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media/image6.png" ContentType="image/png"/>
  <Override PartName="/ppt/media/image2.png" ContentType="image/png"/>
  <Override PartName="/ppt/media/image7.jpeg" ContentType="image/jpeg"/>
  <Override PartName="/ppt/media/image4.png" ContentType="image/png"/>
  <Override PartName="/ppt/media/image1.png" ContentType="image/png"/>
  <Override PartName="/ppt/media/image3.png" ContentType="image/png"/>
  <Override PartName="/ppt/media/image5.png" ContentType="image/png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_rels/.rels" ContentType="application/vnd.openxmlformats-package.relationships+xml"/>
  <Override PartName="/customXml/itemProps3.xml" ContentType="application/vnd.openxmlformats-officedocument.customXmlPropertie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customXml/itemProps2.xml" ContentType="application/vnd.openxmlformats-officedocument.customXmlProperties+xml"/>
  <Override PartName="/customXml/item1.xml" ContentType="application/xml"/>
  <Override PartName="/customXml/item2.xml" ContentType="application/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0164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38892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221436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0164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38892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2214360" y="1017720"/>
            <a:ext cx="6173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81040" y="492480"/>
            <a:ext cx="11029320" cy="2441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2214360" y="1017720"/>
            <a:ext cx="6173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30164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8892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221436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30164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38892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2214360" y="1017720"/>
            <a:ext cx="6173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581040" y="492480"/>
            <a:ext cx="11029320" cy="2441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30164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38892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221436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430164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638892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2214360" y="1017720"/>
            <a:ext cx="6173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581040" y="492480"/>
            <a:ext cx="11029320" cy="2441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30164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38892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221436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430164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 type="body"/>
          </p:nvPr>
        </p:nvSpPr>
        <p:spPr>
          <a:xfrm>
            <a:off x="638892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2214360" y="1017720"/>
            <a:ext cx="6173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ubTitle"/>
          </p:nvPr>
        </p:nvSpPr>
        <p:spPr>
          <a:xfrm>
            <a:off x="581040" y="492480"/>
            <a:ext cx="11029320" cy="2441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81040" y="492480"/>
            <a:ext cx="11029320" cy="2441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30164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6388920" y="102744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 type="body"/>
          </p:nvPr>
        </p:nvSpPr>
        <p:spPr>
          <a:xfrm>
            <a:off x="221436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6" name="PlaceHolder 6"/>
          <p:cNvSpPr>
            <a:spLocks noGrp="1"/>
          </p:cNvSpPr>
          <p:nvPr>
            <p:ph type="body"/>
          </p:nvPr>
        </p:nvSpPr>
        <p:spPr>
          <a:xfrm>
            <a:off x="430164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47" name="PlaceHolder 7"/>
          <p:cNvSpPr>
            <a:spLocks noGrp="1"/>
          </p:cNvSpPr>
          <p:nvPr>
            <p:ph type="body"/>
          </p:nvPr>
        </p:nvSpPr>
        <p:spPr>
          <a:xfrm>
            <a:off x="6388920" y="1255680"/>
            <a:ext cx="1987560" cy="208080"/>
          </a:xfrm>
          <a:prstGeom prst="rect">
            <a:avLst/>
          </a:prstGeom>
        </p:spPr>
        <p:txBody>
          <a:bodyPr lIns="0" rIns="0" tIns="0" bIns="0">
            <a:normAutofit fontScale="2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43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377680" y="125568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21436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77680" y="1027440"/>
            <a:ext cx="301248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214360" y="1255680"/>
            <a:ext cx="6173640" cy="208080"/>
          </a:xfrm>
          <a:prstGeom prst="rect">
            <a:avLst/>
          </a:prstGeom>
        </p:spPr>
        <p:txBody>
          <a:bodyPr lIns="0" rIns="0" tIns="0" bIns="0">
            <a:normAutofit fontScale="60000"/>
          </a:bodyPr>
          <a:p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391560"/>
            <a:ext cx="1219176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2000" spc="-1" strike="noStrike" cap="all">
                <a:solidFill>
                  <a:srgbClr val="595959"/>
                </a:solidFill>
                <a:latin typeface="Verdana"/>
                <a:ea typeface="Verdana"/>
              </a:rPr>
              <a:t>Кандидат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496080" y="4674240"/>
            <a:ext cx="2725200" cy="3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600" spc="-1" strike="noStrike" cap="all">
                <a:solidFill>
                  <a:srgbClr val="595959"/>
                </a:solidFill>
                <a:latin typeface="Verdana"/>
                <a:ea typeface="Verdana"/>
              </a:rPr>
              <a:t>Комисија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872720" y="4669560"/>
            <a:ext cx="4344120" cy="37764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0" lang="sr-RS" sz="1600" spc="-1" strike="noStrike">
                <a:solidFill>
                  <a:srgbClr val="595959"/>
                </a:solidFill>
                <a:latin typeface="Verdana"/>
                <a:ea typeface="Verdana"/>
              </a:rPr>
              <a:t>Члан 1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16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541880" y="2090520"/>
            <a:ext cx="9108000" cy="73368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(ре)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изб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ор у 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зва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ње</a:t>
            </a:r>
            <a:endParaRPr b="0" lang="en-US" sz="3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872720" y="5006520"/>
            <a:ext cx="4344120" cy="37764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0" lang="sr-RS" sz="1600" spc="-1" strike="noStrike">
                <a:solidFill>
                  <a:srgbClr val="595959"/>
                </a:solidFill>
                <a:latin typeface="Verdana"/>
                <a:ea typeface="Verdana"/>
              </a:rPr>
              <a:t>Члан 2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16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1872720" y="5343120"/>
            <a:ext cx="4344120" cy="37764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0" lang="sr-RS" sz="1600" spc="-1" strike="noStrike">
                <a:solidFill>
                  <a:srgbClr val="595959"/>
                </a:solidFill>
                <a:latin typeface="Verdana"/>
                <a:ea typeface="Verdana"/>
              </a:rPr>
              <a:t>Члан 3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16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1872720" y="5680080"/>
            <a:ext cx="4344120" cy="37764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0" lang="sr-RS" sz="1600" spc="-1" strike="noStrike">
                <a:solidFill>
                  <a:srgbClr val="595959"/>
                </a:solidFill>
                <a:latin typeface="Verdana"/>
                <a:ea typeface="Verdana"/>
              </a:rPr>
              <a:t>Члан 4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16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1872720" y="6017040"/>
            <a:ext cx="4344120" cy="37764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0" lang="sr-RS" sz="1600" spc="-1" strike="noStrike">
                <a:solidFill>
                  <a:srgbClr val="595959"/>
                </a:solidFill>
                <a:latin typeface="Verdana"/>
                <a:ea typeface="Verdana"/>
              </a:rPr>
              <a:t>Члан 5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1600" spc="-1" strike="noStrike">
              <a:solidFill>
                <a:srgbClr val="404040"/>
              </a:solidFill>
              <a:latin typeface="Verdana"/>
            </a:endParaRPr>
          </a:p>
        </p:txBody>
      </p:sp>
      <p:pic>
        <p:nvPicPr>
          <p:cNvPr id="8" name="Picture 2" descr=""/>
          <p:cNvPicPr/>
          <p:nvPr/>
        </p:nvPicPr>
        <p:blipFill>
          <a:blip r:embed="rId2"/>
          <a:stretch/>
        </p:blipFill>
        <p:spPr>
          <a:xfrm>
            <a:off x="10262880" y="231480"/>
            <a:ext cx="1687320" cy="1461600"/>
          </a:xfrm>
          <a:prstGeom prst="rect">
            <a:avLst/>
          </a:prstGeom>
          <a:ln>
            <a:noFill/>
          </a:ln>
        </p:spPr>
      </p:pic>
      <p:sp>
        <p:nvSpPr>
          <p:cNvPr id="9" name="PlaceHolder 9"/>
          <p:cNvSpPr>
            <a:spLocks noGrp="1"/>
          </p:cNvSpPr>
          <p:nvPr>
            <p:ph type="body"/>
          </p:nvPr>
        </p:nvSpPr>
        <p:spPr>
          <a:xfrm>
            <a:off x="1541520" y="2723400"/>
            <a:ext cx="9108720" cy="71964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72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&lt;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ЗВА</a:t>
            </a:r>
            <a:r>
              <a:rPr b="1" lang="sr-R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ЊЕ</a:t>
            </a:r>
            <a:r>
              <a:rPr b="1" lang="en-US" sz="3600" spc="-1" strike="noStrike" cap="all">
                <a:solidFill>
                  <a:srgbClr val="595959"/>
                </a:solidFill>
                <a:latin typeface="Verdana"/>
                <a:ea typeface="Verdana"/>
              </a:rPr>
              <a:t>&gt;</a:t>
            </a:r>
            <a:endParaRPr b="0" lang="en-US" sz="36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(ре)и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збор 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у 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е 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&lt;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ње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&gt;</a:t>
            </a:r>
            <a:endParaRPr b="0" lang="en-US" sz="2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ldNum"/>
          </p:nvPr>
        </p:nvSpPr>
        <p:spPr>
          <a:xfrm>
            <a:off x="10558440" y="6423840"/>
            <a:ext cx="105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BE2D337-C374-485A-85C8-CFED30348B09}" type="slidenum">
              <a:rPr b="0" lang="en-US" sz="900" spc="-1" strike="noStrike">
                <a:solidFill>
                  <a:srgbClr val="404040"/>
                </a:solidFill>
                <a:latin typeface="Franklin Gothic Book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581040" y="1018800"/>
            <a:ext cx="1796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404040"/>
                </a:solidFill>
                <a:latin typeface="Verdana"/>
                <a:ea typeface="Verdana"/>
              </a:rPr>
              <a:t>Кандидат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49" name="Picture 2" descr=""/>
          <p:cNvPicPr/>
          <p:nvPr/>
        </p:nvPicPr>
        <p:blipFill>
          <a:blip r:embed="rId2"/>
          <a:stretch/>
        </p:blipFill>
        <p:spPr>
          <a:xfrm>
            <a:off x="10650240" y="16596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50" name="CustomShape 4"/>
          <p:cNvSpPr/>
          <p:nvPr/>
        </p:nvSpPr>
        <p:spPr>
          <a:xfrm>
            <a:off x="581040" y="1797120"/>
            <a:ext cx="11029320" cy="5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RS" sz="2400" spc="-1" strike="noStrike" cap="all">
                <a:solidFill>
                  <a:srgbClr val="595959"/>
                </a:solidFill>
                <a:latin typeface="Verdana"/>
                <a:ea typeface="Verdana"/>
              </a:rPr>
              <a:t>Биографски подаци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51" name="Picture 2" descr=""/>
          <p:cNvPicPr/>
          <p:nvPr/>
        </p:nvPicPr>
        <p:blipFill>
          <a:blip r:embed="rId3"/>
          <a:stretch/>
        </p:blipFill>
        <p:spPr>
          <a:xfrm>
            <a:off x="8716320" y="3932640"/>
            <a:ext cx="398520" cy="345240"/>
          </a:xfrm>
          <a:prstGeom prst="rect">
            <a:avLst/>
          </a:prstGeom>
          <a:ln>
            <a:noFill/>
          </a:ln>
        </p:spPr>
      </p:pic>
      <p:grpSp>
        <p:nvGrpSpPr>
          <p:cNvPr id="52" name="Group 5"/>
          <p:cNvGrpSpPr/>
          <p:nvPr/>
        </p:nvGrpSpPr>
        <p:grpSpPr>
          <a:xfrm>
            <a:off x="617760" y="3732120"/>
            <a:ext cx="11007720" cy="2442240"/>
            <a:chOff x="617760" y="3732120"/>
            <a:chExt cx="11007720" cy="2442240"/>
          </a:xfrm>
        </p:grpSpPr>
        <p:sp>
          <p:nvSpPr>
            <p:cNvPr id="53" name="CustomShape 6"/>
            <p:cNvSpPr/>
            <p:nvPr/>
          </p:nvSpPr>
          <p:spPr>
            <a:xfrm>
              <a:off x="617760" y="5602680"/>
              <a:ext cx="2292840" cy="571680"/>
            </a:xfrm>
            <a:custGeom>
              <a:avLst/>
              <a:gdLst/>
              <a:ahLst/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/>
            <a:fillRef idx="0"/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54" name="CustomShape 7"/>
            <p:cNvSpPr/>
            <p:nvPr/>
          </p:nvSpPr>
          <p:spPr>
            <a:xfrm>
              <a:off x="617760" y="4000320"/>
              <a:ext cx="2178360" cy="548640"/>
            </a:xfrm>
            <a:custGeom>
              <a:avLst/>
              <a:gdLst/>
              <a:ahLst/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0" rIns="0" tIns="0" bIns="0">
              <a:noAutofit/>
            </a:bodyPr>
            <a:p>
              <a:pPr algn="ctr">
                <a:lnSpc>
                  <a:spcPct val="90000"/>
                </a:lnSpc>
                <a:spcAft>
                  <a:spcPts val="524"/>
                </a:spcAft>
                <a:tabLst>
                  <a:tab algn="l" pos="0"/>
                </a:tabLst>
              </a:pP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Основне студије</a:t>
              </a:r>
              <a:endParaRPr b="0" lang="en-US" sz="1500" spc="-1" strike="noStrike">
                <a:latin typeface="Arial"/>
              </a:endParaRPr>
            </a:p>
          </p:txBody>
        </p:sp>
        <p:sp>
          <p:nvSpPr>
            <p:cNvPr id="55" name="CustomShape 8"/>
            <p:cNvSpPr/>
            <p:nvPr/>
          </p:nvSpPr>
          <p:spPr>
            <a:xfrm>
              <a:off x="2796480" y="5602680"/>
              <a:ext cx="2292840" cy="571680"/>
            </a:xfrm>
            <a:custGeom>
              <a:avLst/>
              <a:gdLst/>
              <a:ahLst/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/>
            <a:fillRef idx="0"/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56" name="CustomShape 9"/>
            <p:cNvSpPr/>
            <p:nvPr/>
          </p:nvSpPr>
          <p:spPr>
            <a:xfrm>
              <a:off x="2796480" y="4000320"/>
              <a:ext cx="2178360" cy="548640"/>
            </a:xfrm>
            <a:custGeom>
              <a:avLst/>
              <a:gdLst/>
              <a:ahLst/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0" rIns="0" tIns="0" bIns="0">
              <a:noAutofit/>
            </a:bodyPr>
            <a:p>
              <a:pPr algn="ctr">
                <a:lnSpc>
                  <a:spcPct val="90000"/>
                </a:lnSpc>
                <a:spcAft>
                  <a:spcPts val="524"/>
                </a:spcAft>
                <a:tabLst>
                  <a:tab algn="l" pos="0"/>
                </a:tabLst>
              </a:pP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Магистарске студије</a:t>
              </a:r>
              <a:endParaRPr b="0" lang="en-US" sz="1500" spc="-1" strike="noStrike">
                <a:latin typeface="Arial"/>
              </a:endParaRPr>
            </a:p>
          </p:txBody>
        </p:sp>
        <p:sp>
          <p:nvSpPr>
            <p:cNvPr id="57" name="CustomShape 10"/>
            <p:cNvSpPr/>
            <p:nvPr/>
          </p:nvSpPr>
          <p:spPr>
            <a:xfrm>
              <a:off x="4975200" y="5602680"/>
              <a:ext cx="2292840" cy="571680"/>
            </a:xfrm>
            <a:custGeom>
              <a:avLst/>
              <a:gdLst/>
              <a:ahLst/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/>
            <a:fillRef idx="0"/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58" name="CustomShape 11"/>
            <p:cNvSpPr/>
            <p:nvPr/>
          </p:nvSpPr>
          <p:spPr>
            <a:xfrm>
              <a:off x="4997160" y="4000320"/>
              <a:ext cx="2156400" cy="548640"/>
            </a:xfrm>
            <a:custGeom>
              <a:avLst/>
              <a:gdLst/>
              <a:ahLst/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0" rIns="0" tIns="0" bIns="0">
              <a:noAutofit/>
            </a:bodyPr>
            <a:p>
              <a:pPr algn="ctr">
                <a:lnSpc>
                  <a:spcPct val="90000"/>
                </a:lnSpc>
                <a:spcAft>
                  <a:spcPts val="524"/>
                </a:spcAft>
                <a:tabLst>
                  <a:tab algn="l" pos="0"/>
                </a:tabLst>
              </a:pP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Докторске студије</a:t>
              </a:r>
              <a:endParaRPr b="0" lang="en-US" sz="1500" spc="-1" strike="noStrike">
                <a:latin typeface="Arial"/>
              </a:endParaRPr>
            </a:p>
          </p:txBody>
        </p:sp>
        <p:sp>
          <p:nvSpPr>
            <p:cNvPr id="59" name="CustomShape 12"/>
            <p:cNvSpPr/>
            <p:nvPr/>
          </p:nvSpPr>
          <p:spPr>
            <a:xfrm>
              <a:off x="7153920" y="5602680"/>
              <a:ext cx="2292840" cy="571680"/>
            </a:xfrm>
            <a:custGeom>
              <a:avLst/>
              <a:gdLst/>
              <a:ahLst/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/>
            <a:fillRef idx="0"/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0" name="CustomShape 13"/>
            <p:cNvSpPr/>
            <p:nvPr/>
          </p:nvSpPr>
          <p:spPr>
            <a:xfrm>
              <a:off x="7187760" y="4000320"/>
              <a:ext cx="2162160" cy="548640"/>
            </a:xfrm>
            <a:custGeom>
              <a:avLst/>
              <a:gdLst/>
              <a:ahLst/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0" rIns="0" tIns="0" bIns="0">
              <a:noAutofit/>
            </a:bodyPr>
            <a:p>
              <a:pPr>
                <a:lnSpc>
                  <a:spcPct val="90000"/>
                </a:lnSpc>
                <a:spcAft>
                  <a:spcPts val="524"/>
                </a:spcAft>
                <a:tabLst>
                  <a:tab algn="l" pos="0"/>
                </a:tabLst>
              </a:pP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   </a:t>
              </a: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Запослен у </a:t>
              </a:r>
              <a:endParaRPr b="0" lang="en-US" sz="1500" spc="-1" strike="noStrike">
                <a:latin typeface="Arial"/>
              </a:endParaRPr>
            </a:p>
          </p:txBody>
        </p:sp>
        <p:sp>
          <p:nvSpPr>
            <p:cNvPr id="61" name="CustomShape 14"/>
            <p:cNvSpPr/>
            <p:nvPr/>
          </p:nvSpPr>
          <p:spPr>
            <a:xfrm>
              <a:off x="9332640" y="5602680"/>
              <a:ext cx="2292840" cy="571680"/>
            </a:xfrm>
            <a:custGeom>
              <a:avLst/>
              <a:gdLst/>
              <a:ahLst/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/>
            <a:fillRef idx="0"/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2" name="CustomShape 15"/>
            <p:cNvSpPr/>
            <p:nvPr/>
          </p:nvSpPr>
          <p:spPr>
            <a:xfrm>
              <a:off x="9332640" y="4000320"/>
              <a:ext cx="2292840" cy="548640"/>
            </a:xfrm>
            <a:custGeom>
              <a:avLst/>
              <a:gdLst/>
              <a:ahLst/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0" rIns="0" tIns="0" bIns="0">
              <a:noAutofit/>
            </a:bodyPr>
            <a:p>
              <a:pPr algn="ctr">
                <a:lnSpc>
                  <a:spcPct val="90000"/>
                </a:lnSpc>
                <a:spcAft>
                  <a:spcPts val="524"/>
                </a:spcAft>
                <a:tabLst>
                  <a:tab algn="l" pos="0"/>
                </a:tabLst>
              </a:pPr>
              <a:r>
                <a:rPr b="1" lang="sr-RS" sz="1500" spc="-1" strike="noStrike">
                  <a:solidFill>
                    <a:srgbClr val="595959"/>
                  </a:solidFill>
                  <a:latin typeface="Verdana"/>
                  <a:ea typeface="Verdana"/>
                </a:rPr>
                <a:t>Последњи избор у звање</a:t>
              </a:r>
              <a:endParaRPr b="0" lang="en-US" sz="1500" spc="-1" strike="noStrike">
                <a:latin typeface="Arial"/>
              </a:endParaRPr>
            </a:p>
          </p:txBody>
        </p:sp>
        <p:sp>
          <p:nvSpPr>
            <p:cNvPr id="63" name="Line 16"/>
            <p:cNvSpPr/>
            <p:nvPr/>
          </p:nvSpPr>
          <p:spPr>
            <a:xfrm>
              <a:off x="617760" y="3732120"/>
              <a:ext cx="0" cy="1670040"/>
            </a:xfrm>
            <a:prstGeom prst="line">
              <a:avLst/>
            </a:prstGeom>
            <a:ln cap="rnd">
              <a:solidFill>
                <a:srgbClr val="14599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Line 17"/>
            <p:cNvSpPr/>
            <p:nvPr/>
          </p:nvSpPr>
          <p:spPr>
            <a:xfrm>
              <a:off x="2796480" y="3732120"/>
              <a:ext cx="0" cy="1670040"/>
            </a:xfrm>
            <a:prstGeom prst="line">
              <a:avLst/>
            </a:prstGeom>
            <a:ln cap="rnd">
              <a:solidFill>
                <a:srgbClr val="14599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Line 18"/>
            <p:cNvSpPr/>
            <p:nvPr/>
          </p:nvSpPr>
          <p:spPr>
            <a:xfrm>
              <a:off x="4975200" y="3732120"/>
              <a:ext cx="0" cy="1670040"/>
            </a:xfrm>
            <a:prstGeom prst="line">
              <a:avLst/>
            </a:prstGeom>
            <a:ln cap="rnd">
              <a:solidFill>
                <a:srgbClr val="14599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Line 19"/>
            <p:cNvSpPr/>
            <p:nvPr/>
          </p:nvSpPr>
          <p:spPr>
            <a:xfrm>
              <a:off x="7153920" y="3732120"/>
              <a:ext cx="0" cy="1670040"/>
            </a:xfrm>
            <a:prstGeom prst="line">
              <a:avLst/>
            </a:prstGeom>
            <a:ln cap="rnd">
              <a:solidFill>
                <a:srgbClr val="14599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" name="Line 20"/>
            <p:cNvSpPr/>
            <p:nvPr/>
          </p:nvSpPr>
          <p:spPr>
            <a:xfrm>
              <a:off x="9332280" y="3732120"/>
              <a:ext cx="0" cy="1670040"/>
            </a:xfrm>
            <a:prstGeom prst="line">
              <a:avLst/>
            </a:prstGeom>
            <a:ln cap="rnd">
              <a:solidFill>
                <a:srgbClr val="14599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8" name="PlaceHolder 21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2400" spc="-1" strike="noStrike">
                <a:solidFill>
                  <a:srgbClr val="145991"/>
                </a:solidFill>
                <a:latin typeface="Verdana"/>
                <a:ea typeface="Verdana"/>
              </a:rPr>
              <a:t>име и презиме</a:t>
            </a: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2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69" name="PlaceHolder 22"/>
          <p:cNvSpPr>
            <a:spLocks noGrp="1"/>
          </p:cNvSpPr>
          <p:nvPr>
            <p:ph type="body"/>
          </p:nvPr>
        </p:nvSpPr>
        <p:spPr>
          <a:xfrm>
            <a:off x="9685440" y="1797120"/>
            <a:ext cx="1715760" cy="17172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Second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Third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Fourth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Fifth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Sixth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Seventh Outline Level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0" name="PlaceHolder 23"/>
          <p:cNvSpPr>
            <a:spLocks noGrp="1"/>
          </p:cNvSpPr>
          <p:nvPr>
            <p:ph type="body"/>
          </p:nvPr>
        </p:nvSpPr>
        <p:spPr>
          <a:xfrm>
            <a:off x="699840" y="4413240"/>
            <a:ext cx="2021400" cy="98892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400" spc="-1" strike="noStrike">
                <a:solidFill>
                  <a:srgbClr val="145991"/>
                </a:solidFill>
                <a:latin typeface="Verdana"/>
                <a:ea typeface="Verdana"/>
              </a:rPr>
              <a:t>институција</a:t>
            </a: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1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1" name="PlaceHolder 24"/>
          <p:cNvSpPr>
            <a:spLocks noGrp="1"/>
          </p:cNvSpPr>
          <p:nvPr>
            <p:ph type="body"/>
          </p:nvPr>
        </p:nvSpPr>
        <p:spPr>
          <a:xfrm>
            <a:off x="2871720" y="4413240"/>
            <a:ext cx="2021400" cy="98892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400" spc="-1" strike="noStrike">
                <a:solidFill>
                  <a:srgbClr val="145991"/>
                </a:solidFill>
                <a:latin typeface="Verdana"/>
                <a:ea typeface="Verdana"/>
              </a:rPr>
              <a:t>институција</a:t>
            </a: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1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2" name="PlaceHolder 25"/>
          <p:cNvSpPr>
            <a:spLocks noGrp="1"/>
          </p:cNvSpPr>
          <p:nvPr>
            <p:ph type="body"/>
          </p:nvPr>
        </p:nvSpPr>
        <p:spPr>
          <a:xfrm>
            <a:off x="5056920" y="4413240"/>
            <a:ext cx="2021400" cy="98892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400" spc="-1" strike="noStrike">
                <a:solidFill>
                  <a:srgbClr val="145991"/>
                </a:solidFill>
                <a:latin typeface="Verdana"/>
                <a:ea typeface="Verdana"/>
              </a:rPr>
              <a:t>институција</a:t>
            </a: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1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3" name="PlaceHolder 26"/>
          <p:cNvSpPr>
            <a:spLocks noGrp="1"/>
          </p:cNvSpPr>
          <p:nvPr>
            <p:ph type="body"/>
          </p:nvPr>
        </p:nvSpPr>
        <p:spPr>
          <a:xfrm>
            <a:off x="7235640" y="4408920"/>
            <a:ext cx="2021400" cy="98892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400" spc="-1" strike="noStrike">
                <a:solidFill>
                  <a:srgbClr val="145991"/>
                </a:solidFill>
                <a:latin typeface="Verdana"/>
                <a:ea typeface="Verdana"/>
              </a:rPr>
              <a:t>лабораторија</a:t>
            </a:r>
            <a:r>
              <a:rPr b="0" lang="en-US" sz="1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1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4" name="PlaceHolder 27"/>
          <p:cNvSpPr>
            <a:spLocks noGrp="1"/>
          </p:cNvSpPr>
          <p:nvPr>
            <p:ph type="body"/>
          </p:nvPr>
        </p:nvSpPr>
        <p:spPr>
          <a:xfrm>
            <a:off x="617400" y="5602320"/>
            <a:ext cx="2179440" cy="5727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800" spc="-1" strike="noStrike">
                <a:solidFill>
                  <a:srgbClr val="ffffff"/>
                </a:solidFill>
                <a:latin typeface="Verdana"/>
                <a:ea typeface="Verdana"/>
              </a:rPr>
              <a:t>20ХХ-20ХХ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5" name="PlaceHolder 28"/>
          <p:cNvSpPr>
            <a:spLocks noGrp="1"/>
          </p:cNvSpPr>
          <p:nvPr>
            <p:ph type="body"/>
          </p:nvPr>
        </p:nvSpPr>
        <p:spPr>
          <a:xfrm>
            <a:off x="2792880" y="5600520"/>
            <a:ext cx="2179440" cy="5727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800" spc="-1" strike="noStrike">
                <a:solidFill>
                  <a:srgbClr val="ffffff"/>
                </a:solidFill>
                <a:latin typeface="Verdana"/>
                <a:ea typeface="Verdana"/>
              </a:rPr>
              <a:t>20ХХ-20ХХ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6" name="PlaceHolder 29"/>
          <p:cNvSpPr>
            <a:spLocks noGrp="1"/>
          </p:cNvSpPr>
          <p:nvPr>
            <p:ph type="body"/>
          </p:nvPr>
        </p:nvSpPr>
        <p:spPr>
          <a:xfrm>
            <a:off x="4967640" y="5600520"/>
            <a:ext cx="2179440" cy="5727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800" spc="-1" strike="noStrike">
                <a:solidFill>
                  <a:srgbClr val="ffffff"/>
                </a:solidFill>
                <a:latin typeface="Verdana"/>
                <a:ea typeface="Verdana"/>
              </a:rPr>
              <a:t>20ХХ-20ХХ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7" name="PlaceHolder 30"/>
          <p:cNvSpPr>
            <a:spLocks noGrp="1"/>
          </p:cNvSpPr>
          <p:nvPr>
            <p:ph type="body"/>
          </p:nvPr>
        </p:nvSpPr>
        <p:spPr>
          <a:xfrm>
            <a:off x="7138080" y="5602320"/>
            <a:ext cx="2179440" cy="5727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800" spc="-1" strike="noStrike">
                <a:solidFill>
                  <a:srgbClr val="ffffff"/>
                </a:solidFill>
                <a:latin typeface="Verdana"/>
                <a:ea typeface="Verdana"/>
              </a:rPr>
              <a:t>20ХХ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8" name="PlaceHolder 31"/>
          <p:cNvSpPr>
            <a:spLocks noGrp="1"/>
          </p:cNvSpPr>
          <p:nvPr>
            <p:ph type="body"/>
          </p:nvPr>
        </p:nvSpPr>
        <p:spPr>
          <a:xfrm>
            <a:off x="9315000" y="5602320"/>
            <a:ext cx="2179440" cy="5727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sr-RS" sz="1800" spc="-1" strike="noStrike">
                <a:solidFill>
                  <a:srgbClr val="ffffff"/>
                </a:solidFill>
                <a:latin typeface="Verdana"/>
                <a:ea typeface="Verdana"/>
              </a:rPr>
              <a:t>20ХХ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79" name="CustomShape 32"/>
          <p:cNvSpPr/>
          <p:nvPr/>
        </p:nvSpPr>
        <p:spPr>
          <a:xfrm>
            <a:off x="551880" y="2734560"/>
            <a:ext cx="3142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r-RS" sz="1800" spc="-1" strike="noStrike">
                <a:solidFill>
                  <a:srgbClr val="595959"/>
                </a:solidFill>
                <a:latin typeface="Verdana"/>
                <a:ea typeface="Verdana"/>
              </a:rPr>
              <a:t>Место и година рођења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" name="PlaceHolder 33"/>
          <p:cNvSpPr>
            <a:spLocks noGrp="1"/>
          </p:cNvSpPr>
          <p:nvPr>
            <p:ph type="body"/>
          </p:nvPr>
        </p:nvSpPr>
        <p:spPr>
          <a:xfrm>
            <a:off x="3695760" y="2735280"/>
            <a:ext cx="4800960" cy="3664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800" spc="-1" strike="noStrike">
                <a:solidFill>
                  <a:srgbClr val="145991"/>
                </a:solidFill>
                <a:latin typeface="Verdana"/>
                <a:ea typeface="Verdana"/>
              </a:rPr>
              <a:t>место</a:t>
            </a:r>
            <a:r>
              <a:rPr b="0" lang="en-US" sz="18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r>
              <a:rPr b="0" lang="sr-RS" sz="1800" spc="-1" strike="noStrike">
                <a:solidFill>
                  <a:srgbClr val="145991"/>
                </a:solidFill>
                <a:latin typeface="Verdana"/>
                <a:ea typeface="Verdana"/>
              </a:rPr>
              <a:t>, </a:t>
            </a:r>
            <a:r>
              <a:rPr b="0" lang="en-US" sz="18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1800" spc="-1" strike="noStrike">
                <a:solidFill>
                  <a:srgbClr val="145991"/>
                </a:solidFill>
                <a:latin typeface="Verdana"/>
                <a:ea typeface="Verdana"/>
              </a:rPr>
              <a:t>година</a:t>
            </a:r>
            <a:r>
              <a:rPr b="0" lang="en-US" sz="18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(ре)изб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ор у 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звање 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&lt;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е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&gt;</a:t>
            </a:r>
            <a:endParaRPr b="0" lang="en-US" sz="2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81040" y="2340720"/>
            <a:ext cx="11029320" cy="3634200"/>
          </a:xfrm>
          <a:prstGeom prst="rect">
            <a:avLst/>
          </a:prstGeom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Изабрати и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укратко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описати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једно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достигнуће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које је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кандидат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остварио у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периоду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након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претходног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избора у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звање. Дати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кратак опис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и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прокомента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рисати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његов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значај у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односу на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област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истражива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ња.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Представит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и на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максимално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два слајда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уз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коришћење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слика/дијаг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рама,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уколико је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то могуће.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sldNum"/>
          </p:nvPr>
        </p:nvSpPr>
        <p:spPr>
          <a:xfrm>
            <a:off x="10558440" y="6423840"/>
            <a:ext cx="105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FEFC6AC-34C6-4E69-8E97-C0D83991F738}" type="slidenum">
              <a:rPr b="0" lang="en-US" sz="900" spc="-1" strike="noStrike">
                <a:solidFill>
                  <a:srgbClr val="404040"/>
                </a:solidFill>
                <a:latin typeface="Franklin Gothic Book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581040" y="1019160"/>
            <a:ext cx="110293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404040"/>
                </a:solidFill>
                <a:latin typeface="Verdana"/>
                <a:ea typeface="Verdana"/>
              </a:rPr>
              <a:t>Кандидат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21" name="Picture 2" descr=""/>
          <p:cNvPicPr/>
          <p:nvPr/>
        </p:nvPicPr>
        <p:blipFill>
          <a:blip r:embed="rId2"/>
          <a:stretch/>
        </p:blipFill>
        <p:spPr>
          <a:xfrm>
            <a:off x="10650240" y="16596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122" name="CustomShape 5"/>
          <p:cNvSpPr/>
          <p:nvPr/>
        </p:nvSpPr>
        <p:spPr>
          <a:xfrm>
            <a:off x="581040" y="1797120"/>
            <a:ext cx="11029320" cy="5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RS" sz="2400" spc="-1" strike="noStrike" cap="all">
                <a:solidFill>
                  <a:srgbClr val="595959"/>
                </a:solidFill>
                <a:latin typeface="Verdana"/>
                <a:ea typeface="Verdana"/>
              </a:rPr>
              <a:t>Најистакнутије научно достигнуће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2400" spc="-1" strike="noStrike">
                <a:solidFill>
                  <a:srgbClr val="145991"/>
                </a:solidFill>
                <a:latin typeface="Verdana"/>
                <a:ea typeface="Verdana"/>
              </a:rPr>
              <a:t>име и презиме</a:t>
            </a: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24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(ре)изб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ор у 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звање 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&lt;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е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&gt;</a:t>
            </a:r>
            <a:endParaRPr b="0" lang="en-US" sz="2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ldNum"/>
          </p:nvPr>
        </p:nvSpPr>
        <p:spPr>
          <a:xfrm>
            <a:off x="10558440" y="6423840"/>
            <a:ext cx="105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830DC3E-8E60-4D30-B847-4410D3525F64}" type="slidenum">
              <a:rPr b="0" lang="en-US" sz="900" spc="-1" strike="noStrike">
                <a:solidFill>
                  <a:srgbClr val="404040"/>
                </a:solidFill>
                <a:latin typeface="Franklin Gothic Book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581040" y="1019160"/>
            <a:ext cx="110293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404040"/>
                </a:solidFill>
                <a:latin typeface="Verdana"/>
                <a:ea typeface="Verdana"/>
              </a:rPr>
              <a:t>Кандидат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63" name="Picture 2" descr=""/>
          <p:cNvPicPr/>
          <p:nvPr/>
        </p:nvPicPr>
        <p:blipFill>
          <a:blip r:embed="rId2"/>
          <a:stretch/>
        </p:blipFill>
        <p:spPr>
          <a:xfrm>
            <a:off x="10650240" y="16596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2400" spc="-1" strike="noStrike">
                <a:solidFill>
                  <a:srgbClr val="145991"/>
                </a:solidFill>
                <a:latin typeface="Verdana"/>
                <a:ea typeface="Verdana"/>
              </a:rPr>
              <a:t>име и презиме</a:t>
            </a: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2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65" name="CustomShape 5"/>
          <p:cNvSpPr/>
          <p:nvPr/>
        </p:nvSpPr>
        <p:spPr>
          <a:xfrm>
            <a:off x="581040" y="1561320"/>
            <a:ext cx="11029320" cy="5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 fontScale="47000"/>
          </a:bodyPr>
          <a:p>
            <a:pPr>
              <a:lnSpc>
                <a:spcPct val="100000"/>
              </a:lnSpc>
            </a:pPr>
            <a:r>
              <a:rPr b="0" lang="sr-RS" sz="2400" spc="-1" strike="noStrike" cap="all">
                <a:solidFill>
                  <a:srgbClr val="595959"/>
                </a:solidFill>
                <a:latin typeface="Verdana"/>
                <a:ea typeface="Verdana"/>
              </a:rPr>
              <a:t>Руковођење пројектима, поТпројектиМа и пројектниМ задациМА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583560" y="2124360"/>
            <a:ext cx="11029320" cy="801720"/>
          </a:xfrm>
          <a:prstGeom prst="rect">
            <a:avLst/>
          </a:prstGeom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sr-RS" sz="1800" spc="-1" strike="noStrike">
                <a:solidFill>
                  <a:srgbClr val="404040"/>
                </a:solidFill>
                <a:latin typeface="Verdana"/>
                <a:ea typeface="Verdana"/>
              </a:rPr>
              <a:t>Навести до два, по мишљењу Комисије, најистакнутија пројекта, потпројекта или пројектна задатака којима је кандидат руководио или руководи.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67" name="CustomShape 7"/>
          <p:cNvSpPr/>
          <p:nvPr/>
        </p:nvSpPr>
        <p:spPr>
          <a:xfrm>
            <a:off x="583560" y="3079080"/>
            <a:ext cx="11029320" cy="5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RS" sz="2400" spc="-1" strike="noStrike" cap="all">
                <a:solidFill>
                  <a:srgbClr val="595959"/>
                </a:solidFill>
                <a:latin typeface="Verdana"/>
                <a:ea typeface="Verdana"/>
              </a:rPr>
              <a:t>Руковођење ДИсертацијама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8" name="PlaceHolder 8"/>
          <p:cNvSpPr>
            <a:spLocks noGrp="1"/>
          </p:cNvSpPr>
          <p:nvPr>
            <p:ph type="body"/>
          </p:nvPr>
        </p:nvSpPr>
        <p:spPr>
          <a:xfrm>
            <a:off x="132480" y="6423840"/>
            <a:ext cx="10517400" cy="377640"/>
          </a:xfrm>
          <a:prstGeom prst="rect">
            <a:avLst/>
          </a:prstGeom>
        </p:spPr>
        <p:txBody>
          <a:bodyPr anchor="ctr">
            <a:normAutofit fontScale="70000"/>
          </a:bodyPr>
          <a:p>
            <a:pPr>
              <a:lnSpc>
                <a:spcPct val="110000"/>
              </a:lnSpc>
              <a:spcBef>
                <a:spcPts val="221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sr-RS" sz="1100" spc="-1" strike="noStrike">
                <a:solidFill>
                  <a:srgbClr val="595959"/>
                </a:solidFill>
                <a:latin typeface="Verdana"/>
                <a:ea typeface="Verdana"/>
              </a:rPr>
              <a:t>НАПОМЕНА: СЛАЈД ЈЕ ПОТРЕБНО ПРИКАЗАТИ САМО КОД ИЗБОРА У ЗВАЊЕ ВИШИ НАУЧНИ САРАДНИК ИЛИ НАУЧНИ САВЕТНИК</a:t>
            </a:r>
            <a:endParaRPr b="0" lang="en-US" sz="11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169" name="PlaceHolder 9"/>
          <p:cNvSpPr>
            <a:spLocks noGrp="1"/>
          </p:cNvSpPr>
          <p:nvPr>
            <p:ph type="body"/>
          </p:nvPr>
        </p:nvSpPr>
        <p:spPr>
          <a:xfrm>
            <a:off x="581040" y="4524480"/>
            <a:ext cx="11029320" cy="1899000"/>
          </a:xfrm>
          <a:prstGeom prst="rect">
            <a:avLst/>
          </a:prstGeom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sr-RS" sz="1800" spc="-1" strike="noStrike">
                <a:solidFill>
                  <a:srgbClr val="404040"/>
                </a:solidFill>
                <a:latin typeface="Verdana"/>
                <a:ea typeface="Verdana"/>
              </a:rPr>
              <a:t>Навести до две, по избору Комисије, дисертације којима је кандидат руководио у форми: </a:t>
            </a:r>
            <a:r>
              <a:rPr b="0" lang="ru-RU" sz="1800" spc="-1" strike="noStrike">
                <a:solidFill>
                  <a:srgbClr val="404040"/>
                </a:solidFill>
                <a:latin typeface="Verdana"/>
                <a:ea typeface="Verdana"/>
              </a:rPr>
              <a:t>&lt;Име и презиме&gt;, &lt;Наслов дисертације&gt;, &lt;Институција&gt;, &lt;Датум одбране&gt;</a:t>
            </a: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  <a:p>
            <a:pPr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</a:pPr>
            <a:endParaRPr b="0" lang="en-US" sz="1800" spc="-1" strike="noStrike">
              <a:solidFill>
                <a:srgbClr val="40404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81040" y="492480"/>
            <a:ext cx="11029320" cy="52632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(ре)изб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ор у 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звање 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&lt;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звањ</a:t>
            </a:r>
            <a:r>
              <a:rPr b="1" lang="sr-R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е</a:t>
            </a:r>
            <a:r>
              <a:rPr b="1" lang="en-US" sz="2600" spc="-1" strike="noStrike" cap="all">
                <a:solidFill>
                  <a:srgbClr val="404040"/>
                </a:solidFill>
                <a:latin typeface="Verdana"/>
                <a:ea typeface="Verdana"/>
              </a:rPr>
              <a:t>&gt;</a:t>
            </a:r>
            <a:endParaRPr b="0" lang="en-US" sz="2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sldNum"/>
          </p:nvPr>
        </p:nvSpPr>
        <p:spPr>
          <a:xfrm>
            <a:off x="10558440" y="6423840"/>
            <a:ext cx="105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8A094B9-C55D-4F7D-93E9-13FB505E273B}" type="slidenum">
              <a:rPr b="0" lang="en-US" sz="900" spc="-1" strike="noStrike">
                <a:solidFill>
                  <a:srgbClr val="404040"/>
                </a:solidFill>
                <a:latin typeface="Franklin Gothic Book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581040" y="1019160"/>
            <a:ext cx="110293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r-RS" sz="2400" spc="-1" strike="noStrike">
                <a:solidFill>
                  <a:srgbClr val="404040"/>
                </a:solidFill>
                <a:latin typeface="Verdana"/>
                <a:ea typeface="Verdana"/>
              </a:rPr>
              <a:t>Кандидат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09" name="Picture 2" descr=""/>
          <p:cNvPicPr/>
          <p:nvPr/>
        </p:nvPicPr>
        <p:blipFill>
          <a:blip r:embed="rId2"/>
          <a:stretch/>
        </p:blipFill>
        <p:spPr>
          <a:xfrm>
            <a:off x="10650240" y="16596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2214360" y="1027440"/>
            <a:ext cx="6173640" cy="4363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&lt;</a:t>
            </a:r>
            <a:r>
              <a:rPr b="0" lang="sr-RS" sz="2400" spc="-1" strike="noStrike">
                <a:solidFill>
                  <a:srgbClr val="145991"/>
                </a:solidFill>
                <a:latin typeface="Verdana"/>
                <a:ea typeface="Verdana"/>
              </a:rPr>
              <a:t>име и презиме</a:t>
            </a:r>
            <a:r>
              <a:rPr b="0" lang="en-US" sz="2400" spc="-1" strike="noStrike">
                <a:solidFill>
                  <a:srgbClr val="145991"/>
                </a:solidFill>
                <a:latin typeface="Verdana"/>
                <a:ea typeface="Verdana"/>
              </a:rPr>
              <a:t>&gt;</a:t>
            </a:r>
            <a:endParaRPr b="0" lang="en-US" sz="2400" spc="-1" strike="noStrike">
              <a:solidFill>
                <a:srgbClr val="404040"/>
              </a:solidFill>
              <a:latin typeface="Verdana"/>
            </a:endParaRPr>
          </a:p>
        </p:txBody>
      </p:sp>
      <p:sp>
        <p:nvSpPr>
          <p:cNvPr id="211" name="CustomShape 5"/>
          <p:cNvSpPr/>
          <p:nvPr/>
        </p:nvSpPr>
        <p:spPr>
          <a:xfrm>
            <a:off x="581040" y="1797120"/>
            <a:ext cx="11029320" cy="5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RS" sz="2400" spc="-1" strike="noStrike" cap="all">
                <a:solidFill>
                  <a:srgbClr val="595959"/>
                </a:solidFill>
                <a:latin typeface="Verdana"/>
                <a:ea typeface="Verdana"/>
              </a:rPr>
              <a:t>Квантитативни резултати кандидата</a:t>
            </a:r>
            <a:endParaRPr b="0" lang="en-US" sz="2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2712240" y="3982320"/>
            <a:ext cx="6767280" cy="4564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 algn="ctr"/>
            <a:r>
              <a:rPr b="0" lang="en-US" sz="3200" spc="-1" strike="noStrike">
                <a:latin typeface="Arial"/>
              </a:rPr>
              <a:t>др МАРКО ВОЈИНОВИЋ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1872720" y="4669560"/>
            <a:ext cx="4344120" cy="37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</a:rPr>
              <a:t>др Бранислав Цветковић (ИФ)</a:t>
            </a:r>
            <a:endParaRPr b="0" lang="en-US" sz="1600" spc="-1" strike="noStrike">
              <a:solidFill>
                <a:srgbClr val="595959"/>
              </a:solidFill>
              <a:latin typeface="Verdana"/>
              <a:ea typeface="Verdana"/>
            </a:endParaRPr>
          </a:p>
        </p:txBody>
      </p:sp>
      <p:sp>
        <p:nvSpPr>
          <p:cNvPr id="250" name="TextShape 3"/>
          <p:cNvSpPr txBox="1"/>
          <p:nvPr/>
        </p:nvSpPr>
        <p:spPr>
          <a:xfrm>
            <a:off x="1541880" y="2090520"/>
            <a:ext cx="9108000" cy="733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 cap="all">
                <a:solidFill>
                  <a:srgbClr val="595959"/>
                </a:solidFill>
                <a:latin typeface="Verdana"/>
              </a:rPr>
              <a:t>Реизбор у звање</a:t>
            </a:r>
            <a:endParaRPr b="1" lang="en-US" sz="3600" spc="-1" strike="noStrike" cap="all">
              <a:solidFill>
                <a:srgbClr val="595959"/>
              </a:solidFill>
              <a:latin typeface="Verdana"/>
              <a:ea typeface="Verdana"/>
            </a:endParaRPr>
          </a:p>
        </p:txBody>
      </p:sp>
      <p:sp>
        <p:nvSpPr>
          <p:cNvPr id="251" name="TextShape 4"/>
          <p:cNvSpPr txBox="1"/>
          <p:nvPr/>
        </p:nvSpPr>
        <p:spPr>
          <a:xfrm>
            <a:off x="1872720" y="5006520"/>
            <a:ext cx="4344120" cy="37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</a:rPr>
              <a:t>др Игор </a:t>
            </a:r>
            <a:r>
              <a:rPr b="0" lang="en-US" sz="1600" spc="-1" strike="noStrike">
                <a:solidFill>
                  <a:srgbClr val="595959"/>
                </a:solidFill>
                <a:latin typeface="Verdana"/>
              </a:rPr>
              <a:t>Салом (ИФ)</a:t>
            </a:r>
            <a:endParaRPr b="0" lang="en-US" sz="1600" spc="-1" strike="noStrike">
              <a:solidFill>
                <a:srgbClr val="595959"/>
              </a:solidFill>
              <a:latin typeface="Verdana"/>
              <a:ea typeface="Verdana"/>
            </a:endParaRPr>
          </a:p>
        </p:txBody>
      </p:sp>
      <p:sp>
        <p:nvSpPr>
          <p:cNvPr id="252" name="TextShape 5"/>
          <p:cNvSpPr txBox="1"/>
          <p:nvPr/>
        </p:nvSpPr>
        <p:spPr>
          <a:xfrm>
            <a:off x="1872720" y="5343120"/>
            <a:ext cx="4344120" cy="37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600" spc="-1" strike="noStrike">
                <a:solidFill>
                  <a:srgbClr val="595959"/>
                </a:solidFill>
                <a:latin typeface="Verdana"/>
              </a:rPr>
              <a:t>др Воја Радовановић (ФФ)</a:t>
            </a:r>
            <a:endParaRPr b="0" lang="en-US" sz="1600" spc="-1" strike="noStrike">
              <a:solidFill>
                <a:srgbClr val="595959"/>
              </a:solidFill>
              <a:latin typeface="Verdana"/>
              <a:ea typeface="Verdana"/>
            </a:endParaRPr>
          </a:p>
        </p:txBody>
      </p:sp>
      <p:sp>
        <p:nvSpPr>
          <p:cNvPr id="253" name="TextShape 6"/>
          <p:cNvSpPr txBox="1"/>
          <p:nvPr/>
        </p:nvSpPr>
        <p:spPr>
          <a:xfrm>
            <a:off x="1541520" y="2723400"/>
            <a:ext cx="9108720" cy="71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indent="-324000" algn="ctr">
              <a:lnSpc>
                <a:spcPct val="110000"/>
              </a:lnSpc>
              <a:spcBef>
                <a:spcPts val="72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3600" spc="-1" strike="noStrike" cap="all">
                <a:solidFill>
                  <a:srgbClr val="595959"/>
                </a:solidFill>
                <a:latin typeface="Verdana"/>
              </a:rPr>
              <a:t>Виши научни сарадник</a:t>
            </a:r>
            <a:endParaRPr b="1" lang="en-US" sz="3600" spc="-1" strike="noStrike" cap="all">
              <a:solidFill>
                <a:srgbClr val="595959"/>
              </a:solidFill>
              <a:latin typeface="Verdana"/>
              <a:ea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581040" y="492480"/>
            <a:ext cx="11029320" cy="5263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US" sz="2600" spc="-1" strike="noStrike" cap="all">
                <a:solidFill>
                  <a:srgbClr val="404040"/>
                </a:solidFill>
                <a:latin typeface="Verdana"/>
              </a:rPr>
              <a:t>Реизбор у звање виши научни сарадник</a:t>
            </a:r>
            <a:endParaRPr b="1" lang="en-US" sz="2600" spc="-1" strike="noStrike" cap="all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2214360" y="1027440"/>
            <a:ext cx="6173640" cy="436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</a:rPr>
              <a:t>др Марко Војиновић</a:t>
            </a:r>
            <a:endParaRPr b="0" lang="en-US" sz="2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699840" y="4413240"/>
            <a:ext cx="2021400" cy="988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indent="-324000"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</a:rPr>
              <a:t>Физички факултет Универзитета у Београду</a:t>
            </a:r>
            <a:endParaRPr b="0" lang="en-US" sz="1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2871720" y="4413240"/>
            <a:ext cx="2021400" cy="988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indent="-324000"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</a:rPr>
              <a:t>Физички факултет Универзитета у Београду</a:t>
            </a:r>
            <a:endParaRPr b="0" lang="en-US" sz="1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sp>
        <p:nvSpPr>
          <p:cNvPr id="258" name="TextShape 5"/>
          <p:cNvSpPr txBox="1"/>
          <p:nvPr/>
        </p:nvSpPr>
        <p:spPr>
          <a:xfrm>
            <a:off x="5056920" y="4413240"/>
            <a:ext cx="2021400" cy="988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indent="-324000"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</a:rPr>
              <a:t>Физички факултет Универзитета у Београду</a:t>
            </a:r>
            <a:endParaRPr b="0" lang="en-US" sz="1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sp>
        <p:nvSpPr>
          <p:cNvPr id="259" name="TextShape 6"/>
          <p:cNvSpPr txBox="1"/>
          <p:nvPr/>
        </p:nvSpPr>
        <p:spPr>
          <a:xfrm>
            <a:off x="617400" y="5602320"/>
            <a:ext cx="2179440" cy="57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Verdana"/>
              </a:rPr>
              <a:t>1997-2002</a:t>
            </a:r>
            <a:endParaRPr b="0" lang="en-US" sz="1800" spc="-1" strike="noStrike">
              <a:solidFill>
                <a:srgbClr val="ffffff"/>
              </a:solidFill>
              <a:latin typeface="Verdana"/>
              <a:ea typeface="Verdana"/>
            </a:endParaRPr>
          </a:p>
        </p:txBody>
      </p:sp>
      <p:sp>
        <p:nvSpPr>
          <p:cNvPr id="260" name="TextShape 7"/>
          <p:cNvSpPr txBox="1"/>
          <p:nvPr/>
        </p:nvSpPr>
        <p:spPr>
          <a:xfrm>
            <a:off x="2792880" y="5600520"/>
            <a:ext cx="2179440" cy="57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Verdana"/>
              </a:rPr>
              <a:t>2003-2006</a:t>
            </a:r>
            <a:endParaRPr b="0" lang="en-US" sz="1800" spc="-1" strike="noStrike">
              <a:solidFill>
                <a:srgbClr val="ffffff"/>
              </a:solidFill>
              <a:latin typeface="Verdana"/>
              <a:ea typeface="Verdana"/>
            </a:endParaRPr>
          </a:p>
        </p:txBody>
      </p:sp>
      <p:sp>
        <p:nvSpPr>
          <p:cNvPr id="261" name="TextShape 8"/>
          <p:cNvSpPr txBox="1"/>
          <p:nvPr/>
        </p:nvSpPr>
        <p:spPr>
          <a:xfrm>
            <a:off x="4967640" y="5600520"/>
            <a:ext cx="2179440" cy="57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Verdana"/>
              </a:rPr>
              <a:t>2006-2008</a:t>
            </a:r>
            <a:endParaRPr b="0" lang="en-US" sz="1800" spc="-1" strike="noStrike">
              <a:solidFill>
                <a:srgbClr val="ffffff"/>
              </a:solidFill>
              <a:latin typeface="Verdana"/>
              <a:ea typeface="Verdana"/>
            </a:endParaRPr>
          </a:p>
        </p:txBody>
      </p:sp>
      <p:sp>
        <p:nvSpPr>
          <p:cNvPr id="262" name="TextShape 9"/>
          <p:cNvSpPr txBox="1"/>
          <p:nvPr/>
        </p:nvSpPr>
        <p:spPr>
          <a:xfrm>
            <a:off x="7138080" y="5602320"/>
            <a:ext cx="2179440" cy="57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Verdana"/>
              </a:rPr>
              <a:t>01.11.2003.</a:t>
            </a:r>
            <a:endParaRPr b="0" lang="en-US" sz="1800" spc="-1" strike="noStrike">
              <a:solidFill>
                <a:srgbClr val="ffffff"/>
              </a:solidFill>
              <a:latin typeface="Verdana"/>
              <a:ea typeface="Verdana"/>
            </a:endParaRPr>
          </a:p>
        </p:txBody>
      </p:sp>
      <p:sp>
        <p:nvSpPr>
          <p:cNvPr id="263" name="TextShape 10"/>
          <p:cNvSpPr txBox="1"/>
          <p:nvPr/>
        </p:nvSpPr>
        <p:spPr>
          <a:xfrm>
            <a:off x="9315000" y="5602320"/>
            <a:ext cx="2179440" cy="57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 algn="ctr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Verdana"/>
              </a:rPr>
              <a:t>28.09.2016.</a:t>
            </a:r>
            <a:endParaRPr b="0" lang="en-US" sz="1800" spc="-1" strike="noStrike">
              <a:solidFill>
                <a:srgbClr val="ffffff"/>
              </a:solidFill>
              <a:latin typeface="Verdana"/>
              <a:ea typeface="Verdana"/>
            </a:endParaRPr>
          </a:p>
        </p:txBody>
      </p:sp>
      <p:sp>
        <p:nvSpPr>
          <p:cNvPr id="264" name="TextShape 11"/>
          <p:cNvSpPr txBox="1"/>
          <p:nvPr/>
        </p:nvSpPr>
        <p:spPr>
          <a:xfrm>
            <a:off x="3695760" y="2735280"/>
            <a:ext cx="4800960" cy="3664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1000"/>
          </a:bodyPr>
          <a:p>
            <a:pPr indent="-32400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145991"/>
                </a:solidFill>
                <a:latin typeface="Verdana"/>
              </a:rPr>
              <a:t>Панчево, 1978.</a:t>
            </a:r>
            <a:endParaRPr b="0" lang="en-US" sz="18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pic>
        <p:nvPicPr>
          <p:cNvPr id="265" name="Picture Placeholder 13" descr=""/>
          <p:cNvPicPr/>
          <p:nvPr/>
        </p:nvPicPr>
        <p:blipFill>
          <a:blip r:embed="rId1"/>
          <a:stretch/>
        </p:blipFill>
        <p:spPr>
          <a:xfrm>
            <a:off x="9869400" y="1797120"/>
            <a:ext cx="1347480" cy="1717200"/>
          </a:xfrm>
          <a:prstGeom prst="rect">
            <a:avLst/>
          </a:prstGeom>
          <a:ln>
            <a:noFill/>
          </a:ln>
        </p:spPr>
      </p:pic>
      <p:sp>
        <p:nvSpPr>
          <p:cNvPr id="266" name="TextShape 12"/>
          <p:cNvSpPr txBox="1"/>
          <p:nvPr/>
        </p:nvSpPr>
        <p:spPr>
          <a:xfrm>
            <a:off x="7233120" y="4417560"/>
            <a:ext cx="2021400" cy="988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indent="-324000" algn="ctr">
              <a:lnSpc>
                <a:spcPct val="110000"/>
              </a:lnSpc>
              <a:spcBef>
                <a:spcPts val="28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1400" spc="-1" strike="noStrike">
                <a:solidFill>
                  <a:srgbClr val="145991"/>
                </a:solidFill>
                <a:latin typeface="Verdana"/>
              </a:rPr>
              <a:t>Група за гравитацију, честице и поља</a:t>
            </a:r>
            <a:endParaRPr b="0" lang="en-US" sz="1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581040" y="492480"/>
            <a:ext cx="11029320" cy="5263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US" sz="2600" spc="-1" strike="noStrike" cap="all">
                <a:solidFill>
                  <a:srgbClr val="404040"/>
                </a:solidFill>
                <a:latin typeface="Verdana"/>
              </a:rPr>
              <a:t>Реизбор у звање виши научни сарадник</a:t>
            </a:r>
            <a:endParaRPr b="1" lang="en-US" sz="2600" spc="-1" strike="noStrike" cap="all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496080" y="2312280"/>
            <a:ext cx="11029320" cy="4167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Решен је проблем уједињавања поља материје са гравитацијом уопштавањем модела спинских пена коришћењем теорије категорија и уопштавањем појма симетрије теорије, тако што се симетрија описује појмом n-групе. Проучене су особине добијене теорије на класичном нивоу, и конструисана квантна теорија, Фајнмановом методом конфигурационих интеграла.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Овај резултат омогућава уједињен опис свих поља у природи, базиран на алгебарској структури 3-групе. Специјално, фермионска и скаларна материја се може класификовати алгебарском структуром, што је унапређење у односу на Стандардни Модел елементарних честица.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Референце: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A. Miković and M. Vojinović, </a:t>
            </a:r>
            <a:r>
              <a:rPr b="0" i="1" lang="en-US" sz="1800" spc="-1" strike="noStrike">
                <a:solidFill>
                  <a:srgbClr val="404040"/>
                </a:solidFill>
                <a:latin typeface="Verdana"/>
              </a:rPr>
              <a:t>Class. Quant. Grav.</a:t>
            </a: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 </a:t>
            </a:r>
            <a:r>
              <a:rPr b="1" lang="en-US" sz="1800" spc="-1" strike="noStrike">
                <a:solidFill>
                  <a:srgbClr val="404040"/>
                </a:solidFill>
                <a:latin typeface="Verdana"/>
              </a:rPr>
              <a:t>29</a:t>
            </a: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, 165003 (2012).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T. Radenković and M. Vojinović, </a:t>
            </a:r>
            <a:r>
              <a:rPr b="0" i="1" lang="en-US" sz="1800" spc="-1" strike="noStrike">
                <a:solidFill>
                  <a:srgbClr val="404040"/>
                </a:solidFill>
                <a:latin typeface="Verdana"/>
              </a:rPr>
              <a:t>JHEP</a:t>
            </a: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 </a:t>
            </a:r>
            <a:r>
              <a:rPr b="1" lang="en-US" sz="1800" spc="-1" strike="noStrike">
                <a:solidFill>
                  <a:srgbClr val="404040"/>
                </a:solidFill>
                <a:latin typeface="Verdana"/>
              </a:rPr>
              <a:t>10</a:t>
            </a: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, 222 (2019). 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2214360" y="1027440"/>
            <a:ext cx="6173640" cy="436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</a:rPr>
              <a:t>др Марко Војиновић</a:t>
            </a:r>
            <a:endParaRPr b="0" lang="en-US" sz="2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581040" y="492480"/>
            <a:ext cx="11029320" cy="5263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US" sz="2600" spc="-1" strike="noStrike" cap="all">
                <a:solidFill>
                  <a:srgbClr val="404040"/>
                </a:solidFill>
                <a:latin typeface="Verdana"/>
              </a:rPr>
              <a:t>Реизбор у звање виши научни сарадник</a:t>
            </a:r>
            <a:endParaRPr b="1" lang="en-US" sz="2600" spc="-1" strike="noStrike" cap="all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2214360" y="1027440"/>
            <a:ext cx="6173640" cy="436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</a:rPr>
              <a:t>др Марко Војиновић</a:t>
            </a:r>
            <a:endParaRPr b="0" lang="en-US" sz="2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581040" y="2132640"/>
            <a:ext cx="11029320" cy="1899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руководилац билатералног пројекта између Србије и Аустрије “Каузалност у квантној механици и квантној гравитацији”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73" name="TextShape 4"/>
          <p:cNvSpPr txBox="1"/>
          <p:nvPr/>
        </p:nvSpPr>
        <p:spPr>
          <a:xfrm>
            <a:off x="567720" y="3749040"/>
            <a:ext cx="11029320" cy="1371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коменторство докторског рада Мигела Оливеире, Универзитет у Лисабону, 2015.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  <a:p>
            <a:pPr marL="306000" indent="-305640">
              <a:lnSpc>
                <a:spcPct val="110000"/>
              </a:lnSpc>
              <a:spcBef>
                <a:spcPts val="360"/>
              </a:spcBef>
              <a:spcAft>
                <a:spcPts val="601"/>
              </a:spcAft>
              <a:buClr>
                <a:srgbClr val="145991"/>
              </a:buClr>
              <a:buFont typeface="Century Gothic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Verdana"/>
              </a:rPr>
              <a:t>мастер рад Тијане Раденковић, Физички факултет Универзитета у Београду, 2017.</a:t>
            </a:r>
            <a:endParaRPr b="0" lang="en-US" sz="1800" spc="-1" strike="noStrike">
              <a:solidFill>
                <a:srgbClr val="404040"/>
              </a:solidFill>
              <a:latin typeface="Verdana"/>
              <a:ea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581040" y="492480"/>
            <a:ext cx="11029320" cy="5263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US" sz="2600" spc="-1" strike="noStrike" cap="all">
                <a:solidFill>
                  <a:srgbClr val="404040"/>
                </a:solidFill>
                <a:latin typeface="Verdana"/>
              </a:rPr>
              <a:t>Реизбор у звање виши научни сарадник</a:t>
            </a:r>
            <a:endParaRPr b="1" lang="en-US" sz="2600" spc="-1" strike="noStrike" cap="all">
              <a:solidFill>
                <a:srgbClr val="404040"/>
              </a:solidFill>
              <a:latin typeface="Verdana"/>
              <a:ea typeface="Verdana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2214360" y="1027440"/>
            <a:ext cx="6173640" cy="436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indent="-324000">
              <a:lnSpc>
                <a:spcPct val="11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145991"/>
                </a:solidFill>
                <a:latin typeface="Verdana"/>
              </a:rPr>
              <a:t>др Марко Војиновић</a:t>
            </a:r>
            <a:endParaRPr b="0" lang="en-US" sz="2400" spc="-1" strike="noStrike">
              <a:solidFill>
                <a:srgbClr val="145991"/>
              </a:solidFill>
              <a:latin typeface="Verdana"/>
              <a:ea typeface="Verdana"/>
            </a:endParaRPr>
          </a:p>
        </p:txBody>
      </p:sp>
      <p:graphicFrame>
        <p:nvGraphicFramePr>
          <p:cNvPr id="276" name="Table 3"/>
          <p:cNvGraphicFramePr/>
          <p:nvPr/>
        </p:nvGraphicFramePr>
        <p:xfrm>
          <a:off x="5971680" y="2381400"/>
          <a:ext cx="5638680" cy="1276200"/>
        </p:xfrm>
        <a:graphic>
          <a:graphicData uri="http://schemas.openxmlformats.org/drawingml/2006/table">
            <a:tbl>
              <a:tblPr/>
              <a:tblGrid>
                <a:gridCol w="2016720"/>
                <a:gridCol w="1811160"/>
                <a:gridCol w="1811160"/>
              </a:tblGrid>
              <a:tr h="419760"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ОСТВАРЕНО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ПОТРЕБНО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55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Укупно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425520">
                <a:tc>
                  <a:txBody>
                    <a:bodyPr lIns="90000" rIns="900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M10+M20+M31+</a:t>
                      </a:r>
                      <a:r>
                        <a:rPr b="0" lang="en-US" sz="1800" spc="-1" strike="noStrike">
                          <a:latin typeface="Arial"/>
                        </a:rPr>
                        <a:t>M32+M33+M41+</a:t>
                      </a:r>
                      <a:r>
                        <a:rPr b="0" lang="en-US" sz="1800" spc="-1" strike="noStrike">
                          <a:latin typeface="Arial"/>
                        </a:rPr>
                        <a:t>M42+M90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endParaRPr b="0" lang="en-US" sz="1800" spc="-1" strike="noStrike">
                        <a:latin typeface="Arial"/>
                      </a:endParaRPr>
                    </a:p>
                    <a:p>
                      <a:pPr algn="r"/>
                      <a:r>
                        <a:rPr b="0" lang="en-US" sz="1800" spc="-1" strike="noStrike">
                          <a:latin typeface="Arial"/>
                        </a:rPr>
                        <a:t>52,5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endParaRPr b="0" lang="en-US" sz="1800" spc="-1" strike="noStrike">
                        <a:latin typeface="Arial"/>
                      </a:endParaRPr>
                    </a:p>
                    <a:p>
                      <a:pPr algn="r"/>
                      <a:r>
                        <a:rPr b="0" lang="en-US" sz="1800" spc="-1" strike="noStrike">
                          <a:latin typeface="Arial"/>
                        </a:rPr>
                        <a:t>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4251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М11+М12+М21+ M22+M23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" name="Table 4"/>
          <p:cNvGraphicFramePr/>
          <p:nvPr/>
        </p:nvGraphicFramePr>
        <p:xfrm>
          <a:off x="646560" y="2381400"/>
          <a:ext cx="2301480" cy="0"/>
        </p:xfrm>
        <a:graphic>
          <a:graphicData uri="http://schemas.openxmlformats.org/drawingml/2006/table">
            <a:tbl>
              <a:tblPr/>
              <a:tblGrid>
                <a:gridCol w="1415520"/>
                <a:gridCol w="886320"/>
              </a:tblGrid>
              <a:tr h="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КАТЕГОРИЈА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БРОЈ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" name="Table 5"/>
          <p:cNvGraphicFramePr/>
          <p:nvPr/>
        </p:nvGraphicFramePr>
        <p:xfrm>
          <a:off x="3056760" y="2381400"/>
          <a:ext cx="2811600" cy="0"/>
        </p:xfrm>
        <a:graphic>
          <a:graphicData uri="http://schemas.openxmlformats.org/drawingml/2006/table">
            <a:tbl>
              <a:tblPr/>
              <a:tblGrid>
                <a:gridCol w="1608120"/>
                <a:gridCol w="1203480"/>
              </a:tblGrid>
              <a:tr h="0"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БРОЈ ЦИТАТА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h-</a:t>
                      </a:r>
                      <a:r>
                        <a:rPr b="1" lang="sr-R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ИНДЕКС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 lIns="90000" rIns="90000" anchor="ctr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r">
                        <a:lnSpc>
                          <a:spcPct val="83000"/>
                        </a:lnSpc>
                        <a:tabLst>
                          <a:tab algn="l" pos="0"/>
                        </a:tabLst>
                      </a:pPr>
                      <a:r>
                        <a:rPr b="0" lang="sr-R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purl.org/dc/elements/1.1/"/>
    <ds:schemaRef ds:uri="71af3243-3dd4-4a8d-8c0d-dd76da1f02a5"/>
    <ds:schemaRef ds:uri="http://www.w3.org/XML/1998/namespace"/>
    <ds:schemaRef ds:uri="16c05727-aa75-4e4a-9b5f-8a80a1165891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{C16AFF45-C899-4934-878B-CD75F6A48F8C}tf67061901_win32</Template>
  <TotalTime>364</TotalTime>
  <Application>LibreOffice/6.4.7.2$Linux_X86_64 LibreOffice_project/40$Build-2</Application>
  <Words>25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2021-08-05T12:39:25Z</dcterms:created>
  <dc:creator>Andreja</dc:creator>
  <dc:description/>
  <dc:language>en-US</dc:language>
  <cp:lastModifiedBy/>
  <dcterms:modified xsi:type="dcterms:W3CDTF">2021-08-12T00:08:33Z</dcterms:modified>
  <cp:revision>223</cp:revision>
  <dc:subject/>
  <dc:title>Title Lorem Ipsum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0x01010079F111ED35F8CC479449609E8A0923A6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