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7"/>
  </p:notesMasterIdLst>
  <p:handoutMasterIdLst>
    <p:handoutMasterId r:id="rId38"/>
  </p:handout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9906000" cy="6858000" type="A4"/>
  <p:notesSz cx="9866313" cy="6754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33"/>
    <a:srgbClr val="FF9900"/>
    <a:srgbClr val="00FF00"/>
    <a:srgbClr val="CCCC00"/>
    <a:srgbClr val="FFFF99"/>
    <a:srgbClr val="FFFF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491" autoAdjust="0"/>
  </p:normalViewPr>
  <p:slideViewPr>
    <p:cSldViewPr snapToGrid="0">
      <p:cViewPr varScale="1">
        <p:scale>
          <a:sx n="76" d="100"/>
          <a:sy n="76" d="100"/>
        </p:scale>
        <p:origin x="-222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15088"/>
            <a:ext cx="4275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415088"/>
            <a:ext cx="4276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159DA02-98E5-4735-8E17-D06F6F7938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6738" y="506413"/>
            <a:ext cx="3659187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4450" y="3209925"/>
            <a:ext cx="72374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16675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16675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E051BF72-9753-494A-BEB9-2BC55346B8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906000" cy="11160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4532313" y="3200400"/>
            <a:ext cx="19383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58850">
              <a:spcBef>
                <a:spcPct val="20000"/>
              </a:spcBef>
              <a:defRPr/>
            </a:pPr>
            <a:r>
              <a:rPr lang="en-US" sz="2000" b="0" dirty="0"/>
              <a:t>www.hp-see.eu</a:t>
            </a:r>
            <a:endParaRPr lang="el-GR" sz="2000" b="0" dirty="0"/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4313238" y="1887538"/>
            <a:ext cx="21494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58850">
              <a:spcBef>
                <a:spcPct val="20000"/>
              </a:spcBef>
              <a:defRPr/>
            </a:pPr>
            <a:r>
              <a:rPr lang="en-US" sz="3200" dirty="0"/>
              <a:t>HP-SEE</a:t>
            </a:r>
            <a:endParaRPr lang="el-GR" sz="3200" dirty="0"/>
          </a:p>
        </p:txBody>
      </p:sp>
      <p:pic>
        <p:nvPicPr>
          <p:cNvPr id="7" name="Picture 8" descr="HP-SEE-logo-sm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1781175"/>
            <a:ext cx="345757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7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373063" y="2401888"/>
            <a:ext cx="6059487" cy="862012"/>
          </a:xfrm>
          <a:noFill/>
        </p:spPr>
        <p:txBody>
          <a:bodyPr lIns="91440" tIns="45720" rIns="91440" bIns="45720"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l-GR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" y="373697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The HP-SEE initiative is co-funded by the European Commission under the FP7 Research Infrastructures contract no. 261499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-SEE-logo-sm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&lt;Event&gt; – &lt;Place&gt; &lt;Date (DD-Month-YYYY)&gt;					</a:t>
            </a:r>
            <a:fld id="{4CD15784-A4D4-4040-9C39-FED48C7CC3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&lt;Event&gt; – &lt;Place&gt; &lt;Date (DD-Month-YYYY)&gt;					</a:t>
            </a:r>
            <a:fld id="{835999D3-4B11-44F4-90A9-12F0B0F850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-SEE-logo-sm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&lt;Event&gt; – &lt;Place&gt; &lt;Date (DD-Month-YYYY)&gt;					</a:t>
            </a:r>
            <a:fld id="{6FF91E3B-5632-4D57-8C12-2010D243C5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-SEE-logo-sm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&lt;Event&gt; – &lt;Place&gt; &lt;Date (DD-Month-YYYY)&gt;					</a:t>
            </a:r>
            <a:fld id="{5198F25A-73FC-4CC4-B018-E35EC773F4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-SEE-logo-sm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&lt;Event&gt; – &lt;Place&gt; &lt;Date (DD-Month-YYYY)&gt;				</a:t>
            </a:r>
            <a:fld id="{7A68D024-57A0-49AE-B632-346D64F845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&lt;Event&gt; – &lt;Place&gt; &lt;Date (DD-Month-YYYY)&gt;					</a:t>
            </a:r>
            <a:fld id="{6F451C46-4393-441E-93C5-CF35D590DD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P-SEE-logo-sm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&lt;Event&gt; – &lt;Place&gt; &lt;Date (DD-Month-YYYY)&gt;				</a:t>
            </a:r>
            <a:fld id="{B1BBC2F4-ADBB-42AC-B644-2ACEEFA7B6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&lt;Event&gt; – &lt;Place&gt; &lt;Date (DD-Month-YYYY)&gt;					</a:t>
            </a:r>
            <a:fld id="{B6C1AD45-CD94-42E5-9749-A797D7DDCA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&lt;Event&gt; – &lt;Place&gt; &lt;Date (DD-Month-YYYY)&gt;					</a:t>
            </a:r>
            <a:fld id="{207A9F39-80A6-4B22-99A7-2382DEBAF8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-SEE-logo-sm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&lt;Event&gt; – &lt;Place&gt; &lt;Date (DD-Month-YYYY)&gt;					</a:t>
            </a:r>
            <a:fld id="{A87D9F17-2AE1-4BBC-99A2-E1FC1035AC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4763" y="-4763"/>
            <a:ext cx="8134351" cy="11255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6538"/>
            <a:ext cx="9906000" cy="2936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&lt;Event&gt; – &lt;Place&gt; &lt;Date (DD-Month-YYYY)&gt;					</a:t>
            </a:r>
            <a:fld id="{FC6DEEAA-4254-47F9-B9C1-23068DF0BB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60463"/>
            <a:ext cx="9906000" cy="492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425"/>
            <a:ext cx="9906000" cy="49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65" r:id="rId5"/>
    <p:sldLayoutId id="2147483670" r:id="rId6"/>
    <p:sldLayoutId id="2147483664" r:id="rId7"/>
    <p:sldLayoutId id="2147483663" r:id="rId8"/>
    <p:sldLayoutId id="2147483671" r:id="rId9"/>
    <p:sldLayoutId id="2147483672" r:id="rId10"/>
    <p:sldLayoutId id="2147483662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 sz="quarter"/>
          </p:nvPr>
        </p:nvSpPr>
        <p:spPr>
          <a:noFill/>
        </p:spPr>
        <p:txBody>
          <a:bodyPr/>
          <a:lstStyle/>
          <a:p>
            <a:pPr eaLnBrk="1" hangingPunct="1"/>
            <a:r>
              <a:rPr lang="sr-Latn-CS" sz="2000" smtClean="0"/>
              <a:t>Primjer upotrebe HPC resursa – Izračunavanja u dinamici fluida i hemijskim procesima </a:t>
            </a:r>
            <a:endParaRPr lang="en-US" sz="2000" smtClean="0"/>
          </a:p>
        </p:txBody>
      </p:sp>
      <p:sp>
        <p:nvSpPr>
          <p:cNvPr id="15362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Sreten Lekic</a:t>
            </a:r>
            <a:endParaRPr lang="sr-Latn-CS" smtClean="0"/>
          </a:p>
          <a:p>
            <a:pPr eaLnBrk="1" hangingPunct="1"/>
            <a:r>
              <a:rPr lang="en-US" smtClean="0"/>
              <a:t>Prirodno-matematicki fakultet</a:t>
            </a:r>
            <a:endParaRPr lang="sr-Latn-CS" smtClean="0"/>
          </a:p>
          <a:p>
            <a:pPr eaLnBrk="1" hangingPunct="1"/>
            <a:r>
              <a:rPr lang="sr-Latn-CS" smtClean="0"/>
              <a:t>Univerzitet u Banjoj Luci</a:t>
            </a:r>
            <a:endParaRPr lang="en-US" smtClean="0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en-US" smtClean="0"/>
              <a:t>The HP-SEE initiative is co-funded by the European Commission under the FP7 Research Infrastructures contract no. 261499</a:t>
            </a: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113713" cy="1100138"/>
          </a:xfrm>
        </p:spPr>
        <p:txBody>
          <a:bodyPr/>
          <a:lstStyle/>
          <a:p>
            <a:r>
              <a:rPr lang="sr-Latn-CS" sz="3000" smtClean="0"/>
              <a:t>Kreiranje 3D mreže</a:t>
            </a:r>
            <a:endParaRPr lang="en-US" sz="30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38" y="5381625"/>
            <a:ext cx="9204325" cy="1174750"/>
          </a:xfrm>
        </p:spPr>
        <p:txBody>
          <a:bodyPr/>
          <a:lstStyle/>
          <a:p>
            <a:r>
              <a:rPr lang="sr-Latn-CS" sz="1800" smtClean="0"/>
              <a:t>Trodimenzionalna mreža isječka plašta gorionika koja formira oko 800 000 ćelija oblika tetraedra i omogućava rješavanje parcijalnih diferencijalnih jednačina transportnih i termodinamičkih procesa, te posebnih manifestacija dinamike fluida metodom konačnih zapremina</a:t>
            </a:r>
            <a:endParaRPr lang="en-US" sz="1800" smtClean="0"/>
          </a:p>
        </p:txBody>
      </p:sp>
      <p:pic>
        <p:nvPicPr>
          <p:cNvPr id="48132" name="Picture 4" descr="mr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038" y="1349375"/>
            <a:ext cx="5694362" cy="3954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5791200"/>
            <a:ext cx="8915400" cy="1655763"/>
          </a:xfrm>
        </p:spPr>
        <p:txBody>
          <a:bodyPr/>
          <a:lstStyle/>
          <a:p>
            <a:r>
              <a:rPr lang="sr-Latn-CS" sz="1800" smtClean="0"/>
              <a:t>Mreže su kreirane u pretprocesorskim paketima StarCD Softvera -  Prostar i Fluentovog Gambita, a zatim se prema mogućnostima 32bit-nih i 64bit-nih </a:t>
            </a:r>
            <a:r>
              <a:rPr lang="en-US" sz="1800" smtClean="0"/>
              <a:t>verzija</a:t>
            </a:r>
            <a:r>
              <a:rPr lang="sr-Latn-CS" sz="1800" smtClean="0"/>
              <a:t> ovih CFD broj ćelija povećava adaptacijama mreže u glavnom  programu</a:t>
            </a:r>
            <a:endParaRPr lang="en-US" sz="1800" smtClean="0"/>
          </a:p>
        </p:txBody>
      </p:sp>
      <p:pic>
        <p:nvPicPr>
          <p:cNvPr id="49155" name="Picture 3" descr="punamr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1255713"/>
            <a:ext cx="6470650" cy="4492625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113713" cy="1100138"/>
          </a:xfrm>
        </p:spPr>
        <p:txBody>
          <a:bodyPr/>
          <a:lstStyle/>
          <a:p>
            <a:r>
              <a:rPr lang="sr-Latn-CS" smtClean="0">
                <a:latin typeface="Arial" charset="0"/>
              </a:rPr>
              <a:t>Kreiranje 3D mreže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763" y="-4763"/>
            <a:ext cx="8134351" cy="1116013"/>
          </a:xfrm>
        </p:spPr>
        <p:txBody>
          <a:bodyPr/>
          <a:lstStyle/>
          <a:p>
            <a:r>
              <a:rPr lang="sr-Latn-CS" smtClean="0"/>
              <a:t>Stabilnost rješenja</a:t>
            </a:r>
            <a:endParaRPr lang="en-US" smtClean="0"/>
          </a:p>
        </p:txBody>
      </p:sp>
      <p:pic>
        <p:nvPicPr>
          <p:cNvPr id="50179" name="Picture 3" descr="rezmonito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341438"/>
            <a:ext cx="7800975" cy="5002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4625" y="5961063"/>
            <a:ext cx="9518650" cy="896937"/>
          </a:xfrm>
        </p:spPr>
        <p:txBody>
          <a:bodyPr/>
          <a:lstStyle/>
          <a:p>
            <a:r>
              <a:rPr lang="sr-Latn-CS" sz="1800" smtClean="0"/>
              <a:t>Raspodjela po brzinama u jednoj od poprečnih ravni plašta gorionika (StarCD)</a:t>
            </a:r>
            <a:endParaRPr lang="en-US" sz="1800" smtClean="0"/>
          </a:p>
        </p:txBody>
      </p:sp>
      <p:pic>
        <p:nvPicPr>
          <p:cNvPr id="51203" name="Picture 3" descr="bryog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257300"/>
            <a:ext cx="6626225" cy="460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13475"/>
            <a:ext cx="9048750" cy="479425"/>
          </a:xfrm>
        </p:spPr>
        <p:txBody>
          <a:bodyPr/>
          <a:lstStyle/>
          <a:p>
            <a:r>
              <a:rPr lang="sr-Latn-CS" sz="1800" smtClean="0"/>
              <a:t>Prikaz raspodjele brzina u istoj ravni u u istom rezimu rada u Fluentu</a:t>
            </a:r>
            <a:endParaRPr lang="en-US" sz="1800" smtClean="0"/>
          </a:p>
        </p:txBody>
      </p:sp>
      <p:pic>
        <p:nvPicPr>
          <p:cNvPr id="52227" name="Picture 3" descr="rezslikbrzin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663" y="1506538"/>
            <a:ext cx="663098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5713413"/>
            <a:ext cx="8915400" cy="719137"/>
          </a:xfrm>
        </p:spPr>
        <p:txBody>
          <a:bodyPr/>
          <a:lstStyle/>
          <a:p>
            <a:r>
              <a:rPr lang="en-US" smtClean="0"/>
              <a:t>Temperaturna raspodjela u Fluentu</a:t>
            </a:r>
          </a:p>
        </p:txBody>
      </p:sp>
      <p:pic>
        <p:nvPicPr>
          <p:cNvPr id="53251" name="Picture 3" descr="temp01Pa_11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663700"/>
            <a:ext cx="5538788" cy="38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7025"/>
            <a:ext cx="9906000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Galerija rezultata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260350"/>
            <a:ext cx="8915400" cy="792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Velocities distribution at the narrow segment of burner mantle</a:t>
            </a:r>
          </a:p>
        </p:txBody>
      </p:sp>
      <p:pic>
        <p:nvPicPr>
          <p:cNvPr id="56323" name="Picture 3" descr="rezveldis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1700213"/>
            <a:ext cx="6143625" cy="4376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795838" y="2708275"/>
            <a:ext cx="46053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0">
                <a:solidFill>
                  <a:schemeClr val="tx1"/>
                </a:solidFill>
              </a:rPr>
              <a:t>Y =0.4694-2.24371 X-25367.73856 X\+</a:t>
            </a:r>
          </a:p>
          <a:p>
            <a:pPr algn="ctr" eaLnBrk="0" hangingPunct="0"/>
            <a:r>
              <a:rPr lang="en-US" sz="1800" b="0">
                <a:solidFill>
                  <a:schemeClr val="tx1"/>
                </a:solidFill>
              </a:rPr>
              <a:t>(2)+8.3427E6 X\+(3)+3.04111E8 X\+</a:t>
            </a:r>
          </a:p>
          <a:p>
            <a:pPr algn="ctr" eaLnBrk="0" hangingPunct="0"/>
            <a:r>
              <a:rPr lang="en-US" sz="1800" b="0">
                <a:solidFill>
                  <a:schemeClr val="tx1"/>
                </a:solidFill>
              </a:rPr>
              <a:t>(4)-2.3206E11 X\</a:t>
            </a:r>
          </a:p>
          <a:p>
            <a:pPr algn="ctr" eaLnBrk="0" hangingPunct="0"/>
            <a:r>
              <a:rPr lang="en-US" sz="1800" b="0">
                <a:solidFill>
                  <a:schemeClr val="tx1"/>
                </a:solidFill>
              </a:rPr>
              <a:t>+(5)+9.46953E12 X\+(6)+1.45424E15 X\+(7)-</a:t>
            </a:r>
          </a:p>
          <a:p>
            <a:pPr algn="ctr" eaLnBrk="0" hangingPunct="0"/>
            <a:r>
              <a:rPr lang="en-US" sz="1800" b="0">
                <a:solidFill>
                  <a:schemeClr val="tx1"/>
                </a:solidFill>
              </a:rPr>
              <a:t>1.15033E17 X\+(8)+1.95103E18 X\+(9)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38" y="476250"/>
            <a:ext cx="7312025" cy="79216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Estimated  a polynomial  fitted curve for semi-empirical  modeling of velocities distribution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944563"/>
            <a:ext cx="81915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128000" cy="1139825"/>
          </a:xfrm>
        </p:spPr>
        <p:txBody>
          <a:bodyPr/>
          <a:lstStyle/>
          <a:p>
            <a:r>
              <a:rPr lang="sr-Latn-CS" smtClean="0"/>
              <a:t>Šta je CFD?</a:t>
            </a:r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641475"/>
            <a:ext cx="8915400" cy="5111750"/>
          </a:xfrm>
        </p:spPr>
        <p:txBody>
          <a:bodyPr/>
          <a:lstStyle/>
          <a:p>
            <a:r>
              <a:rPr lang="sr-Latn-CS" sz="2800" smtClean="0"/>
              <a:t>Priprema problema iz oblasti dinamike fluida za rješavanje pomoću računara</a:t>
            </a:r>
          </a:p>
          <a:p>
            <a:r>
              <a:rPr lang="sr-Latn-CS" sz="2800" smtClean="0"/>
              <a:t>Dijeljenje oblasti računanja (radne površine, ili zapremine) na mrežu elementarnih površina, odnosno zapremina)</a:t>
            </a:r>
          </a:p>
          <a:p>
            <a:r>
              <a:rPr lang="sr-Latn-CS" sz="2800" smtClean="0"/>
              <a:t>Zadavanje početnih i graničnih uslova i rješavanje parcijalnih diferencijalnih jednačina transportnih i termodinamičkih procesa metodom konačnih elemenata (površina i zapremina) numerički, postupkom iteracije </a:t>
            </a:r>
          </a:p>
          <a:p>
            <a:r>
              <a:rPr lang="sr-Latn-CS" sz="2800" smtClean="0"/>
              <a:t>Obrada i vizualizacija rezultata u prostoru i vremenu</a:t>
            </a:r>
            <a:endParaRPr lang="en-US" sz="2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rezN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1268413"/>
            <a:ext cx="7489825" cy="5235575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28625" y="260350"/>
            <a:ext cx="8915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defTabSz="958850" eaLnBrk="0" hangingPunct="0">
              <a:lnSpc>
                <a:spcPct val="80000"/>
              </a:lnSpc>
              <a:spcBef>
                <a:spcPct val="20000"/>
              </a:spcBef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1800" b="0">
                <a:solidFill>
                  <a:schemeClr val="tx1"/>
                </a:solidFill>
                <a:latin typeface="Verdana" pitchFamily="34" charset="0"/>
              </a:rPr>
              <a:t>Mass fraction of NO at the narrow segment of burner mantle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0838" y="333375"/>
            <a:ext cx="7739062" cy="709613"/>
          </a:xfrm>
        </p:spPr>
        <p:txBody>
          <a:bodyPr/>
          <a:lstStyle/>
          <a:p>
            <a:r>
              <a:rPr lang="en-US" sz="2000" smtClean="0"/>
              <a:t>Estimated  family of curves for further fitting and semi-empirical  modeling of NO concentration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908050"/>
            <a:ext cx="70199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58750"/>
            <a:ext cx="7696200" cy="1081088"/>
          </a:xfrm>
        </p:spPr>
        <p:txBody>
          <a:bodyPr/>
          <a:lstStyle/>
          <a:p>
            <a:r>
              <a:rPr lang="en-US" sz="1800" smtClean="0"/>
              <a:t>Flux with average velocity about  ms</a:t>
            </a:r>
            <a:r>
              <a:rPr lang="en-US" sz="1800" baseline="30000" smtClean="0"/>
              <a:t>-1</a:t>
            </a:r>
            <a:r>
              <a:rPr lang="en-US" sz="1800" smtClean="0"/>
              <a:t> and  faster flux (2 ms</a:t>
            </a:r>
            <a:r>
              <a:rPr lang="en-US" sz="1800" baseline="30000" smtClean="0"/>
              <a:t>-1</a:t>
            </a:r>
            <a:r>
              <a:rPr lang="en-US" sz="1800" smtClean="0"/>
              <a:t>) at figure below on next page give near values of power. Efficiency is falling down.</a:t>
            </a:r>
          </a:p>
        </p:txBody>
      </p:sp>
      <p:pic>
        <p:nvPicPr>
          <p:cNvPr id="60419" name="Picture 3" descr="rezslikbrzin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663" y="1895475"/>
            <a:ext cx="6086475" cy="4335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ezbrzina5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303338"/>
            <a:ext cx="7391400" cy="526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88913"/>
            <a:ext cx="7600950" cy="936625"/>
          </a:xfrm>
        </p:spPr>
        <p:txBody>
          <a:bodyPr/>
          <a:lstStyle/>
          <a:p>
            <a:r>
              <a:rPr lang="en-US" smtClean="0"/>
              <a:t>Temperature distribution show the highest values above the holes of inner mantle </a:t>
            </a:r>
          </a:p>
        </p:txBody>
      </p:sp>
      <p:pic>
        <p:nvPicPr>
          <p:cNvPr id="62467" name="Picture 3" descr="rezslikatemppl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1914525"/>
            <a:ext cx="6005512" cy="427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260350"/>
            <a:ext cx="7588250" cy="820738"/>
          </a:xfrm>
        </p:spPr>
        <p:txBody>
          <a:bodyPr/>
          <a:lstStyle/>
          <a:p>
            <a:r>
              <a:rPr lang="en-US" sz="2000" smtClean="0"/>
              <a:t>Temperature of burner mantle segment at the end of burner (about 700 K) and  at 40 kW power. </a:t>
            </a:r>
          </a:p>
        </p:txBody>
      </p:sp>
      <p:pic>
        <p:nvPicPr>
          <p:cNvPr id="63491" name="Picture 3" descr="rezslikradplas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196975"/>
            <a:ext cx="6786563" cy="4833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1450" y="207963"/>
            <a:ext cx="7950200" cy="863600"/>
          </a:xfrm>
        </p:spPr>
        <p:txBody>
          <a:bodyPr/>
          <a:lstStyle/>
          <a:p>
            <a:r>
              <a:rPr lang="en-US" sz="2000" smtClean="0"/>
              <a:t>Temperature of burner mantle segment at the end of burner (about 1000 K) and  at 50 kW power.</a:t>
            </a:r>
          </a:p>
        </p:txBody>
      </p:sp>
      <p:pic>
        <p:nvPicPr>
          <p:cNvPr id="64515" name="Picture 3" descr="reztemplpa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" y="1273175"/>
            <a:ext cx="7467600" cy="531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540" name="Picture 4" descr="rezslikaAr1plas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277938"/>
            <a:ext cx="6883400" cy="4903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333375"/>
            <a:ext cx="8915400" cy="892175"/>
          </a:xfrm>
        </p:spPr>
        <p:txBody>
          <a:bodyPr/>
          <a:lstStyle/>
          <a:p>
            <a:r>
              <a:rPr lang="en-US" sz="2000" smtClean="0"/>
              <a:t>Strong stream of creating NO above the slits</a:t>
            </a:r>
          </a:p>
        </p:txBody>
      </p:sp>
      <p:pic>
        <p:nvPicPr>
          <p:cNvPr id="66563" name="Picture 3" descr="rezslikaN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1182688"/>
            <a:ext cx="7702550" cy="548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88" name="Picture 4" descr="rezslikaAr1plast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1504950"/>
            <a:ext cx="7135813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z="3000" smtClean="0"/>
              <a:t>Ograničenja i problemi CFD </a:t>
            </a:r>
            <a:endParaRPr lang="en-US" sz="30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657350"/>
            <a:ext cx="8915400" cy="5040313"/>
          </a:xfrm>
        </p:spPr>
        <p:txBody>
          <a:bodyPr/>
          <a:lstStyle/>
          <a:p>
            <a:r>
              <a:rPr lang="sr-Latn-CS" sz="2800" smtClean="0"/>
              <a:t>Problemi CFD računanja na 32bit-nim platformama:  zbog ograničenja u memorijskom adresiranju programi za dizajniranje 2D, a posebno 3D mreža, nisu u toku rada uzimali više od 1,5 GB memorije, odnosno do približno1,5 miliona ćelija.</a:t>
            </a:r>
          </a:p>
          <a:p>
            <a:r>
              <a:rPr lang="sr-Latn-CS" sz="2800" smtClean="0"/>
              <a:t>CFD programi koji bi prihvatili mreže ove veličine sami su nakon uvođenja raznih fizičkih mehanizama i pretpostavki brzo zauzimali blizu 4 GB 32bit-no adresabilne memorije, što je bila i krajnja granica koja se nije mogla preći</a:t>
            </a:r>
          </a:p>
          <a:p>
            <a:pPr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2" name="Picture 4" descr="rezslikaNOpl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1425"/>
            <a:ext cx="8048625" cy="561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6" name="Picture 4" descr="slikaC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288" y="1379538"/>
            <a:ext cx="6691312" cy="476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60" name="Picture 4" descr="rezdistrCH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325" y="1531938"/>
            <a:ext cx="6376988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4" descr="rezslikaCO2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87463"/>
            <a:ext cx="7469187" cy="532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2708" name="Picture 4" descr="slikaC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288" y="1430338"/>
            <a:ext cx="6691312" cy="476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Pitanja?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z="3000" smtClean="0"/>
              <a:t>Načini prevazilaženja problema</a:t>
            </a:r>
            <a:endParaRPr lang="en-US" sz="3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r-Latn-CS" sz="2800" smtClean="0"/>
              <a:t>Ograničenje veličine memorije samo djelimično se rješavao segmentacijom radne zapremine (površine)</a:t>
            </a:r>
            <a:r>
              <a:rPr lang="en-US" sz="2800" smtClean="0"/>
              <a:t/>
            </a:r>
            <a:br>
              <a:rPr lang="en-US" sz="2800" smtClean="0"/>
            </a:br>
            <a:endParaRPr lang="sr-Latn-CS" sz="2800" smtClean="0"/>
          </a:p>
          <a:p>
            <a:r>
              <a:rPr lang="sr-Latn-CS" sz="2800" smtClean="0"/>
              <a:t>Dijeljenje na oblasti sa periodičnim ponavljanjem, na aksijalno simetrične oblasti i slično smanjio je potrebnu memoriju, ali tako ponuđeni rezultati davali su “simetrično” ponavljana rješenja što je ponekad bilo daleko od realne situacije.</a:t>
            </a:r>
            <a:endParaRPr lang="en-US" sz="28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108950" cy="1139825"/>
          </a:xfrm>
        </p:spPr>
        <p:txBody>
          <a:bodyPr/>
          <a:lstStyle/>
          <a:p>
            <a:r>
              <a:rPr lang="sr-Latn-CS" sz="3000" smtClean="0"/>
              <a:t>Prednosti i ograničenja 64bit-nih platformi</a:t>
            </a:r>
            <a:endParaRPr lang="en-US" sz="3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r-Latn-CS" smtClean="0"/>
              <a:t>Problem 64bit-nog adresiranja teoretski bi rješio problem memorije</a:t>
            </a:r>
            <a:r>
              <a:rPr lang="en-US" smtClean="0"/>
              <a:t/>
            </a:r>
            <a:br>
              <a:rPr lang="en-US" smtClean="0"/>
            </a:br>
            <a:endParaRPr lang="sr-Latn-CS" smtClean="0"/>
          </a:p>
          <a:p>
            <a:r>
              <a:rPr lang="sr-Latn-CS" smtClean="0"/>
              <a:t>U praksi, komercijalne višeprocesorske jedinice imaju do 8GB raspoložive RAM memorije koja prije  računanja može biti na raspolaganju programu.  </a:t>
            </a: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z="3000" smtClean="0"/>
              <a:t>Djelimično rješenje nedovoljne veličine RAM memorije</a:t>
            </a:r>
            <a:endParaRPr lang="en-US" sz="3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r-Latn-CS" sz="2800" smtClean="0"/>
              <a:t>Particioniranje radne oblasti i dodjeljivanje manjih cjelina procesorima pojedinačno. Uslov, a i problem je da prije particioniranja program ne smije preći raspoloživu memoriju.</a:t>
            </a:r>
            <a:r>
              <a:rPr lang="en-US" sz="2800" smtClean="0"/>
              <a:t/>
            </a:r>
            <a:br>
              <a:rPr lang="en-US" sz="2800" smtClean="0"/>
            </a:br>
            <a:endParaRPr lang="sr-Latn-CS" sz="2800" smtClean="0"/>
          </a:p>
          <a:p>
            <a:r>
              <a:rPr lang="sr-Latn-CS" sz="2800" smtClean="0"/>
              <a:t>Nakon particioniranja u batch modu (StarCD i Fluent) rješavanje se predaje raspoloživom broju procesora. </a:t>
            </a:r>
            <a:r>
              <a:rPr lang="en-US" sz="2800" smtClean="0"/>
              <a:t/>
            </a:r>
            <a:br>
              <a:rPr lang="en-US" sz="2800" smtClean="0"/>
            </a:br>
            <a:endParaRPr lang="sr-Latn-CS" sz="2800" smtClean="0"/>
          </a:p>
          <a:p>
            <a:r>
              <a:rPr lang="sr-Latn-CS" sz="2800" smtClean="0"/>
              <a:t>Smanjena je i mogućnost da u toku jednog iterativnog koraka dođe do prevelikog zahtjeva za memorijom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 sz="3400" smtClean="0"/>
              <a:t>Problemi komercijalnog softvera</a:t>
            </a:r>
            <a:endParaRPr lang="en-US" sz="34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652588"/>
            <a:ext cx="9518650" cy="3789362"/>
          </a:xfrm>
        </p:spPr>
        <p:txBody>
          <a:bodyPr/>
          <a:lstStyle/>
          <a:p>
            <a:r>
              <a:rPr lang="sr-Latn-CS" sz="3200" smtClean="0"/>
              <a:t>Dodatni financijski uslovi za podršku povećanom broju procesora</a:t>
            </a:r>
            <a:r>
              <a:rPr lang="en-US" sz="3200" smtClean="0"/>
              <a:t/>
            </a:r>
            <a:br>
              <a:rPr lang="en-US" sz="3200" smtClean="0"/>
            </a:br>
            <a:endParaRPr lang="sr-Latn-CS" sz="3200" smtClean="0"/>
          </a:p>
          <a:p>
            <a:r>
              <a:rPr lang="sr-Latn-CS" sz="3200" smtClean="0"/>
              <a:t>Zahtjev za stalnim obnavljanjem teko poskupljenih usluga</a:t>
            </a:r>
          </a:p>
          <a:p>
            <a:pPr>
              <a:buFont typeface="Wingdings" pitchFamily="2" charset="2"/>
              <a:buNone/>
            </a:pPr>
            <a:endParaRPr lang="en-US" sz="32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906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05488"/>
            <a:ext cx="10445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5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2951163" y="2620963"/>
          <a:ext cx="3997325" cy="1160462"/>
        </p:xfrm>
        <a:graphic>
          <a:graphicData uri="http://schemas.openxmlformats.org/presentationml/2006/ole">
            <p:oleObj spid="_x0000_s46085" name="CorelDRAW" r:id="rId5" imgW="3895725" imgH="1200150" progId="CorelDRAW.Graphic.12">
              <p:embed/>
            </p:oleObj>
          </a:graphicData>
        </a:graphic>
      </p:graphicFrame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052513" y="4173538"/>
            <a:ext cx="77390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660066"/>
                </a:solidFill>
              </a:rPr>
              <a:t>Detaljni poluempirijski modeli sagorjevanja.</a:t>
            </a:r>
          </a:p>
          <a:p>
            <a:pPr algn="ctr"/>
            <a:r>
              <a:rPr lang="en-US" sz="2000">
                <a:solidFill>
                  <a:srgbClr val="660066"/>
                </a:solidFill>
              </a:rPr>
              <a:t>Karakteristike plamene zone I emisija gasova </a:t>
            </a:r>
          </a:p>
          <a:p>
            <a:pPr algn="ctr"/>
            <a:endParaRPr lang="en-US" sz="2000">
              <a:solidFill>
                <a:srgbClr val="660066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Aktivnosti MFBL</a:t>
            </a:r>
          </a:p>
          <a:p>
            <a:pPr algn="ctr"/>
            <a:endParaRPr lang="sr-Latn-CS">
              <a:solidFill>
                <a:srgbClr val="FF9933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052513" y="1143000"/>
            <a:ext cx="7800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b="0">
              <a:solidFill>
                <a:srgbClr val="000000"/>
              </a:solidFill>
            </a:endParaRPr>
          </a:p>
          <a:p>
            <a:pPr algn="ctr"/>
            <a:r>
              <a:rPr lang="en-GB" sz="3600" u="sng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CFD simulacije</a:t>
            </a:r>
            <a:endParaRPr lang="en-US" sz="3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mtClean="0"/>
              <a:t>CILJEVI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341438"/>
            <a:ext cx="8915400" cy="4784725"/>
          </a:xfrm>
        </p:spPr>
        <p:txBody>
          <a:bodyPr/>
          <a:lstStyle/>
          <a:p>
            <a:r>
              <a:rPr lang="en-US" sz="2800" smtClean="0"/>
              <a:t>CFD </a:t>
            </a:r>
            <a:r>
              <a:rPr lang="sr-Latn-CS" sz="2800" smtClean="0"/>
              <a:t>modelovanje i procesi gorenja</a:t>
            </a:r>
            <a:endParaRPr lang="en-US" sz="2800" smtClean="0"/>
          </a:p>
          <a:p>
            <a:r>
              <a:rPr lang="sr-Latn-CS" sz="2800" smtClean="0"/>
              <a:t>Analiza hemijskih reakcija u procesu sagorjevanja</a:t>
            </a:r>
            <a:endParaRPr lang="en-US" sz="2800" smtClean="0"/>
          </a:p>
          <a:p>
            <a:r>
              <a:rPr lang="sr-Latn-CS" sz="2800" smtClean="0"/>
              <a:t>Raspodjele pritisaka, brzina, temperatura i ostalih fizičkih veličina</a:t>
            </a:r>
          </a:p>
          <a:p>
            <a:r>
              <a:rPr lang="sr-Latn-CS" sz="2800" smtClean="0"/>
              <a:t>Koncentracije i dinamika ulaznih sastojaka vazduha i goriva</a:t>
            </a:r>
          </a:p>
          <a:p>
            <a:r>
              <a:rPr lang="sr-Latn-CS" sz="2800" smtClean="0"/>
              <a:t>Koncentracije i osobine emisije produkata  sagorjevanja (CO,CO</a:t>
            </a:r>
            <a:r>
              <a:rPr lang="sr-Latn-CS" sz="2800" baseline="-25000" smtClean="0"/>
              <a:t>2</a:t>
            </a:r>
            <a:r>
              <a:rPr lang="sr-Latn-CS" sz="2800" smtClean="0"/>
              <a:t>, H</a:t>
            </a:r>
            <a:r>
              <a:rPr lang="sr-Latn-CS" sz="2800" baseline="-25000" smtClean="0"/>
              <a:t>2</a:t>
            </a:r>
            <a:r>
              <a:rPr lang="sr-Latn-CS" sz="2800" smtClean="0"/>
              <a:t>O, NO</a:t>
            </a:r>
            <a:r>
              <a:rPr lang="sr-Latn-CS" sz="2800" baseline="-25000" smtClean="0"/>
              <a:t>x</a:t>
            </a:r>
            <a:r>
              <a:rPr lang="sr-Latn-CS" sz="2800" smtClean="0"/>
              <a:t> i drugih)</a:t>
            </a:r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GRID-ppt-template">
  <a:themeElements>
    <a:clrScheme name="HP-SE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54A94"/>
      </a:accent1>
      <a:accent2>
        <a:srgbClr val="103152"/>
      </a:accent2>
      <a:accent3>
        <a:srgbClr val="FFFFFF"/>
      </a:accent3>
      <a:accent4>
        <a:srgbClr val="00B050"/>
      </a:accent4>
      <a:accent5>
        <a:srgbClr val="42ADC5"/>
      </a:accent5>
      <a:accent6>
        <a:srgbClr val="FF0000"/>
      </a:accent6>
      <a:hlink>
        <a:srgbClr val="0070C0"/>
      </a:hlink>
      <a:folHlink>
        <a:srgbClr val="5297DD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SEEGRID-ppt-template</Template>
  <TotalTime>1404</TotalTime>
  <Words>629</Words>
  <Application>Microsoft Office PowerPoint</Application>
  <PresentationFormat>A4 Paper (210x297 mm)</PresentationFormat>
  <Paragraphs>62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Verdana</vt:lpstr>
      <vt:lpstr>Wingdings</vt:lpstr>
      <vt:lpstr>Times New Roman</vt:lpstr>
      <vt:lpstr>Tahoma</vt:lpstr>
      <vt:lpstr>SEEGRID-ppt-template</vt:lpstr>
      <vt:lpstr>SEEGRID-ppt-template</vt:lpstr>
      <vt:lpstr>SEEGRID-ppt-template</vt:lpstr>
      <vt:lpstr>SEEGRID-ppt-template</vt:lpstr>
      <vt:lpstr>SEEGRID-ppt-template</vt:lpstr>
      <vt:lpstr>SEEGRID-ppt-template</vt:lpstr>
      <vt:lpstr>SEEGRID-ppt-template</vt:lpstr>
      <vt:lpstr>SEEGRID-ppt-template</vt:lpstr>
      <vt:lpstr>CorelDRAW 12.0 Graphic</vt:lpstr>
      <vt:lpstr>Primjer upotrebe HPC resursa – Izračunavanja u dinamici fluida i hemijskim procesima </vt:lpstr>
      <vt:lpstr>Šta je CFD?</vt:lpstr>
      <vt:lpstr>Ograničenja i problemi CFD </vt:lpstr>
      <vt:lpstr>Načini prevazilaženja problema</vt:lpstr>
      <vt:lpstr>Prednosti i ograničenja 64bit-nih platformi</vt:lpstr>
      <vt:lpstr>Djelimično rješenje nedovoljne veličine RAM memorije</vt:lpstr>
      <vt:lpstr>Problemi komercijalnog softvera</vt:lpstr>
      <vt:lpstr>Slide 8</vt:lpstr>
      <vt:lpstr>CILJEVI</vt:lpstr>
      <vt:lpstr>Kreiranje 3D mreže</vt:lpstr>
      <vt:lpstr>Kreiranje 3D mreže</vt:lpstr>
      <vt:lpstr>Stabilnost rješenja</vt:lpstr>
      <vt:lpstr>Slide 13</vt:lpstr>
      <vt:lpstr>Slide 14</vt:lpstr>
      <vt:lpstr>Slide 15</vt:lpstr>
      <vt:lpstr>Slide 16</vt:lpstr>
      <vt:lpstr>Galerija rezultata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Pitanja?</vt:lpstr>
    </vt:vector>
  </TitlesOfParts>
  <Company>edet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badaboom</cp:lastModifiedBy>
  <cp:revision>44</cp:revision>
  <dcterms:created xsi:type="dcterms:W3CDTF">2004-04-29T08:03:52Z</dcterms:created>
  <dcterms:modified xsi:type="dcterms:W3CDTF">2011-02-24T09:56:11Z</dcterms:modified>
</cp:coreProperties>
</file>