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20"/>
  </p:notesMasterIdLst>
  <p:handoutMasterIdLst>
    <p:handoutMasterId r:id="rId21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</p:sldIdLst>
  <p:sldSz cx="9906000" cy="6858000" type="A4"/>
  <p:notesSz cx="9866313" cy="6754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76" d="100"/>
          <a:sy n="76" d="100"/>
        </p:scale>
        <p:origin x="-222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DBFD8077-32F5-4313-BEE9-4326DAED570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1C8D453C-206E-422D-AE29-F534D8D362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906000" cy="111601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958850">
              <a:spcBef>
                <a:spcPct val="20000"/>
              </a:spcBef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The HP-SEE initiative is co-funded by the European Commission under the FP7 Research Infrastructures contract no. 261499</a:t>
            </a:r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49A8EE56-992F-4C9E-83E5-4D19CAB696A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ADAAC30F-3FF6-4CA7-B878-9B9202C872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74A5DC6A-6728-4FE0-94B0-20BD4A33C59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9DDF4108-5A26-47AF-BDBE-AE50069DE4E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0F59646E-5562-4A70-B0F2-9EB39CB2D01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B37A63CC-7EC3-47E1-9394-30EE6D599462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</a:t>
            </a:r>
            <a:fld id="{780E57B0-B2F8-4C09-8574-FB971B6DF6B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51CDD35B-09BD-4367-9383-0109BB56663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7BA3A217-1900-439B-9966-01319482F81B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2BF1145E-ECFE-4E0D-B49D-3F5694D1FA1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&lt;Event&gt; – &lt;Place&gt; &lt;Date (DD-Month-YYYY)&gt;					</a:t>
            </a:r>
            <a:fld id="{F60DABCD-3E94-4C5C-BC90-7CA95B26760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60463"/>
            <a:ext cx="9906000" cy="49212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425"/>
            <a:ext cx="9906000" cy="4921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65" r:id="rId5"/>
    <p:sldLayoutId id="2147483670" r:id="rId6"/>
    <p:sldLayoutId id="2147483664" r:id="rId7"/>
    <p:sldLayoutId id="2147483663" r:id="rId8"/>
    <p:sldLayoutId id="2147483671" r:id="rId9"/>
    <p:sldLayoutId id="2147483672" r:id="rId10"/>
    <p:sldLayoutId id="2147483662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/>
              <a:t>Primjer </a:t>
            </a:r>
            <a:r>
              <a:rPr lang="sr-Latn-CS" smtClean="0">
                <a:latin typeface="Arial" charset="0"/>
              </a:rPr>
              <a:t>upotrebe HPC resursa</a:t>
            </a:r>
            <a:br>
              <a:rPr lang="sr-Latn-CS" smtClean="0">
                <a:latin typeface="Arial" charset="0"/>
              </a:rPr>
            </a:br>
            <a:r>
              <a:rPr lang="sr-Latn-CS" smtClean="0">
                <a:latin typeface="Arial" charset="0"/>
              </a:rPr>
              <a:t>WRF i Fenski efekat</a:t>
            </a:r>
            <a:endParaRPr lang="en-US" smtClean="0">
              <a:latin typeface="Arial" charset="0"/>
            </a:endParaRPr>
          </a:p>
        </p:txBody>
      </p:sp>
      <p:sp>
        <p:nvSpPr>
          <p:cNvPr id="15362" name="Subtitle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pPr eaLnBrk="1" hangingPunct="1"/>
            <a:r>
              <a:rPr lang="sr-Latn-CS" smtClean="0"/>
              <a:t>Aleksandar Pajović, Mihajlo Savić</a:t>
            </a:r>
          </a:p>
          <a:p>
            <a:pPr eaLnBrk="1" hangingPunct="1"/>
            <a:endParaRPr lang="sr-Latn-CS" smtClean="0"/>
          </a:p>
          <a:p>
            <a:pPr eaLnBrk="1" hangingPunct="1"/>
            <a:endParaRPr lang="en-US" smtClean="0"/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en-US" smtClean="0"/>
              <a:t>The HP-SEE initiative is co-funded by the European Commission under the FP7 Research Infrastructures contract no. 261499</a:t>
            </a:r>
            <a:endParaRPr lang="el-G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400" smtClean="0"/>
              <a:t>Primjer upotrebe:</a:t>
            </a:r>
            <a:br>
              <a:rPr lang="sr-Latn-CS" sz="3400" smtClean="0"/>
            </a:br>
            <a:r>
              <a:rPr lang="sr-Latn-CS" sz="3400" smtClean="0"/>
              <a:t>Fenski efekat u Banjoj Luci</a:t>
            </a:r>
            <a:endParaRPr lang="en-US" sz="340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</a:rPr>
              <a:t>Pronađene situacije u arhivi podataka i zahvaljujući resursima veoma brzo urađene </a:t>
            </a:r>
            <a:r>
              <a:rPr lang="sr-Latn-CS" smtClean="0">
                <a:latin typeface="Arial" charset="0"/>
              </a:rPr>
              <a:t>simulacije navedenih </a:t>
            </a:r>
            <a:r>
              <a:rPr lang="en-US" smtClean="0">
                <a:latin typeface="Arial" charset="0"/>
              </a:rPr>
              <a:t>podataka i upoređene sa izlazima iz modela sa manjom rezolucijom</a:t>
            </a:r>
          </a:p>
          <a:p>
            <a:r>
              <a:rPr lang="en-US" smtClean="0">
                <a:latin typeface="Arial" charset="0"/>
              </a:rPr>
              <a:t>WRF – ARW pokazao znatno bolje rezultate, detektovao porast temperature i jasno ukazao na postojanje SW strujanja koje je uzrokovalo izraženiji porast temperature slika br. 1</a:t>
            </a:r>
          </a:p>
          <a:p>
            <a:r>
              <a:rPr lang="en-US" smtClean="0">
                <a:latin typeface="Arial" charset="0"/>
              </a:rPr>
              <a:t> Model manje rezolucije nije dao dobre rezultate:</a:t>
            </a:r>
          </a:p>
          <a:p>
            <a:pPr lvl="1"/>
            <a:r>
              <a:rPr lang="en-US" smtClean="0">
                <a:latin typeface="Arial" charset="0"/>
              </a:rPr>
              <a:t>prognozirana temperatura je bila </a:t>
            </a:r>
            <a:r>
              <a:rPr lang="sr-Latn-CS" smtClean="0">
                <a:latin typeface="Arial" charset="0"/>
              </a:rPr>
              <a:t>z</a:t>
            </a:r>
            <a:r>
              <a:rPr lang="en-US" smtClean="0">
                <a:latin typeface="Arial" charset="0"/>
              </a:rPr>
              <a:t>natno viša od one stvarne izmjerene i upravo one koja je prognozirana u modelu veće rezolucije (Slika br.2, Slika br.3)</a:t>
            </a:r>
          </a:p>
          <a:p>
            <a:pPr lvl="1"/>
            <a:r>
              <a:rPr lang="en-US" smtClean="0">
                <a:latin typeface="Arial" charset="0"/>
              </a:rPr>
              <a:t>upravo model veće rezolucije obuhvati ta odstupanja, kada se oblast integracije značajno smanji, tj. obuhvati se region manjih razmjera</a:t>
            </a:r>
          </a:p>
          <a:p>
            <a:pPr lvl="1"/>
            <a:r>
              <a:rPr lang="en-US" smtClean="0">
                <a:latin typeface="Arial" charset="0"/>
              </a:rPr>
              <a:t>na slici br.3 se jasno uočava uticaj SW vjetra na rast temperature</a:t>
            </a:r>
          </a:p>
        </p:txBody>
      </p:sp>
      <p:sp>
        <p:nvSpPr>
          <p:cNvPr id="31748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30647783-951E-46BE-82DD-F2427ED96A61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10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2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A4B474A9-A7B8-4210-A48D-CF63364BFAC7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11</a:t>
            </a:fld>
            <a:endParaRPr lang="el-GR" sz="1300" b="0">
              <a:solidFill>
                <a:schemeClr val="bg1"/>
              </a:solidFill>
            </a:endParaRPr>
          </a:p>
        </p:txBody>
      </p:sp>
      <p:pic>
        <p:nvPicPr>
          <p:cNvPr id="32773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76200"/>
            <a:ext cx="9906000" cy="6664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3A91260D-43AF-4B4E-97E7-FB0884C04C27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12</a:t>
            </a:fld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0" y="0"/>
            <a:ext cx="9906000" cy="657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379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300" y="0"/>
            <a:ext cx="9486900" cy="65484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4820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12300EC9-308E-4D95-A9BD-917D73176477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13</a:t>
            </a:fld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auto">
          <a:xfrm>
            <a:off x="0" y="0"/>
            <a:ext cx="9906000" cy="65754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4821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100" y="0"/>
            <a:ext cx="9399588" cy="6570663"/>
          </a:xfrm>
          <a:prstGeom prst="rect">
            <a:avLst/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400" smtClean="0"/>
              <a:t>Primjer upotrebe:</a:t>
            </a:r>
            <a:br>
              <a:rPr lang="sr-Latn-CS" sz="3400" smtClean="0"/>
            </a:br>
            <a:r>
              <a:rPr lang="sr-Latn-CS" sz="3400" smtClean="0"/>
              <a:t>Operativna prognoza vremena</a:t>
            </a:r>
            <a:endParaRPr lang="en-US" sz="340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Grida resursi smješteni na Elektrotehničkom fakultetu u Banjoj Luci se danas koriste u RHMZ u Banjoj Luci za svakodnevno pokretanje 3 numerička modela za prognozu vremena:</a:t>
            </a:r>
          </a:p>
          <a:p>
            <a:pPr lvl="1"/>
            <a:r>
              <a:rPr lang="sr-Latn-CS" smtClean="0">
                <a:solidFill>
                  <a:srgbClr val="000000"/>
                </a:solidFill>
                <a:latin typeface="Arial" charset="0"/>
              </a:rPr>
              <a:t>ETA, rezolucija 32 km</a:t>
            </a:r>
          </a:p>
          <a:p>
            <a:pPr lvl="1"/>
            <a:r>
              <a:rPr lang="sr-Latn-CS" smtClean="0">
                <a:solidFill>
                  <a:srgbClr val="000000"/>
                </a:solidFill>
                <a:latin typeface="Arial" charset="0"/>
              </a:rPr>
              <a:t>WRF NMM, rezolucija 12 km</a:t>
            </a:r>
          </a:p>
          <a:p>
            <a:pPr lvl="1"/>
            <a:r>
              <a:rPr lang="sr-Latn-CS" smtClean="0">
                <a:solidFill>
                  <a:srgbClr val="000000"/>
                </a:solidFill>
                <a:latin typeface="Arial" charset="0"/>
              </a:rPr>
              <a:t>WRF NMM, rezolucija 5 km.</a:t>
            </a:r>
          </a:p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Zahvaljujući računarskim kapacitetima, brzina proračuna je znatno povećana, a u Zavodu to ne bi bilo moguće</a:t>
            </a:r>
          </a:p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Svi rezultati su već spremni, kako bi operativna prognoza bila dostupna za upotrebu</a:t>
            </a:r>
          </a:p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Produkti tih modela se zatim prebacuju i arhiviraju na server na ETF odakle se povlače i povezuju na web prezentaciju Republičkog hidrometeorološkog Zavoda: www.meteo-rs.com</a:t>
            </a:r>
            <a:endParaRPr lang="en-US" smtClean="0">
              <a:latin typeface="Arial" charset="0"/>
            </a:endParaRPr>
          </a:p>
        </p:txBody>
      </p:sp>
      <p:sp>
        <p:nvSpPr>
          <p:cNvPr id="35844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4BC407F3-D715-492E-B820-696BF0168A1B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14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7038" y="0"/>
            <a:ext cx="9117012" cy="683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018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50" y="0"/>
            <a:ext cx="9097963" cy="682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906000" cy="685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5120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238" y="0"/>
            <a:ext cx="9117012" cy="68373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Zaključak</a:t>
            </a:r>
            <a:endParaRPr lang="en-US" smtClean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Računarski resursi predstavljaju novi značajan element u prognozi vremena i numeričkom modeliranju</a:t>
            </a:r>
          </a:p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Danas prognoza vremena doživljava novi zamah, kako zbog brže obrade podataka, iteracije u modelima, arhive rezultata, tako i zbog značajne iskorišćenosti resursa, tokom 24 časa, jer modeli rade bez prestanka</a:t>
            </a:r>
          </a:p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Istraživački projekti o meteorološkim procesima se danas mnogo brže mogu računarski obraditi i koordinirati jer je vrijeme potrebno za simulacije i pokretanje modela koristeći arhivirane ulaze značajno smanjeno</a:t>
            </a:r>
          </a:p>
          <a:p>
            <a:r>
              <a:rPr lang="sr-Latn-CS" smtClean="0">
                <a:solidFill>
                  <a:srgbClr val="000000"/>
                </a:solidFill>
                <a:latin typeface="Arial" charset="0"/>
              </a:rPr>
              <a:t>Zahvaljujući tome, osim operativnih, učinjeni su i značajni pomaci u daljem proučavanju meteoroloških događaja, samim tim je i objavljeno više naučnih i stručnih radova</a:t>
            </a:r>
            <a:endParaRPr lang="en-US" smtClean="0">
              <a:latin typeface="Arial" charset="0"/>
            </a:endParaRPr>
          </a:p>
        </p:txBody>
      </p:sp>
      <p:sp>
        <p:nvSpPr>
          <p:cNvPr id="52228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4F89D394-4918-4506-8019-A6BB68FB032E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18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-4763" y="-4763"/>
            <a:ext cx="8134351" cy="1125538"/>
          </a:xfrm>
        </p:spPr>
        <p:txBody>
          <a:bodyPr anchor="ctr"/>
          <a:lstStyle/>
          <a:p>
            <a:pPr algn="r" eaLnBrk="1" hangingPunct="1"/>
            <a:r>
              <a:rPr lang="sr-Latn-CS" sz="3800" smtClean="0">
                <a:latin typeface="Arial" charset="0"/>
              </a:rPr>
              <a:t>Postavka problema</a:t>
            </a:r>
            <a:endParaRPr lang="en-US" sz="3800" smtClean="0">
              <a:latin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652588"/>
            <a:ext cx="9518650" cy="4921250"/>
          </a:xfrm>
        </p:spPr>
        <p:txBody>
          <a:bodyPr/>
          <a:lstStyle/>
          <a:p>
            <a:pPr marL="358775" indent="-358775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Simulacija meteroloških dešavanja</a:t>
            </a:r>
          </a:p>
          <a:p>
            <a:pPr marL="777875" lvl="1" indent="-300038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kompleksan problem – približni modeli</a:t>
            </a:r>
          </a:p>
          <a:p>
            <a:pPr marL="358775" indent="-358775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Zasniva se na simulaciji mreže tačaka ili regiona</a:t>
            </a:r>
          </a:p>
          <a:p>
            <a:pPr marL="777875" lvl="1" indent="-300038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Što je bolja rezolucija simulirane mreže, bolji su i rezultati</a:t>
            </a:r>
          </a:p>
          <a:p>
            <a:pPr marL="777875" lvl="1" indent="-300038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Što je bolja rezolucija, potrebni su i veći računarski resursi</a:t>
            </a:r>
          </a:p>
          <a:p>
            <a:pPr marL="358775" indent="-358775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Problem ograničenog vremena simulacije</a:t>
            </a:r>
          </a:p>
          <a:p>
            <a:pPr marL="777875" lvl="1" indent="-300038" eaLnBrk="1" hangingPunct="1">
              <a:buFont typeface="Wingdings" pitchFamily="2" charset="2"/>
              <a:buChar char="q"/>
            </a:pPr>
            <a:r>
              <a:rPr lang="sr-Latn-CS" smtClean="0">
                <a:latin typeface="Arial" charset="0"/>
              </a:rPr>
              <a:t>Prognoza vremena za juče nije ono što želimo</a:t>
            </a:r>
            <a:endParaRPr lang="en-US" smtClean="0">
              <a:latin typeface="Arial" charset="0"/>
            </a:endParaRPr>
          </a:p>
        </p:txBody>
      </p:sp>
      <p:sp>
        <p:nvSpPr>
          <p:cNvPr id="16387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8850"/>
            <a:r>
              <a:rPr lang="sr-Latn-CS"/>
              <a:t>HP-SEE Dissemination Event</a:t>
            </a:r>
            <a:r>
              <a:rPr lang="en-US"/>
              <a:t> – </a:t>
            </a:r>
            <a:r>
              <a:rPr lang="sr-Latn-CS"/>
              <a:t>Banja Luka</a:t>
            </a:r>
            <a:r>
              <a:rPr lang="en-US"/>
              <a:t> </a:t>
            </a:r>
            <a:r>
              <a:rPr lang="sr-Latn-CS"/>
              <a:t>24-02-2011</a:t>
            </a:r>
            <a:r>
              <a:rPr lang="en-US"/>
              <a:t>					</a:t>
            </a:r>
            <a:fld id="{BCE5237C-9434-4D3E-A12B-AC6F5F5C88C4}" type="slidenum">
              <a:rPr lang="el-GR"/>
              <a:pPr defTabSz="958850"/>
              <a:t>2</a:t>
            </a:fld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WRF model</a:t>
            </a:r>
            <a:endParaRPr lang="en-US" smtClean="0">
              <a:latin typeface="Arial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3200" b="1" smtClean="0">
                <a:latin typeface="Arial" charset="0"/>
              </a:rPr>
              <a:t>WRF</a:t>
            </a:r>
            <a:r>
              <a:rPr lang="sr-Latn-CS" sz="3200" smtClean="0">
                <a:latin typeface="Arial" charset="0"/>
              </a:rPr>
              <a:t> – Weather Research and Forecast</a:t>
            </a:r>
          </a:p>
          <a:p>
            <a:pPr lvl="1">
              <a:lnSpc>
                <a:spcPct val="90000"/>
              </a:lnSpc>
            </a:pPr>
            <a:r>
              <a:rPr lang="sr-Latn-CS" sz="2800" smtClean="0">
                <a:latin typeface="Arial" charset="0"/>
              </a:rPr>
              <a:t>ARW – Advanced Research WRF</a:t>
            </a:r>
          </a:p>
          <a:p>
            <a:pPr lvl="1">
              <a:lnSpc>
                <a:spcPct val="90000"/>
              </a:lnSpc>
            </a:pPr>
            <a:r>
              <a:rPr lang="sr-Latn-CS" sz="2800" smtClean="0">
                <a:latin typeface="Arial" charset="0"/>
              </a:rPr>
              <a:t>NMM - </a:t>
            </a:r>
            <a:r>
              <a:rPr lang="en-US" sz="2800" smtClean="0">
                <a:latin typeface="Arial" charset="0"/>
              </a:rPr>
              <a:t>Nonhydrostatic Mesoscale Model</a:t>
            </a:r>
            <a:endParaRPr lang="sr-Latn-CS" sz="28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sr-Latn-CS" sz="3200" b="1" smtClean="0">
                <a:latin typeface="Arial" charset="0"/>
              </a:rPr>
              <a:t>WRF-ARW</a:t>
            </a:r>
            <a:r>
              <a:rPr lang="sr-Latn-CS" sz="3200" smtClean="0">
                <a:latin typeface="Arial" charset="0"/>
              </a:rPr>
              <a:t> – model namijenjen za naučnoistraživačku upotrebu</a:t>
            </a:r>
          </a:p>
          <a:p>
            <a:pPr>
              <a:lnSpc>
                <a:spcPct val="80000"/>
              </a:lnSpc>
            </a:pPr>
            <a:r>
              <a:rPr lang="sr-Latn-CS" sz="3200" b="1" smtClean="0">
                <a:latin typeface="Arial" charset="0"/>
              </a:rPr>
              <a:t>WRF-NMM</a:t>
            </a:r>
            <a:r>
              <a:rPr lang="sr-Latn-CS" sz="3200" smtClean="0">
                <a:latin typeface="Arial" charset="0"/>
              </a:rPr>
              <a:t> – projektovan za prognostiku</a:t>
            </a:r>
          </a:p>
          <a:p>
            <a:pPr>
              <a:lnSpc>
                <a:spcPct val="80000"/>
              </a:lnSpc>
            </a:pPr>
            <a:r>
              <a:rPr lang="sr-Latn-CS" sz="3200" smtClean="0">
                <a:latin typeface="Arial" charset="0"/>
              </a:rPr>
              <a:t>Upotreba: </a:t>
            </a:r>
          </a:p>
          <a:p>
            <a:pPr lvl="1">
              <a:lnSpc>
                <a:spcPct val="90000"/>
              </a:lnSpc>
            </a:pPr>
            <a:r>
              <a:rPr lang="en-US" sz="2800" smtClean="0">
                <a:latin typeface="Arial" charset="0"/>
              </a:rPr>
              <a:t>Operativna prognoza vremena</a:t>
            </a:r>
            <a:r>
              <a:rPr lang="sr-Latn-CS" sz="2800" smtClean="0">
                <a:latin typeface="Arial" charset="0"/>
              </a:rPr>
              <a:t>, i</a:t>
            </a:r>
            <a:r>
              <a:rPr lang="en-US" sz="2800" smtClean="0">
                <a:latin typeface="Arial" charset="0"/>
              </a:rPr>
              <a:t>straživački projekti</a:t>
            </a:r>
            <a:r>
              <a:rPr lang="sr-Latn-CS" sz="2800" smtClean="0">
                <a:latin typeface="Arial" charset="0"/>
              </a:rPr>
              <a:t>, s</a:t>
            </a:r>
            <a:r>
              <a:rPr lang="en-US" sz="2800" smtClean="0">
                <a:latin typeface="Arial" charset="0"/>
              </a:rPr>
              <a:t>imulacija različitih procesa u atmosferi (konvekcija, planinski talasi)</a:t>
            </a:r>
            <a:r>
              <a:rPr lang="sr-Latn-CS" sz="2800" smtClean="0">
                <a:latin typeface="Arial" charset="0"/>
              </a:rPr>
              <a:t>, p</a:t>
            </a:r>
            <a:r>
              <a:rPr lang="en-US" sz="2800" smtClean="0">
                <a:latin typeface="Arial" charset="0"/>
              </a:rPr>
              <a:t>rognoza i proučavanje prenosa zagađujućih materija u atmosferi</a:t>
            </a:r>
            <a:r>
              <a:rPr lang="sr-Latn-CS" sz="2800" smtClean="0">
                <a:latin typeface="Arial" charset="0"/>
              </a:rPr>
              <a:t>, a</a:t>
            </a:r>
            <a:r>
              <a:rPr lang="en-US" sz="2800" smtClean="0">
                <a:latin typeface="Arial" charset="0"/>
              </a:rPr>
              <a:t>similacija podataka</a:t>
            </a:r>
          </a:p>
        </p:txBody>
      </p:sp>
      <p:sp>
        <p:nvSpPr>
          <p:cNvPr id="24581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D339D964-C09A-4DFE-950F-893415FA3664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3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>
                <a:latin typeface="Arial" charset="0"/>
              </a:rPr>
              <a:t>WRF model u praksi</a:t>
            </a:r>
            <a:endParaRPr lang="en-US" smtClean="0">
              <a:latin typeface="Arial" charset="0"/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sr-Latn-CS" sz="2800" smtClean="0">
                <a:latin typeface="Arial" charset="0"/>
              </a:rPr>
              <a:t>Tri osnovne komponente</a:t>
            </a:r>
          </a:p>
          <a:p>
            <a:r>
              <a:rPr lang="en-US" sz="2800" b="1" smtClean="0">
                <a:solidFill>
                  <a:srgbClr val="000000"/>
                </a:solidFill>
                <a:latin typeface="Arial" charset="0"/>
              </a:rPr>
              <a:t>WPS</a:t>
            </a:r>
            <a:r>
              <a:rPr lang="en-US" sz="2800" smtClean="0">
                <a:solidFill>
                  <a:srgbClr val="000000"/>
                </a:solidFill>
                <a:latin typeface="Arial" charset="0"/>
              </a:rPr>
              <a:t> (WRF Preprocessing System)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Prikuplja i priprema ulazne podatke za start modela</a:t>
            </a:r>
            <a:r>
              <a:rPr lang="sr-Latn-CS" sz="2400" smtClean="0">
                <a:solidFill>
                  <a:srgbClr val="000000"/>
                </a:solidFill>
                <a:latin typeface="Arial" charset="0"/>
              </a:rPr>
              <a:t> (tlo i vrste tla, orografija, geografija, meteorološki podaci iz tačaka mreže...)</a:t>
            </a:r>
            <a:endParaRPr lang="en-US" sz="2400" smtClean="0">
              <a:solidFill>
                <a:srgbClr val="000000"/>
              </a:solidFill>
              <a:latin typeface="Arial" charset="0"/>
            </a:endParaRPr>
          </a:p>
          <a:p>
            <a:r>
              <a:rPr lang="en-US" sz="2800" b="1" smtClean="0">
                <a:solidFill>
                  <a:srgbClr val="000000"/>
                </a:solidFill>
                <a:latin typeface="Arial" charset="0"/>
              </a:rPr>
              <a:t>WRF </a:t>
            </a:r>
            <a:r>
              <a:rPr lang="sr-Latn-CS" sz="2800" b="1" smtClean="0">
                <a:solidFill>
                  <a:srgbClr val="000000"/>
                </a:solidFill>
                <a:latin typeface="Arial" charset="0"/>
              </a:rPr>
              <a:t>- </a:t>
            </a:r>
            <a:r>
              <a:rPr lang="en-US" sz="2800" b="1" smtClean="0">
                <a:solidFill>
                  <a:srgbClr val="000000"/>
                </a:solidFill>
                <a:latin typeface="Arial" charset="0"/>
              </a:rPr>
              <a:t>ARW</a:t>
            </a:r>
            <a:r>
              <a:rPr lang="en-US" sz="2800" smtClean="0">
                <a:solidFill>
                  <a:srgbClr val="000000"/>
                </a:solidFill>
                <a:latin typeface="Arial" charset="0"/>
              </a:rPr>
              <a:t> model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Rješavanjem </a:t>
            </a:r>
            <a:r>
              <a:rPr lang="sr-Latn-CS" sz="2400" smtClean="0">
                <a:solidFill>
                  <a:srgbClr val="000000"/>
                </a:solidFill>
                <a:latin typeface="Arial" charset="0"/>
              </a:rPr>
              <a:t>sistema</a:t>
            </a: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 jedn</a:t>
            </a:r>
            <a:r>
              <a:rPr lang="sr-Latn-CS" sz="2400" smtClean="0">
                <a:solidFill>
                  <a:srgbClr val="000000"/>
                </a:solidFill>
                <a:latin typeface="Arial" charset="0"/>
              </a:rPr>
              <a:t>ačina</a:t>
            </a: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 </a:t>
            </a:r>
            <a:r>
              <a:rPr lang="sr-Latn-CS" sz="2400" smtClean="0">
                <a:solidFill>
                  <a:srgbClr val="000000"/>
                </a:solidFill>
                <a:latin typeface="Arial" charset="0"/>
              </a:rPr>
              <a:t>daje prognozu vjerovatnog</a:t>
            </a: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 vrijem</a:t>
            </a:r>
            <a:r>
              <a:rPr lang="sr-Latn-CS" sz="2400" smtClean="0">
                <a:solidFill>
                  <a:srgbClr val="000000"/>
                </a:solidFill>
                <a:latin typeface="Arial" charset="0"/>
              </a:rPr>
              <a:t>ena</a:t>
            </a:r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 u budućnosti</a:t>
            </a:r>
          </a:p>
          <a:p>
            <a:r>
              <a:rPr lang="en-US" sz="2800" b="1" smtClean="0">
                <a:solidFill>
                  <a:srgbClr val="000000"/>
                </a:solidFill>
                <a:latin typeface="Arial" charset="0"/>
              </a:rPr>
              <a:t>WPP</a:t>
            </a:r>
            <a:r>
              <a:rPr lang="en-US" sz="2800" smtClean="0">
                <a:solidFill>
                  <a:srgbClr val="000000"/>
                </a:solidFill>
                <a:latin typeface="Arial" charset="0"/>
              </a:rPr>
              <a:t> (WRF Post-Processor)</a:t>
            </a:r>
          </a:p>
          <a:p>
            <a:pPr lvl="1"/>
            <a:r>
              <a:rPr lang="en-US" sz="2400" smtClean="0">
                <a:solidFill>
                  <a:srgbClr val="000000"/>
                </a:solidFill>
                <a:latin typeface="Arial" charset="0"/>
              </a:rPr>
              <a:t>Priprema podatke za grafičku obradu</a:t>
            </a:r>
            <a:r>
              <a:rPr lang="sr-Latn-CS" sz="2400" smtClean="0">
                <a:solidFill>
                  <a:srgbClr val="000000"/>
                </a:solidFill>
                <a:latin typeface="Arial" charset="0"/>
              </a:rPr>
              <a:t> i prikaz krajnjem korisniku</a:t>
            </a:r>
            <a:endParaRPr lang="en-US" sz="2400" smtClean="0">
              <a:latin typeface="Arial" charset="0"/>
            </a:endParaRPr>
          </a:p>
        </p:txBody>
      </p:sp>
      <p:sp>
        <p:nvSpPr>
          <p:cNvPr id="25604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5FF66940-A237-4EC3-B2FC-96C063B6F57B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4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WRF model u praksi</a:t>
            </a:r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</a:pPr>
            <a:r>
              <a:rPr lang="sr-Latn-CS" smtClean="0"/>
              <a:t>Praktična upotreba prolazi sljedeće korake</a:t>
            </a:r>
          </a:p>
          <a:p>
            <a:pPr marL="457200" indent="-457200">
              <a:lnSpc>
                <a:spcPct val="80000"/>
              </a:lnSpc>
            </a:pPr>
            <a:endParaRPr lang="sr-Latn-CS" smtClean="0"/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Latn-CS" b="1" smtClean="0"/>
              <a:t>Preuzimanje ulaznih podataka za model</a:t>
            </a:r>
          </a:p>
          <a:p>
            <a:pPr marL="858838" lvl="1" indent="-381000">
              <a:lnSpc>
                <a:spcPct val="90000"/>
              </a:lnSpc>
            </a:pPr>
            <a:r>
              <a:rPr lang="sr-Latn-CS" smtClean="0"/>
              <a:t>Ulazni podaci predstavljaju izlaz simulacije kompletne planete</a:t>
            </a:r>
          </a:p>
          <a:p>
            <a:pPr marL="858838" lvl="1" indent="-381000">
              <a:lnSpc>
                <a:spcPct val="90000"/>
              </a:lnSpc>
            </a:pPr>
            <a:r>
              <a:rPr lang="sr-Latn-CS" smtClean="0"/>
              <a:t>Vrlo gruba rezolucija – neupotrebljivi za prognostiku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Latn-CS" b="1" smtClean="0"/>
              <a:t>Priprema podataka</a:t>
            </a:r>
          </a:p>
          <a:p>
            <a:pPr marL="858838" lvl="1" indent="-381000">
              <a:lnSpc>
                <a:spcPct val="90000"/>
              </a:lnSpc>
            </a:pPr>
            <a:r>
              <a:rPr lang="sr-Latn-CS" smtClean="0"/>
              <a:t>Odabir dijela ulaznih podataka za obradu i podešavanje modela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Latn-CS" b="1" smtClean="0"/>
              <a:t>Izvršavanje modela</a:t>
            </a:r>
          </a:p>
          <a:p>
            <a:pPr marL="858838" lvl="1" indent="-381000">
              <a:lnSpc>
                <a:spcPct val="90000"/>
              </a:lnSpc>
            </a:pPr>
            <a:r>
              <a:rPr lang="sr-Latn-CS" smtClean="0"/>
              <a:t>Grid bazirano izvršavanje izračunavanja na ETF BL</a:t>
            </a:r>
          </a:p>
          <a:p>
            <a:pPr marL="457200" indent="-457200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sr-Latn-CS" b="1" smtClean="0"/>
              <a:t>Obrada izlaznih rezultata</a:t>
            </a:r>
          </a:p>
          <a:p>
            <a:pPr marL="858838" lvl="1" indent="-381000">
              <a:lnSpc>
                <a:spcPct val="90000"/>
              </a:lnSpc>
            </a:pPr>
            <a:r>
              <a:rPr lang="sr-Latn-CS" smtClean="0"/>
              <a:t>Transformacija rezultata u pogodan format za obradu od strane ljudskog operatera</a:t>
            </a:r>
          </a:p>
          <a:p>
            <a:pPr marL="858838" lvl="1" indent="-381000">
              <a:lnSpc>
                <a:spcPct val="90000"/>
              </a:lnSpc>
            </a:pPr>
            <a:r>
              <a:rPr lang="sr-Latn-CS" smtClean="0"/>
              <a:t>Skladištenje podataka u okviru Grida</a:t>
            </a:r>
            <a:endParaRPr lang="en-US" smtClean="0"/>
          </a:p>
        </p:txBody>
      </p:sp>
      <p:sp>
        <p:nvSpPr>
          <p:cNvPr id="26628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594F659E-BED1-4391-8520-0D5A5C633679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5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Gdje smo mi tu?</a:t>
            </a:r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WRF - ARW je samo jedan  nizu modela za numeričku prognozu vremena (GFS, NMM, ETA, HRM, DWD,...)</a:t>
            </a: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Unazad 20 godina korišćeni produkti mnogih raznih modela za prognozu vremena</a:t>
            </a:r>
            <a:endParaRPr lang="sr-Latn-CS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sr-Latn-CS" smtClean="0">
                <a:latin typeface="Arial" charset="0"/>
              </a:rPr>
              <a:t>S</a:t>
            </a:r>
            <a:r>
              <a:rPr lang="en-US" smtClean="0">
                <a:latin typeface="Arial" charset="0"/>
              </a:rPr>
              <a:t>ama interpretacija istih je predstavljala jedini "pravi" posao prognostičara</a:t>
            </a:r>
            <a:endParaRPr lang="sr-Latn-CS" smtClean="0">
              <a:latin typeface="Arial" charset="0"/>
            </a:endParaRPr>
          </a:p>
          <a:p>
            <a:pPr lvl="1">
              <a:lnSpc>
                <a:spcPct val="90000"/>
              </a:lnSpc>
            </a:pPr>
            <a:r>
              <a:rPr lang="sr-Latn-CS" smtClean="0">
                <a:latin typeface="Arial" charset="0"/>
              </a:rPr>
              <a:t>Bez </a:t>
            </a:r>
            <a:r>
              <a:rPr lang="en-US" smtClean="0">
                <a:latin typeface="Arial" charset="0"/>
              </a:rPr>
              <a:t>samostalnog modela</a:t>
            </a: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2006. godine prvi put startuje samostalno model za prognozu vremena u Federalnom hidrometeorološkom zavodu u Sarajevu, a u Republičkom hidrometeorološkom zavodu u Banjoj Luci 2008. godine</a:t>
            </a: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Razlog: nedovoljni kompjuterski i ljudski resursi</a:t>
            </a: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Tek 2008. počinje značajan razvoj u prognozi vremena korišćenjem GRID infrastrukture, odnosno </a:t>
            </a:r>
            <a:r>
              <a:rPr lang="sr-Latn-CS" smtClean="0">
                <a:latin typeface="Arial" charset="0"/>
              </a:rPr>
              <a:t>računarskih</a:t>
            </a:r>
            <a:r>
              <a:rPr lang="en-US" smtClean="0">
                <a:latin typeface="Arial" charset="0"/>
              </a:rPr>
              <a:t> resursa koji su neophodan element u tom poslu</a:t>
            </a:r>
          </a:p>
        </p:txBody>
      </p:sp>
      <p:sp>
        <p:nvSpPr>
          <p:cNvPr id="27652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D5A64B97-154B-4ABE-922F-0CB4ED95BFE1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6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Ograničenja</a:t>
            </a:r>
            <a:endParaRPr lang="en-US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smtClean="0">
                <a:latin typeface="Arial" charset="0"/>
              </a:rPr>
              <a:t>Kod numeričkih modela najvažnije:</a:t>
            </a:r>
            <a:endParaRPr lang="sr-Latn-CS" sz="2800" smtClean="0">
              <a:latin typeface="Arial" charset="0"/>
            </a:endParaRPr>
          </a:p>
          <a:p>
            <a:pPr lvl="1"/>
            <a:r>
              <a:rPr lang="en-US" sz="2400" smtClean="0">
                <a:latin typeface="Arial" charset="0"/>
              </a:rPr>
              <a:t>Vrijeme</a:t>
            </a:r>
            <a:r>
              <a:rPr lang="sr-Latn-CS" sz="2400" smtClean="0">
                <a:latin typeface="Arial" charset="0"/>
              </a:rPr>
              <a:t> izračunavanja</a:t>
            </a:r>
            <a:endParaRPr lang="en-US" sz="2400" smtClean="0">
              <a:latin typeface="Arial" charset="0"/>
            </a:endParaRPr>
          </a:p>
          <a:p>
            <a:pPr lvl="1"/>
            <a:r>
              <a:rPr lang="sr-Latn-CS" sz="2400" smtClean="0">
                <a:latin typeface="Arial" charset="0"/>
              </a:rPr>
              <a:t>performanse</a:t>
            </a:r>
            <a:r>
              <a:rPr lang="en-US" sz="2400" smtClean="0">
                <a:latin typeface="Arial" charset="0"/>
              </a:rPr>
              <a:t> procesora i </a:t>
            </a:r>
            <a:r>
              <a:rPr lang="sr-Latn-CS" sz="2400" smtClean="0">
                <a:latin typeface="Arial" charset="0"/>
              </a:rPr>
              <a:t>mreže</a:t>
            </a:r>
            <a:endParaRPr lang="en-US" sz="2400" smtClean="0">
              <a:latin typeface="Arial" charset="0"/>
            </a:endParaRPr>
          </a:p>
          <a:p>
            <a:pPr lvl="1"/>
            <a:r>
              <a:rPr lang="en-US" sz="2400" smtClean="0">
                <a:latin typeface="Arial" charset="0"/>
              </a:rPr>
              <a:t>kapaciteti </a:t>
            </a:r>
            <a:r>
              <a:rPr lang="sr-Latn-CS" sz="2400" smtClean="0">
                <a:latin typeface="Arial" charset="0"/>
              </a:rPr>
              <a:t>za obradu i pohranu podataka</a:t>
            </a:r>
            <a:endParaRPr lang="en-US" sz="2400" smtClean="0">
              <a:latin typeface="Arial" charset="0"/>
            </a:endParaRPr>
          </a:p>
          <a:p>
            <a:r>
              <a:rPr lang="en-US" sz="2800" smtClean="0">
                <a:latin typeface="Arial" charset="0"/>
              </a:rPr>
              <a:t>Kada model </a:t>
            </a:r>
            <a:r>
              <a:rPr lang="sr-Latn-CS" sz="2800" smtClean="0">
                <a:latin typeface="Arial" charset="0"/>
              </a:rPr>
              <a:t>počne izračunavanje</a:t>
            </a:r>
            <a:r>
              <a:rPr lang="en-US" sz="2800" smtClean="0">
                <a:latin typeface="Arial" charset="0"/>
              </a:rPr>
              <a:t>, potrebno je da se što brže obavi </a:t>
            </a:r>
            <a:r>
              <a:rPr lang="sr-Latn-CS" sz="2800" smtClean="0">
                <a:latin typeface="Arial" charset="0"/>
              </a:rPr>
              <a:t>iz</a:t>
            </a:r>
            <a:r>
              <a:rPr lang="en-US" sz="2800" smtClean="0">
                <a:latin typeface="Arial" charset="0"/>
              </a:rPr>
              <a:t>račun kako bi rezultati i prognoza bili dostupni prognostičaru što ranije ujutru</a:t>
            </a:r>
          </a:p>
          <a:p>
            <a:r>
              <a:rPr lang="en-US" sz="2800" smtClean="0">
                <a:latin typeface="Arial" charset="0"/>
              </a:rPr>
              <a:t>Za sve navedeno osnovni uslov jesu </a:t>
            </a:r>
            <a:r>
              <a:rPr lang="sr-Latn-CS" sz="2800" smtClean="0">
                <a:latin typeface="Arial" charset="0"/>
              </a:rPr>
              <a:t>adekvatni </a:t>
            </a:r>
            <a:r>
              <a:rPr lang="en-US" sz="2800" smtClean="0">
                <a:latin typeface="Arial" charset="0"/>
              </a:rPr>
              <a:t>hardverski i softverski kapaciteti </a:t>
            </a:r>
          </a:p>
          <a:p>
            <a:r>
              <a:rPr lang="en-US" sz="2800" smtClean="0">
                <a:latin typeface="Arial" charset="0"/>
              </a:rPr>
              <a:t>Što veći broj računara, odnosno servera, to je kraće vrijeme potrebno za iteracije i proračune</a:t>
            </a:r>
          </a:p>
        </p:txBody>
      </p:sp>
      <p:sp>
        <p:nvSpPr>
          <p:cNvPr id="28676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758CCA1D-02E9-4D5E-9AE9-EEEB96703162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7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mtClean="0"/>
              <a:t>Grid upotreba</a:t>
            </a:r>
            <a:endParaRPr lang="en-US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sz="2800" smtClean="0">
                <a:solidFill>
                  <a:srgbClr val="000000"/>
                </a:solidFill>
                <a:latin typeface="Arial" charset="0"/>
              </a:rPr>
              <a:t>Operativna prognoza vremena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solidFill>
                  <a:srgbClr val="000000"/>
                </a:solidFill>
                <a:latin typeface="Arial" charset="0"/>
              </a:rPr>
              <a:t>Simulacije unazad, na osnovu istorijskih podataka, korišćenjem što više resursa, odnosno servera u mreži kako bi se postigla što bolja rezolucija i detektovale greške modela sa manjom rezolucijom (poređenjem sa mjerenim vrijednostima)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solidFill>
                  <a:srgbClr val="000000"/>
                </a:solidFill>
                <a:latin typeface="Arial" charset="0"/>
              </a:rPr>
              <a:t>Ispitivanje  bolje prognozljivosti, simulacijom arhive podataka, da bi se postigla bolja prognoza meteoroloških elemenata (podešavanjem parametara modela)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solidFill>
                  <a:srgbClr val="000000"/>
                </a:solidFill>
                <a:latin typeface="Arial" charset="0"/>
              </a:rPr>
              <a:t>Fenski efekat u Banjoj Luci</a:t>
            </a:r>
          </a:p>
          <a:p>
            <a:pPr>
              <a:lnSpc>
                <a:spcPct val="80000"/>
              </a:lnSpc>
            </a:pPr>
            <a:r>
              <a:rPr lang="sr-Latn-CS" sz="2800" smtClean="0">
                <a:solidFill>
                  <a:srgbClr val="000000"/>
                </a:solidFill>
                <a:latin typeface="Arial" charset="0"/>
              </a:rPr>
              <a:t>Ekstremni meteorološki uslovi</a:t>
            </a:r>
            <a:endParaRPr lang="en-US" sz="2800" smtClean="0">
              <a:latin typeface="Arial" charset="0"/>
            </a:endParaRPr>
          </a:p>
        </p:txBody>
      </p:sp>
      <p:sp>
        <p:nvSpPr>
          <p:cNvPr id="29700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EB7C80F6-7D8D-4BDD-8BF9-AD7520197861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8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sr-Latn-CS" sz="3400" smtClean="0"/>
              <a:t>Primjer upotrebe:</a:t>
            </a:r>
            <a:br>
              <a:rPr lang="sr-Latn-CS" sz="3400" smtClean="0"/>
            </a:br>
            <a:r>
              <a:rPr lang="sr-Latn-CS" sz="3400" smtClean="0"/>
              <a:t>Fenski efekat u Banjoj Luci</a:t>
            </a:r>
            <a:endParaRPr lang="en-US" sz="340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Lokalni vremenski događaj uzrokovan jugozapadnim strujanjem preko okolnih planinskih lanaca usljed koga dolazi do porasta temperature</a:t>
            </a:r>
            <a:endParaRPr lang="sr-Latn-CS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Problem: numerički model malih rezolucija “ne vidi” taj izraženi porast temperature, nedovoljni resursi neophodni za mnogo zahtjevniji proračun</a:t>
            </a:r>
            <a:r>
              <a:rPr lang="sr-Latn-CS" smtClean="0">
                <a:latin typeface="Arial" charset="0"/>
              </a:rPr>
              <a:t> – neophodna bolja rezolucija i manji korak vremena u simulaciji – kompleksnost raste geometrijski</a:t>
            </a:r>
          </a:p>
          <a:p>
            <a:pPr>
              <a:lnSpc>
                <a:spcPct val="80000"/>
              </a:lnSpc>
            </a:pPr>
            <a:endParaRPr lang="en-US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Da bi se dobili bolji rezultati u modelu, kao što je pokazano, mora s</a:t>
            </a:r>
            <a:r>
              <a:rPr lang="sr-Latn-CS" smtClean="0">
                <a:latin typeface="Arial" charset="0"/>
              </a:rPr>
              <a:t>e</a:t>
            </a:r>
            <a:r>
              <a:rPr lang="en-US" smtClean="0">
                <a:latin typeface="Arial" charset="0"/>
              </a:rPr>
              <a:t> esmanjiti oblast integracije, </a:t>
            </a:r>
            <a:r>
              <a:rPr lang="sr-Latn-CS" smtClean="0">
                <a:latin typeface="Arial" charset="0"/>
              </a:rPr>
              <a:t>smanjiti </a:t>
            </a:r>
            <a:r>
              <a:rPr lang="en-US" smtClean="0">
                <a:latin typeface="Arial" charset="0"/>
              </a:rPr>
              <a:t>vremen</a:t>
            </a:r>
            <a:r>
              <a:rPr lang="sr-Latn-CS" smtClean="0">
                <a:latin typeface="Arial" charset="0"/>
              </a:rPr>
              <a:t>s</a:t>
            </a:r>
            <a:r>
              <a:rPr lang="en-US" smtClean="0">
                <a:latin typeface="Arial" charset="0"/>
              </a:rPr>
              <a:t>ki korak i </a:t>
            </a:r>
            <a:r>
              <a:rPr lang="sr-Latn-CS" smtClean="0">
                <a:latin typeface="Arial" charset="0"/>
              </a:rPr>
              <a:t>po</a:t>
            </a:r>
            <a:r>
              <a:rPr lang="en-US" smtClean="0">
                <a:latin typeface="Arial" charset="0"/>
              </a:rPr>
              <a:t>većati broj tačaka, odn</a:t>
            </a:r>
            <a:r>
              <a:rPr lang="sr-Latn-CS" smtClean="0">
                <a:latin typeface="Arial" charset="0"/>
              </a:rPr>
              <a:t>osno</a:t>
            </a:r>
            <a:r>
              <a:rPr lang="en-US" smtClean="0">
                <a:latin typeface="Arial" charset="0"/>
              </a:rPr>
              <a:t>, meteoroloških podataka, kao ulaza</a:t>
            </a:r>
            <a:endParaRPr lang="sr-Latn-CS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mtClean="0">
                <a:latin typeface="Arial" charset="0"/>
              </a:rPr>
              <a:t>Rješenje: upotreba G</a:t>
            </a:r>
            <a:r>
              <a:rPr lang="sr-Latn-CS" smtClean="0">
                <a:latin typeface="Arial" charset="0"/>
              </a:rPr>
              <a:t>rid</a:t>
            </a:r>
            <a:r>
              <a:rPr lang="en-US" smtClean="0">
                <a:latin typeface="Arial" charset="0"/>
              </a:rPr>
              <a:t> infrastrukture, odnosno mnogo većih resursa koji su umreženi, udaljeni i koji su virtuelno uvezani u G</a:t>
            </a:r>
            <a:r>
              <a:rPr lang="sr-Latn-CS" smtClean="0">
                <a:latin typeface="Arial" charset="0"/>
              </a:rPr>
              <a:t>rid</a:t>
            </a:r>
            <a:endParaRPr lang="en-US" smtClean="0">
              <a:latin typeface="Arial" charset="0"/>
            </a:endParaRPr>
          </a:p>
        </p:txBody>
      </p:sp>
      <p:sp>
        <p:nvSpPr>
          <p:cNvPr id="30724" name="Footer Placeholder 3"/>
          <p:cNvSpPr txBox="1">
            <a:spLocks noGrp="1"/>
          </p:cNvSpPr>
          <p:nvPr/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lIns="95785" tIns="47892" rIns="95785" bIns="47892"/>
          <a:lstStyle/>
          <a:p>
            <a:pPr algn="ctr" defTabSz="958850" eaLnBrk="0" hangingPunct="0"/>
            <a:r>
              <a:rPr lang="sr-Latn-CS" sz="1300" b="0">
                <a:solidFill>
                  <a:schemeClr val="bg1"/>
                </a:solidFill>
              </a:rPr>
              <a:t>HP-SEE Dissemination Event</a:t>
            </a:r>
            <a:r>
              <a:rPr lang="en-US" sz="1300" b="0">
                <a:solidFill>
                  <a:schemeClr val="bg1"/>
                </a:solidFill>
              </a:rPr>
              <a:t> – </a:t>
            </a:r>
            <a:r>
              <a:rPr lang="sr-Latn-CS" sz="1300" b="0">
                <a:solidFill>
                  <a:schemeClr val="bg1"/>
                </a:solidFill>
              </a:rPr>
              <a:t>Banja Luka</a:t>
            </a:r>
            <a:r>
              <a:rPr lang="en-US" sz="1300" b="0">
                <a:solidFill>
                  <a:schemeClr val="bg1"/>
                </a:solidFill>
              </a:rPr>
              <a:t> </a:t>
            </a:r>
            <a:r>
              <a:rPr lang="sr-Latn-CS" sz="1300" b="0">
                <a:solidFill>
                  <a:schemeClr val="bg1"/>
                </a:solidFill>
              </a:rPr>
              <a:t>24-02-2011</a:t>
            </a:r>
            <a:r>
              <a:rPr lang="en-US" sz="1300" b="0">
                <a:solidFill>
                  <a:schemeClr val="bg1"/>
                </a:solidFill>
              </a:rPr>
              <a:t>					</a:t>
            </a:r>
            <a:fld id="{AF5F555E-6C83-4CF1-86B1-F3FCFA78A026}" type="slidenum">
              <a:rPr lang="el-GR" sz="1300" b="0">
                <a:solidFill>
                  <a:schemeClr val="bg1"/>
                </a:solidFill>
              </a:rPr>
              <a:pPr algn="ctr" defTabSz="958850" eaLnBrk="0" hangingPunct="0"/>
              <a:t>9</a:t>
            </a:fld>
            <a:endParaRPr lang="el-GR" sz="1300" b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201</TotalTime>
  <Words>996</Words>
  <Application>Microsoft Office PowerPoint</Application>
  <PresentationFormat>A4 Paper (210x297 mm)</PresentationFormat>
  <Paragraphs>104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Arial</vt:lpstr>
      <vt:lpstr>Verdana</vt:lpstr>
      <vt:lpstr>Wingdings</vt:lpstr>
      <vt:lpstr>Times New Roman</vt:lpstr>
      <vt:lpstr>Tahoma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SEEGRID-ppt-template</vt:lpstr>
      <vt:lpstr>Primjer upotrebe HPC resursa WRF i Fenski efekat</vt:lpstr>
      <vt:lpstr>Postavka problema</vt:lpstr>
      <vt:lpstr>WRF model</vt:lpstr>
      <vt:lpstr>WRF model u praksi</vt:lpstr>
      <vt:lpstr>WRF model u praksi</vt:lpstr>
      <vt:lpstr>Gdje smo mi tu?</vt:lpstr>
      <vt:lpstr>Ograničenja</vt:lpstr>
      <vt:lpstr>Grid upotreba</vt:lpstr>
      <vt:lpstr>Primjer upotrebe: Fenski efekat u Banjoj Luci</vt:lpstr>
      <vt:lpstr>Primjer upotrebe: Fenski efekat u Banjoj Luci</vt:lpstr>
      <vt:lpstr>Slide 11</vt:lpstr>
      <vt:lpstr>Slide 12</vt:lpstr>
      <vt:lpstr>Slide 13</vt:lpstr>
      <vt:lpstr>Primjer upotrebe: Operativna prognoza vremena</vt:lpstr>
      <vt:lpstr>Slide 15</vt:lpstr>
      <vt:lpstr>Slide 16</vt:lpstr>
      <vt:lpstr>Slide 17</vt:lpstr>
      <vt:lpstr>Zaključak</vt:lpstr>
    </vt:vector>
  </TitlesOfParts>
  <Company>edet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badaboom</cp:lastModifiedBy>
  <cp:revision>39</cp:revision>
  <dcterms:created xsi:type="dcterms:W3CDTF">2004-04-29T08:03:52Z</dcterms:created>
  <dcterms:modified xsi:type="dcterms:W3CDTF">2011-02-23T12:01:14Z</dcterms:modified>
</cp:coreProperties>
</file>