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4" r:id="rId1"/>
  </p:sldMasterIdLst>
  <p:notesMasterIdLst>
    <p:notesMasterId r:id="rId10"/>
  </p:notesMasterIdLst>
  <p:handoutMasterIdLst>
    <p:handoutMasterId r:id="rId11"/>
  </p:handoutMasterIdLst>
  <p:sldIdLst>
    <p:sldId id="262" r:id="rId2"/>
    <p:sldId id="263" r:id="rId3"/>
    <p:sldId id="280" r:id="rId4"/>
    <p:sldId id="281" r:id="rId5"/>
    <p:sldId id="282" r:id="rId6"/>
    <p:sldId id="283" r:id="rId7"/>
    <p:sldId id="279" r:id="rId8"/>
    <p:sldId id="284" r:id="rId9"/>
  </p:sldIdLst>
  <p:sldSz cx="9906000" cy="6858000" type="A4"/>
  <p:notesSz cx="9866313" cy="6754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FF9933"/>
    <a:srgbClr val="FF9900"/>
    <a:srgbClr val="00FF00"/>
    <a:srgbClr val="CCCC00"/>
    <a:srgbClr val="FFFF99"/>
    <a:srgbClr val="FFFFCC"/>
    <a:srgbClr val="66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5" autoAdjust="0"/>
    <p:restoredTop sz="94491" autoAdjust="0"/>
  </p:normalViewPr>
  <p:slideViewPr>
    <p:cSldViewPr snapToGrid="0">
      <p:cViewPr varScale="1">
        <p:scale>
          <a:sx n="76" d="100"/>
          <a:sy n="76" d="100"/>
        </p:scale>
        <p:origin x="-222" y="-9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0" y="0"/>
            <a:ext cx="42767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15088"/>
            <a:ext cx="42751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0" y="6415088"/>
            <a:ext cx="42767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9A367977-5D31-48C9-B8CF-9383823CFE3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175" y="0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6738" y="506413"/>
            <a:ext cx="3659187" cy="2533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4450" y="3209925"/>
            <a:ext cx="7237413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16675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75" y="6416675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fld id="{BE375360-D898-4640-826D-14F0E31E8D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0"/>
            <a:ext cx="9906000" cy="111601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lIns="95785" tIns="47892" rIns="95785" bIns="47892"/>
          <a:lstStyle/>
          <a:p>
            <a:pPr algn="ctr" defTabSz="958850" eaLnBrk="0" hangingPunct="0">
              <a:defRPr/>
            </a:pPr>
            <a:endParaRPr lang="el-GR" sz="1300" b="0">
              <a:solidFill>
                <a:schemeClr val="bg1"/>
              </a:solidFill>
            </a:endParaRPr>
          </a:p>
        </p:txBody>
      </p:sp>
      <p:sp>
        <p:nvSpPr>
          <p:cNvPr id="5" name="Rectangle 24"/>
          <p:cNvSpPr>
            <a:spLocks noChangeArrowheads="1"/>
          </p:cNvSpPr>
          <p:nvPr userDrawn="1"/>
        </p:nvSpPr>
        <p:spPr bwMode="auto">
          <a:xfrm>
            <a:off x="4532313" y="3200400"/>
            <a:ext cx="1938337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defTabSz="958850">
              <a:spcBef>
                <a:spcPct val="20000"/>
              </a:spcBef>
              <a:defRPr/>
            </a:pPr>
            <a:r>
              <a:rPr lang="en-US" sz="2000" b="0" dirty="0"/>
              <a:t>www.hp-see.eu</a:t>
            </a:r>
            <a:endParaRPr lang="el-GR" sz="2000" b="0" dirty="0"/>
          </a:p>
        </p:txBody>
      </p:sp>
      <p:sp>
        <p:nvSpPr>
          <p:cNvPr id="6" name="Rectangle 25"/>
          <p:cNvSpPr>
            <a:spLocks noChangeArrowheads="1"/>
          </p:cNvSpPr>
          <p:nvPr userDrawn="1"/>
        </p:nvSpPr>
        <p:spPr bwMode="auto">
          <a:xfrm>
            <a:off x="4313238" y="1887538"/>
            <a:ext cx="2149475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958850">
              <a:spcBef>
                <a:spcPct val="20000"/>
              </a:spcBef>
              <a:defRPr/>
            </a:pPr>
            <a:r>
              <a:rPr lang="en-US" sz="3200" dirty="0"/>
              <a:t>HP-SEE</a:t>
            </a:r>
            <a:endParaRPr lang="el-GR" sz="3200" dirty="0"/>
          </a:p>
        </p:txBody>
      </p:sp>
      <p:pic>
        <p:nvPicPr>
          <p:cNvPr id="7" name="Picture 8" descr="HP-SEE-logo-small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448425" y="1781175"/>
            <a:ext cx="3457575" cy="312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1476" name="Rectangle 20"/>
          <p:cNvSpPr>
            <a:spLocks noGrp="1" noChangeArrowheads="1"/>
          </p:cNvSpPr>
          <p:nvPr>
            <p:ph type="ctrTitle" sz="quarter"/>
          </p:nvPr>
        </p:nvSpPr>
        <p:spPr>
          <a:xfrm>
            <a:off x="373063" y="2401888"/>
            <a:ext cx="6059487" cy="862012"/>
          </a:xfrm>
          <a:noFill/>
        </p:spPr>
        <p:txBody>
          <a:bodyPr lIns="91440" tIns="45720" rIns="91440" bIns="45720"/>
          <a:lstStyle>
            <a:lvl1pPr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</a:t>
            </a:r>
            <a:endParaRPr lang="el-GR"/>
          </a:p>
        </p:txBody>
      </p:sp>
      <p:sp>
        <p:nvSpPr>
          <p:cNvPr id="531484" name="Rectangle 2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42900" y="3736975"/>
            <a:ext cx="6076950" cy="1042988"/>
          </a:xfrm>
        </p:spPr>
        <p:txBody>
          <a:bodyPr lIns="91440" tIns="45720" rIns="91440" bIns="45720"/>
          <a:lstStyle>
            <a:lvl1pPr marL="0" indent="0" algn="r">
              <a:buFont typeface="Wingdings" pitchFamily="2" charset="2"/>
              <a:buNone/>
              <a:defRPr sz="1600" b="1">
                <a:solidFill>
                  <a:schemeClr val="accent2"/>
                </a:solidFill>
                <a:latin typeface="Arial" charset="0"/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l-GR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578600"/>
            <a:ext cx="9906000" cy="293688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The HP-SEE initiative is co-funded by the European Commission under the FP7 Research Infrastructures contract no. 261499</a:t>
            </a:r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P-SEE-logo-small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1FF12730-95BD-44E0-A738-16365EAA482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81863" y="-4763"/>
            <a:ext cx="2428875" cy="6578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-4763" y="-4763"/>
            <a:ext cx="7134226" cy="6578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FCD6F94C-2084-4B39-A021-FCBFACB4A46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P-SEE-logo-small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1C056D2D-9209-4DC7-AA9C-2193BC220DB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P-SEE-logo-small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44660A80-A883-46C6-AAD9-1003EAB5017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P-SEE-logo-small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88" y="1652588"/>
            <a:ext cx="4683125" cy="4921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7613" y="1652588"/>
            <a:ext cx="4683125" cy="4921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&lt;Event&gt; – &lt;Place&gt; &lt;Date (DD-Month-YYYY)&gt;				</a:t>
            </a:r>
            <a:fld id="{A6682469-8BDF-46B3-BE8B-2FD26CB5535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792C95F5-449B-48EE-901F-C86C63B5249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HP-SEE-logo-small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&lt;Event&gt; – &lt;Place&gt; &lt;Date (DD-Month-YYYY)&gt;				</a:t>
            </a:r>
            <a:fld id="{0642F755-2BF8-4E9B-A126-62FC7D19C3A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90F012E0-89AF-4545-A127-A83C7AE945E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8500E7D1-07DE-4A58-906E-54DBC497B48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P-SEE-logo-small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84BD67FA-6ADE-405A-9B71-639D38E87FD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4763" y="-4763"/>
            <a:ext cx="8134351" cy="112553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square" lIns="95785" tIns="47892" rIns="95785" bIns="4789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2088" y="1652588"/>
            <a:ext cx="9518650" cy="492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5" tIns="47892" rIns="95785" bIns="478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86538"/>
            <a:ext cx="9906000" cy="2936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5785" tIns="47892" rIns="95785" bIns="47892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defRPr sz="1300" b="0" dirty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BED6370C-E62D-4583-9BB9-672283F2D71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60463"/>
            <a:ext cx="9906000" cy="49212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95785" tIns="47892" rIns="95785" bIns="47892"/>
          <a:lstStyle/>
          <a:p>
            <a:pPr algn="ctr" defTabSz="958850" eaLnBrk="0" hangingPunct="0">
              <a:defRPr/>
            </a:pPr>
            <a:endParaRPr lang="el-GR" sz="1300" b="0">
              <a:solidFill>
                <a:schemeClr val="bg1"/>
              </a:solidFill>
            </a:endParaRPr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0" y="1114425"/>
            <a:ext cx="9906000" cy="4921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95785" tIns="47892" rIns="95785" bIns="47892"/>
          <a:lstStyle/>
          <a:p>
            <a:pPr algn="ctr" defTabSz="958850" eaLnBrk="0" hangingPunct="0">
              <a:defRPr/>
            </a:pPr>
            <a:endParaRPr lang="el-GR" sz="1300" b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65" r:id="rId5"/>
    <p:sldLayoutId id="2147483670" r:id="rId6"/>
    <p:sldLayoutId id="2147483664" r:id="rId7"/>
    <p:sldLayoutId id="2147483663" r:id="rId8"/>
    <p:sldLayoutId id="2147483671" r:id="rId9"/>
    <p:sldLayoutId id="2147483672" r:id="rId10"/>
    <p:sldLayoutId id="2147483662" r:id="rId11"/>
  </p:sldLayoutIdLst>
  <p:hf hdr="0" dt="0"/>
  <p:txStyles>
    <p:titleStyle>
      <a:lvl1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+mj-lt"/>
          <a:ea typeface="+mj-ea"/>
          <a:cs typeface="+mj-cs"/>
        </a:defRPr>
      </a:lvl1pPr>
      <a:lvl2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2pPr>
      <a:lvl3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3pPr>
      <a:lvl4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4pPr>
      <a:lvl5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5pPr>
      <a:lvl6pPr marL="4572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6pPr>
      <a:lvl7pPr marL="9144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7pPr>
      <a:lvl8pPr marL="13716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8pPr>
      <a:lvl9pPr marL="18288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58775" indent="-358775" algn="l" defTabSz="958850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2164A8"/>
        </a:buClr>
        <a:buSzPct val="75000"/>
        <a:buFont typeface="Wingdings" pitchFamily="2" charset="2"/>
        <a:buChar char="q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300038" algn="l" defTabSz="958850" rtl="0" eaLnBrk="0" fontAlgn="base" hangingPunct="0">
        <a:spcBef>
          <a:spcPct val="20000"/>
        </a:spcBef>
        <a:spcAft>
          <a:spcPct val="0"/>
        </a:spcAft>
        <a:buClr>
          <a:srgbClr val="2164A8"/>
        </a:buClr>
        <a:buSzPct val="75000"/>
        <a:buFont typeface="Wingdings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2pPr>
      <a:lvl3pPr marL="1196975" indent="-238125" algn="l" defTabSz="958850" rtl="0" eaLnBrk="0" fontAlgn="base" hangingPunct="0">
        <a:spcBef>
          <a:spcPct val="20000"/>
        </a:spcBef>
        <a:spcAft>
          <a:spcPct val="0"/>
        </a:spcAft>
        <a:buClr>
          <a:srgbClr val="2164A8"/>
        </a:buClr>
        <a:buSzPct val="75000"/>
        <a:buFont typeface="Wingdings" pitchFamily="2" charset="2"/>
        <a:buChar char="q"/>
        <a:defRPr>
          <a:solidFill>
            <a:schemeClr val="tx1"/>
          </a:solidFill>
          <a:latin typeface="+mn-lt"/>
          <a:cs typeface="+mn-cs"/>
        </a:defRPr>
      </a:lvl3pPr>
      <a:lvl4pPr marL="1674813" indent="-238125" algn="l" defTabSz="958850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2155825" indent="-239713" algn="l" defTabSz="958850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5pPr>
      <a:lvl6pPr marL="26130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6pPr>
      <a:lvl7pPr marL="30702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7pPr>
      <a:lvl8pPr marL="35274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8pPr>
      <a:lvl9pPr marL="39846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 sz="quarter"/>
          </p:nvPr>
        </p:nvSpPr>
        <p:spPr>
          <a:noFill/>
        </p:spPr>
        <p:txBody>
          <a:bodyPr/>
          <a:lstStyle/>
          <a:p>
            <a:pPr eaLnBrk="1" hangingPunct="1"/>
            <a:r>
              <a:rPr lang="sr-Latn-CS" smtClean="0"/>
              <a:t>HPC resursi i razvoj</a:t>
            </a:r>
            <a:endParaRPr lang="en-US" smtClean="0">
              <a:latin typeface="Arial" charset="0"/>
            </a:endParaRPr>
          </a:p>
        </p:txBody>
      </p:sp>
      <p:sp>
        <p:nvSpPr>
          <p:cNvPr id="15362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 eaLnBrk="1" hangingPunct="1"/>
            <a:r>
              <a:rPr lang="sr-Latn-CS" smtClean="0"/>
              <a:t>Mihajlo Savić</a:t>
            </a:r>
            <a:br>
              <a:rPr lang="sr-Latn-CS" smtClean="0"/>
            </a:br>
            <a:endParaRPr lang="sr-Latn-CS" smtClean="0"/>
          </a:p>
          <a:p>
            <a:pPr eaLnBrk="1" hangingPunct="1"/>
            <a:r>
              <a:rPr lang="sr-Latn-CS" smtClean="0"/>
              <a:t>Elektrotehnički fakultet</a:t>
            </a:r>
          </a:p>
          <a:p>
            <a:pPr eaLnBrk="1" hangingPunct="1"/>
            <a:r>
              <a:rPr lang="sr-Latn-CS" smtClean="0"/>
              <a:t>Univerzitet u Banjoj Luci</a:t>
            </a:r>
            <a:endParaRPr lang="en-US" smtClean="0"/>
          </a:p>
        </p:txBody>
      </p:sp>
      <p:sp>
        <p:nvSpPr>
          <p:cNvPr id="15363" name="Rectangle 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smtClean="0"/>
              <a:t>The HP-SEE initiative is co-funded by the European Commission under the FP7 Research Infrastructures contract no. 261499</a:t>
            </a: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mtClean="0"/>
              <a:t>HP-SEE</a:t>
            </a:r>
            <a:endParaRPr lang="en-US" smtClean="0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sr-Latn-CS" sz="2800" smtClean="0">
                <a:latin typeface="Arial" charset="0"/>
              </a:rPr>
              <a:t>PRACE projekat – kreiranje vrhunskih superračunarskih resursa u Evropi</a:t>
            </a:r>
          </a:p>
          <a:p>
            <a:r>
              <a:rPr lang="sr-Latn-CS" sz="2800" smtClean="0">
                <a:latin typeface="Arial" charset="0"/>
              </a:rPr>
              <a:t>Region JI Evrope – relativno slabo razvijen</a:t>
            </a:r>
          </a:p>
          <a:p>
            <a:r>
              <a:rPr lang="sr-Latn-CS" sz="2800" smtClean="0">
                <a:latin typeface="Arial" charset="0"/>
              </a:rPr>
              <a:t>HP-SEE – postepeno uvodjenje zemalja JIE regiona u PRACE infrastrukturu</a:t>
            </a:r>
          </a:p>
          <a:p>
            <a:pPr lvl="1"/>
            <a:r>
              <a:rPr lang="sr-Latn-CS" sz="2400" smtClean="0">
                <a:latin typeface="Arial" charset="0"/>
              </a:rPr>
              <a:t>Obrazovanje i podizanje nivoa svijesti o HPC</a:t>
            </a:r>
          </a:p>
          <a:p>
            <a:pPr lvl="1"/>
            <a:r>
              <a:rPr lang="sr-Latn-CS" sz="2400" smtClean="0">
                <a:latin typeface="Arial" charset="0"/>
              </a:rPr>
              <a:t>Projektovanje i izrada aplikacija pogodnih za HPC</a:t>
            </a:r>
          </a:p>
          <a:p>
            <a:pPr lvl="1"/>
            <a:r>
              <a:rPr lang="sr-Latn-CS" sz="2400" smtClean="0">
                <a:latin typeface="Arial" charset="0"/>
              </a:rPr>
              <a:t>Upotreba dostupnih resursa u regionu</a:t>
            </a:r>
          </a:p>
          <a:p>
            <a:pPr lvl="1"/>
            <a:r>
              <a:rPr lang="sr-Latn-CS" sz="2400" smtClean="0">
                <a:latin typeface="Arial" charset="0"/>
              </a:rPr>
              <a:t>Migracija aplikacija na PRACE infrastrukturu</a:t>
            </a:r>
          </a:p>
          <a:p>
            <a:pPr lvl="1"/>
            <a:r>
              <a:rPr lang="sr-Latn-CS" sz="2400" smtClean="0">
                <a:latin typeface="Arial" charset="0"/>
              </a:rPr>
              <a:t>Migracija nacionalnih superračunarskih resursa u PRACE</a:t>
            </a:r>
            <a:endParaRPr lang="en-US" sz="2400" smtClean="0">
              <a:latin typeface="Arial" charset="0"/>
            </a:endParaRPr>
          </a:p>
        </p:txBody>
      </p:sp>
      <p:sp>
        <p:nvSpPr>
          <p:cNvPr id="1638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sr-Latn-CS"/>
              <a:t>HP-SEE Dissemination Event</a:t>
            </a:r>
            <a:r>
              <a:rPr lang="en-US"/>
              <a:t> – </a:t>
            </a:r>
            <a:r>
              <a:rPr lang="sr-Latn-CS"/>
              <a:t>Banja Luka</a:t>
            </a:r>
            <a:r>
              <a:rPr lang="en-US"/>
              <a:t> </a:t>
            </a:r>
            <a:r>
              <a:rPr lang="sr-Latn-CS"/>
              <a:t>24-02-2011</a:t>
            </a:r>
            <a:r>
              <a:rPr lang="en-US"/>
              <a:t>					</a:t>
            </a:r>
            <a:fld id="{F33A354D-C488-470A-9A78-6F6DD3C33DA4}" type="slidenum">
              <a:rPr lang="el-GR"/>
              <a:pPr defTabSz="958850"/>
              <a:t>2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mtClean="0"/>
              <a:t>HP-SEE resursi</a:t>
            </a:r>
            <a:endParaRPr lang="en-US" smtClean="0"/>
          </a:p>
        </p:txBody>
      </p:sp>
      <p:sp>
        <p:nvSpPr>
          <p:cNvPr id="54276" name="Footer Placeholder 3"/>
          <p:cNvSpPr txBox="1">
            <a:spLocks noGrp="1"/>
          </p:cNvSpPr>
          <p:nvPr/>
        </p:nvSpPr>
        <p:spPr bwMode="auto">
          <a:xfrm>
            <a:off x="0" y="6586538"/>
            <a:ext cx="9906000" cy="2936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lIns="95785" tIns="47892" rIns="95785" bIns="47892"/>
          <a:lstStyle/>
          <a:p>
            <a:pPr algn="ctr" defTabSz="958850" eaLnBrk="0" hangingPunct="0"/>
            <a:r>
              <a:rPr lang="sr-Latn-CS" sz="1300" b="0">
                <a:solidFill>
                  <a:schemeClr val="bg1"/>
                </a:solidFill>
              </a:rPr>
              <a:t>HP-SEE Dissemination Event</a:t>
            </a:r>
            <a:r>
              <a:rPr lang="en-US" sz="1300" b="0">
                <a:solidFill>
                  <a:schemeClr val="bg1"/>
                </a:solidFill>
              </a:rPr>
              <a:t> – </a:t>
            </a:r>
            <a:r>
              <a:rPr lang="sr-Latn-CS" sz="1300" b="0">
                <a:solidFill>
                  <a:schemeClr val="bg1"/>
                </a:solidFill>
              </a:rPr>
              <a:t>Banja Luka</a:t>
            </a:r>
            <a:r>
              <a:rPr lang="en-US" sz="1300" b="0">
                <a:solidFill>
                  <a:schemeClr val="bg1"/>
                </a:solidFill>
              </a:rPr>
              <a:t> </a:t>
            </a:r>
            <a:r>
              <a:rPr lang="sr-Latn-CS" sz="1300" b="0">
                <a:solidFill>
                  <a:schemeClr val="bg1"/>
                </a:solidFill>
              </a:rPr>
              <a:t>24-02-2011</a:t>
            </a:r>
            <a:r>
              <a:rPr lang="en-US" sz="1300" b="0">
                <a:solidFill>
                  <a:schemeClr val="bg1"/>
                </a:solidFill>
              </a:rPr>
              <a:t>					</a:t>
            </a:r>
            <a:fld id="{4A0C661C-B716-4626-A6C2-607B2AFD6568}" type="slidenum">
              <a:rPr lang="el-GR" sz="1300" b="0">
                <a:solidFill>
                  <a:schemeClr val="bg1"/>
                </a:solidFill>
              </a:rPr>
              <a:pPr algn="ctr" defTabSz="958850" eaLnBrk="0" hangingPunct="0"/>
              <a:t>3</a:t>
            </a:fld>
            <a:endParaRPr lang="el-GR" sz="1300" b="0">
              <a:solidFill>
                <a:schemeClr val="bg1"/>
              </a:solidFill>
            </a:endParaRPr>
          </a:p>
        </p:txBody>
      </p:sp>
      <p:graphicFrame>
        <p:nvGraphicFramePr>
          <p:cNvPr id="54331" name="Group 59"/>
          <p:cNvGraphicFramePr>
            <a:graphicFrameLocks noGrp="1"/>
          </p:cNvGraphicFramePr>
          <p:nvPr>
            <p:ph idx="4294967295"/>
          </p:nvPr>
        </p:nvGraphicFramePr>
        <p:xfrm>
          <a:off x="192088" y="1652588"/>
          <a:ext cx="9467850" cy="4741862"/>
        </p:xfrm>
        <a:graphic>
          <a:graphicData uri="http://schemas.openxmlformats.org/drawingml/2006/table">
            <a:tbl>
              <a:tblPr/>
              <a:tblGrid>
                <a:gridCol w="3065462"/>
                <a:gridCol w="1501775"/>
                <a:gridCol w="2533650"/>
                <a:gridCol w="2366963"/>
              </a:tblGrid>
              <a:tr h="665163"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ZEMLJA/TFLOPS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2010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2011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2012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  <a:tr h="665163"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GRČKA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80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5163"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BUGARSKA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30+8GPU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40+20GPU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338"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RUMUNIJA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20+100GPU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30+100GPU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5163"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MAĐARSKA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60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5163"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SRBIJA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5163"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UKUPNO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36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140+108GPU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885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164A8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250+120GPU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mtClean="0"/>
              <a:t>HP-SEE resursi – dostupni</a:t>
            </a:r>
            <a:endParaRPr lang="en-US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sr-Latn-CS" smtClean="0">
                <a:latin typeface="Arial" charset="0"/>
              </a:rPr>
              <a:t>Bugarska</a:t>
            </a:r>
          </a:p>
          <a:p>
            <a:pPr lvl="1"/>
            <a:r>
              <a:rPr lang="sr-Latn-CS" smtClean="0">
                <a:latin typeface="Arial" charset="0"/>
              </a:rPr>
              <a:t>IBM BlueGene/P – 8192 procesorska jezgra – 27 TFLOPS</a:t>
            </a:r>
          </a:p>
          <a:p>
            <a:pPr lvl="1"/>
            <a:r>
              <a:rPr lang="sr-Latn-CS" smtClean="0">
                <a:latin typeface="Arial" charset="0"/>
              </a:rPr>
              <a:t>Grid klaster – 200 jezgara – 2 TFLOPS</a:t>
            </a:r>
          </a:p>
          <a:p>
            <a:pPr lvl="1"/>
            <a:r>
              <a:rPr lang="sr-Latn-CS" smtClean="0">
                <a:latin typeface="Arial" charset="0"/>
              </a:rPr>
              <a:t>GPU klaster – 7 TFLOPS (SP)</a:t>
            </a:r>
          </a:p>
          <a:p>
            <a:r>
              <a:rPr lang="sr-Latn-CS" smtClean="0">
                <a:latin typeface="Arial" charset="0"/>
              </a:rPr>
              <a:t>Rumunija</a:t>
            </a:r>
          </a:p>
          <a:p>
            <a:pPr lvl="1"/>
            <a:r>
              <a:rPr lang="sr-Latn-CS" smtClean="0">
                <a:latin typeface="Arial" charset="0"/>
              </a:rPr>
              <a:t>IBM Radrunner hibrid – 368 jezgara, 592GB RAM – 4 TFLOPS</a:t>
            </a:r>
          </a:p>
          <a:p>
            <a:pPr lvl="1"/>
            <a:r>
              <a:rPr lang="sr-Latn-CS" smtClean="0">
                <a:latin typeface="Arial" charset="0"/>
              </a:rPr>
              <a:t>Biocomputing klaster – 2,7 TFLOPS</a:t>
            </a:r>
          </a:p>
          <a:p>
            <a:r>
              <a:rPr lang="sr-Latn-CS" smtClean="0">
                <a:latin typeface="Arial" charset="0"/>
              </a:rPr>
              <a:t>Mađarska</a:t>
            </a:r>
          </a:p>
          <a:p>
            <a:pPr lvl="1"/>
            <a:r>
              <a:rPr lang="sr-Latn-CS" smtClean="0">
                <a:latin typeface="Arial" charset="0"/>
              </a:rPr>
              <a:t>Dva SUN Fire klastera – 0,6 TFLOPS</a:t>
            </a:r>
          </a:p>
          <a:p>
            <a:pPr lvl="1"/>
            <a:r>
              <a:rPr lang="sr-Latn-CS" smtClean="0">
                <a:latin typeface="Arial" charset="0"/>
              </a:rPr>
              <a:t>SGI Ultra VIolet – u fazi instaliranja</a:t>
            </a:r>
          </a:p>
          <a:p>
            <a:r>
              <a:rPr lang="sr-Latn-CS" smtClean="0">
                <a:latin typeface="Arial" charset="0"/>
              </a:rPr>
              <a:t>Srbija</a:t>
            </a:r>
          </a:p>
          <a:p>
            <a:pPr lvl="1"/>
            <a:r>
              <a:rPr lang="sr-Latn-CS" smtClean="0">
                <a:latin typeface="Arial" charset="0"/>
              </a:rPr>
              <a:t>PARADOX klaster – 672 jezgra – 672 GB RAM – 6,3 TFLOPS</a:t>
            </a:r>
          </a:p>
          <a:p>
            <a:pPr lvl="1"/>
            <a:endParaRPr lang="en-US" smtClean="0">
              <a:latin typeface="Arial" charset="0"/>
            </a:endParaRPr>
          </a:p>
        </p:txBody>
      </p:sp>
      <p:sp>
        <p:nvSpPr>
          <p:cNvPr id="55300" name="Footer Placeholder 3"/>
          <p:cNvSpPr txBox="1">
            <a:spLocks noGrp="1"/>
          </p:cNvSpPr>
          <p:nvPr/>
        </p:nvSpPr>
        <p:spPr bwMode="auto">
          <a:xfrm>
            <a:off x="0" y="6586538"/>
            <a:ext cx="9906000" cy="2936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lIns="95785" tIns="47892" rIns="95785" bIns="47892"/>
          <a:lstStyle/>
          <a:p>
            <a:pPr algn="ctr" defTabSz="958850" eaLnBrk="0" hangingPunct="0"/>
            <a:r>
              <a:rPr lang="sr-Latn-CS" sz="1300" b="0">
                <a:solidFill>
                  <a:schemeClr val="bg1"/>
                </a:solidFill>
              </a:rPr>
              <a:t>HP-SEE Dissemination Event</a:t>
            </a:r>
            <a:r>
              <a:rPr lang="en-US" sz="1300" b="0">
                <a:solidFill>
                  <a:schemeClr val="bg1"/>
                </a:solidFill>
              </a:rPr>
              <a:t> – </a:t>
            </a:r>
            <a:r>
              <a:rPr lang="sr-Latn-CS" sz="1300" b="0">
                <a:solidFill>
                  <a:schemeClr val="bg1"/>
                </a:solidFill>
              </a:rPr>
              <a:t>Banja Luka</a:t>
            </a:r>
            <a:r>
              <a:rPr lang="en-US" sz="1300" b="0">
                <a:solidFill>
                  <a:schemeClr val="bg1"/>
                </a:solidFill>
              </a:rPr>
              <a:t> </a:t>
            </a:r>
            <a:r>
              <a:rPr lang="sr-Latn-CS" sz="1300" b="0">
                <a:solidFill>
                  <a:schemeClr val="bg1"/>
                </a:solidFill>
              </a:rPr>
              <a:t>24-02-2011</a:t>
            </a:r>
            <a:r>
              <a:rPr lang="en-US" sz="1300" b="0">
                <a:solidFill>
                  <a:schemeClr val="bg1"/>
                </a:solidFill>
              </a:rPr>
              <a:t>					</a:t>
            </a:r>
            <a:fld id="{31CEDBE3-AC46-4093-B302-0BA97DE5687C}" type="slidenum">
              <a:rPr lang="el-GR" sz="1300" b="0">
                <a:solidFill>
                  <a:schemeClr val="bg1"/>
                </a:solidFill>
              </a:rPr>
              <a:pPr algn="ctr" defTabSz="958850" eaLnBrk="0" hangingPunct="0"/>
              <a:t>4</a:t>
            </a:fld>
            <a:endParaRPr lang="el-GR" sz="1300" b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mtClean="0"/>
              <a:t>HP-SEE resursi - softver</a:t>
            </a:r>
            <a:endParaRPr lang="en-US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sr-Latn-CS" smtClean="0">
                <a:latin typeface="Arial" charset="0"/>
              </a:rPr>
              <a:t>Computational Physics</a:t>
            </a:r>
          </a:p>
          <a:p>
            <a:pPr lvl="1"/>
            <a:r>
              <a:rPr lang="en-GB" sz="2400" smtClean="0">
                <a:latin typeface="Arial" charset="0"/>
              </a:rPr>
              <a:t>ATLAS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GB" sz="2400" smtClean="0">
                <a:latin typeface="Arial" charset="0"/>
              </a:rPr>
              <a:t>BLACS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GB" sz="2400" smtClean="0">
                <a:latin typeface="Arial" charset="0"/>
              </a:rPr>
              <a:t>BLAS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GB" sz="2400" smtClean="0">
                <a:latin typeface="Arial" charset="0"/>
              </a:rPr>
              <a:t>FFTW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GB" sz="2400" smtClean="0">
                <a:latin typeface="Arial" charset="0"/>
              </a:rPr>
              <a:t>GAMESS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GB" sz="2400" smtClean="0">
                <a:latin typeface="Arial" charset="0"/>
              </a:rPr>
              <a:t>GotoBLAS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GB" sz="2400" smtClean="0">
                <a:latin typeface="Arial" charset="0"/>
              </a:rPr>
              <a:t>Intel MKL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GB" sz="2400" smtClean="0">
                <a:latin typeface="Arial" charset="0"/>
              </a:rPr>
              <a:t>MPICH-1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GB" sz="2400" smtClean="0">
                <a:latin typeface="Arial" charset="0"/>
              </a:rPr>
              <a:t>MPICH-2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GB" sz="2400" smtClean="0">
                <a:latin typeface="Arial" charset="0"/>
              </a:rPr>
              <a:t>NAG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GB" sz="2400" smtClean="0">
                <a:latin typeface="Arial" charset="0"/>
              </a:rPr>
              <a:t>OpenCV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GB" sz="2400" smtClean="0">
                <a:latin typeface="Arial" charset="0"/>
              </a:rPr>
              <a:t>OpenFOAM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GB" sz="2400" smtClean="0">
                <a:latin typeface="Arial" charset="0"/>
              </a:rPr>
              <a:t>OpenMP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GB" sz="2400" smtClean="0">
                <a:latin typeface="Arial" charset="0"/>
              </a:rPr>
              <a:t>ROOT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GB" sz="2400" smtClean="0">
                <a:latin typeface="Arial" charset="0"/>
              </a:rPr>
              <a:t>ScaLapack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GB" sz="2400" smtClean="0">
                <a:latin typeface="Arial" charset="0"/>
              </a:rPr>
              <a:t>SPRNG</a:t>
            </a:r>
          </a:p>
          <a:p>
            <a:r>
              <a:rPr lang="sr-Latn-CS" sz="2800" smtClean="0">
                <a:latin typeface="Arial" charset="0"/>
              </a:rPr>
              <a:t>Computational Chemistry</a:t>
            </a:r>
          </a:p>
          <a:p>
            <a:pPr lvl="1"/>
            <a:r>
              <a:rPr lang="en-US" sz="2400" smtClean="0">
                <a:latin typeface="Arial" charset="0"/>
              </a:rPr>
              <a:t>AMBER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US" sz="2400" smtClean="0">
                <a:latin typeface="Arial" charset="0"/>
              </a:rPr>
              <a:t>BLAS/CotoBLAS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US" sz="2400" smtClean="0">
                <a:latin typeface="Arial" charset="0"/>
              </a:rPr>
              <a:t>CPMD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US" sz="2400" smtClean="0">
                <a:latin typeface="Arial" charset="0"/>
              </a:rPr>
              <a:t>CUDA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US" sz="2400" smtClean="0">
                <a:latin typeface="Arial" charset="0"/>
              </a:rPr>
              <a:t>FFTW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US" sz="2400" smtClean="0">
                <a:latin typeface="Arial" charset="0"/>
              </a:rPr>
              <a:t>GAMESS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US" sz="2400" smtClean="0">
                <a:latin typeface="Arial" charset="0"/>
              </a:rPr>
              <a:t>Caussian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US" sz="2400" smtClean="0">
                <a:latin typeface="Arial" charset="0"/>
              </a:rPr>
              <a:t>GROMACS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US" sz="2400" smtClean="0">
                <a:latin typeface="Arial" charset="0"/>
              </a:rPr>
              <a:t>LAPACK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US" sz="2400" smtClean="0">
                <a:latin typeface="Arial" charset="0"/>
              </a:rPr>
              <a:t>MMTSB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US" sz="2400" smtClean="0">
                <a:latin typeface="Arial" charset="0"/>
              </a:rPr>
              <a:t>MPI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US" sz="2400" smtClean="0">
                <a:latin typeface="Arial" charset="0"/>
              </a:rPr>
              <a:t>NAMD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US" sz="2400" smtClean="0">
                <a:latin typeface="Arial" charset="0"/>
              </a:rPr>
              <a:t>NWChem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US" sz="2400" smtClean="0">
                <a:latin typeface="Arial" charset="0"/>
              </a:rPr>
              <a:t>OpenFOAM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US" sz="2400" smtClean="0">
                <a:latin typeface="Arial" charset="0"/>
              </a:rPr>
              <a:t>OpenMP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US" sz="2400" smtClean="0">
                <a:latin typeface="Arial" charset="0"/>
              </a:rPr>
              <a:t>RRDiool/CD-PHP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US" sz="2400" smtClean="0">
                <a:latin typeface="Arial" charset="0"/>
              </a:rPr>
              <a:t>SCALAPACK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US" sz="2400" smtClean="0">
                <a:latin typeface="Arial" charset="0"/>
              </a:rPr>
              <a:t>VMD</a:t>
            </a:r>
            <a:endParaRPr lang="sr-Latn-CS" sz="2400" smtClean="0">
              <a:latin typeface="Arial" charset="0"/>
            </a:endParaRPr>
          </a:p>
          <a:p>
            <a:r>
              <a:rPr lang="sr-Latn-CS" sz="2800" smtClean="0">
                <a:latin typeface="Arial" charset="0"/>
              </a:rPr>
              <a:t>Life Sciences</a:t>
            </a:r>
          </a:p>
          <a:p>
            <a:pPr lvl="1"/>
            <a:r>
              <a:rPr lang="en-US" sz="2400" smtClean="0">
                <a:latin typeface="Arial" charset="0"/>
              </a:rPr>
              <a:t>NEURON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US" sz="2400" smtClean="0">
                <a:latin typeface="Arial" charset="0"/>
              </a:rPr>
              <a:t>NAMD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US" sz="2400" smtClean="0">
                <a:latin typeface="Arial" charset="0"/>
              </a:rPr>
              <a:t>BLAST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US" sz="2400" smtClean="0">
                <a:latin typeface="Arial" charset="0"/>
              </a:rPr>
              <a:t>PySci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US" sz="2400" smtClean="0">
                <a:latin typeface="Arial" charset="0"/>
              </a:rPr>
              <a:t>libSVM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US" sz="2400" smtClean="0">
                <a:latin typeface="Arial" charset="0"/>
              </a:rPr>
              <a:t>Bioperl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US" sz="2400" smtClean="0">
                <a:latin typeface="Arial" charset="0"/>
              </a:rPr>
              <a:t>Pthreads</a:t>
            </a:r>
            <a:r>
              <a:rPr lang="sr-Latn-CS" sz="2400" smtClean="0">
                <a:latin typeface="Arial" charset="0"/>
              </a:rPr>
              <a:t>, </a:t>
            </a:r>
            <a:r>
              <a:rPr lang="en-US" sz="2400" smtClean="0">
                <a:latin typeface="Arial" charset="0"/>
              </a:rPr>
              <a:t>WS-PGRADE</a:t>
            </a:r>
          </a:p>
        </p:txBody>
      </p:sp>
      <p:sp>
        <p:nvSpPr>
          <p:cNvPr id="56324" name="Footer Placeholder 3"/>
          <p:cNvSpPr txBox="1">
            <a:spLocks noGrp="1"/>
          </p:cNvSpPr>
          <p:nvPr/>
        </p:nvSpPr>
        <p:spPr bwMode="auto">
          <a:xfrm>
            <a:off x="0" y="6586538"/>
            <a:ext cx="9906000" cy="2936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lIns="95785" tIns="47892" rIns="95785" bIns="47892"/>
          <a:lstStyle/>
          <a:p>
            <a:pPr algn="ctr" defTabSz="958850" eaLnBrk="0" hangingPunct="0"/>
            <a:r>
              <a:rPr lang="sr-Latn-CS" sz="1300" b="0">
                <a:solidFill>
                  <a:schemeClr val="bg1"/>
                </a:solidFill>
              </a:rPr>
              <a:t>HP-SEE Dissemination Event</a:t>
            </a:r>
            <a:r>
              <a:rPr lang="en-US" sz="1300" b="0">
                <a:solidFill>
                  <a:schemeClr val="bg1"/>
                </a:solidFill>
              </a:rPr>
              <a:t> – </a:t>
            </a:r>
            <a:r>
              <a:rPr lang="sr-Latn-CS" sz="1300" b="0">
                <a:solidFill>
                  <a:schemeClr val="bg1"/>
                </a:solidFill>
              </a:rPr>
              <a:t>Banja Luka</a:t>
            </a:r>
            <a:r>
              <a:rPr lang="en-US" sz="1300" b="0">
                <a:solidFill>
                  <a:schemeClr val="bg1"/>
                </a:solidFill>
              </a:rPr>
              <a:t> </a:t>
            </a:r>
            <a:r>
              <a:rPr lang="sr-Latn-CS" sz="1300" b="0">
                <a:solidFill>
                  <a:schemeClr val="bg1"/>
                </a:solidFill>
              </a:rPr>
              <a:t>24-02-2011</a:t>
            </a:r>
            <a:r>
              <a:rPr lang="en-US" sz="1300" b="0">
                <a:solidFill>
                  <a:schemeClr val="bg1"/>
                </a:solidFill>
              </a:rPr>
              <a:t>					</a:t>
            </a:r>
            <a:fld id="{A1D9E0F7-EE77-4D67-9F70-F3B20E9CC382}" type="slidenum">
              <a:rPr lang="el-GR" sz="1300" b="0">
                <a:solidFill>
                  <a:schemeClr val="bg1"/>
                </a:solidFill>
              </a:rPr>
              <a:pPr algn="ctr" defTabSz="958850" eaLnBrk="0" hangingPunct="0"/>
              <a:t>5</a:t>
            </a:fld>
            <a:endParaRPr lang="el-GR" sz="1300" b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mtClean="0"/>
              <a:t>Gdje smo tu mi?</a:t>
            </a:r>
            <a:endParaRPr lang="en-US" smtClean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r-Latn-CS" sz="2800" smtClean="0">
                <a:latin typeface="Arial" charset="0"/>
              </a:rPr>
              <a:t>Univerzitet u Banjoj Luci </a:t>
            </a:r>
          </a:p>
          <a:p>
            <a:pPr lvl="1">
              <a:lnSpc>
                <a:spcPct val="90000"/>
              </a:lnSpc>
            </a:pPr>
            <a:r>
              <a:rPr lang="sr-Latn-CS" sz="2400" smtClean="0">
                <a:latin typeface="Arial" charset="0"/>
              </a:rPr>
              <a:t>Tim: Mašinski, Prirodnomatematički, Tehnološki fakultet</a:t>
            </a:r>
          </a:p>
          <a:p>
            <a:pPr lvl="1">
              <a:lnSpc>
                <a:spcPct val="90000"/>
              </a:lnSpc>
            </a:pPr>
            <a:r>
              <a:rPr lang="sr-Latn-CS" sz="2400" smtClean="0">
                <a:latin typeface="Arial" charset="0"/>
              </a:rPr>
              <a:t>Podrška: Elektrotehnički fakultet</a:t>
            </a:r>
            <a:br>
              <a:rPr lang="sr-Latn-CS" sz="2400" smtClean="0">
                <a:latin typeface="Arial" charset="0"/>
              </a:rPr>
            </a:br>
            <a:endParaRPr lang="sr-Latn-CS" sz="240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sr-Latn-CS" sz="2800" smtClean="0">
                <a:latin typeface="Arial" charset="0"/>
              </a:rPr>
              <a:t>CFDOF – Computational Fluid Dynamics</a:t>
            </a:r>
          </a:p>
          <a:p>
            <a:pPr lvl="1">
              <a:lnSpc>
                <a:spcPct val="90000"/>
              </a:lnSpc>
            </a:pPr>
            <a:r>
              <a:rPr lang="sr-Latn-CS" sz="2400" smtClean="0">
                <a:latin typeface="Arial" charset="0"/>
              </a:rPr>
              <a:t>Simulacija sagorjevanja – projektovanje univerzalnog gorionika</a:t>
            </a:r>
            <a:br>
              <a:rPr lang="sr-Latn-CS" sz="2400" smtClean="0">
                <a:latin typeface="Arial" charset="0"/>
              </a:rPr>
            </a:br>
            <a:endParaRPr lang="sr-Latn-CS" sz="240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sr-Latn-CS" sz="2800" smtClean="0">
                <a:latin typeface="Arial" charset="0"/>
              </a:rPr>
              <a:t>SFHG – </a:t>
            </a:r>
            <a:r>
              <a:rPr lang="en-US" sz="2800" smtClean="0">
                <a:latin typeface="Arial" charset="0"/>
              </a:rPr>
              <a:t>Self Avoiding Hamiltonian Walk on Gaskets</a:t>
            </a:r>
            <a:endParaRPr lang="sr-Latn-CS" sz="2800" smtClean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sr-Latn-CS" sz="2400" smtClean="0">
                <a:latin typeface="Arial" charset="0"/>
              </a:rPr>
              <a:t>Izračunavanje putanja po fraktalnim strukturama</a:t>
            </a:r>
          </a:p>
          <a:p>
            <a:pPr>
              <a:lnSpc>
                <a:spcPct val="80000"/>
              </a:lnSpc>
            </a:pPr>
            <a:endParaRPr lang="sr-Latn-CS" sz="280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sr-Latn-CS" sz="2800" smtClean="0">
                <a:latin typeface="Arial" charset="0"/>
              </a:rPr>
              <a:t>Obrazovanje i obuka</a:t>
            </a:r>
          </a:p>
          <a:p>
            <a:pPr lvl="1">
              <a:lnSpc>
                <a:spcPct val="90000"/>
              </a:lnSpc>
            </a:pPr>
            <a:r>
              <a:rPr lang="sr-Latn-CS" sz="2400" smtClean="0">
                <a:latin typeface="Arial" charset="0"/>
              </a:rPr>
              <a:t>Elektrotehnički fakultet Banja Luka</a:t>
            </a:r>
            <a:endParaRPr lang="en-US" sz="2400" smtClean="0">
              <a:latin typeface="Arial" charset="0"/>
            </a:endParaRPr>
          </a:p>
        </p:txBody>
      </p:sp>
      <p:sp>
        <p:nvSpPr>
          <p:cNvPr id="57348" name="Footer Placeholder 3"/>
          <p:cNvSpPr txBox="1">
            <a:spLocks noGrp="1"/>
          </p:cNvSpPr>
          <p:nvPr/>
        </p:nvSpPr>
        <p:spPr bwMode="auto">
          <a:xfrm>
            <a:off x="0" y="6586538"/>
            <a:ext cx="9906000" cy="2936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lIns="95785" tIns="47892" rIns="95785" bIns="47892"/>
          <a:lstStyle/>
          <a:p>
            <a:pPr algn="ctr" defTabSz="958850" eaLnBrk="0" hangingPunct="0"/>
            <a:r>
              <a:rPr lang="sr-Latn-CS" sz="1300" b="0">
                <a:solidFill>
                  <a:schemeClr val="bg1"/>
                </a:solidFill>
              </a:rPr>
              <a:t>HP-SEE Dissemination Event</a:t>
            </a:r>
            <a:r>
              <a:rPr lang="en-US" sz="1300" b="0">
                <a:solidFill>
                  <a:schemeClr val="bg1"/>
                </a:solidFill>
              </a:rPr>
              <a:t> – </a:t>
            </a:r>
            <a:r>
              <a:rPr lang="sr-Latn-CS" sz="1300" b="0">
                <a:solidFill>
                  <a:schemeClr val="bg1"/>
                </a:solidFill>
              </a:rPr>
              <a:t>Banja Luka</a:t>
            </a:r>
            <a:r>
              <a:rPr lang="en-US" sz="1300" b="0">
                <a:solidFill>
                  <a:schemeClr val="bg1"/>
                </a:solidFill>
              </a:rPr>
              <a:t> </a:t>
            </a:r>
            <a:r>
              <a:rPr lang="sr-Latn-CS" sz="1300" b="0">
                <a:solidFill>
                  <a:schemeClr val="bg1"/>
                </a:solidFill>
              </a:rPr>
              <a:t>24-02-2011</a:t>
            </a:r>
            <a:r>
              <a:rPr lang="en-US" sz="1300" b="0">
                <a:solidFill>
                  <a:schemeClr val="bg1"/>
                </a:solidFill>
              </a:rPr>
              <a:t>					</a:t>
            </a:r>
            <a:fld id="{180CE0F7-C7EF-4962-91EA-F2352D2EA5DD}" type="slidenum">
              <a:rPr lang="el-GR" sz="1300" b="0">
                <a:solidFill>
                  <a:schemeClr val="bg1"/>
                </a:solidFill>
              </a:rPr>
              <a:pPr algn="ctr" defTabSz="958850" eaLnBrk="0" hangingPunct="0"/>
              <a:t>6</a:t>
            </a:fld>
            <a:endParaRPr lang="el-GR" sz="1300" b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mtClean="0"/>
              <a:t>Gdje možemo biti?</a:t>
            </a:r>
            <a:endParaRPr lang="en-US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r-Latn-CS" sz="2800" smtClean="0">
                <a:latin typeface="Arial" charset="0"/>
              </a:rPr>
              <a:t>Otvoreni za saradnju</a:t>
            </a:r>
          </a:p>
          <a:p>
            <a:pPr lvl="1">
              <a:lnSpc>
                <a:spcPct val="90000"/>
              </a:lnSpc>
            </a:pPr>
            <a:r>
              <a:rPr lang="sr-Latn-CS" sz="2400" smtClean="0">
                <a:latin typeface="Arial" charset="0"/>
              </a:rPr>
              <a:t>Bitna strana projekta – </a:t>
            </a:r>
            <a:r>
              <a:rPr lang="sr-Latn-CS" sz="2400" b="1" smtClean="0">
                <a:latin typeface="Arial" charset="0"/>
              </a:rPr>
              <a:t>svi</a:t>
            </a:r>
            <a:r>
              <a:rPr lang="sr-Latn-CS" sz="2400" smtClean="0">
                <a:latin typeface="Arial" charset="0"/>
              </a:rPr>
              <a:t> su otvoreni za saradnju</a:t>
            </a:r>
          </a:p>
          <a:p>
            <a:pPr lvl="1">
              <a:lnSpc>
                <a:spcPct val="90000"/>
              </a:lnSpc>
            </a:pPr>
            <a:r>
              <a:rPr lang="sr-Latn-CS" sz="2400" smtClean="0">
                <a:latin typeface="Arial" charset="0"/>
              </a:rPr>
              <a:t>Svako pitanje je dobro pitanje</a:t>
            </a:r>
          </a:p>
          <a:p>
            <a:pPr lvl="1">
              <a:lnSpc>
                <a:spcPct val="90000"/>
              </a:lnSpc>
            </a:pPr>
            <a:r>
              <a:rPr lang="sr-Latn-CS" sz="2400" smtClean="0">
                <a:latin typeface="Arial" charset="0"/>
              </a:rPr>
              <a:t>Svi su dobrodošli</a:t>
            </a:r>
          </a:p>
          <a:p>
            <a:pPr>
              <a:lnSpc>
                <a:spcPct val="80000"/>
              </a:lnSpc>
            </a:pPr>
            <a:r>
              <a:rPr lang="sr-Latn-CS" sz="2800" smtClean="0">
                <a:latin typeface="Arial" charset="0"/>
              </a:rPr>
              <a:t>Pristup HPC resursima</a:t>
            </a:r>
          </a:p>
          <a:p>
            <a:pPr lvl="1">
              <a:lnSpc>
                <a:spcPct val="90000"/>
              </a:lnSpc>
            </a:pPr>
            <a:r>
              <a:rPr lang="sr-Latn-CS" sz="2400" smtClean="0">
                <a:latin typeface="Arial" charset="0"/>
              </a:rPr>
              <a:t>Moguć je pristup svim navedenih resursima</a:t>
            </a:r>
          </a:p>
          <a:p>
            <a:pPr lvl="1">
              <a:lnSpc>
                <a:spcPct val="90000"/>
              </a:lnSpc>
            </a:pPr>
            <a:r>
              <a:rPr lang="sr-Latn-CS" sz="2400" smtClean="0">
                <a:latin typeface="Arial" charset="0"/>
              </a:rPr>
              <a:t>Jednostavna procedura</a:t>
            </a:r>
          </a:p>
          <a:p>
            <a:pPr>
              <a:lnSpc>
                <a:spcPct val="80000"/>
              </a:lnSpc>
            </a:pPr>
            <a:r>
              <a:rPr lang="sr-Latn-CS" sz="2800" smtClean="0">
                <a:latin typeface="Arial" charset="0"/>
              </a:rPr>
              <a:t>Pomoć</a:t>
            </a:r>
          </a:p>
          <a:p>
            <a:pPr lvl="1">
              <a:lnSpc>
                <a:spcPct val="90000"/>
              </a:lnSpc>
            </a:pPr>
            <a:r>
              <a:rPr lang="sr-Latn-CS" sz="2400" smtClean="0">
                <a:latin typeface="Arial" charset="0"/>
              </a:rPr>
              <a:t>Pri projektovanju, izradi ili promjeni aplikacija</a:t>
            </a:r>
          </a:p>
          <a:p>
            <a:pPr lvl="1">
              <a:lnSpc>
                <a:spcPct val="90000"/>
              </a:lnSpc>
            </a:pPr>
            <a:r>
              <a:rPr lang="sr-Latn-CS" sz="2400" smtClean="0">
                <a:latin typeface="Arial" charset="0"/>
              </a:rPr>
              <a:t>Pri korišćenju resursa i infrasrtukture</a:t>
            </a:r>
          </a:p>
          <a:p>
            <a:pPr lvl="1">
              <a:lnSpc>
                <a:spcPct val="90000"/>
              </a:lnSpc>
            </a:pPr>
            <a:r>
              <a:rPr lang="sr-Latn-CS" sz="2400" smtClean="0">
                <a:latin typeface="Arial" charset="0"/>
              </a:rPr>
              <a:t>Pri projektovanju i nabavci opreme</a:t>
            </a:r>
            <a:endParaRPr lang="en-US" sz="2400" smtClean="0">
              <a:latin typeface="Arial" charset="0"/>
            </a:endParaRPr>
          </a:p>
        </p:txBody>
      </p:sp>
      <p:sp>
        <p:nvSpPr>
          <p:cNvPr id="52228" name="Footer Placeholder 3"/>
          <p:cNvSpPr txBox="1">
            <a:spLocks noGrp="1"/>
          </p:cNvSpPr>
          <p:nvPr/>
        </p:nvSpPr>
        <p:spPr bwMode="auto">
          <a:xfrm>
            <a:off x="0" y="6586538"/>
            <a:ext cx="9906000" cy="2936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lIns="95785" tIns="47892" rIns="95785" bIns="47892"/>
          <a:lstStyle/>
          <a:p>
            <a:pPr algn="ctr" defTabSz="958850" eaLnBrk="0" hangingPunct="0"/>
            <a:r>
              <a:rPr lang="sr-Latn-CS" sz="1300" b="0">
                <a:solidFill>
                  <a:schemeClr val="bg1"/>
                </a:solidFill>
              </a:rPr>
              <a:t>HP-SEE Dissemination Event</a:t>
            </a:r>
            <a:r>
              <a:rPr lang="en-US" sz="1300" b="0">
                <a:solidFill>
                  <a:schemeClr val="bg1"/>
                </a:solidFill>
              </a:rPr>
              <a:t> – </a:t>
            </a:r>
            <a:r>
              <a:rPr lang="sr-Latn-CS" sz="1300" b="0">
                <a:solidFill>
                  <a:schemeClr val="bg1"/>
                </a:solidFill>
              </a:rPr>
              <a:t>Banja Luka</a:t>
            </a:r>
            <a:r>
              <a:rPr lang="en-US" sz="1300" b="0">
                <a:solidFill>
                  <a:schemeClr val="bg1"/>
                </a:solidFill>
              </a:rPr>
              <a:t> </a:t>
            </a:r>
            <a:r>
              <a:rPr lang="sr-Latn-CS" sz="1300" b="0">
                <a:solidFill>
                  <a:schemeClr val="bg1"/>
                </a:solidFill>
              </a:rPr>
              <a:t>24-02-2011</a:t>
            </a:r>
            <a:r>
              <a:rPr lang="en-US" sz="1300" b="0">
                <a:solidFill>
                  <a:schemeClr val="bg1"/>
                </a:solidFill>
              </a:rPr>
              <a:t>					</a:t>
            </a:r>
            <a:fld id="{2F4F6F41-21F0-4CD5-9A3E-418635688843}" type="slidenum">
              <a:rPr lang="el-GR" sz="1300" b="0">
                <a:solidFill>
                  <a:schemeClr val="bg1"/>
                </a:solidFill>
              </a:rPr>
              <a:pPr algn="ctr" defTabSz="958850" eaLnBrk="0" hangingPunct="0"/>
              <a:t>7</a:t>
            </a:fld>
            <a:endParaRPr lang="el-GR" sz="1300" b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mtClean="0"/>
              <a:t>Zaključak</a:t>
            </a:r>
            <a:endParaRPr lang="en-US" smtClean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sr-Latn-CS" sz="2800" smtClean="0">
                <a:latin typeface="Arial" charset="0"/>
              </a:rPr>
              <a:t>Teška ekonomska situacija – minorni HPC resursi</a:t>
            </a:r>
          </a:p>
          <a:p>
            <a:r>
              <a:rPr lang="sr-Latn-CS" sz="2800" smtClean="0">
                <a:latin typeface="Arial" charset="0"/>
              </a:rPr>
              <a:t>Problemi</a:t>
            </a:r>
          </a:p>
          <a:p>
            <a:pPr lvl="1"/>
            <a:r>
              <a:rPr lang="sr-Latn-CS" sz="2400" smtClean="0">
                <a:latin typeface="Arial" charset="0"/>
              </a:rPr>
              <a:t>Interni i eksterni odliv mozgova</a:t>
            </a:r>
          </a:p>
          <a:p>
            <a:pPr lvl="1"/>
            <a:r>
              <a:rPr lang="sr-Latn-CS" sz="2400" smtClean="0">
                <a:latin typeface="Arial" charset="0"/>
              </a:rPr>
              <a:t>Loša infrastruktura</a:t>
            </a:r>
          </a:p>
          <a:p>
            <a:pPr lvl="1"/>
            <a:r>
              <a:rPr lang="sr-Latn-CS" sz="2400" smtClean="0">
                <a:latin typeface="Arial" charset="0"/>
              </a:rPr>
              <a:t>Nedostatak informacija i znanja</a:t>
            </a:r>
          </a:p>
          <a:p>
            <a:r>
              <a:rPr lang="sr-Latn-CS" sz="2800" smtClean="0">
                <a:latin typeface="Arial" charset="0"/>
              </a:rPr>
              <a:t>Rješenja</a:t>
            </a:r>
          </a:p>
          <a:p>
            <a:pPr lvl="1"/>
            <a:r>
              <a:rPr lang="sr-Latn-CS" sz="2400" smtClean="0">
                <a:latin typeface="Arial" charset="0"/>
              </a:rPr>
              <a:t>Učešće u ozbiljnim naučnoistraživačkim projektima</a:t>
            </a:r>
          </a:p>
          <a:p>
            <a:pPr lvl="1"/>
            <a:r>
              <a:rPr lang="sr-Latn-CS" sz="2400" smtClean="0">
                <a:latin typeface="Arial" charset="0"/>
              </a:rPr>
              <a:t>Pristup postojećoj regionalnoj i panevropskoj infrastrukturi</a:t>
            </a:r>
          </a:p>
          <a:p>
            <a:pPr lvl="1"/>
            <a:r>
              <a:rPr lang="sr-Latn-CS" sz="2400" smtClean="0">
                <a:latin typeface="Arial" charset="0"/>
              </a:rPr>
              <a:t>Bolja saradnja i unutar i van granica</a:t>
            </a:r>
          </a:p>
          <a:p>
            <a:pPr lvl="1"/>
            <a:r>
              <a:rPr lang="sr-Latn-CS" sz="2400" smtClean="0">
                <a:latin typeface="Arial" charset="0"/>
              </a:rPr>
              <a:t>Ponuditi ljudima nešto više od svakodnevnice</a:t>
            </a:r>
          </a:p>
          <a:p>
            <a:pPr lvl="1"/>
            <a:endParaRPr lang="en-US" sz="2400" smtClean="0">
              <a:latin typeface="Arial" charset="0"/>
            </a:endParaRPr>
          </a:p>
        </p:txBody>
      </p:sp>
      <p:sp>
        <p:nvSpPr>
          <p:cNvPr id="60420" name="Footer Placeholder 3"/>
          <p:cNvSpPr txBox="1">
            <a:spLocks noGrp="1"/>
          </p:cNvSpPr>
          <p:nvPr/>
        </p:nvSpPr>
        <p:spPr bwMode="auto">
          <a:xfrm>
            <a:off x="0" y="6586538"/>
            <a:ext cx="9906000" cy="2936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lIns="95785" tIns="47892" rIns="95785" bIns="47892"/>
          <a:lstStyle/>
          <a:p>
            <a:pPr algn="ctr" defTabSz="958850" eaLnBrk="0" hangingPunct="0"/>
            <a:r>
              <a:rPr lang="sr-Latn-CS" sz="1300" b="0">
                <a:solidFill>
                  <a:schemeClr val="bg1"/>
                </a:solidFill>
              </a:rPr>
              <a:t>HP-SEE Dissemination Event</a:t>
            </a:r>
            <a:r>
              <a:rPr lang="en-US" sz="1300" b="0">
                <a:solidFill>
                  <a:schemeClr val="bg1"/>
                </a:solidFill>
              </a:rPr>
              <a:t> – </a:t>
            </a:r>
            <a:r>
              <a:rPr lang="sr-Latn-CS" sz="1300" b="0">
                <a:solidFill>
                  <a:schemeClr val="bg1"/>
                </a:solidFill>
              </a:rPr>
              <a:t>Banja Luka</a:t>
            </a:r>
            <a:r>
              <a:rPr lang="en-US" sz="1300" b="0">
                <a:solidFill>
                  <a:schemeClr val="bg1"/>
                </a:solidFill>
              </a:rPr>
              <a:t> </a:t>
            </a:r>
            <a:r>
              <a:rPr lang="sr-Latn-CS" sz="1300" b="0">
                <a:solidFill>
                  <a:schemeClr val="bg1"/>
                </a:solidFill>
              </a:rPr>
              <a:t>24-02-2011</a:t>
            </a:r>
            <a:r>
              <a:rPr lang="en-US" sz="1300" b="0">
                <a:solidFill>
                  <a:schemeClr val="bg1"/>
                </a:solidFill>
              </a:rPr>
              <a:t>					</a:t>
            </a:r>
            <a:fld id="{4E3D0F78-980B-479A-A245-8A9811546560}" type="slidenum">
              <a:rPr lang="el-GR" sz="1300" b="0">
                <a:solidFill>
                  <a:schemeClr val="bg1"/>
                </a:solidFill>
              </a:rPr>
              <a:pPr algn="ctr" defTabSz="958850" eaLnBrk="0" hangingPunct="0"/>
              <a:t>8</a:t>
            </a:fld>
            <a:endParaRPr lang="el-GR" sz="1300" b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EEGRID-ppt-template">
  <a:themeElements>
    <a:clrScheme name="HP-SE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54A94"/>
      </a:accent1>
      <a:accent2>
        <a:srgbClr val="103152"/>
      </a:accent2>
      <a:accent3>
        <a:srgbClr val="FFFFFF"/>
      </a:accent3>
      <a:accent4>
        <a:srgbClr val="00B050"/>
      </a:accent4>
      <a:accent5>
        <a:srgbClr val="42ADC5"/>
      </a:accent5>
      <a:accent6>
        <a:srgbClr val="FF0000"/>
      </a:accent6>
      <a:hlink>
        <a:srgbClr val="0070C0"/>
      </a:hlink>
      <a:folHlink>
        <a:srgbClr val="5297DD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5885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5885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EEGRID-ppt-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SEEGRID-ppt-template</Template>
  <TotalTime>1396</TotalTime>
  <Words>411</Words>
  <Application>Microsoft Office PowerPoint</Application>
  <PresentationFormat>A4 Paper (210x297 mm)</PresentationFormat>
  <Paragraphs>104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8</vt:i4>
      </vt:variant>
      <vt:variant>
        <vt:lpstr>Slide Titles</vt:lpstr>
      </vt:variant>
      <vt:variant>
        <vt:i4>8</vt:i4>
      </vt:variant>
    </vt:vector>
  </HeadingPairs>
  <TitlesOfParts>
    <vt:vector size="21" baseType="lpstr">
      <vt:lpstr>Arial</vt:lpstr>
      <vt:lpstr>Verdana</vt:lpstr>
      <vt:lpstr>Wingdings</vt:lpstr>
      <vt:lpstr>Times New Roman</vt:lpstr>
      <vt:lpstr>Tahoma</vt:lpstr>
      <vt:lpstr>SEEGRID-ppt-template</vt:lpstr>
      <vt:lpstr>SEEGRID-ppt-template</vt:lpstr>
      <vt:lpstr>SEEGRID-ppt-template</vt:lpstr>
      <vt:lpstr>SEEGRID-ppt-template</vt:lpstr>
      <vt:lpstr>SEEGRID-ppt-template</vt:lpstr>
      <vt:lpstr>SEEGRID-ppt-template</vt:lpstr>
      <vt:lpstr>SEEGRID-ppt-template</vt:lpstr>
      <vt:lpstr>SEEGRID-ppt-template</vt:lpstr>
      <vt:lpstr>HPC resursi i razvoj</vt:lpstr>
      <vt:lpstr>HP-SEE</vt:lpstr>
      <vt:lpstr>HP-SEE resursi</vt:lpstr>
      <vt:lpstr>HP-SEE resursi – dostupni</vt:lpstr>
      <vt:lpstr>HP-SEE resursi - softver</vt:lpstr>
      <vt:lpstr>Gdje smo tu mi?</vt:lpstr>
      <vt:lpstr>Gdje možemo biti?</vt:lpstr>
      <vt:lpstr>Zaključak</vt:lpstr>
    </vt:vector>
  </TitlesOfParts>
  <Company>edet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&lt;Presentation Title&gt; &lt;Presentation Subtitle&gt;</dc:title>
  <dc:creator>nvog</dc:creator>
  <cp:lastModifiedBy>badaboom</cp:lastModifiedBy>
  <cp:revision>42</cp:revision>
  <dcterms:created xsi:type="dcterms:W3CDTF">2004-04-29T08:03:52Z</dcterms:created>
  <dcterms:modified xsi:type="dcterms:W3CDTF">2011-02-24T07:55:47Z</dcterms:modified>
</cp:coreProperties>
</file>