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4" r:id="rId1"/>
  </p:sldMasterIdLst>
  <p:notesMasterIdLst>
    <p:notesMasterId r:id="rId75"/>
  </p:notesMasterIdLst>
  <p:handoutMasterIdLst>
    <p:handoutMasterId r:id="rId76"/>
  </p:handoutMasterIdLst>
  <p:sldIdLst>
    <p:sldId id="262" r:id="rId2"/>
    <p:sldId id="264" r:id="rId3"/>
    <p:sldId id="292" r:id="rId4"/>
    <p:sldId id="307" r:id="rId5"/>
    <p:sldId id="308" r:id="rId6"/>
    <p:sldId id="309" r:id="rId7"/>
    <p:sldId id="294" r:id="rId8"/>
    <p:sldId id="311" r:id="rId9"/>
    <p:sldId id="310" r:id="rId10"/>
    <p:sldId id="312" r:id="rId11"/>
    <p:sldId id="349" r:id="rId12"/>
    <p:sldId id="352" r:id="rId13"/>
    <p:sldId id="351" r:id="rId14"/>
    <p:sldId id="353" r:id="rId15"/>
    <p:sldId id="354" r:id="rId16"/>
    <p:sldId id="295" r:id="rId17"/>
    <p:sldId id="296" r:id="rId18"/>
    <p:sldId id="313" r:id="rId19"/>
    <p:sldId id="314" r:id="rId20"/>
    <p:sldId id="297" r:id="rId21"/>
    <p:sldId id="316" r:id="rId22"/>
    <p:sldId id="298" r:id="rId23"/>
    <p:sldId id="317" r:id="rId24"/>
    <p:sldId id="379" r:id="rId25"/>
    <p:sldId id="380" r:id="rId26"/>
    <p:sldId id="318" r:id="rId27"/>
    <p:sldId id="361" r:id="rId28"/>
    <p:sldId id="362" r:id="rId29"/>
    <p:sldId id="364" r:id="rId30"/>
    <p:sldId id="365" r:id="rId31"/>
    <p:sldId id="368" r:id="rId32"/>
    <p:sldId id="367" r:id="rId33"/>
    <p:sldId id="369" r:id="rId34"/>
    <p:sldId id="370" r:id="rId35"/>
    <p:sldId id="371" r:id="rId36"/>
    <p:sldId id="372" r:id="rId37"/>
    <p:sldId id="373" r:id="rId38"/>
    <p:sldId id="331" r:id="rId39"/>
    <p:sldId id="332" r:id="rId40"/>
    <p:sldId id="334" r:id="rId41"/>
    <p:sldId id="335" r:id="rId42"/>
    <p:sldId id="374" r:id="rId43"/>
    <p:sldId id="375" r:id="rId44"/>
    <p:sldId id="376" r:id="rId45"/>
    <p:sldId id="377" r:id="rId46"/>
    <p:sldId id="378" r:id="rId47"/>
    <p:sldId id="382" r:id="rId48"/>
    <p:sldId id="381" r:id="rId49"/>
    <p:sldId id="319" r:id="rId50"/>
    <p:sldId id="321" r:id="rId51"/>
    <p:sldId id="322" r:id="rId52"/>
    <p:sldId id="323" r:id="rId53"/>
    <p:sldId id="324" r:id="rId54"/>
    <p:sldId id="325" r:id="rId55"/>
    <p:sldId id="326" r:id="rId56"/>
    <p:sldId id="327" r:id="rId57"/>
    <p:sldId id="328" r:id="rId58"/>
    <p:sldId id="329" r:id="rId59"/>
    <p:sldId id="337" r:id="rId60"/>
    <p:sldId id="338" r:id="rId61"/>
    <p:sldId id="339" r:id="rId62"/>
    <p:sldId id="340" r:id="rId63"/>
    <p:sldId id="355" r:id="rId64"/>
    <p:sldId id="357" r:id="rId65"/>
    <p:sldId id="358" r:id="rId66"/>
    <p:sldId id="359" r:id="rId67"/>
    <p:sldId id="360" r:id="rId68"/>
    <p:sldId id="347" r:id="rId69"/>
    <p:sldId id="343" r:id="rId70"/>
    <p:sldId id="348" r:id="rId71"/>
    <p:sldId id="342" r:id="rId72"/>
    <p:sldId id="346" r:id="rId73"/>
    <p:sldId id="383" r:id="rId74"/>
  </p:sldIdLst>
  <p:sldSz cx="9906000" cy="6858000" type="A4"/>
  <p:notesSz cx="9866313" cy="6754813"/>
  <p:defaultTextStyle>
    <a:defPPr>
      <a:defRPr lang="en-US"/>
    </a:defPPr>
    <a:lvl1pPr algn="r" rtl="0" fontAlgn="base">
      <a:spcBef>
        <a:spcPct val="20000"/>
      </a:spcBef>
      <a:spcAft>
        <a:spcPct val="0"/>
      </a:spcAft>
      <a:defRPr sz="2400" b="1" kern="1200">
        <a:solidFill>
          <a:schemeClr val="accent2"/>
        </a:solidFill>
        <a:latin typeface="Arial" charset="0"/>
        <a:ea typeface="+mn-ea"/>
        <a:cs typeface="Arial" charset="0"/>
      </a:defRPr>
    </a:lvl1pPr>
    <a:lvl2pPr marL="457200" algn="r" rtl="0" fontAlgn="base">
      <a:spcBef>
        <a:spcPct val="20000"/>
      </a:spcBef>
      <a:spcAft>
        <a:spcPct val="0"/>
      </a:spcAft>
      <a:defRPr sz="2400" b="1" kern="1200">
        <a:solidFill>
          <a:schemeClr val="accent2"/>
        </a:solidFill>
        <a:latin typeface="Arial" charset="0"/>
        <a:ea typeface="+mn-ea"/>
        <a:cs typeface="Arial" charset="0"/>
      </a:defRPr>
    </a:lvl2pPr>
    <a:lvl3pPr marL="914400" algn="r" rtl="0" fontAlgn="base">
      <a:spcBef>
        <a:spcPct val="20000"/>
      </a:spcBef>
      <a:spcAft>
        <a:spcPct val="0"/>
      </a:spcAft>
      <a:defRPr sz="2400" b="1" kern="1200">
        <a:solidFill>
          <a:schemeClr val="accent2"/>
        </a:solidFill>
        <a:latin typeface="Arial" charset="0"/>
        <a:ea typeface="+mn-ea"/>
        <a:cs typeface="Arial" charset="0"/>
      </a:defRPr>
    </a:lvl3pPr>
    <a:lvl4pPr marL="1371600" algn="r" rtl="0" fontAlgn="base">
      <a:spcBef>
        <a:spcPct val="20000"/>
      </a:spcBef>
      <a:spcAft>
        <a:spcPct val="0"/>
      </a:spcAft>
      <a:defRPr sz="2400" b="1" kern="1200">
        <a:solidFill>
          <a:schemeClr val="accent2"/>
        </a:solidFill>
        <a:latin typeface="Arial" charset="0"/>
        <a:ea typeface="+mn-ea"/>
        <a:cs typeface="Arial" charset="0"/>
      </a:defRPr>
    </a:lvl4pPr>
    <a:lvl5pPr marL="1828800" algn="r" rtl="0" fontAlgn="base">
      <a:spcBef>
        <a:spcPct val="20000"/>
      </a:spcBef>
      <a:spcAft>
        <a:spcPct val="0"/>
      </a:spcAft>
      <a:defRPr sz="2400" b="1" kern="1200">
        <a:solidFill>
          <a:schemeClr val="accent2"/>
        </a:solidFill>
        <a:latin typeface="Arial" charset="0"/>
        <a:ea typeface="+mn-ea"/>
        <a:cs typeface="Arial" charset="0"/>
      </a:defRPr>
    </a:lvl5pPr>
    <a:lvl6pPr marL="2286000" algn="l" defTabSz="914400" rtl="0" eaLnBrk="1" latinLnBrk="0" hangingPunct="1">
      <a:defRPr sz="2400" b="1" kern="1200">
        <a:solidFill>
          <a:schemeClr val="accent2"/>
        </a:solidFill>
        <a:latin typeface="Arial" charset="0"/>
        <a:ea typeface="+mn-ea"/>
        <a:cs typeface="Arial" charset="0"/>
      </a:defRPr>
    </a:lvl6pPr>
    <a:lvl7pPr marL="2743200" algn="l" defTabSz="914400" rtl="0" eaLnBrk="1" latinLnBrk="0" hangingPunct="1">
      <a:defRPr sz="2400" b="1" kern="1200">
        <a:solidFill>
          <a:schemeClr val="accent2"/>
        </a:solidFill>
        <a:latin typeface="Arial" charset="0"/>
        <a:ea typeface="+mn-ea"/>
        <a:cs typeface="Arial" charset="0"/>
      </a:defRPr>
    </a:lvl7pPr>
    <a:lvl8pPr marL="3200400" algn="l" defTabSz="914400" rtl="0" eaLnBrk="1" latinLnBrk="0" hangingPunct="1">
      <a:defRPr sz="2400" b="1" kern="1200">
        <a:solidFill>
          <a:schemeClr val="accent2"/>
        </a:solidFill>
        <a:latin typeface="Arial" charset="0"/>
        <a:ea typeface="+mn-ea"/>
        <a:cs typeface="Arial" charset="0"/>
      </a:defRPr>
    </a:lvl8pPr>
    <a:lvl9pPr marL="3657600" algn="l" defTabSz="914400" rtl="0" eaLnBrk="1" latinLnBrk="0" hangingPunct="1">
      <a:defRPr sz="2400" b="1" kern="1200">
        <a:solidFill>
          <a:schemeClr val="accent2"/>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a:srgbClr val="FF9933"/>
    <a:srgbClr val="FF9900"/>
    <a:srgbClr val="00FF00"/>
    <a:srgbClr val="CCCC00"/>
    <a:srgbClr val="FFFF99"/>
    <a:srgbClr val="FFFFCC"/>
    <a:srgbClr val="CC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425" autoAdjust="0"/>
    <p:restoredTop sz="94491" autoAdjust="0"/>
  </p:normalViewPr>
  <p:slideViewPr>
    <p:cSldViewPr snapToGrid="0">
      <p:cViewPr varScale="1">
        <p:scale>
          <a:sx n="58" d="100"/>
          <a:sy n="58" d="100"/>
        </p:scale>
        <p:origin x="-1260" y="-8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4275138" cy="338138"/>
          </a:xfrm>
          <a:prstGeom prst="rect">
            <a:avLst/>
          </a:prstGeom>
          <a:noFill/>
          <a:ln w="9525">
            <a:noFill/>
            <a:miter lim="800000"/>
            <a:headEnd/>
            <a:tailEnd/>
          </a:ln>
          <a:effectLst/>
        </p:spPr>
        <p:txBody>
          <a:bodyPr vert="horz" wrap="square" lIns="91406" tIns="45703" rIns="91406" bIns="45703" numCol="1" anchor="t" anchorCtr="0" compatLnSpc="1">
            <a:prstTxWarp prst="textNoShape">
              <a:avLst/>
            </a:prstTxWarp>
          </a:bodyPr>
          <a:lstStyle>
            <a:lvl1pPr algn="l" eaLnBrk="0" hangingPunct="0">
              <a:spcBef>
                <a:spcPct val="0"/>
              </a:spcBef>
              <a:defRPr sz="1200" b="0">
                <a:solidFill>
                  <a:schemeClr val="tx1"/>
                </a:solidFill>
                <a:latin typeface="Times New Roman" pitchFamily="18" charset="0"/>
              </a:defRPr>
            </a:lvl1pPr>
          </a:lstStyle>
          <a:p>
            <a:pPr>
              <a:defRPr/>
            </a:pPr>
            <a:endParaRPr lang="el-GR"/>
          </a:p>
        </p:txBody>
      </p:sp>
      <p:sp>
        <p:nvSpPr>
          <p:cNvPr id="46083" name="Rectangle 3"/>
          <p:cNvSpPr>
            <a:spLocks noGrp="1" noChangeArrowheads="1"/>
          </p:cNvSpPr>
          <p:nvPr>
            <p:ph type="dt" sz="quarter" idx="1"/>
          </p:nvPr>
        </p:nvSpPr>
        <p:spPr bwMode="auto">
          <a:xfrm>
            <a:off x="5588000" y="0"/>
            <a:ext cx="4276725" cy="338138"/>
          </a:xfrm>
          <a:prstGeom prst="rect">
            <a:avLst/>
          </a:prstGeom>
          <a:noFill/>
          <a:ln w="9525">
            <a:noFill/>
            <a:miter lim="800000"/>
            <a:headEnd/>
            <a:tailEnd/>
          </a:ln>
          <a:effectLst/>
        </p:spPr>
        <p:txBody>
          <a:bodyPr vert="horz" wrap="square" lIns="91406" tIns="45703" rIns="91406" bIns="45703" numCol="1" anchor="t" anchorCtr="0" compatLnSpc="1">
            <a:prstTxWarp prst="textNoShape">
              <a:avLst/>
            </a:prstTxWarp>
          </a:bodyPr>
          <a:lstStyle>
            <a:lvl1pPr eaLnBrk="0" hangingPunct="0">
              <a:spcBef>
                <a:spcPct val="0"/>
              </a:spcBef>
              <a:defRPr sz="1200" b="0">
                <a:solidFill>
                  <a:schemeClr val="tx1"/>
                </a:solidFill>
                <a:latin typeface="Times New Roman" pitchFamily="18" charset="0"/>
              </a:defRPr>
            </a:lvl1pPr>
          </a:lstStyle>
          <a:p>
            <a:pPr>
              <a:defRPr/>
            </a:pPr>
            <a:endParaRPr lang="el-GR"/>
          </a:p>
        </p:txBody>
      </p:sp>
      <p:sp>
        <p:nvSpPr>
          <p:cNvPr id="46084" name="Rectangle 4"/>
          <p:cNvSpPr>
            <a:spLocks noGrp="1" noChangeArrowheads="1"/>
          </p:cNvSpPr>
          <p:nvPr>
            <p:ph type="ftr" sz="quarter" idx="2"/>
          </p:nvPr>
        </p:nvSpPr>
        <p:spPr bwMode="auto">
          <a:xfrm>
            <a:off x="0" y="6415088"/>
            <a:ext cx="4275138" cy="338137"/>
          </a:xfrm>
          <a:prstGeom prst="rect">
            <a:avLst/>
          </a:prstGeom>
          <a:noFill/>
          <a:ln w="9525">
            <a:noFill/>
            <a:miter lim="800000"/>
            <a:headEnd/>
            <a:tailEnd/>
          </a:ln>
          <a:effectLst/>
        </p:spPr>
        <p:txBody>
          <a:bodyPr vert="horz" wrap="square" lIns="91406" tIns="45703" rIns="91406" bIns="45703" numCol="1" anchor="b" anchorCtr="0" compatLnSpc="1">
            <a:prstTxWarp prst="textNoShape">
              <a:avLst/>
            </a:prstTxWarp>
          </a:bodyPr>
          <a:lstStyle>
            <a:lvl1pPr algn="l" eaLnBrk="0" hangingPunct="0">
              <a:spcBef>
                <a:spcPct val="0"/>
              </a:spcBef>
              <a:defRPr sz="1200" b="0">
                <a:solidFill>
                  <a:schemeClr val="tx1"/>
                </a:solidFill>
                <a:latin typeface="Times New Roman" pitchFamily="18" charset="0"/>
              </a:defRPr>
            </a:lvl1pPr>
          </a:lstStyle>
          <a:p>
            <a:pPr>
              <a:defRPr/>
            </a:pPr>
            <a:endParaRPr lang="el-GR"/>
          </a:p>
        </p:txBody>
      </p:sp>
      <p:sp>
        <p:nvSpPr>
          <p:cNvPr id="46085" name="Rectangle 5"/>
          <p:cNvSpPr>
            <a:spLocks noGrp="1" noChangeArrowheads="1"/>
          </p:cNvSpPr>
          <p:nvPr>
            <p:ph type="sldNum" sz="quarter" idx="3"/>
          </p:nvPr>
        </p:nvSpPr>
        <p:spPr bwMode="auto">
          <a:xfrm>
            <a:off x="5588000" y="6415088"/>
            <a:ext cx="4276725" cy="338137"/>
          </a:xfrm>
          <a:prstGeom prst="rect">
            <a:avLst/>
          </a:prstGeom>
          <a:noFill/>
          <a:ln w="9525">
            <a:noFill/>
            <a:miter lim="800000"/>
            <a:headEnd/>
            <a:tailEnd/>
          </a:ln>
          <a:effectLst/>
        </p:spPr>
        <p:txBody>
          <a:bodyPr vert="horz" wrap="square" lIns="91406" tIns="45703" rIns="91406" bIns="45703" numCol="1" anchor="b" anchorCtr="0" compatLnSpc="1">
            <a:prstTxWarp prst="textNoShape">
              <a:avLst/>
            </a:prstTxWarp>
          </a:bodyPr>
          <a:lstStyle>
            <a:lvl1pPr eaLnBrk="0" hangingPunct="0">
              <a:spcBef>
                <a:spcPct val="0"/>
              </a:spcBef>
              <a:defRPr sz="1200" b="0">
                <a:solidFill>
                  <a:schemeClr val="tx1"/>
                </a:solidFill>
                <a:latin typeface="Times New Roman" pitchFamily="18" charset="0"/>
              </a:defRPr>
            </a:lvl1pPr>
          </a:lstStyle>
          <a:p>
            <a:pPr>
              <a:defRPr/>
            </a:pPr>
            <a:fld id="{2DC3300D-5115-4BAB-93FC-246CDC56F3C3}" type="slidenum">
              <a:rPr lang="el-GR"/>
              <a:pPr>
                <a:defRPr/>
              </a:pPr>
              <a:t>‹#›</a:t>
            </a:fld>
            <a:endParaRPr lang="el-GR"/>
          </a:p>
        </p:txBody>
      </p:sp>
    </p:spTree>
    <p:extLst>
      <p:ext uri="{BB962C8B-B14F-4D97-AF65-F5344CB8AC3E}">
        <p14:creationId xmlns:p14="http://schemas.microsoft.com/office/powerpoint/2010/main" xmlns="" val="386716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4275138" cy="338138"/>
          </a:xfrm>
          <a:prstGeom prst="rect">
            <a:avLst/>
          </a:prstGeom>
          <a:noFill/>
          <a:ln w="9525">
            <a:noFill/>
            <a:miter lim="800000"/>
            <a:headEnd/>
            <a:tailEnd/>
          </a:ln>
          <a:effectLst/>
        </p:spPr>
        <p:txBody>
          <a:bodyPr vert="horz" wrap="square" lIns="91406" tIns="45703" rIns="91406" bIns="45703" numCol="1" anchor="t" anchorCtr="0" compatLnSpc="1">
            <a:prstTxWarp prst="textNoShape">
              <a:avLst/>
            </a:prstTxWarp>
          </a:bodyPr>
          <a:lstStyle>
            <a:lvl1pPr algn="l">
              <a:spcBef>
                <a:spcPct val="0"/>
              </a:spcBef>
              <a:defRPr sz="1200" b="0">
                <a:solidFill>
                  <a:schemeClr val="tx1"/>
                </a:solidFill>
                <a:effectLst>
                  <a:outerShdw blurRad="38100" dist="38100" dir="2700000" algn="tl">
                    <a:srgbClr val="C0C0C0"/>
                  </a:outerShdw>
                </a:effectLst>
                <a:latin typeface="Tahoma" pitchFamily="34" charset="0"/>
              </a:defRPr>
            </a:lvl1pPr>
          </a:lstStyle>
          <a:p>
            <a:pPr>
              <a:defRPr/>
            </a:pPr>
            <a:endParaRPr lang="en-GB"/>
          </a:p>
        </p:txBody>
      </p:sp>
      <p:sp>
        <p:nvSpPr>
          <p:cNvPr id="22531" name="Rectangle 3"/>
          <p:cNvSpPr>
            <a:spLocks noGrp="1" noChangeArrowheads="1"/>
          </p:cNvSpPr>
          <p:nvPr>
            <p:ph type="dt" idx="1"/>
          </p:nvPr>
        </p:nvSpPr>
        <p:spPr bwMode="auto">
          <a:xfrm>
            <a:off x="5591175" y="0"/>
            <a:ext cx="4275138" cy="338138"/>
          </a:xfrm>
          <a:prstGeom prst="rect">
            <a:avLst/>
          </a:prstGeom>
          <a:noFill/>
          <a:ln w="9525">
            <a:noFill/>
            <a:miter lim="800000"/>
            <a:headEnd/>
            <a:tailEnd/>
          </a:ln>
          <a:effectLst/>
        </p:spPr>
        <p:txBody>
          <a:bodyPr vert="horz" wrap="square" lIns="91406" tIns="45703" rIns="91406" bIns="45703" numCol="1" anchor="t" anchorCtr="0" compatLnSpc="1">
            <a:prstTxWarp prst="textNoShape">
              <a:avLst/>
            </a:prstTxWarp>
          </a:bodyPr>
          <a:lstStyle>
            <a:lvl1pPr>
              <a:spcBef>
                <a:spcPct val="0"/>
              </a:spcBef>
              <a:defRPr sz="1200" b="0">
                <a:solidFill>
                  <a:schemeClr val="tx1"/>
                </a:solidFill>
                <a:effectLst>
                  <a:outerShdw blurRad="38100" dist="38100" dir="2700000" algn="tl">
                    <a:srgbClr val="C0C0C0"/>
                  </a:outerShdw>
                </a:effectLst>
                <a:latin typeface="Tahoma" pitchFamily="34" charset="0"/>
              </a:defRPr>
            </a:lvl1pPr>
          </a:lstStyle>
          <a:p>
            <a:pPr>
              <a:defRPr/>
            </a:pPr>
            <a:endParaRPr lang="en-GB"/>
          </a:p>
        </p:txBody>
      </p:sp>
      <p:sp>
        <p:nvSpPr>
          <p:cNvPr id="11268" name="Rectangle 4"/>
          <p:cNvSpPr>
            <a:spLocks noGrp="1" noRot="1" noChangeAspect="1" noChangeArrowheads="1" noTextEdit="1"/>
          </p:cNvSpPr>
          <p:nvPr>
            <p:ph type="sldImg" idx="2"/>
          </p:nvPr>
        </p:nvSpPr>
        <p:spPr bwMode="auto">
          <a:xfrm>
            <a:off x="3106738" y="506413"/>
            <a:ext cx="3659187" cy="2533650"/>
          </a:xfrm>
          <a:prstGeom prst="rect">
            <a:avLst/>
          </a:prstGeom>
          <a:noFill/>
          <a:ln w="9525">
            <a:solidFill>
              <a:srgbClr val="000000"/>
            </a:solidFill>
            <a:miter lim="800000"/>
            <a:headEnd/>
            <a:tailEnd/>
          </a:ln>
        </p:spPr>
      </p:sp>
      <p:sp>
        <p:nvSpPr>
          <p:cNvPr id="22533" name="Rectangle 5"/>
          <p:cNvSpPr>
            <a:spLocks noGrp="1" noChangeArrowheads="1"/>
          </p:cNvSpPr>
          <p:nvPr>
            <p:ph type="body" sz="quarter" idx="3"/>
          </p:nvPr>
        </p:nvSpPr>
        <p:spPr bwMode="auto">
          <a:xfrm>
            <a:off x="1314450" y="3209925"/>
            <a:ext cx="7237413" cy="3038475"/>
          </a:xfrm>
          <a:prstGeom prst="rect">
            <a:avLst/>
          </a:prstGeom>
          <a:noFill/>
          <a:ln w="9525">
            <a:noFill/>
            <a:miter lim="800000"/>
            <a:headEnd/>
            <a:tailEnd/>
          </a:ln>
          <a:effectLst/>
        </p:spPr>
        <p:txBody>
          <a:bodyPr vert="horz" wrap="square" lIns="91406" tIns="45703" rIns="91406" bIns="45703"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2534" name="Rectangle 6"/>
          <p:cNvSpPr>
            <a:spLocks noGrp="1" noChangeArrowheads="1"/>
          </p:cNvSpPr>
          <p:nvPr>
            <p:ph type="ftr" sz="quarter" idx="4"/>
          </p:nvPr>
        </p:nvSpPr>
        <p:spPr bwMode="auto">
          <a:xfrm>
            <a:off x="0" y="6416675"/>
            <a:ext cx="4275138" cy="338138"/>
          </a:xfrm>
          <a:prstGeom prst="rect">
            <a:avLst/>
          </a:prstGeom>
          <a:noFill/>
          <a:ln w="9525">
            <a:noFill/>
            <a:miter lim="800000"/>
            <a:headEnd/>
            <a:tailEnd/>
          </a:ln>
          <a:effectLst/>
        </p:spPr>
        <p:txBody>
          <a:bodyPr vert="horz" wrap="square" lIns="91406" tIns="45703" rIns="91406" bIns="45703" numCol="1" anchor="b" anchorCtr="0" compatLnSpc="1">
            <a:prstTxWarp prst="textNoShape">
              <a:avLst/>
            </a:prstTxWarp>
          </a:bodyPr>
          <a:lstStyle>
            <a:lvl1pPr algn="l">
              <a:spcBef>
                <a:spcPct val="0"/>
              </a:spcBef>
              <a:defRPr sz="1200" b="0">
                <a:solidFill>
                  <a:schemeClr val="tx1"/>
                </a:solidFill>
                <a:effectLst>
                  <a:outerShdw blurRad="38100" dist="38100" dir="2700000" algn="tl">
                    <a:srgbClr val="C0C0C0"/>
                  </a:outerShdw>
                </a:effectLst>
                <a:latin typeface="Tahoma" pitchFamily="34" charset="0"/>
              </a:defRPr>
            </a:lvl1pPr>
          </a:lstStyle>
          <a:p>
            <a:pPr>
              <a:defRPr/>
            </a:pPr>
            <a:endParaRPr lang="en-GB"/>
          </a:p>
        </p:txBody>
      </p:sp>
      <p:sp>
        <p:nvSpPr>
          <p:cNvPr id="22535" name="Rectangle 7"/>
          <p:cNvSpPr>
            <a:spLocks noGrp="1" noChangeArrowheads="1"/>
          </p:cNvSpPr>
          <p:nvPr>
            <p:ph type="sldNum" sz="quarter" idx="5"/>
          </p:nvPr>
        </p:nvSpPr>
        <p:spPr bwMode="auto">
          <a:xfrm>
            <a:off x="5591175" y="6416675"/>
            <a:ext cx="4275138" cy="338138"/>
          </a:xfrm>
          <a:prstGeom prst="rect">
            <a:avLst/>
          </a:prstGeom>
          <a:noFill/>
          <a:ln w="9525">
            <a:noFill/>
            <a:miter lim="800000"/>
            <a:headEnd/>
            <a:tailEnd/>
          </a:ln>
          <a:effectLst/>
        </p:spPr>
        <p:txBody>
          <a:bodyPr vert="horz" wrap="square" lIns="91406" tIns="45703" rIns="91406" bIns="45703" numCol="1" anchor="b" anchorCtr="0" compatLnSpc="1">
            <a:prstTxWarp prst="textNoShape">
              <a:avLst/>
            </a:prstTxWarp>
          </a:bodyPr>
          <a:lstStyle>
            <a:lvl1pPr>
              <a:spcBef>
                <a:spcPct val="0"/>
              </a:spcBef>
              <a:defRPr sz="1200" b="0">
                <a:solidFill>
                  <a:schemeClr val="tx1"/>
                </a:solidFill>
                <a:effectLst>
                  <a:outerShdw blurRad="38100" dist="38100" dir="2700000" algn="tl">
                    <a:srgbClr val="C0C0C0"/>
                  </a:outerShdw>
                </a:effectLst>
                <a:latin typeface="Tahoma" pitchFamily="34" charset="0"/>
              </a:defRPr>
            </a:lvl1pPr>
          </a:lstStyle>
          <a:p>
            <a:pPr>
              <a:defRPr/>
            </a:pPr>
            <a:fld id="{67882BFB-C195-4ABC-8201-A723AE96FA51}" type="slidenum">
              <a:rPr lang="en-GB"/>
              <a:pPr>
                <a:defRPr/>
              </a:pPr>
              <a:t>‹#›</a:t>
            </a:fld>
            <a:endParaRPr lang="en-GB"/>
          </a:p>
        </p:txBody>
      </p:sp>
    </p:spTree>
    <p:extLst>
      <p:ext uri="{BB962C8B-B14F-4D97-AF65-F5344CB8AC3E}">
        <p14:creationId xmlns:p14="http://schemas.microsoft.com/office/powerpoint/2010/main" xmlns="" val="3060400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7882BFB-C195-4ABC-8201-A723AE96FA51}" type="slidenum">
              <a:rPr lang="en-GB" smtClean="0"/>
              <a:pPr>
                <a:defRPr/>
              </a:pPr>
              <a:t>46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9"/>
          <p:cNvSpPr>
            <a:spLocks noChangeArrowheads="1"/>
          </p:cNvSpPr>
          <p:nvPr/>
        </p:nvSpPr>
        <p:spPr bwMode="auto">
          <a:xfrm>
            <a:off x="0" y="-1"/>
            <a:ext cx="9906000" cy="1116282"/>
          </a:xfrm>
          <a:prstGeom prst="rect">
            <a:avLst/>
          </a:prstGeom>
          <a:solidFill>
            <a:schemeClr val="accent2"/>
          </a:solidFill>
          <a:ln w="9525">
            <a:noFill/>
            <a:miter lim="800000"/>
            <a:headEnd/>
            <a:tailEnd/>
          </a:ln>
          <a:effectLst/>
        </p:spPr>
        <p:txBody>
          <a:bodyPr lIns="95785" tIns="47892" rIns="95785" bIns="47892"/>
          <a:lstStyle/>
          <a:p>
            <a:pPr algn="ctr" defTabSz="958850" eaLnBrk="0" hangingPunct="0">
              <a:spcBef>
                <a:spcPct val="0"/>
              </a:spcBef>
              <a:defRPr/>
            </a:pPr>
            <a:endParaRPr lang="el-GR" sz="1300" b="0">
              <a:solidFill>
                <a:schemeClr val="bg1"/>
              </a:solidFill>
            </a:endParaRPr>
          </a:p>
        </p:txBody>
      </p:sp>
      <p:sp>
        <p:nvSpPr>
          <p:cNvPr id="5" name="Rectangle 24"/>
          <p:cNvSpPr>
            <a:spLocks noChangeArrowheads="1"/>
          </p:cNvSpPr>
          <p:nvPr userDrawn="1"/>
        </p:nvSpPr>
        <p:spPr bwMode="auto">
          <a:xfrm>
            <a:off x="4532313" y="3200400"/>
            <a:ext cx="1938337" cy="400050"/>
          </a:xfrm>
          <a:prstGeom prst="rect">
            <a:avLst/>
          </a:prstGeom>
          <a:noFill/>
          <a:ln w="9525" algn="ctr">
            <a:noFill/>
            <a:miter lim="800000"/>
            <a:headEnd/>
            <a:tailEnd/>
          </a:ln>
          <a:effectLst/>
        </p:spPr>
        <p:txBody>
          <a:bodyPr wrap="none">
            <a:spAutoFit/>
          </a:bodyPr>
          <a:lstStyle/>
          <a:p>
            <a:pPr defTabSz="958850">
              <a:defRPr/>
            </a:pPr>
            <a:r>
              <a:rPr lang="en-US" sz="2000" b="0" dirty="0"/>
              <a:t>www.hp-see.eu</a:t>
            </a:r>
            <a:endParaRPr lang="el-GR" sz="2000" b="0" dirty="0"/>
          </a:p>
        </p:txBody>
      </p:sp>
      <p:sp>
        <p:nvSpPr>
          <p:cNvPr id="6" name="Rectangle 25"/>
          <p:cNvSpPr>
            <a:spLocks noChangeArrowheads="1"/>
          </p:cNvSpPr>
          <p:nvPr userDrawn="1"/>
        </p:nvSpPr>
        <p:spPr bwMode="auto">
          <a:xfrm>
            <a:off x="4313238" y="1887538"/>
            <a:ext cx="2149475" cy="579437"/>
          </a:xfrm>
          <a:prstGeom prst="rect">
            <a:avLst/>
          </a:prstGeom>
          <a:noFill/>
          <a:ln w="9525" algn="ctr">
            <a:noFill/>
            <a:miter lim="800000"/>
            <a:headEnd/>
            <a:tailEnd/>
          </a:ln>
          <a:effectLst/>
        </p:spPr>
        <p:txBody>
          <a:bodyPr>
            <a:spAutoFit/>
          </a:bodyPr>
          <a:lstStyle/>
          <a:p>
            <a:pPr defTabSz="958850">
              <a:defRPr/>
            </a:pPr>
            <a:r>
              <a:rPr lang="en-US" sz="3200" dirty="0"/>
              <a:t>HP-SEE</a:t>
            </a:r>
            <a:endParaRPr lang="el-GR" sz="3200" dirty="0"/>
          </a:p>
        </p:txBody>
      </p:sp>
      <p:pic>
        <p:nvPicPr>
          <p:cNvPr id="7" name="Picture 8" descr="HP-SEE-logo-small.jpg"/>
          <p:cNvPicPr>
            <a:picLocks noChangeAspect="1"/>
          </p:cNvPicPr>
          <p:nvPr userDrawn="1"/>
        </p:nvPicPr>
        <p:blipFill>
          <a:blip r:embed="rId2" cstate="print"/>
          <a:srcRect/>
          <a:stretch>
            <a:fillRect/>
          </a:stretch>
        </p:blipFill>
        <p:spPr bwMode="auto">
          <a:xfrm>
            <a:off x="6448425" y="1781175"/>
            <a:ext cx="3457575" cy="3122613"/>
          </a:xfrm>
          <a:prstGeom prst="rect">
            <a:avLst/>
          </a:prstGeom>
          <a:noFill/>
          <a:ln w="9525">
            <a:noFill/>
            <a:miter lim="800000"/>
            <a:headEnd/>
            <a:tailEnd/>
          </a:ln>
        </p:spPr>
      </p:pic>
      <p:sp>
        <p:nvSpPr>
          <p:cNvPr id="531476" name="Rectangle 20"/>
          <p:cNvSpPr>
            <a:spLocks noGrp="1" noChangeArrowheads="1"/>
          </p:cNvSpPr>
          <p:nvPr>
            <p:ph type="ctrTitle" sz="quarter"/>
          </p:nvPr>
        </p:nvSpPr>
        <p:spPr>
          <a:xfrm>
            <a:off x="373063" y="2401888"/>
            <a:ext cx="6059487" cy="862012"/>
          </a:xfrm>
          <a:noFill/>
        </p:spPr>
        <p:txBody>
          <a:bodyPr lIns="91440" tIns="45720" rIns="91440" bIns="45720"/>
          <a:lstStyle>
            <a:lvl1pPr>
              <a:defRPr sz="2800">
                <a:solidFill>
                  <a:schemeClr val="accent2"/>
                </a:solidFill>
              </a:defRPr>
            </a:lvl1pPr>
          </a:lstStyle>
          <a:p>
            <a:r>
              <a:rPr lang="en-US"/>
              <a:t>Click to edit Master title</a:t>
            </a:r>
            <a:endParaRPr lang="el-GR"/>
          </a:p>
        </p:txBody>
      </p:sp>
      <p:sp>
        <p:nvSpPr>
          <p:cNvPr id="531484" name="Rectangle 28"/>
          <p:cNvSpPr>
            <a:spLocks noGrp="1" noChangeArrowheads="1"/>
          </p:cNvSpPr>
          <p:nvPr>
            <p:ph type="subTitle" sz="quarter" idx="1" hasCustomPrompt="1"/>
          </p:nvPr>
        </p:nvSpPr>
        <p:spPr>
          <a:xfrm>
            <a:off x="342900" y="3736975"/>
            <a:ext cx="6076950" cy="1042988"/>
          </a:xfrm>
        </p:spPr>
        <p:txBody>
          <a:bodyPr lIns="91440" tIns="45720" rIns="91440" bIns="45720"/>
          <a:lstStyle>
            <a:lvl1pPr marL="0" indent="0" algn="r">
              <a:buFont typeface="Wingdings" pitchFamily="2" charset="2"/>
              <a:buNone/>
              <a:defRPr sz="1600" b="1">
                <a:solidFill>
                  <a:schemeClr val="accent2"/>
                </a:solidFill>
                <a:latin typeface="Arial" charset="0"/>
              </a:defRPr>
            </a:lvl1pPr>
          </a:lstStyle>
          <a:p>
            <a:r>
              <a:rPr lang="en-US" dirty="0" smtClean="0"/>
              <a:t>&lt;Name&gt;&lt;Position&gt;&lt;Organization&gt;&lt;e-mail&gt;</a:t>
            </a:r>
            <a:endParaRPr lang="el-GR" dirty="0"/>
          </a:p>
        </p:txBody>
      </p:sp>
      <p:sp>
        <p:nvSpPr>
          <p:cNvPr id="8" name="Rectangle 7"/>
          <p:cNvSpPr>
            <a:spLocks noGrp="1" noChangeArrowheads="1"/>
          </p:cNvSpPr>
          <p:nvPr>
            <p:ph type="ftr" sz="quarter" idx="10"/>
          </p:nvPr>
        </p:nvSpPr>
        <p:spPr>
          <a:xfrm>
            <a:off x="0" y="6578600"/>
            <a:ext cx="9906000" cy="293688"/>
          </a:xfrm>
        </p:spPr>
        <p:txBody>
          <a:bodyPr/>
          <a:lstStyle>
            <a:lvl1pPr>
              <a:defRPr sz="1200" smtClean="0"/>
            </a:lvl1pPr>
          </a:lstStyle>
          <a:p>
            <a:pPr>
              <a:defRPr/>
            </a:pPr>
            <a:r>
              <a:rPr lang="en-US"/>
              <a:t>The HP-SEE initiative is co-funded by the European Commission under the FP7 Research Infrastructures contract no. 261499</a:t>
            </a:r>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4" descr="HP-SEE-logo-small.jpg"/>
          <p:cNvPicPr>
            <a:picLocks noChangeAspect="1"/>
          </p:cNvPicPr>
          <p:nvPr userDrawn="1"/>
        </p:nvPicPr>
        <p:blipFill>
          <a:blip r:embed="rId2" cstate="print"/>
          <a:srcRect/>
          <a:stretch>
            <a:fillRect/>
          </a:stretch>
        </p:blipFill>
        <p:spPr bwMode="auto">
          <a:xfrm>
            <a:off x="8131175" y="0"/>
            <a:ext cx="1774825" cy="1603375"/>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p:txBody>
          <a:bodyPr/>
          <a:lstStyle>
            <a:lvl1pPr>
              <a:defRPr smtClean="0"/>
            </a:lvl1pPr>
          </a:lstStyle>
          <a:p>
            <a:pPr>
              <a:defRPr/>
            </a:pPr>
            <a:r>
              <a:rPr lang="en-US" dirty="0" smtClean="0"/>
              <a:t>&lt;Event&gt; – &lt;Place&gt; &lt;Date (DD-Month-YYYY)&gt;					</a:t>
            </a:r>
            <a:fld id="{A76B4658-FCC5-4CDB-9784-5FF6DD787B1B}" type="slidenum">
              <a:rPr lang="el-GR" smtClean="0"/>
              <a:pPr>
                <a:defRPr/>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81863" y="-4763"/>
            <a:ext cx="2428875" cy="657860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763" y="-4763"/>
            <a:ext cx="7134226" cy="6578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&lt;Event&gt; – &lt;Place&gt; &lt;Date (DD-Month-YYYY)&gt;					</a:t>
            </a:r>
            <a:fld id="{B930F3A1-B166-4D69-8477-CCAB873DA52D}" type="slidenum">
              <a:rPr lang="el-GR" smtClean="0"/>
              <a:pPr>
                <a:defRPr/>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4" descr="HP-SEE-logo-small.jpg"/>
          <p:cNvPicPr>
            <a:picLocks noChangeAspect="1"/>
          </p:cNvPicPr>
          <p:nvPr userDrawn="1"/>
        </p:nvPicPr>
        <p:blipFill>
          <a:blip r:embed="rId2" cstate="print"/>
          <a:srcRect/>
          <a:stretch>
            <a:fillRect/>
          </a:stretch>
        </p:blipFill>
        <p:spPr bwMode="auto">
          <a:xfrm>
            <a:off x="8131175" y="0"/>
            <a:ext cx="1774825" cy="1603375"/>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p:txBody>
          <a:bodyPr/>
          <a:lstStyle>
            <a:lvl1pPr>
              <a:defRPr smtClean="0"/>
            </a:lvl1pPr>
          </a:lstStyle>
          <a:p>
            <a:pPr>
              <a:defRPr/>
            </a:pPr>
            <a:r>
              <a:rPr lang="en-US" dirty="0" smtClean="0"/>
              <a:t>&lt;Event&gt; – &lt;Place&gt; &lt;Date (DD-Month-YYYY)&gt;					</a:t>
            </a:r>
            <a:fld id="{70F2B333-24EA-4DE2-9D5F-F92EB537375C}" type="slidenum">
              <a:rPr lang="el-GR" smtClean="0"/>
              <a:pPr>
                <a:defRPr/>
              </a:pPr>
              <a:t>‹#›</a:t>
            </a:fld>
            <a:endParaRPr lang="el-GR" dirty="0"/>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4" descr="HP-SEE-logo-small.jpg"/>
          <p:cNvPicPr>
            <a:picLocks noChangeAspect="1"/>
          </p:cNvPicPr>
          <p:nvPr userDrawn="1"/>
        </p:nvPicPr>
        <p:blipFill>
          <a:blip r:embed="rId2" cstate="print"/>
          <a:srcRect/>
          <a:stretch>
            <a:fillRect/>
          </a:stretch>
        </p:blipFill>
        <p:spPr bwMode="auto">
          <a:xfrm>
            <a:off x="8131175" y="0"/>
            <a:ext cx="1774825" cy="1603375"/>
          </a:xfrm>
          <a:prstGeom prst="rect">
            <a:avLst/>
          </a:prstGeom>
          <a:noFill/>
          <a:ln w="9525">
            <a:noFill/>
            <a:miter lim="800000"/>
            <a:headEnd/>
            <a:tailEnd/>
          </a:ln>
        </p:spPr>
      </p:pic>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4"/>
          <p:cNvSpPr>
            <a:spLocks noGrp="1" noChangeArrowheads="1"/>
          </p:cNvSpPr>
          <p:nvPr>
            <p:ph type="ftr" sz="quarter" idx="10"/>
          </p:nvPr>
        </p:nvSpPr>
        <p:spPr/>
        <p:txBody>
          <a:bodyPr/>
          <a:lstStyle>
            <a:lvl1pPr>
              <a:defRPr smtClean="0"/>
            </a:lvl1pPr>
          </a:lstStyle>
          <a:p>
            <a:pPr>
              <a:defRPr/>
            </a:pPr>
            <a:r>
              <a:rPr lang="en-US" dirty="0" smtClean="0"/>
              <a:t>&lt;Event&gt; – &lt;Place&gt; &lt;Date (DD-Month-YYYY)&gt;					</a:t>
            </a:r>
            <a:fld id="{0853997F-61B1-49DA-BEC2-58B8ACB1542B}" type="slidenum">
              <a:rPr lang="el-GR" smtClean="0"/>
              <a:pPr>
                <a:defRPr/>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4" descr="HP-SEE-logo-small.jpg"/>
          <p:cNvPicPr>
            <a:picLocks noChangeAspect="1"/>
          </p:cNvPicPr>
          <p:nvPr userDrawn="1"/>
        </p:nvPicPr>
        <p:blipFill>
          <a:blip r:embed="rId2" cstate="print"/>
          <a:srcRect/>
          <a:stretch>
            <a:fillRect/>
          </a:stretch>
        </p:blipFill>
        <p:spPr bwMode="auto">
          <a:xfrm>
            <a:off x="8131175" y="0"/>
            <a:ext cx="1774825" cy="1603375"/>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2088" y="1652588"/>
            <a:ext cx="4683125" cy="4921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7613" y="1652588"/>
            <a:ext cx="4683125" cy="4921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0"/>
          </p:nvPr>
        </p:nvSpPr>
        <p:spPr/>
        <p:txBody>
          <a:bodyPr/>
          <a:lstStyle>
            <a:lvl1pPr>
              <a:defRPr smtClean="0"/>
            </a:lvl1pPr>
          </a:lstStyle>
          <a:p>
            <a:pPr>
              <a:defRPr/>
            </a:pPr>
            <a:r>
              <a:rPr lang="en-US" dirty="0" smtClean="0"/>
              <a:t>&lt;Event&gt; – &lt;Place&gt; &lt;Date (DD-Month-YYYY)&gt;				</a:t>
            </a:r>
            <a:fld id="{DE6330F6-36BC-487E-AE94-F059D3DE287E}" type="slidenum">
              <a:rPr lang="el-GR" smtClean="0"/>
              <a:pPr>
                <a:defRPr/>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dirty="0" smtClean="0"/>
              <a:t>&lt;Event&gt; – &lt;Place&gt; &lt;Date (DD-Month-YYYY)&gt;					</a:t>
            </a:r>
            <a:fld id="{A2DD1F75-6E2B-46FE-8A0E-E34258FCE061}" type="slidenum">
              <a:rPr lang="el-GR" smtClean="0"/>
              <a:pPr>
                <a:defRPr/>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descr="HP-SEE-logo-small.jpg"/>
          <p:cNvPicPr>
            <a:picLocks noChangeAspect="1"/>
          </p:cNvPicPr>
          <p:nvPr userDrawn="1"/>
        </p:nvPicPr>
        <p:blipFill>
          <a:blip r:embed="rId2" cstate="print"/>
          <a:srcRect/>
          <a:stretch>
            <a:fillRect/>
          </a:stretch>
        </p:blipFill>
        <p:spPr bwMode="auto">
          <a:xfrm>
            <a:off x="8131175" y="0"/>
            <a:ext cx="1774825" cy="1603375"/>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Rectangle 3"/>
          <p:cNvSpPr>
            <a:spLocks noGrp="1" noChangeArrowheads="1"/>
          </p:cNvSpPr>
          <p:nvPr>
            <p:ph type="ftr" sz="quarter" idx="10"/>
          </p:nvPr>
        </p:nvSpPr>
        <p:spPr/>
        <p:txBody>
          <a:bodyPr/>
          <a:lstStyle>
            <a:lvl1pPr>
              <a:defRPr smtClean="0"/>
            </a:lvl1pPr>
          </a:lstStyle>
          <a:p>
            <a:pPr>
              <a:defRPr/>
            </a:pPr>
            <a:r>
              <a:rPr lang="en-US" dirty="0" smtClean="0"/>
              <a:t>&lt;Event&gt; – &lt;Place&gt; &lt;Date (DD-Month-YYYY)&gt;				</a:t>
            </a:r>
            <a:fld id="{27FE842A-F356-44CB-A48B-DADF02F47445}" type="slidenum">
              <a:rPr lang="el-GR" smtClean="0"/>
              <a:pPr>
                <a:defRPr/>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smtClean="0"/>
              <a:t>&lt;Event&gt; – &lt;Place&gt; &lt;Date (DD-Month-YYYY)&gt;					</a:t>
            </a:r>
            <a:fld id="{C4F27B07-17D4-47C8-8354-F713D299616C}" type="slidenum">
              <a:rPr lang="el-GR" smtClean="0"/>
              <a:pPr>
                <a:defRPr/>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&lt;Event&gt; – &lt;Place&gt; &lt;Date (DD-Month-YYYY)&gt;					</a:t>
            </a:r>
            <a:fld id="{25213920-E3B8-4A6D-8C9A-E5B568FD3FE9}" type="slidenum">
              <a:rPr lang="el-GR" smtClean="0"/>
              <a:pPr>
                <a:defRPr/>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4" descr="HP-SEE-logo-small.jpg"/>
          <p:cNvPicPr>
            <a:picLocks noChangeAspect="1"/>
          </p:cNvPicPr>
          <p:nvPr userDrawn="1"/>
        </p:nvPicPr>
        <p:blipFill>
          <a:blip r:embed="rId2" cstate="print"/>
          <a:srcRect/>
          <a:stretch>
            <a:fillRect/>
          </a:stretch>
        </p:blipFill>
        <p:spPr bwMode="auto">
          <a:xfrm>
            <a:off x="8131175" y="0"/>
            <a:ext cx="1774825" cy="1603375"/>
          </a:xfrm>
          <a:prstGeom prst="rect">
            <a:avLst/>
          </a:prstGeom>
          <a:noFill/>
          <a:ln w="9525">
            <a:noFill/>
            <a:miter lim="800000"/>
            <a:headEnd/>
            <a:tailEnd/>
          </a:ln>
        </p:spPr>
      </p:pic>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0"/>
          </p:nvPr>
        </p:nvSpPr>
        <p:spPr/>
        <p:txBody>
          <a:bodyPr/>
          <a:lstStyle>
            <a:lvl1pPr>
              <a:defRPr smtClean="0"/>
            </a:lvl1pPr>
          </a:lstStyle>
          <a:p>
            <a:pPr>
              <a:defRPr/>
            </a:pPr>
            <a:r>
              <a:rPr lang="en-US" dirty="0" smtClean="0"/>
              <a:t>&lt;Event&gt; – &lt;Place&gt; &lt;Date (DD-Month-YYYY)&gt;					</a:t>
            </a:r>
            <a:fld id="{719E5E8B-E1C6-4771-B7BC-F2F414FDFFE8}" type="slidenum">
              <a:rPr lang="el-GR" smtClean="0"/>
              <a:pPr>
                <a:defRPr/>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763" y="-4763"/>
            <a:ext cx="8134351" cy="1125538"/>
          </a:xfrm>
          <a:prstGeom prst="rect">
            <a:avLst/>
          </a:prstGeom>
          <a:solidFill>
            <a:schemeClr val="accent2"/>
          </a:solidFill>
          <a:ln w="9525">
            <a:noFill/>
            <a:miter lim="800000"/>
            <a:headEnd/>
            <a:tailEnd/>
          </a:ln>
        </p:spPr>
        <p:txBody>
          <a:bodyPr vert="horz" wrap="square" lIns="95785" tIns="47892" rIns="95785" bIns="47892" numCol="1" anchor="ctr" anchorCtr="0" compatLnSpc="1">
            <a:prstTxWarp prst="textNoShape">
              <a:avLst/>
            </a:prstTxWarp>
          </a:bodyPr>
          <a:lstStyle/>
          <a:p>
            <a:pPr lvl="0"/>
            <a:r>
              <a:rPr lang="el-GR" smtClean="0"/>
              <a:t>Click to edit Master title style</a:t>
            </a:r>
          </a:p>
        </p:txBody>
      </p:sp>
      <p:sp>
        <p:nvSpPr>
          <p:cNvPr id="1027" name="Rectangle 3"/>
          <p:cNvSpPr>
            <a:spLocks noGrp="1" noChangeArrowheads="1"/>
          </p:cNvSpPr>
          <p:nvPr>
            <p:ph type="body" idx="1"/>
          </p:nvPr>
        </p:nvSpPr>
        <p:spPr bwMode="auto">
          <a:xfrm>
            <a:off x="192088" y="1652588"/>
            <a:ext cx="9518650" cy="4921250"/>
          </a:xfrm>
          <a:prstGeom prst="rect">
            <a:avLst/>
          </a:prstGeom>
          <a:noFill/>
          <a:ln w="9525">
            <a:noFill/>
            <a:miter lim="800000"/>
            <a:headEnd/>
            <a:tailEnd/>
          </a:ln>
        </p:spPr>
        <p:txBody>
          <a:bodyPr vert="horz" wrap="square" lIns="95785" tIns="47892" rIns="95785" bIns="47892" numCol="1" anchor="t" anchorCtr="0" compatLnSpc="1">
            <a:prstTxWarp prst="textNoShape">
              <a:avLst/>
            </a:prstTxWarp>
          </a:bodyPr>
          <a:lstStyle/>
          <a:p>
            <a:pPr lvl="0"/>
            <a:r>
              <a:rPr lang="el-GR" dirty="0" err="1" smtClean="0"/>
              <a:t>Click</a:t>
            </a:r>
            <a:r>
              <a:rPr lang="el-GR" dirty="0" smtClean="0"/>
              <a:t> </a:t>
            </a:r>
            <a:r>
              <a:rPr lang="el-GR" dirty="0" err="1" smtClean="0"/>
              <a:t>to</a:t>
            </a:r>
            <a:r>
              <a:rPr lang="el-GR" dirty="0" smtClean="0"/>
              <a:t> </a:t>
            </a:r>
            <a:r>
              <a:rPr lang="el-GR" dirty="0" err="1" smtClean="0"/>
              <a:t>edit</a:t>
            </a:r>
            <a:r>
              <a:rPr lang="el-GR" dirty="0" smtClean="0"/>
              <a:t> </a:t>
            </a:r>
            <a:r>
              <a:rPr lang="el-GR" dirty="0" err="1" smtClean="0"/>
              <a:t>Master</a:t>
            </a:r>
            <a:r>
              <a:rPr lang="el-GR" dirty="0" smtClean="0"/>
              <a:t> </a:t>
            </a:r>
            <a:r>
              <a:rPr lang="el-GR" dirty="0" err="1" smtClean="0"/>
              <a:t>text</a:t>
            </a:r>
            <a:r>
              <a:rPr lang="el-GR" dirty="0" smtClean="0"/>
              <a:t> </a:t>
            </a:r>
            <a:r>
              <a:rPr lang="el-GR" dirty="0" err="1" smtClean="0"/>
              <a:t>styles</a:t>
            </a:r>
            <a:endParaRPr lang="el-GR" dirty="0" smtClean="0"/>
          </a:p>
          <a:p>
            <a:pPr lvl="1"/>
            <a:r>
              <a:rPr lang="el-GR" dirty="0" err="1" smtClean="0"/>
              <a:t>Second</a:t>
            </a:r>
            <a:r>
              <a:rPr lang="el-GR" dirty="0" smtClean="0"/>
              <a:t> </a:t>
            </a:r>
            <a:r>
              <a:rPr lang="el-GR" dirty="0" err="1" smtClean="0"/>
              <a:t>level</a:t>
            </a:r>
            <a:endParaRPr lang="el-GR" dirty="0" smtClean="0"/>
          </a:p>
          <a:p>
            <a:pPr lvl="2"/>
            <a:r>
              <a:rPr lang="el-GR" dirty="0" err="1" smtClean="0"/>
              <a:t>Third</a:t>
            </a:r>
            <a:r>
              <a:rPr lang="el-GR" dirty="0" smtClean="0"/>
              <a:t> </a:t>
            </a:r>
            <a:r>
              <a:rPr lang="el-GR" dirty="0" err="1" smtClean="0"/>
              <a:t>level</a:t>
            </a:r>
            <a:endParaRPr lang="el-GR" dirty="0" smtClean="0"/>
          </a:p>
        </p:txBody>
      </p:sp>
      <p:sp>
        <p:nvSpPr>
          <p:cNvPr id="7" name="Rectangle 5"/>
          <p:cNvSpPr>
            <a:spLocks noGrp="1" noChangeArrowheads="1"/>
          </p:cNvSpPr>
          <p:nvPr>
            <p:ph type="ftr" sz="quarter" idx="3"/>
          </p:nvPr>
        </p:nvSpPr>
        <p:spPr bwMode="auto">
          <a:xfrm>
            <a:off x="0" y="6586538"/>
            <a:ext cx="9906000" cy="293687"/>
          </a:xfrm>
          <a:prstGeom prst="rect">
            <a:avLst/>
          </a:prstGeom>
          <a:solidFill>
            <a:schemeClr val="accent2"/>
          </a:solidFill>
          <a:ln w="9525">
            <a:noFill/>
            <a:miter lim="800000"/>
            <a:headEnd/>
            <a:tailEnd/>
          </a:ln>
          <a:effectLst/>
        </p:spPr>
        <p:txBody>
          <a:bodyPr vert="horz" wrap="square" lIns="95785" tIns="47892" rIns="95785" bIns="47892" numCol="1" anchor="t" anchorCtr="0" compatLnSpc="1">
            <a:prstTxWarp prst="textNoShape">
              <a:avLst/>
            </a:prstTxWarp>
          </a:bodyPr>
          <a:lstStyle>
            <a:lvl1pPr algn="ctr" eaLnBrk="0" hangingPunct="0">
              <a:spcBef>
                <a:spcPct val="0"/>
              </a:spcBef>
              <a:defRPr sz="1300" b="0" smtClean="0">
                <a:solidFill>
                  <a:schemeClr val="bg1"/>
                </a:solidFill>
              </a:defRPr>
            </a:lvl1pPr>
          </a:lstStyle>
          <a:p>
            <a:pPr>
              <a:defRPr/>
            </a:pPr>
            <a:r>
              <a:rPr lang="en-US" dirty="0" smtClean="0"/>
              <a:t>&lt;Event&gt; – &lt;Place&gt; &lt;Date (DD-Month-YYYY)&gt;					</a:t>
            </a:r>
            <a:fld id="{711545AC-028C-461E-87A2-BB0A701371CB}" type="slidenum">
              <a:rPr lang="el-GR" smtClean="0"/>
              <a:pPr>
                <a:defRPr/>
              </a:pPr>
              <a:t>‹#›</a:t>
            </a:fld>
            <a:endParaRPr lang="el-GR" dirty="0"/>
          </a:p>
        </p:txBody>
      </p:sp>
      <p:sp>
        <p:nvSpPr>
          <p:cNvPr id="5" name="Rectangle 4"/>
          <p:cNvSpPr>
            <a:spLocks noChangeArrowheads="1"/>
          </p:cNvSpPr>
          <p:nvPr userDrawn="1"/>
        </p:nvSpPr>
        <p:spPr bwMode="auto">
          <a:xfrm>
            <a:off x="0" y="1159828"/>
            <a:ext cx="9906000" cy="49480"/>
          </a:xfrm>
          <a:prstGeom prst="rect">
            <a:avLst/>
          </a:prstGeom>
          <a:solidFill>
            <a:schemeClr val="accent5">
              <a:lumMod val="75000"/>
            </a:schemeClr>
          </a:solidFill>
          <a:ln w="9525">
            <a:noFill/>
            <a:miter lim="800000"/>
            <a:headEnd/>
            <a:tailEnd/>
          </a:ln>
          <a:effectLst/>
        </p:spPr>
        <p:txBody>
          <a:bodyPr lIns="95785" tIns="47892" rIns="95785" bIns="47892"/>
          <a:lstStyle/>
          <a:p>
            <a:pPr algn="ctr" defTabSz="958850" eaLnBrk="0" hangingPunct="0">
              <a:spcBef>
                <a:spcPct val="0"/>
              </a:spcBef>
              <a:defRPr/>
            </a:pPr>
            <a:endParaRPr lang="el-GR" sz="1300" b="0">
              <a:solidFill>
                <a:schemeClr val="bg1"/>
              </a:solidFill>
            </a:endParaRPr>
          </a:p>
        </p:txBody>
      </p:sp>
      <p:sp>
        <p:nvSpPr>
          <p:cNvPr id="6" name="Rectangle 9"/>
          <p:cNvSpPr>
            <a:spLocks noChangeArrowheads="1"/>
          </p:cNvSpPr>
          <p:nvPr userDrawn="1"/>
        </p:nvSpPr>
        <p:spPr bwMode="auto">
          <a:xfrm>
            <a:off x="0" y="1114301"/>
            <a:ext cx="9906000" cy="49480"/>
          </a:xfrm>
          <a:prstGeom prst="rect">
            <a:avLst/>
          </a:prstGeom>
          <a:solidFill>
            <a:schemeClr val="accent6">
              <a:lumMod val="75000"/>
            </a:schemeClr>
          </a:solidFill>
          <a:ln w="9525">
            <a:noFill/>
            <a:miter lim="800000"/>
            <a:headEnd/>
            <a:tailEnd/>
          </a:ln>
          <a:effectLst/>
        </p:spPr>
        <p:txBody>
          <a:bodyPr lIns="95785" tIns="47892" rIns="95785" bIns="47892"/>
          <a:lstStyle/>
          <a:p>
            <a:pPr algn="ctr" defTabSz="958850" eaLnBrk="0" hangingPunct="0">
              <a:spcBef>
                <a:spcPct val="0"/>
              </a:spcBef>
              <a:defRPr/>
            </a:pPr>
            <a:endParaRPr lang="el-GR" sz="1300" b="0">
              <a:solidFill>
                <a:schemeClr val="bg1"/>
              </a:solidFill>
            </a:endParaRPr>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1" r:id="rId5"/>
    <p:sldLayoutId id="2147483699" r:id="rId6"/>
    <p:sldLayoutId id="2147483692" r:id="rId7"/>
    <p:sldLayoutId id="2147483693" r:id="rId8"/>
    <p:sldLayoutId id="2147483700" r:id="rId9"/>
    <p:sldLayoutId id="2147483701" r:id="rId10"/>
    <p:sldLayoutId id="2147483694" r:id="rId11"/>
  </p:sldLayoutIdLst>
  <p:hf hdr="0" dt="0"/>
  <p:txStyles>
    <p:titleStyle>
      <a:lvl1pPr algn="r" defTabSz="958850" rtl="0" eaLnBrk="0" fontAlgn="base" hangingPunct="0">
        <a:spcBef>
          <a:spcPct val="0"/>
        </a:spcBef>
        <a:spcAft>
          <a:spcPct val="0"/>
        </a:spcAft>
        <a:defRPr sz="3800" b="1">
          <a:solidFill>
            <a:schemeClr val="bg1"/>
          </a:solidFill>
          <a:latin typeface="+mj-lt"/>
          <a:ea typeface="+mj-ea"/>
          <a:cs typeface="+mj-cs"/>
        </a:defRPr>
      </a:lvl1pPr>
      <a:lvl2pPr algn="r" defTabSz="958850" rtl="0" eaLnBrk="0" fontAlgn="base" hangingPunct="0">
        <a:spcBef>
          <a:spcPct val="0"/>
        </a:spcBef>
        <a:spcAft>
          <a:spcPct val="0"/>
        </a:spcAft>
        <a:defRPr sz="3800" b="1">
          <a:solidFill>
            <a:schemeClr val="bg1"/>
          </a:solidFill>
          <a:latin typeface="Verdana" pitchFamily="34" charset="0"/>
          <a:cs typeface="Arial" charset="0"/>
        </a:defRPr>
      </a:lvl2pPr>
      <a:lvl3pPr algn="r" defTabSz="958850" rtl="0" eaLnBrk="0" fontAlgn="base" hangingPunct="0">
        <a:spcBef>
          <a:spcPct val="0"/>
        </a:spcBef>
        <a:spcAft>
          <a:spcPct val="0"/>
        </a:spcAft>
        <a:defRPr sz="3800" b="1">
          <a:solidFill>
            <a:schemeClr val="bg1"/>
          </a:solidFill>
          <a:latin typeface="Verdana" pitchFamily="34" charset="0"/>
          <a:cs typeface="Arial" charset="0"/>
        </a:defRPr>
      </a:lvl3pPr>
      <a:lvl4pPr algn="r" defTabSz="958850" rtl="0" eaLnBrk="0" fontAlgn="base" hangingPunct="0">
        <a:spcBef>
          <a:spcPct val="0"/>
        </a:spcBef>
        <a:spcAft>
          <a:spcPct val="0"/>
        </a:spcAft>
        <a:defRPr sz="3800" b="1">
          <a:solidFill>
            <a:schemeClr val="bg1"/>
          </a:solidFill>
          <a:latin typeface="Verdana" pitchFamily="34" charset="0"/>
          <a:cs typeface="Arial" charset="0"/>
        </a:defRPr>
      </a:lvl4pPr>
      <a:lvl5pPr algn="r" defTabSz="958850" rtl="0" eaLnBrk="0" fontAlgn="base" hangingPunct="0">
        <a:spcBef>
          <a:spcPct val="0"/>
        </a:spcBef>
        <a:spcAft>
          <a:spcPct val="0"/>
        </a:spcAft>
        <a:defRPr sz="3800" b="1">
          <a:solidFill>
            <a:schemeClr val="bg1"/>
          </a:solidFill>
          <a:latin typeface="Verdana" pitchFamily="34" charset="0"/>
          <a:cs typeface="Arial" charset="0"/>
        </a:defRPr>
      </a:lvl5pPr>
      <a:lvl6pPr marL="457200" algn="r" defTabSz="958850" rtl="0" fontAlgn="base">
        <a:spcBef>
          <a:spcPct val="0"/>
        </a:spcBef>
        <a:spcAft>
          <a:spcPct val="0"/>
        </a:spcAft>
        <a:defRPr sz="3800" b="1">
          <a:solidFill>
            <a:schemeClr val="bg1"/>
          </a:solidFill>
          <a:latin typeface="Arial" charset="0"/>
          <a:cs typeface="Arial" charset="0"/>
        </a:defRPr>
      </a:lvl6pPr>
      <a:lvl7pPr marL="914400" algn="r" defTabSz="958850" rtl="0" fontAlgn="base">
        <a:spcBef>
          <a:spcPct val="0"/>
        </a:spcBef>
        <a:spcAft>
          <a:spcPct val="0"/>
        </a:spcAft>
        <a:defRPr sz="3800" b="1">
          <a:solidFill>
            <a:schemeClr val="bg1"/>
          </a:solidFill>
          <a:latin typeface="Arial" charset="0"/>
          <a:cs typeface="Arial" charset="0"/>
        </a:defRPr>
      </a:lvl7pPr>
      <a:lvl8pPr marL="1371600" algn="r" defTabSz="958850" rtl="0" fontAlgn="base">
        <a:spcBef>
          <a:spcPct val="0"/>
        </a:spcBef>
        <a:spcAft>
          <a:spcPct val="0"/>
        </a:spcAft>
        <a:defRPr sz="3800" b="1">
          <a:solidFill>
            <a:schemeClr val="bg1"/>
          </a:solidFill>
          <a:latin typeface="Arial" charset="0"/>
          <a:cs typeface="Arial" charset="0"/>
        </a:defRPr>
      </a:lvl8pPr>
      <a:lvl9pPr marL="1828800" algn="r" defTabSz="958850" rtl="0" fontAlgn="base">
        <a:spcBef>
          <a:spcPct val="0"/>
        </a:spcBef>
        <a:spcAft>
          <a:spcPct val="0"/>
        </a:spcAft>
        <a:defRPr sz="3800" b="1">
          <a:solidFill>
            <a:schemeClr val="bg1"/>
          </a:solidFill>
          <a:latin typeface="Arial" charset="0"/>
          <a:cs typeface="Arial" charset="0"/>
        </a:defRPr>
      </a:lvl9pPr>
    </p:titleStyle>
    <p:bodyStyle>
      <a:lvl1pPr marL="358775" indent="-358775" algn="l" defTabSz="958850" rtl="0" eaLnBrk="0" fontAlgn="base" hangingPunct="0">
        <a:lnSpc>
          <a:spcPct val="90000"/>
        </a:lnSpc>
        <a:spcBef>
          <a:spcPct val="20000"/>
        </a:spcBef>
        <a:spcAft>
          <a:spcPct val="0"/>
        </a:spcAft>
        <a:buClr>
          <a:srgbClr val="2164A8"/>
        </a:buClr>
        <a:buSzPct val="75000"/>
        <a:buFont typeface="Wingdings" pitchFamily="2" charset="2"/>
        <a:buChar char="q"/>
        <a:defRPr sz="2400">
          <a:solidFill>
            <a:schemeClr val="tx1"/>
          </a:solidFill>
          <a:latin typeface="+mn-lt"/>
          <a:ea typeface="+mn-ea"/>
          <a:cs typeface="+mn-cs"/>
        </a:defRPr>
      </a:lvl1pPr>
      <a:lvl2pPr marL="777875" indent="-300038" algn="l" defTabSz="958850" rtl="0" eaLnBrk="0" fontAlgn="base" hangingPunct="0">
        <a:spcBef>
          <a:spcPct val="20000"/>
        </a:spcBef>
        <a:spcAft>
          <a:spcPct val="0"/>
        </a:spcAft>
        <a:buClr>
          <a:srgbClr val="2164A8"/>
        </a:buClr>
        <a:buSzPct val="75000"/>
        <a:buFont typeface="Wingdings" pitchFamily="2" charset="2"/>
        <a:buChar char="q"/>
        <a:defRPr sz="2000">
          <a:solidFill>
            <a:schemeClr val="tx1"/>
          </a:solidFill>
          <a:latin typeface="+mn-lt"/>
          <a:cs typeface="+mn-cs"/>
        </a:defRPr>
      </a:lvl2pPr>
      <a:lvl3pPr marL="1196975" indent="-238125" algn="l" defTabSz="958850" rtl="0" eaLnBrk="0" fontAlgn="base" hangingPunct="0">
        <a:spcBef>
          <a:spcPct val="20000"/>
        </a:spcBef>
        <a:spcAft>
          <a:spcPct val="0"/>
        </a:spcAft>
        <a:buClr>
          <a:srgbClr val="2164A8"/>
        </a:buClr>
        <a:buSzPct val="75000"/>
        <a:buFont typeface="Wingdings" pitchFamily="2" charset="2"/>
        <a:buChar char="q"/>
        <a:defRPr>
          <a:solidFill>
            <a:schemeClr val="tx1"/>
          </a:solidFill>
          <a:latin typeface="+mn-lt"/>
          <a:cs typeface="+mn-cs"/>
        </a:defRPr>
      </a:lvl3pPr>
      <a:lvl4pPr marL="1674813" indent="-238125" algn="l" defTabSz="958850" rtl="0" eaLnBrk="0" fontAlgn="base" hangingPunct="0">
        <a:spcBef>
          <a:spcPct val="20000"/>
        </a:spcBef>
        <a:spcAft>
          <a:spcPct val="0"/>
        </a:spcAft>
        <a:buChar char="–"/>
        <a:defRPr sz="1600">
          <a:solidFill>
            <a:schemeClr val="tx1"/>
          </a:solidFill>
          <a:latin typeface="+mn-lt"/>
          <a:cs typeface="+mn-cs"/>
        </a:defRPr>
      </a:lvl4pPr>
      <a:lvl5pPr marL="2155825" indent="-239713" algn="l" defTabSz="958850" rtl="0" eaLnBrk="0" fontAlgn="base" hangingPunct="0">
        <a:spcBef>
          <a:spcPct val="20000"/>
        </a:spcBef>
        <a:spcAft>
          <a:spcPct val="0"/>
        </a:spcAft>
        <a:buChar char="»"/>
        <a:defRPr sz="1400">
          <a:solidFill>
            <a:schemeClr val="tx1"/>
          </a:solidFill>
          <a:latin typeface="+mn-lt"/>
          <a:cs typeface="+mn-cs"/>
        </a:defRPr>
      </a:lvl5pPr>
      <a:lvl6pPr marL="2613025" indent="-239713" algn="l" defTabSz="958850" rtl="0" fontAlgn="base">
        <a:spcBef>
          <a:spcPct val="20000"/>
        </a:spcBef>
        <a:spcAft>
          <a:spcPct val="0"/>
        </a:spcAft>
        <a:buChar char="»"/>
        <a:defRPr sz="1400">
          <a:solidFill>
            <a:schemeClr val="tx1"/>
          </a:solidFill>
          <a:latin typeface="+mn-lt"/>
          <a:cs typeface="+mn-cs"/>
        </a:defRPr>
      </a:lvl6pPr>
      <a:lvl7pPr marL="3070225" indent="-239713" algn="l" defTabSz="958850" rtl="0" fontAlgn="base">
        <a:spcBef>
          <a:spcPct val="20000"/>
        </a:spcBef>
        <a:spcAft>
          <a:spcPct val="0"/>
        </a:spcAft>
        <a:buChar char="»"/>
        <a:defRPr sz="1400">
          <a:solidFill>
            <a:schemeClr val="tx1"/>
          </a:solidFill>
          <a:latin typeface="+mn-lt"/>
          <a:cs typeface="+mn-cs"/>
        </a:defRPr>
      </a:lvl7pPr>
      <a:lvl8pPr marL="3527425" indent="-239713" algn="l" defTabSz="958850" rtl="0" fontAlgn="base">
        <a:spcBef>
          <a:spcPct val="20000"/>
        </a:spcBef>
        <a:spcAft>
          <a:spcPct val="0"/>
        </a:spcAft>
        <a:buChar char="»"/>
        <a:defRPr sz="1400">
          <a:solidFill>
            <a:schemeClr val="tx1"/>
          </a:solidFill>
          <a:latin typeface="+mn-lt"/>
          <a:cs typeface="+mn-cs"/>
        </a:defRPr>
      </a:lvl8pPr>
      <a:lvl9pPr marL="3984625" indent="-239713" algn="l" defTabSz="958850" rtl="0" fontAlgn="base">
        <a:spcBef>
          <a:spcPct val="20000"/>
        </a:spcBef>
        <a:spcAft>
          <a:spcPct val="0"/>
        </a:spcAft>
        <a:buChar char="»"/>
        <a:defRPr sz="1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gnu.org/s/gdb/"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oftware.intel.com/en-us/articles/idb-linu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03.ibm.com/systems/software/paralle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ourceware.org/binutils/docs/gprof/"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pgroup.com/products/pgprof.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oftware.intel.com/en-us/articles/intel-vtune-amplifier-xe/"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valgrind.org/"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gcc.gnu.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netlib.org/lapack/"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netlib.org/blas/"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www.fftw.org/"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prng.cs.fsu.edu/"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oftware.intel.com/en-us/articles/intel-mkl/"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numpy.scipy.org/" TargetMode="External"/><Relationship Id="rId2" Type="http://schemas.openxmlformats.org/officeDocument/2006/relationships/hyperlink" Target="http://www.scipy.org/"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www.mcs.anl.gov/research/projects/mpi/mpich1-old/"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www.mcs.anl.gov/research/projects/mpich2/"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www.open-mpi.org/"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oftware.intel.com/en-us/articles/intel-mkl-link-line-advisor/"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vina.scripps.ed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oftware.intel.com/en-us/articles/intel-compilers/"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www.cpmd.org/"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www.gaussian.com/"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www.ks.uiuc.edu/Research/namd/"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mailto:mpc-admin@ipb.ac.r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pgroup.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sz="quarter"/>
          </p:nvPr>
        </p:nvSpPr>
        <p:spPr>
          <a:noFill/>
        </p:spPr>
        <p:txBody>
          <a:bodyPr/>
          <a:lstStyle/>
          <a:p>
            <a:pPr eaLnBrk="1" hangingPunct="1"/>
            <a:r>
              <a:rPr lang="en-US" sz="2400" dirty="0" smtClean="0"/>
              <a:t>Hands-on session: Overview and usage of PARADOX software stack</a:t>
            </a:r>
            <a:endParaRPr lang="en-US" dirty="0" smtClean="0"/>
          </a:p>
        </p:txBody>
      </p:sp>
      <p:sp>
        <p:nvSpPr>
          <p:cNvPr id="9219" name="Subtitle 2"/>
          <p:cNvSpPr>
            <a:spLocks noGrp="1"/>
          </p:cNvSpPr>
          <p:nvPr>
            <p:ph type="subTitle" sz="quarter" idx="1"/>
          </p:nvPr>
        </p:nvSpPr>
        <p:spPr/>
        <p:txBody>
          <a:bodyPr/>
          <a:lstStyle/>
          <a:p>
            <a:pPr eaLnBrk="1" hangingPunct="1"/>
            <a:r>
              <a:rPr lang="en-US" dirty="0" smtClean="0"/>
              <a:t>Vladimir </a:t>
            </a:r>
            <a:r>
              <a:rPr lang="en-US" dirty="0" err="1" smtClean="0"/>
              <a:t>Slavnic</a:t>
            </a:r>
            <a:endParaRPr lang="en-US" dirty="0" smtClean="0"/>
          </a:p>
          <a:p>
            <a:pPr eaLnBrk="1" hangingPunct="1"/>
            <a:r>
              <a:rPr lang="en-US" dirty="0" smtClean="0"/>
              <a:t>Institute of Physics Belgrade, Serbia</a:t>
            </a:r>
          </a:p>
          <a:p>
            <a:pPr eaLnBrk="1" hangingPunct="1"/>
            <a:r>
              <a:rPr lang="en-US" dirty="0" smtClean="0"/>
              <a:t>slavnic@ipb.ac.rs</a:t>
            </a:r>
          </a:p>
        </p:txBody>
      </p:sp>
      <p:sp>
        <p:nvSpPr>
          <p:cNvPr id="9220" name="Rectangle 7"/>
          <p:cNvSpPr>
            <a:spLocks noGrp="1" noChangeArrowheads="1"/>
          </p:cNvSpPr>
          <p:nvPr>
            <p:ph type="ftr" sz="quarter" idx="10"/>
          </p:nvPr>
        </p:nvSpPr>
        <p:spPr/>
        <p:txBody>
          <a:bodyPr/>
          <a:lstStyle/>
          <a:p>
            <a:pPr defTabSz="958850"/>
            <a:r>
              <a:rPr lang="en-US"/>
              <a:t>The HP-SEE initiative is co-funded by the European Commission under the FP7 Research Infrastructures contract no. 261499</a:t>
            </a:r>
            <a:endParaRPr lang="el-GR"/>
          </a:p>
        </p:txBody>
      </p:sp>
      <p:pic>
        <p:nvPicPr>
          <p:cNvPr id="5" name="Picture 10" descr="aegis.png"/>
          <p:cNvPicPr>
            <a:picLocks noChangeAspect="1"/>
          </p:cNvPicPr>
          <p:nvPr/>
        </p:nvPicPr>
        <p:blipFill>
          <a:blip r:embed="rId2"/>
          <a:srcRect/>
          <a:stretch>
            <a:fillRect/>
          </a:stretch>
        </p:blipFill>
        <p:spPr bwMode="auto">
          <a:xfrm>
            <a:off x="7391627" y="5147582"/>
            <a:ext cx="1289050" cy="1258888"/>
          </a:xfrm>
          <a:prstGeom prst="rect">
            <a:avLst/>
          </a:prstGeom>
          <a:noFill/>
          <a:ln w="9525">
            <a:noFill/>
            <a:miter lim="800000"/>
            <a:headEnd/>
            <a:tailEnd/>
          </a:ln>
        </p:spPr>
      </p:pic>
      <p:pic>
        <p:nvPicPr>
          <p:cNvPr id="6" name="Picture 11" descr="scl.png"/>
          <p:cNvPicPr>
            <a:picLocks noChangeAspect="1"/>
          </p:cNvPicPr>
          <p:nvPr/>
        </p:nvPicPr>
        <p:blipFill>
          <a:blip r:embed="rId3"/>
          <a:srcRect/>
          <a:stretch>
            <a:fillRect/>
          </a:stretch>
        </p:blipFill>
        <p:spPr bwMode="auto">
          <a:xfrm>
            <a:off x="8960303" y="5241473"/>
            <a:ext cx="714375" cy="1047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IBM XL Compilers</a:t>
            </a:r>
          </a:p>
        </p:txBody>
      </p:sp>
      <p:sp>
        <p:nvSpPr>
          <p:cNvPr id="3" name="Content Placeholder 2"/>
          <p:cNvSpPr>
            <a:spLocks noGrp="1"/>
          </p:cNvSpPr>
          <p:nvPr>
            <p:ph idx="1"/>
          </p:nvPr>
        </p:nvSpPr>
        <p:spPr/>
        <p:txBody>
          <a:bodyPr/>
          <a:lstStyle/>
          <a:p>
            <a:r>
              <a:rPr lang="en-US" dirty="0" smtClean="0"/>
              <a:t>Proprietary suite of compilers from IBM developed for its platforms:</a:t>
            </a:r>
          </a:p>
          <a:p>
            <a:pPr lvl="1"/>
            <a:r>
              <a:rPr lang="en-US" dirty="0" smtClean="0"/>
              <a:t>POWER </a:t>
            </a:r>
          </a:p>
          <a:p>
            <a:pPr lvl="1"/>
            <a:r>
              <a:rPr lang="en-US" dirty="0" smtClean="0"/>
              <a:t>Cell CPUs</a:t>
            </a:r>
          </a:p>
          <a:p>
            <a:pPr lvl="1"/>
            <a:r>
              <a:rPr lang="en-US" dirty="0" smtClean="0"/>
              <a:t>Blue Gene systems</a:t>
            </a:r>
          </a:p>
          <a:p>
            <a:pPr lvl="1"/>
            <a:endParaRPr lang="en-US" dirty="0" smtClean="0"/>
          </a:p>
          <a:p>
            <a:r>
              <a:rPr lang="en-US" dirty="0" smtClean="0"/>
              <a:t>Well established in HPC</a:t>
            </a:r>
          </a:p>
          <a:p>
            <a:r>
              <a:rPr lang="en-US" dirty="0" smtClean="0"/>
              <a:t>Support for C, C++ and FORTRAN</a:t>
            </a:r>
          </a:p>
          <a:p>
            <a:r>
              <a:rPr lang="en-US" dirty="0" smtClean="0"/>
              <a:t>Producing highly optimizing code for IBM CPUs</a:t>
            </a:r>
          </a:p>
          <a:p>
            <a:r>
              <a:rPr lang="en-US" dirty="0" smtClean="0"/>
              <a:t>Access to highly-tuned libraries, optimization utilities and development utilities</a:t>
            </a:r>
          </a:p>
          <a:p>
            <a:r>
              <a:rPr lang="en-US" dirty="0" smtClean="0"/>
              <a:t>Recommended to use with IBM hardware</a:t>
            </a:r>
          </a:p>
          <a:p>
            <a:pPr lvl="1"/>
            <a:endParaRPr lang="en-US" dirty="0" smtClean="0"/>
          </a:p>
          <a:p>
            <a:pPr lvl="1"/>
            <a:r>
              <a:rPr lang="en-US" dirty="0" smtClean="0"/>
              <a:t>.</a:t>
            </a:r>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10</a:t>
            </a:fld>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Using compilers</a:t>
            </a:r>
          </a:p>
        </p:txBody>
      </p:sp>
      <p:sp>
        <p:nvSpPr>
          <p:cNvPr id="3" name="Content Placeholder 2"/>
          <p:cNvSpPr>
            <a:spLocks noGrp="1"/>
          </p:cNvSpPr>
          <p:nvPr>
            <p:ph idx="1"/>
          </p:nvPr>
        </p:nvSpPr>
        <p:spPr/>
        <p:txBody>
          <a:bodyPr/>
          <a:lstStyle/>
          <a:p>
            <a:r>
              <a:rPr lang="en-US" dirty="0" smtClean="0"/>
              <a:t>GCC compiler </a:t>
            </a:r>
            <a:r>
              <a:rPr lang="en-US" dirty="0" err="1" smtClean="0"/>
              <a:t>toolchain</a:t>
            </a:r>
            <a:r>
              <a:rPr lang="en-US" dirty="0" smtClean="0"/>
              <a:t> is, by default, available on the users path:</a:t>
            </a:r>
          </a:p>
          <a:p>
            <a:pPr lvl="1"/>
            <a:r>
              <a:rPr lang="en-US" sz="1800" dirty="0" smtClean="0"/>
              <a:t>$ </a:t>
            </a:r>
            <a:r>
              <a:rPr lang="en-US" sz="1800" dirty="0" err="1" smtClean="0"/>
              <a:t>gcc</a:t>
            </a:r>
            <a:endParaRPr lang="en-US" sz="1800" dirty="0" smtClean="0"/>
          </a:p>
          <a:p>
            <a:pPr lvl="1"/>
            <a:r>
              <a:rPr lang="en-US" sz="1800" dirty="0" smtClean="0"/>
              <a:t>$ </a:t>
            </a:r>
            <a:r>
              <a:rPr lang="en-US" sz="1800" dirty="0" err="1" smtClean="0"/>
              <a:t>gfortran</a:t>
            </a:r>
            <a:endParaRPr lang="en-US" sz="1800" dirty="0" smtClean="0"/>
          </a:p>
          <a:p>
            <a:pPr lvl="1"/>
            <a:r>
              <a:rPr lang="en-US" sz="1800" dirty="0" smtClean="0"/>
              <a:t>$ f77</a:t>
            </a:r>
          </a:p>
          <a:p>
            <a:r>
              <a:rPr lang="en-US" dirty="0" smtClean="0"/>
              <a:t>All Intel tools are installed at /opt/</a:t>
            </a:r>
            <a:r>
              <a:rPr lang="en-US" dirty="0" err="1" smtClean="0"/>
              <a:t>intel</a:t>
            </a:r>
            <a:r>
              <a:rPr lang="en-US" dirty="0" smtClean="0"/>
              <a:t> directory </a:t>
            </a:r>
          </a:p>
          <a:p>
            <a:r>
              <a:rPr lang="en-US" dirty="0" smtClean="0"/>
              <a:t>In order to use them user should source provided scripts, for example: </a:t>
            </a:r>
          </a:p>
          <a:p>
            <a:pPr lvl="1">
              <a:buNone/>
            </a:pPr>
            <a:r>
              <a:rPr lang="en-US" dirty="0" smtClean="0"/>
              <a:t>$ source /opt/</a:t>
            </a:r>
            <a:r>
              <a:rPr lang="en-US" dirty="0" err="1" smtClean="0"/>
              <a:t>intel</a:t>
            </a:r>
            <a:r>
              <a:rPr lang="en-US" dirty="0" smtClean="0"/>
              <a:t>/</a:t>
            </a:r>
            <a:r>
              <a:rPr lang="en-US" dirty="0" err="1" smtClean="0"/>
              <a:t>composerxe</a:t>
            </a:r>
            <a:r>
              <a:rPr lang="en-US" dirty="0" smtClean="0"/>
              <a:t>/bin/compilervars.sh intel64 </a:t>
            </a:r>
          </a:p>
          <a:p>
            <a:r>
              <a:rPr lang="en-US" dirty="0" smtClean="0"/>
              <a:t>Intel tools are not present at PARADOX worker nodes (only at </a:t>
            </a:r>
            <a:r>
              <a:rPr lang="en-US" dirty="0" err="1" smtClean="0"/>
              <a:t>ui.ipb.ac.rs</a:t>
            </a:r>
            <a:r>
              <a:rPr lang="en-US" dirty="0" smtClean="0"/>
              <a:t>) so linking with static Intel libraries (static compilation) is necessary when executables will run on batch system and they are using Intel libraries (for example, libiomp5.so used with </a:t>
            </a:r>
            <a:r>
              <a:rPr lang="en-US" dirty="0" err="1" smtClean="0"/>
              <a:t>OpenMP</a:t>
            </a:r>
            <a:r>
              <a:rPr lang="en-US" dirty="0" smtClean="0"/>
              <a:t> executables)</a:t>
            </a:r>
          </a:p>
          <a:p>
            <a:r>
              <a:rPr lang="en-US" dirty="0" smtClean="0"/>
              <a:t>    -</a:t>
            </a:r>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11</a:t>
            </a:fld>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Important flags (1)</a:t>
            </a:r>
          </a:p>
        </p:txBody>
      </p:sp>
      <p:sp>
        <p:nvSpPr>
          <p:cNvPr id="3" name="Content Placeholder 2"/>
          <p:cNvSpPr>
            <a:spLocks noGrp="1"/>
          </p:cNvSpPr>
          <p:nvPr>
            <p:ph idx="1"/>
          </p:nvPr>
        </p:nvSpPr>
        <p:spPr/>
        <p:txBody>
          <a:bodyPr/>
          <a:lstStyle/>
          <a:p>
            <a:r>
              <a:rPr lang="en-US" dirty="0" smtClean="0"/>
              <a:t>-o </a:t>
            </a:r>
            <a:r>
              <a:rPr lang="en-US" dirty="0" err="1" smtClean="0"/>
              <a:t>exe_file</a:t>
            </a:r>
            <a:r>
              <a:rPr lang="en-US" dirty="0" smtClean="0"/>
              <a:t> : names the executable </a:t>
            </a:r>
            <a:r>
              <a:rPr lang="en-US" dirty="0" err="1" smtClean="0"/>
              <a:t>exe_file</a:t>
            </a:r>
            <a:endParaRPr lang="en-US" dirty="0" smtClean="0"/>
          </a:p>
          <a:p>
            <a:r>
              <a:rPr lang="en-US" dirty="0" smtClean="0"/>
              <a:t>-c : generates the correspondent object file. Does not create an executable.</a:t>
            </a:r>
          </a:p>
          <a:p>
            <a:r>
              <a:rPr lang="en-US" dirty="0" smtClean="0"/>
              <a:t>-g : compiles in a debugging mode</a:t>
            </a:r>
          </a:p>
          <a:p>
            <a:r>
              <a:rPr lang="en-US" dirty="0" smtClean="0"/>
              <a:t>-</a:t>
            </a:r>
            <a:r>
              <a:rPr lang="en-US" dirty="0" err="1" smtClean="0"/>
              <a:t>Idir_name</a:t>
            </a:r>
            <a:r>
              <a:rPr lang="en-US" dirty="0" smtClean="0"/>
              <a:t> : specifies the path where include files are located</a:t>
            </a:r>
          </a:p>
          <a:p>
            <a:r>
              <a:rPr lang="en-US" dirty="0" smtClean="0"/>
              <a:t>-</a:t>
            </a:r>
            <a:r>
              <a:rPr lang="en-US" dirty="0" err="1" smtClean="0"/>
              <a:t>Ldir_name</a:t>
            </a:r>
            <a:r>
              <a:rPr lang="en-US" dirty="0" smtClean="0"/>
              <a:t> : specifies the path where libraries are located</a:t>
            </a:r>
          </a:p>
          <a:p>
            <a:r>
              <a:rPr lang="en-US" dirty="0" smtClean="0"/>
              <a:t>-l&lt;</a:t>
            </a:r>
            <a:r>
              <a:rPr lang="en-US" dirty="0" err="1" smtClean="0"/>
              <a:t>lib_name</a:t>
            </a:r>
            <a:r>
              <a:rPr lang="en-US" dirty="0" smtClean="0"/>
              <a:t>&gt; : asks to link against the lib&lt;</a:t>
            </a:r>
            <a:r>
              <a:rPr lang="en-US" dirty="0" err="1" smtClean="0"/>
              <a:t>libname</a:t>
            </a:r>
            <a:r>
              <a:rPr lang="en-US" dirty="0" smtClean="0"/>
              <a:t>&gt;</a:t>
            </a:r>
          </a:p>
          <a:p>
            <a:pPr marL="358775" lvl="2" indent="-358775">
              <a:lnSpc>
                <a:spcPct val="90000"/>
              </a:lnSpc>
            </a:pPr>
            <a:r>
              <a:rPr lang="en-US" sz="2400" dirty="0" smtClean="0">
                <a:ea typeface="+mn-ea"/>
              </a:rPr>
              <a:t>-pg: profiling with </a:t>
            </a:r>
            <a:r>
              <a:rPr lang="en-US" sz="2400" dirty="0" err="1" smtClean="0">
                <a:ea typeface="+mn-ea"/>
              </a:rPr>
              <a:t>gprof</a:t>
            </a:r>
            <a:r>
              <a:rPr lang="en-US" sz="2400" dirty="0" smtClean="0">
                <a:ea typeface="+mn-ea"/>
              </a:rPr>
              <a:t> (needed at the compilation)</a:t>
            </a:r>
          </a:p>
          <a:p>
            <a:pPr marL="358775" lvl="2" indent="-358775">
              <a:lnSpc>
                <a:spcPct val="90000"/>
              </a:lnSpc>
            </a:pPr>
            <a:r>
              <a:rPr lang="en-US" sz="2400" dirty="0" smtClean="0">
                <a:ea typeface="+mn-ea"/>
              </a:rPr>
              <a:t>-Wall : show all reasonable warnings </a:t>
            </a:r>
          </a:p>
          <a:p>
            <a:pPr marL="358775" lvl="2" indent="-358775">
              <a:lnSpc>
                <a:spcPct val="90000"/>
              </a:lnSpc>
            </a:pPr>
            <a:r>
              <a:rPr lang="en-US" sz="2400" dirty="0" smtClean="0">
                <a:ea typeface="+mn-ea"/>
              </a:rPr>
              <a:t>-static-</a:t>
            </a:r>
            <a:r>
              <a:rPr lang="en-US" sz="2400" dirty="0" err="1" smtClean="0">
                <a:ea typeface="+mn-ea"/>
              </a:rPr>
              <a:t>intel</a:t>
            </a:r>
            <a:r>
              <a:rPr lang="en-US" sz="2400" dirty="0" smtClean="0">
                <a:ea typeface="+mn-ea"/>
              </a:rPr>
              <a:t> : link Intel provided libraries statically (ICC)</a:t>
            </a:r>
          </a:p>
          <a:p>
            <a:pPr marL="358775" lvl="2" indent="-358775">
              <a:lnSpc>
                <a:spcPct val="90000"/>
              </a:lnSpc>
            </a:pPr>
            <a:endParaRPr lang="en-US" sz="2400" dirty="0" smtClean="0">
              <a:ea typeface="+mn-ea"/>
            </a:endParaRPr>
          </a:p>
          <a:p>
            <a:endParaRPr lang="en-US" dirty="0" smtClean="0"/>
          </a:p>
          <a:p>
            <a:pPr>
              <a:buNone/>
            </a:pPr>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12</a:t>
            </a:fld>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Important flags (2)</a:t>
            </a:r>
          </a:p>
        </p:txBody>
      </p:sp>
      <p:sp>
        <p:nvSpPr>
          <p:cNvPr id="3" name="Content Placeholder 2"/>
          <p:cNvSpPr>
            <a:spLocks noGrp="1"/>
          </p:cNvSpPr>
          <p:nvPr>
            <p:ph idx="1"/>
          </p:nvPr>
        </p:nvSpPr>
        <p:spPr/>
        <p:txBody>
          <a:bodyPr/>
          <a:lstStyle/>
          <a:p>
            <a:r>
              <a:rPr lang="en-US" dirty="0" smtClean="0"/>
              <a:t>Optimizations:</a:t>
            </a:r>
          </a:p>
          <a:p>
            <a:pPr lvl="1"/>
            <a:r>
              <a:rPr lang="en-US" dirty="0" smtClean="0"/>
              <a:t>-O0, -O1, -O2, -O3: optimization levels (</a:t>
            </a:r>
            <a:r>
              <a:rPr lang="en-US" dirty="0" err="1" smtClean="0"/>
              <a:t>intel</a:t>
            </a:r>
            <a:r>
              <a:rPr lang="en-US" dirty="0" smtClean="0"/>
              <a:t> default : -O2)</a:t>
            </a:r>
          </a:p>
          <a:p>
            <a:pPr lvl="1"/>
            <a:r>
              <a:rPr lang="en-US" dirty="0" smtClean="0"/>
              <a:t>Intel specific:</a:t>
            </a:r>
          </a:p>
          <a:p>
            <a:pPr lvl="2"/>
            <a:r>
              <a:rPr lang="en-US" sz="2000" dirty="0" smtClean="0"/>
              <a:t>-</a:t>
            </a:r>
            <a:r>
              <a:rPr lang="en-US" sz="2000" dirty="0" err="1" smtClean="0"/>
              <a:t>ip</a:t>
            </a:r>
            <a:r>
              <a:rPr lang="en-US" sz="2000" dirty="0" smtClean="0"/>
              <a:t>, -</a:t>
            </a:r>
            <a:r>
              <a:rPr lang="en-US" sz="2000" dirty="0" err="1" smtClean="0"/>
              <a:t>ipo</a:t>
            </a:r>
            <a:r>
              <a:rPr lang="en-US" sz="2000" dirty="0" smtClean="0"/>
              <a:t>: inter-procedural optimizations (mono and multi files)</a:t>
            </a:r>
          </a:p>
          <a:p>
            <a:pPr lvl="2"/>
            <a:r>
              <a:rPr lang="en-US" sz="2000" dirty="0" smtClean="0"/>
              <a:t>-fast: default high optimization level (-O3 -</a:t>
            </a:r>
            <a:r>
              <a:rPr lang="en-US" sz="2000" dirty="0" err="1" smtClean="0"/>
              <a:t>ipo</a:t>
            </a:r>
            <a:r>
              <a:rPr lang="en-US" sz="2000" dirty="0" smtClean="0"/>
              <a:t> -static)</a:t>
            </a:r>
          </a:p>
          <a:p>
            <a:pPr lvl="2"/>
            <a:r>
              <a:rPr lang="en-US" sz="2000" dirty="0" smtClean="0"/>
              <a:t>-</a:t>
            </a:r>
            <a:r>
              <a:rPr lang="en-US" sz="2000" dirty="0" err="1" smtClean="0"/>
              <a:t>opt_report</a:t>
            </a:r>
            <a:r>
              <a:rPr lang="en-US" sz="2000" dirty="0" smtClean="0"/>
              <a:t>: generates a report which describes the optimization in </a:t>
            </a:r>
            <a:r>
              <a:rPr lang="en-US" sz="2000" dirty="0" err="1" smtClean="0"/>
              <a:t>stderr</a:t>
            </a:r>
            <a:r>
              <a:rPr lang="en-US" sz="2000" dirty="0" smtClean="0"/>
              <a:t> (-O3 required)</a:t>
            </a:r>
          </a:p>
          <a:p>
            <a:pPr lvl="2"/>
            <a:r>
              <a:rPr lang="en-US" sz="2000" dirty="0" smtClean="0"/>
              <a:t>-x&lt;code&gt;  generate specialized code to run exclusively on processors (SSE4.1, SSE4.2, AVX…)</a:t>
            </a:r>
          </a:p>
          <a:p>
            <a:pPr lvl="2"/>
            <a:endParaRPr lang="en-US" sz="2000" dirty="0" smtClean="0"/>
          </a:p>
          <a:p>
            <a:r>
              <a:rPr lang="en-US" sz="2600" dirty="0" smtClean="0"/>
              <a:t>Compile with </a:t>
            </a:r>
            <a:r>
              <a:rPr lang="en-US" sz="2600" dirty="0" err="1" smtClean="0"/>
              <a:t>OpenMP</a:t>
            </a:r>
            <a:r>
              <a:rPr lang="en-US" sz="2600" dirty="0" smtClean="0"/>
              <a:t>:</a:t>
            </a:r>
          </a:p>
          <a:p>
            <a:pPr lvl="1"/>
            <a:r>
              <a:rPr lang="en-US" sz="2200" dirty="0" err="1" smtClean="0"/>
              <a:t>g</a:t>
            </a:r>
            <a:r>
              <a:rPr lang="en-US" dirty="0" err="1" smtClean="0"/>
              <a:t>cc</a:t>
            </a:r>
            <a:r>
              <a:rPr lang="en-US" dirty="0" smtClean="0"/>
              <a:t>: -</a:t>
            </a:r>
            <a:r>
              <a:rPr lang="en-US" dirty="0" err="1" smtClean="0"/>
              <a:t>fopenmp</a:t>
            </a:r>
            <a:endParaRPr lang="en-US" dirty="0" smtClean="0"/>
          </a:p>
          <a:p>
            <a:pPr lvl="1"/>
            <a:r>
              <a:rPr lang="en-US" dirty="0" err="1" smtClean="0"/>
              <a:t>icc</a:t>
            </a:r>
            <a:r>
              <a:rPr lang="en-US" dirty="0" smtClean="0"/>
              <a:t>: -</a:t>
            </a:r>
            <a:r>
              <a:rPr lang="en-US" dirty="0" err="1" smtClean="0"/>
              <a:t>openmp</a:t>
            </a:r>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13</a:t>
            </a:fld>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z="3200" dirty="0" smtClean="0"/>
              <a:t>Simple optimization example (1)</a:t>
            </a:r>
          </a:p>
        </p:txBody>
      </p:sp>
      <p:sp>
        <p:nvSpPr>
          <p:cNvPr id="3" name="Content Placeholder 2"/>
          <p:cNvSpPr>
            <a:spLocks noGrp="1"/>
          </p:cNvSpPr>
          <p:nvPr>
            <p:ph idx="1"/>
          </p:nvPr>
        </p:nvSpPr>
        <p:spPr/>
        <p:txBody>
          <a:bodyPr/>
          <a:lstStyle/>
          <a:p>
            <a:r>
              <a:rPr lang="en-US" dirty="0" smtClean="0"/>
              <a:t>Copy source code </a:t>
            </a:r>
            <a:r>
              <a:rPr lang="en-US" dirty="0" err="1" smtClean="0"/>
              <a:t>test.c</a:t>
            </a:r>
            <a:r>
              <a:rPr lang="en-US" dirty="0" smtClean="0"/>
              <a:t> from /</a:t>
            </a:r>
            <a:r>
              <a:rPr lang="en-US" dirty="0" err="1" smtClean="0"/>
              <a:t>tmp</a:t>
            </a:r>
            <a:r>
              <a:rPr lang="en-US" dirty="0" smtClean="0"/>
              <a:t>/</a:t>
            </a:r>
            <a:r>
              <a:rPr lang="en-US" dirty="0" err="1" smtClean="0"/>
              <a:t>simple_optimization_example</a:t>
            </a:r>
            <a:r>
              <a:rPr lang="en-US" dirty="0" smtClean="0"/>
              <a:t>/ directory on </a:t>
            </a:r>
            <a:r>
              <a:rPr lang="en-US" dirty="0" err="1" smtClean="0"/>
              <a:t>ui.ipb.ac.rs</a:t>
            </a:r>
            <a:r>
              <a:rPr lang="en-US" dirty="0" smtClean="0"/>
              <a:t> to /</a:t>
            </a:r>
            <a:r>
              <a:rPr lang="en-US" dirty="0" err="1" smtClean="0"/>
              <a:t>nfs</a:t>
            </a:r>
            <a:r>
              <a:rPr lang="en-US" dirty="0" smtClean="0"/>
              <a:t>/username directory:</a:t>
            </a:r>
          </a:p>
          <a:p>
            <a:endParaRPr lang="en-US" dirty="0" smtClean="0"/>
          </a:p>
          <a:p>
            <a:pPr lvl="1"/>
            <a:r>
              <a:rPr lang="en-US" dirty="0" smtClean="0"/>
              <a:t>$ cp /</a:t>
            </a:r>
            <a:r>
              <a:rPr lang="en-US" dirty="0" err="1" smtClean="0"/>
              <a:t>tmp</a:t>
            </a:r>
            <a:r>
              <a:rPr lang="en-US" dirty="0" smtClean="0"/>
              <a:t>/</a:t>
            </a:r>
            <a:r>
              <a:rPr lang="en-US" dirty="0" err="1" smtClean="0"/>
              <a:t>simple_optimization_example</a:t>
            </a:r>
            <a:r>
              <a:rPr lang="en-US" dirty="0" smtClean="0"/>
              <a:t>/</a:t>
            </a:r>
            <a:r>
              <a:rPr lang="en-US" dirty="0" err="1" smtClean="0"/>
              <a:t>test.c</a:t>
            </a:r>
            <a:r>
              <a:rPr lang="en-US" dirty="0" smtClean="0"/>
              <a:t>  /</a:t>
            </a:r>
            <a:r>
              <a:rPr lang="en-US" dirty="0" err="1" smtClean="0"/>
              <a:t>nfs</a:t>
            </a:r>
            <a:r>
              <a:rPr lang="en-US" dirty="0" smtClean="0"/>
              <a:t>/</a:t>
            </a:r>
            <a:r>
              <a:rPr lang="en-US" dirty="0" err="1" smtClean="0"/>
              <a:t>demoXXX</a:t>
            </a:r>
            <a:endParaRPr lang="en-US" dirty="0" smtClean="0"/>
          </a:p>
          <a:p>
            <a:endParaRPr lang="en-US" dirty="0" smtClean="0"/>
          </a:p>
          <a:p>
            <a:r>
              <a:rPr lang="en-US" dirty="0" smtClean="0"/>
              <a:t>Make a simple submit script for it (or use one from your serial job)</a:t>
            </a:r>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14</a:t>
            </a:fld>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z="3200" dirty="0" smtClean="0"/>
              <a:t>Simple optimization example (2)</a:t>
            </a:r>
          </a:p>
        </p:txBody>
      </p:sp>
      <p:sp>
        <p:nvSpPr>
          <p:cNvPr id="3" name="Content Placeholder 2"/>
          <p:cNvSpPr>
            <a:spLocks noGrp="1"/>
          </p:cNvSpPr>
          <p:nvPr>
            <p:ph idx="1"/>
          </p:nvPr>
        </p:nvSpPr>
        <p:spPr/>
        <p:txBody>
          <a:bodyPr/>
          <a:lstStyle/>
          <a:p>
            <a:r>
              <a:rPr lang="en-US" dirty="0" smtClean="0"/>
              <a:t>Try to compile it with different flags or compilers (</a:t>
            </a:r>
            <a:r>
              <a:rPr lang="en-US" dirty="0" err="1" smtClean="0"/>
              <a:t>gcc</a:t>
            </a:r>
            <a:r>
              <a:rPr lang="en-US" dirty="0" smtClean="0"/>
              <a:t> and </a:t>
            </a:r>
            <a:r>
              <a:rPr lang="en-US" dirty="0" err="1" smtClean="0"/>
              <a:t>icc</a:t>
            </a:r>
            <a:r>
              <a:rPr lang="en-US" dirty="0" smtClean="0"/>
              <a:t> with O0, O2, O3) and measure execution times:</a:t>
            </a:r>
          </a:p>
          <a:p>
            <a:endParaRPr lang="en-US" dirty="0" smtClean="0"/>
          </a:p>
          <a:p>
            <a:pPr>
              <a:buNone/>
            </a:pPr>
            <a:r>
              <a:rPr lang="en-US" sz="1800" dirty="0" smtClean="0"/>
              <a:t>$ </a:t>
            </a:r>
            <a:r>
              <a:rPr lang="en-US" sz="1800" dirty="0" err="1" smtClean="0"/>
              <a:t>gcc</a:t>
            </a:r>
            <a:r>
              <a:rPr lang="en-US" sz="1800" dirty="0" smtClean="0"/>
              <a:t> –o test -Wall -O0 </a:t>
            </a:r>
            <a:r>
              <a:rPr lang="en-US" sz="1800" dirty="0" err="1" smtClean="0"/>
              <a:t>test.c</a:t>
            </a:r>
            <a:r>
              <a:rPr lang="en-US" sz="1800" dirty="0" smtClean="0"/>
              <a:t> -lm</a:t>
            </a:r>
          </a:p>
          <a:p>
            <a:pPr>
              <a:buNone/>
            </a:pPr>
            <a:r>
              <a:rPr lang="en-US" sz="1800" dirty="0" smtClean="0"/>
              <a:t>$ time ./test </a:t>
            </a:r>
          </a:p>
          <a:p>
            <a:pPr>
              <a:buNone/>
            </a:pPr>
            <a:r>
              <a:rPr lang="en-US" sz="1800" dirty="0" smtClean="0"/>
              <a:t>real    0m13.388s</a:t>
            </a:r>
          </a:p>
          <a:p>
            <a:pPr>
              <a:buNone/>
            </a:pPr>
            <a:r>
              <a:rPr lang="en-US" sz="1800" dirty="0" smtClean="0"/>
              <a:t>user    0m13.370s</a:t>
            </a:r>
          </a:p>
          <a:p>
            <a:pPr>
              <a:buNone/>
            </a:pPr>
            <a:r>
              <a:rPr lang="en-US" sz="1800" dirty="0" smtClean="0"/>
              <a:t>sys     0m0.010s</a:t>
            </a:r>
          </a:p>
          <a:p>
            <a:pPr>
              <a:buNone/>
            </a:pPr>
            <a:endParaRPr lang="en-US" sz="1800" dirty="0" smtClean="0"/>
          </a:p>
          <a:p>
            <a:pPr>
              <a:buNone/>
            </a:pPr>
            <a:r>
              <a:rPr lang="en-US" sz="1800" dirty="0" smtClean="0"/>
              <a:t>$ </a:t>
            </a:r>
            <a:r>
              <a:rPr lang="en-US" sz="1800" dirty="0" err="1" smtClean="0"/>
              <a:t>gcc</a:t>
            </a:r>
            <a:r>
              <a:rPr lang="en-US" sz="1800" dirty="0" smtClean="0"/>
              <a:t> –o test -Wall -O1 </a:t>
            </a:r>
            <a:r>
              <a:rPr lang="en-US" sz="1800" dirty="0" err="1" smtClean="0"/>
              <a:t>test.c</a:t>
            </a:r>
            <a:r>
              <a:rPr lang="en-US" sz="1800" dirty="0" smtClean="0"/>
              <a:t> -lm</a:t>
            </a:r>
          </a:p>
          <a:p>
            <a:pPr>
              <a:buNone/>
            </a:pPr>
            <a:r>
              <a:rPr lang="en-US" sz="1800" dirty="0" smtClean="0"/>
              <a:t>$ time ./test</a:t>
            </a:r>
          </a:p>
          <a:p>
            <a:pPr>
              <a:buNone/>
            </a:pPr>
            <a:r>
              <a:rPr lang="en-US" sz="1800" dirty="0" smtClean="0"/>
              <a:t>real    0m10.030s</a:t>
            </a:r>
          </a:p>
          <a:p>
            <a:pPr>
              <a:buNone/>
            </a:pPr>
            <a:r>
              <a:rPr lang="en-US" sz="1800" dirty="0" smtClean="0"/>
              <a:t>user    0m10.030s</a:t>
            </a:r>
          </a:p>
          <a:p>
            <a:pPr>
              <a:buNone/>
            </a:pPr>
            <a:r>
              <a:rPr lang="en-US" sz="1800" dirty="0" smtClean="0"/>
              <a:t>sys     0m0.000s</a:t>
            </a:r>
          </a:p>
          <a:p>
            <a:pPr>
              <a:buNone/>
            </a:pPr>
            <a:endParaRPr lang="en-US" sz="1800"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15</a:t>
            </a:fld>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Performance tools</a:t>
            </a:r>
          </a:p>
        </p:txBody>
      </p:sp>
      <p:sp>
        <p:nvSpPr>
          <p:cNvPr id="3" name="Content Placeholder 2"/>
          <p:cNvSpPr>
            <a:spLocks noGrp="1"/>
          </p:cNvSpPr>
          <p:nvPr>
            <p:ph idx="1"/>
          </p:nvPr>
        </p:nvSpPr>
        <p:spPr/>
        <p:txBody>
          <a:bodyPr/>
          <a:lstStyle/>
          <a:p>
            <a:r>
              <a:rPr lang="en-US" dirty="0" smtClean="0"/>
              <a:t>Debuggers:</a:t>
            </a:r>
          </a:p>
          <a:p>
            <a:pPr lvl="1"/>
            <a:r>
              <a:rPr lang="en-US" dirty="0" err="1" smtClean="0"/>
              <a:t>TotalView</a:t>
            </a:r>
            <a:r>
              <a:rPr lang="en-US" dirty="0" smtClean="0"/>
              <a:t> Debugger</a:t>
            </a:r>
          </a:p>
          <a:p>
            <a:pPr lvl="1"/>
            <a:r>
              <a:rPr lang="en-US" dirty="0" smtClean="0"/>
              <a:t>GDB</a:t>
            </a:r>
          </a:p>
          <a:p>
            <a:pPr lvl="1"/>
            <a:r>
              <a:rPr lang="en-US" dirty="0" smtClean="0"/>
              <a:t>PGI </a:t>
            </a:r>
            <a:r>
              <a:rPr lang="en-US" dirty="0" err="1" smtClean="0"/>
              <a:t>pgdbg</a:t>
            </a:r>
            <a:endParaRPr lang="en-US" dirty="0" smtClean="0"/>
          </a:p>
          <a:p>
            <a:pPr lvl="1"/>
            <a:r>
              <a:rPr lang="en-US" dirty="0" smtClean="0"/>
              <a:t>Intel Debugger</a:t>
            </a:r>
          </a:p>
          <a:p>
            <a:pPr lvl="1"/>
            <a:r>
              <a:rPr lang="en-US" dirty="0" smtClean="0"/>
              <a:t>IBM Parallel Debugger (PDB) on </a:t>
            </a:r>
            <a:r>
              <a:rPr lang="en-US" dirty="0" err="1" smtClean="0"/>
              <a:t>tPARADOX</a:t>
            </a:r>
            <a:endParaRPr lang="en-US" dirty="0" smtClean="0"/>
          </a:p>
          <a:p>
            <a:endParaRPr lang="en-US" dirty="0" smtClean="0"/>
          </a:p>
          <a:p>
            <a:r>
              <a:rPr lang="en-US" dirty="0" smtClean="0"/>
              <a:t>Profilers:</a:t>
            </a:r>
          </a:p>
          <a:p>
            <a:pPr lvl="1"/>
            <a:r>
              <a:rPr lang="en-US" dirty="0" err="1" smtClean="0"/>
              <a:t>gprof</a:t>
            </a:r>
            <a:endParaRPr lang="en-US" dirty="0" smtClean="0"/>
          </a:p>
          <a:p>
            <a:pPr lvl="1"/>
            <a:r>
              <a:rPr lang="en-US" dirty="0" smtClean="0"/>
              <a:t>PGI </a:t>
            </a:r>
            <a:r>
              <a:rPr lang="en-US" dirty="0" err="1" smtClean="0"/>
              <a:t>pgprof</a:t>
            </a:r>
            <a:endParaRPr lang="en-US" dirty="0" smtClean="0"/>
          </a:p>
          <a:p>
            <a:pPr lvl="1"/>
            <a:r>
              <a:rPr lang="en-US" dirty="0" smtClean="0"/>
              <a:t>Intel </a:t>
            </a:r>
            <a:r>
              <a:rPr lang="en-US" dirty="0" err="1" smtClean="0"/>
              <a:t>Vtune</a:t>
            </a:r>
            <a:endParaRPr lang="en-US" dirty="0" smtClean="0"/>
          </a:p>
          <a:p>
            <a:pPr lvl="1"/>
            <a:r>
              <a:rPr lang="en-US" dirty="0" err="1" smtClean="0"/>
              <a:t>Valgrind</a:t>
            </a:r>
            <a:endParaRPr lang="en-US" dirty="0" smtClean="0"/>
          </a:p>
          <a:p>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16</a:t>
            </a:fld>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lvl="1" eaLnBrk="1" hangingPunct="1"/>
            <a:r>
              <a:rPr lang="en-US" dirty="0" err="1" smtClean="0"/>
              <a:t>TotalView</a:t>
            </a:r>
            <a:r>
              <a:rPr lang="en-US" dirty="0" smtClean="0"/>
              <a:t> Debugger (1)</a:t>
            </a:r>
          </a:p>
        </p:txBody>
      </p:sp>
      <p:sp>
        <p:nvSpPr>
          <p:cNvPr id="3" name="Content Placeholder 2"/>
          <p:cNvSpPr>
            <a:spLocks noGrp="1"/>
          </p:cNvSpPr>
          <p:nvPr>
            <p:ph idx="1"/>
          </p:nvPr>
        </p:nvSpPr>
        <p:spPr/>
        <p:txBody>
          <a:bodyPr/>
          <a:lstStyle/>
          <a:p>
            <a:endParaRPr lang="en-US" dirty="0" smtClean="0"/>
          </a:p>
          <a:p>
            <a:pPr>
              <a:buNone/>
            </a:pPr>
            <a:endParaRPr lang="en-US" dirty="0" smtClean="0"/>
          </a:p>
          <a:p>
            <a:pPr>
              <a:buNone/>
            </a:pPr>
            <a:endParaRPr lang="en-US" dirty="0" smtClean="0"/>
          </a:p>
          <a:p>
            <a:r>
              <a:rPr lang="en-US" dirty="0" err="1" smtClean="0"/>
              <a:t>TotalView</a:t>
            </a:r>
            <a:r>
              <a:rPr lang="en-US" dirty="0" smtClean="0"/>
              <a:t> is a GUI-based source code defect analysis tool</a:t>
            </a:r>
          </a:p>
          <a:p>
            <a:r>
              <a:rPr lang="en-US" dirty="0" smtClean="0"/>
              <a:t>It allows you to debug one or many processes and/or threads </a:t>
            </a:r>
          </a:p>
          <a:p>
            <a:r>
              <a:rPr lang="en-US" dirty="0" smtClean="0"/>
              <a:t>Gives control over program execution, from basic debugging operations like stepping through code to sophisticated techniques that are becoming more commonplace in the high performance computing world  such as Graphic Processor Support (debug CUDA)</a:t>
            </a:r>
          </a:p>
          <a:p>
            <a:r>
              <a:rPr lang="en-US" dirty="0" smtClean="0"/>
              <a:t>Especially designed for use with complex, multi-process and/or multi-threaded applications</a:t>
            </a:r>
          </a:p>
        </p:txBody>
      </p:sp>
      <p:pic>
        <p:nvPicPr>
          <p:cNvPr id="5" name="Picture 4" descr="total.jpg"/>
          <p:cNvPicPr>
            <a:picLocks noChangeAspect="1"/>
          </p:cNvPicPr>
          <p:nvPr/>
        </p:nvPicPr>
        <p:blipFill>
          <a:blip r:embed="rId2"/>
          <a:stretch>
            <a:fillRect/>
          </a:stretch>
        </p:blipFill>
        <p:spPr>
          <a:xfrm>
            <a:off x="3102428" y="1481816"/>
            <a:ext cx="3015344" cy="1130754"/>
          </a:xfrm>
          <a:prstGeom prst="rect">
            <a:avLst/>
          </a:prstGeom>
        </p:spPr>
      </p:pic>
      <p:sp>
        <p:nvSpPr>
          <p:cNvPr id="6"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17</a:t>
            </a:fld>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lvl="1" eaLnBrk="1" hangingPunct="1"/>
            <a:r>
              <a:rPr lang="en-US" dirty="0" err="1" smtClean="0"/>
              <a:t>TotalView</a:t>
            </a:r>
            <a:r>
              <a:rPr lang="en-US" dirty="0" smtClean="0"/>
              <a:t> Debugger (2)</a:t>
            </a:r>
          </a:p>
        </p:txBody>
      </p:sp>
      <p:sp>
        <p:nvSpPr>
          <p:cNvPr id="3" name="Content Placeholder 2"/>
          <p:cNvSpPr>
            <a:spLocks noGrp="1"/>
          </p:cNvSpPr>
          <p:nvPr>
            <p:ph idx="1"/>
          </p:nvPr>
        </p:nvSpPr>
        <p:spPr/>
        <p:txBody>
          <a:bodyPr/>
          <a:lstStyle/>
          <a:p>
            <a:endParaRPr lang="en-US" dirty="0" smtClean="0"/>
          </a:p>
          <a:p>
            <a:r>
              <a:rPr lang="en-US" dirty="0" smtClean="0"/>
              <a:t>Support for threads, </a:t>
            </a:r>
            <a:r>
              <a:rPr lang="en-US" dirty="0" err="1" smtClean="0"/>
              <a:t>OpenMP</a:t>
            </a:r>
            <a:r>
              <a:rPr lang="en-US" dirty="0" smtClean="0"/>
              <a:t>, MPI, or GPUs.</a:t>
            </a:r>
          </a:p>
          <a:p>
            <a:endParaRPr lang="en-US" dirty="0" smtClean="0"/>
          </a:p>
          <a:p>
            <a:r>
              <a:rPr lang="en-US" dirty="0" smtClean="0"/>
              <a:t>Provides analytical displays of the state of your running program </a:t>
            </a:r>
          </a:p>
          <a:p>
            <a:endParaRPr lang="en-US" dirty="0" smtClean="0"/>
          </a:p>
          <a:p>
            <a:r>
              <a:rPr lang="en-US" dirty="0" err="1" smtClean="0"/>
              <a:t>TotalView</a:t>
            </a:r>
            <a:r>
              <a:rPr lang="en-US" dirty="0" smtClean="0"/>
              <a:t> works with C, C++ and Fortran applications written for Linux (including the Blue Gene platforms), UNIX and Mac OS X platforms</a:t>
            </a:r>
          </a:p>
          <a:p>
            <a:endParaRPr lang="en-US" dirty="0" smtClean="0"/>
          </a:p>
          <a:p>
            <a:r>
              <a:rPr lang="en-US" dirty="0" smtClean="0"/>
              <a:t>One of the most popular HPC debuggers</a:t>
            </a:r>
          </a:p>
          <a:p>
            <a:endParaRPr lang="en-US" dirty="0" smtClean="0"/>
          </a:p>
          <a:p>
            <a:endParaRPr lang="en-US" b="1" dirty="0" smtClean="0"/>
          </a:p>
        </p:txBody>
      </p:sp>
      <p:sp>
        <p:nvSpPr>
          <p:cNvPr id="6"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18</a:t>
            </a:fld>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lvl="1" eaLnBrk="1" hangingPunct="1"/>
            <a:r>
              <a:rPr lang="en-US" dirty="0" err="1" smtClean="0"/>
              <a:t>TotalView</a:t>
            </a:r>
            <a:r>
              <a:rPr lang="en-US" dirty="0" smtClean="0"/>
              <a:t> Debugger (3)</a:t>
            </a:r>
          </a:p>
        </p:txBody>
      </p:sp>
      <p:sp>
        <p:nvSpPr>
          <p:cNvPr id="3" name="Content Placeholder 2"/>
          <p:cNvSpPr>
            <a:spLocks noGrp="1"/>
          </p:cNvSpPr>
          <p:nvPr>
            <p:ph idx="1"/>
          </p:nvPr>
        </p:nvSpPr>
        <p:spPr/>
        <p:txBody>
          <a:bodyPr/>
          <a:lstStyle/>
          <a:p>
            <a:endParaRPr lang="en-US" dirty="0" smtClean="0"/>
          </a:p>
          <a:p>
            <a:endParaRPr lang="en-US" dirty="0" smtClean="0"/>
          </a:p>
          <a:p>
            <a:endParaRPr lang="en-US" b="1" dirty="0" smtClean="0"/>
          </a:p>
        </p:txBody>
      </p:sp>
      <p:pic>
        <p:nvPicPr>
          <p:cNvPr id="5" name="Picture 4" descr="total2.jpg"/>
          <p:cNvPicPr>
            <a:picLocks noChangeAspect="1"/>
          </p:cNvPicPr>
          <p:nvPr/>
        </p:nvPicPr>
        <p:blipFill>
          <a:blip r:embed="rId2"/>
          <a:stretch>
            <a:fillRect/>
          </a:stretch>
        </p:blipFill>
        <p:spPr>
          <a:xfrm>
            <a:off x="1300842" y="1351876"/>
            <a:ext cx="6716487" cy="4674675"/>
          </a:xfrm>
          <a:prstGeom prst="rect">
            <a:avLst/>
          </a:prstGeom>
        </p:spPr>
      </p:pic>
      <p:sp>
        <p:nvSpPr>
          <p:cNvPr id="6" name="TextBox 5"/>
          <p:cNvSpPr txBox="1"/>
          <p:nvPr/>
        </p:nvSpPr>
        <p:spPr>
          <a:xfrm>
            <a:off x="748393" y="6155867"/>
            <a:ext cx="8409215" cy="400110"/>
          </a:xfrm>
          <a:prstGeom prst="rect">
            <a:avLst/>
          </a:prstGeom>
          <a:noFill/>
        </p:spPr>
        <p:txBody>
          <a:bodyPr wrap="square" rtlCol="0">
            <a:spAutoFit/>
          </a:bodyPr>
          <a:lstStyle/>
          <a:p>
            <a:r>
              <a:rPr lang="en-US" sz="2000" dirty="0" smtClean="0"/>
              <a:t>http://www.roguewave.com/products/totalview-family/totalview.aspx</a:t>
            </a:r>
            <a:endParaRPr lang="en-US" sz="2000" dirty="0"/>
          </a:p>
        </p:txBody>
      </p:sp>
      <p:sp>
        <p:nvSpPr>
          <p:cNvPr id="7"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19</a:t>
            </a:fld>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Overview</a:t>
            </a:r>
          </a:p>
        </p:txBody>
      </p:sp>
      <p:sp>
        <p:nvSpPr>
          <p:cNvPr id="3" name="Content Placeholder 2"/>
          <p:cNvSpPr>
            <a:spLocks noGrp="1"/>
          </p:cNvSpPr>
          <p:nvPr>
            <p:ph idx="1"/>
          </p:nvPr>
        </p:nvSpPr>
        <p:spPr/>
        <p:txBody>
          <a:bodyPr/>
          <a:lstStyle/>
          <a:p>
            <a:pPr eaLnBrk="1" hangingPunct="1">
              <a:buClr>
                <a:schemeClr val="accent2">
                  <a:lumMod val="75000"/>
                  <a:lumOff val="25000"/>
                </a:schemeClr>
              </a:buClr>
              <a:buNone/>
              <a:defRPr/>
            </a:pPr>
            <a:r>
              <a:rPr lang="en-US" dirty="0" smtClean="0"/>
              <a:t>- Overview of PARADOX software stack</a:t>
            </a:r>
          </a:p>
          <a:p>
            <a:pPr eaLnBrk="1" hangingPunct="1">
              <a:buClr>
                <a:schemeClr val="accent2">
                  <a:lumMod val="75000"/>
                  <a:lumOff val="25000"/>
                </a:schemeClr>
              </a:buClr>
              <a:buNone/>
              <a:defRPr/>
            </a:pPr>
            <a:r>
              <a:rPr lang="en-US" dirty="0" smtClean="0"/>
              <a:t>    - Compilers</a:t>
            </a:r>
          </a:p>
          <a:p>
            <a:pPr eaLnBrk="1" hangingPunct="1">
              <a:buClr>
                <a:schemeClr val="accent2">
                  <a:lumMod val="75000"/>
                  <a:lumOff val="25000"/>
                </a:schemeClr>
              </a:buClr>
              <a:buNone/>
              <a:defRPr/>
            </a:pPr>
            <a:r>
              <a:rPr lang="en-US" dirty="0" smtClean="0"/>
              <a:t>    - Performance tools: debuggers and profilers</a:t>
            </a:r>
          </a:p>
          <a:p>
            <a:pPr eaLnBrk="1" hangingPunct="1">
              <a:buClr>
                <a:schemeClr val="accent2">
                  <a:lumMod val="75000"/>
                  <a:lumOff val="25000"/>
                </a:schemeClr>
              </a:buClr>
              <a:buNone/>
              <a:defRPr/>
            </a:pPr>
            <a:r>
              <a:rPr lang="en-US" dirty="0" smtClean="0"/>
              <a:t>    - Libraries</a:t>
            </a:r>
          </a:p>
          <a:p>
            <a:pPr eaLnBrk="1" hangingPunct="1">
              <a:buClr>
                <a:schemeClr val="accent2">
                  <a:lumMod val="75000"/>
                  <a:lumOff val="25000"/>
                </a:schemeClr>
              </a:buClr>
              <a:buNone/>
              <a:defRPr/>
            </a:pPr>
            <a:r>
              <a:rPr lang="en-US" dirty="0" smtClean="0"/>
              <a:t>    - Application software</a:t>
            </a:r>
          </a:p>
          <a:p>
            <a:pPr eaLnBrk="1" hangingPunct="1">
              <a:buClr>
                <a:schemeClr val="accent2">
                  <a:lumMod val="75000"/>
                  <a:lumOff val="25000"/>
                </a:schemeClr>
              </a:buClr>
              <a:buNone/>
              <a:defRPr/>
            </a:pPr>
            <a:r>
              <a:rPr lang="en-US" dirty="0" smtClean="0"/>
              <a:t>- Using compilers </a:t>
            </a:r>
          </a:p>
          <a:p>
            <a:pPr eaLnBrk="1" hangingPunct="1">
              <a:buClr>
                <a:schemeClr val="accent2">
                  <a:lumMod val="75000"/>
                  <a:lumOff val="25000"/>
                </a:schemeClr>
              </a:buClr>
              <a:buNone/>
              <a:defRPr/>
            </a:pPr>
            <a:r>
              <a:rPr lang="en-US" dirty="0" smtClean="0"/>
              <a:t>    - Useful flags</a:t>
            </a:r>
          </a:p>
          <a:p>
            <a:pPr eaLnBrk="1" hangingPunct="1">
              <a:buClr>
                <a:schemeClr val="accent2">
                  <a:lumMod val="75000"/>
                  <a:lumOff val="25000"/>
                </a:schemeClr>
              </a:buClr>
              <a:buNone/>
              <a:defRPr/>
            </a:pPr>
            <a:r>
              <a:rPr lang="en-US" dirty="0" smtClean="0"/>
              <a:t>- Using numerical libraries</a:t>
            </a:r>
          </a:p>
          <a:p>
            <a:pPr eaLnBrk="1" hangingPunct="1">
              <a:buClr>
                <a:schemeClr val="accent2">
                  <a:lumMod val="75000"/>
                  <a:lumOff val="25000"/>
                </a:schemeClr>
              </a:buClr>
              <a:buNone/>
              <a:defRPr/>
            </a:pPr>
            <a:r>
              <a:rPr lang="en-US" dirty="0" smtClean="0"/>
              <a:t>    - Intel MKL libraries (linking guide)</a:t>
            </a:r>
          </a:p>
          <a:p>
            <a:pPr eaLnBrk="1" hangingPunct="1">
              <a:buClr>
                <a:schemeClr val="accent2">
                  <a:lumMod val="75000"/>
                  <a:lumOff val="25000"/>
                </a:schemeClr>
              </a:buClr>
              <a:buNone/>
              <a:defRPr/>
            </a:pPr>
            <a:r>
              <a:rPr lang="en-US" dirty="0" smtClean="0"/>
              <a:t>- Debugging simple codes using GDB</a:t>
            </a:r>
          </a:p>
          <a:p>
            <a:pPr eaLnBrk="1" hangingPunct="1">
              <a:buClr>
                <a:schemeClr val="accent2">
                  <a:lumMod val="75000"/>
                  <a:lumOff val="25000"/>
                </a:schemeClr>
              </a:buClr>
              <a:buNone/>
              <a:defRPr/>
            </a:pPr>
            <a:r>
              <a:rPr lang="en-US" dirty="0" smtClean="0"/>
              <a:t>- Finding memory leaks with </a:t>
            </a:r>
            <a:r>
              <a:rPr lang="en-US" dirty="0" err="1" smtClean="0"/>
              <a:t>Valgrind</a:t>
            </a:r>
            <a:endParaRPr lang="en-US" dirty="0" smtClean="0"/>
          </a:p>
          <a:p>
            <a:pPr eaLnBrk="1" hangingPunct="1">
              <a:buClr>
                <a:schemeClr val="accent2">
                  <a:lumMod val="75000"/>
                  <a:lumOff val="25000"/>
                </a:schemeClr>
              </a:buClr>
              <a:buNone/>
              <a:defRPr/>
            </a:pPr>
            <a:r>
              <a:rPr lang="en-US" dirty="0" smtClean="0"/>
              <a:t>- Performing simple profiling using </a:t>
            </a:r>
            <a:r>
              <a:rPr lang="en-US" dirty="0" err="1" smtClean="0"/>
              <a:t>gprof</a:t>
            </a:r>
            <a:endParaRPr lang="en-US" dirty="0" smtClean="0"/>
          </a:p>
        </p:txBody>
      </p:sp>
      <p:sp>
        <p:nvSpPr>
          <p:cNvPr id="10244" name="Footer Placeholder 3"/>
          <p:cNvSpPr>
            <a:spLocks noGrp="1"/>
          </p:cNvSpPr>
          <p:nvPr>
            <p:ph type="ftr" sz="quarter" idx="10"/>
          </p:nvPr>
        </p:nvSpPr>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2</a:t>
            </a:fld>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GDB (1)</a:t>
            </a:r>
          </a:p>
        </p:txBody>
      </p:sp>
      <p:sp>
        <p:nvSpPr>
          <p:cNvPr id="3" name="Content Placeholder 2"/>
          <p:cNvSpPr>
            <a:spLocks noGrp="1"/>
          </p:cNvSpPr>
          <p:nvPr>
            <p:ph idx="1"/>
          </p:nvPr>
        </p:nvSpPr>
        <p:spPr/>
        <p:txBody>
          <a:bodyPr/>
          <a:lstStyle/>
          <a:p>
            <a:r>
              <a:rPr lang="en-US" dirty="0" smtClean="0"/>
              <a:t>GDB, the GNU Project debugger</a:t>
            </a:r>
          </a:p>
          <a:p>
            <a:r>
              <a:rPr lang="en-US" dirty="0" smtClean="0"/>
              <a:t>Allows user to see:</a:t>
            </a:r>
          </a:p>
          <a:p>
            <a:pPr lvl="1"/>
            <a:r>
              <a:rPr lang="en-US" dirty="0" smtClean="0"/>
              <a:t>What is going on `inside' another program while it executes </a:t>
            </a:r>
          </a:p>
          <a:p>
            <a:pPr lvl="1"/>
            <a:r>
              <a:rPr lang="en-US" dirty="0" smtClean="0"/>
              <a:t>What another program was doing at the moment it crashed</a:t>
            </a:r>
          </a:p>
          <a:p>
            <a:pPr lvl="1"/>
            <a:endParaRPr lang="en-US" dirty="0" smtClean="0"/>
          </a:p>
          <a:p>
            <a:r>
              <a:rPr lang="en-US" dirty="0" smtClean="0"/>
              <a:t>GDB can do four main kinds of things (plus other things in support of these) to help user catch bugs :</a:t>
            </a:r>
          </a:p>
          <a:p>
            <a:pPr lvl="1"/>
            <a:r>
              <a:rPr lang="en-US" dirty="0" smtClean="0"/>
              <a:t>Start program, specifying anything that might affect its behavior</a:t>
            </a:r>
          </a:p>
          <a:p>
            <a:pPr lvl="1"/>
            <a:r>
              <a:rPr lang="en-US" dirty="0" smtClean="0"/>
              <a:t>Make program stop on specified conditions</a:t>
            </a:r>
          </a:p>
          <a:p>
            <a:pPr lvl="1"/>
            <a:r>
              <a:rPr lang="en-US" dirty="0" smtClean="0"/>
              <a:t>Examine what has happened, when program has stopped</a:t>
            </a:r>
          </a:p>
          <a:p>
            <a:pPr lvl="1"/>
            <a:r>
              <a:rPr lang="en-US" dirty="0" smtClean="0"/>
              <a:t>Change things in program, so user can experiment with correcting the effects of one bug and go on to learn about another</a:t>
            </a:r>
          </a:p>
          <a:p>
            <a:endParaRPr lang="en-US" dirty="0" smtClean="0"/>
          </a:p>
          <a:p>
            <a:pPr>
              <a:buNone/>
            </a:pPr>
            <a:endParaRPr lang="en-US" dirty="0" smtClean="0"/>
          </a:p>
          <a:p>
            <a:pPr>
              <a:buNone/>
            </a:pPr>
            <a:endParaRPr lang="en-US" dirty="0" smtClean="0"/>
          </a:p>
          <a:p>
            <a:pPr>
              <a:buNone/>
            </a:pPr>
            <a:endParaRPr lang="en-US" b="1" dirty="0" smtClean="0"/>
          </a:p>
        </p:txBody>
      </p:sp>
      <p:pic>
        <p:nvPicPr>
          <p:cNvPr id="7" name="Picture 6" descr="gdb.jpg"/>
          <p:cNvPicPr>
            <a:picLocks noChangeAspect="1"/>
          </p:cNvPicPr>
          <p:nvPr/>
        </p:nvPicPr>
        <p:blipFill>
          <a:blip r:embed="rId2"/>
          <a:stretch>
            <a:fillRect/>
          </a:stretch>
        </p:blipFill>
        <p:spPr>
          <a:xfrm>
            <a:off x="6240915" y="1311047"/>
            <a:ext cx="1800225" cy="1133475"/>
          </a:xfrm>
          <a:prstGeom prst="rect">
            <a:avLst/>
          </a:prstGeom>
        </p:spPr>
      </p:pic>
      <p:sp>
        <p:nvSpPr>
          <p:cNvPr id="8"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20</a:t>
            </a:fld>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GDB (2)</a:t>
            </a:r>
          </a:p>
        </p:txBody>
      </p:sp>
      <p:sp>
        <p:nvSpPr>
          <p:cNvPr id="3" name="Content Placeholder 2"/>
          <p:cNvSpPr>
            <a:spLocks noGrp="1"/>
          </p:cNvSpPr>
          <p:nvPr>
            <p:ph idx="1"/>
          </p:nvPr>
        </p:nvSpPr>
        <p:spPr/>
        <p:txBody>
          <a:bodyPr/>
          <a:lstStyle/>
          <a:p>
            <a:r>
              <a:rPr lang="en-US" dirty="0" smtClean="0"/>
              <a:t>The program being debugged can be written in:</a:t>
            </a:r>
          </a:p>
          <a:p>
            <a:pPr lvl="1"/>
            <a:r>
              <a:rPr lang="en-US" dirty="0" err="1" smtClean="0"/>
              <a:t>Ada</a:t>
            </a:r>
            <a:endParaRPr lang="en-US" dirty="0" smtClean="0"/>
          </a:p>
          <a:p>
            <a:pPr lvl="1"/>
            <a:r>
              <a:rPr lang="en-US" dirty="0" smtClean="0"/>
              <a:t>C</a:t>
            </a:r>
          </a:p>
          <a:p>
            <a:pPr lvl="1"/>
            <a:r>
              <a:rPr lang="en-US" dirty="0" smtClean="0"/>
              <a:t>C++</a:t>
            </a:r>
          </a:p>
          <a:p>
            <a:pPr lvl="1"/>
            <a:r>
              <a:rPr lang="en-US" dirty="0" smtClean="0"/>
              <a:t>Objective-C</a:t>
            </a:r>
          </a:p>
          <a:p>
            <a:pPr lvl="1"/>
            <a:r>
              <a:rPr lang="en-US" dirty="0" smtClean="0"/>
              <a:t>Pascal</a:t>
            </a:r>
          </a:p>
          <a:p>
            <a:pPr lvl="1"/>
            <a:r>
              <a:rPr lang="en-US" dirty="0" smtClean="0"/>
              <a:t> and many other languages…</a:t>
            </a:r>
          </a:p>
          <a:p>
            <a:r>
              <a:rPr lang="en-US" dirty="0" smtClean="0"/>
              <a:t>Programs might be executing on the same machine as GDB (native) or on another machine (remote)</a:t>
            </a:r>
          </a:p>
          <a:p>
            <a:r>
              <a:rPr lang="en-US" dirty="0" smtClean="0"/>
              <a:t>GDB can run on most popular UNIX and Microsoft Windows variants</a:t>
            </a:r>
          </a:p>
          <a:p>
            <a:r>
              <a:rPr lang="en-US" dirty="0" smtClean="0">
                <a:hlinkClick r:id="rId2"/>
              </a:rPr>
              <a:t>http://www.gnu.org/s/gdb/</a:t>
            </a:r>
            <a:endParaRPr lang="en-US" dirty="0" smtClean="0"/>
          </a:p>
          <a:p>
            <a:endParaRPr lang="en-US" dirty="0" smtClean="0"/>
          </a:p>
          <a:p>
            <a:pPr>
              <a:buNone/>
            </a:pPr>
            <a:endParaRPr lang="en-US" dirty="0" smtClean="0"/>
          </a:p>
          <a:p>
            <a:pPr>
              <a:buNone/>
            </a:pPr>
            <a:endParaRPr lang="en-US" dirty="0" smtClean="0"/>
          </a:p>
          <a:p>
            <a:pPr>
              <a:buNone/>
            </a:pPr>
            <a:endParaRPr lang="en-US" b="1"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21</a:t>
            </a:fld>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PBDBG (1)</a:t>
            </a:r>
          </a:p>
        </p:txBody>
      </p:sp>
      <p:sp>
        <p:nvSpPr>
          <p:cNvPr id="3" name="Content Placeholder 2"/>
          <p:cNvSpPr>
            <a:spLocks noGrp="1"/>
          </p:cNvSpPr>
          <p:nvPr>
            <p:ph idx="1"/>
          </p:nvPr>
        </p:nvSpPr>
        <p:spPr/>
        <p:txBody>
          <a:bodyPr/>
          <a:lstStyle/>
          <a:p>
            <a:r>
              <a:rPr lang="en-US" dirty="0" smtClean="0"/>
              <a:t>PGDBG is a symbolic debugger from PGI for Fortran, C, C++ and assembly language programs</a:t>
            </a:r>
          </a:p>
          <a:p>
            <a:r>
              <a:rPr lang="en-US" dirty="0" smtClean="0"/>
              <a:t>It provides debugger features, such as execution control using breakpoints, single-stepping, and examination and modification of application variables, memory locations, and registers</a:t>
            </a:r>
          </a:p>
          <a:p>
            <a:r>
              <a:rPr lang="en-US" dirty="0" smtClean="0"/>
              <a:t>PGDBG supports debugging of certain types of parallel applications:</a:t>
            </a:r>
          </a:p>
          <a:p>
            <a:pPr lvl="1"/>
            <a:r>
              <a:rPr lang="en-US" dirty="0" smtClean="0"/>
              <a:t>Multi-threaded and </a:t>
            </a:r>
            <a:r>
              <a:rPr lang="en-US" dirty="0" err="1" smtClean="0"/>
              <a:t>OpenMP</a:t>
            </a:r>
            <a:r>
              <a:rPr lang="en-US" dirty="0" smtClean="0"/>
              <a:t> applications</a:t>
            </a:r>
          </a:p>
          <a:p>
            <a:pPr lvl="1"/>
            <a:r>
              <a:rPr lang="en-US" dirty="0" smtClean="0"/>
              <a:t>MPI applications</a:t>
            </a:r>
          </a:p>
          <a:p>
            <a:pPr lvl="1"/>
            <a:r>
              <a:rPr lang="en-US" dirty="0" smtClean="0"/>
              <a:t>Hybrid applications, which use multiple threads or </a:t>
            </a:r>
            <a:r>
              <a:rPr lang="en-US" dirty="0" err="1" smtClean="0"/>
              <a:t>OpenMP</a:t>
            </a:r>
            <a:r>
              <a:rPr lang="en-US" dirty="0" smtClean="0"/>
              <a:t> as well as multiple MPI processes on Linux clusters</a:t>
            </a:r>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22</a:t>
            </a:fld>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PBDBG (2)</a:t>
            </a:r>
          </a:p>
        </p:txBody>
      </p:sp>
      <p:pic>
        <p:nvPicPr>
          <p:cNvPr id="5" name="Content Placeholder 4" descr="pgdbg.jpg"/>
          <p:cNvPicPr>
            <a:picLocks noGrp="1" noChangeAspect="1"/>
          </p:cNvPicPr>
          <p:nvPr>
            <p:ph idx="1"/>
          </p:nvPr>
        </p:nvPicPr>
        <p:blipFill>
          <a:blip r:embed="rId2"/>
          <a:stretch>
            <a:fillRect/>
          </a:stretch>
        </p:blipFill>
        <p:spPr>
          <a:xfrm>
            <a:off x="1782276" y="1378027"/>
            <a:ext cx="6202394" cy="4261900"/>
          </a:xfrm>
        </p:spPr>
      </p:pic>
      <p:sp>
        <p:nvSpPr>
          <p:cNvPr id="6" name="TextBox 5"/>
          <p:cNvSpPr txBox="1"/>
          <p:nvPr/>
        </p:nvSpPr>
        <p:spPr>
          <a:xfrm>
            <a:off x="1642534" y="5825067"/>
            <a:ext cx="6620933" cy="461665"/>
          </a:xfrm>
          <a:prstGeom prst="rect">
            <a:avLst/>
          </a:prstGeom>
          <a:noFill/>
        </p:spPr>
        <p:txBody>
          <a:bodyPr wrap="square" rtlCol="0">
            <a:spAutoFit/>
          </a:bodyPr>
          <a:lstStyle/>
          <a:p>
            <a:r>
              <a:rPr lang="en-US" dirty="0" smtClean="0"/>
              <a:t>http://www.pgroup.com/products/pgdbg.htm</a:t>
            </a:r>
            <a:endParaRPr lang="en-US" dirty="0"/>
          </a:p>
        </p:txBody>
      </p:sp>
      <p:sp>
        <p:nvSpPr>
          <p:cNvPr id="7"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23</a:t>
            </a:fld>
            <a:endParaRPr lang="el-G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Intel Debugger (1)</a:t>
            </a:r>
          </a:p>
        </p:txBody>
      </p:sp>
      <p:sp>
        <p:nvSpPr>
          <p:cNvPr id="3" name="Content Placeholder 2"/>
          <p:cNvSpPr>
            <a:spLocks noGrp="1"/>
          </p:cNvSpPr>
          <p:nvPr>
            <p:ph idx="1"/>
          </p:nvPr>
        </p:nvSpPr>
        <p:spPr/>
        <p:txBody>
          <a:bodyPr/>
          <a:lstStyle/>
          <a:p>
            <a:r>
              <a:rPr lang="en-US" dirty="0" smtClean="0"/>
              <a:t>The Intel Debugger (IDB) provides support for debugging programs written in C, C++, and Fortran 77, 90 and 95</a:t>
            </a:r>
          </a:p>
          <a:p>
            <a:r>
              <a:rPr lang="en-US" dirty="0" smtClean="0"/>
              <a:t>It provides a choice of command-line and graphical user interface (GUI) on the Linux Eclipse platform</a:t>
            </a:r>
          </a:p>
          <a:p>
            <a:r>
              <a:rPr lang="en-US" dirty="0" smtClean="0"/>
              <a:t>A part of the Intel® C++ Composer XE 2011 for Linux and Intel® Fortran Composer XE 2011 for Linux </a:t>
            </a:r>
          </a:p>
          <a:p>
            <a:r>
              <a:rPr lang="en-US" dirty="0" smtClean="0"/>
              <a:t>The Intel® Debugger can debug both single and multithreaded applications</a:t>
            </a:r>
          </a:p>
          <a:p>
            <a:r>
              <a:rPr lang="en-US" dirty="0" smtClean="0"/>
              <a:t>Provides </a:t>
            </a:r>
            <a:r>
              <a:rPr lang="en-US" dirty="0" err="1" smtClean="0"/>
              <a:t>OpenMP</a:t>
            </a:r>
            <a:r>
              <a:rPr lang="en-US" dirty="0" smtClean="0"/>
              <a:t> windows with information about current tasks, teams, task waits, barriers, task spawn trees and locks</a:t>
            </a:r>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24</a:t>
            </a:fld>
            <a:endParaRPr lang="el-G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Intel Debugger (2)</a:t>
            </a:r>
          </a:p>
        </p:txBody>
      </p:sp>
      <p:sp>
        <p:nvSpPr>
          <p:cNvPr id="3" name="Content Placeholder 2"/>
          <p:cNvSpPr>
            <a:spLocks noGrp="1"/>
          </p:cNvSpPr>
          <p:nvPr>
            <p:ph idx="1"/>
          </p:nvPr>
        </p:nvSpPr>
        <p:spPr/>
        <p:txBody>
          <a:bodyPr/>
          <a:lstStyle/>
          <a:p>
            <a:r>
              <a:rPr lang="en-US" dirty="0" smtClean="0"/>
              <a:t>The Intel Debugger (IDB) features:</a:t>
            </a:r>
          </a:p>
          <a:p>
            <a:pPr lvl="1"/>
            <a:r>
              <a:rPr lang="en-US" sz="1800" dirty="0" smtClean="0"/>
              <a:t>Attaches to (and detaches from) a running process and debugs the matching program</a:t>
            </a:r>
          </a:p>
          <a:p>
            <a:pPr lvl="1"/>
            <a:r>
              <a:rPr lang="en-US" sz="1800" dirty="0" smtClean="0"/>
              <a:t>Loads a program into (and unloads a program from) the debugger, automatically creating and deleting processes as necessary</a:t>
            </a:r>
          </a:p>
          <a:p>
            <a:pPr lvl="1"/>
            <a:r>
              <a:rPr lang="en-US" sz="1800" dirty="0" smtClean="0"/>
              <a:t>Supports multiple-process debugging, associating with one or more programs</a:t>
            </a:r>
          </a:p>
          <a:p>
            <a:pPr lvl="1"/>
            <a:r>
              <a:rPr lang="en-US" sz="1800" dirty="0" smtClean="0"/>
              <a:t>See processes and examine detailed process state</a:t>
            </a:r>
          </a:p>
          <a:p>
            <a:pPr lvl="1"/>
            <a:r>
              <a:rPr lang="en-US" sz="1800" dirty="0" smtClean="0"/>
              <a:t>Set breakpoints for a specific process</a:t>
            </a:r>
          </a:p>
          <a:p>
            <a:pPr lvl="1"/>
            <a:r>
              <a:rPr lang="en-US" sz="1800" dirty="0" smtClean="0"/>
              <a:t>Supports remote debugging of applications on embedded Intel architecture (using a remote agent)</a:t>
            </a:r>
          </a:p>
          <a:p>
            <a:pPr lvl="1"/>
            <a:r>
              <a:rPr lang="en-US" sz="1800" dirty="0" smtClean="0"/>
              <a:t>Debugs programs with shared libraries</a:t>
            </a:r>
          </a:p>
          <a:p>
            <a:pPr lvl="1"/>
            <a:r>
              <a:rPr lang="en-US" sz="1800" dirty="0" smtClean="0"/>
              <a:t>Debugs core files</a:t>
            </a:r>
          </a:p>
          <a:p>
            <a:pPr lvl="1"/>
            <a:r>
              <a:rPr lang="en-US" sz="1800" dirty="0" smtClean="0"/>
              <a:t>…</a:t>
            </a:r>
          </a:p>
          <a:p>
            <a:r>
              <a:rPr lang="en-US" sz="2200" dirty="0" smtClean="0">
                <a:hlinkClick r:id="rId2"/>
              </a:rPr>
              <a:t>http://</a:t>
            </a:r>
            <a:r>
              <a:rPr lang="en-US" dirty="0" smtClean="0">
                <a:hlinkClick r:id="rId2"/>
              </a:rPr>
              <a:t>software.intel.com/en-us/articles/idb-linux</a:t>
            </a:r>
            <a:r>
              <a:rPr lang="en-US" sz="2200" dirty="0" smtClean="0">
                <a:hlinkClick r:id="rId2"/>
              </a:rPr>
              <a:t>/</a:t>
            </a:r>
            <a:endParaRPr lang="en-US" sz="2200" dirty="0" smtClean="0"/>
          </a:p>
          <a:p>
            <a:pPr lvl="1"/>
            <a:endParaRPr lang="en-US" sz="1800"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25</a:t>
            </a:fld>
            <a:endParaRPr lang="el-G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IBM Parallel Debugger</a:t>
            </a:r>
          </a:p>
        </p:txBody>
      </p:sp>
      <p:sp>
        <p:nvSpPr>
          <p:cNvPr id="3" name="Content Placeholder 2"/>
          <p:cNvSpPr>
            <a:spLocks noGrp="1"/>
          </p:cNvSpPr>
          <p:nvPr>
            <p:ph idx="1"/>
          </p:nvPr>
        </p:nvSpPr>
        <p:spPr/>
        <p:txBody>
          <a:bodyPr/>
          <a:lstStyle/>
          <a:p>
            <a:r>
              <a:rPr lang="en-US" dirty="0" smtClean="0"/>
              <a:t>Part of IBM Parallel Environment (PE)</a:t>
            </a:r>
          </a:p>
          <a:p>
            <a:endParaRPr lang="en-US" dirty="0" smtClean="0"/>
          </a:p>
          <a:p>
            <a:r>
              <a:rPr lang="en-US" dirty="0" smtClean="0"/>
              <a:t>Standard for debugging on POWER systems</a:t>
            </a:r>
          </a:p>
          <a:p>
            <a:endParaRPr lang="en-US" dirty="0" smtClean="0"/>
          </a:p>
          <a:p>
            <a:r>
              <a:rPr lang="en-US" dirty="0" smtClean="0"/>
              <a:t>The parallel debugger (</a:t>
            </a:r>
            <a:r>
              <a:rPr lang="en-US" dirty="0" err="1" smtClean="0"/>
              <a:t>pdb</a:t>
            </a:r>
            <a:r>
              <a:rPr lang="en-US" dirty="0" smtClean="0"/>
              <a:t>) presents user with a single command line interface that supports most </a:t>
            </a:r>
            <a:r>
              <a:rPr lang="en-US" dirty="0" err="1" smtClean="0"/>
              <a:t>dbx</a:t>
            </a:r>
            <a:r>
              <a:rPr lang="en-US" dirty="0" smtClean="0"/>
              <a:t>/</a:t>
            </a:r>
            <a:r>
              <a:rPr lang="en-US" dirty="0" err="1" smtClean="0"/>
              <a:t>gdb</a:t>
            </a:r>
            <a:r>
              <a:rPr lang="en-US" dirty="0" smtClean="0"/>
              <a:t> execution control commands</a:t>
            </a:r>
          </a:p>
          <a:p>
            <a:endParaRPr lang="en-US" dirty="0" smtClean="0">
              <a:hlinkClick r:id="rId2"/>
            </a:endParaRPr>
          </a:p>
          <a:p>
            <a:r>
              <a:rPr lang="en-US" dirty="0" smtClean="0">
                <a:hlinkClick r:id="rId2"/>
              </a:rPr>
              <a:t>http://www-03.ibm.com/systems/software/parallel/</a:t>
            </a:r>
            <a:endParaRPr lang="en-US" dirty="0" smtClean="0"/>
          </a:p>
          <a:p>
            <a:endParaRPr lang="en-US" dirty="0" smtClean="0"/>
          </a:p>
          <a:p>
            <a:endParaRPr lang="en-US" dirty="0" smtClean="0"/>
          </a:p>
          <a:p>
            <a:pPr>
              <a:buNone/>
            </a:pPr>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26</a:t>
            </a:fld>
            <a:endParaRPr lang="el-G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z="3600" dirty="0" smtClean="0"/>
              <a:t>Debugging simple codes using GDB </a:t>
            </a:r>
          </a:p>
        </p:txBody>
      </p:sp>
      <p:sp>
        <p:nvSpPr>
          <p:cNvPr id="3" name="Content Placeholder 2"/>
          <p:cNvSpPr>
            <a:spLocks noGrp="1"/>
          </p:cNvSpPr>
          <p:nvPr>
            <p:ph idx="1"/>
          </p:nvPr>
        </p:nvSpPr>
        <p:spPr/>
        <p:txBody>
          <a:bodyPr/>
          <a:lstStyle/>
          <a:p>
            <a:r>
              <a:rPr lang="en-US" dirty="0" smtClean="0"/>
              <a:t>Alternatives:</a:t>
            </a:r>
          </a:p>
          <a:p>
            <a:pPr lvl="1"/>
            <a:r>
              <a:rPr lang="en-US" dirty="0" smtClean="0"/>
              <a:t>Using </a:t>
            </a:r>
            <a:r>
              <a:rPr lang="en-US" dirty="0" err="1" smtClean="0"/>
              <a:t>printf</a:t>
            </a:r>
            <a:r>
              <a:rPr lang="en-US" dirty="0" smtClean="0"/>
              <a:t>() (adding trace to program)</a:t>
            </a:r>
          </a:p>
          <a:p>
            <a:pPr lvl="1"/>
            <a:r>
              <a:rPr lang="en-US" dirty="0" smtClean="0"/>
              <a:t>Use </a:t>
            </a:r>
            <a:r>
              <a:rPr lang="en-US" dirty="0" err="1" smtClean="0"/>
              <a:t>debbuger</a:t>
            </a:r>
            <a:r>
              <a:rPr lang="en-US" dirty="0" smtClean="0"/>
              <a:t> with whom you can:</a:t>
            </a:r>
          </a:p>
          <a:p>
            <a:pPr lvl="2"/>
            <a:r>
              <a:rPr lang="en-US" dirty="0" smtClean="0"/>
              <a:t>attach to running process</a:t>
            </a:r>
          </a:p>
          <a:p>
            <a:pPr lvl="2"/>
            <a:r>
              <a:rPr lang="en-US" dirty="0" smtClean="0"/>
              <a:t>change the value of variables at run-time</a:t>
            </a:r>
          </a:p>
          <a:p>
            <a:pPr lvl="2"/>
            <a:r>
              <a:rPr lang="en-US" dirty="0" smtClean="0"/>
              <a:t>make program stop on specific conditions</a:t>
            </a:r>
          </a:p>
          <a:p>
            <a:pPr lvl="2"/>
            <a:r>
              <a:rPr lang="en-US" dirty="0" smtClean="0"/>
              <a:t>list source code</a:t>
            </a:r>
          </a:p>
          <a:p>
            <a:pPr lvl="2"/>
            <a:r>
              <a:rPr lang="en-US" dirty="0" smtClean="0"/>
              <a:t>print variables type</a:t>
            </a:r>
          </a:p>
          <a:p>
            <a:pPr lvl="2"/>
            <a:r>
              <a:rPr lang="en-US" dirty="0" smtClean="0"/>
              <a:t>inspect a process that has crashed</a:t>
            </a:r>
          </a:p>
          <a:p>
            <a:pPr lvl="2"/>
            <a:r>
              <a:rPr lang="en-US" dirty="0" smtClean="0"/>
              <a:t>...</a:t>
            </a:r>
          </a:p>
          <a:p>
            <a:r>
              <a:rPr lang="en-US" dirty="0" smtClean="0"/>
              <a:t>Choice is easy </a:t>
            </a:r>
          </a:p>
          <a:p>
            <a:endParaRPr lang="en-US" dirty="0" smtClean="0"/>
          </a:p>
          <a:p>
            <a:pPr lvl="1"/>
            <a:endParaRPr lang="en-US" sz="1600"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27</a:t>
            </a:fld>
            <a:endParaRPr lang="el-G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z="3600" dirty="0" smtClean="0"/>
              <a:t>GDB basic usage (1)</a:t>
            </a:r>
          </a:p>
        </p:txBody>
      </p:sp>
      <p:sp>
        <p:nvSpPr>
          <p:cNvPr id="3" name="Content Placeholder 2"/>
          <p:cNvSpPr>
            <a:spLocks noGrp="1"/>
          </p:cNvSpPr>
          <p:nvPr>
            <p:ph idx="1"/>
          </p:nvPr>
        </p:nvSpPr>
        <p:spPr/>
        <p:txBody>
          <a:bodyPr/>
          <a:lstStyle/>
          <a:p>
            <a:r>
              <a:rPr lang="en-US" dirty="0" smtClean="0"/>
              <a:t>Compiling (examples are present at /</a:t>
            </a:r>
            <a:r>
              <a:rPr lang="en-US" dirty="0" err="1" smtClean="0"/>
              <a:t>tmp</a:t>
            </a:r>
            <a:r>
              <a:rPr lang="en-US" dirty="0" smtClean="0"/>
              <a:t>/</a:t>
            </a:r>
            <a:r>
              <a:rPr lang="en-US" dirty="0" err="1" smtClean="0"/>
              <a:t>gdb</a:t>
            </a:r>
            <a:r>
              <a:rPr lang="en-US" dirty="0" smtClean="0"/>
              <a:t>):</a:t>
            </a:r>
          </a:p>
          <a:p>
            <a:pPr lvl="1"/>
            <a:r>
              <a:rPr lang="en-US" dirty="0" smtClean="0"/>
              <a:t>Enable debugging with flag -g :</a:t>
            </a:r>
          </a:p>
          <a:p>
            <a:pPr lvl="1">
              <a:buNone/>
            </a:pPr>
            <a:r>
              <a:rPr lang="en-US" dirty="0" smtClean="0"/>
              <a:t>$ </a:t>
            </a:r>
            <a:r>
              <a:rPr lang="en-US" dirty="0" err="1" smtClean="0"/>
              <a:t>gcc</a:t>
            </a:r>
            <a:r>
              <a:rPr lang="en-US" dirty="0" smtClean="0"/>
              <a:t> –g –o test gdb1.c</a:t>
            </a:r>
          </a:p>
          <a:p>
            <a:r>
              <a:rPr lang="en-US" dirty="0" smtClean="0"/>
              <a:t>Source code and executable one to one mapping is made</a:t>
            </a:r>
          </a:p>
          <a:p>
            <a:r>
              <a:rPr lang="en-US" dirty="0" smtClean="0"/>
              <a:t>Symbol table is created</a:t>
            </a:r>
          </a:p>
          <a:p>
            <a:r>
              <a:rPr lang="en-US" dirty="0" smtClean="0"/>
              <a:t>Optimization can change things!</a:t>
            </a:r>
          </a:p>
          <a:p>
            <a:endParaRPr lang="en-US" dirty="0" smtClean="0"/>
          </a:p>
          <a:p>
            <a:r>
              <a:rPr lang="en-US" dirty="0" smtClean="0"/>
              <a:t>Load executable:</a:t>
            </a:r>
          </a:p>
          <a:p>
            <a:pPr lvl="1">
              <a:buNone/>
            </a:pPr>
            <a:r>
              <a:rPr lang="en-US" dirty="0" smtClean="0"/>
              <a:t>$ </a:t>
            </a:r>
            <a:r>
              <a:rPr lang="en-US" dirty="0" err="1" smtClean="0"/>
              <a:t>gdb</a:t>
            </a:r>
            <a:r>
              <a:rPr lang="en-US" dirty="0" smtClean="0"/>
              <a:t> ./test</a:t>
            </a:r>
          </a:p>
          <a:p>
            <a:r>
              <a:rPr lang="en-US" dirty="0" smtClean="0"/>
              <a:t>Symbols are loaded and we can run program (VM)</a:t>
            </a:r>
          </a:p>
          <a:p>
            <a:r>
              <a:rPr lang="en-US" dirty="0" smtClean="0"/>
              <a:t>We see a command prompt:</a:t>
            </a:r>
          </a:p>
          <a:p>
            <a:pPr lvl="1">
              <a:buNone/>
            </a:pPr>
            <a:r>
              <a:rPr lang="en-US" dirty="0" smtClean="0"/>
              <a:t>$(</a:t>
            </a:r>
            <a:r>
              <a:rPr lang="en-US" dirty="0" err="1" smtClean="0"/>
              <a:t>gdb</a:t>
            </a:r>
            <a:r>
              <a:rPr lang="en-US" dirty="0" smtClean="0"/>
              <a:t>)_</a:t>
            </a:r>
          </a:p>
          <a:p>
            <a:endParaRPr lang="en-US" dirty="0" smtClean="0"/>
          </a:p>
          <a:p>
            <a:pPr lvl="1"/>
            <a:endParaRPr lang="en-US" sz="1600"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28</a:t>
            </a:fld>
            <a:endParaRPr lang="el-G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z="3600" dirty="0" smtClean="0"/>
              <a:t>GDB basic usage (2)</a:t>
            </a:r>
          </a:p>
        </p:txBody>
      </p:sp>
      <p:sp>
        <p:nvSpPr>
          <p:cNvPr id="3" name="Content Placeholder 2"/>
          <p:cNvSpPr>
            <a:spLocks noGrp="1"/>
          </p:cNvSpPr>
          <p:nvPr>
            <p:ph idx="1"/>
          </p:nvPr>
        </p:nvSpPr>
        <p:spPr/>
        <p:txBody>
          <a:bodyPr/>
          <a:lstStyle/>
          <a:p>
            <a:r>
              <a:rPr lang="en-US" dirty="0" smtClean="0"/>
              <a:t>Commands:</a:t>
            </a:r>
          </a:p>
          <a:p>
            <a:pPr lvl="1"/>
            <a:r>
              <a:rPr lang="en-US" dirty="0" smtClean="0"/>
              <a:t>run-Start execution</a:t>
            </a:r>
          </a:p>
          <a:p>
            <a:pPr lvl="1"/>
            <a:r>
              <a:rPr lang="en-US" dirty="0" smtClean="0"/>
              <a:t>list [</a:t>
            </a:r>
            <a:r>
              <a:rPr lang="en-US" dirty="0" err="1" smtClean="0"/>
              <a:t>arg</a:t>
            </a:r>
            <a:r>
              <a:rPr lang="en-US" dirty="0" smtClean="0"/>
              <a:t>] -List source code around argument</a:t>
            </a:r>
          </a:p>
          <a:p>
            <a:pPr lvl="1"/>
            <a:r>
              <a:rPr lang="en-US" dirty="0" smtClean="0"/>
              <a:t>break [</a:t>
            </a:r>
            <a:r>
              <a:rPr lang="en-US" dirty="0" err="1" smtClean="0"/>
              <a:t>arg</a:t>
            </a:r>
            <a:r>
              <a:rPr lang="en-US" dirty="0" smtClean="0"/>
              <a:t>] -Add a “break point” at </a:t>
            </a:r>
            <a:r>
              <a:rPr lang="en-US" dirty="0" err="1" smtClean="0"/>
              <a:t>arg</a:t>
            </a:r>
            <a:endParaRPr lang="en-US" dirty="0" smtClean="0"/>
          </a:p>
          <a:p>
            <a:pPr lvl="1"/>
            <a:r>
              <a:rPr lang="en-US" dirty="0" smtClean="0"/>
              <a:t>delete n-Delete break point number n</a:t>
            </a:r>
          </a:p>
          <a:p>
            <a:pPr lvl="1"/>
            <a:r>
              <a:rPr lang="en-US" dirty="0" smtClean="0"/>
              <a:t>print [</a:t>
            </a:r>
            <a:r>
              <a:rPr lang="en-US" dirty="0" err="1" smtClean="0"/>
              <a:t>arg</a:t>
            </a:r>
            <a:r>
              <a:rPr lang="en-US" dirty="0" smtClean="0"/>
              <a:t>] -Print the content of </a:t>
            </a:r>
            <a:r>
              <a:rPr lang="en-US" dirty="0" err="1" smtClean="0"/>
              <a:t>arg</a:t>
            </a:r>
            <a:endParaRPr lang="en-US" dirty="0" smtClean="0"/>
          </a:p>
          <a:p>
            <a:pPr lvl="1"/>
            <a:r>
              <a:rPr lang="en-US" dirty="0" smtClean="0"/>
              <a:t>continue-Continue execution after a break</a:t>
            </a:r>
          </a:p>
          <a:p>
            <a:pPr lvl="1"/>
            <a:r>
              <a:rPr lang="en-US" dirty="0" smtClean="0"/>
              <a:t>next-Execute next line</a:t>
            </a:r>
          </a:p>
          <a:p>
            <a:pPr lvl="1"/>
            <a:r>
              <a:rPr lang="en-US" dirty="0" smtClean="0"/>
              <a:t>step-Step into next line (enters functions)</a:t>
            </a:r>
          </a:p>
          <a:p>
            <a:pPr lvl="1"/>
            <a:r>
              <a:rPr lang="en-US" dirty="0" err="1" smtClean="0"/>
              <a:t>backtrace</a:t>
            </a:r>
            <a:r>
              <a:rPr lang="en-US" dirty="0" smtClean="0"/>
              <a:t>-History of function calls</a:t>
            </a:r>
          </a:p>
          <a:p>
            <a:pPr lvl="1"/>
            <a:r>
              <a:rPr lang="en-US" dirty="0" smtClean="0"/>
              <a:t>help–Shows help</a:t>
            </a:r>
          </a:p>
          <a:p>
            <a:pPr lvl="1"/>
            <a:r>
              <a:rPr lang="en-US" dirty="0" smtClean="0"/>
              <a:t>kill-Kill program </a:t>
            </a:r>
            <a:r>
              <a:rPr lang="en-US" dirty="0" err="1" smtClean="0"/>
              <a:t>witout</a:t>
            </a:r>
            <a:r>
              <a:rPr lang="en-US" dirty="0" smtClean="0"/>
              <a:t> quitting </a:t>
            </a:r>
            <a:r>
              <a:rPr lang="en-US" dirty="0" err="1" smtClean="0"/>
              <a:t>gdb</a:t>
            </a:r>
            <a:endParaRPr lang="en-US" dirty="0" smtClean="0"/>
          </a:p>
          <a:p>
            <a:pPr lvl="1"/>
            <a:r>
              <a:rPr lang="en-US" dirty="0" smtClean="0"/>
              <a:t>quit-Quit </a:t>
            </a:r>
            <a:r>
              <a:rPr lang="en-US" dirty="0" err="1" smtClean="0"/>
              <a:t>gdb</a:t>
            </a:r>
            <a:endParaRPr lang="en-US" dirty="0" smtClean="0"/>
          </a:p>
          <a:p>
            <a:pPr lvl="1"/>
            <a:endParaRPr lang="en-US" sz="1600"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29</a:t>
            </a:fld>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Compilers</a:t>
            </a:r>
          </a:p>
        </p:txBody>
      </p:sp>
      <p:sp>
        <p:nvSpPr>
          <p:cNvPr id="3" name="Content Placeholder 2"/>
          <p:cNvSpPr>
            <a:spLocks noGrp="1"/>
          </p:cNvSpPr>
          <p:nvPr>
            <p:ph idx="1"/>
          </p:nvPr>
        </p:nvSpPr>
        <p:spPr/>
        <p:txBody>
          <a:bodyPr/>
          <a:lstStyle/>
          <a:p>
            <a:r>
              <a:rPr lang="en-US" dirty="0" smtClean="0"/>
              <a:t>PARADOX cluster supports development of software in C/C++ and Fortran programming languages through different </a:t>
            </a:r>
            <a:r>
              <a:rPr lang="en-US" dirty="0" err="1" smtClean="0"/>
              <a:t>toolchains</a:t>
            </a:r>
            <a:r>
              <a:rPr lang="en-US" dirty="0" smtClean="0"/>
              <a:t>:</a:t>
            </a:r>
          </a:p>
          <a:p>
            <a:endParaRPr lang="en-US" dirty="0" smtClean="0"/>
          </a:p>
          <a:p>
            <a:pPr lvl="1"/>
            <a:r>
              <a:rPr lang="en-US" sz="2400" dirty="0" smtClean="0"/>
              <a:t>GNU Compiler Collection</a:t>
            </a:r>
          </a:p>
          <a:p>
            <a:pPr lvl="1"/>
            <a:endParaRPr lang="en-US" sz="2400" dirty="0" smtClean="0"/>
          </a:p>
          <a:p>
            <a:pPr lvl="1"/>
            <a:r>
              <a:rPr lang="en-US" sz="2400" dirty="0" smtClean="0"/>
              <a:t>Intel Compilers </a:t>
            </a:r>
          </a:p>
          <a:p>
            <a:pPr lvl="1"/>
            <a:endParaRPr lang="en-US" sz="2400" dirty="0" smtClean="0"/>
          </a:p>
          <a:p>
            <a:pPr lvl="1"/>
            <a:r>
              <a:rPr lang="en-US" sz="2400" dirty="0" smtClean="0"/>
              <a:t>Portland Group Compilers</a:t>
            </a:r>
          </a:p>
          <a:p>
            <a:pPr lvl="1"/>
            <a:endParaRPr lang="en-US" sz="2400" dirty="0" smtClean="0"/>
          </a:p>
          <a:p>
            <a:pPr lvl="1"/>
            <a:r>
              <a:rPr lang="en-US" sz="2400" dirty="0" smtClean="0"/>
              <a:t>IBM XL Compilers (available on </a:t>
            </a:r>
            <a:r>
              <a:rPr lang="en-US" sz="2400" dirty="0" err="1" smtClean="0"/>
              <a:t>tPARADOX</a:t>
            </a:r>
            <a:r>
              <a:rPr lang="en-US" sz="2400" dirty="0" smtClean="0"/>
              <a:t>)</a:t>
            </a:r>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3</a:t>
            </a:fld>
            <a:endParaRPr lang="el-G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z="3600" dirty="0" smtClean="0"/>
              <a:t>GDB basic usage (3)</a:t>
            </a:r>
          </a:p>
        </p:txBody>
      </p:sp>
      <p:sp>
        <p:nvSpPr>
          <p:cNvPr id="3" name="Content Placeholder 2"/>
          <p:cNvSpPr>
            <a:spLocks noGrp="1"/>
          </p:cNvSpPr>
          <p:nvPr>
            <p:ph idx="1"/>
          </p:nvPr>
        </p:nvSpPr>
        <p:spPr/>
        <p:txBody>
          <a:bodyPr/>
          <a:lstStyle/>
          <a:p>
            <a:r>
              <a:rPr lang="en-US" dirty="0" smtClean="0"/>
              <a:t>Type run and program will start:</a:t>
            </a:r>
          </a:p>
          <a:p>
            <a:pPr lvl="1"/>
            <a:r>
              <a:rPr lang="en-US" dirty="0" smtClean="0"/>
              <a:t>$(</a:t>
            </a:r>
            <a:r>
              <a:rPr lang="en-US" dirty="0" err="1" smtClean="0"/>
              <a:t>gdb</a:t>
            </a:r>
            <a:r>
              <a:rPr lang="en-US" dirty="0" smtClean="0"/>
              <a:t>) run &lt;arg1, arg2 ...&gt;</a:t>
            </a:r>
          </a:p>
          <a:p>
            <a:r>
              <a:rPr lang="en-US" dirty="0" smtClean="0"/>
              <a:t>set </a:t>
            </a:r>
            <a:r>
              <a:rPr lang="en-US" dirty="0" err="1" smtClean="0"/>
              <a:t>args</a:t>
            </a:r>
            <a:r>
              <a:rPr lang="en-US" dirty="0" smtClean="0"/>
              <a:t> – set arguments for next running</a:t>
            </a:r>
          </a:p>
          <a:p>
            <a:r>
              <a:rPr lang="en-US" dirty="0" smtClean="0"/>
              <a:t>list – list lines of source code (10 lines around argument are displayed):</a:t>
            </a:r>
          </a:p>
          <a:p>
            <a:pPr>
              <a:buNone/>
            </a:pPr>
            <a:r>
              <a:rPr lang="en-US" dirty="0" smtClean="0"/>
              <a:t>	list</a:t>
            </a:r>
          </a:p>
          <a:p>
            <a:pPr>
              <a:buNone/>
            </a:pPr>
            <a:r>
              <a:rPr lang="en-US" dirty="0" smtClean="0"/>
              <a:t>	list </a:t>
            </a:r>
            <a:r>
              <a:rPr lang="en-US" dirty="0" err="1" smtClean="0"/>
              <a:t>linenum</a:t>
            </a:r>
            <a:endParaRPr lang="en-US" dirty="0" smtClean="0"/>
          </a:p>
          <a:p>
            <a:pPr>
              <a:buNone/>
            </a:pPr>
            <a:r>
              <a:rPr lang="en-US" dirty="0" smtClean="0"/>
              <a:t>	list function</a:t>
            </a:r>
          </a:p>
          <a:p>
            <a:pPr>
              <a:buNone/>
            </a:pPr>
            <a:r>
              <a:rPr lang="en-US" dirty="0" smtClean="0"/>
              <a:t>	list driver.c:20</a:t>
            </a:r>
            <a:endParaRPr lang="en-US" sz="1600"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30</a:t>
            </a:fld>
            <a:endParaRPr lang="el-G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z="3600" dirty="0" smtClean="0"/>
              <a:t>GDB basic usage (4)</a:t>
            </a:r>
          </a:p>
        </p:txBody>
      </p:sp>
      <p:sp>
        <p:nvSpPr>
          <p:cNvPr id="3" name="Content Placeholder 2"/>
          <p:cNvSpPr>
            <a:spLocks noGrp="1"/>
          </p:cNvSpPr>
          <p:nvPr>
            <p:ph idx="1"/>
          </p:nvPr>
        </p:nvSpPr>
        <p:spPr/>
        <p:txBody>
          <a:bodyPr/>
          <a:lstStyle/>
          <a:p>
            <a:r>
              <a:rPr lang="en-US" dirty="0" smtClean="0"/>
              <a:t>Setting breakpoints</a:t>
            </a:r>
          </a:p>
          <a:p>
            <a:pPr lvl="1"/>
            <a:r>
              <a:rPr lang="en-US" sz="2400" dirty="0" smtClean="0"/>
              <a:t>Set a breakpoint at specific line on current source code file:</a:t>
            </a:r>
          </a:p>
          <a:p>
            <a:pPr lvl="2"/>
            <a:r>
              <a:rPr lang="en-US" sz="2000" dirty="0" smtClean="0"/>
              <a:t>(</a:t>
            </a:r>
            <a:r>
              <a:rPr lang="en-US" sz="2000" dirty="0" err="1" smtClean="0"/>
              <a:t>gdb</a:t>
            </a:r>
            <a:r>
              <a:rPr lang="en-US" sz="2000" dirty="0" smtClean="0"/>
              <a:t>) break 8</a:t>
            </a:r>
          </a:p>
          <a:p>
            <a:pPr lvl="1"/>
            <a:r>
              <a:rPr lang="en-US" sz="2400" dirty="0" smtClean="0"/>
              <a:t>Set a breakpoint at specific function:</a:t>
            </a:r>
          </a:p>
          <a:p>
            <a:pPr lvl="2"/>
            <a:r>
              <a:rPr lang="en-US" sz="2200" dirty="0" smtClean="0"/>
              <a:t>(</a:t>
            </a:r>
            <a:r>
              <a:rPr lang="en-US" sz="2200" dirty="0" err="1" smtClean="0"/>
              <a:t>gdb</a:t>
            </a:r>
            <a:r>
              <a:rPr lang="en-US" sz="2200" dirty="0" smtClean="0"/>
              <a:t>) break </a:t>
            </a:r>
            <a:r>
              <a:rPr lang="en-US" sz="2200" dirty="0" err="1" smtClean="0"/>
              <a:t>my_function</a:t>
            </a:r>
            <a:endParaRPr lang="en-US" sz="2200" dirty="0" smtClean="0"/>
          </a:p>
          <a:p>
            <a:pPr lvl="1"/>
            <a:r>
              <a:rPr lang="en-US" sz="2400" dirty="0" smtClean="0"/>
              <a:t>Set a breakpoint at specific line on some source file :</a:t>
            </a:r>
          </a:p>
          <a:p>
            <a:pPr lvl="2"/>
            <a:r>
              <a:rPr lang="en-US" sz="2200" dirty="0" smtClean="0"/>
              <a:t>(</a:t>
            </a:r>
            <a:r>
              <a:rPr lang="en-US" sz="2200" dirty="0" err="1" smtClean="0"/>
              <a:t>gdb</a:t>
            </a:r>
            <a:r>
              <a:rPr lang="en-US" sz="2200" dirty="0" smtClean="0"/>
              <a:t>) break parsing.cc:45</a:t>
            </a:r>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31</a:t>
            </a:fld>
            <a:endParaRPr lang="el-G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z="3600" dirty="0" smtClean="0"/>
              <a:t>GDB basic usage (5)</a:t>
            </a:r>
          </a:p>
        </p:txBody>
      </p:sp>
      <p:sp>
        <p:nvSpPr>
          <p:cNvPr id="3" name="Content Placeholder 2"/>
          <p:cNvSpPr>
            <a:spLocks noGrp="1"/>
          </p:cNvSpPr>
          <p:nvPr>
            <p:ph idx="1"/>
          </p:nvPr>
        </p:nvSpPr>
        <p:spPr/>
        <p:txBody>
          <a:bodyPr/>
          <a:lstStyle/>
          <a:p>
            <a:r>
              <a:rPr lang="en-US" dirty="0" smtClean="0"/>
              <a:t>Examining the stack:</a:t>
            </a:r>
          </a:p>
          <a:p>
            <a:endParaRPr lang="en-US" dirty="0" smtClean="0"/>
          </a:p>
          <a:p>
            <a:pPr lvl="1"/>
            <a:r>
              <a:rPr lang="en-US" sz="2400" dirty="0" err="1" smtClean="0"/>
              <a:t>backtrace</a:t>
            </a:r>
            <a:r>
              <a:rPr lang="en-US" sz="2400" dirty="0" smtClean="0"/>
              <a:t> - Print </a:t>
            </a:r>
            <a:r>
              <a:rPr lang="en-US" sz="2400" dirty="0" err="1" smtClean="0"/>
              <a:t>backtrace</a:t>
            </a:r>
            <a:r>
              <a:rPr lang="en-US" sz="2400" dirty="0" smtClean="0"/>
              <a:t> of all stack frames</a:t>
            </a:r>
          </a:p>
          <a:p>
            <a:pPr lvl="1"/>
            <a:r>
              <a:rPr lang="en-US" sz="2400" dirty="0" smtClean="0"/>
              <a:t>frame - Select and print a stack frame</a:t>
            </a:r>
          </a:p>
          <a:p>
            <a:pPr lvl="1"/>
            <a:r>
              <a:rPr lang="en-US" sz="2400" dirty="0" smtClean="0"/>
              <a:t>up -Select and print stack frame that called this one</a:t>
            </a:r>
          </a:p>
          <a:p>
            <a:pPr lvl="1"/>
            <a:r>
              <a:rPr lang="en-US" sz="2400" dirty="0" smtClean="0"/>
              <a:t>down - Select and print stack frame called by this one</a:t>
            </a:r>
          </a:p>
          <a:p>
            <a:pPr lvl="1"/>
            <a:r>
              <a:rPr lang="en-US" sz="2400" dirty="0" smtClean="0"/>
              <a:t>info locals - Local variables of current stack frame</a:t>
            </a:r>
          </a:p>
          <a:p>
            <a:pPr lvl="1"/>
            <a:r>
              <a:rPr lang="en-US" sz="2400" dirty="0" smtClean="0"/>
              <a:t>info </a:t>
            </a:r>
            <a:r>
              <a:rPr lang="en-US" sz="2400" dirty="0" err="1" smtClean="0"/>
              <a:t>args</a:t>
            </a:r>
            <a:r>
              <a:rPr lang="en-US" sz="2400" dirty="0" smtClean="0"/>
              <a:t> - Local arguments of current stack frame</a:t>
            </a:r>
            <a:endParaRPr lang="en-US" sz="1400"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32</a:t>
            </a:fld>
            <a:endParaRPr lang="el-G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z="3600" dirty="0" smtClean="0"/>
              <a:t>GDB basic usage (6)</a:t>
            </a:r>
          </a:p>
        </p:txBody>
      </p:sp>
      <p:sp>
        <p:nvSpPr>
          <p:cNvPr id="3" name="Content Placeholder 2"/>
          <p:cNvSpPr>
            <a:spLocks noGrp="1"/>
          </p:cNvSpPr>
          <p:nvPr>
            <p:ph idx="1"/>
          </p:nvPr>
        </p:nvSpPr>
        <p:spPr/>
        <p:txBody>
          <a:bodyPr/>
          <a:lstStyle/>
          <a:p>
            <a:r>
              <a:rPr lang="en-US" dirty="0" err="1" smtClean="0"/>
              <a:t>Watchpoints</a:t>
            </a:r>
            <a:endParaRPr lang="en-US" dirty="0" smtClean="0"/>
          </a:p>
          <a:p>
            <a:pPr lvl="1"/>
            <a:r>
              <a:rPr lang="en-US" dirty="0" smtClean="0"/>
              <a:t>Set on variables (expressions) -variable must be in current scope</a:t>
            </a:r>
          </a:p>
          <a:p>
            <a:pPr lvl="1"/>
            <a:r>
              <a:rPr lang="en-US" dirty="0" smtClean="0"/>
              <a:t>watch –Set a </a:t>
            </a:r>
            <a:r>
              <a:rPr lang="en-US" dirty="0" err="1" smtClean="0"/>
              <a:t>watchpoint</a:t>
            </a:r>
            <a:r>
              <a:rPr lang="en-US" dirty="0" smtClean="0"/>
              <a:t> for an expression.</a:t>
            </a:r>
          </a:p>
          <a:p>
            <a:pPr lvl="1"/>
            <a:r>
              <a:rPr lang="en-US" dirty="0" err="1" smtClean="0"/>
              <a:t>rwatch</a:t>
            </a:r>
            <a:r>
              <a:rPr lang="en-US" dirty="0" smtClean="0"/>
              <a:t>-Set a read </a:t>
            </a:r>
            <a:r>
              <a:rPr lang="en-US" dirty="0" err="1" smtClean="0"/>
              <a:t>watchpoint</a:t>
            </a:r>
            <a:r>
              <a:rPr lang="en-US" dirty="0" smtClean="0"/>
              <a:t> for an expression.</a:t>
            </a:r>
          </a:p>
          <a:p>
            <a:pPr lvl="1"/>
            <a:r>
              <a:rPr lang="en-US" dirty="0" err="1" smtClean="0"/>
              <a:t>awatch</a:t>
            </a:r>
            <a:r>
              <a:rPr lang="en-US" dirty="0" smtClean="0"/>
              <a:t>-Set a read/write </a:t>
            </a:r>
            <a:r>
              <a:rPr lang="en-US" dirty="0" err="1" smtClean="0"/>
              <a:t>watchpoint</a:t>
            </a:r>
            <a:r>
              <a:rPr lang="en-US" dirty="0" smtClean="0"/>
              <a:t> for an expression.</a:t>
            </a:r>
          </a:p>
          <a:p>
            <a:pPr lvl="1"/>
            <a:r>
              <a:rPr lang="en-US" dirty="0" smtClean="0"/>
              <a:t>Disable–turn off </a:t>
            </a:r>
            <a:r>
              <a:rPr lang="en-US" dirty="0" err="1" smtClean="0"/>
              <a:t>watchpoint</a:t>
            </a:r>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33</a:t>
            </a:fld>
            <a:endParaRPr lang="el-G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z="3600" dirty="0" smtClean="0"/>
              <a:t>GDB basic usage (9)</a:t>
            </a:r>
          </a:p>
        </p:txBody>
      </p:sp>
      <p:sp>
        <p:nvSpPr>
          <p:cNvPr id="3" name="Content Placeholder 2"/>
          <p:cNvSpPr>
            <a:spLocks noGrp="1"/>
          </p:cNvSpPr>
          <p:nvPr>
            <p:ph idx="1"/>
          </p:nvPr>
        </p:nvSpPr>
        <p:spPr/>
        <p:txBody>
          <a:bodyPr/>
          <a:lstStyle/>
          <a:p>
            <a:r>
              <a:rPr lang="en-US" dirty="0" err="1" smtClean="0"/>
              <a:t>Catchpoints</a:t>
            </a:r>
            <a:endParaRPr lang="en-US" dirty="0" smtClean="0"/>
          </a:p>
          <a:p>
            <a:pPr lvl="1"/>
            <a:r>
              <a:rPr lang="en-US" sz="1800" dirty="0" smtClean="0"/>
              <a:t>Set on events (C++ exceptions or the loading of a shared library and others)</a:t>
            </a:r>
          </a:p>
          <a:p>
            <a:pPr lvl="1"/>
            <a:r>
              <a:rPr lang="en-US" sz="1800" dirty="0" smtClean="0"/>
              <a:t>catch EVENT–event can be :</a:t>
            </a:r>
          </a:p>
          <a:p>
            <a:pPr lvl="2"/>
            <a:r>
              <a:rPr lang="en-US" dirty="0" smtClean="0"/>
              <a:t>throw -The throwing of a C++exception</a:t>
            </a:r>
          </a:p>
          <a:p>
            <a:pPr lvl="2"/>
            <a:r>
              <a:rPr lang="en-US" dirty="0" smtClean="0"/>
              <a:t>catch -The catching of a C++ exception</a:t>
            </a:r>
          </a:p>
          <a:p>
            <a:pPr lvl="2"/>
            <a:r>
              <a:rPr lang="en-US" dirty="0" smtClean="0"/>
              <a:t>exec -A call to `exec'</a:t>
            </a:r>
          </a:p>
          <a:p>
            <a:pPr lvl="2"/>
            <a:r>
              <a:rPr lang="en-US" dirty="0" smtClean="0"/>
              <a:t>fork -A call to `fork'</a:t>
            </a:r>
          </a:p>
          <a:p>
            <a:pPr lvl="2"/>
            <a:r>
              <a:rPr lang="en-US" dirty="0" smtClean="0"/>
              <a:t>load -A loading of any library</a:t>
            </a:r>
          </a:p>
          <a:p>
            <a:pPr lvl="2"/>
            <a:r>
              <a:rPr lang="en-US" dirty="0" smtClean="0"/>
              <a:t>load LIBNAME -A loading of specific </a:t>
            </a:r>
            <a:r>
              <a:rPr lang="en-US" sz="2000" dirty="0" smtClean="0"/>
              <a:t>library</a:t>
            </a:r>
          </a:p>
          <a:p>
            <a:pPr lvl="2"/>
            <a:r>
              <a:rPr lang="en-US" dirty="0" smtClean="0"/>
              <a:t>unload -Unloading of library</a:t>
            </a:r>
          </a:p>
          <a:p>
            <a:pPr lvl="2"/>
            <a:r>
              <a:rPr lang="en-US" dirty="0" err="1" smtClean="0"/>
              <a:t>thread_start</a:t>
            </a:r>
            <a:r>
              <a:rPr lang="en-US" dirty="0" smtClean="0"/>
              <a:t> –Starting any threads, just after creation </a:t>
            </a:r>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34</a:t>
            </a:fld>
            <a:endParaRPr lang="el-G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z="3600" dirty="0" smtClean="0"/>
              <a:t>GDB basic usage (8)</a:t>
            </a:r>
          </a:p>
        </p:txBody>
      </p:sp>
      <p:sp>
        <p:nvSpPr>
          <p:cNvPr id="3" name="Content Placeholder 2"/>
          <p:cNvSpPr>
            <a:spLocks noGrp="1"/>
          </p:cNvSpPr>
          <p:nvPr>
            <p:ph idx="1"/>
          </p:nvPr>
        </p:nvSpPr>
        <p:spPr/>
        <p:txBody>
          <a:bodyPr/>
          <a:lstStyle/>
          <a:p>
            <a:r>
              <a:rPr lang="en-US" dirty="0" smtClean="0"/>
              <a:t>Inspecting variables</a:t>
            </a:r>
          </a:p>
          <a:p>
            <a:pPr lvl="1"/>
            <a:r>
              <a:rPr lang="en-US" dirty="0" err="1" smtClean="0"/>
              <a:t>ptype</a:t>
            </a:r>
            <a:r>
              <a:rPr lang="en-US" dirty="0" smtClean="0"/>
              <a:t>–print the data type of a variable</a:t>
            </a:r>
          </a:p>
          <a:p>
            <a:pPr lvl="2">
              <a:buNone/>
            </a:pPr>
            <a:r>
              <a:rPr lang="en-US" dirty="0" smtClean="0"/>
              <a:t>(</a:t>
            </a:r>
            <a:r>
              <a:rPr lang="en-US" dirty="0" err="1" smtClean="0"/>
              <a:t>gdb</a:t>
            </a:r>
            <a:r>
              <a:rPr lang="en-US" dirty="0" smtClean="0"/>
              <a:t>) </a:t>
            </a:r>
            <a:r>
              <a:rPr lang="en-US" dirty="0" err="1" smtClean="0"/>
              <a:t>ptypemyvar</a:t>
            </a:r>
            <a:endParaRPr lang="en-US" dirty="0" smtClean="0"/>
          </a:p>
          <a:p>
            <a:pPr lvl="2">
              <a:buNone/>
            </a:pPr>
            <a:r>
              <a:rPr lang="en-US" dirty="0" smtClean="0"/>
              <a:t>type = double</a:t>
            </a:r>
          </a:p>
          <a:p>
            <a:pPr lvl="1"/>
            <a:r>
              <a:rPr lang="en-US" dirty="0" smtClean="0"/>
              <a:t>print–view the value of a variable</a:t>
            </a:r>
          </a:p>
          <a:p>
            <a:pPr lvl="2">
              <a:buNone/>
            </a:pPr>
            <a:r>
              <a:rPr lang="en-US" dirty="0" smtClean="0"/>
              <a:t>(</a:t>
            </a:r>
            <a:r>
              <a:rPr lang="en-US" dirty="0" err="1" smtClean="0"/>
              <a:t>gdb</a:t>
            </a:r>
            <a:r>
              <a:rPr lang="en-US" dirty="0" smtClean="0"/>
              <a:t>) print </a:t>
            </a:r>
            <a:r>
              <a:rPr lang="en-US" dirty="0" err="1" smtClean="0"/>
              <a:t>i</a:t>
            </a:r>
            <a:endParaRPr lang="en-US" dirty="0" smtClean="0"/>
          </a:p>
          <a:p>
            <a:pPr lvl="2">
              <a:buNone/>
            </a:pPr>
            <a:r>
              <a:rPr lang="en-US" dirty="0" smtClean="0"/>
              <a:t>$4 = -107</a:t>
            </a:r>
          </a:p>
          <a:p>
            <a:pPr lvl="1"/>
            <a:r>
              <a:rPr lang="en-US" dirty="0" smtClean="0"/>
              <a:t>Inspecting an array:</a:t>
            </a:r>
          </a:p>
          <a:p>
            <a:pPr lvl="2">
              <a:buNone/>
            </a:pPr>
            <a:r>
              <a:rPr lang="en-US" dirty="0" smtClean="0"/>
              <a:t>(</a:t>
            </a:r>
            <a:r>
              <a:rPr lang="en-US" dirty="0" err="1" smtClean="0"/>
              <a:t>gdb</a:t>
            </a:r>
            <a:r>
              <a:rPr lang="en-US" dirty="0" smtClean="0"/>
              <a:t>) p </a:t>
            </a:r>
            <a:r>
              <a:rPr lang="en-US" dirty="0" err="1" smtClean="0"/>
              <a:t>myIntArray</a:t>
            </a:r>
            <a:endParaRPr lang="en-US" dirty="0" smtClean="0"/>
          </a:p>
          <a:p>
            <a:pPr lvl="2">
              <a:buNone/>
            </a:pPr>
            <a:r>
              <a:rPr lang="en-US" dirty="0" smtClean="0"/>
              <a:t>$46 = {0, 1, 2, 3, 4, 5}</a:t>
            </a:r>
          </a:p>
          <a:p>
            <a:pPr lvl="2"/>
            <a:r>
              <a:rPr lang="en-US" dirty="0" smtClean="0"/>
              <a:t>(</a:t>
            </a:r>
            <a:r>
              <a:rPr lang="en-US" dirty="0" err="1" smtClean="0"/>
              <a:t>gdb</a:t>
            </a:r>
            <a:r>
              <a:rPr lang="en-US" dirty="0" smtClean="0"/>
              <a:t>) p </a:t>
            </a:r>
            <a:r>
              <a:rPr lang="en-US" dirty="0" err="1" smtClean="0"/>
              <a:t>myIntArray</a:t>
            </a:r>
            <a:r>
              <a:rPr lang="en-US" dirty="0" smtClean="0"/>
              <a:t>[3]@7</a:t>
            </a:r>
          </a:p>
          <a:p>
            <a:pPr lvl="2"/>
            <a:r>
              <a:rPr lang="en-US" dirty="0" smtClean="0"/>
              <a:t>$54 = {3, 4, 5, 10, 1107293224,1079194419, -1947051841}</a:t>
            </a:r>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35</a:t>
            </a:fld>
            <a:endParaRPr lang="el-G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z="3600" dirty="0" smtClean="0"/>
              <a:t>GDB basic usage (9)</a:t>
            </a:r>
          </a:p>
        </p:txBody>
      </p:sp>
      <p:sp>
        <p:nvSpPr>
          <p:cNvPr id="3" name="Content Placeholder 2"/>
          <p:cNvSpPr>
            <a:spLocks noGrp="1"/>
          </p:cNvSpPr>
          <p:nvPr>
            <p:ph idx="1"/>
          </p:nvPr>
        </p:nvSpPr>
        <p:spPr/>
        <p:txBody>
          <a:bodyPr/>
          <a:lstStyle/>
          <a:p>
            <a:r>
              <a:rPr lang="en-US" dirty="0" smtClean="0"/>
              <a:t>Inspecting a structure:</a:t>
            </a:r>
          </a:p>
          <a:p>
            <a:pPr lvl="1"/>
            <a:r>
              <a:rPr lang="en-US" dirty="0" smtClean="0"/>
              <a:t>(</a:t>
            </a:r>
            <a:r>
              <a:rPr lang="en-US" dirty="0" err="1" smtClean="0"/>
              <a:t>gdb</a:t>
            </a:r>
            <a:r>
              <a:rPr lang="en-US" dirty="0" smtClean="0"/>
              <a:t>) p </a:t>
            </a:r>
            <a:r>
              <a:rPr lang="en-US" dirty="0" err="1" smtClean="0"/>
              <a:t>myStruct</a:t>
            </a:r>
            <a:endParaRPr lang="en-US" dirty="0" smtClean="0"/>
          </a:p>
          <a:p>
            <a:pPr lvl="1"/>
            <a:r>
              <a:rPr lang="en-US" dirty="0" smtClean="0"/>
              <a:t>$2 = {name = 0x40014978 “Mile </a:t>
            </a:r>
            <a:r>
              <a:rPr lang="en-US" dirty="0" err="1" smtClean="0"/>
              <a:t>mikic</a:t>
            </a:r>
            <a:r>
              <a:rPr lang="en-US" dirty="0" smtClean="0"/>
              <a:t>“, </a:t>
            </a:r>
            <a:r>
              <a:rPr lang="en-US" dirty="0" err="1" smtClean="0"/>
              <a:t>EyeColour</a:t>
            </a:r>
            <a:r>
              <a:rPr lang="en-US" dirty="0" smtClean="0"/>
              <a:t> = 1}</a:t>
            </a:r>
          </a:p>
          <a:p>
            <a:pPr lvl="1"/>
            <a:r>
              <a:rPr lang="en-US" dirty="0" smtClean="0"/>
              <a:t>(</a:t>
            </a:r>
            <a:r>
              <a:rPr lang="en-US" dirty="0" err="1" smtClean="0"/>
              <a:t>gdb</a:t>
            </a:r>
            <a:r>
              <a:rPr lang="en-US" dirty="0" smtClean="0"/>
              <a:t>) print myStruct.name</a:t>
            </a:r>
          </a:p>
          <a:p>
            <a:pPr lvl="1"/>
            <a:r>
              <a:rPr lang="en-US" dirty="0" smtClean="0"/>
              <a:t>$6 = 0x40014978 "Mile </a:t>
            </a:r>
            <a:r>
              <a:rPr lang="en-US" dirty="0" err="1" smtClean="0"/>
              <a:t>Mikic</a:t>
            </a:r>
            <a:r>
              <a:rPr lang="en-US" dirty="0" smtClean="0"/>
              <a:t>“</a:t>
            </a:r>
          </a:p>
          <a:p>
            <a:r>
              <a:rPr lang="en-US" dirty="0" smtClean="0"/>
              <a:t>set - Changing variable value (must be in current context):</a:t>
            </a:r>
          </a:p>
          <a:p>
            <a:pPr lvl="1"/>
            <a:r>
              <a:rPr lang="en-US" dirty="0" smtClean="0"/>
              <a:t>(</a:t>
            </a:r>
            <a:r>
              <a:rPr lang="en-US" dirty="0" err="1" smtClean="0"/>
              <a:t>gdb</a:t>
            </a:r>
            <a:r>
              <a:rPr lang="en-US" dirty="0" smtClean="0"/>
              <a:t>) set </a:t>
            </a:r>
            <a:r>
              <a:rPr lang="en-US" dirty="0" err="1" smtClean="0"/>
              <a:t>imidate</a:t>
            </a:r>
            <a:r>
              <a:rPr lang="en-US" dirty="0" smtClean="0"/>
              <a:t> = 14</a:t>
            </a:r>
          </a:p>
          <a:p>
            <a:r>
              <a:rPr lang="en-US" dirty="0" smtClean="0"/>
              <a:t>All Fortran variables must be in lowercase!!!</a:t>
            </a:r>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36</a:t>
            </a:fld>
            <a:endParaRPr lang="el-G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z="3600" dirty="0" smtClean="0"/>
              <a:t>GDB basic usage (10)</a:t>
            </a:r>
          </a:p>
        </p:txBody>
      </p:sp>
      <p:sp>
        <p:nvSpPr>
          <p:cNvPr id="3" name="Content Placeholder 2"/>
          <p:cNvSpPr>
            <a:spLocks noGrp="1"/>
          </p:cNvSpPr>
          <p:nvPr>
            <p:ph idx="1"/>
          </p:nvPr>
        </p:nvSpPr>
        <p:spPr/>
        <p:txBody>
          <a:bodyPr/>
          <a:lstStyle/>
          <a:p>
            <a:pPr>
              <a:buNone/>
            </a:pPr>
            <a:r>
              <a:rPr lang="en-US" dirty="0" err="1" smtClean="0"/>
              <a:t>Debbuging</a:t>
            </a:r>
            <a:r>
              <a:rPr lang="en-US" dirty="0" smtClean="0"/>
              <a:t> a running process (gdb2.c):</a:t>
            </a:r>
          </a:p>
          <a:p>
            <a:r>
              <a:rPr lang="en-US" dirty="0" smtClean="0"/>
              <a:t>attach </a:t>
            </a:r>
            <a:r>
              <a:rPr lang="en-US" dirty="0" err="1" smtClean="0"/>
              <a:t>pid</a:t>
            </a:r>
            <a:r>
              <a:rPr lang="en-US" dirty="0" smtClean="0"/>
              <a:t> (from </a:t>
            </a:r>
            <a:r>
              <a:rPr lang="en-US" dirty="0" err="1" smtClean="0"/>
              <a:t>gdb</a:t>
            </a:r>
            <a:r>
              <a:rPr lang="en-US" dirty="0" smtClean="0"/>
              <a:t>) -attach to the running process with </a:t>
            </a:r>
            <a:r>
              <a:rPr lang="en-US" dirty="0" err="1" smtClean="0"/>
              <a:t>pid</a:t>
            </a:r>
            <a:endParaRPr lang="en-US" dirty="0" smtClean="0"/>
          </a:p>
          <a:p>
            <a:pPr lvl="1">
              <a:buNone/>
            </a:pPr>
            <a:r>
              <a:rPr lang="en-US" dirty="0" smtClean="0"/>
              <a:t>$ </a:t>
            </a:r>
            <a:r>
              <a:rPr lang="en-US" dirty="0" err="1" smtClean="0"/>
              <a:t>gdb</a:t>
            </a:r>
            <a:endParaRPr lang="en-US" dirty="0" smtClean="0"/>
          </a:p>
          <a:p>
            <a:pPr lvl="1">
              <a:buNone/>
            </a:pPr>
            <a:r>
              <a:rPr lang="en-US" dirty="0" smtClean="0"/>
              <a:t>(</a:t>
            </a:r>
            <a:r>
              <a:rPr lang="en-US" dirty="0" err="1" smtClean="0"/>
              <a:t>gdb</a:t>
            </a:r>
            <a:r>
              <a:rPr lang="en-US" dirty="0" smtClean="0"/>
              <a:t>) attach 17399</a:t>
            </a:r>
          </a:p>
          <a:p>
            <a:pPr lvl="1">
              <a:buNone/>
            </a:pPr>
            <a:r>
              <a:rPr lang="en-US" dirty="0" smtClean="0"/>
              <a:t>Attaching to process 17399….</a:t>
            </a:r>
          </a:p>
          <a:p>
            <a:r>
              <a:rPr lang="en-US" dirty="0" smtClean="0"/>
              <a:t>$ </a:t>
            </a:r>
            <a:r>
              <a:rPr lang="en-US" dirty="0" err="1" smtClean="0"/>
              <a:t>gdb</a:t>
            </a:r>
            <a:r>
              <a:rPr lang="en-US" dirty="0" smtClean="0"/>
              <a:t> program </a:t>
            </a:r>
            <a:r>
              <a:rPr lang="en-US" dirty="0" err="1" smtClean="0"/>
              <a:t>pid</a:t>
            </a:r>
            <a:r>
              <a:rPr lang="en-US" dirty="0" smtClean="0"/>
              <a:t> (outside </a:t>
            </a:r>
            <a:r>
              <a:rPr lang="en-US" dirty="0" err="1" smtClean="0"/>
              <a:t>gdb</a:t>
            </a:r>
            <a:r>
              <a:rPr lang="en-US" dirty="0" smtClean="0"/>
              <a:t>) </a:t>
            </a:r>
          </a:p>
          <a:p>
            <a:pPr>
              <a:buNone/>
            </a:pPr>
            <a:r>
              <a:rPr lang="en-US" sz="1600" dirty="0" smtClean="0"/>
              <a:t>Attaching to program: /home/</a:t>
            </a:r>
            <a:r>
              <a:rPr lang="en-US" sz="1600" dirty="0" err="1" smtClean="0"/>
              <a:t>vlada</a:t>
            </a:r>
            <a:r>
              <a:rPr lang="en-US" sz="1600" dirty="0" smtClean="0"/>
              <a:t>/temp/test2, process 8165</a:t>
            </a:r>
          </a:p>
          <a:p>
            <a:pPr>
              <a:buNone/>
            </a:pPr>
            <a:r>
              <a:rPr lang="en-US" sz="1600" dirty="0" smtClean="0"/>
              <a:t>Reading symbols from /lib64/libc.so.6...(no debugging symbols found)...done.</a:t>
            </a:r>
          </a:p>
          <a:p>
            <a:pPr>
              <a:buNone/>
            </a:pPr>
            <a:r>
              <a:rPr lang="en-US" sz="1600" dirty="0" smtClean="0"/>
              <a:t>Loaded symbols for /lib64/libc.so.6</a:t>
            </a:r>
          </a:p>
          <a:p>
            <a:pPr>
              <a:buNone/>
            </a:pPr>
            <a:r>
              <a:rPr lang="en-US" sz="1600" dirty="0" smtClean="0"/>
              <a:t>Reading symbols from /lib64/ld-linux-x86-64.so.2...(no debugging symbols found)...done.</a:t>
            </a:r>
          </a:p>
          <a:p>
            <a:pPr>
              <a:buNone/>
            </a:pPr>
            <a:r>
              <a:rPr lang="en-US" sz="1600" dirty="0" smtClean="0"/>
              <a:t>0x00000030e8c9a510 in __</a:t>
            </a:r>
            <a:r>
              <a:rPr lang="en-US" sz="1600" dirty="0" err="1" smtClean="0"/>
              <a:t>nanosleep_nocancel</a:t>
            </a:r>
            <a:r>
              <a:rPr lang="en-US" sz="1600" dirty="0" smtClean="0"/>
              <a:t> () from /lib64/libc.so.6</a:t>
            </a:r>
          </a:p>
          <a:p>
            <a:r>
              <a:rPr lang="en-US" dirty="0" smtClean="0"/>
              <a:t>detach – detach from process</a:t>
            </a:r>
          </a:p>
          <a:p>
            <a:r>
              <a:rPr lang="en-US" dirty="0" smtClean="0"/>
              <a:t>Change variables</a:t>
            </a:r>
          </a:p>
          <a:p>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37</a:t>
            </a:fld>
            <a:endParaRPr lang="el-G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err="1" smtClean="0"/>
              <a:t>gprof</a:t>
            </a:r>
            <a:endParaRPr lang="en-US" dirty="0" smtClean="0"/>
          </a:p>
        </p:txBody>
      </p:sp>
      <p:sp>
        <p:nvSpPr>
          <p:cNvPr id="3" name="Content Placeholder 2"/>
          <p:cNvSpPr>
            <a:spLocks noGrp="1"/>
          </p:cNvSpPr>
          <p:nvPr>
            <p:ph idx="1"/>
          </p:nvPr>
        </p:nvSpPr>
        <p:spPr/>
        <p:txBody>
          <a:bodyPr/>
          <a:lstStyle/>
          <a:p>
            <a:r>
              <a:rPr lang="en-US" dirty="0" smtClean="0"/>
              <a:t>Used to determine which parts of a program are taking most of the execution time</a:t>
            </a:r>
          </a:p>
          <a:p>
            <a:r>
              <a:rPr lang="en-US" dirty="0" err="1" smtClean="0"/>
              <a:t>gprof</a:t>
            </a:r>
            <a:r>
              <a:rPr lang="en-US" dirty="0" smtClean="0"/>
              <a:t> is the standard Unix profiler</a:t>
            </a:r>
          </a:p>
          <a:p>
            <a:r>
              <a:rPr lang="en-US" dirty="0" smtClean="0"/>
              <a:t>It produces basic performance reports including</a:t>
            </a:r>
          </a:p>
          <a:p>
            <a:pPr lvl="1"/>
            <a:r>
              <a:rPr lang="en-US" dirty="0" smtClean="0"/>
              <a:t>Call counts</a:t>
            </a:r>
          </a:p>
          <a:p>
            <a:pPr lvl="1"/>
            <a:r>
              <a:rPr lang="en-US" dirty="0" smtClean="0"/>
              <a:t>Timing information</a:t>
            </a:r>
          </a:p>
          <a:p>
            <a:pPr lvl="1"/>
            <a:r>
              <a:rPr lang="en-US" dirty="0" smtClean="0"/>
              <a:t>Descendent information for called functions</a:t>
            </a:r>
          </a:p>
          <a:p>
            <a:pPr lvl="1"/>
            <a:endParaRPr lang="en-US" dirty="0" smtClean="0"/>
          </a:p>
          <a:p>
            <a:r>
              <a:rPr lang="en-US" dirty="0" smtClean="0">
                <a:hlinkClick r:id="rId2"/>
              </a:rPr>
              <a:t>http://sourceware.org/binutils/docs/gprof/</a:t>
            </a:r>
            <a:endParaRPr lang="en-US" dirty="0" smtClean="0"/>
          </a:p>
          <a:p>
            <a:pPr lvl="1"/>
            <a:endParaRPr lang="en-US" dirty="0" smtClean="0"/>
          </a:p>
          <a:p>
            <a:pPr lvl="1"/>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38</a:t>
            </a:fld>
            <a:endParaRPr lang="el-G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lvl="1" eaLnBrk="1" hangingPunct="1"/>
            <a:r>
              <a:rPr lang="en-US" dirty="0" smtClean="0"/>
              <a:t>PGI </a:t>
            </a:r>
            <a:r>
              <a:rPr lang="en-US" dirty="0" err="1" smtClean="0"/>
              <a:t>pgprof</a:t>
            </a:r>
            <a:endParaRPr lang="en-US" dirty="0" smtClean="0"/>
          </a:p>
        </p:txBody>
      </p:sp>
      <p:sp>
        <p:nvSpPr>
          <p:cNvPr id="3" name="Content Placeholder 2"/>
          <p:cNvSpPr>
            <a:spLocks noGrp="1"/>
          </p:cNvSpPr>
          <p:nvPr>
            <p:ph idx="1"/>
          </p:nvPr>
        </p:nvSpPr>
        <p:spPr/>
        <p:txBody>
          <a:bodyPr/>
          <a:lstStyle/>
          <a:p>
            <a:r>
              <a:rPr lang="en-US" dirty="0" smtClean="0"/>
              <a:t>PGPROF is a powerful interactive postmortem statistical analyzer by PGI</a:t>
            </a:r>
          </a:p>
          <a:p>
            <a:r>
              <a:rPr lang="en-US" dirty="0" smtClean="0"/>
              <a:t>Supports:</a:t>
            </a:r>
          </a:p>
          <a:p>
            <a:pPr lvl="1"/>
            <a:r>
              <a:rPr lang="en-US" dirty="0" smtClean="0"/>
              <a:t>MPI process-parallel programs</a:t>
            </a:r>
          </a:p>
          <a:p>
            <a:pPr lvl="1"/>
            <a:r>
              <a:rPr lang="en-US" dirty="0" err="1" smtClean="0"/>
              <a:t>OpenMP</a:t>
            </a:r>
            <a:r>
              <a:rPr lang="en-US" dirty="0" smtClean="0"/>
              <a:t> thread-parallel programs </a:t>
            </a:r>
          </a:p>
          <a:p>
            <a:pPr lvl="1"/>
            <a:r>
              <a:rPr lang="en-US" dirty="0" smtClean="0"/>
              <a:t>Programs incorporating PGI Accelerator directives and CUDA Fortran.</a:t>
            </a:r>
          </a:p>
          <a:p>
            <a:r>
              <a:rPr lang="en-US" dirty="0" smtClean="0"/>
              <a:t>PGPROF can be used to visualize and diagnose the performance of the components of your program</a:t>
            </a:r>
          </a:p>
          <a:p>
            <a:r>
              <a:rPr lang="en-US" dirty="0" smtClean="0"/>
              <a:t>PGPROF associates execution time with the source code and instructions of your program, allowing you to see where and how execution time is spent</a:t>
            </a:r>
          </a:p>
          <a:p>
            <a:r>
              <a:rPr lang="en-US" dirty="0" smtClean="0">
                <a:hlinkClick r:id="rId2"/>
              </a:rPr>
              <a:t>http://www.pgroup.com/products/pgprof.htm</a:t>
            </a:r>
            <a:endParaRPr lang="en-US" dirty="0" smtClean="0"/>
          </a:p>
          <a:p>
            <a:endParaRPr lang="en-US" dirty="0" smtClean="0"/>
          </a:p>
          <a:p>
            <a:endParaRPr lang="en-US" dirty="0" smtClean="0"/>
          </a:p>
          <a:p>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39</a:t>
            </a:fld>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GNU Compilers Collection</a:t>
            </a:r>
          </a:p>
        </p:txBody>
      </p:sp>
      <p:sp>
        <p:nvSpPr>
          <p:cNvPr id="3" name="Content Placeholder 2"/>
          <p:cNvSpPr>
            <a:spLocks noGrp="1"/>
          </p:cNvSpPr>
          <p:nvPr>
            <p:ph idx="1"/>
          </p:nvPr>
        </p:nvSpPr>
        <p:spPr/>
        <p:txBody>
          <a:bodyPr/>
          <a:lstStyle/>
          <a:p>
            <a:r>
              <a:rPr lang="en-US" dirty="0" smtClean="0"/>
              <a:t>GNU Compiler Collection or GCC is standard compiler on most modern Unix-like computer operating systems</a:t>
            </a:r>
          </a:p>
          <a:p>
            <a:r>
              <a:rPr lang="en-US" dirty="0" smtClean="0"/>
              <a:t>Includes front ends for compiling:</a:t>
            </a:r>
          </a:p>
          <a:p>
            <a:pPr lvl="1"/>
            <a:r>
              <a:rPr lang="en-US" sz="1800" dirty="0" smtClean="0"/>
              <a:t>C</a:t>
            </a:r>
          </a:p>
          <a:p>
            <a:pPr lvl="1"/>
            <a:r>
              <a:rPr lang="en-US" sz="1800" dirty="0" smtClean="0"/>
              <a:t>C++</a:t>
            </a:r>
          </a:p>
          <a:p>
            <a:pPr lvl="1"/>
            <a:r>
              <a:rPr lang="en-US" sz="1800" dirty="0" smtClean="0"/>
              <a:t>Objective-C</a:t>
            </a:r>
          </a:p>
          <a:p>
            <a:pPr lvl="1"/>
            <a:r>
              <a:rPr lang="en-US" sz="1800" dirty="0" smtClean="0"/>
              <a:t>Fortran</a:t>
            </a:r>
          </a:p>
          <a:p>
            <a:pPr lvl="1"/>
            <a:r>
              <a:rPr lang="en-US" sz="1800" dirty="0" smtClean="0"/>
              <a:t>Java</a:t>
            </a:r>
          </a:p>
          <a:p>
            <a:pPr lvl="1"/>
            <a:r>
              <a:rPr lang="en-US" sz="1800" dirty="0" err="1" smtClean="0"/>
              <a:t>Ada</a:t>
            </a:r>
            <a:r>
              <a:rPr lang="en-US" sz="1800" dirty="0" smtClean="0"/>
              <a:t> </a:t>
            </a:r>
          </a:p>
          <a:p>
            <a:pPr lvl="1"/>
            <a:r>
              <a:rPr lang="en-US" sz="1800" dirty="0" smtClean="0"/>
              <a:t>Go  </a:t>
            </a:r>
          </a:p>
          <a:p>
            <a:r>
              <a:rPr lang="en-US" dirty="0" smtClean="0"/>
              <a:t>Most important for HPC are the C/C++ and Fortran languages as most applications designed for such platforms are written in one or more of these language specifications </a:t>
            </a:r>
            <a:endParaRPr lang="en-US" sz="2400" dirty="0" smtClean="0"/>
          </a:p>
        </p:txBody>
      </p:sp>
      <p:pic>
        <p:nvPicPr>
          <p:cNvPr id="5" name="Picture 4" descr="gccegg-65.png"/>
          <p:cNvPicPr>
            <a:picLocks noChangeAspect="1"/>
          </p:cNvPicPr>
          <p:nvPr/>
        </p:nvPicPr>
        <p:blipFill>
          <a:blip r:embed="rId2"/>
          <a:stretch>
            <a:fillRect/>
          </a:stretch>
        </p:blipFill>
        <p:spPr>
          <a:xfrm>
            <a:off x="7095445" y="2695574"/>
            <a:ext cx="1917926" cy="2287435"/>
          </a:xfrm>
          <a:prstGeom prst="rect">
            <a:avLst/>
          </a:prstGeom>
        </p:spPr>
      </p:pic>
      <p:sp>
        <p:nvSpPr>
          <p:cNvPr id="6"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4</a:t>
            </a:fld>
            <a:endParaRPr lang="el-G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lvl="1" eaLnBrk="1" hangingPunct="1"/>
            <a:r>
              <a:rPr lang="en-US" dirty="0" smtClean="0"/>
              <a:t>Intel </a:t>
            </a:r>
            <a:r>
              <a:rPr lang="en-US" dirty="0" err="1" smtClean="0"/>
              <a:t>Vtune</a:t>
            </a:r>
            <a:r>
              <a:rPr lang="en-US" dirty="0" smtClean="0"/>
              <a:t> (1)</a:t>
            </a:r>
          </a:p>
        </p:txBody>
      </p:sp>
      <p:sp>
        <p:nvSpPr>
          <p:cNvPr id="3" name="Content Placeholder 2"/>
          <p:cNvSpPr>
            <a:spLocks noGrp="1"/>
          </p:cNvSpPr>
          <p:nvPr>
            <p:ph idx="1"/>
          </p:nvPr>
        </p:nvSpPr>
        <p:spPr/>
        <p:txBody>
          <a:bodyPr/>
          <a:lstStyle/>
          <a:p>
            <a:r>
              <a:rPr lang="en-US" dirty="0" smtClean="0"/>
              <a:t>Intel </a:t>
            </a:r>
            <a:r>
              <a:rPr lang="en-US" dirty="0" err="1" smtClean="0"/>
              <a:t>VTune</a:t>
            </a:r>
            <a:r>
              <a:rPr lang="en-US" dirty="0" smtClean="0"/>
              <a:t> Amplifier XE </a:t>
            </a:r>
          </a:p>
          <a:p>
            <a:r>
              <a:rPr lang="en-US" dirty="0" smtClean="0"/>
              <a:t>Commercial application for software performance analysis for 32 and 64-bit x86 based machines</a:t>
            </a:r>
          </a:p>
          <a:p>
            <a:pPr marL="358775" lvl="1" indent="-358775">
              <a:lnSpc>
                <a:spcPct val="90000"/>
              </a:lnSpc>
            </a:pPr>
            <a:r>
              <a:rPr lang="en-US" sz="2400" dirty="0" smtClean="0">
                <a:ea typeface="+mn-ea"/>
              </a:rPr>
              <a:t>Threading and performance optimization tool for C/C++ and Fortran developers</a:t>
            </a:r>
          </a:p>
          <a:p>
            <a:r>
              <a:rPr lang="en-US" dirty="0" smtClean="0"/>
              <a:t>Both GUI and command line interfaces</a:t>
            </a:r>
          </a:p>
          <a:p>
            <a:r>
              <a:rPr lang="en-US" dirty="0" smtClean="0"/>
              <a:t>Basic features work on both Intel and AMD hardware, advanced hardware-based sampling requires an Intel-manufactured CPU</a:t>
            </a:r>
          </a:p>
          <a:p>
            <a:r>
              <a:rPr lang="en-US" dirty="0" smtClean="0"/>
              <a:t>Offers various kinds of code profiling:</a:t>
            </a:r>
          </a:p>
          <a:p>
            <a:pPr lvl="1"/>
            <a:r>
              <a:rPr lang="en-US" dirty="0" smtClean="0"/>
              <a:t>Stack sampling</a:t>
            </a:r>
          </a:p>
          <a:p>
            <a:pPr lvl="1"/>
            <a:r>
              <a:rPr lang="en-US" dirty="0" smtClean="0"/>
              <a:t>Thread profiling</a:t>
            </a:r>
          </a:p>
          <a:p>
            <a:pPr lvl="1"/>
            <a:r>
              <a:rPr lang="en-US" dirty="0" smtClean="0"/>
              <a:t>Hardware event sampling</a:t>
            </a:r>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40</a:t>
            </a:fld>
            <a:endParaRPr lang="el-G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lvl="1" eaLnBrk="1" hangingPunct="1"/>
            <a:r>
              <a:rPr lang="en-US" dirty="0" smtClean="0"/>
              <a:t>Intel </a:t>
            </a:r>
            <a:r>
              <a:rPr lang="en-US" dirty="0" err="1" smtClean="0"/>
              <a:t>Vtune</a:t>
            </a:r>
            <a:r>
              <a:rPr lang="en-US" dirty="0" smtClean="0"/>
              <a:t> (2)</a:t>
            </a:r>
          </a:p>
        </p:txBody>
      </p:sp>
      <p:sp>
        <p:nvSpPr>
          <p:cNvPr id="3" name="Content Placeholder 2"/>
          <p:cNvSpPr>
            <a:spLocks noGrp="1"/>
          </p:cNvSpPr>
          <p:nvPr>
            <p:ph idx="1"/>
          </p:nvPr>
        </p:nvSpPr>
        <p:spPr/>
        <p:txBody>
          <a:bodyPr/>
          <a:lstStyle/>
          <a:p>
            <a:r>
              <a:rPr lang="en-US" dirty="0" smtClean="0"/>
              <a:t>The profiler result consists of details such as time spent in each sub routine which can be drilled down to the instruction level</a:t>
            </a:r>
          </a:p>
          <a:p>
            <a:endParaRPr lang="en-US" dirty="0" smtClean="0"/>
          </a:p>
          <a:p>
            <a:r>
              <a:rPr lang="en-US" dirty="0" smtClean="0"/>
              <a:t>The tool can be also used to analyze thread performance</a:t>
            </a:r>
          </a:p>
          <a:p>
            <a:endParaRPr lang="en-US" dirty="0" smtClean="0">
              <a:hlinkClick r:id="rId2"/>
            </a:endParaRPr>
          </a:p>
          <a:p>
            <a:r>
              <a:rPr lang="en-US" dirty="0" smtClean="0">
                <a:hlinkClick r:id="rId2"/>
              </a:rPr>
              <a:t>http://software.intel.com/en-us/articles/intel-vtune-amplifier-xe/</a:t>
            </a:r>
            <a:endParaRPr lang="en-US" dirty="0" smtClean="0"/>
          </a:p>
          <a:p>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41</a:t>
            </a:fld>
            <a:endParaRPr lang="el-G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err="1" smtClean="0"/>
              <a:t>Valgrind</a:t>
            </a:r>
            <a:endParaRPr lang="en-US" dirty="0" smtClean="0"/>
          </a:p>
        </p:txBody>
      </p:sp>
      <p:sp>
        <p:nvSpPr>
          <p:cNvPr id="3" name="Content Placeholder 2"/>
          <p:cNvSpPr>
            <a:spLocks noGrp="1"/>
          </p:cNvSpPr>
          <p:nvPr>
            <p:ph idx="1"/>
          </p:nvPr>
        </p:nvSpPr>
        <p:spPr/>
        <p:txBody>
          <a:bodyPr/>
          <a:lstStyle/>
          <a:p>
            <a:r>
              <a:rPr lang="en-US" dirty="0" err="1" smtClean="0"/>
              <a:t>Valgrind</a:t>
            </a:r>
            <a:r>
              <a:rPr lang="en-US" dirty="0" smtClean="0"/>
              <a:t> is a multipurpose code profiling and memory debugging tool for Linux</a:t>
            </a:r>
          </a:p>
          <a:p>
            <a:r>
              <a:rPr lang="en-US" dirty="0" smtClean="0"/>
              <a:t>It allows user to run program in </a:t>
            </a:r>
            <a:r>
              <a:rPr lang="en-US" dirty="0" err="1" smtClean="0"/>
              <a:t>Valgrind's</a:t>
            </a:r>
            <a:r>
              <a:rPr lang="en-US" dirty="0" smtClean="0"/>
              <a:t> own environment that monitors memory usage such as calls to </a:t>
            </a:r>
            <a:r>
              <a:rPr lang="en-US" dirty="0" err="1" smtClean="0"/>
              <a:t>malloc</a:t>
            </a:r>
            <a:r>
              <a:rPr lang="en-US" dirty="0" smtClean="0"/>
              <a:t> and free (or new and delete in C++)</a:t>
            </a:r>
          </a:p>
          <a:p>
            <a:r>
              <a:rPr lang="en-US" dirty="0" smtClean="0"/>
              <a:t>If there is usage uninitialized memory, write off the end of an array, or forget to free a pointer, </a:t>
            </a:r>
            <a:r>
              <a:rPr lang="en-US" dirty="0" err="1" smtClean="0"/>
              <a:t>Valgrind</a:t>
            </a:r>
            <a:r>
              <a:rPr lang="en-US" dirty="0" smtClean="0"/>
              <a:t> can detect it</a:t>
            </a:r>
          </a:p>
          <a:p>
            <a:endParaRPr lang="en-US" dirty="0" smtClean="0"/>
          </a:p>
          <a:p>
            <a:r>
              <a:rPr lang="en-US" dirty="0" smtClean="0">
                <a:hlinkClick r:id="rId2"/>
              </a:rPr>
              <a:t>http://valgrind.org/</a:t>
            </a:r>
            <a:endParaRPr lang="en-US" dirty="0" smtClean="0"/>
          </a:p>
          <a:p>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42</a:t>
            </a:fld>
            <a:endParaRPr lang="el-G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Simple </a:t>
            </a:r>
            <a:r>
              <a:rPr lang="en-US" dirty="0" err="1" smtClean="0"/>
              <a:t>Valgrind</a:t>
            </a:r>
            <a:r>
              <a:rPr lang="en-US" dirty="0" smtClean="0"/>
              <a:t> examples:</a:t>
            </a:r>
            <a:br>
              <a:rPr lang="en-US" dirty="0" smtClean="0"/>
            </a:br>
            <a:r>
              <a:rPr lang="en-US" dirty="0" smtClean="0"/>
              <a:t>Memory leak (1)</a:t>
            </a:r>
          </a:p>
        </p:txBody>
      </p:sp>
      <p:sp>
        <p:nvSpPr>
          <p:cNvPr id="3" name="Content Placeholder 2"/>
          <p:cNvSpPr>
            <a:spLocks noGrp="1"/>
          </p:cNvSpPr>
          <p:nvPr>
            <p:ph idx="1"/>
          </p:nvPr>
        </p:nvSpPr>
        <p:spPr/>
        <p:txBody>
          <a:bodyPr/>
          <a:lstStyle/>
          <a:p>
            <a:r>
              <a:rPr lang="en-US" dirty="0" smtClean="0"/>
              <a:t>Memory leaks are among the most difficult bugs to detect</a:t>
            </a:r>
          </a:p>
          <a:p>
            <a:r>
              <a:rPr lang="en-US" dirty="0" smtClean="0"/>
              <a:t>They don't cause any outward problems until you've run out of memory and your call to </a:t>
            </a:r>
            <a:r>
              <a:rPr lang="en-US" dirty="0" err="1" smtClean="0"/>
              <a:t>malloc</a:t>
            </a:r>
            <a:r>
              <a:rPr lang="en-US" dirty="0" smtClean="0"/>
              <a:t> suddenly fails</a:t>
            </a:r>
          </a:p>
          <a:p>
            <a:r>
              <a:rPr lang="en-US" dirty="0" smtClean="0"/>
              <a:t>One mistake can be costly if your program runs for long enough and follows that branch of code</a:t>
            </a:r>
          </a:p>
          <a:p>
            <a:r>
              <a:rPr lang="en-US" dirty="0" smtClean="0"/>
              <a:t>Copy /</a:t>
            </a:r>
            <a:r>
              <a:rPr lang="en-US" dirty="0" err="1" smtClean="0"/>
              <a:t>tmp</a:t>
            </a:r>
            <a:r>
              <a:rPr lang="en-US" dirty="0" smtClean="0"/>
              <a:t>/</a:t>
            </a:r>
            <a:r>
              <a:rPr lang="en-US" dirty="0" err="1" smtClean="0"/>
              <a:t>valgrind</a:t>
            </a:r>
            <a:r>
              <a:rPr lang="en-US" dirty="0" smtClean="0"/>
              <a:t>/</a:t>
            </a:r>
            <a:r>
              <a:rPr lang="en-US" dirty="0" err="1" smtClean="0"/>
              <a:t>leak.c</a:t>
            </a:r>
            <a:r>
              <a:rPr lang="en-US" dirty="0" smtClean="0"/>
              <a:t> to your /</a:t>
            </a:r>
            <a:r>
              <a:rPr lang="en-US" dirty="0" err="1" smtClean="0"/>
              <a:t>nfs</a:t>
            </a:r>
            <a:r>
              <a:rPr lang="en-US" dirty="0" smtClean="0"/>
              <a:t>/username directory:</a:t>
            </a:r>
          </a:p>
          <a:p>
            <a:pPr lvl="1">
              <a:buNone/>
            </a:pPr>
            <a:r>
              <a:rPr lang="en-US" dirty="0" smtClean="0"/>
              <a:t>$ cp /</a:t>
            </a:r>
            <a:r>
              <a:rPr lang="en-US" dirty="0" err="1" smtClean="0"/>
              <a:t>tmp</a:t>
            </a:r>
            <a:r>
              <a:rPr lang="en-US" dirty="0" smtClean="0"/>
              <a:t>/</a:t>
            </a:r>
            <a:r>
              <a:rPr lang="en-US" dirty="0" err="1" smtClean="0"/>
              <a:t>valgrind</a:t>
            </a:r>
            <a:r>
              <a:rPr lang="en-US" dirty="0" smtClean="0"/>
              <a:t>/</a:t>
            </a:r>
            <a:r>
              <a:rPr lang="en-US" dirty="0" err="1" smtClean="0"/>
              <a:t>leak.c</a:t>
            </a:r>
            <a:r>
              <a:rPr lang="en-US" dirty="0" smtClean="0"/>
              <a:t>  /</a:t>
            </a:r>
            <a:r>
              <a:rPr lang="en-US" dirty="0" err="1" smtClean="0"/>
              <a:t>nfs</a:t>
            </a:r>
            <a:r>
              <a:rPr lang="en-US" dirty="0" smtClean="0"/>
              <a:t>/</a:t>
            </a:r>
            <a:r>
              <a:rPr lang="en-US" dirty="0" err="1" smtClean="0"/>
              <a:t>demoxxx</a:t>
            </a:r>
            <a:endParaRPr lang="en-US" dirty="0" smtClean="0"/>
          </a:p>
          <a:p>
            <a:r>
              <a:rPr lang="en-US" dirty="0" smtClean="0"/>
              <a:t>Compile source code:</a:t>
            </a:r>
          </a:p>
          <a:p>
            <a:pPr lvl="1">
              <a:buNone/>
            </a:pPr>
            <a:r>
              <a:rPr lang="en-US" dirty="0" smtClean="0"/>
              <a:t>$ </a:t>
            </a:r>
            <a:r>
              <a:rPr lang="en-US" dirty="0" err="1" smtClean="0"/>
              <a:t>gcc</a:t>
            </a:r>
            <a:r>
              <a:rPr lang="en-US" dirty="0" smtClean="0"/>
              <a:t> -o test </a:t>
            </a:r>
            <a:r>
              <a:rPr lang="en-US" dirty="0" err="1" smtClean="0"/>
              <a:t>leak.c</a:t>
            </a:r>
            <a:endParaRPr lang="en-US" dirty="0" smtClean="0"/>
          </a:p>
          <a:p>
            <a:r>
              <a:rPr lang="en-US" dirty="0" smtClean="0"/>
              <a:t>Start </a:t>
            </a:r>
            <a:r>
              <a:rPr lang="en-US" dirty="0" err="1" smtClean="0"/>
              <a:t>valgrind</a:t>
            </a:r>
            <a:r>
              <a:rPr lang="en-US" dirty="0" smtClean="0"/>
              <a:t>:</a:t>
            </a:r>
          </a:p>
          <a:p>
            <a:pPr lvl="1">
              <a:buNone/>
            </a:pPr>
            <a:r>
              <a:rPr lang="en-US" dirty="0" smtClean="0"/>
              <a:t>$ </a:t>
            </a:r>
            <a:r>
              <a:rPr lang="en-US" dirty="0" err="1" smtClean="0"/>
              <a:t>valgrind</a:t>
            </a:r>
            <a:r>
              <a:rPr lang="en-US" dirty="0" smtClean="0"/>
              <a:t> --tool=</a:t>
            </a:r>
            <a:r>
              <a:rPr lang="en-US" dirty="0" err="1" smtClean="0"/>
              <a:t>memcheck</a:t>
            </a:r>
            <a:r>
              <a:rPr lang="en-US" dirty="0" smtClean="0"/>
              <a:t> ./test</a:t>
            </a:r>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43</a:t>
            </a:fld>
            <a:endParaRPr lang="el-G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Simple </a:t>
            </a:r>
            <a:r>
              <a:rPr lang="en-US" dirty="0" err="1" smtClean="0"/>
              <a:t>Valgrind</a:t>
            </a:r>
            <a:r>
              <a:rPr lang="en-US" dirty="0" smtClean="0"/>
              <a:t> examples:</a:t>
            </a:r>
            <a:br>
              <a:rPr lang="en-US" dirty="0" smtClean="0"/>
            </a:br>
            <a:r>
              <a:rPr lang="en-US" dirty="0" smtClean="0"/>
              <a:t>Memory leak (2)</a:t>
            </a:r>
          </a:p>
        </p:txBody>
      </p:sp>
      <p:sp>
        <p:nvSpPr>
          <p:cNvPr id="3" name="Content Placeholder 2"/>
          <p:cNvSpPr>
            <a:spLocks noGrp="1"/>
          </p:cNvSpPr>
          <p:nvPr>
            <p:ph idx="1"/>
          </p:nvPr>
        </p:nvSpPr>
        <p:spPr/>
        <p:txBody>
          <a:bodyPr/>
          <a:lstStyle/>
          <a:p>
            <a:r>
              <a:rPr lang="en-US" dirty="0" smtClean="0"/>
              <a:t>Observe output</a:t>
            </a:r>
          </a:p>
          <a:p>
            <a:r>
              <a:rPr lang="en-US" dirty="0" smtClean="0"/>
              <a:t>Enable leak check</a:t>
            </a:r>
          </a:p>
          <a:p>
            <a:pPr lvl="1">
              <a:buNone/>
            </a:pPr>
            <a:r>
              <a:rPr lang="en-US" dirty="0" smtClean="0"/>
              <a:t>$ </a:t>
            </a:r>
            <a:r>
              <a:rPr lang="en-US" dirty="0" err="1" smtClean="0"/>
              <a:t>valgrind</a:t>
            </a:r>
            <a:r>
              <a:rPr lang="en-US" dirty="0" smtClean="0"/>
              <a:t> --tool=</a:t>
            </a:r>
            <a:r>
              <a:rPr lang="en-US" dirty="0" err="1" smtClean="0"/>
              <a:t>memcheck</a:t>
            </a:r>
            <a:r>
              <a:rPr lang="en-US" dirty="0" smtClean="0"/>
              <a:t> --leak-check=yes ./test</a:t>
            </a:r>
          </a:p>
          <a:p>
            <a:r>
              <a:rPr lang="en-US" dirty="0" smtClean="0"/>
              <a:t>Observe output</a:t>
            </a:r>
          </a:p>
          <a:p>
            <a:r>
              <a:rPr lang="en-US" dirty="0" smtClean="0"/>
              <a:t>Compile your program with –g flag:</a:t>
            </a:r>
          </a:p>
          <a:p>
            <a:pPr lvl="1">
              <a:buNone/>
            </a:pPr>
            <a:r>
              <a:rPr lang="en-US" dirty="0" smtClean="0"/>
              <a:t>$ </a:t>
            </a:r>
            <a:r>
              <a:rPr lang="en-US" dirty="0" err="1" smtClean="0"/>
              <a:t>gcc</a:t>
            </a:r>
            <a:r>
              <a:rPr lang="en-US" dirty="0" smtClean="0"/>
              <a:t> -g -o test </a:t>
            </a:r>
            <a:r>
              <a:rPr lang="en-US" dirty="0" err="1" smtClean="0"/>
              <a:t>leak.c</a:t>
            </a:r>
            <a:endParaRPr lang="en-US" dirty="0" smtClean="0"/>
          </a:p>
          <a:p>
            <a:r>
              <a:rPr lang="en-US" dirty="0" smtClean="0"/>
              <a:t>Run with </a:t>
            </a:r>
            <a:r>
              <a:rPr lang="en-US" dirty="0" err="1" smtClean="0"/>
              <a:t>valgrind</a:t>
            </a:r>
            <a:r>
              <a:rPr lang="en-US" dirty="0" smtClean="0"/>
              <a:t> again:</a:t>
            </a:r>
          </a:p>
          <a:p>
            <a:pPr lvl="1">
              <a:buNone/>
            </a:pPr>
            <a:r>
              <a:rPr lang="en-US" dirty="0" smtClean="0"/>
              <a:t>$ </a:t>
            </a:r>
            <a:r>
              <a:rPr lang="en-US" dirty="0" err="1" smtClean="0"/>
              <a:t>valgrind</a:t>
            </a:r>
            <a:r>
              <a:rPr lang="en-US" dirty="0" smtClean="0"/>
              <a:t> --tool=</a:t>
            </a:r>
            <a:r>
              <a:rPr lang="en-US" dirty="0" err="1" smtClean="0"/>
              <a:t>memcheck</a:t>
            </a:r>
            <a:r>
              <a:rPr lang="en-US" dirty="0" smtClean="0"/>
              <a:t> --leak-check=yes ./test</a:t>
            </a:r>
          </a:p>
          <a:p>
            <a:r>
              <a:rPr lang="en-US" dirty="0" smtClean="0"/>
              <a:t>Output now shows exact line in source code where the lost memory was allocated</a:t>
            </a:r>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44</a:t>
            </a:fld>
            <a:endParaRPr lang="el-G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Simple </a:t>
            </a:r>
            <a:r>
              <a:rPr lang="en-US" dirty="0" err="1" smtClean="0"/>
              <a:t>Valgrind</a:t>
            </a:r>
            <a:r>
              <a:rPr lang="en-US" dirty="0" smtClean="0"/>
              <a:t> examples:</a:t>
            </a:r>
            <a:br>
              <a:rPr lang="en-US" dirty="0" smtClean="0"/>
            </a:br>
            <a:r>
              <a:rPr lang="en-US" dirty="0" smtClean="0"/>
              <a:t>Invalid pointer </a:t>
            </a:r>
          </a:p>
        </p:txBody>
      </p:sp>
      <p:sp>
        <p:nvSpPr>
          <p:cNvPr id="3" name="Content Placeholder 2"/>
          <p:cNvSpPr>
            <a:spLocks noGrp="1"/>
          </p:cNvSpPr>
          <p:nvPr>
            <p:ph idx="1"/>
          </p:nvPr>
        </p:nvSpPr>
        <p:spPr/>
        <p:txBody>
          <a:bodyPr/>
          <a:lstStyle/>
          <a:p>
            <a:r>
              <a:rPr lang="en-US" dirty="0" smtClean="0"/>
              <a:t>Copy /</a:t>
            </a:r>
            <a:r>
              <a:rPr lang="en-US" dirty="0" err="1" smtClean="0"/>
              <a:t>tmp</a:t>
            </a:r>
            <a:r>
              <a:rPr lang="en-US" dirty="0" smtClean="0"/>
              <a:t>/</a:t>
            </a:r>
            <a:r>
              <a:rPr lang="en-US" dirty="0" err="1" smtClean="0"/>
              <a:t>valgrind</a:t>
            </a:r>
            <a:r>
              <a:rPr lang="en-US" dirty="0" smtClean="0"/>
              <a:t>/</a:t>
            </a:r>
            <a:r>
              <a:rPr lang="en-US" dirty="0" err="1" smtClean="0"/>
              <a:t>point.c</a:t>
            </a:r>
            <a:r>
              <a:rPr lang="en-US" dirty="0" smtClean="0"/>
              <a:t> to your /</a:t>
            </a:r>
            <a:r>
              <a:rPr lang="en-US" dirty="0" err="1" smtClean="0"/>
              <a:t>nfs</a:t>
            </a:r>
            <a:r>
              <a:rPr lang="en-US" dirty="0" smtClean="0"/>
              <a:t>/username directory:</a:t>
            </a:r>
          </a:p>
          <a:p>
            <a:pPr lvl="1">
              <a:buNone/>
            </a:pPr>
            <a:r>
              <a:rPr lang="en-US" dirty="0" smtClean="0"/>
              <a:t>$ cp /</a:t>
            </a:r>
            <a:r>
              <a:rPr lang="en-US" dirty="0" err="1" smtClean="0"/>
              <a:t>tmp</a:t>
            </a:r>
            <a:r>
              <a:rPr lang="en-US" dirty="0" smtClean="0"/>
              <a:t>/</a:t>
            </a:r>
            <a:r>
              <a:rPr lang="en-US" dirty="0" err="1" smtClean="0"/>
              <a:t>valgrind</a:t>
            </a:r>
            <a:r>
              <a:rPr lang="en-US" dirty="0" smtClean="0"/>
              <a:t>/</a:t>
            </a:r>
            <a:r>
              <a:rPr lang="en-US" dirty="0" err="1" smtClean="0"/>
              <a:t>point.c</a:t>
            </a:r>
            <a:r>
              <a:rPr lang="en-US" dirty="0" smtClean="0"/>
              <a:t>  /</a:t>
            </a:r>
            <a:r>
              <a:rPr lang="en-US" dirty="0" err="1" smtClean="0"/>
              <a:t>nfs</a:t>
            </a:r>
            <a:r>
              <a:rPr lang="en-US" dirty="0" smtClean="0"/>
              <a:t>/</a:t>
            </a:r>
            <a:r>
              <a:rPr lang="en-US" dirty="0" err="1" smtClean="0"/>
              <a:t>demoxxx</a:t>
            </a:r>
            <a:endParaRPr lang="en-US" dirty="0" smtClean="0"/>
          </a:p>
          <a:p>
            <a:r>
              <a:rPr lang="en-US" dirty="0" smtClean="0"/>
              <a:t>Compile source code:</a:t>
            </a:r>
          </a:p>
          <a:p>
            <a:pPr lvl="1">
              <a:buNone/>
            </a:pPr>
            <a:r>
              <a:rPr lang="en-US" dirty="0" smtClean="0"/>
              <a:t>$ </a:t>
            </a:r>
            <a:r>
              <a:rPr lang="en-US" dirty="0" err="1" smtClean="0"/>
              <a:t>gcc</a:t>
            </a:r>
            <a:r>
              <a:rPr lang="en-US" dirty="0" smtClean="0"/>
              <a:t> –g -o test2 </a:t>
            </a:r>
            <a:r>
              <a:rPr lang="en-US" dirty="0" err="1" smtClean="0"/>
              <a:t>point.c</a:t>
            </a:r>
            <a:endParaRPr lang="en-US" dirty="0" smtClean="0"/>
          </a:p>
          <a:p>
            <a:r>
              <a:rPr lang="en-US" dirty="0" smtClean="0"/>
              <a:t>Start </a:t>
            </a:r>
            <a:r>
              <a:rPr lang="en-US" dirty="0" err="1" smtClean="0"/>
              <a:t>valgrind</a:t>
            </a:r>
            <a:r>
              <a:rPr lang="en-US" dirty="0" smtClean="0"/>
              <a:t>:</a:t>
            </a:r>
          </a:p>
          <a:p>
            <a:pPr lvl="1">
              <a:buNone/>
            </a:pPr>
            <a:r>
              <a:rPr lang="en-US" dirty="0" smtClean="0"/>
              <a:t>$ </a:t>
            </a:r>
            <a:r>
              <a:rPr lang="en-US" dirty="0" err="1" smtClean="0"/>
              <a:t>valgrind</a:t>
            </a:r>
            <a:r>
              <a:rPr lang="en-US" dirty="0" smtClean="0"/>
              <a:t> --tool=</a:t>
            </a:r>
            <a:r>
              <a:rPr lang="en-US" dirty="0" err="1" smtClean="0"/>
              <a:t>memcheck</a:t>
            </a:r>
            <a:r>
              <a:rPr lang="en-US" dirty="0" smtClean="0"/>
              <a:t> --leak-check=yes ./test2</a:t>
            </a:r>
          </a:p>
          <a:p>
            <a:r>
              <a:rPr lang="en-US" dirty="0" smtClean="0"/>
              <a:t>Observe output</a:t>
            </a:r>
          </a:p>
          <a:p>
            <a:r>
              <a:rPr lang="en-US" dirty="0" smtClean="0"/>
              <a:t>We're using a pointer outside the range - an 'Invalid write'</a:t>
            </a:r>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45</a:t>
            </a:fld>
            <a:endParaRPr lang="el-G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Simple profiling with </a:t>
            </a:r>
            <a:r>
              <a:rPr lang="en-US" dirty="0" err="1" smtClean="0"/>
              <a:t>gprof</a:t>
            </a:r>
            <a:r>
              <a:rPr lang="en-US" dirty="0" smtClean="0"/>
              <a:t> (1)</a:t>
            </a:r>
          </a:p>
        </p:txBody>
      </p:sp>
      <p:sp>
        <p:nvSpPr>
          <p:cNvPr id="3" name="Content Placeholder 2"/>
          <p:cNvSpPr>
            <a:spLocks noGrp="1"/>
          </p:cNvSpPr>
          <p:nvPr>
            <p:ph idx="1"/>
          </p:nvPr>
        </p:nvSpPr>
        <p:spPr/>
        <p:txBody>
          <a:bodyPr/>
          <a:lstStyle/>
          <a:p>
            <a:r>
              <a:rPr lang="en-US" dirty="0" smtClean="0"/>
              <a:t>Profiling using </a:t>
            </a:r>
            <a:r>
              <a:rPr lang="en-US" dirty="0" err="1" smtClean="0"/>
              <a:t>gprof</a:t>
            </a:r>
            <a:r>
              <a:rPr lang="en-US" dirty="0" smtClean="0"/>
              <a:t> involves following steps:</a:t>
            </a:r>
          </a:p>
          <a:p>
            <a:pPr>
              <a:buNone/>
            </a:pPr>
            <a:endParaRPr lang="en-US" dirty="0" smtClean="0"/>
          </a:p>
          <a:p>
            <a:r>
              <a:rPr lang="en-US" dirty="0" smtClean="0"/>
              <a:t>Compile your program using the -pg option (you must use the -g option as well if you want line by line profiling):	</a:t>
            </a:r>
          </a:p>
          <a:p>
            <a:pPr lvl="1"/>
            <a:r>
              <a:rPr lang="en-US" sz="2400" dirty="0" smtClean="0"/>
              <a:t>Copy /</a:t>
            </a:r>
            <a:r>
              <a:rPr lang="en-US" sz="2400" dirty="0" err="1" smtClean="0"/>
              <a:t>tmp</a:t>
            </a:r>
            <a:r>
              <a:rPr lang="en-US" sz="2400" dirty="0" smtClean="0"/>
              <a:t>/</a:t>
            </a:r>
            <a:r>
              <a:rPr lang="en-US" sz="2400" dirty="0" err="1" smtClean="0"/>
              <a:t>gprof</a:t>
            </a:r>
            <a:r>
              <a:rPr lang="en-US" sz="2400" dirty="0" smtClean="0"/>
              <a:t>/prof.cpp to your /</a:t>
            </a:r>
            <a:r>
              <a:rPr lang="en-US" sz="2400" dirty="0" err="1" smtClean="0"/>
              <a:t>nfs</a:t>
            </a:r>
            <a:r>
              <a:rPr lang="en-US" sz="2400" dirty="0" smtClean="0"/>
              <a:t>/username directory:</a:t>
            </a:r>
          </a:p>
          <a:p>
            <a:pPr lvl="1">
              <a:buNone/>
            </a:pPr>
            <a:r>
              <a:rPr lang="en-US" sz="2400" dirty="0" smtClean="0"/>
              <a:t>$ cp /</a:t>
            </a:r>
            <a:r>
              <a:rPr lang="en-US" sz="2400" dirty="0" err="1" smtClean="0"/>
              <a:t>tmp</a:t>
            </a:r>
            <a:r>
              <a:rPr lang="en-US" sz="2400" dirty="0" smtClean="0"/>
              <a:t>/</a:t>
            </a:r>
            <a:r>
              <a:rPr lang="en-US" sz="2400" dirty="0" err="1" smtClean="0"/>
              <a:t>gprof</a:t>
            </a:r>
            <a:r>
              <a:rPr lang="en-US" sz="2400" dirty="0" smtClean="0"/>
              <a:t>/prof.cpp  /</a:t>
            </a:r>
            <a:r>
              <a:rPr lang="en-US" sz="2400" dirty="0" err="1" smtClean="0"/>
              <a:t>nfs</a:t>
            </a:r>
            <a:r>
              <a:rPr lang="en-US" sz="2400" dirty="0" smtClean="0"/>
              <a:t>/</a:t>
            </a:r>
            <a:r>
              <a:rPr lang="en-US" sz="2400" dirty="0" err="1" smtClean="0"/>
              <a:t>demoxxx</a:t>
            </a:r>
            <a:endParaRPr lang="en-US" sz="2400" dirty="0" smtClean="0"/>
          </a:p>
          <a:p>
            <a:pPr lvl="1"/>
            <a:r>
              <a:rPr lang="en-US" sz="2400" dirty="0" smtClean="0"/>
              <a:t>Compile source code:</a:t>
            </a:r>
          </a:p>
          <a:p>
            <a:pPr lvl="1">
              <a:buNone/>
            </a:pPr>
            <a:r>
              <a:rPr lang="en-US" sz="2400" dirty="0" smtClean="0"/>
              <a:t>$ g++ –pg -o test </a:t>
            </a:r>
            <a:r>
              <a:rPr lang="en-US" sz="2400" dirty="0" err="1" smtClean="0"/>
              <a:t>prof.c</a:t>
            </a:r>
            <a:endParaRPr lang="en-US" sz="2400" dirty="0" smtClean="0"/>
          </a:p>
          <a:p>
            <a:endParaRPr lang="en-US" dirty="0" smtClean="0"/>
          </a:p>
          <a:p>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46</a:t>
            </a:fld>
            <a:endParaRPr lang="el-G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Simple profiling with </a:t>
            </a:r>
            <a:r>
              <a:rPr lang="en-US" dirty="0" err="1" smtClean="0"/>
              <a:t>gprof</a:t>
            </a:r>
            <a:r>
              <a:rPr lang="en-US" dirty="0" smtClean="0"/>
              <a:t/>
            </a:r>
            <a:br>
              <a:rPr lang="en-US" dirty="0" smtClean="0"/>
            </a:br>
            <a:r>
              <a:rPr lang="en-US" dirty="0" smtClean="0"/>
              <a:t>(2)</a:t>
            </a:r>
          </a:p>
        </p:txBody>
      </p:sp>
      <p:sp>
        <p:nvSpPr>
          <p:cNvPr id="3" name="Content Placeholder 2"/>
          <p:cNvSpPr>
            <a:spLocks noGrp="1"/>
          </p:cNvSpPr>
          <p:nvPr>
            <p:ph idx="1"/>
          </p:nvPr>
        </p:nvSpPr>
        <p:spPr/>
        <p:txBody>
          <a:bodyPr/>
          <a:lstStyle/>
          <a:p>
            <a:r>
              <a:rPr lang="en-US" dirty="0" smtClean="0"/>
              <a:t>Run program as normal (through the batch system). This will create a file called </a:t>
            </a:r>
            <a:r>
              <a:rPr lang="en-US" dirty="0" err="1" smtClean="0"/>
              <a:t>gmon.out</a:t>
            </a:r>
            <a:r>
              <a:rPr lang="en-US" dirty="0" smtClean="0"/>
              <a:t> -- if this file hasn't been created, it's probably because you did not compile with the -pg option.</a:t>
            </a:r>
          </a:p>
          <a:p>
            <a:endParaRPr lang="en-US" dirty="0" smtClean="0"/>
          </a:p>
          <a:p>
            <a:r>
              <a:rPr lang="en-US" dirty="0" smtClean="0"/>
              <a:t>Run </a:t>
            </a:r>
            <a:r>
              <a:rPr lang="en-US" dirty="0" err="1" smtClean="0"/>
              <a:t>gprof</a:t>
            </a:r>
            <a:r>
              <a:rPr lang="en-US" dirty="0" smtClean="0"/>
              <a:t> with program name as argument</a:t>
            </a:r>
          </a:p>
          <a:p>
            <a:pPr>
              <a:buNone/>
            </a:pPr>
            <a:r>
              <a:rPr lang="en-US" dirty="0" smtClean="0"/>
              <a:t>		$ </a:t>
            </a:r>
            <a:r>
              <a:rPr lang="en-US" dirty="0" err="1" smtClean="0"/>
              <a:t>gprof</a:t>
            </a:r>
            <a:r>
              <a:rPr lang="en-US" dirty="0" smtClean="0"/>
              <a:t>  test </a:t>
            </a:r>
            <a:r>
              <a:rPr lang="en-US" dirty="0" err="1" smtClean="0"/>
              <a:t>gmon.out</a:t>
            </a:r>
            <a:endParaRPr lang="en-US" dirty="0" smtClean="0"/>
          </a:p>
          <a:p>
            <a:pPr>
              <a:buNone/>
            </a:pPr>
            <a:endParaRPr lang="en-US" dirty="0" smtClean="0"/>
          </a:p>
          <a:p>
            <a:r>
              <a:rPr lang="en-US" dirty="0" smtClean="0"/>
              <a:t>It is useful to pipe the output to a </a:t>
            </a:r>
            <a:r>
              <a:rPr lang="en-US" dirty="0" err="1" smtClean="0"/>
              <a:t>textfile</a:t>
            </a:r>
            <a:r>
              <a:rPr lang="en-US" dirty="0" smtClean="0"/>
              <a:t> that can be viewed in a text editor:</a:t>
            </a:r>
          </a:p>
          <a:p>
            <a:endParaRPr lang="en-US" dirty="0" smtClean="0"/>
          </a:p>
          <a:p>
            <a:pPr>
              <a:buNone/>
            </a:pPr>
            <a:r>
              <a:rPr lang="en-US" dirty="0" smtClean="0"/>
              <a:t>		$ </a:t>
            </a:r>
            <a:r>
              <a:rPr lang="en-US" dirty="0" err="1" smtClean="0"/>
              <a:t>gprof</a:t>
            </a:r>
            <a:r>
              <a:rPr lang="en-US" dirty="0" smtClean="0"/>
              <a:t>  test </a:t>
            </a:r>
            <a:r>
              <a:rPr lang="en-US" dirty="0" err="1" smtClean="0"/>
              <a:t>gmon.out</a:t>
            </a:r>
            <a:r>
              <a:rPr lang="en-US" dirty="0" smtClean="0"/>
              <a:t> &gt; profile.txt</a:t>
            </a:r>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47</a:t>
            </a:fld>
            <a:endParaRPr lang="el-G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Simple profiling with </a:t>
            </a:r>
            <a:r>
              <a:rPr lang="en-US" dirty="0" err="1" smtClean="0"/>
              <a:t>gprof</a:t>
            </a:r>
            <a:r>
              <a:rPr lang="en-US" dirty="0" smtClean="0"/>
              <a:t/>
            </a:r>
            <a:br>
              <a:rPr lang="en-US" dirty="0" smtClean="0"/>
            </a:br>
            <a:r>
              <a:rPr lang="en-US" dirty="0" smtClean="0"/>
              <a:t>(3)</a:t>
            </a:r>
          </a:p>
        </p:txBody>
      </p:sp>
      <p:sp>
        <p:nvSpPr>
          <p:cNvPr id="3" name="Content Placeholder 2"/>
          <p:cNvSpPr>
            <a:spLocks noGrp="1"/>
          </p:cNvSpPr>
          <p:nvPr>
            <p:ph idx="1"/>
          </p:nvPr>
        </p:nvSpPr>
        <p:spPr/>
        <p:txBody>
          <a:bodyPr/>
          <a:lstStyle/>
          <a:p>
            <a:r>
              <a:rPr lang="en-US" dirty="0" smtClean="0"/>
              <a:t>Observe the output</a:t>
            </a:r>
          </a:p>
          <a:p>
            <a:endParaRPr lang="en-US" dirty="0" smtClean="0"/>
          </a:p>
          <a:p>
            <a:pPr>
              <a:buNone/>
            </a:pPr>
            <a:r>
              <a:rPr lang="en-US" sz="1800" dirty="0" smtClean="0"/>
              <a:t>Each sample counts as 0.01 seconds.</a:t>
            </a:r>
          </a:p>
          <a:p>
            <a:pPr>
              <a:buNone/>
            </a:pPr>
            <a:r>
              <a:rPr lang="en-US" sz="1800" dirty="0" smtClean="0"/>
              <a:t>  %   cumulative   self              </a:t>
            </a:r>
            <a:r>
              <a:rPr lang="en-US" sz="1800" dirty="0" err="1" smtClean="0"/>
              <a:t>self</a:t>
            </a:r>
            <a:r>
              <a:rPr lang="en-US" sz="1800" dirty="0" smtClean="0"/>
              <a:t>     total           </a:t>
            </a:r>
          </a:p>
          <a:p>
            <a:pPr>
              <a:buNone/>
            </a:pPr>
            <a:r>
              <a:rPr lang="en-US" sz="1800" dirty="0" smtClean="0"/>
              <a:t> time   seconds   </a:t>
            </a:r>
            <a:r>
              <a:rPr lang="en-US" sz="1800" dirty="0" err="1" smtClean="0"/>
              <a:t>seconds</a:t>
            </a:r>
            <a:r>
              <a:rPr lang="en-US" sz="1800" dirty="0" smtClean="0"/>
              <a:t>    calls  ms/call  ms/call  name    </a:t>
            </a:r>
          </a:p>
          <a:p>
            <a:pPr>
              <a:buNone/>
            </a:pPr>
            <a:r>
              <a:rPr lang="en-US" sz="1800" dirty="0" smtClean="0"/>
              <a:t> 60.80      0.78     0.78        1   778.28   778.28  exponential()</a:t>
            </a:r>
          </a:p>
          <a:p>
            <a:pPr>
              <a:buNone/>
            </a:pPr>
            <a:r>
              <a:rPr lang="en-US" sz="1800" dirty="0" smtClean="0"/>
              <a:t> 40.27      1.29     0.52        1   515.48   515.48  </a:t>
            </a:r>
            <a:r>
              <a:rPr lang="en-US" sz="1800" dirty="0" err="1" smtClean="0"/>
              <a:t>sinFunc</a:t>
            </a:r>
            <a:r>
              <a:rPr lang="en-US" sz="1800" dirty="0" smtClean="0"/>
              <a:t>()</a:t>
            </a:r>
          </a:p>
          <a:p>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48</a:t>
            </a:fld>
            <a:endParaRPr lang="el-G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Libraries</a:t>
            </a:r>
          </a:p>
        </p:txBody>
      </p:sp>
      <p:sp>
        <p:nvSpPr>
          <p:cNvPr id="3" name="Content Placeholder 2"/>
          <p:cNvSpPr>
            <a:spLocks noGrp="1"/>
          </p:cNvSpPr>
          <p:nvPr>
            <p:ph idx="1"/>
          </p:nvPr>
        </p:nvSpPr>
        <p:spPr/>
        <p:txBody>
          <a:bodyPr/>
          <a:lstStyle/>
          <a:p>
            <a:r>
              <a:rPr lang="en-US" dirty="0" smtClean="0"/>
              <a:t>LAPACK</a:t>
            </a:r>
          </a:p>
          <a:p>
            <a:r>
              <a:rPr lang="en-US" dirty="0" smtClean="0"/>
              <a:t>BLAS </a:t>
            </a:r>
          </a:p>
          <a:p>
            <a:r>
              <a:rPr lang="en-US" dirty="0" smtClean="0"/>
              <a:t>FFTW</a:t>
            </a:r>
          </a:p>
          <a:p>
            <a:r>
              <a:rPr lang="en-US" dirty="0" smtClean="0"/>
              <a:t>SPRNG</a:t>
            </a:r>
          </a:p>
          <a:p>
            <a:r>
              <a:rPr lang="en-US" dirty="0" smtClean="0"/>
              <a:t>Intel MKL</a:t>
            </a:r>
          </a:p>
          <a:p>
            <a:r>
              <a:rPr lang="en-US" dirty="0" err="1" smtClean="0"/>
              <a:t>NumPy</a:t>
            </a:r>
            <a:r>
              <a:rPr lang="en-US" dirty="0" smtClean="0"/>
              <a:t> &amp; </a:t>
            </a:r>
            <a:r>
              <a:rPr lang="en-US" dirty="0" err="1" smtClean="0"/>
              <a:t>SciPy</a:t>
            </a:r>
            <a:endParaRPr lang="en-US" dirty="0" smtClean="0"/>
          </a:p>
          <a:p>
            <a:r>
              <a:rPr lang="en-US" dirty="0" smtClean="0"/>
              <a:t>MPI libraries</a:t>
            </a:r>
          </a:p>
          <a:p>
            <a:r>
              <a:rPr lang="en-US" dirty="0" smtClean="0"/>
              <a:t>IBM ESSL, IBM PESSL, IBM MASS (</a:t>
            </a:r>
            <a:r>
              <a:rPr lang="en-US" dirty="0" err="1" smtClean="0"/>
              <a:t>tPARADOX</a:t>
            </a:r>
            <a:r>
              <a:rPr lang="en-US" dirty="0" smtClean="0"/>
              <a:t>)</a:t>
            </a:r>
          </a:p>
          <a:p>
            <a:r>
              <a:rPr lang="en-US" dirty="0" smtClean="0"/>
              <a:t>...</a:t>
            </a:r>
          </a:p>
          <a:p>
            <a:pPr>
              <a:buNone/>
            </a:pPr>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49</a:t>
            </a:fld>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GNU Compilers Collection</a:t>
            </a:r>
          </a:p>
        </p:txBody>
      </p:sp>
      <p:sp>
        <p:nvSpPr>
          <p:cNvPr id="3" name="Content Placeholder 2"/>
          <p:cNvSpPr>
            <a:spLocks noGrp="1"/>
          </p:cNvSpPr>
          <p:nvPr>
            <p:ph idx="1"/>
          </p:nvPr>
        </p:nvSpPr>
        <p:spPr/>
        <p:txBody>
          <a:bodyPr/>
          <a:lstStyle/>
          <a:p>
            <a:r>
              <a:rPr lang="en-US" dirty="0" smtClean="0"/>
              <a:t>Ported to a wide variety of processor architectures</a:t>
            </a:r>
          </a:p>
          <a:p>
            <a:r>
              <a:rPr lang="en-US" dirty="0" smtClean="0"/>
              <a:t>Widely deployed as a tool in commercial, proprietary and closed source software development environments</a:t>
            </a:r>
          </a:p>
          <a:p>
            <a:r>
              <a:rPr lang="en-US" dirty="0" smtClean="0"/>
              <a:t>Performs well on a variety of native and cross targets </a:t>
            </a:r>
          </a:p>
          <a:p>
            <a:r>
              <a:rPr lang="en-US" dirty="0" smtClean="0"/>
              <a:t>Available for most embedded platforms</a:t>
            </a:r>
          </a:p>
          <a:p>
            <a:endParaRPr lang="en-US" dirty="0" smtClean="0"/>
          </a:p>
          <a:p>
            <a:r>
              <a:rPr lang="en-US" dirty="0" smtClean="0">
                <a:hlinkClick r:id="rId2"/>
              </a:rPr>
              <a:t>http://gcc.gnu.org/</a:t>
            </a:r>
            <a:endParaRPr lang="en-US" dirty="0" smtClean="0"/>
          </a:p>
          <a:p>
            <a:endParaRPr lang="en-US" sz="2400" dirty="0" smtClean="0"/>
          </a:p>
        </p:txBody>
      </p:sp>
      <p:sp>
        <p:nvSpPr>
          <p:cNvPr id="6"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5</a:t>
            </a:fld>
            <a:endParaRPr lang="el-G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LAPACK</a:t>
            </a:r>
          </a:p>
        </p:txBody>
      </p:sp>
      <p:sp>
        <p:nvSpPr>
          <p:cNvPr id="3" name="Content Placeholder 2"/>
          <p:cNvSpPr>
            <a:spLocks noGrp="1"/>
          </p:cNvSpPr>
          <p:nvPr>
            <p:ph idx="1"/>
          </p:nvPr>
        </p:nvSpPr>
        <p:spPr/>
        <p:txBody>
          <a:bodyPr/>
          <a:lstStyle/>
          <a:p>
            <a:r>
              <a:rPr lang="en-US" dirty="0" smtClean="0"/>
              <a:t>LAPACK (Linear Algebra </a:t>
            </a:r>
            <a:r>
              <a:rPr lang="en-US" dirty="0" err="1" smtClean="0"/>
              <a:t>PACKage</a:t>
            </a:r>
            <a:r>
              <a:rPr lang="en-US" dirty="0" smtClean="0"/>
              <a:t>) is a software library for numerical linear algebra</a:t>
            </a:r>
          </a:p>
          <a:p>
            <a:r>
              <a:rPr lang="en-US" dirty="0" smtClean="0"/>
              <a:t>It provides routines for:</a:t>
            </a:r>
          </a:p>
          <a:p>
            <a:pPr lvl="1"/>
            <a:r>
              <a:rPr lang="en-US" dirty="0" smtClean="0"/>
              <a:t>solving systems of linear equations and linear least squares</a:t>
            </a:r>
          </a:p>
          <a:p>
            <a:pPr lvl="1"/>
            <a:r>
              <a:rPr lang="en-US" dirty="0" err="1" smtClean="0"/>
              <a:t>eigenvalue</a:t>
            </a:r>
            <a:r>
              <a:rPr lang="en-US" dirty="0" smtClean="0"/>
              <a:t> problems</a:t>
            </a:r>
          </a:p>
          <a:p>
            <a:pPr lvl="1"/>
            <a:r>
              <a:rPr lang="en-US" dirty="0" smtClean="0"/>
              <a:t>singular value decomposition</a:t>
            </a:r>
          </a:p>
          <a:p>
            <a:pPr lvl="1"/>
            <a:r>
              <a:rPr lang="en-US" dirty="0" smtClean="0"/>
              <a:t>includes routines to implement the associated matrix factorizations such as LU, QR, </a:t>
            </a:r>
            <a:r>
              <a:rPr lang="en-US" dirty="0" err="1" smtClean="0"/>
              <a:t>Cholesky</a:t>
            </a:r>
            <a:r>
              <a:rPr lang="en-US" dirty="0" smtClean="0"/>
              <a:t> and </a:t>
            </a:r>
            <a:r>
              <a:rPr lang="en-US" dirty="0" err="1" smtClean="0"/>
              <a:t>Schur</a:t>
            </a:r>
            <a:r>
              <a:rPr lang="en-US" dirty="0" smtClean="0"/>
              <a:t> decomposition. </a:t>
            </a:r>
          </a:p>
          <a:p>
            <a:r>
              <a:rPr lang="en-US" dirty="0" smtClean="0"/>
              <a:t>LAPACK was originally written in FORTRAN 77 and is now written in Fortran 90</a:t>
            </a:r>
          </a:p>
          <a:p>
            <a:r>
              <a:rPr lang="en-US" dirty="0" smtClean="0"/>
              <a:t>The routines handle both real and complex matrices in both single and double precision</a:t>
            </a:r>
          </a:p>
          <a:p>
            <a:r>
              <a:rPr lang="en-US" dirty="0" smtClean="0">
                <a:hlinkClick r:id="rId2"/>
              </a:rPr>
              <a:t>http://www.netlib.org/lapack/</a:t>
            </a:r>
            <a:endParaRPr lang="en-US" dirty="0" smtClean="0"/>
          </a:p>
          <a:p>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50</a:t>
            </a:fld>
            <a:endParaRPr lang="el-G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BLAS</a:t>
            </a:r>
          </a:p>
        </p:txBody>
      </p:sp>
      <p:sp>
        <p:nvSpPr>
          <p:cNvPr id="3" name="Content Placeholder 2"/>
          <p:cNvSpPr>
            <a:spLocks noGrp="1"/>
          </p:cNvSpPr>
          <p:nvPr>
            <p:ph idx="1"/>
          </p:nvPr>
        </p:nvSpPr>
        <p:spPr/>
        <p:txBody>
          <a:bodyPr/>
          <a:lstStyle/>
          <a:p>
            <a:r>
              <a:rPr lang="en-US" dirty="0" smtClean="0"/>
              <a:t>The BLAS (Basic Linear Algebra Subprograms)</a:t>
            </a:r>
          </a:p>
          <a:p>
            <a:r>
              <a:rPr lang="en-US" dirty="0" smtClean="0"/>
              <a:t>Routines that provide standard building blocks for performing basic vector and matrix operations</a:t>
            </a:r>
          </a:p>
          <a:p>
            <a:r>
              <a:rPr lang="en-US" dirty="0" smtClean="0"/>
              <a:t>The Level 1 BLAS perform scalar, vector and vector-vector operations</a:t>
            </a:r>
          </a:p>
          <a:p>
            <a:r>
              <a:rPr lang="en-US" dirty="0" smtClean="0"/>
              <a:t>The Level 2 BLAS perform matrix-vector operations</a:t>
            </a:r>
          </a:p>
          <a:p>
            <a:r>
              <a:rPr lang="en-US" dirty="0" smtClean="0"/>
              <a:t>The Level 3 BLAS perform matrix-matrix operations</a:t>
            </a:r>
          </a:p>
          <a:p>
            <a:r>
              <a:rPr lang="en-US" dirty="0" smtClean="0"/>
              <a:t>Because the BLAS are efficient, portable, and widely available, they are commonly used in the development of high quality linear algebra software, LAPACK for example. LAPACK</a:t>
            </a:r>
          </a:p>
          <a:p>
            <a:r>
              <a:rPr lang="en-US" dirty="0" smtClean="0">
                <a:hlinkClick r:id="rId2"/>
              </a:rPr>
              <a:t>http://netlib.org/blas/</a:t>
            </a:r>
            <a:endParaRPr lang="en-US" dirty="0" smtClean="0"/>
          </a:p>
          <a:p>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51</a:t>
            </a:fld>
            <a:endParaRPr lang="el-GR"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FFTW</a:t>
            </a:r>
          </a:p>
        </p:txBody>
      </p:sp>
      <p:sp>
        <p:nvSpPr>
          <p:cNvPr id="3" name="Content Placeholder 2"/>
          <p:cNvSpPr>
            <a:spLocks noGrp="1"/>
          </p:cNvSpPr>
          <p:nvPr>
            <p:ph idx="1"/>
          </p:nvPr>
        </p:nvSpPr>
        <p:spPr/>
        <p:txBody>
          <a:bodyPr/>
          <a:lstStyle/>
          <a:p>
            <a:r>
              <a:rPr lang="en-US" dirty="0" smtClean="0"/>
              <a:t>FFTW is a C subroutine library for computing the discrete Fourier transform (DFT) in one or more dimensions, of arbitrary input size, and of both real and complex data</a:t>
            </a:r>
          </a:p>
          <a:p>
            <a:r>
              <a:rPr lang="en-US" dirty="0" smtClean="0"/>
              <a:t>FFTW's performance is typically superior to that of other publicly available FFT software,</a:t>
            </a:r>
          </a:p>
          <a:p>
            <a:r>
              <a:rPr lang="en-US" dirty="0" smtClean="0"/>
              <a:t>Competitive with vendor-tuned codes</a:t>
            </a:r>
          </a:p>
          <a:p>
            <a:r>
              <a:rPr lang="en-US" dirty="0" smtClean="0"/>
              <a:t>In contrast to vendor-tuned codes FFTW's performance is portable: the same program will perform well on most architectures without modification</a:t>
            </a:r>
          </a:p>
          <a:p>
            <a:r>
              <a:rPr lang="en-US" dirty="0" smtClean="0"/>
              <a:t>“Fastest Fourier Transform in the West”</a:t>
            </a:r>
            <a:endParaRPr lang="en-US" dirty="0" smtClean="0">
              <a:hlinkClick r:id="rId2"/>
            </a:endParaRPr>
          </a:p>
          <a:p>
            <a:r>
              <a:rPr lang="en-US" dirty="0" smtClean="0">
                <a:hlinkClick r:id="rId2"/>
              </a:rPr>
              <a:t>http://www.fftw.org/</a:t>
            </a:r>
            <a:endParaRPr lang="en-US" dirty="0" smtClean="0"/>
          </a:p>
          <a:p>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52</a:t>
            </a:fld>
            <a:endParaRPr lang="el-G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SPRNG (1)</a:t>
            </a:r>
          </a:p>
        </p:txBody>
      </p:sp>
      <p:sp>
        <p:nvSpPr>
          <p:cNvPr id="3" name="Content Placeholder 2"/>
          <p:cNvSpPr>
            <a:spLocks noGrp="1"/>
          </p:cNvSpPr>
          <p:nvPr>
            <p:ph idx="1"/>
          </p:nvPr>
        </p:nvSpPr>
        <p:spPr/>
        <p:txBody>
          <a:bodyPr/>
          <a:lstStyle/>
          <a:p>
            <a:r>
              <a:rPr lang="en-US" dirty="0" smtClean="0"/>
              <a:t>SPRNG (Scalable Parallel Random Number Generators) is one of the best libraries for generating pseudorandom numbers for parallel applications</a:t>
            </a:r>
          </a:p>
          <a:p>
            <a:endParaRPr lang="en-US" dirty="0" smtClean="0"/>
          </a:p>
          <a:p>
            <a:r>
              <a:rPr lang="en-US" dirty="0" smtClean="0"/>
              <a:t>It provides user-friendly interfaces for parallel C/C++ and Fortran applications</a:t>
            </a:r>
          </a:p>
          <a:p>
            <a:endParaRPr lang="en-US" dirty="0" smtClean="0"/>
          </a:p>
          <a:p>
            <a:r>
              <a:rPr lang="en-US" dirty="0" smtClean="0"/>
              <a:t>Enables the user to easily obtain multiple and sufficiently uncorrelated pseudorandom number streams on different processors, with no inter-process communication.</a:t>
            </a:r>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53</a:t>
            </a:fld>
            <a:endParaRPr lang="el-G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SPRNG (2)</a:t>
            </a:r>
          </a:p>
        </p:txBody>
      </p:sp>
      <p:sp>
        <p:nvSpPr>
          <p:cNvPr id="3" name="Content Placeholder 2"/>
          <p:cNvSpPr>
            <a:spLocks noGrp="1"/>
          </p:cNvSpPr>
          <p:nvPr>
            <p:ph idx="1"/>
          </p:nvPr>
        </p:nvSpPr>
        <p:spPr/>
        <p:txBody>
          <a:bodyPr/>
          <a:lstStyle/>
          <a:p>
            <a:r>
              <a:rPr lang="en-US" dirty="0" smtClean="0"/>
              <a:t>The algorithms implemented in SPRNG are: </a:t>
            </a:r>
          </a:p>
          <a:p>
            <a:pPr lvl="1"/>
            <a:r>
              <a:rPr lang="en-US" dirty="0" smtClean="0"/>
              <a:t>Combined Multiple Recursive Generator</a:t>
            </a:r>
          </a:p>
          <a:p>
            <a:pPr lvl="1"/>
            <a:r>
              <a:rPr lang="en-US" dirty="0" smtClean="0"/>
              <a:t>The 48 bit Linear </a:t>
            </a:r>
            <a:r>
              <a:rPr lang="en-US" dirty="0" err="1" smtClean="0"/>
              <a:t>Congruential</a:t>
            </a:r>
            <a:r>
              <a:rPr lang="en-US" dirty="0" smtClean="0"/>
              <a:t> Generator</a:t>
            </a:r>
          </a:p>
          <a:p>
            <a:pPr lvl="1"/>
            <a:r>
              <a:rPr lang="en-US" dirty="0" smtClean="0"/>
              <a:t>The 64 bit Linear </a:t>
            </a:r>
            <a:r>
              <a:rPr lang="en-US" dirty="0" err="1" smtClean="0"/>
              <a:t>Congruential</a:t>
            </a:r>
            <a:r>
              <a:rPr lang="en-US" dirty="0" smtClean="0"/>
              <a:t> Generator</a:t>
            </a:r>
          </a:p>
          <a:p>
            <a:pPr lvl="1"/>
            <a:r>
              <a:rPr lang="en-US" dirty="0" smtClean="0"/>
              <a:t>The modified Lagged Fibonacci Generator</a:t>
            </a:r>
          </a:p>
          <a:p>
            <a:pPr lvl="1"/>
            <a:r>
              <a:rPr lang="en-US" dirty="0" smtClean="0"/>
              <a:t>The multiplicative Lagged </a:t>
            </a:r>
            <a:r>
              <a:rPr lang="en-US" dirty="0" err="1" smtClean="0"/>
              <a:t>Fibbonacci</a:t>
            </a:r>
            <a:r>
              <a:rPr lang="en-US" dirty="0" smtClean="0"/>
              <a:t> Generator</a:t>
            </a:r>
          </a:p>
          <a:p>
            <a:pPr lvl="1"/>
            <a:r>
              <a:rPr lang="en-US" dirty="0" smtClean="0"/>
              <a:t> The Prime Modulus Linear </a:t>
            </a:r>
            <a:r>
              <a:rPr lang="en-US" dirty="0" err="1" smtClean="0"/>
              <a:t>Congruential</a:t>
            </a:r>
            <a:r>
              <a:rPr lang="en-US" dirty="0" smtClean="0"/>
              <a:t> Generator</a:t>
            </a:r>
          </a:p>
          <a:p>
            <a:pPr lvl="1"/>
            <a:endParaRPr lang="en-US" dirty="0" smtClean="0"/>
          </a:p>
          <a:p>
            <a:r>
              <a:rPr lang="en-US" dirty="0" smtClean="0">
                <a:hlinkClick r:id="rId2"/>
              </a:rPr>
              <a:t>http://sprng.cs.fsu.edu/</a:t>
            </a:r>
            <a:endParaRPr lang="en-US" dirty="0" smtClean="0"/>
          </a:p>
          <a:p>
            <a:pPr lvl="1"/>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54</a:t>
            </a:fld>
            <a:endParaRPr lang="el-G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Intel MKL (1)</a:t>
            </a:r>
          </a:p>
        </p:txBody>
      </p:sp>
      <p:sp>
        <p:nvSpPr>
          <p:cNvPr id="3" name="Content Placeholder 2"/>
          <p:cNvSpPr>
            <a:spLocks noGrp="1"/>
          </p:cNvSpPr>
          <p:nvPr>
            <p:ph idx="1"/>
          </p:nvPr>
        </p:nvSpPr>
        <p:spPr/>
        <p:txBody>
          <a:bodyPr/>
          <a:lstStyle/>
          <a:p>
            <a:r>
              <a:rPr lang="en-US" dirty="0" smtClean="0"/>
              <a:t>Intel Math Kernel Library (Intel MKL) is a library of optimized, extensively threaded math routines for solving large science, engineering, and financial computational problems</a:t>
            </a:r>
          </a:p>
          <a:p>
            <a:endParaRPr lang="en-US" dirty="0" smtClean="0"/>
          </a:p>
          <a:p>
            <a:r>
              <a:rPr lang="en-US" dirty="0" smtClean="0"/>
              <a:t>The library supports C/C++ and Fortran language APIs</a:t>
            </a:r>
          </a:p>
          <a:p>
            <a:endParaRPr lang="en-US" dirty="0" smtClean="0"/>
          </a:p>
          <a:p>
            <a:r>
              <a:rPr lang="en-US" dirty="0" smtClean="0"/>
              <a:t>The most of Intel MKL is threaded which enables more efficient usage of today’s multi-core processors and easier parallelization of developers application or implementation of hybrid programming model</a:t>
            </a:r>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55</a:t>
            </a:fld>
            <a:endParaRPr lang="el-G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Intel MKL (2)</a:t>
            </a:r>
          </a:p>
        </p:txBody>
      </p:sp>
      <p:sp>
        <p:nvSpPr>
          <p:cNvPr id="3" name="Content Placeholder 2"/>
          <p:cNvSpPr>
            <a:spLocks noGrp="1"/>
          </p:cNvSpPr>
          <p:nvPr>
            <p:ph idx="1"/>
          </p:nvPr>
        </p:nvSpPr>
        <p:spPr/>
        <p:txBody>
          <a:bodyPr/>
          <a:lstStyle/>
          <a:p>
            <a:r>
              <a:rPr lang="en-US" dirty="0" smtClean="0"/>
              <a:t>Threading is performed through </a:t>
            </a:r>
            <a:r>
              <a:rPr lang="en-US" dirty="0" err="1" smtClean="0"/>
              <a:t>OpenMP</a:t>
            </a:r>
            <a:r>
              <a:rPr lang="en-US" dirty="0" smtClean="0"/>
              <a:t>, and the following mathematical domains are supported:</a:t>
            </a:r>
          </a:p>
          <a:p>
            <a:pPr lvl="1"/>
            <a:r>
              <a:rPr lang="en-US" dirty="0" smtClean="0"/>
              <a:t>Sparse Linear Algebra – Sparse BLAS, Sparse Format Converters, PARDISO Direct Sparse Solver, Iterative Sparse Solvers and Pre-conditioners</a:t>
            </a:r>
          </a:p>
          <a:p>
            <a:pPr lvl="1"/>
            <a:r>
              <a:rPr lang="en-US" dirty="0" smtClean="0"/>
              <a:t>Fast Fourier Transforms</a:t>
            </a:r>
          </a:p>
          <a:p>
            <a:pPr lvl="1"/>
            <a:r>
              <a:rPr lang="en-US" dirty="0" smtClean="0"/>
              <a:t>Optimized LINPACK benchmark</a:t>
            </a:r>
          </a:p>
          <a:p>
            <a:pPr lvl="1"/>
            <a:r>
              <a:rPr lang="en-US" dirty="0" smtClean="0"/>
              <a:t>Vector Math Library</a:t>
            </a:r>
          </a:p>
          <a:p>
            <a:pPr lvl="1"/>
            <a:r>
              <a:rPr lang="en-US" dirty="0" smtClean="0"/>
              <a:t>Statistics Functions – Vector Random Number Generators, Summary Statistics Library</a:t>
            </a:r>
          </a:p>
          <a:p>
            <a:pPr lvl="1"/>
            <a:r>
              <a:rPr lang="en-US" dirty="0" smtClean="0"/>
              <a:t>Cluster Support – </a:t>
            </a:r>
            <a:r>
              <a:rPr lang="en-US" dirty="0" err="1" smtClean="0"/>
              <a:t>ScaLAPACK</a:t>
            </a:r>
            <a:r>
              <a:rPr lang="en-US" dirty="0" smtClean="0"/>
              <a:t>, Cluster FFT</a:t>
            </a:r>
          </a:p>
          <a:p>
            <a:r>
              <a:rPr lang="en-US" sz="2000" dirty="0" smtClean="0"/>
              <a:t>Support page: </a:t>
            </a:r>
            <a:r>
              <a:rPr lang="en-US" sz="2000" dirty="0" smtClean="0">
                <a:hlinkClick r:id="rId2"/>
              </a:rPr>
              <a:t>http://software.intel.com/en-us/articles/intel-mkl/#support</a:t>
            </a:r>
            <a:endParaRPr lang="en-US" sz="2000" dirty="0" smtClean="0"/>
          </a:p>
          <a:p>
            <a:r>
              <a:rPr lang="en-US" sz="2000" dirty="0" smtClean="0">
                <a:hlinkClick r:id="rId2"/>
              </a:rPr>
              <a:t>http://software.intel.com/en-us/articles/intel-mkl/</a:t>
            </a:r>
            <a:endParaRPr lang="en-US" sz="2000" dirty="0" smtClean="0"/>
          </a:p>
          <a:p>
            <a:pPr lvl="1"/>
            <a:endParaRPr lang="en-US" dirty="0" smtClean="0"/>
          </a:p>
          <a:p>
            <a:pPr lvl="1"/>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56</a:t>
            </a:fld>
            <a:endParaRPr lang="el-GR"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err="1" smtClean="0"/>
              <a:t>NumPy</a:t>
            </a:r>
            <a:r>
              <a:rPr lang="en-US" dirty="0" smtClean="0"/>
              <a:t> &amp; </a:t>
            </a:r>
            <a:r>
              <a:rPr lang="en-US" dirty="0" err="1" smtClean="0"/>
              <a:t>SciPy</a:t>
            </a:r>
            <a:r>
              <a:rPr lang="en-US" dirty="0" smtClean="0"/>
              <a:t> (1)</a:t>
            </a:r>
          </a:p>
        </p:txBody>
      </p:sp>
      <p:sp>
        <p:nvSpPr>
          <p:cNvPr id="3" name="Content Placeholder 2"/>
          <p:cNvSpPr>
            <a:spLocks noGrp="1"/>
          </p:cNvSpPr>
          <p:nvPr>
            <p:ph idx="1"/>
          </p:nvPr>
        </p:nvSpPr>
        <p:spPr/>
        <p:txBody>
          <a:bodyPr/>
          <a:lstStyle/>
          <a:p>
            <a:r>
              <a:rPr lang="en-US" dirty="0" err="1" smtClean="0"/>
              <a:t>NumPy</a:t>
            </a:r>
            <a:r>
              <a:rPr lang="en-US" dirty="0" smtClean="0"/>
              <a:t> is the fundamental package needed for scientific computing with Python</a:t>
            </a:r>
          </a:p>
          <a:p>
            <a:r>
              <a:rPr lang="en-US" dirty="0" smtClean="0"/>
              <a:t>It contains among other things:</a:t>
            </a:r>
          </a:p>
          <a:p>
            <a:pPr lvl="1"/>
            <a:r>
              <a:rPr lang="en-US" dirty="0" smtClean="0"/>
              <a:t>Powerful N-dimensional array object</a:t>
            </a:r>
          </a:p>
          <a:p>
            <a:pPr lvl="1"/>
            <a:r>
              <a:rPr lang="en-US" dirty="0" smtClean="0"/>
              <a:t>Sophisticated (broadcasting) functions</a:t>
            </a:r>
          </a:p>
          <a:p>
            <a:pPr lvl="1"/>
            <a:r>
              <a:rPr lang="en-US" dirty="0" smtClean="0"/>
              <a:t>Tools for integrating C/C++ and Fortran code</a:t>
            </a:r>
          </a:p>
          <a:p>
            <a:pPr lvl="1"/>
            <a:r>
              <a:rPr lang="en-US" dirty="0" smtClean="0"/>
              <a:t>Useful linear algebra, Fourier transform, and random number capabilities</a:t>
            </a:r>
          </a:p>
          <a:p>
            <a:r>
              <a:rPr lang="en-US" dirty="0" err="1" smtClean="0"/>
              <a:t>SciPy</a:t>
            </a:r>
            <a:r>
              <a:rPr lang="en-US" dirty="0" smtClean="0"/>
              <a:t> (pronounced "Sigh Pie") is open-source software for mathematics, science, and engineering</a:t>
            </a:r>
          </a:p>
          <a:p>
            <a:r>
              <a:rPr lang="en-US" dirty="0" smtClean="0"/>
              <a:t>The </a:t>
            </a:r>
            <a:r>
              <a:rPr lang="en-US" dirty="0" err="1" smtClean="0"/>
              <a:t>SciPy</a:t>
            </a:r>
            <a:r>
              <a:rPr lang="en-US" dirty="0" smtClean="0"/>
              <a:t> library depends on </a:t>
            </a:r>
            <a:r>
              <a:rPr lang="en-US" dirty="0" err="1" smtClean="0"/>
              <a:t>NumPy</a:t>
            </a:r>
            <a:r>
              <a:rPr lang="en-US" dirty="0" smtClean="0"/>
              <a:t>, which provides convenient and fast N-dimensional array manipulation</a:t>
            </a:r>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57</a:t>
            </a:fld>
            <a:endParaRPr lang="el-GR"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err="1" smtClean="0"/>
              <a:t>NumPy</a:t>
            </a:r>
            <a:r>
              <a:rPr lang="en-US" dirty="0" smtClean="0"/>
              <a:t> &amp; </a:t>
            </a:r>
            <a:r>
              <a:rPr lang="en-US" dirty="0" err="1" smtClean="0"/>
              <a:t>SciPy</a:t>
            </a:r>
            <a:r>
              <a:rPr lang="en-US" dirty="0" smtClean="0"/>
              <a:t> (2)</a:t>
            </a:r>
          </a:p>
        </p:txBody>
      </p:sp>
      <p:sp>
        <p:nvSpPr>
          <p:cNvPr id="3" name="Content Placeholder 2"/>
          <p:cNvSpPr>
            <a:spLocks noGrp="1"/>
          </p:cNvSpPr>
          <p:nvPr>
            <p:ph idx="1"/>
          </p:nvPr>
        </p:nvSpPr>
        <p:spPr/>
        <p:txBody>
          <a:bodyPr/>
          <a:lstStyle/>
          <a:p>
            <a:r>
              <a:rPr lang="en-US" dirty="0" smtClean="0"/>
              <a:t>The </a:t>
            </a:r>
            <a:r>
              <a:rPr lang="en-US" dirty="0" err="1" smtClean="0"/>
              <a:t>SciPy</a:t>
            </a:r>
            <a:r>
              <a:rPr lang="en-US" dirty="0" smtClean="0"/>
              <a:t> library is built to work with </a:t>
            </a:r>
            <a:r>
              <a:rPr lang="en-US" dirty="0" err="1" smtClean="0"/>
              <a:t>NumPy</a:t>
            </a:r>
            <a:r>
              <a:rPr lang="en-US" dirty="0" smtClean="0"/>
              <a:t> arrays, and provides many user-friendly and efficient numerical routines such as routines for numerical integration and optimization</a:t>
            </a:r>
          </a:p>
          <a:p>
            <a:r>
              <a:rPr lang="en-US" dirty="0" smtClean="0"/>
              <a:t>Together, they run on all popular operating systems, are quick to install, and are free of charge</a:t>
            </a:r>
          </a:p>
          <a:p>
            <a:r>
              <a:rPr lang="en-US" dirty="0" err="1" smtClean="0"/>
              <a:t>NumPy</a:t>
            </a:r>
            <a:r>
              <a:rPr lang="en-US" dirty="0" smtClean="0"/>
              <a:t> and </a:t>
            </a:r>
            <a:r>
              <a:rPr lang="en-US" dirty="0" err="1" smtClean="0"/>
              <a:t>SciPy</a:t>
            </a:r>
            <a:r>
              <a:rPr lang="en-US" dirty="0" smtClean="0"/>
              <a:t> are easy to use, but powerful enough to be depended upon by some of the world's leading scientists and engineers</a:t>
            </a:r>
          </a:p>
          <a:p>
            <a:r>
              <a:rPr lang="en-US" dirty="0" smtClean="0">
                <a:hlinkClick r:id="rId2"/>
              </a:rPr>
              <a:t>http://www.scipy.org/</a:t>
            </a:r>
            <a:endParaRPr lang="en-US" dirty="0" smtClean="0"/>
          </a:p>
          <a:p>
            <a:r>
              <a:rPr lang="en-US" dirty="0" smtClean="0">
                <a:hlinkClick r:id="rId3"/>
              </a:rPr>
              <a:t>http://numpy.scipy.org/</a:t>
            </a:r>
            <a:endParaRPr lang="en-US" dirty="0" smtClean="0"/>
          </a:p>
          <a:p>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58</a:t>
            </a:fld>
            <a:endParaRPr lang="el-GR"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MPI Libraries (1)</a:t>
            </a:r>
          </a:p>
        </p:txBody>
      </p:sp>
      <p:sp>
        <p:nvSpPr>
          <p:cNvPr id="3" name="Content Placeholder 2"/>
          <p:cNvSpPr>
            <a:spLocks noGrp="1"/>
          </p:cNvSpPr>
          <p:nvPr>
            <p:ph idx="1"/>
          </p:nvPr>
        </p:nvSpPr>
        <p:spPr/>
        <p:txBody>
          <a:bodyPr/>
          <a:lstStyle/>
          <a:p>
            <a:r>
              <a:rPr lang="en-US" dirty="0" smtClean="0"/>
              <a:t>Supported implementations:</a:t>
            </a:r>
          </a:p>
          <a:p>
            <a:pPr lvl="1"/>
            <a:endParaRPr lang="en-US" sz="2400" dirty="0" smtClean="0"/>
          </a:p>
          <a:p>
            <a:pPr lvl="1"/>
            <a:r>
              <a:rPr lang="en-US" sz="2400" dirty="0" smtClean="0"/>
              <a:t>MPICH</a:t>
            </a:r>
          </a:p>
          <a:p>
            <a:pPr lvl="1"/>
            <a:r>
              <a:rPr lang="en-US" sz="2400" dirty="0" smtClean="0"/>
              <a:t>MPICH2</a:t>
            </a:r>
          </a:p>
          <a:p>
            <a:pPr lvl="1"/>
            <a:r>
              <a:rPr lang="en-US" sz="2400" dirty="0" smtClean="0"/>
              <a:t>OPENMPI</a:t>
            </a:r>
          </a:p>
          <a:p>
            <a:pPr lvl="1"/>
            <a:r>
              <a:rPr lang="en-US" sz="2400" dirty="0" smtClean="0"/>
              <a:t>MVAPICH &amp; MVAPICH2 (on </a:t>
            </a:r>
            <a:r>
              <a:rPr lang="en-US" sz="2400" dirty="0" err="1" smtClean="0"/>
              <a:t>tPARADOX</a:t>
            </a:r>
            <a:r>
              <a:rPr lang="en-US" sz="2400" dirty="0" smtClean="0"/>
              <a:t> Cluster)</a:t>
            </a:r>
          </a:p>
          <a:p>
            <a:pPr lvl="1"/>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59</a:t>
            </a:fld>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Intel Compilers</a:t>
            </a:r>
          </a:p>
        </p:txBody>
      </p:sp>
      <p:sp>
        <p:nvSpPr>
          <p:cNvPr id="3" name="Content Placeholder 2"/>
          <p:cNvSpPr>
            <a:spLocks noGrp="1"/>
          </p:cNvSpPr>
          <p:nvPr>
            <p:ph idx="1"/>
          </p:nvPr>
        </p:nvSpPr>
        <p:spPr/>
        <p:txBody>
          <a:bodyPr/>
          <a:lstStyle/>
          <a:p>
            <a:r>
              <a:rPr lang="en-US" dirty="0" smtClean="0"/>
              <a:t>Intel's suite of compilers with front ends for C, C++, and Fortran:</a:t>
            </a:r>
          </a:p>
          <a:p>
            <a:pPr lvl="1"/>
            <a:r>
              <a:rPr lang="en-US" dirty="0" smtClean="0"/>
              <a:t>C, C++ - </a:t>
            </a:r>
            <a:r>
              <a:rPr lang="en-US" dirty="0" err="1" smtClean="0"/>
              <a:t>icc</a:t>
            </a:r>
            <a:r>
              <a:rPr lang="en-US" dirty="0" smtClean="0"/>
              <a:t>, </a:t>
            </a:r>
            <a:r>
              <a:rPr lang="en-US" dirty="0" err="1" smtClean="0"/>
              <a:t>icpc</a:t>
            </a:r>
            <a:endParaRPr lang="en-US" dirty="0" smtClean="0"/>
          </a:p>
          <a:p>
            <a:pPr lvl="1"/>
            <a:r>
              <a:rPr lang="en-US" dirty="0" smtClean="0"/>
              <a:t>FORTRAN – </a:t>
            </a:r>
            <a:r>
              <a:rPr lang="en-US" dirty="0" err="1" smtClean="0"/>
              <a:t>ifort</a:t>
            </a:r>
            <a:endParaRPr lang="en-US" dirty="0" smtClean="0"/>
          </a:p>
          <a:p>
            <a:r>
              <a:rPr lang="en-US" dirty="0" smtClean="0"/>
              <a:t>Compilers are distributed through different package suites:</a:t>
            </a:r>
          </a:p>
          <a:p>
            <a:pPr lvl="1"/>
            <a:r>
              <a:rPr lang="en-US" dirty="0" smtClean="0"/>
              <a:t>Intel Parallel Studio, Intel Parallel Studio XE, the Intel C++ Composer package, the Intel C++ Composer XE package, the Intel Composer XE package and the Intel Cluster Studio</a:t>
            </a:r>
          </a:p>
          <a:p>
            <a:pPr lvl="1"/>
            <a:endParaRPr lang="en-US" dirty="0" smtClean="0"/>
          </a:p>
          <a:p>
            <a:r>
              <a:rPr lang="en-US" dirty="0" smtClean="0"/>
              <a:t>Compilers available for GNU/Linux, Mac OS and Microsoft Windows systems</a:t>
            </a:r>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6</a:t>
            </a:fld>
            <a:endParaRPr lang="el-GR"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MPI Libraries (2)</a:t>
            </a:r>
          </a:p>
        </p:txBody>
      </p:sp>
      <p:sp>
        <p:nvSpPr>
          <p:cNvPr id="3" name="Content Placeholder 2"/>
          <p:cNvSpPr>
            <a:spLocks noGrp="1"/>
          </p:cNvSpPr>
          <p:nvPr>
            <p:ph idx="1"/>
          </p:nvPr>
        </p:nvSpPr>
        <p:spPr/>
        <p:txBody>
          <a:bodyPr/>
          <a:lstStyle/>
          <a:p>
            <a:r>
              <a:rPr lang="en-US" dirty="0" smtClean="0"/>
              <a:t>MPICH</a:t>
            </a:r>
          </a:p>
          <a:p>
            <a:pPr lvl="1"/>
            <a:r>
              <a:rPr lang="en-US" dirty="0" smtClean="0"/>
              <a:t>MPICH is an open-source, portable implementation of the full MPI-1 standard specification for a wide variety of parallel computing environments, </a:t>
            </a:r>
          </a:p>
          <a:p>
            <a:pPr lvl="1"/>
            <a:r>
              <a:rPr lang="en-US" dirty="0" smtClean="0"/>
              <a:t>Besides complete implementation of version 1.2 of the MPI Standard, MPICH also implements significant parts of MPI-2, particularly in the area of parallel I/O</a:t>
            </a:r>
          </a:p>
          <a:p>
            <a:pPr lvl="1"/>
            <a:r>
              <a:rPr lang="en-US" dirty="0" smtClean="0"/>
              <a:t>Although discontinued for some time, MPICH implementation (with the last version 1.2.7) is one of the most frequently used MPI library packages. I</a:t>
            </a:r>
          </a:p>
          <a:p>
            <a:pPr lvl="1"/>
            <a:r>
              <a:rPr lang="en-US" dirty="0" smtClean="0"/>
              <a:t>Widely used on all types of computing resources: small clusters, Grid sites and large-scale HPC facilities</a:t>
            </a:r>
          </a:p>
          <a:p>
            <a:pPr lvl="1"/>
            <a:r>
              <a:rPr lang="en-US" dirty="0" smtClean="0"/>
              <a:t>Supports C, C++, F77, and F90</a:t>
            </a:r>
          </a:p>
          <a:p>
            <a:pPr lvl="1"/>
            <a:r>
              <a:rPr lang="en-US" dirty="0" smtClean="0">
                <a:hlinkClick r:id="rId2"/>
              </a:rPr>
              <a:t>http://www.mcs.anl.gov/research/projects/mpi/mpich1-old/</a:t>
            </a:r>
            <a:endParaRPr lang="en-US" dirty="0" smtClean="0"/>
          </a:p>
          <a:p>
            <a:pPr lvl="1"/>
            <a:endParaRPr lang="en-US" dirty="0" smtClean="0"/>
          </a:p>
          <a:p>
            <a:pPr lvl="1"/>
            <a:endParaRPr lang="en-US" sz="2400" dirty="0" smtClean="0"/>
          </a:p>
          <a:p>
            <a:pPr lvl="1"/>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60</a:t>
            </a:fld>
            <a:endParaRPr lang="el-GR"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MPI Libraries (3)</a:t>
            </a:r>
          </a:p>
        </p:txBody>
      </p:sp>
      <p:sp>
        <p:nvSpPr>
          <p:cNvPr id="3" name="Content Placeholder 2"/>
          <p:cNvSpPr>
            <a:spLocks noGrp="1"/>
          </p:cNvSpPr>
          <p:nvPr>
            <p:ph idx="1"/>
          </p:nvPr>
        </p:nvSpPr>
        <p:spPr/>
        <p:txBody>
          <a:bodyPr/>
          <a:lstStyle/>
          <a:p>
            <a:r>
              <a:rPr lang="en-US" dirty="0" smtClean="0"/>
              <a:t>MPICH-2:</a:t>
            </a:r>
          </a:p>
          <a:p>
            <a:pPr lvl="1"/>
            <a:r>
              <a:rPr lang="en-US" dirty="0" smtClean="0"/>
              <a:t>MPICH-2 is a high-performance, widely portable implementation of the MPI (Message- Passing Interface) standard, designed to implement all of MPI-1 and MPI-2 specifications (including dynamic process management, one-sided operations, parallel I/O, and other extensions)</a:t>
            </a:r>
          </a:p>
          <a:p>
            <a:pPr lvl="1"/>
            <a:r>
              <a:rPr lang="en-US" dirty="0" smtClean="0"/>
              <a:t>MPICH-2 implementation replaces MPICH-1 and it is recommended to be used instead of MPICH-1</a:t>
            </a:r>
          </a:p>
          <a:p>
            <a:pPr lvl="1"/>
            <a:r>
              <a:rPr lang="en-US" dirty="0" smtClean="0"/>
              <a:t> It provides several different process managers (process managers are basically external (typically distributed) agents that spawn and manage parallel jobs) such as Hydra, MPD, SMPD etc.</a:t>
            </a:r>
          </a:p>
          <a:p>
            <a:pPr lvl="1"/>
            <a:r>
              <a:rPr lang="en-US" dirty="0" smtClean="0">
                <a:hlinkClick r:id="rId2"/>
              </a:rPr>
              <a:t>http://www.mcs.anl.gov/research/projects/mpich2/</a:t>
            </a:r>
            <a:endParaRPr lang="en-US" dirty="0" smtClean="0"/>
          </a:p>
          <a:p>
            <a:pPr lvl="1"/>
            <a:endParaRPr lang="en-US" dirty="0" smtClean="0"/>
          </a:p>
          <a:p>
            <a:pPr lvl="1"/>
            <a:endParaRPr lang="en-US" sz="2400" dirty="0" smtClean="0"/>
          </a:p>
          <a:p>
            <a:pPr lvl="1"/>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61</a:t>
            </a:fld>
            <a:endParaRPr lang="el-GR"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MPI Libraries (4)</a:t>
            </a:r>
          </a:p>
        </p:txBody>
      </p:sp>
      <p:sp>
        <p:nvSpPr>
          <p:cNvPr id="3" name="Content Placeholder 2"/>
          <p:cNvSpPr>
            <a:spLocks noGrp="1"/>
          </p:cNvSpPr>
          <p:nvPr>
            <p:ph idx="1"/>
          </p:nvPr>
        </p:nvSpPr>
        <p:spPr/>
        <p:txBody>
          <a:bodyPr/>
          <a:lstStyle/>
          <a:p>
            <a:r>
              <a:rPr lang="en-US" dirty="0" smtClean="0"/>
              <a:t>OPENMPI:</a:t>
            </a:r>
          </a:p>
          <a:p>
            <a:pPr lvl="1"/>
            <a:r>
              <a:rPr lang="en-US" dirty="0" smtClean="0"/>
              <a:t>The Open MPI Project is an open source MPI-2 implementation that is developed and maintained by a consortium of academic, research, and industry partners</a:t>
            </a:r>
          </a:p>
          <a:p>
            <a:pPr lvl="1"/>
            <a:r>
              <a:rPr lang="en-US" dirty="0" smtClean="0"/>
              <a:t>Features implemented for Open MPI include:</a:t>
            </a:r>
          </a:p>
          <a:p>
            <a:pPr lvl="2"/>
            <a:r>
              <a:rPr lang="en-US" dirty="0" smtClean="0"/>
              <a:t>   Full MPI-2 standards conformance</a:t>
            </a:r>
          </a:p>
          <a:p>
            <a:pPr lvl="2"/>
            <a:r>
              <a:rPr lang="en-US" dirty="0" smtClean="0"/>
              <a:t>   Thread safety and concurrency</a:t>
            </a:r>
          </a:p>
          <a:p>
            <a:pPr lvl="2"/>
            <a:r>
              <a:rPr lang="en-US" dirty="0" smtClean="0"/>
              <a:t>   Dynamic process spawning</a:t>
            </a:r>
          </a:p>
          <a:p>
            <a:pPr lvl="2"/>
            <a:r>
              <a:rPr lang="en-US" dirty="0" smtClean="0"/>
              <a:t>   Network and process fault tolerance</a:t>
            </a:r>
          </a:p>
          <a:p>
            <a:pPr lvl="2"/>
            <a:r>
              <a:rPr lang="en-US" dirty="0" smtClean="0"/>
              <a:t>   Support network heterogeneity</a:t>
            </a:r>
          </a:p>
          <a:p>
            <a:pPr lvl="2"/>
            <a:r>
              <a:rPr lang="en-US" dirty="0" smtClean="0"/>
              <a:t>   Single library supports all networks</a:t>
            </a:r>
          </a:p>
          <a:p>
            <a:pPr lvl="1"/>
            <a:r>
              <a:rPr lang="en-US" sz="2400" dirty="0" smtClean="0">
                <a:hlinkClick r:id="rId2"/>
              </a:rPr>
              <a:t>http://www.open-mpi.org/</a:t>
            </a:r>
            <a:endParaRPr lang="en-US" sz="2400" dirty="0" smtClean="0"/>
          </a:p>
          <a:p>
            <a:pPr lvl="1"/>
            <a:endParaRPr lang="en-US" sz="2400" dirty="0" smtClean="0"/>
          </a:p>
          <a:p>
            <a:pPr lvl="1"/>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62</a:t>
            </a:fld>
            <a:endParaRPr lang="el-GR"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z="4000" dirty="0" smtClean="0"/>
              <a:t>Intel MKL linking guide (1)</a:t>
            </a:r>
          </a:p>
        </p:txBody>
      </p:sp>
      <p:sp>
        <p:nvSpPr>
          <p:cNvPr id="3" name="Content Placeholder 2"/>
          <p:cNvSpPr>
            <a:spLocks noGrp="1"/>
          </p:cNvSpPr>
          <p:nvPr>
            <p:ph idx="1"/>
          </p:nvPr>
        </p:nvSpPr>
        <p:spPr>
          <a:xfrm>
            <a:off x="192088" y="1652588"/>
            <a:ext cx="4363583" cy="4921250"/>
          </a:xfrm>
        </p:spPr>
        <p:txBody>
          <a:bodyPr/>
          <a:lstStyle/>
          <a:p>
            <a:r>
              <a:rPr lang="en-US" dirty="0" smtClean="0"/>
              <a:t>You can use Intel MKL link line advisor:</a:t>
            </a:r>
          </a:p>
          <a:p>
            <a:pPr lvl="1"/>
            <a:r>
              <a:rPr lang="en-US" dirty="0" smtClean="0">
                <a:hlinkClick r:id="rId2"/>
              </a:rPr>
              <a:t>http://software.intel.com/en-us/articles/intel-mkl-link-line-advisor/</a:t>
            </a:r>
            <a:endParaRPr lang="en-US" dirty="0" smtClean="0"/>
          </a:p>
          <a:p>
            <a:r>
              <a:rPr lang="en-US" dirty="0" smtClean="0"/>
              <a:t>Make choices based on your platform and needs and on-line tool will generate the right link line</a:t>
            </a:r>
          </a:p>
          <a:p>
            <a:pPr>
              <a:buNone/>
            </a:pPr>
            <a:endParaRPr lang="en-US" sz="1800" dirty="0" smtClean="0"/>
          </a:p>
          <a:p>
            <a:pPr>
              <a:buNone/>
            </a:pPr>
            <a:endParaRPr lang="en-US" sz="1800" dirty="0" smtClean="0"/>
          </a:p>
        </p:txBody>
      </p:sp>
      <p:pic>
        <p:nvPicPr>
          <p:cNvPr id="5" name="Picture 4" descr="mkl.jpg"/>
          <p:cNvPicPr>
            <a:picLocks noChangeAspect="1"/>
          </p:cNvPicPr>
          <p:nvPr/>
        </p:nvPicPr>
        <p:blipFill>
          <a:blip r:embed="rId3"/>
          <a:stretch>
            <a:fillRect/>
          </a:stretch>
        </p:blipFill>
        <p:spPr>
          <a:xfrm>
            <a:off x="4574041" y="1600200"/>
            <a:ext cx="4831217" cy="4822396"/>
          </a:xfrm>
          <a:prstGeom prst="rect">
            <a:avLst/>
          </a:prstGeom>
        </p:spPr>
      </p:pic>
      <p:sp>
        <p:nvSpPr>
          <p:cNvPr id="6"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smtClean="0"/>
              <a:pPr algn="r" defTabSz="958850"/>
              <a:t>63</a:t>
            </a:fld>
            <a:endParaRPr lang="el-GR"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z="4000" dirty="0" smtClean="0"/>
              <a:t>Intel MKL linking guide (2)</a:t>
            </a:r>
          </a:p>
        </p:txBody>
      </p:sp>
      <p:sp>
        <p:nvSpPr>
          <p:cNvPr id="3" name="Content Placeholder 2"/>
          <p:cNvSpPr>
            <a:spLocks noGrp="1"/>
          </p:cNvSpPr>
          <p:nvPr>
            <p:ph idx="1"/>
          </p:nvPr>
        </p:nvSpPr>
        <p:spPr/>
        <p:txBody>
          <a:bodyPr/>
          <a:lstStyle/>
          <a:p>
            <a:r>
              <a:rPr lang="en-US" dirty="0" smtClean="0"/>
              <a:t>As for the Intel compiler source the script for the environment initialization (there is a MKL within the compiler suite):</a:t>
            </a:r>
          </a:p>
          <a:p>
            <a:pPr marL="777875" lvl="2" indent="-358775">
              <a:lnSpc>
                <a:spcPct val="90000"/>
              </a:lnSpc>
            </a:pPr>
            <a:endParaRPr lang="en-US" sz="2000" dirty="0" smtClean="0"/>
          </a:p>
          <a:p>
            <a:pPr marL="777875" lvl="2" indent="-358775">
              <a:lnSpc>
                <a:spcPct val="90000"/>
              </a:lnSpc>
            </a:pPr>
            <a:r>
              <a:rPr lang="en-US" sz="2000" dirty="0" smtClean="0"/>
              <a:t>$ source /opt/</a:t>
            </a:r>
            <a:r>
              <a:rPr lang="en-US" sz="2000" dirty="0" err="1" smtClean="0"/>
              <a:t>intel</a:t>
            </a:r>
            <a:r>
              <a:rPr lang="en-US" sz="2000" dirty="0" smtClean="0"/>
              <a:t>/</a:t>
            </a:r>
            <a:r>
              <a:rPr lang="en-US" sz="2000" dirty="0" err="1" smtClean="0"/>
              <a:t>composerxe</a:t>
            </a:r>
            <a:r>
              <a:rPr lang="en-US" sz="2000" dirty="0" smtClean="0"/>
              <a:t>/bin/compilervars.sh intel64 </a:t>
            </a:r>
          </a:p>
          <a:p>
            <a:endParaRPr lang="en-US" dirty="0" smtClean="0"/>
          </a:p>
          <a:p>
            <a:r>
              <a:rPr lang="en-US" dirty="0" smtClean="0"/>
              <a:t>Or use specific MKL environment script:</a:t>
            </a:r>
          </a:p>
          <a:p>
            <a:endParaRPr lang="en-US" sz="1800" dirty="0" smtClean="0"/>
          </a:p>
          <a:p>
            <a:pPr lvl="1"/>
            <a:r>
              <a:rPr lang="en-US" sz="1800" dirty="0" smtClean="0"/>
              <a:t>$ source /opt/</a:t>
            </a:r>
            <a:r>
              <a:rPr lang="en-US" sz="1800" dirty="0" err="1" smtClean="0"/>
              <a:t>intel</a:t>
            </a:r>
            <a:r>
              <a:rPr lang="en-US" sz="1800" dirty="0" smtClean="0"/>
              <a:t>/</a:t>
            </a:r>
            <a:r>
              <a:rPr lang="en-US" sz="1800" dirty="0" err="1" smtClean="0"/>
              <a:t>mkl</a:t>
            </a:r>
            <a:r>
              <a:rPr lang="en-US" sz="1800" dirty="0" smtClean="0"/>
              <a:t>/10.2.3.029/tools/environment/mklvarsem64t.sh</a:t>
            </a:r>
          </a:p>
          <a:p>
            <a:endParaRPr lang="en-US" sz="1800" dirty="0" smtClean="0"/>
          </a:p>
          <a:p>
            <a:endParaRPr lang="en-US" sz="1800" dirty="0" smtClean="0"/>
          </a:p>
          <a:p>
            <a:endParaRPr lang="en-US" sz="1800"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smtClean="0"/>
              <a:pPr algn="r" defTabSz="958850"/>
              <a:t>64</a:t>
            </a:fld>
            <a:endParaRPr lang="el-GR"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z="3600" dirty="0" smtClean="0"/>
              <a:t>Intel MKL linking example (1)</a:t>
            </a:r>
          </a:p>
        </p:txBody>
      </p:sp>
      <p:sp>
        <p:nvSpPr>
          <p:cNvPr id="3" name="Content Placeholder 2"/>
          <p:cNvSpPr>
            <a:spLocks noGrp="1"/>
          </p:cNvSpPr>
          <p:nvPr>
            <p:ph idx="1"/>
          </p:nvPr>
        </p:nvSpPr>
        <p:spPr/>
        <p:txBody>
          <a:bodyPr/>
          <a:lstStyle/>
          <a:p>
            <a:r>
              <a:rPr lang="en-US" dirty="0" smtClean="0"/>
              <a:t>Copy source code </a:t>
            </a:r>
            <a:r>
              <a:rPr lang="en-US" dirty="0" err="1" smtClean="0"/>
              <a:t>test.c</a:t>
            </a:r>
            <a:r>
              <a:rPr lang="en-US" dirty="0" smtClean="0"/>
              <a:t> from /</a:t>
            </a:r>
            <a:r>
              <a:rPr lang="en-US" dirty="0" err="1" smtClean="0"/>
              <a:t>tmp</a:t>
            </a:r>
            <a:r>
              <a:rPr lang="en-US" dirty="0" smtClean="0"/>
              <a:t>/</a:t>
            </a:r>
            <a:r>
              <a:rPr lang="en-US" dirty="0" err="1" smtClean="0"/>
              <a:t>mkl</a:t>
            </a:r>
            <a:r>
              <a:rPr lang="en-US" dirty="0" smtClean="0"/>
              <a:t>/</a:t>
            </a:r>
            <a:r>
              <a:rPr lang="en-US" dirty="0" err="1" smtClean="0"/>
              <a:t>matrix.c</a:t>
            </a:r>
            <a:r>
              <a:rPr lang="en-US" dirty="0" smtClean="0"/>
              <a:t> directory on </a:t>
            </a:r>
            <a:r>
              <a:rPr lang="en-US" dirty="0" err="1" smtClean="0"/>
              <a:t>ui.ipb.ac.rs</a:t>
            </a:r>
            <a:r>
              <a:rPr lang="en-US" dirty="0" smtClean="0"/>
              <a:t> to /</a:t>
            </a:r>
            <a:r>
              <a:rPr lang="en-US" dirty="0" err="1" smtClean="0"/>
              <a:t>nfs</a:t>
            </a:r>
            <a:r>
              <a:rPr lang="en-US" dirty="0" smtClean="0"/>
              <a:t>/username directory:</a:t>
            </a:r>
          </a:p>
          <a:p>
            <a:endParaRPr lang="en-US" dirty="0" smtClean="0"/>
          </a:p>
          <a:p>
            <a:pPr lvl="1">
              <a:buNone/>
            </a:pPr>
            <a:r>
              <a:rPr lang="en-US" dirty="0" smtClean="0"/>
              <a:t>$ cp /</a:t>
            </a:r>
            <a:r>
              <a:rPr lang="en-US" dirty="0" err="1" smtClean="0"/>
              <a:t>tmp</a:t>
            </a:r>
            <a:r>
              <a:rPr lang="en-US" dirty="0" smtClean="0"/>
              <a:t>/</a:t>
            </a:r>
            <a:r>
              <a:rPr lang="en-US" dirty="0" err="1" smtClean="0"/>
              <a:t>mkl</a:t>
            </a:r>
            <a:r>
              <a:rPr lang="en-US" dirty="0" smtClean="0"/>
              <a:t>/</a:t>
            </a:r>
            <a:r>
              <a:rPr lang="en-US" dirty="0" err="1" smtClean="0"/>
              <a:t>matrix.c</a:t>
            </a:r>
            <a:r>
              <a:rPr lang="en-US" dirty="0" smtClean="0"/>
              <a:t>  /</a:t>
            </a:r>
            <a:r>
              <a:rPr lang="en-US" dirty="0" err="1" smtClean="0"/>
              <a:t>nfs</a:t>
            </a:r>
            <a:r>
              <a:rPr lang="en-US" dirty="0" smtClean="0"/>
              <a:t>/</a:t>
            </a:r>
            <a:r>
              <a:rPr lang="en-US" dirty="0" err="1" smtClean="0"/>
              <a:t>demoXXX</a:t>
            </a:r>
            <a:endParaRPr lang="en-US" dirty="0" smtClean="0"/>
          </a:p>
          <a:p>
            <a:endParaRPr lang="en-US" dirty="0" smtClean="0"/>
          </a:p>
          <a:p>
            <a:r>
              <a:rPr lang="en-US" dirty="0" smtClean="0"/>
              <a:t>Export MKL environment:</a:t>
            </a:r>
          </a:p>
          <a:p>
            <a:pPr marL="836613" lvl="3" indent="-358775">
              <a:lnSpc>
                <a:spcPct val="90000"/>
              </a:lnSpc>
              <a:buNone/>
            </a:pPr>
            <a:endParaRPr lang="en-US" sz="1800" dirty="0" smtClean="0"/>
          </a:p>
          <a:p>
            <a:pPr marL="836613" lvl="3" indent="-358775">
              <a:lnSpc>
                <a:spcPct val="90000"/>
              </a:lnSpc>
              <a:buNone/>
            </a:pPr>
            <a:r>
              <a:rPr lang="en-US" sz="1800" dirty="0" smtClean="0"/>
              <a:t>$ source /opt/</a:t>
            </a:r>
            <a:r>
              <a:rPr lang="en-US" sz="1800" dirty="0" err="1" smtClean="0"/>
              <a:t>intel</a:t>
            </a:r>
            <a:r>
              <a:rPr lang="en-US" sz="1800" dirty="0" smtClean="0"/>
              <a:t>/</a:t>
            </a:r>
            <a:r>
              <a:rPr lang="en-US" sz="1800" dirty="0" err="1" smtClean="0"/>
              <a:t>composerxe</a:t>
            </a:r>
            <a:r>
              <a:rPr lang="en-US" sz="1800" dirty="0" smtClean="0"/>
              <a:t>/bin/compilervars.sh intel64 </a:t>
            </a:r>
          </a:p>
          <a:p>
            <a:endParaRPr lang="en-US" dirty="0" smtClean="0"/>
          </a:p>
          <a:p>
            <a:r>
              <a:rPr lang="en-US" dirty="0" smtClean="0"/>
              <a:t>Compile code with threaded and sequential version of MKL libraries</a:t>
            </a:r>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65</a:t>
            </a:fld>
            <a:endParaRPr lang="el-GR"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z="3600" dirty="0" smtClean="0"/>
              <a:t>Intel MKL linking example (2)</a:t>
            </a:r>
          </a:p>
        </p:txBody>
      </p:sp>
      <p:sp>
        <p:nvSpPr>
          <p:cNvPr id="3" name="Content Placeholder 2"/>
          <p:cNvSpPr>
            <a:spLocks noGrp="1"/>
          </p:cNvSpPr>
          <p:nvPr>
            <p:ph idx="1"/>
          </p:nvPr>
        </p:nvSpPr>
        <p:spPr/>
        <p:txBody>
          <a:bodyPr/>
          <a:lstStyle/>
          <a:p>
            <a:r>
              <a:rPr lang="en-US" dirty="0" smtClean="0"/>
              <a:t>Sequential:</a:t>
            </a:r>
          </a:p>
          <a:p>
            <a:pPr lvl="1">
              <a:buNone/>
            </a:pPr>
            <a:r>
              <a:rPr lang="pt-BR" dirty="0" smtClean="0"/>
              <a:t>icc -o matrix_sequential matrix.c -mkl=sequential -static-intel</a:t>
            </a:r>
            <a:endParaRPr lang="en-US" dirty="0" smtClean="0"/>
          </a:p>
          <a:p>
            <a:pPr>
              <a:buNone/>
            </a:pPr>
            <a:r>
              <a:rPr lang="en-US" dirty="0" smtClean="0"/>
              <a:t>or</a:t>
            </a:r>
          </a:p>
          <a:p>
            <a:pPr lvl="1">
              <a:buNone/>
            </a:pPr>
            <a:r>
              <a:rPr lang="en-US" sz="1600" dirty="0" smtClean="0"/>
              <a:t>     $ </a:t>
            </a:r>
            <a:r>
              <a:rPr lang="en-US" sz="1600" dirty="0" err="1" smtClean="0"/>
              <a:t>icc</a:t>
            </a:r>
            <a:r>
              <a:rPr lang="en-US" sz="1600" dirty="0" smtClean="0"/>
              <a:t> -o </a:t>
            </a:r>
            <a:r>
              <a:rPr lang="en-US" sz="1600" dirty="0" err="1" smtClean="0"/>
              <a:t>matrix_sequential</a:t>
            </a:r>
            <a:r>
              <a:rPr lang="en-US" sz="1600" dirty="0" smtClean="0"/>
              <a:t>  </a:t>
            </a:r>
            <a:r>
              <a:rPr lang="en-US" sz="1600" dirty="0" err="1" smtClean="0"/>
              <a:t>matrix.c</a:t>
            </a:r>
            <a:r>
              <a:rPr lang="en-US" sz="1600" dirty="0" smtClean="0"/>
              <a:t>  -</a:t>
            </a:r>
            <a:r>
              <a:rPr lang="en-US" sz="1600" dirty="0" err="1" smtClean="0"/>
              <a:t>Wl</a:t>
            </a:r>
            <a:r>
              <a:rPr lang="en-US" sz="1600" dirty="0" smtClean="0"/>
              <a:t>,--start-group  ${MKLROOT}/lib/intel64/libmkl_intel_lp64.a ${MKLROOT}/</a:t>
            </a:r>
            <a:r>
              <a:rPr lang="en-US" sz="1600" dirty="0" err="1" smtClean="0"/>
              <a:t>mkl</a:t>
            </a:r>
            <a:r>
              <a:rPr lang="en-US" sz="1600" dirty="0" smtClean="0"/>
              <a:t>/lib/intel64/</a:t>
            </a:r>
            <a:r>
              <a:rPr lang="en-US" sz="1600" dirty="0" err="1" smtClean="0"/>
              <a:t>libmkl_sequential.a</a:t>
            </a:r>
            <a:r>
              <a:rPr lang="en-US" sz="1600" dirty="0" smtClean="0"/>
              <a:t> ${MKLROOT}/lib/intel64/</a:t>
            </a:r>
            <a:r>
              <a:rPr lang="en-US" sz="1600" dirty="0" err="1" smtClean="0"/>
              <a:t>libmkl_core.a</a:t>
            </a:r>
            <a:r>
              <a:rPr lang="en-US" sz="1600" dirty="0" smtClean="0"/>
              <a:t> -</a:t>
            </a:r>
            <a:r>
              <a:rPr lang="en-US" sz="1600" dirty="0" err="1" smtClean="0"/>
              <a:t>Wl</a:t>
            </a:r>
            <a:r>
              <a:rPr lang="en-US" sz="1600" dirty="0" smtClean="0"/>
              <a:t>,--end-group  -</a:t>
            </a:r>
            <a:r>
              <a:rPr lang="en-US" sz="1600" dirty="0" err="1" smtClean="0"/>
              <a:t>lpthread</a:t>
            </a:r>
            <a:r>
              <a:rPr lang="en-US" sz="1600" dirty="0" smtClean="0"/>
              <a:t> -static-</a:t>
            </a:r>
            <a:r>
              <a:rPr lang="en-US" sz="1600" dirty="0" err="1" smtClean="0"/>
              <a:t>intel</a:t>
            </a:r>
            <a:endParaRPr lang="en-US" sz="1600" dirty="0" smtClean="0"/>
          </a:p>
          <a:p>
            <a:r>
              <a:rPr lang="en-US" dirty="0" smtClean="0"/>
              <a:t>Threaded:</a:t>
            </a:r>
          </a:p>
          <a:p>
            <a:pPr lvl="1">
              <a:buNone/>
            </a:pPr>
            <a:r>
              <a:rPr lang="en-US" dirty="0" smtClean="0"/>
              <a:t>$ </a:t>
            </a:r>
            <a:r>
              <a:rPr lang="en-US" dirty="0" err="1" smtClean="0"/>
              <a:t>icc</a:t>
            </a:r>
            <a:r>
              <a:rPr lang="en-US" dirty="0" smtClean="0"/>
              <a:t> -o </a:t>
            </a:r>
            <a:r>
              <a:rPr lang="en-US" dirty="0" err="1" smtClean="0"/>
              <a:t>matrix_threaded</a:t>
            </a:r>
            <a:r>
              <a:rPr lang="en-US" dirty="0" smtClean="0"/>
              <a:t> </a:t>
            </a:r>
            <a:r>
              <a:rPr lang="en-US" dirty="0" err="1" smtClean="0"/>
              <a:t>matrix.c</a:t>
            </a:r>
            <a:r>
              <a:rPr lang="en-US" dirty="0" smtClean="0"/>
              <a:t> -</a:t>
            </a:r>
            <a:r>
              <a:rPr lang="en-US" dirty="0" err="1" smtClean="0"/>
              <a:t>mkl</a:t>
            </a:r>
            <a:r>
              <a:rPr lang="en-US" dirty="0" smtClean="0"/>
              <a:t> -static-</a:t>
            </a:r>
            <a:r>
              <a:rPr lang="en-US" dirty="0" err="1" smtClean="0"/>
              <a:t>intel</a:t>
            </a:r>
            <a:endParaRPr lang="en-US" dirty="0" smtClean="0"/>
          </a:p>
          <a:p>
            <a:pPr>
              <a:buNone/>
            </a:pPr>
            <a:r>
              <a:rPr lang="en-US" dirty="0" smtClean="0"/>
              <a:t>or</a:t>
            </a:r>
          </a:p>
          <a:p>
            <a:pPr lvl="1">
              <a:buNone/>
            </a:pPr>
            <a:r>
              <a:rPr lang="en-US" sz="1600" dirty="0" smtClean="0"/>
              <a:t>    $ </a:t>
            </a:r>
            <a:r>
              <a:rPr lang="en-US" sz="1600" dirty="0" err="1" smtClean="0"/>
              <a:t>icc</a:t>
            </a:r>
            <a:r>
              <a:rPr lang="en-US" sz="1600" dirty="0" smtClean="0"/>
              <a:t> -o </a:t>
            </a:r>
            <a:r>
              <a:rPr lang="en-US" sz="1600" dirty="0" err="1" smtClean="0"/>
              <a:t>vlada_thread</a:t>
            </a:r>
            <a:r>
              <a:rPr lang="en-US" sz="1600" dirty="0" smtClean="0"/>
              <a:t>  </a:t>
            </a:r>
            <a:r>
              <a:rPr lang="en-US" sz="1600" dirty="0" err="1" smtClean="0"/>
              <a:t>matrix.c</a:t>
            </a:r>
            <a:r>
              <a:rPr lang="en-US" sz="1600" dirty="0" smtClean="0"/>
              <a:t>  -</a:t>
            </a:r>
            <a:r>
              <a:rPr lang="en-US" sz="1600" dirty="0" err="1" smtClean="0"/>
              <a:t>Wl</a:t>
            </a:r>
            <a:r>
              <a:rPr lang="en-US" sz="1600" dirty="0" smtClean="0"/>
              <a:t>,--start-group  ${MKLROOT}/lib/intel64/libmkl_intel_lp64.a ${MKLROOT}/lib/intel64/</a:t>
            </a:r>
            <a:r>
              <a:rPr lang="en-US" sz="1600" dirty="0" err="1" smtClean="0"/>
              <a:t>libmkl_intel_thread.a</a:t>
            </a:r>
            <a:r>
              <a:rPr lang="en-US" sz="1600" dirty="0" smtClean="0"/>
              <a:t> ${MKLROOT}/lib/intel64/</a:t>
            </a:r>
            <a:r>
              <a:rPr lang="en-US" sz="1600" dirty="0" err="1" smtClean="0"/>
              <a:t>libmkl_core.a</a:t>
            </a:r>
            <a:r>
              <a:rPr lang="en-US" sz="1600" dirty="0" smtClean="0"/>
              <a:t> -</a:t>
            </a:r>
            <a:r>
              <a:rPr lang="en-US" sz="1600" dirty="0" err="1" smtClean="0"/>
              <a:t>Wl</a:t>
            </a:r>
            <a:r>
              <a:rPr lang="en-US" sz="1600" dirty="0" smtClean="0"/>
              <a:t>,--end-group -</a:t>
            </a:r>
            <a:r>
              <a:rPr lang="en-US" sz="1600" dirty="0" err="1" smtClean="0"/>
              <a:t>openmp</a:t>
            </a:r>
            <a:r>
              <a:rPr lang="en-US" sz="1600" dirty="0" smtClean="0"/>
              <a:t> -</a:t>
            </a:r>
            <a:r>
              <a:rPr lang="en-US" sz="1600" dirty="0" err="1" smtClean="0"/>
              <a:t>lpthread</a:t>
            </a:r>
            <a:r>
              <a:rPr lang="en-US" sz="1600" dirty="0" smtClean="0"/>
              <a:t> -static-</a:t>
            </a:r>
            <a:r>
              <a:rPr lang="en-US" sz="1600" dirty="0" err="1" smtClean="0"/>
              <a:t>intel</a:t>
            </a:r>
            <a:endParaRPr lang="en-US" sz="1600"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66</a:t>
            </a:fld>
            <a:endParaRPr lang="el-GR"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z="3600" dirty="0" smtClean="0"/>
              <a:t>Intel MKL linking example (3)</a:t>
            </a:r>
          </a:p>
        </p:txBody>
      </p:sp>
      <p:sp>
        <p:nvSpPr>
          <p:cNvPr id="3" name="Content Placeholder 2"/>
          <p:cNvSpPr>
            <a:spLocks noGrp="1"/>
          </p:cNvSpPr>
          <p:nvPr>
            <p:ph idx="1"/>
          </p:nvPr>
        </p:nvSpPr>
        <p:spPr/>
        <p:txBody>
          <a:bodyPr/>
          <a:lstStyle/>
          <a:p>
            <a:r>
              <a:rPr lang="en-US" dirty="0" smtClean="0"/>
              <a:t>Use serial and </a:t>
            </a:r>
            <a:r>
              <a:rPr lang="en-US" dirty="0" err="1" smtClean="0"/>
              <a:t>OpenMP</a:t>
            </a:r>
            <a:r>
              <a:rPr lang="en-US" dirty="0" smtClean="0"/>
              <a:t> job submit scripts to submit serial and threaded version of program using reasonable matrix size (3000-5000)</a:t>
            </a:r>
          </a:p>
          <a:p>
            <a:r>
              <a:rPr lang="en-US" dirty="0" smtClean="0"/>
              <a:t>Use time command with your binary</a:t>
            </a:r>
          </a:p>
          <a:p>
            <a:r>
              <a:rPr lang="en-US" dirty="0" smtClean="0"/>
              <a:t>Compare outputs</a:t>
            </a:r>
          </a:p>
          <a:p>
            <a:pPr>
              <a:buNone/>
            </a:pPr>
            <a:r>
              <a:rPr lang="en-US" sz="1400" dirty="0" smtClean="0"/>
              <a:t>$time ./</a:t>
            </a:r>
            <a:r>
              <a:rPr lang="en-US" sz="1400" dirty="0" err="1" smtClean="0"/>
              <a:t>matrix_sequential</a:t>
            </a:r>
            <a:r>
              <a:rPr lang="en-US" sz="1400" dirty="0" smtClean="0"/>
              <a:t> 5000</a:t>
            </a:r>
          </a:p>
          <a:p>
            <a:pPr>
              <a:buNone/>
            </a:pPr>
            <a:r>
              <a:rPr lang="en-US" sz="1400" dirty="0" err="1" smtClean="0"/>
              <a:t>Dgemm_multiply</a:t>
            </a:r>
            <a:r>
              <a:rPr lang="en-US" sz="1400" dirty="0" smtClean="0"/>
              <a:t>(). Elapsed time = 28.56 seconds</a:t>
            </a:r>
          </a:p>
          <a:p>
            <a:pPr>
              <a:buNone/>
            </a:pPr>
            <a:endParaRPr lang="en-US" sz="1400" dirty="0" smtClean="0"/>
          </a:p>
          <a:p>
            <a:pPr>
              <a:buNone/>
            </a:pPr>
            <a:r>
              <a:rPr lang="en-US" sz="1400" dirty="0" smtClean="0"/>
              <a:t>real	          0m29.535s</a:t>
            </a:r>
          </a:p>
          <a:p>
            <a:pPr>
              <a:buNone/>
            </a:pPr>
            <a:r>
              <a:rPr lang="en-US" sz="1400" dirty="0" smtClean="0"/>
              <a:t>user	0m28.794s</a:t>
            </a:r>
          </a:p>
          <a:p>
            <a:pPr>
              <a:buNone/>
            </a:pPr>
            <a:r>
              <a:rPr lang="en-US" sz="1400" dirty="0" smtClean="0"/>
              <a:t>Sys  	0m0.734s</a:t>
            </a:r>
          </a:p>
          <a:p>
            <a:pPr>
              <a:buNone/>
            </a:pPr>
            <a:endParaRPr lang="en-US" sz="1400" dirty="0" smtClean="0"/>
          </a:p>
          <a:p>
            <a:pPr>
              <a:buNone/>
            </a:pPr>
            <a:r>
              <a:rPr lang="en-US" sz="1400" dirty="0" smtClean="0"/>
              <a:t>$ time ./</a:t>
            </a:r>
            <a:r>
              <a:rPr lang="en-US" sz="1400" dirty="0" err="1" smtClean="0"/>
              <a:t>matrix_threaded</a:t>
            </a:r>
            <a:r>
              <a:rPr lang="en-US" sz="1400" dirty="0" smtClean="0"/>
              <a:t> 5000</a:t>
            </a:r>
          </a:p>
          <a:p>
            <a:pPr>
              <a:buNone/>
            </a:pPr>
            <a:r>
              <a:rPr lang="en-US" sz="1400" dirty="0" err="1" smtClean="0"/>
              <a:t>Dgemm_multiply</a:t>
            </a:r>
            <a:r>
              <a:rPr lang="en-US" sz="1400" dirty="0" smtClean="0"/>
              <a:t>(). Elapsed time = 31.3 seconds</a:t>
            </a:r>
          </a:p>
          <a:p>
            <a:pPr>
              <a:buNone/>
            </a:pPr>
            <a:endParaRPr lang="en-US" sz="1400" dirty="0" smtClean="0"/>
          </a:p>
          <a:p>
            <a:pPr>
              <a:buNone/>
            </a:pPr>
            <a:r>
              <a:rPr lang="en-US" sz="1400" dirty="0" smtClean="0"/>
              <a:t>real	          0m4.974s</a:t>
            </a:r>
          </a:p>
          <a:p>
            <a:pPr>
              <a:buNone/>
            </a:pPr>
            <a:r>
              <a:rPr lang="en-US" sz="1400" dirty="0" smtClean="0"/>
              <a:t>user	0m31.483s</a:t>
            </a:r>
          </a:p>
          <a:p>
            <a:pPr>
              <a:buNone/>
            </a:pPr>
            <a:r>
              <a:rPr lang="en-US" sz="1400" dirty="0" smtClean="0"/>
              <a:t>Sys   	0m1.036s</a:t>
            </a:r>
          </a:p>
          <a:p>
            <a:endParaRPr lang="en-US" dirty="0" smtClean="0"/>
          </a:p>
          <a:p>
            <a:endParaRPr lang="en-US" dirty="0" smtClean="0"/>
          </a:p>
          <a:p>
            <a:pPr lvl="1"/>
            <a:endParaRPr lang="en-US" sz="1600"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67</a:t>
            </a:fld>
            <a:endParaRPr lang="el-GR"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Applications </a:t>
            </a:r>
          </a:p>
        </p:txBody>
      </p:sp>
      <p:sp>
        <p:nvSpPr>
          <p:cNvPr id="3" name="Content Placeholder 2"/>
          <p:cNvSpPr>
            <a:spLocks noGrp="1"/>
          </p:cNvSpPr>
          <p:nvPr>
            <p:ph idx="1"/>
          </p:nvPr>
        </p:nvSpPr>
        <p:spPr>
          <a:xfrm>
            <a:off x="192088" y="1652588"/>
            <a:ext cx="5718855" cy="4921250"/>
          </a:xfrm>
        </p:spPr>
        <p:txBody>
          <a:bodyPr/>
          <a:lstStyle/>
          <a:p>
            <a:r>
              <a:rPr lang="en-US" dirty="0" err="1" smtClean="0"/>
              <a:t>AutoDock</a:t>
            </a:r>
            <a:r>
              <a:rPr lang="en-US" dirty="0" smtClean="0"/>
              <a:t> </a:t>
            </a:r>
            <a:r>
              <a:rPr lang="en-US" dirty="0" err="1" smtClean="0"/>
              <a:t>Vina</a:t>
            </a:r>
            <a:endParaRPr lang="en-US" dirty="0" smtClean="0"/>
          </a:p>
          <a:p>
            <a:endParaRPr lang="en-US" dirty="0" smtClean="0"/>
          </a:p>
          <a:p>
            <a:r>
              <a:rPr lang="en-US" dirty="0" smtClean="0"/>
              <a:t>CPMD</a:t>
            </a:r>
          </a:p>
          <a:p>
            <a:endParaRPr lang="en-US" dirty="0" smtClean="0"/>
          </a:p>
          <a:p>
            <a:r>
              <a:rPr lang="en-US" dirty="0" smtClean="0"/>
              <a:t>GAUSSIAN</a:t>
            </a:r>
          </a:p>
          <a:p>
            <a:endParaRPr lang="en-US" dirty="0" smtClean="0"/>
          </a:p>
          <a:p>
            <a:r>
              <a:rPr lang="en-US" dirty="0" smtClean="0"/>
              <a:t>NAMD</a:t>
            </a:r>
          </a:p>
          <a:p>
            <a:endParaRPr lang="en-US" dirty="0" smtClean="0"/>
          </a:p>
          <a:p>
            <a:r>
              <a:rPr lang="en-US" dirty="0" smtClean="0"/>
              <a:t>…</a:t>
            </a:r>
          </a:p>
        </p:txBody>
      </p:sp>
      <p:sp>
        <p:nvSpPr>
          <p:cNvPr id="6"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68</a:t>
            </a:fld>
            <a:endParaRPr lang="el-GR"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err="1" smtClean="0"/>
              <a:t>AutoDock</a:t>
            </a:r>
            <a:r>
              <a:rPr lang="en-US" dirty="0" smtClean="0"/>
              <a:t> </a:t>
            </a:r>
            <a:r>
              <a:rPr lang="en-US" dirty="0" err="1" smtClean="0"/>
              <a:t>Vina</a:t>
            </a:r>
            <a:r>
              <a:rPr lang="en-US" dirty="0" smtClean="0"/>
              <a:t> </a:t>
            </a:r>
          </a:p>
        </p:txBody>
      </p:sp>
      <p:sp>
        <p:nvSpPr>
          <p:cNvPr id="3" name="Content Placeholder 2"/>
          <p:cNvSpPr>
            <a:spLocks noGrp="1"/>
          </p:cNvSpPr>
          <p:nvPr>
            <p:ph idx="1"/>
          </p:nvPr>
        </p:nvSpPr>
        <p:spPr>
          <a:xfrm>
            <a:off x="192088" y="1652588"/>
            <a:ext cx="5718855" cy="4921250"/>
          </a:xfrm>
        </p:spPr>
        <p:txBody>
          <a:bodyPr/>
          <a:lstStyle/>
          <a:p>
            <a:r>
              <a:rPr lang="en-US" dirty="0" err="1" smtClean="0"/>
              <a:t>AutoDock</a:t>
            </a:r>
            <a:r>
              <a:rPr lang="en-US" dirty="0" smtClean="0"/>
              <a:t> </a:t>
            </a:r>
            <a:r>
              <a:rPr lang="en-US" dirty="0" err="1" smtClean="0"/>
              <a:t>Vina</a:t>
            </a:r>
            <a:r>
              <a:rPr lang="en-US" dirty="0" smtClean="0"/>
              <a:t> is a open-source program for drug discovery, molecular docking and virtual screening</a:t>
            </a:r>
          </a:p>
          <a:p>
            <a:r>
              <a:rPr lang="en-US" dirty="0" smtClean="0"/>
              <a:t>Implements multi-core capability</a:t>
            </a:r>
          </a:p>
          <a:p>
            <a:r>
              <a:rPr lang="en-US" dirty="0" smtClean="0"/>
              <a:t>For its input and output, </a:t>
            </a:r>
            <a:r>
              <a:rPr lang="en-US" dirty="0" err="1" smtClean="0"/>
              <a:t>Vina</a:t>
            </a:r>
            <a:r>
              <a:rPr lang="en-US" dirty="0" smtClean="0"/>
              <a:t> uses the same PDBQT molecular structure file format used by </a:t>
            </a:r>
            <a:r>
              <a:rPr lang="en-US" dirty="0" err="1" smtClean="0"/>
              <a:t>AutoDock</a:t>
            </a:r>
            <a:endParaRPr lang="en-US" dirty="0" smtClean="0"/>
          </a:p>
          <a:p>
            <a:r>
              <a:rPr lang="en-US" dirty="0" smtClean="0">
                <a:hlinkClick r:id="rId2"/>
              </a:rPr>
              <a:t>http://vina.scripps.edu/</a:t>
            </a:r>
            <a:endParaRPr lang="en-US" dirty="0" smtClean="0"/>
          </a:p>
          <a:p>
            <a:endParaRPr lang="en-US" dirty="0" smtClean="0"/>
          </a:p>
        </p:txBody>
      </p:sp>
      <p:pic>
        <p:nvPicPr>
          <p:cNvPr id="5" name="Picture 4" descr="vina.jpg"/>
          <p:cNvPicPr>
            <a:picLocks noChangeAspect="1"/>
          </p:cNvPicPr>
          <p:nvPr/>
        </p:nvPicPr>
        <p:blipFill>
          <a:blip r:embed="rId3"/>
          <a:stretch>
            <a:fillRect/>
          </a:stretch>
        </p:blipFill>
        <p:spPr>
          <a:xfrm>
            <a:off x="6085114" y="1763485"/>
            <a:ext cx="3820886" cy="3820886"/>
          </a:xfrm>
          <a:prstGeom prst="rect">
            <a:avLst/>
          </a:prstGeom>
        </p:spPr>
      </p:pic>
      <p:sp>
        <p:nvSpPr>
          <p:cNvPr id="6"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69</a:t>
            </a:fld>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Intel Compilers</a:t>
            </a:r>
          </a:p>
        </p:txBody>
      </p:sp>
      <p:sp>
        <p:nvSpPr>
          <p:cNvPr id="3" name="Content Placeholder 2"/>
          <p:cNvSpPr>
            <a:spLocks noGrp="1"/>
          </p:cNvSpPr>
          <p:nvPr>
            <p:ph idx="1"/>
          </p:nvPr>
        </p:nvSpPr>
        <p:spPr/>
        <p:txBody>
          <a:bodyPr/>
          <a:lstStyle/>
          <a:p>
            <a:r>
              <a:rPr lang="en-US" dirty="0" smtClean="0"/>
              <a:t>Intel tunes its compilers to optimize for its hardware platforms therefore producing highly optimized code for Intel processors</a:t>
            </a:r>
          </a:p>
          <a:p>
            <a:r>
              <a:rPr lang="en-US" dirty="0" smtClean="0"/>
              <a:t>Different optimization features and multithreading capabilities</a:t>
            </a:r>
          </a:p>
          <a:p>
            <a:pPr lvl="1"/>
            <a:r>
              <a:rPr lang="en-US" dirty="0" smtClean="0"/>
              <a:t>Automatic </a:t>
            </a:r>
            <a:r>
              <a:rPr lang="en-US" dirty="0" err="1" smtClean="0"/>
              <a:t>vectorizer</a:t>
            </a:r>
            <a:r>
              <a:rPr lang="en-US" dirty="0" smtClean="0"/>
              <a:t> that can generate SSE, SSE2, SSE3, SSSE3, SSE4 and AVX SIMD instructions,</a:t>
            </a:r>
          </a:p>
          <a:p>
            <a:pPr lvl="1"/>
            <a:r>
              <a:rPr lang="en-US" dirty="0" smtClean="0"/>
              <a:t>Supports both </a:t>
            </a:r>
            <a:r>
              <a:rPr lang="en-US" dirty="0" err="1" smtClean="0"/>
              <a:t>OpenMP</a:t>
            </a:r>
            <a:r>
              <a:rPr lang="en-US" dirty="0" smtClean="0"/>
              <a:t> 3.1 and automatic parallelization for symmetric multiprocessing</a:t>
            </a:r>
          </a:p>
          <a:p>
            <a:pPr lvl="1"/>
            <a:endParaRPr lang="en-US" dirty="0" smtClean="0"/>
          </a:p>
          <a:p>
            <a:r>
              <a:rPr lang="en-US" dirty="0" smtClean="0">
                <a:hlinkClick r:id="rId2"/>
              </a:rPr>
              <a:t>http://software.intel.com/en-us/articles/intel-compilers/</a:t>
            </a:r>
            <a:endParaRPr lang="en-US" dirty="0" smtClean="0"/>
          </a:p>
          <a:p>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7</a:t>
            </a:fld>
            <a:endParaRPr lang="el-GR"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CPMD</a:t>
            </a:r>
          </a:p>
        </p:txBody>
      </p:sp>
      <p:sp>
        <p:nvSpPr>
          <p:cNvPr id="3" name="Content Placeholder 2"/>
          <p:cNvSpPr>
            <a:spLocks noGrp="1"/>
          </p:cNvSpPr>
          <p:nvPr>
            <p:ph idx="1"/>
          </p:nvPr>
        </p:nvSpPr>
        <p:spPr/>
        <p:txBody>
          <a:bodyPr/>
          <a:lstStyle/>
          <a:p>
            <a:r>
              <a:rPr lang="en-US" dirty="0" smtClean="0"/>
              <a:t>The CPMD code is a parallelized plane wave/</a:t>
            </a:r>
            <a:r>
              <a:rPr lang="en-US" dirty="0" err="1" smtClean="0"/>
              <a:t>pseudopotential</a:t>
            </a:r>
            <a:r>
              <a:rPr lang="en-US" dirty="0" smtClean="0"/>
              <a:t> implementation of Density Functional Theory, particularly designed for </a:t>
            </a:r>
            <a:r>
              <a:rPr lang="en-US" dirty="0" err="1" smtClean="0"/>
              <a:t>ab</a:t>
            </a:r>
            <a:r>
              <a:rPr lang="en-US" dirty="0" smtClean="0"/>
              <a:t>-initio molecular dynamic</a:t>
            </a:r>
          </a:p>
          <a:p>
            <a:r>
              <a:rPr lang="en-US" dirty="0" smtClean="0"/>
              <a:t>CPMD runs on a large variety of different computer architectures</a:t>
            </a:r>
          </a:p>
          <a:p>
            <a:r>
              <a:rPr lang="en-US" dirty="0" smtClean="0"/>
              <a:t>Features:</a:t>
            </a:r>
          </a:p>
          <a:p>
            <a:pPr lvl="1"/>
            <a:r>
              <a:rPr lang="en-US" sz="1800" dirty="0" err="1" smtClean="0"/>
              <a:t>Wavefunction</a:t>
            </a:r>
            <a:r>
              <a:rPr lang="en-US" sz="1800" dirty="0" smtClean="0"/>
              <a:t> optimization: direct minimization and </a:t>
            </a:r>
            <a:r>
              <a:rPr lang="en-US" sz="1800" dirty="0" err="1" smtClean="0"/>
              <a:t>diagonalization</a:t>
            </a:r>
            <a:endParaRPr lang="en-US" sz="1800" dirty="0" smtClean="0"/>
          </a:p>
          <a:p>
            <a:pPr lvl="1"/>
            <a:r>
              <a:rPr lang="en-US" sz="1800" dirty="0" smtClean="0"/>
              <a:t>Geometry optimization: local optimization and simulated annealing</a:t>
            </a:r>
          </a:p>
          <a:p>
            <a:pPr lvl="1"/>
            <a:r>
              <a:rPr lang="en-US" sz="1800" dirty="0" smtClean="0"/>
              <a:t>Molecular dynamics: NVE, NVT, NPT ensembles</a:t>
            </a:r>
          </a:p>
          <a:p>
            <a:pPr lvl="1"/>
            <a:r>
              <a:rPr lang="en-US" sz="1800" dirty="0" smtClean="0"/>
              <a:t>Time-dependent DFT (excitations, molecular dynamics in excited states)</a:t>
            </a:r>
          </a:p>
          <a:p>
            <a:pPr lvl="1"/>
            <a:r>
              <a:rPr lang="en-US" sz="1800" dirty="0" smtClean="0"/>
              <a:t>…</a:t>
            </a:r>
            <a:endParaRPr lang="en-US" dirty="0" smtClean="0"/>
          </a:p>
          <a:p>
            <a:r>
              <a:rPr lang="en-US" dirty="0" smtClean="0">
                <a:hlinkClick r:id="rId2"/>
              </a:rPr>
              <a:t>http://www.cpmd.org/</a:t>
            </a:r>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70</a:t>
            </a:fld>
            <a:endParaRPr lang="el-GR"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GAUSSIAN</a:t>
            </a:r>
          </a:p>
        </p:txBody>
      </p:sp>
      <p:sp>
        <p:nvSpPr>
          <p:cNvPr id="3" name="Content Placeholder 2"/>
          <p:cNvSpPr>
            <a:spLocks noGrp="1"/>
          </p:cNvSpPr>
          <p:nvPr>
            <p:ph idx="1"/>
          </p:nvPr>
        </p:nvSpPr>
        <p:spPr/>
        <p:txBody>
          <a:bodyPr/>
          <a:lstStyle/>
          <a:p>
            <a:r>
              <a:rPr lang="en-US" dirty="0" smtClean="0"/>
              <a:t>Computational chemistry software used by chemists, chemical engineers, biochemists, physicists and other scientists worldwide.</a:t>
            </a:r>
          </a:p>
          <a:p>
            <a:r>
              <a:rPr lang="en-US" dirty="0" smtClean="0"/>
              <a:t>Starting from the fundamental laws of quantum mechanics, Gaussian predicts the energies, molecular structures, </a:t>
            </a:r>
            <a:r>
              <a:rPr lang="en-US" dirty="0" err="1" smtClean="0"/>
              <a:t>vibrational</a:t>
            </a:r>
            <a:r>
              <a:rPr lang="en-US" dirty="0" smtClean="0"/>
              <a:t> frequencies and molecular properties of molecules and reactions in a wide variety of chemical environments</a:t>
            </a:r>
          </a:p>
          <a:p>
            <a:r>
              <a:rPr lang="en-US" dirty="0" smtClean="0"/>
              <a:t>Features:</a:t>
            </a:r>
          </a:p>
          <a:p>
            <a:pPr lvl="1"/>
            <a:r>
              <a:rPr lang="en-US" sz="1800" dirty="0" smtClean="0"/>
              <a:t>Molecular mechanics</a:t>
            </a:r>
          </a:p>
          <a:p>
            <a:pPr lvl="1"/>
            <a:r>
              <a:rPr lang="en-US" sz="1800" dirty="0" smtClean="0"/>
              <a:t>Semi-empirical calculations</a:t>
            </a:r>
          </a:p>
          <a:p>
            <a:pPr lvl="1"/>
            <a:r>
              <a:rPr lang="en-US" sz="1800" dirty="0" smtClean="0"/>
              <a:t>SCF methods</a:t>
            </a:r>
          </a:p>
          <a:p>
            <a:pPr lvl="1"/>
            <a:r>
              <a:rPr lang="en-US" sz="1800" dirty="0" err="1" smtClean="0"/>
              <a:t>Møller-Plesset</a:t>
            </a:r>
            <a:r>
              <a:rPr lang="en-US" sz="1800" dirty="0" smtClean="0"/>
              <a:t> perturbation theory </a:t>
            </a:r>
          </a:p>
          <a:p>
            <a:r>
              <a:rPr lang="en-US" sz="2200" dirty="0" smtClean="0">
                <a:hlinkClick r:id="rId2"/>
              </a:rPr>
              <a:t>http://www.gaussian.com/</a:t>
            </a:r>
            <a:endParaRPr lang="en-US" sz="2200" dirty="0" smtClean="0"/>
          </a:p>
          <a:p>
            <a:endParaRPr lang="en-US" sz="2200" dirty="0" smtClean="0"/>
          </a:p>
          <a:p>
            <a:pPr lvl="1"/>
            <a:r>
              <a:rPr lang="en-US" sz="1800" dirty="0" smtClean="0"/>
              <a:t>…</a:t>
            </a:r>
          </a:p>
          <a:p>
            <a:pPr lvl="1"/>
            <a:endParaRPr lang="en-US" sz="1800"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71</a:t>
            </a:fld>
            <a:endParaRPr lang="el-GR"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NAMD</a:t>
            </a:r>
          </a:p>
        </p:txBody>
      </p:sp>
      <p:sp>
        <p:nvSpPr>
          <p:cNvPr id="3" name="Content Placeholder 2"/>
          <p:cNvSpPr>
            <a:spLocks noGrp="1"/>
          </p:cNvSpPr>
          <p:nvPr>
            <p:ph idx="1"/>
          </p:nvPr>
        </p:nvSpPr>
        <p:spPr/>
        <p:txBody>
          <a:bodyPr/>
          <a:lstStyle/>
          <a:p>
            <a:r>
              <a:rPr lang="en-US" dirty="0" smtClean="0"/>
              <a:t>Not (just) Another Molecular Dynamics program</a:t>
            </a:r>
          </a:p>
          <a:p>
            <a:r>
              <a:rPr lang="en-US" dirty="0" smtClean="0"/>
              <a:t>Parallel molecular dynamics code designed for high-performance simulation of large </a:t>
            </a:r>
            <a:r>
              <a:rPr lang="en-US" dirty="0" err="1" smtClean="0"/>
              <a:t>biomolecular</a:t>
            </a:r>
            <a:r>
              <a:rPr lang="en-US" dirty="0" smtClean="0"/>
              <a:t> systems</a:t>
            </a:r>
          </a:p>
          <a:p>
            <a:r>
              <a:rPr lang="en-US" dirty="0" smtClean="0"/>
              <a:t>Based on Charm++ parallel objects</a:t>
            </a:r>
          </a:p>
          <a:p>
            <a:r>
              <a:rPr lang="en-US" dirty="0" smtClean="0"/>
              <a:t>Noted for its parallel efficiency and often used to simulate large systems (millions of atoms)</a:t>
            </a:r>
          </a:p>
          <a:p>
            <a:r>
              <a:rPr lang="en-US" dirty="0" smtClean="0">
                <a:hlinkClick r:id="rId2"/>
              </a:rPr>
              <a:t>http://www.ks.uiuc.edu/Research/namd/</a:t>
            </a:r>
            <a:endParaRPr lang="en-US" dirty="0" smtClean="0"/>
          </a:p>
          <a:p>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72</a:t>
            </a:fld>
            <a:endParaRPr lang="el-GR"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Support</a:t>
            </a:r>
            <a:endParaRPr lang="en-US" dirty="0" smtClean="0"/>
          </a:p>
        </p:txBody>
      </p:sp>
      <p:sp>
        <p:nvSpPr>
          <p:cNvPr id="3" name="Content Placeholder 2"/>
          <p:cNvSpPr>
            <a:spLocks noGrp="1"/>
          </p:cNvSpPr>
          <p:nvPr>
            <p:ph idx="1"/>
          </p:nvPr>
        </p:nvSpPr>
        <p:spPr/>
        <p:txBody>
          <a:bodyPr/>
          <a:lstStyle/>
          <a:p>
            <a:r>
              <a:rPr lang="en-US" dirty="0" smtClean="0"/>
              <a:t>PARADOX cluster support:</a:t>
            </a:r>
          </a:p>
          <a:p>
            <a:pPr lvl="1"/>
            <a:r>
              <a:rPr lang="en-US" dirty="0" smtClean="0">
                <a:hlinkClick r:id="rId2"/>
              </a:rPr>
              <a:t>hpc-admin@ipb.ac.rs</a:t>
            </a:r>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73</a:t>
            </a:fld>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PGI Compilers</a:t>
            </a:r>
          </a:p>
        </p:txBody>
      </p:sp>
      <p:sp>
        <p:nvSpPr>
          <p:cNvPr id="3" name="Content Placeholder 2"/>
          <p:cNvSpPr>
            <a:spLocks noGrp="1"/>
          </p:cNvSpPr>
          <p:nvPr>
            <p:ph idx="1"/>
          </p:nvPr>
        </p:nvSpPr>
        <p:spPr/>
        <p:txBody>
          <a:bodyPr/>
          <a:lstStyle/>
          <a:p>
            <a:r>
              <a:rPr lang="en-US" dirty="0" smtClean="0"/>
              <a:t>The Portland Group, Inc or PGI</a:t>
            </a:r>
          </a:p>
          <a:p>
            <a:r>
              <a:rPr lang="en-US" dirty="0" smtClean="0"/>
              <a:t>Set of commercially available Fortran, C and C++ compilers for high-performance computing system</a:t>
            </a:r>
          </a:p>
          <a:p>
            <a:r>
              <a:rPr lang="en-US" dirty="0" smtClean="0"/>
              <a:t>Incorporate:</a:t>
            </a:r>
          </a:p>
          <a:p>
            <a:pPr lvl="1"/>
            <a:r>
              <a:rPr lang="en-US" sz="2400" dirty="0" smtClean="0"/>
              <a:t>global optimization</a:t>
            </a:r>
          </a:p>
          <a:p>
            <a:pPr lvl="1"/>
            <a:r>
              <a:rPr lang="en-US" sz="2400" dirty="0" err="1" smtClean="0"/>
              <a:t>vectorization</a:t>
            </a:r>
            <a:endParaRPr lang="en-US" sz="2400" dirty="0" smtClean="0"/>
          </a:p>
          <a:p>
            <a:pPr lvl="1"/>
            <a:r>
              <a:rPr lang="en-US" sz="2400" dirty="0" smtClean="0"/>
              <a:t>software pipelining</a:t>
            </a:r>
          </a:p>
          <a:p>
            <a:pPr lvl="1"/>
            <a:r>
              <a:rPr lang="en-US" sz="2400" dirty="0" smtClean="0"/>
              <a:t>shared-memory parallelization </a:t>
            </a:r>
          </a:p>
          <a:p>
            <a:pPr lvl="1"/>
            <a:r>
              <a:rPr lang="en-US" sz="2400" dirty="0" smtClean="0"/>
              <a:t>capabilities targeting both Intel and AMD processors</a:t>
            </a:r>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8</a:t>
            </a:fld>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PGI Compilers</a:t>
            </a:r>
          </a:p>
        </p:txBody>
      </p:sp>
      <p:sp>
        <p:nvSpPr>
          <p:cNvPr id="3" name="Content Placeholder 2"/>
          <p:cNvSpPr>
            <a:spLocks noGrp="1"/>
          </p:cNvSpPr>
          <p:nvPr>
            <p:ph idx="1"/>
          </p:nvPr>
        </p:nvSpPr>
        <p:spPr/>
        <p:txBody>
          <a:bodyPr/>
          <a:lstStyle/>
          <a:p>
            <a:r>
              <a:rPr lang="en-US" dirty="0" smtClean="0"/>
              <a:t>PGI supports the following high-level languages:</a:t>
            </a:r>
          </a:p>
          <a:p>
            <a:endParaRPr lang="en-US" dirty="0" smtClean="0"/>
          </a:p>
          <a:p>
            <a:pPr lvl="1"/>
            <a:r>
              <a:rPr lang="en-US" dirty="0" smtClean="0"/>
              <a:t>Fortran 77, Fortran 95, Fortran 2003</a:t>
            </a:r>
          </a:p>
          <a:p>
            <a:pPr lvl="1"/>
            <a:r>
              <a:rPr lang="en-US" dirty="0" smtClean="0"/>
              <a:t>High Performance Fortran (HPF)</a:t>
            </a:r>
          </a:p>
          <a:p>
            <a:pPr lvl="1"/>
            <a:r>
              <a:rPr lang="en-US" dirty="0" smtClean="0"/>
              <a:t>ANSI C99</a:t>
            </a:r>
          </a:p>
          <a:p>
            <a:pPr lvl="1"/>
            <a:r>
              <a:rPr lang="en-US" dirty="0" smtClean="0"/>
              <a:t>ANSI/ISO C++</a:t>
            </a:r>
          </a:p>
          <a:p>
            <a:endParaRPr lang="en-US" dirty="0" smtClean="0"/>
          </a:p>
          <a:p>
            <a:r>
              <a:rPr lang="en-US" dirty="0" smtClean="0"/>
              <a:t>Recently PGI has been involved in the expansion of the use of GPGPUs for high-performance computing, developing CUDA Fortran with NVIDIA Corporation and PGI Accelerator Fortran and C compilers which use programming directives</a:t>
            </a:r>
          </a:p>
          <a:p>
            <a:r>
              <a:rPr lang="en-US" dirty="0" smtClean="0">
                <a:hlinkClick r:id="rId2"/>
              </a:rPr>
              <a:t>http://www.pgroup.com/</a:t>
            </a:r>
            <a:endParaRPr lang="en-US" dirty="0" smtClean="0"/>
          </a:p>
          <a:p>
            <a:pPr>
              <a:buNone/>
            </a:pPr>
            <a:endParaRPr lang="en-US" dirty="0" smtClean="0"/>
          </a:p>
        </p:txBody>
      </p:sp>
      <p:sp>
        <p:nvSpPr>
          <p:cNvPr id="5" name="Footer Placeholder 3"/>
          <p:cNvSpPr>
            <a:spLocks noGrp="1"/>
          </p:cNvSpPr>
          <p:nvPr>
            <p:ph type="ftr" sz="quarter" idx="10"/>
          </p:nvPr>
        </p:nvSpPr>
        <p:spPr>
          <a:xfrm>
            <a:off x="0" y="6586538"/>
            <a:ext cx="9906000" cy="293687"/>
          </a:xfrm>
        </p:spPr>
        <p:txBody>
          <a:bodyPr/>
          <a:lstStyle/>
          <a:p>
            <a:pPr algn="r" defTabSz="958850"/>
            <a:r>
              <a:rPr lang="en-US" dirty="0" err="1" smtClean="0"/>
              <a:t>PARADOXical</a:t>
            </a:r>
            <a:r>
              <a:rPr lang="en-US" dirty="0" smtClean="0"/>
              <a:t> Training, Institute of Physics Belgrade 14-10-2011</a:t>
            </a:r>
            <a:r>
              <a:rPr lang="en-US" dirty="0"/>
              <a:t>				</a:t>
            </a:r>
            <a:fld id="{A8D006C7-9E67-409C-BCD6-DF868965AE15}" type="slidenum">
              <a:rPr lang="el-GR"/>
              <a:pPr algn="r" defTabSz="958850"/>
              <a:t>9</a:t>
            </a:fld>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EEGRID-ppt-template">
  <a:themeElements>
    <a:clrScheme name="HP-SEE">
      <a:dk1>
        <a:srgbClr val="000000"/>
      </a:dk1>
      <a:lt1>
        <a:srgbClr val="FFFFFF"/>
      </a:lt1>
      <a:dk2>
        <a:srgbClr val="000000"/>
      </a:dk2>
      <a:lt2>
        <a:srgbClr val="808080"/>
      </a:lt2>
      <a:accent1>
        <a:srgbClr val="A54A94"/>
      </a:accent1>
      <a:accent2>
        <a:srgbClr val="103152"/>
      </a:accent2>
      <a:accent3>
        <a:srgbClr val="FFFFFF"/>
      </a:accent3>
      <a:accent4>
        <a:srgbClr val="00B050"/>
      </a:accent4>
      <a:accent5>
        <a:srgbClr val="42ADC5"/>
      </a:accent5>
      <a:accent6>
        <a:srgbClr val="FF0000"/>
      </a:accent6>
      <a:hlink>
        <a:srgbClr val="0070C0"/>
      </a:hlink>
      <a:folHlink>
        <a:srgbClr val="5297DD"/>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58850" rtl="0" eaLnBrk="1" fontAlgn="base" latinLnBrk="0" hangingPunct="1">
          <a:lnSpc>
            <a:spcPct val="100000"/>
          </a:lnSpc>
          <a:spcBef>
            <a:spcPct val="20000"/>
          </a:spcBef>
          <a:spcAft>
            <a:spcPct val="0"/>
          </a:spcAft>
          <a:buClrTx/>
          <a:buSzTx/>
          <a:buFontTx/>
          <a:buNone/>
          <a:tabLst/>
          <a:defRPr kumimoji="0" lang="en-US" sz="2400" b="1" i="0" u="none" strike="noStrike" cap="none" normalizeH="0" baseline="0" smtClean="0">
            <a:ln>
              <a:noFill/>
            </a:ln>
            <a:solidFill>
              <a:schemeClr val="accent2"/>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58850" rtl="0" eaLnBrk="1" fontAlgn="base" latinLnBrk="0" hangingPunct="1">
          <a:lnSpc>
            <a:spcPct val="100000"/>
          </a:lnSpc>
          <a:spcBef>
            <a:spcPct val="20000"/>
          </a:spcBef>
          <a:spcAft>
            <a:spcPct val="0"/>
          </a:spcAft>
          <a:buClrTx/>
          <a:buSzTx/>
          <a:buFontTx/>
          <a:buNone/>
          <a:tabLst/>
          <a:defRPr kumimoji="0" lang="en-US" sz="2400" b="1" i="0" u="none" strike="noStrike" cap="none" normalizeH="0" baseline="0" smtClean="0">
            <a:ln>
              <a:noFill/>
            </a:ln>
            <a:solidFill>
              <a:schemeClr val="accent2"/>
            </a:solidFill>
            <a:effectLst/>
            <a:latin typeface="Arial" charset="0"/>
            <a:cs typeface="Arial" charset="0"/>
          </a:defRPr>
        </a:defPPr>
      </a:lstStyle>
    </a:lnDef>
  </a:objectDefaults>
  <a:extraClrSchemeLst>
    <a:extraClrScheme>
      <a:clrScheme name="SEEGRID-ppt-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EGRID-ppt-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EEGRID-ppt-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EEGRID-ppt-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EEGRID-ppt-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EEGRID-ppt-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EEGRID-ppt-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EEGRID-ppt-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EEGRID-ppt-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EEGRID-ppt-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EEGRID-ppt-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EEGRID-ppt-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EEGRID-ppt-template 1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SEEGRID-ppt-template</Template>
  <TotalTime>4696</TotalTime>
  <Words>5144</Words>
  <Application>Microsoft Macintosh PowerPoint</Application>
  <PresentationFormat>A4 Paper (210x297 mm)</PresentationFormat>
  <Paragraphs>740</Paragraphs>
  <Slides>73</Slides>
  <Notes>1</Notes>
  <HiddenSlides>0</HiddenSlides>
  <MMClips>0</MMClips>
  <ScaleCrop>false</ScaleCrop>
  <HeadingPairs>
    <vt:vector size="4" baseType="variant">
      <vt:variant>
        <vt:lpstr>Theme</vt:lpstr>
      </vt:variant>
      <vt:variant>
        <vt:i4>1</vt:i4>
      </vt:variant>
      <vt:variant>
        <vt:lpstr>Slide Titles</vt:lpstr>
      </vt:variant>
      <vt:variant>
        <vt:i4>73</vt:i4>
      </vt:variant>
    </vt:vector>
  </HeadingPairs>
  <TitlesOfParts>
    <vt:vector size="74" baseType="lpstr">
      <vt:lpstr>SEEGRID-ppt-template</vt:lpstr>
      <vt:lpstr>Hands-on session: Overview and usage of PARADOX software stack</vt:lpstr>
      <vt:lpstr>Overview</vt:lpstr>
      <vt:lpstr>Compilers</vt:lpstr>
      <vt:lpstr>GNU Compilers Collection</vt:lpstr>
      <vt:lpstr>GNU Compilers Collection</vt:lpstr>
      <vt:lpstr>Intel Compilers</vt:lpstr>
      <vt:lpstr>Intel Compilers</vt:lpstr>
      <vt:lpstr>PGI Compilers</vt:lpstr>
      <vt:lpstr>PGI Compilers</vt:lpstr>
      <vt:lpstr>IBM XL Compilers</vt:lpstr>
      <vt:lpstr>Using compilers</vt:lpstr>
      <vt:lpstr>Important flags (1)</vt:lpstr>
      <vt:lpstr>Important flags (2)</vt:lpstr>
      <vt:lpstr>Simple optimization example (1)</vt:lpstr>
      <vt:lpstr>Simple optimization example (2)</vt:lpstr>
      <vt:lpstr>Performance tools</vt:lpstr>
      <vt:lpstr>TotalView Debugger (1)</vt:lpstr>
      <vt:lpstr>TotalView Debugger (2)</vt:lpstr>
      <vt:lpstr>TotalView Debugger (3)</vt:lpstr>
      <vt:lpstr>GDB (1)</vt:lpstr>
      <vt:lpstr>GDB (2)</vt:lpstr>
      <vt:lpstr>PBDBG (1)</vt:lpstr>
      <vt:lpstr>PBDBG (2)</vt:lpstr>
      <vt:lpstr>Intel Debugger (1)</vt:lpstr>
      <vt:lpstr>Intel Debugger (2)</vt:lpstr>
      <vt:lpstr>IBM Parallel Debugger</vt:lpstr>
      <vt:lpstr>Debugging simple codes using GDB </vt:lpstr>
      <vt:lpstr>GDB basic usage (1)</vt:lpstr>
      <vt:lpstr>GDB basic usage (2)</vt:lpstr>
      <vt:lpstr>GDB basic usage (3)</vt:lpstr>
      <vt:lpstr>GDB basic usage (4)</vt:lpstr>
      <vt:lpstr>GDB basic usage (5)</vt:lpstr>
      <vt:lpstr>GDB basic usage (6)</vt:lpstr>
      <vt:lpstr>GDB basic usage (9)</vt:lpstr>
      <vt:lpstr>GDB basic usage (8)</vt:lpstr>
      <vt:lpstr>GDB basic usage (9)</vt:lpstr>
      <vt:lpstr>GDB basic usage (10)</vt:lpstr>
      <vt:lpstr>gprof</vt:lpstr>
      <vt:lpstr>PGI pgprof</vt:lpstr>
      <vt:lpstr>Intel Vtune (1)</vt:lpstr>
      <vt:lpstr>Intel Vtune (2)</vt:lpstr>
      <vt:lpstr>Valgrind</vt:lpstr>
      <vt:lpstr>Simple Valgrind examples: Memory leak (1)</vt:lpstr>
      <vt:lpstr>Simple Valgrind examples: Memory leak (2)</vt:lpstr>
      <vt:lpstr>Simple Valgrind examples: Invalid pointer </vt:lpstr>
      <vt:lpstr>Simple profiling with gprof (1)</vt:lpstr>
      <vt:lpstr>Simple profiling with gprof (2)</vt:lpstr>
      <vt:lpstr>Simple profiling with gprof (3)</vt:lpstr>
      <vt:lpstr>Libraries</vt:lpstr>
      <vt:lpstr>LAPACK</vt:lpstr>
      <vt:lpstr>BLAS</vt:lpstr>
      <vt:lpstr>FFTW</vt:lpstr>
      <vt:lpstr>SPRNG (1)</vt:lpstr>
      <vt:lpstr>SPRNG (2)</vt:lpstr>
      <vt:lpstr>Intel MKL (1)</vt:lpstr>
      <vt:lpstr>Intel MKL (2)</vt:lpstr>
      <vt:lpstr>NumPy &amp; SciPy (1)</vt:lpstr>
      <vt:lpstr>NumPy &amp; SciPy (2)</vt:lpstr>
      <vt:lpstr>MPI Libraries (1)</vt:lpstr>
      <vt:lpstr>MPI Libraries (2)</vt:lpstr>
      <vt:lpstr>MPI Libraries (3)</vt:lpstr>
      <vt:lpstr>MPI Libraries (4)</vt:lpstr>
      <vt:lpstr>Intel MKL linking guide (1)</vt:lpstr>
      <vt:lpstr>Intel MKL linking guide (2)</vt:lpstr>
      <vt:lpstr>Intel MKL linking example (1)</vt:lpstr>
      <vt:lpstr>Intel MKL linking example (2)</vt:lpstr>
      <vt:lpstr>Intel MKL linking example (3)</vt:lpstr>
      <vt:lpstr>Applications </vt:lpstr>
      <vt:lpstr>AutoDock Vina </vt:lpstr>
      <vt:lpstr>CPMD</vt:lpstr>
      <vt:lpstr>GAUSSIAN</vt:lpstr>
      <vt:lpstr>NAMD</vt:lpstr>
      <vt:lpstr>Support</vt:lpstr>
    </vt:vector>
  </TitlesOfParts>
  <Company>edet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&lt;Presentation Title&gt; &lt;Presentation Subtitle&gt;</dc:title>
  <dc:creator>nvog</dc:creator>
  <cp:lastModifiedBy>scl</cp:lastModifiedBy>
  <cp:revision>327</cp:revision>
  <dcterms:created xsi:type="dcterms:W3CDTF">2004-04-29T08:03:52Z</dcterms:created>
  <dcterms:modified xsi:type="dcterms:W3CDTF">2011-10-13T22:32:45Z</dcterms:modified>
</cp:coreProperties>
</file>