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4" r:id="rId1"/>
  </p:sldMasterIdLst>
  <p:notesMasterIdLst>
    <p:notesMasterId r:id="rId21"/>
  </p:notesMasterIdLst>
  <p:handoutMasterIdLst>
    <p:handoutMasterId r:id="rId22"/>
  </p:handoutMasterIdLst>
  <p:sldIdLst>
    <p:sldId id="262" r:id="rId2"/>
    <p:sldId id="264" r:id="rId3"/>
    <p:sldId id="265" r:id="rId4"/>
    <p:sldId id="269" r:id="rId5"/>
    <p:sldId id="268" r:id="rId6"/>
    <p:sldId id="270" r:id="rId7"/>
    <p:sldId id="271" r:id="rId8"/>
    <p:sldId id="272" r:id="rId9"/>
    <p:sldId id="273" r:id="rId10"/>
    <p:sldId id="274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</p:sldIdLst>
  <p:sldSz cx="9906000" cy="6858000" type="A4"/>
  <p:notesSz cx="9866313" cy="6754813"/>
  <p:defaultTextStyle>
    <a:defPPr>
      <a:defRPr lang="en-US"/>
    </a:defPPr>
    <a:lvl1pPr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1pPr>
    <a:lvl2pPr marL="457200"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2pPr>
    <a:lvl3pPr marL="914400"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3pPr>
    <a:lvl4pPr marL="1371600"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4pPr>
    <a:lvl5pPr marL="1828800"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996633"/>
    <a:srgbClr val="FF9933"/>
    <a:srgbClr val="FF9900"/>
    <a:srgbClr val="CCCC00"/>
    <a:srgbClr val="FFFF99"/>
    <a:srgbClr val="FFFFCC"/>
    <a:srgbClr val="CC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426" autoAdjust="0"/>
    <p:restoredTop sz="96372" autoAdjust="0"/>
  </p:normalViewPr>
  <p:slideViewPr>
    <p:cSldViewPr snapToGrid="0">
      <p:cViewPr>
        <p:scale>
          <a:sx n="66" d="100"/>
          <a:sy n="66" d="100"/>
        </p:scale>
        <p:origin x="-1278" y="14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123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0" y="0"/>
            <a:ext cx="42767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15088"/>
            <a:ext cx="4275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0" y="6415088"/>
            <a:ext cx="42767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DC3300D-5115-4BAB-93FC-246CDC56F3C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6738" y="506413"/>
            <a:ext cx="3659187" cy="2533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4450" y="3209925"/>
            <a:ext cx="7237413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16675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16675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fld id="{67882BFB-C195-4ABC-8201-A723AE96FA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82BFB-C195-4ABC-8201-A723AE96FA51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-1"/>
            <a:ext cx="9906000" cy="111628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spcBef>
                <a:spcPct val="0"/>
              </a:spcBef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  <p:sp>
        <p:nvSpPr>
          <p:cNvPr id="5" name="Rectangle 24"/>
          <p:cNvSpPr>
            <a:spLocks noChangeArrowheads="1"/>
          </p:cNvSpPr>
          <p:nvPr userDrawn="1"/>
        </p:nvSpPr>
        <p:spPr bwMode="auto">
          <a:xfrm>
            <a:off x="4532313" y="3200400"/>
            <a:ext cx="1938337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58850">
              <a:defRPr/>
            </a:pPr>
            <a:r>
              <a:rPr lang="en-US" sz="2000" b="0" dirty="0"/>
              <a:t>www.hp-see.eu</a:t>
            </a:r>
            <a:endParaRPr lang="el-GR" sz="2000" b="0" dirty="0"/>
          </a:p>
        </p:txBody>
      </p:sp>
      <p:sp>
        <p:nvSpPr>
          <p:cNvPr id="6" name="Rectangle 25"/>
          <p:cNvSpPr>
            <a:spLocks noChangeArrowheads="1"/>
          </p:cNvSpPr>
          <p:nvPr userDrawn="1"/>
        </p:nvSpPr>
        <p:spPr bwMode="auto">
          <a:xfrm>
            <a:off x="4313238" y="1887538"/>
            <a:ext cx="2149475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58850">
              <a:defRPr/>
            </a:pPr>
            <a:r>
              <a:rPr lang="en-US" sz="3200" dirty="0"/>
              <a:t>HP-SEE</a:t>
            </a:r>
            <a:endParaRPr lang="el-GR" sz="3200" dirty="0"/>
          </a:p>
        </p:txBody>
      </p:sp>
      <p:pic>
        <p:nvPicPr>
          <p:cNvPr id="7" name="Picture 8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8425" y="1781175"/>
            <a:ext cx="3457575" cy="312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1476" name="Rectangle 20"/>
          <p:cNvSpPr>
            <a:spLocks noGrp="1" noChangeArrowheads="1"/>
          </p:cNvSpPr>
          <p:nvPr>
            <p:ph type="ctrTitle" sz="quarter"/>
          </p:nvPr>
        </p:nvSpPr>
        <p:spPr>
          <a:xfrm>
            <a:off x="373063" y="2401888"/>
            <a:ext cx="6059487" cy="862012"/>
          </a:xfrm>
          <a:noFill/>
        </p:spPr>
        <p:txBody>
          <a:bodyPr lIns="91440" tIns="45720" rIns="91440" bIns="45720"/>
          <a:lstStyle>
            <a:lvl1pPr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</a:t>
            </a:r>
            <a:endParaRPr lang="el-GR"/>
          </a:p>
        </p:txBody>
      </p:sp>
      <p:sp>
        <p:nvSpPr>
          <p:cNvPr id="531484" name="Rectangle 28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342900" y="3736975"/>
            <a:ext cx="6076950" cy="1042988"/>
          </a:xfrm>
        </p:spPr>
        <p:txBody>
          <a:bodyPr lIns="91440" tIns="45720" rIns="91440" bIns="45720"/>
          <a:lstStyle>
            <a:lvl1pPr marL="0" indent="0" algn="r">
              <a:buFont typeface="Wingdings" pitchFamily="2" charset="2"/>
              <a:buNone/>
              <a:defRPr sz="1600" b="1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US" dirty="0" smtClean="0"/>
              <a:t>&lt;Name&gt;&lt;Position&gt;&lt;Organization&gt;&lt;e-mail&gt;</a:t>
            </a:r>
            <a:endParaRPr lang="el-GR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78600"/>
            <a:ext cx="9906000" cy="293688"/>
          </a:xfr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/>
              <a:t>The HP-SEE initiative is co-funded by the European Commission under the FP7 Research Infrastructures contract no. 261499</a:t>
            </a:r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A76B4658-FCC5-4CDB-9784-5FF6DD787B1B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81863" y="-4763"/>
            <a:ext cx="2428875" cy="6578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4763" y="-4763"/>
            <a:ext cx="7134226" cy="6578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B930F3A1-B166-4D69-8477-CCAB873DA52D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70F2B333-24EA-4DE2-9D5F-F92EB537375C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0853997F-61B1-49DA-BEC2-58B8ACB1542B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88" y="1652588"/>
            <a:ext cx="4683125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7613" y="1652588"/>
            <a:ext cx="4683125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</a:t>
            </a:r>
            <a:fld id="{DE6330F6-36BC-487E-AE94-F059D3DE287E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A2DD1F75-6E2B-46FE-8A0E-E34258FCE06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</a:t>
            </a:r>
            <a:fld id="{27FE842A-F356-44CB-A48B-DADF02F47445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C4F27B07-17D4-47C8-8354-F713D299616C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25213920-E3B8-4A6D-8C9A-E5B568FD3FE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719E5E8B-E1C6-4771-B7BC-F2F414FDFFE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4763" y="-4763"/>
            <a:ext cx="8134351" cy="112553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088" y="1652588"/>
            <a:ext cx="9518650" cy="492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 err="1" smtClean="0"/>
              <a:t>Click</a:t>
            </a:r>
            <a:r>
              <a:rPr lang="el-GR" dirty="0" smtClean="0"/>
              <a:t> </a:t>
            </a:r>
            <a:r>
              <a:rPr lang="el-GR" dirty="0" err="1" smtClean="0"/>
              <a:t>to</a:t>
            </a:r>
            <a:r>
              <a:rPr lang="el-GR" dirty="0" smtClean="0"/>
              <a:t> </a:t>
            </a:r>
            <a:r>
              <a:rPr lang="el-GR" dirty="0" err="1" smtClean="0"/>
              <a:t>edit</a:t>
            </a:r>
            <a:r>
              <a:rPr lang="el-GR" dirty="0" smtClean="0"/>
              <a:t> </a:t>
            </a:r>
            <a:r>
              <a:rPr lang="el-GR" dirty="0" err="1" smtClean="0"/>
              <a:t>Master</a:t>
            </a:r>
            <a:r>
              <a:rPr lang="el-GR" dirty="0" smtClean="0"/>
              <a:t> </a:t>
            </a:r>
            <a:r>
              <a:rPr lang="el-GR" dirty="0" err="1" smtClean="0"/>
              <a:t>text</a:t>
            </a:r>
            <a:r>
              <a:rPr lang="el-GR" dirty="0" smtClean="0"/>
              <a:t> </a:t>
            </a:r>
            <a:r>
              <a:rPr lang="el-GR" dirty="0" err="1" smtClean="0"/>
              <a:t>styles</a:t>
            </a:r>
            <a:endParaRPr lang="el-GR" dirty="0" smtClean="0"/>
          </a:p>
          <a:p>
            <a:pPr lvl="1"/>
            <a:r>
              <a:rPr lang="el-GR" dirty="0" err="1" smtClean="0"/>
              <a:t>Second</a:t>
            </a:r>
            <a:r>
              <a:rPr lang="el-GR" dirty="0" smtClean="0"/>
              <a:t> </a:t>
            </a:r>
            <a:r>
              <a:rPr lang="el-GR" dirty="0" err="1" smtClean="0"/>
              <a:t>level</a:t>
            </a:r>
            <a:endParaRPr lang="el-GR" dirty="0" smtClean="0"/>
          </a:p>
          <a:p>
            <a:pPr lvl="2"/>
            <a:r>
              <a:rPr lang="el-GR" dirty="0" err="1" smtClean="0"/>
              <a:t>Third</a:t>
            </a:r>
            <a:r>
              <a:rPr lang="el-GR" dirty="0" smtClean="0"/>
              <a:t> </a:t>
            </a:r>
            <a:r>
              <a:rPr lang="el-GR" dirty="0" err="1" smtClean="0"/>
              <a:t>level</a:t>
            </a:r>
            <a:endParaRPr lang="el-GR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5785" tIns="47892" rIns="95785" bIns="47892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1300" b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711545AC-028C-461E-87A2-BB0A701371CB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59828"/>
            <a:ext cx="9906000" cy="4948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spcBef>
                <a:spcPct val="0"/>
              </a:spcBef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0" y="1114301"/>
            <a:ext cx="9906000" cy="4948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spcBef>
                <a:spcPct val="0"/>
              </a:spcBef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1" r:id="rId5"/>
    <p:sldLayoutId id="2147483699" r:id="rId6"/>
    <p:sldLayoutId id="2147483692" r:id="rId7"/>
    <p:sldLayoutId id="2147483693" r:id="rId8"/>
    <p:sldLayoutId id="2147483700" r:id="rId9"/>
    <p:sldLayoutId id="2147483701" r:id="rId10"/>
    <p:sldLayoutId id="2147483694" r:id="rId11"/>
  </p:sldLayoutIdLst>
  <p:hf hdr="0" dt="0"/>
  <p:txStyles>
    <p:titleStyle>
      <a:lvl1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+mj-lt"/>
          <a:ea typeface="+mj-ea"/>
          <a:cs typeface="+mj-cs"/>
        </a:defRPr>
      </a:lvl1pPr>
      <a:lvl2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2pPr>
      <a:lvl3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3pPr>
      <a:lvl4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4pPr>
      <a:lvl5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5pPr>
      <a:lvl6pPr marL="4572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6pPr>
      <a:lvl7pPr marL="9144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7pPr>
      <a:lvl8pPr marL="13716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8pPr>
      <a:lvl9pPr marL="18288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58775" indent="-358775" algn="l" defTabSz="958850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300038" algn="l" defTabSz="958850" rtl="0" eaLnBrk="0" fontAlgn="base" hangingPunct="0"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2pPr>
      <a:lvl3pPr marL="1196975" indent="-238125" algn="l" defTabSz="958850" rtl="0" eaLnBrk="0" fontAlgn="base" hangingPunct="0"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>
          <a:solidFill>
            <a:schemeClr val="tx1"/>
          </a:solidFill>
          <a:latin typeface="+mn-lt"/>
          <a:cs typeface="+mn-cs"/>
        </a:defRPr>
      </a:lvl3pPr>
      <a:lvl4pPr marL="1674813" indent="-238125" algn="l" defTabSz="958850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155825" indent="-239713" algn="l" defTabSz="958850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5pPr>
      <a:lvl6pPr marL="26130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30702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35274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39846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 sz="quarter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PARADOX Cluster job management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Nikola </a:t>
            </a:r>
            <a:r>
              <a:rPr lang="en-US" dirty="0" err="1" smtClean="0"/>
              <a:t>Grkic</a:t>
            </a:r>
            <a:endParaRPr lang="en-US" dirty="0" smtClean="0"/>
          </a:p>
          <a:p>
            <a:pPr eaLnBrk="1" hangingPunct="1"/>
            <a:r>
              <a:rPr lang="en-US" dirty="0" smtClean="0"/>
              <a:t>Institute of Physics Belgrade, Serbia</a:t>
            </a:r>
          </a:p>
          <a:p>
            <a:pPr eaLnBrk="1" hangingPunct="1"/>
            <a:r>
              <a:rPr lang="en-US" dirty="0" smtClean="0"/>
              <a:t>ngrkic@ipb.ac.rs</a:t>
            </a:r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/>
              <a:t>The HP-SEE initiative is co-funded by the European Commission under the FP7 Research Infrastructures contract no. 261499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job submitting 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Job </a:t>
            </a:r>
            <a:r>
              <a:rPr lang="en-US" dirty="0" err="1" smtClean="0"/>
              <a:t>submiting</a:t>
            </a:r>
            <a:r>
              <a:rPr lang="en-US" dirty="0" smtClean="0"/>
              <a:t> is done by executing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qsub</a:t>
            </a:r>
            <a:r>
              <a:rPr lang="en-US" dirty="0" smtClean="0"/>
              <a:t> in /</a:t>
            </a:r>
            <a:r>
              <a:rPr lang="en-US" dirty="0" err="1" smtClean="0">
                <a:cs typeface="Consolas" pitchFamily="49" charset="0"/>
              </a:rPr>
              <a:t>nfs</a:t>
            </a:r>
            <a:r>
              <a:rPr lang="en-US" dirty="0" smtClean="0">
                <a:cs typeface="Consolas" pitchFamily="49" charset="0"/>
              </a:rPr>
              <a:t>/username/</a:t>
            </a:r>
            <a:r>
              <a:rPr lang="en-US" dirty="0" err="1" smtClean="0">
                <a:cs typeface="Consolas" pitchFamily="49" charset="0"/>
              </a:rPr>
              <a:t>somefolder</a:t>
            </a:r>
            <a:r>
              <a:rPr lang="en-US" dirty="0" smtClean="0">
                <a:cs typeface="Consolas" pitchFamily="49" charset="0"/>
              </a:rPr>
              <a:t> 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$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qsub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job.pbs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qsub</a:t>
            </a:r>
            <a:r>
              <a:rPr lang="en-US" dirty="0" smtClean="0"/>
              <a:t> command will return: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&lt;JOB_ID&gt;.ce64.ipb.ac.rs  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PARADOXical</a:t>
            </a:r>
            <a:r>
              <a:rPr lang="en-US" dirty="0"/>
              <a:t> Training, 14 October 2011, Belgrade, Serbia </a:t>
            </a:r>
            <a:r>
              <a:rPr lang="en-US" dirty="0" smtClean="0"/>
              <a:t>					</a:t>
            </a:r>
            <a:fld id="{70F2B333-24EA-4DE2-9D5F-F92EB537375C}" type="slidenum">
              <a:rPr lang="el-GR" smtClean="0"/>
              <a:pPr>
                <a:defRPr/>
              </a:pPr>
              <a:t>10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Submitting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Serial jobs</a:t>
            </a:r>
          </a:p>
          <a:p>
            <a:pPr lvl="1"/>
            <a:r>
              <a:rPr lang="en-US" i="1" dirty="0" smtClean="0">
                <a:solidFill>
                  <a:srgbClr val="92D050"/>
                </a:solidFill>
              </a:rPr>
              <a:t>http://wiki.ipb.ac.rs/index.php/Serial_job_example</a:t>
            </a:r>
            <a:endParaRPr lang="en-US" dirty="0" smtClean="0"/>
          </a:p>
          <a:p>
            <a:pPr lvl="1">
              <a:buNone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lvl="1"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#!/bin/bash </a:t>
            </a:r>
          </a:p>
          <a:p>
            <a:pPr lvl="1"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#PBS -q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hpsee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</a:p>
          <a:p>
            <a:pPr lvl="1"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#PBS -l nodes=1:ppn=1 </a:t>
            </a:r>
          </a:p>
          <a:p>
            <a:pPr lvl="1"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#PBS -l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walltime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=00:10:00 </a:t>
            </a:r>
          </a:p>
          <a:p>
            <a:pPr lvl="1"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#PBS -e ${PBS_JOBID}.err </a:t>
            </a:r>
          </a:p>
          <a:p>
            <a:pPr lvl="1"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#PBS -o ${PBS_JOBID}.out </a:t>
            </a:r>
          </a:p>
          <a:p>
            <a:pPr lvl="1">
              <a:buNone/>
            </a:pP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cd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$PBS_O_WORKDIR </a:t>
            </a:r>
          </a:p>
          <a:p>
            <a:pPr lvl="1">
              <a:buNone/>
            </a:pP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chmod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+x job.sh </a:t>
            </a:r>
          </a:p>
          <a:p>
            <a:pPr lvl="1"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./job.sh</a:t>
            </a:r>
            <a:endParaRPr lang="en-US" sz="1800" dirty="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PARADOXical</a:t>
            </a:r>
            <a:r>
              <a:rPr lang="en-US" dirty="0"/>
              <a:t> Training, 14 October 2011, Belgrade, Serbia </a:t>
            </a:r>
            <a:r>
              <a:rPr lang="en-US" dirty="0" smtClean="0"/>
              <a:t>					</a:t>
            </a:r>
            <a:fld id="{70F2B333-24EA-4DE2-9D5F-F92EB537375C}" type="slidenum">
              <a:rPr lang="el-GR" smtClean="0"/>
              <a:pPr>
                <a:defRPr/>
              </a:pPr>
              <a:t>11</a:t>
            </a:fld>
            <a:endParaRPr lang="el-GR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464457" y="2510972"/>
            <a:ext cx="8098972" cy="3889828"/>
          </a:xfrm>
          <a:prstGeom prst="roundRect">
            <a:avLst/>
          </a:prstGeom>
          <a:noFill/>
          <a:ln w="2857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588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Submitting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OpenMP</a:t>
            </a:r>
            <a:endParaRPr lang="en-US" dirty="0" smtClean="0"/>
          </a:p>
          <a:p>
            <a:pPr lvl="1"/>
            <a:r>
              <a:rPr lang="en-US" i="1" dirty="0" smtClean="0">
                <a:solidFill>
                  <a:srgbClr val="92D050"/>
                </a:solidFill>
              </a:rPr>
              <a:t>http://wiki.ipb.ac.rs/index.php/OpenMP_job_example</a:t>
            </a:r>
          </a:p>
          <a:p>
            <a:pPr marL="777875" lvl="2" indent="-358775">
              <a:lnSpc>
                <a:spcPct val="90000"/>
              </a:lnSpc>
              <a:buNone/>
            </a:pPr>
            <a:endParaRPr lang="en-US" dirty="0" smtClean="0"/>
          </a:p>
          <a:p>
            <a:pPr marL="777875" lvl="2" indent="-358775">
              <a:lnSpc>
                <a:spcPct val="90000"/>
              </a:lnSpc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#!/bin/bash</a:t>
            </a:r>
          </a:p>
          <a:p>
            <a:pPr marL="777875" lvl="2" indent="-358775">
              <a:lnSpc>
                <a:spcPct val="90000"/>
              </a:lnSpc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#PBS -q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hpsee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marL="777875" lvl="2" indent="-358775">
              <a:lnSpc>
                <a:spcPct val="90000"/>
              </a:lnSpc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#PBS -l nodes=1:ppn=6</a:t>
            </a:r>
          </a:p>
          <a:p>
            <a:pPr marL="777875" lvl="2" indent="-358775">
              <a:lnSpc>
                <a:spcPct val="90000"/>
              </a:lnSpc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#PBS -l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walltime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=10:00:00</a:t>
            </a:r>
          </a:p>
          <a:p>
            <a:pPr marL="777875" lvl="2" indent="-358775">
              <a:lnSpc>
                <a:spcPct val="90000"/>
              </a:lnSpc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#PBS -e ${PBS_JOBID}.err</a:t>
            </a:r>
          </a:p>
          <a:p>
            <a:pPr marL="777875" lvl="2" indent="-358775">
              <a:lnSpc>
                <a:spcPct val="90000"/>
              </a:lnSpc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#PBS -o ${PBS_JOBID}.out</a:t>
            </a:r>
          </a:p>
          <a:p>
            <a:pPr marL="777875" lvl="2" indent="-358775">
              <a:lnSpc>
                <a:spcPct val="90000"/>
              </a:lnSpc>
              <a:buNone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marL="777875" lvl="2" indent="-358775">
              <a:lnSpc>
                <a:spcPct val="90000"/>
              </a:lnSpc>
              <a:buNone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cd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$PBS_O_WORKDIR</a:t>
            </a:r>
          </a:p>
          <a:p>
            <a:pPr marL="777875" lvl="2" indent="-358775">
              <a:lnSpc>
                <a:spcPct val="90000"/>
              </a:lnSpc>
              <a:buNone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chmod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+x job</a:t>
            </a:r>
          </a:p>
          <a:p>
            <a:pPr marL="777875" lvl="2" indent="-358775">
              <a:lnSpc>
                <a:spcPct val="90000"/>
              </a:lnSpc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export OMP_NUM_THREADS=6</a:t>
            </a:r>
          </a:p>
          <a:p>
            <a:pPr marL="777875" lvl="2" indent="-358775">
              <a:lnSpc>
                <a:spcPct val="90000"/>
              </a:lnSpc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./job</a:t>
            </a:r>
          </a:p>
          <a:p>
            <a:pPr marL="777875" lvl="2" indent="-358775">
              <a:lnSpc>
                <a:spcPct val="90000"/>
              </a:lnSpc>
            </a:pPr>
            <a:endParaRPr lang="en-US" dirty="0" smtClean="0"/>
          </a:p>
          <a:p>
            <a:pPr marL="777875" lvl="2" indent="-358775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PARADOXical</a:t>
            </a:r>
            <a:r>
              <a:rPr lang="en-US" dirty="0"/>
              <a:t> Training, 14 October 2011, Belgrade, Serbia </a:t>
            </a:r>
            <a:r>
              <a:rPr lang="en-US" dirty="0" smtClean="0"/>
              <a:t>					</a:t>
            </a:r>
            <a:fld id="{70F2B333-24EA-4DE2-9D5F-F92EB537375C}" type="slidenum">
              <a:rPr lang="el-GR" smtClean="0"/>
              <a:pPr>
                <a:defRPr/>
              </a:pPr>
              <a:t>12</a:t>
            </a:fld>
            <a:endParaRPr lang="el-GR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464457" y="2510972"/>
            <a:ext cx="8098972" cy="3889828"/>
          </a:xfrm>
          <a:prstGeom prst="roundRect">
            <a:avLst/>
          </a:prstGeom>
          <a:noFill/>
          <a:ln w="2857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588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Submitting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8" y="1652587"/>
            <a:ext cx="9459911" cy="4777241"/>
          </a:xfrm>
        </p:spPr>
        <p:txBody>
          <a:bodyPr/>
          <a:lstStyle/>
          <a:p>
            <a:r>
              <a:rPr lang="en-US" dirty="0" smtClean="0"/>
              <a:t>MPI jobs</a:t>
            </a:r>
          </a:p>
          <a:p>
            <a:pPr lvl="1"/>
            <a:r>
              <a:rPr lang="en-US" i="1" dirty="0" smtClean="0">
                <a:solidFill>
                  <a:srgbClr val="92D050"/>
                </a:solidFill>
              </a:rPr>
              <a:t>http://wiki.ipb.ac.rs/index.php/MPI_job_examples</a:t>
            </a:r>
          </a:p>
          <a:p>
            <a:pPr lvl="1">
              <a:buNone/>
            </a:pPr>
            <a:endParaRPr lang="en-US" sz="1600" dirty="0" smtClean="0"/>
          </a:p>
          <a:p>
            <a:pPr marL="777875" lvl="2" indent="-358775">
              <a:lnSpc>
                <a:spcPct val="90000"/>
              </a:lnSpc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#!/bin/bash</a:t>
            </a:r>
          </a:p>
          <a:p>
            <a:pPr marL="777875" lvl="2" indent="-358775">
              <a:lnSpc>
                <a:spcPct val="90000"/>
              </a:lnSpc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#PBS -q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hpsee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pPr marL="777875" lvl="2" indent="-358775">
              <a:lnSpc>
                <a:spcPct val="90000"/>
              </a:lnSpc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#PBS -l nodes=3:ppn=2</a:t>
            </a:r>
          </a:p>
          <a:p>
            <a:pPr marL="777875" lvl="2" indent="-358775">
              <a:lnSpc>
                <a:spcPct val="90000"/>
              </a:lnSpc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#PBS -l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walltime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=10:00:00</a:t>
            </a:r>
          </a:p>
          <a:p>
            <a:pPr marL="777875" lvl="2" indent="-358775">
              <a:lnSpc>
                <a:spcPct val="90000"/>
              </a:lnSpc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#PBS -e ${PBS_JOBID}.err</a:t>
            </a:r>
          </a:p>
          <a:p>
            <a:pPr marL="777875" lvl="2" indent="-358775">
              <a:lnSpc>
                <a:spcPct val="90000"/>
              </a:lnSpc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#PBS -o ${PBS_JOBID}.out</a:t>
            </a:r>
          </a:p>
          <a:p>
            <a:pPr marL="777875" lvl="2" indent="-358775">
              <a:lnSpc>
                <a:spcPct val="90000"/>
              </a:lnSpc>
              <a:buNone/>
            </a:pP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pPr marL="777875" lvl="2" indent="-358775">
              <a:lnSpc>
                <a:spcPct val="90000"/>
              </a:lnSpc>
              <a:buNone/>
            </a:pP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cd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$PBS_O_WORKDIR</a:t>
            </a:r>
          </a:p>
          <a:p>
            <a:pPr marL="777875" lvl="2" indent="-358775">
              <a:lnSpc>
                <a:spcPct val="90000"/>
              </a:lnSpc>
              <a:buNone/>
            </a:pP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chmod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+x job</a:t>
            </a:r>
          </a:p>
          <a:p>
            <a:pPr marL="777875" lvl="2" indent="-358775">
              <a:lnSpc>
                <a:spcPct val="90000"/>
              </a:lnSpc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cat $PBS_NODEFILE</a:t>
            </a:r>
          </a:p>
          <a:p>
            <a:pPr marL="777875" lvl="2" indent="-358775">
              <a:lnSpc>
                <a:spcPct val="90000"/>
              </a:lnSpc>
              <a:buNone/>
            </a:pPr>
            <a:r>
              <a:rPr lang="en-US" sz="1600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${MPI_MPICH_MPIEXEC} ./job		   </a:t>
            </a:r>
            <a:r>
              <a:rPr lang="en-US" sz="1600" i="1" dirty="0" smtClean="0">
                <a:solidFill>
                  <a:srgbClr val="92D050"/>
                </a:solidFill>
              </a:rPr>
              <a:t># If mpich-1.2.7p1 is used</a:t>
            </a:r>
            <a:endParaRPr lang="en-US" sz="16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  <a:p>
            <a:pPr marL="777875" lvl="2" indent="-358775">
              <a:lnSpc>
                <a:spcPct val="90000"/>
              </a:lnSpc>
              <a:buNone/>
            </a:pPr>
            <a:r>
              <a:rPr lang="en-US" sz="1600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#${MPI_MPICH2_MPIEXEC} --</a:t>
            </a:r>
            <a:r>
              <a:rPr lang="en-US" sz="1600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comm</a:t>
            </a:r>
            <a:r>
              <a:rPr lang="en-US" sz="1600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=</a:t>
            </a:r>
            <a:r>
              <a:rPr lang="en-US" sz="1600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pmi</a:t>
            </a:r>
            <a:r>
              <a:rPr lang="en-US" sz="1600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./job   </a:t>
            </a:r>
            <a:r>
              <a:rPr lang="en-US" sz="1600" i="1" dirty="0" smtClean="0">
                <a:solidFill>
                  <a:srgbClr val="92D050"/>
                </a:solidFill>
              </a:rPr>
              <a:t># If mpich2-1.1.1p1 is used</a:t>
            </a:r>
            <a:endParaRPr lang="en-US" sz="16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  <a:p>
            <a:pPr marL="777875" lvl="2" indent="-358775">
              <a:lnSpc>
                <a:spcPct val="90000"/>
              </a:lnSpc>
              <a:buNone/>
            </a:pPr>
            <a:r>
              <a:rPr lang="en-US" sz="1600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#${MPI_OPENMPI_MPIEXEC} ./job		   </a:t>
            </a:r>
            <a:r>
              <a:rPr lang="en-US" sz="1600" i="1" dirty="0" smtClean="0">
                <a:solidFill>
                  <a:srgbClr val="92D050"/>
                </a:solidFill>
              </a:rPr>
              <a:t># If openmpi-1.2.5 is used</a:t>
            </a:r>
          </a:p>
          <a:p>
            <a:pPr marL="777875" lvl="2" indent="-358775">
              <a:lnSpc>
                <a:spcPct val="90000"/>
              </a:lnSpc>
              <a:buNone/>
            </a:pPr>
            <a:endParaRPr lang="en-US" sz="1600" dirty="0" smtClean="0">
              <a:solidFill>
                <a:schemeClr val="accent6"/>
              </a:solidFill>
              <a:latin typeface="Consolas" pitchFamily="49" charset="0"/>
              <a:cs typeface="Consolas" pitchFamily="49" charset="0"/>
            </a:endParaRPr>
          </a:p>
          <a:p>
            <a:pPr marL="777875" lvl="2" indent="-358775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PARADOXical</a:t>
            </a:r>
            <a:r>
              <a:rPr lang="en-US" dirty="0"/>
              <a:t> Training, 14 October 2011, Belgrade, Serbia </a:t>
            </a:r>
            <a:r>
              <a:rPr lang="en-US" dirty="0" smtClean="0"/>
              <a:t>					</a:t>
            </a:r>
            <a:fld id="{70F2B333-24EA-4DE2-9D5F-F92EB537375C}" type="slidenum">
              <a:rPr lang="el-GR" smtClean="0"/>
              <a:pPr>
                <a:defRPr/>
              </a:pPr>
              <a:t>13</a:t>
            </a:fld>
            <a:endParaRPr lang="el-GR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464457" y="2510972"/>
            <a:ext cx="8098972" cy="3889828"/>
          </a:xfrm>
          <a:prstGeom prst="roundRect">
            <a:avLst/>
          </a:prstGeom>
          <a:noFill/>
          <a:ln w="2857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588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Submitting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8775" lvl="1" indent="-358775">
              <a:lnSpc>
                <a:spcPct val="90000"/>
              </a:lnSpc>
            </a:pPr>
            <a:r>
              <a:rPr lang="en-US" sz="2400" dirty="0" smtClean="0"/>
              <a:t>Hybrid jobs:</a:t>
            </a:r>
          </a:p>
          <a:p>
            <a:pPr marL="777875" lvl="2" indent="-358775">
              <a:lnSpc>
                <a:spcPct val="90000"/>
              </a:lnSpc>
            </a:pPr>
            <a:r>
              <a:rPr lang="en-US" sz="2000" i="1" dirty="0" smtClean="0">
                <a:solidFill>
                  <a:srgbClr val="92D050"/>
                </a:solidFill>
              </a:rPr>
              <a:t>http://wiki.ipb.ac.rs/index.php/Hybrid_job_example</a:t>
            </a:r>
          </a:p>
          <a:p>
            <a:pPr marL="777875" lvl="2" indent="-358775">
              <a:lnSpc>
                <a:spcPct val="90000"/>
              </a:lnSpc>
            </a:pPr>
            <a:endParaRPr lang="en-US" dirty="0" smtClean="0"/>
          </a:p>
          <a:p>
            <a:pPr marL="777875" lvl="2" indent="-358775">
              <a:lnSpc>
                <a:spcPct val="90000"/>
              </a:lnSpc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#!/bin/bash</a:t>
            </a:r>
          </a:p>
          <a:p>
            <a:pPr marL="777875" lvl="2" indent="-358775">
              <a:lnSpc>
                <a:spcPct val="90000"/>
              </a:lnSpc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#PBS -q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hpsee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marL="777875" lvl="2" indent="-358775">
              <a:lnSpc>
                <a:spcPct val="90000"/>
              </a:lnSpc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#PBS -l nodes=4:ppn=8</a:t>
            </a:r>
          </a:p>
          <a:p>
            <a:pPr marL="777875" lvl="2" indent="-358775">
              <a:lnSpc>
                <a:spcPct val="90000"/>
              </a:lnSpc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#PBS -l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walltime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=10:00:00</a:t>
            </a:r>
          </a:p>
          <a:p>
            <a:pPr marL="777875" lvl="2" indent="-358775">
              <a:lnSpc>
                <a:spcPct val="90000"/>
              </a:lnSpc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#PBS -e ${PBS_JOBID}.err</a:t>
            </a:r>
          </a:p>
          <a:p>
            <a:pPr marL="777875" lvl="2" indent="-358775">
              <a:lnSpc>
                <a:spcPct val="90000"/>
              </a:lnSpc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#PBS -o ${PBS_JOBID}.out</a:t>
            </a:r>
          </a:p>
          <a:p>
            <a:pPr marL="777875" lvl="2" indent="-358775">
              <a:lnSpc>
                <a:spcPct val="90000"/>
              </a:lnSpc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export OMP_NUM_THREADS=8</a:t>
            </a:r>
          </a:p>
          <a:p>
            <a:pPr marL="777875" lvl="2" indent="-358775">
              <a:lnSpc>
                <a:spcPct val="90000"/>
              </a:lnSpc>
              <a:buNone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marL="777875" lvl="2" indent="-358775">
              <a:lnSpc>
                <a:spcPct val="90000"/>
              </a:lnSpc>
              <a:buNone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cd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$PBS_O_WORKDIR</a:t>
            </a:r>
          </a:p>
          <a:p>
            <a:pPr marL="777875" lvl="2" indent="-358775">
              <a:lnSpc>
                <a:spcPct val="90000"/>
              </a:lnSpc>
              <a:buNone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chmod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+x job</a:t>
            </a:r>
          </a:p>
          <a:p>
            <a:pPr marL="777875" lvl="2" indent="-358775">
              <a:lnSpc>
                <a:spcPct val="90000"/>
              </a:lnSpc>
              <a:buNone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marL="777875" lvl="2" indent="-358775">
              <a:lnSpc>
                <a:spcPct val="90000"/>
              </a:lnSpc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${MPI_OPENMPI_MPIEXEC} -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np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4 -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npernode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1 ./job</a:t>
            </a:r>
          </a:p>
          <a:p>
            <a:pPr marL="777875" lvl="2" indent="-358775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PARADOXical</a:t>
            </a:r>
            <a:r>
              <a:rPr lang="en-US" dirty="0"/>
              <a:t> Training, 14 October 2011, Belgrade, Serbia </a:t>
            </a:r>
            <a:r>
              <a:rPr lang="en-US" dirty="0" smtClean="0"/>
              <a:t>					</a:t>
            </a:r>
            <a:fld id="{70F2B333-24EA-4DE2-9D5F-F92EB537375C}" type="slidenum">
              <a:rPr lang="el-GR" smtClean="0"/>
              <a:pPr>
                <a:defRPr/>
              </a:pPr>
              <a:t>14</a:t>
            </a:fld>
            <a:endParaRPr lang="el-GR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464457" y="2510972"/>
            <a:ext cx="8098972" cy="3889828"/>
          </a:xfrm>
          <a:prstGeom prst="roundRect">
            <a:avLst/>
          </a:prstGeom>
          <a:noFill/>
          <a:ln w="2857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588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Submitting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228" y="1652588"/>
            <a:ext cx="9673771" cy="4921250"/>
          </a:xfrm>
        </p:spPr>
        <p:txBody>
          <a:bodyPr/>
          <a:lstStyle/>
          <a:p>
            <a:pPr marL="358775" lvl="1" indent="-358775">
              <a:lnSpc>
                <a:spcPct val="90000"/>
              </a:lnSpc>
            </a:pPr>
            <a:r>
              <a:rPr lang="en-US" dirty="0" smtClean="0"/>
              <a:t>Application specific jobs (NAMD):</a:t>
            </a:r>
          </a:p>
          <a:p>
            <a:pPr marL="777875" lvl="2" indent="-358775">
              <a:lnSpc>
                <a:spcPct val="90000"/>
              </a:lnSpc>
            </a:pPr>
            <a:r>
              <a:rPr lang="en-US" i="1" dirty="0" smtClean="0">
                <a:solidFill>
                  <a:srgbClr val="92D050"/>
                </a:solidFill>
              </a:rPr>
              <a:t>http://wiki.ipb.ac.rs/index.php/Application_specific_job_example_(NAMD)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#!/bin/bash</a:t>
            </a:r>
          </a:p>
          <a:p>
            <a:pPr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#PBS -q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hpsee</a:t>
            </a:r>
            <a:endParaRPr lang="en-US" sz="18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#PBS -l nodes=4:ppn=8</a:t>
            </a:r>
          </a:p>
          <a:p>
            <a:pPr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#PBS -l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walltime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=10:00:00</a:t>
            </a:r>
          </a:p>
          <a:p>
            <a:pPr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#PBS -e ${PBS_JOBID}.err</a:t>
            </a:r>
          </a:p>
          <a:p>
            <a:pPr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#PBS -o ${PBS_JOBID}.out</a:t>
            </a:r>
          </a:p>
          <a:p>
            <a:pPr>
              <a:buNone/>
            </a:pPr>
            <a:endParaRPr lang="en-US" sz="18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cd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$PBS_O_WORKDIR</a:t>
            </a:r>
          </a:p>
          <a:p>
            <a:pPr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chmod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+x script.sh</a:t>
            </a:r>
          </a:p>
          <a:p>
            <a:pPr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./script.sh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PARADOXical</a:t>
            </a:r>
            <a:r>
              <a:rPr lang="en-US" dirty="0"/>
              <a:t> Training, 14 October 2011, Belgrade, Serbia </a:t>
            </a:r>
            <a:r>
              <a:rPr lang="en-US" dirty="0" smtClean="0"/>
              <a:t>					</a:t>
            </a:r>
            <a:fld id="{70F2B333-24EA-4DE2-9D5F-F92EB537375C}" type="slidenum">
              <a:rPr lang="el-GR" smtClean="0"/>
              <a:pPr>
                <a:defRPr/>
              </a:pPr>
              <a:t>15</a:t>
            </a:fld>
            <a:endParaRPr lang="el-GR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464457" y="2510972"/>
            <a:ext cx="8098972" cy="3889828"/>
          </a:xfrm>
          <a:prstGeom prst="roundRect">
            <a:avLst/>
          </a:prstGeom>
          <a:noFill/>
          <a:ln w="2857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588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Batch system job control and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check the status of job use the following command: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$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qstat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&lt;ЈОВ_ID&gt;</a:t>
            </a:r>
          </a:p>
          <a:p>
            <a:r>
              <a:rPr lang="en-US" dirty="0" smtClean="0"/>
              <a:t>Alternatively check the status of all your jobs using the following syntax of the </a:t>
            </a:r>
            <a:r>
              <a:rPr lang="en-US" dirty="0" err="1" smtClean="0"/>
              <a:t>qstat</a:t>
            </a:r>
            <a:r>
              <a:rPr lang="en-US" dirty="0" smtClean="0"/>
              <a:t> command: 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$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qstat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-u &lt;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user_name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en-US" dirty="0" smtClean="0"/>
              <a:t>To get detailed information about your job use the following command: 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$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qstat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-f &lt;JOB_ID&gt;</a:t>
            </a:r>
          </a:p>
          <a:p>
            <a:r>
              <a:rPr lang="en-US" dirty="0" smtClean="0"/>
              <a:t>If, for some reason, you want to cancel a job following command should be executed: 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$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qdel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&lt;JOB_ID&gt;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PARADOXical</a:t>
            </a:r>
            <a:r>
              <a:rPr lang="en-US" dirty="0"/>
              <a:t> Training, 14 October 2011, Belgrade, Serbia </a:t>
            </a:r>
            <a:r>
              <a:rPr lang="en-US" dirty="0" smtClean="0"/>
              <a:t>					</a:t>
            </a:r>
            <a:fld id="{70F2B333-24EA-4DE2-9D5F-F92EB537375C}" type="slidenum">
              <a:rPr lang="el-GR" smtClean="0"/>
              <a:pPr>
                <a:defRPr/>
              </a:pPr>
              <a:t>16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Batch system job control and monitoring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PARADOXical</a:t>
            </a:r>
            <a:r>
              <a:rPr lang="en-US" dirty="0"/>
              <a:t> Training, 14 October 2011, Belgrade, Serbia </a:t>
            </a:r>
            <a:r>
              <a:rPr lang="en-US" dirty="0" smtClean="0"/>
              <a:t>					</a:t>
            </a:r>
            <a:fld id="{70F2B333-24EA-4DE2-9D5F-F92EB537375C}" type="slidenum">
              <a:rPr lang="el-GR" smtClean="0"/>
              <a:pPr>
                <a:defRPr/>
              </a:pPr>
              <a:t>17</a:t>
            </a:fld>
            <a:endParaRPr lang="el-GR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192088" y="2175103"/>
          <a:ext cx="9518650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941"/>
                <a:gridCol w="714170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qstat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list information about queues and jobs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qstat</a:t>
                      </a:r>
                      <a:r>
                        <a:rPr lang="en-US" dirty="0" smtClean="0"/>
                        <a:t> -q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list all queues on system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qstat</a:t>
                      </a:r>
                      <a:r>
                        <a:rPr lang="en-US" dirty="0" smtClean="0"/>
                        <a:t> -Q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list</a:t>
                      </a:r>
                      <a:r>
                        <a:rPr lang="fr-FR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queue </a:t>
                      </a:r>
                      <a:r>
                        <a:rPr lang="fr-FR" sz="18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limits</a:t>
                      </a:r>
                      <a:r>
                        <a:rPr lang="fr-FR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for all queues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qstat</a:t>
                      </a:r>
                      <a:r>
                        <a:rPr lang="en-US" dirty="0" smtClean="0"/>
                        <a:t> -a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list all jobs on system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qstat</a:t>
                      </a:r>
                      <a:r>
                        <a:rPr lang="en-US" dirty="0" smtClean="0"/>
                        <a:t> –au </a:t>
                      </a:r>
                      <a:r>
                        <a:rPr lang="en-US" i="1" dirty="0" err="1" smtClean="0"/>
                        <a:t>userID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list all jobs owned by user </a:t>
                      </a:r>
                      <a:r>
                        <a:rPr lang="en-US" sz="180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userID</a:t>
                      </a:r>
                      <a:r>
                        <a:rPr lang="en-US" sz="180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qstat</a:t>
                      </a:r>
                      <a:r>
                        <a:rPr lang="en-US" dirty="0" smtClean="0"/>
                        <a:t> -s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list all jobs with status comments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qstat</a:t>
                      </a:r>
                      <a:r>
                        <a:rPr lang="en-US" dirty="0" smtClean="0"/>
                        <a:t> -r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list all running jobs 	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Batch system job control and monitoring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PARADOXical</a:t>
            </a:r>
            <a:r>
              <a:rPr lang="en-US" dirty="0"/>
              <a:t> Training, 14 October 2011, Belgrade, Serbia </a:t>
            </a:r>
            <a:r>
              <a:rPr lang="en-US" dirty="0" smtClean="0"/>
              <a:t>					</a:t>
            </a:r>
            <a:fld id="{70F2B333-24EA-4DE2-9D5F-F92EB537375C}" type="slidenum">
              <a:rPr lang="el-GR" smtClean="0"/>
              <a:pPr>
                <a:defRPr/>
              </a:pPr>
              <a:t>18</a:t>
            </a:fld>
            <a:endParaRPr lang="el-GR" dirty="0"/>
          </a:p>
        </p:txBody>
      </p:sp>
      <p:graphicFrame>
        <p:nvGraphicFramePr>
          <p:cNvPr id="5" name="Content Placeholder 8"/>
          <p:cNvGraphicFramePr>
            <a:graphicFrameLocks noGrp="1"/>
          </p:cNvGraphicFramePr>
          <p:nvPr>
            <p:ph idx="1"/>
          </p:nvPr>
        </p:nvGraphicFramePr>
        <p:xfrm>
          <a:off x="192088" y="2175103"/>
          <a:ext cx="9518650" cy="286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93055"/>
                <a:gridCol w="702559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qstat</a:t>
                      </a:r>
                      <a:r>
                        <a:rPr lang="en-US" dirty="0" smtClean="0"/>
                        <a:t>- f </a:t>
                      </a:r>
                      <a:r>
                        <a:rPr lang="en-US" dirty="0" err="1" smtClean="0"/>
                        <a:t>jobID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list all information known about specified job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qstat</a:t>
                      </a:r>
                      <a:r>
                        <a:rPr lang="en-US" dirty="0" smtClean="0"/>
                        <a:t> -n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 addition to the basic information, nodes allocated to a job are listed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qstat</a:t>
                      </a:r>
                      <a:r>
                        <a:rPr lang="en-US" dirty="0" smtClean="0"/>
                        <a:t> –</a:t>
                      </a:r>
                      <a:r>
                        <a:rPr lang="en-US" dirty="0" err="1" smtClean="0"/>
                        <a:t>Qf</a:t>
                      </a:r>
                      <a:r>
                        <a:rPr lang="en-US" dirty="0" smtClean="0"/>
                        <a:t> &lt;queue&gt;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list all information about specified queue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qstat</a:t>
                      </a:r>
                      <a:r>
                        <a:rPr lang="en-US" dirty="0" smtClean="0"/>
                        <a:t> -B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list summary information about the PBS server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qdel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jobID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delete the batch job with </a:t>
                      </a:r>
                      <a:r>
                        <a:rPr lang="en-US" sz="180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jobID</a:t>
                      </a:r>
                      <a:r>
                        <a:rPr lang="en-US" sz="180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qalter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alter a batch job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qsub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submit a job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35000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?</a:t>
            </a:r>
            <a:endParaRPr lang="en-US" sz="35000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PARADOXical</a:t>
            </a:r>
            <a:r>
              <a:rPr lang="en-US"/>
              <a:t> Training, 14 October 2011, Belgrade, Serbia </a:t>
            </a:r>
            <a:r>
              <a:rPr lang="en-US" dirty="0" smtClean="0"/>
              <a:t>					</a:t>
            </a:r>
            <a:fld id="{70F2B333-24EA-4DE2-9D5F-F92EB537375C}" type="slidenum">
              <a:rPr lang="el-GR" smtClean="0"/>
              <a:pPr>
                <a:defRPr/>
              </a:pPr>
              <a:t>19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Access to login node</a:t>
            </a:r>
          </a:p>
          <a:p>
            <a:endParaRPr lang="en-US" dirty="0" smtClean="0"/>
          </a:p>
          <a:p>
            <a:r>
              <a:rPr lang="en-US" dirty="0" smtClean="0"/>
              <a:t> Preparing job submitting scripts</a:t>
            </a:r>
          </a:p>
          <a:p>
            <a:endParaRPr lang="en-US" dirty="0" smtClean="0"/>
          </a:p>
          <a:p>
            <a:r>
              <a:rPr lang="en-US" dirty="0" smtClean="0"/>
              <a:t> Submitting jobs:</a:t>
            </a:r>
          </a:p>
          <a:p>
            <a:pPr lvl="1"/>
            <a:r>
              <a:rPr lang="en-US" dirty="0" smtClean="0"/>
              <a:t>Serial jobs</a:t>
            </a:r>
          </a:p>
          <a:p>
            <a:pPr lvl="1"/>
            <a:r>
              <a:rPr lang="en-US" dirty="0" err="1" smtClean="0"/>
              <a:t>OpenMP</a:t>
            </a:r>
            <a:r>
              <a:rPr lang="en-US" dirty="0" smtClean="0"/>
              <a:t> jobs</a:t>
            </a:r>
          </a:p>
          <a:p>
            <a:pPr lvl="1"/>
            <a:r>
              <a:rPr lang="en-US" dirty="0" smtClean="0"/>
              <a:t>MPI jobs</a:t>
            </a:r>
          </a:p>
          <a:p>
            <a:pPr lvl="1"/>
            <a:r>
              <a:rPr lang="en-US" dirty="0" smtClean="0"/>
              <a:t>Hybrid jobs</a:t>
            </a:r>
          </a:p>
          <a:p>
            <a:pPr lvl="1"/>
            <a:r>
              <a:rPr lang="en-US" dirty="0" smtClean="0"/>
              <a:t>Application specific jobs </a:t>
            </a:r>
            <a:r>
              <a:rPr lang="en-US" smtClean="0"/>
              <a:t>(</a:t>
            </a:r>
            <a:r>
              <a:rPr lang="en-US" smtClean="0"/>
              <a:t>NAMD)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Batch system job control and monitoring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PARADOXical</a:t>
            </a:r>
            <a:r>
              <a:rPr lang="en-US" dirty="0"/>
              <a:t> Training, 14 October 2011, Belgrade, Serbia</a:t>
            </a:r>
            <a:r>
              <a:rPr lang="en-US" dirty="0" smtClean="0"/>
              <a:t>					</a:t>
            </a:r>
            <a:fld id="{70F2B333-24EA-4DE2-9D5F-F92EB537375C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to login node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dirty="0" smtClean="0"/>
              <a:t>PARADOX login node :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ui.ipb.ac.rs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Access via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ssh</a:t>
            </a:r>
            <a:r>
              <a:rPr lang="en-US" b="1" dirty="0" smtClean="0"/>
              <a:t> </a:t>
            </a:r>
            <a:r>
              <a:rPr lang="en-US" dirty="0" smtClean="0"/>
              <a:t>(remote login </a:t>
            </a:r>
            <a:r>
              <a:rPr lang="en-US" smtClean="0"/>
              <a:t>program)</a:t>
            </a:r>
            <a:endParaRPr lang="en-US" sz="30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dirty="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		</a:t>
            </a:r>
          </a:p>
          <a:p>
            <a:pPr lvl="1"/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$ </a:t>
            </a:r>
            <a:r>
              <a:rPr lang="en-US" sz="2200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ssh</a:t>
            </a: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username@ui.ipb.ac.rs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buNone/>
            </a:pPr>
            <a:r>
              <a:rPr lang="en-US" dirty="0" smtClean="0"/>
              <a:t> If you need a graphical environment you have to use the -X option</a:t>
            </a:r>
            <a:r>
              <a:rPr lang="en-US" b="1" dirty="0" smtClean="0"/>
              <a:t>:</a:t>
            </a:r>
            <a:endParaRPr lang="en-US" sz="2600" b="1" dirty="0" smtClean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$ </a:t>
            </a:r>
            <a:r>
              <a:rPr lang="en-US" sz="2200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ssh</a:t>
            </a: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username@ui.ipb.ac.rs -X</a:t>
            </a:r>
            <a:endParaRPr lang="en-US" sz="2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PARADOXical</a:t>
            </a:r>
            <a:r>
              <a:rPr lang="en-US" dirty="0"/>
              <a:t> Training, 14 October 2011, Belgrade, Serbia </a:t>
            </a:r>
            <a:r>
              <a:rPr lang="en-US" dirty="0" smtClean="0"/>
              <a:t>					</a:t>
            </a:r>
            <a:fld id="{70F2B333-24EA-4DE2-9D5F-F92EB537375C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to login node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 transfer </a:t>
            </a:r>
          </a:p>
          <a:p>
            <a:pPr lvl="1">
              <a:buNone/>
            </a:pPr>
            <a:r>
              <a:rPr lang="en-US" dirty="0" smtClean="0"/>
              <a:t>To transfer files between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ui.ipb.ac.rs</a:t>
            </a:r>
            <a:r>
              <a:rPr lang="en-US" dirty="0" smtClean="0"/>
              <a:t> and your local machine, you can use the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scp</a:t>
            </a:r>
            <a:r>
              <a:rPr lang="en-US" dirty="0" smtClean="0"/>
              <a:t> command. Create an archive with the directories you want to copy (it will be faster to transfer):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$ tar -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cvzf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archivename.tgz directoryname1 directoryname2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</a:p>
          <a:p>
            <a:pPr lvl="1">
              <a:buNone/>
            </a:pPr>
            <a:r>
              <a:rPr lang="en-US" dirty="0" smtClean="0"/>
              <a:t>or in the case of a file: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$ tar -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cvzf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archivename.tgz filename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</a:p>
          <a:p>
            <a:pPr lvl="1">
              <a:buNone/>
            </a:pPr>
            <a:r>
              <a:rPr lang="en-US" dirty="0" smtClean="0"/>
              <a:t>Transfer the archive to your home directory at </a:t>
            </a:r>
            <a:r>
              <a:rPr lang="en-US" dirty="0" err="1" smtClean="0"/>
              <a:t>ui.ipb.ac.rs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$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scp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archivename.tgz username@ui.ipb.ac.rs:</a:t>
            </a:r>
          </a:p>
          <a:p>
            <a:pPr lvl="1">
              <a:buNone/>
            </a:pPr>
            <a:r>
              <a:rPr lang="en-US" dirty="0" smtClean="0">
                <a:cs typeface="Consolas" pitchFamily="49" charset="0"/>
              </a:rPr>
              <a:t>Login on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cs typeface="Consolas" pitchFamily="49" charset="0"/>
              </a:rPr>
              <a:t>ui.ipb.ac.rs</a:t>
            </a:r>
            <a:r>
              <a:rPr lang="en-US" dirty="0" smtClean="0">
                <a:cs typeface="Consolas" pitchFamily="49" charset="0"/>
              </a:rPr>
              <a:t>: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$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ssh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username@ipb.ac.rs</a:t>
            </a:r>
          </a:p>
          <a:p>
            <a:pPr lvl="1">
              <a:buNone/>
            </a:pPr>
            <a:r>
              <a:rPr lang="en-US" dirty="0" smtClean="0"/>
              <a:t> Uncompress the archive in your target directory: 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$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tar -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xvzf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archivename.tgz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destinationdirectory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PARADOXical</a:t>
            </a:r>
            <a:r>
              <a:rPr lang="en-US" dirty="0"/>
              <a:t> Training, 14 October 2011, Belgrade, Serbia </a:t>
            </a:r>
            <a:r>
              <a:rPr lang="en-US" dirty="0" smtClean="0"/>
              <a:t>					</a:t>
            </a:r>
            <a:fld id="{70F2B333-24EA-4DE2-9D5F-F92EB537375C}" type="slidenum">
              <a:rPr lang="el-GR" smtClean="0"/>
              <a:pPr>
                <a:defRPr/>
              </a:pPr>
              <a:t>4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to login node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two file systems available to users at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ui.ipb.ac.rs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/home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/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nfs</a:t>
            </a:r>
            <a:endParaRPr lang="en-US" dirty="0" smtClean="0">
              <a:solidFill>
                <a:schemeClr val="accent6">
                  <a:lumMod val="75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endParaRPr lang="en-US" dirty="0" smtClean="0"/>
          </a:p>
          <a:p>
            <a:pPr lvl="1"/>
            <a:r>
              <a:rPr lang="en-US" dirty="0" smtClean="0"/>
              <a:t>File systems have directories like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/home/&lt;USERNAME&gt;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/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nfs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/&lt;USERNAME&gt;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/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nfs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cs typeface="Consolas" pitchFamily="49" charset="0"/>
              </a:rPr>
              <a:t>is shared between all nodes on the cluster</a:t>
            </a:r>
            <a:endParaRPr lang="en-US" dirty="0" smtClean="0">
              <a:latin typeface="+mj-lt"/>
              <a:cs typeface="Consolas" pitchFamily="49" charset="0"/>
            </a:endParaRPr>
          </a:p>
          <a:p>
            <a:pPr lvl="1"/>
            <a:r>
              <a:rPr lang="en-US" dirty="0" smtClean="0">
                <a:cs typeface="Consolas" pitchFamily="49" charset="0"/>
              </a:rPr>
              <a:t>It is required to put all executables and data used by jobs in this directory.</a:t>
            </a:r>
          </a:p>
          <a:p>
            <a:pPr lvl="1"/>
            <a:r>
              <a:rPr lang="en-US" dirty="0" smtClean="0">
                <a:cs typeface="Consolas" pitchFamily="49" charset="0"/>
              </a:rPr>
              <a:t>There is another local file system available on each worker node: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/scratch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+mj-lt"/>
                <a:cs typeface="Consolas" pitchFamily="49" charset="0"/>
              </a:rPr>
              <a:t>which is used for temporary storage of running jobs</a:t>
            </a:r>
          </a:p>
          <a:p>
            <a:pPr lvl="1">
              <a:buNone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lvl="1"/>
            <a:endParaRPr lang="en-US" dirty="0" smtClean="0">
              <a:cs typeface="Consolas" pitchFamily="49" charset="0"/>
            </a:endParaRPr>
          </a:p>
          <a:p>
            <a:endParaRPr lang="en-US" dirty="0" smtClean="0">
              <a:latin typeface="+mj-lt"/>
              <a:cs typeface="Consolas" pitchFamily="49" charset="0"/>
            </a:endParaRPr>
          </a:p>
          <a:p>
            <a:endParaRPr lang="en-US" dirty="0" smtClean="0">
              <a:latin typeface="+mj-lt"/>
              <a:cs typeface="Consolas" pitchFamily="49" charset="0"/>
            </a:endParaRP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PARADOXical</a:t>
            </a:r>
            <a:r>
              <a:rPr lang="en-US" dirty="0"/>
              <a:t> Training, 14 October 2011, Belgrade, Serbia </a:t>
            </a:r>
            <a:r>
              <a:rPr lang="en-US" dirty="0" smtClean="0"/>
              <a:t>					</a:t>
            </a:r>
            <a:fld id="{70F2B333-24EA-4DE2-9D5F-F92EB537375C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job submitting scripts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PARADOXical</a:t>
            </a:r>
            <a:r>
              <a:rPr lang="en-US" dirty="0"/>
              <a:t> Training, 14 October 2011, Belgrade, Serbia </a:t>
            </a:r>
            <a:r>
              <a:rPr lang="en-US" dirty="0" smtClean="0"/>
              <a:t>					</a:t>
            </a:r>
            <a:fld id="{70F2B333-24EA-4DE2-9D5F-F92EB537375C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Portable batch system</a:t>
            </a:r>
          </a:p>
          <a:p>
            <a:pPr lvl="1"/>
            <a:r>
              <a:rPr lang="en-US" dirty="0" smtClean="0"/>
              <a:t>Job submissions </a:t>
            </a:r>
          </a:p>
          <a:p>
            <a:pPr lvl="1"/>
            <a:r>
              <a:rPr lang="en-US" dirty="0" smtClean="0"/>
              <a:t>Resources allocations </a:t>
            </a:r>
          </a:p>
          <a:p>
            <a:pPr lvl="1"/>
            <a:r>
              <a:rPr lang="en-US" dirty="0" smtClean="0"/>
              <a:t>Jobs launching</a:t>
            </a:r>
          </a:p>
          <a:p>
            <a:pPr lvl="1"/>
            <a:r>
              <a:rPr lang="en-US" dirty="0" smtClean="0"/>
              <a:t>PBS server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ce64.ipb.ac.rs</a:t>
            </a:r>
            <a:endParaRPr lang="en-US" dirty="0" smtClean="0"/>
          </a:p>
          <a:p>
            <a:pPr lvl="1"/>
            <a:r>
              <a:rPr lang="en-US" dirty="0" smtClean="0"/>
              <a:t>command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qsub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ui.ipb.ac.rs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Queue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hpsee</a:t>
            </a:r>
            <a:r>
              <a:rPr lang="en-US" b="1" dirty="0" smtClean="0"/>
              <a:t> </a:t>
            </a:r>
            <a:r>
              <a:rPr lang="en-US" dirty="0" smtClean="0"/>
              <a:t>is available for user’s job submission</a:t>
            </a:r>
          </a:p>
          <a:p>
            <a:pPr lvl="1">
              <a:buNone/>
            </a:pP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/>
              <a:t>To submit a job, you first have to write a shell script which contains: </a:t>
            </a:r>
          </a:p>
          <a:p>
            <a:pPr lvl="1"/>
            <a:r>
              <a:rPr lang="en-US" dirty="0" smtClean="0"/>
              <a:t>A set of directives (beginning with #PBS) which describe needed resources for your job</a:t>
            </a:r>
          </a:p>
          <a:p>
            <a:pPr lvl="1"/>
            <a:r>
              <a:rPr lang="en-US" dirty="0" smtClean="0"/>
              <a:t>Lines necessary to execute your code</a:t>
            </a:r>
          </a:p>
          <a:p>
            <a:pPr>
              <a:buNone/>
            </a:pP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job submitting 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8" y="1652588"/>
            <a:ext cx="4494212" cy="4921250"/>
          </a:xfrm>
        </p:spPr>
        <p:txBody>
          <a:bodyPr/>
          <a:lstStyle/>
          <a:p>
            <a:r>
              <a:rPr lang="en-US" dirty="0" smtClean="0"/>
              <a:t>PBS script</a:t>
            </a:r>
          </a:p>
          <a:p>
            <a:pPr lvl="1">
              <a:buNone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lvl="1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#!/bin/bash 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#PBS -q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hpsee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#PBS -l nodes=1:ppn=1 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#PBS -l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walltime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=00:10:00 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#PBS -e ${PBS_JOBID}.err 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#PBS -o ${PBS_JOBID}.out </a:t>
            </a:r>
          </a:p>
          <a:p>
            <a:pPr lvl="1">
              <a:buNone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cd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$PBS_O_WORKDIR </a:t>
            </a:r>
          </a:p>
          <a:p>
            <a:pPr lvl="1">
              <a:buNone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chmod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+x job.sh 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./job.sh</a:t>
            </a:r>
            <a:endParaRPr lang="en-US" dirty="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PARADOXical</a:t>
            </a:r>
            <a:r>
              <a:rPr lang="en-US" dirty="0"/>
              <a:t> Training, 14 October 2011, Belgrade, Serbia </a:t>
            </a:r>
            <a:r>
              <a:rPr lang="en-US" dirty="0" smtClean="0"/>
              <a:t>					</a:t>
            </a:r>
            <a:fld id="{70F2B333-24EA-4DE2-9D5F-F92EB537375C}" type="slidenum">
              <a:rPr lang="el-GR" smtClean="0"/>
              <a:pPr>
                <a:defRPr/>
              </a:pPr>
              <a:t>7</a:t>
            </a:fld>
            <a:endParaRPr lang="el-GR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533400" y="2171700"/>
            <a:ext cx="3886200" cy="3848100"/>
          </a:xfrm>
          <a:prstGeom prst="roundRect">
            <a:avLst/>
          </a:prstGeom>
          <a:noFill/>
          <a:ln w="2857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588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094288" y="1639888"/>
            <a:ext cx="4494212" cy="45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t" anchorCtr="0" compatLnSpc="1">
            <a:prstTxWarp prst="textNoShape">
              <a:avLst/>
            </a:prstTxWarp>
          </a:bodyPr>
          <a:lstStyle/>
          <a:p>
            <a:pPr marL="358775" marR="0" lvl="0" indent="-358775" algn="l" defTabSz="95885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2164A8"/>
              </a:buClr>
              <a:buSzPct val="75000"/>
              <a:buFont typeface="Wingdings" pitchFamily="2" charset="2"/>
              <a:buChar char="q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Job script</a:t>
            </a:r>
          </a:p>
          <a:p>
            <a:pPr marL="777875" marR="0" lvl="1" indent="-300038" algn="l" defTabSz="95885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164A8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  <a:p>
            <a:pPr marL="777875" lvl="1" indent="-300038" algn="l" defTabSz="958850" eaLnBrk="0" hangingPunct="0">
              <a:buClr>
                <a:srgbClr val="2164A8"/>
              </a:buClr>
              <a:buSzPct val="75000"/>
            </a:pPr>
            <a:r>
              <a:rPr lang="en-US" sz="2000" b="0" kern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#!/bin/bash</a:t>
            </a:r>
          </a:p>
          <a:p>
            <a:pPr marL="777875" lvl="1" indent="-300038" algn="l" defTabSz="958850" eaLnBrk="0" hangingPunct="0">
              <a:buClr>
                <a:srgbClr val="2164A8"/>
              </a:buClr>
              <a:buSzPct val="75000"/>
            </a:pPr>
            <a:r>
              <a:rPr lang="en-US" sz="2000" b="0" kern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date</a:t>
            </a:r>
          </a:p>
          <a:p>
            <a:pPr marL="777875" lvl="1" indent="-300038" algn="l" defTabSz="958850" eaLnBrk="0" hangingPunct="0">
              <a:buClr>
                <a:srgbClr val="2164A8"/>
              </a:buClr>
              <a:buSzPct val="75000"/>
            </a:pPr>
            <a:r>
              <a:rPr lang="en-US" sz="2000" b="0" kern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hostname</a:t>
            </a:r>
          </a:p>
          <a:p>
            <a:pPr marL="777875" lvl="1" indent="-300038" algn="l" defTabSz="958850" eaLnBrk="0" hangingPunct="0">
              <a:buClr>
                <a:srgbClr val="2164A8"/>
              </a:buClr>
              <a:buSzPct val="75000"/>
            </a:pPr>
            <a:r>
              <a:rPr lang="en-US" sz="2000" b="0" kern="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pwd</a:t>
            </a:r>
            <a:endParaRPr lang="en-US" sz="2000" b="0" kern="0" dirty="0" smtClean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  <a:p>
            <a:pPr marL="777875" lvl="1" indent="-300038" algn="l" defTabSz="958850" eaLnBrk="0" hangingPunct="0">
              <a:buClr>
                <a:srgbClr val="2164A8"/>
              </a:buClr>
              <a:buSzPct val="75000"/>
            </a:pPr>
            <a:r>
              <a:rPr lang="en-US" sz="2000" b="0" kern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sleep 10</a:t>
            </a:r>
          </a:p>
          <a:p>
            <a:pPr marL="777875" lvl="1" indent="-300038" algn="l" defTabSz="958850" eaLnBrk="0" hangingPunct="0">
              <a:buClr>
                <a:srgbClr val="2164A8"/>
              </a:buClr>
              <a:buSzPct val="75000"/>
            </a:pPr>
            <a:endParaRPr lang="en-US" sz="2000" b="0" kern="0" dirty="0" smtClean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  <a:p>
            <a:pPr marL="777875" marR="0" lvl="1" indent="-300038" algn="l" defTabSz="95885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164A8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308600" y="2171700"/>
            <a:ext cx="3886200" cy="3848100"/>
          </a:xfrm>
          <a:prstGeom prst="roundRect">
            <a:avLst/>
          </a:prstGeom>
          <a:noFill/>
          <a:ln w="2857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588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job submitting 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#!/bin/bash </a:t>
            </a:r>
            <a:r>
              <a:rPr lang="en-US" dirty="0" smtClean="0"/>
              <a:t>- Specifies the shell to be used when executing the command portion of the script. 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#PBS -q &lt;queue&gt; </a:t>
            </a:r>
            <a:r>
              <a:rPr lang="en-US" dirty="0" smtClean="0"/>
              <a:t>- Directs the job to the specified queue. Queue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hpsee</a:t>
            </a:r>
            <a:r>
              <a:rPr lang="en-US" b="1" dirty="0" smtClean="0"/>
              <a:t> </a:t>
            </a:r>
            <a:r>
              <a:rPr lang="en-US" dirty="0" smtClean="0"/>
              <a:t>should be used. 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#PBS -o &lt;name&gt; </a:t>
            </a:r>
            <a:r>
              <a:rPr lang="en-US" dirty="0" smtClean="0"/>
              <a:t>- Writes standard output to &lt;name&gt;. $PBS_JOBID is an environment variable created by PBS that contains the PBS job identifier. 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#PBS -e &lt;name&gt; </a:t>
            </a:r>
            <a:r>
              <a:rPr lang="en-US" dirty="0" smtClean="0"/>
              <a:t>- Writes standard error to &lt;name&gt;.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PARADOXical</a:t>
            </a:r>
            <a:r>
              <a:rPr lang="en-US" dirty="0"/>
              <a:t> Training, 14 October 2011, Belgrade, Serbia </a:t>
            </a:r>
            <a:r>
              <a:rPr lang="en-US" dirty="0" smtClean="0"/>
              <a:t>					</a:t>
            </a:r>
            <a:fld id="{70F2B333-24EA-4DE2-9D5F-F92EB537375C}" type="slidenum">
              <a:rPr lang="el-GR" smtClean="0"/>
              <a:pPr>
                <a:defRPr/>
              </a:pPr>
              <a:t>8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job submitting 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#PBS -l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walltime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=&lt;time&gt; </a:t>
            </a:r>
            <a:r>
              <a:rPr lang="en-US" dirty="0" smtClean="0"/>
              <a:t>- Maximum wall-clock time. &lt;time&gt; is in the format HH:MM:SS. 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#PBS -l nodes=1:ppn=1 </a:t>
            </a:r>
            <a:r>
              <a:rPr lang="en-US" dirty="0" smtClean="0"/>
              <a:t>– Number of nodes to be reserved for exclusive use by the job and number of virtual processors per node (</a:t>
            </a:r>
            <a:r>
              <a:rPr lang="en-US" dirty="0" err="1" smtClean="0"/>
              <a:t>ppn</a:t>
            </a:r>
            <a:r>
              <a:rPr lang="en-US" dirty="0" smtClean="0"/>
              <a:t>) requested for this job. 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cd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$PBS_O_WORKDIR </a:t>
            </a:r>
            <a:r>
              <a:rPr lang="en-US" dirty="0" smtClean="0"/>
              <a:t>- Change to the initial working directory 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chmod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+x job.sh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- </a:t>
            </a:r>
            <a:r>
              <a:rPr lang="en-US" dirty="0" smtClean="0">
                <a:latin typeface="+mj-lt"/>
                <a:cs typeface="Consolas" pitchFamily="49" charset="0"/>
              </a:rPr>
              <a:t>s</a:t>
            </a:r>
            <a:r>
              <a:rPr lang="en-US" dirty="0" smtClean="0">
                <a:cs typeface="Consolas" pitchFamily="49" charset="0"/>
              </a:rPr>
              <a:t>etting execute permission on job.sh file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./job.sh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– execute job</a:t>
            </a:r>
            <a:endParaRPr lang="en-US" dirty="0" smtClean="0">
              <a:solidFill>
                <a:schemeClr val="accent6">
                  <a:lumMod val="75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PARADOXical</a:t>
            </a:r>
            <a:r>
              <a:rPr lang="en-US" dirty="0"/>
              <a:t> Training, 14 October 2011, Belgrade, Serbia </a:t>
            </a:r>
            <a:r>
              <a:rPr lang="en-US" dirty="0" smtClean="0"/>
              <a:t>					</a:t>
            </a:r>
            <a:fld id="{70F2B333-24EA-4DE2-9D5F-F92EB537375C}" type="slidenum">
              <a:rPr lang="el-GR" smtClean="0"/>
              <a:pPr>
                <a:defRPr/>
              </a:pPr>
              <a:t>9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EGRID-ppt-template">
  <a:themeElements>
    <a:clrScheme name="HP-SE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54A94"/>
      </a:accent1>
      <a:accent2>
        <a:srgbClr val="103152"/>
      </a:accent2>
      <a:accent3>
        <a:srgbClr val="FFFFFF"/>
      </a:accent3>
      <a:accent4>
        <a:srgbClr val="00B050"/>
      </a:accent4>
      <a:accent5>
        <a:srgbClr val="42ADC5"/>
      </a:accent5>
      <a:accent6>
        <a:srgbClr val="FF0000"/>
      </a:accent6>
      <a:hlink>
        <a:srgbClr val="0070C0"/>
      </a:hlink>
      <a:folHlink>
        <a:srgbClr val="5297DD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5885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5885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EEGRID-ppt-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SEEGRID-ppt-template</Template>
  <TotalTime>3440</TotalTime>
  <Words>1232</Words>
  <Application>Microsoft Office PowerPoint</Application>
  <PresentationFormat>A4 Paper (210x297 mm)</PresentationFormat>
  <Paragraphs>236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SEEGRID-ppt-template</vt:lpstr>
      <vt:lpstr>PARADOX Cluster job management</vt:lpstr>
      <vt:lpstr>Overview</vt:lpstr>
      <vt:lpstr>Access to login node</vt:lpstr>
      <vt:lpstr>Access to login node</vt:lpstr>
      <vt:lpstr>Access to login node</vt:lpstr>
      <vt:lpstr>Preparing job submitting scripts</vt:lpstr>
      <vt:lpstr>Preparing job submitting scripts</vt:lpstr>
      <vt:lpstr>Preparing job submitting scripts</vt:lpstr>
      <vt:lpstr>Preparing job submitting scripts</vt:lpstr>
      <vt:lpstr>Preparing job submitting scripts</vt:lpstr>
      <vt:lpstr>Submitting jobs</vt:lpstr>
      <vt:lpstr>Submitting jobs</vt:lpstr>
      <vt:lpstr>Submitting jobs</vt:lpstr>
      <vt:lpstr>Submitting jobs</vt:lpstr>
      <vt:lpstr>Submitting jobs</vt:lpstr>
      <vt:lpstr>Batch system job control and monitoring</vt:lpstr>
      <vt:lpstr>Batch system job control and monitoring</vt:lpstr>
      <vt:lpstr>Batch system job control and monitoring</vt:lpstr>
      <vt:lpstr>Questions</vt:lpstr>
    </vt:vector>
  </TitlesOfParts>
  <Company>edet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&lt;Presentation Title&gt; &lt;Presentation Subtitle&gt;</dc:title>
  <dc:creator>nvog</dc:creator>
  <cp:lastModifiedBy>ngrkic</cp:lastModifiedBy>
  <cp:revision>177</cp:revision>
  <dcterms:created xsi:type="dcterms:W3CDTF">2004-04-29T08:03:52Z</dcterms:created>
  <dcterms:modified xsi:type="dcterms:W3CDTF">2011-10-14T06:50:18Z</dcterms:modified>
</cp:coreProperties>
</file>