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</p:sldMasterIdLst>
  <p:notesMasterIdLst>
    <p:notesMasterId r:id="rId22"/>
  </p:notesMasterIdLst>
  <p:handoutMasterIdLst>
    <p:handoutMasterId r:id="rId23"/>
  </p:handoutMasterIdLst>
  <p:sldIdLst>
    <p:sldId id="262" r:id="rId2"/>
    <p:sldId id="319" r:id="rId3"/>
    <p:sldId id="346" r:id="rId4"/>
    <p:sldId id="347" r:id="rId5"/>
    <p:sldId id="348" r:id="rId6"/>
    <p:sldId id="349" r:id="rId7"/>
    <p:sldId id="350" r:id="rId8"/>
    <p:sldId id="354" r:id="rId9"/>
    <p:sldId id="359" r:id="rId10"/>
    <p:sldId id="351" r:id="rId11"/>
    <p:sldId id="355" r:id="rId12"/>
    <p:sldId id="352" r:id="rId13"/>
    <p:sldId id="353" r:id="rId14"/>
    <p:sldId id="356" r:id="rId15"/>
    <p:sldId id="335" r:id="rId16"/>
    <p:sldId id="357" r:id="rId17"/>
    <p:sldId id="358" r:id="rId18"/>
    <p:sldId id="361" r:id="rId19"/>
    <p:sldId id="362" r:id="rId20"/>
    <p:sldId id="360" r:id="rId21"/>
  </p:sldIdLst>
  <p:sldSz cx="9906000" cy="6858000" type="A4"/>
  <p:notesSz cx="9866313" cy="6754813"/>
  <p:defaultTextStyle>
    <a:defPPr>
      <a:defRPr lang="en-US"/>
    </a:defPPr>
    <a:lvl1pPr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1pPr>
    <a:lvl2pPr marL="4572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2pPr>
    <a:lvl3pPr marL="9144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3pPr>
    <a:lvl4pPr marL="13716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4pPr>
    <a:lvl5pPr marL="18288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9933"/>
    <a:srgbClr val="FF9900"/>
    <a:srgbClr val="00FF00"/>
    <a:srgbClr val="CCCC00"/>
    <a:srgbClr val="FFFF99"/>
    <a:srgbClr val="FFFFCC"/>
    <a:srgbClr val="CC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3" autoAdjust="0"/>
    <p:restoredTop sz="94491" autoAdjust="0"/>
  </p:normalViewPr>
  <p:slideViewPr>
    <p:cSldViewPr snapToGrid="0">
      <p:cViewPr varScale="1">
        <p:scale>
          <a:sx n="71" d="100"/>
          <a:sy n="71" d="100"/>
        </p:scale>
        <p:origin x="-250" y="-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0" y="0"/>
            <a:ext cx="4276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15088"/>
            <a:ext cx="4275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0" y="6415088"/>
            <a:ext cx="42767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DC3300D-5115-4BAB-93FC-246CDC56F3C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6738" y="506413"/>
            <a:ext cx="3659187" cy="2533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4450" y="3209925"/>
            <a:ext cx="7237413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67882BFB-C195-4ABC-8201-A723AE96FA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2BFB-C195-4ABC-8201-A723AE96FA51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2BFB-C195-4ABC-8201-A723AE96FA51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2BFB-C195-4ABC-8201-A723AE96FA51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2BFB-C195-4ABC-8201-A723AE96FA51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2BFB-C195-4ABC-8201-A723AE96FA51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2BFB-C195-4ABC-8201-A723AE96FA51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2BFB-C195-4ABC-8201-A723AE96FA51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2BFB-C195-4ABC-8201-A723AE96FA51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2BFB-C195-4ABC-8201-A723AE96FA51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2BFB-C195-4ABC-8201-A723AE96FA51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2BFB-C195-4ABC-8201-A723AE96FA51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2BFB-C195-4ABC-8201-A723AE96FA51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2BFB-C195-4ABC-8201-A723AE96FA51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2BFB-C195-4ABC-8201-A723AE96FA51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2BFB-C195-4ABC-8201-A723AE96FA51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2BFB-C195-4ABC-8201-A723AE96FA51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2BFB-C195-4ABC-8201-A723AE96FA51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2BFB-C195-4ABC-8201-A723AE96FA51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2BFB-C195-4ABC-8201-A723AE96FA51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82BFB-C195-4ABC-8201-A723AE96FA51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-1"/>
            <a:ext cx="9906000" cy="111628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5" name="Rectangle 24"/>
          <p:cNvSpPr>
            <a:spLocks noChangeArrowheads="1"/>
          </p:cNvSpPr>
          <p:nvPr userDrawn="1"/>
        </p:nvSpPr>
        <p:spPr bwMode="auto">
          <a:xfrm>
            <a:off x="4532313" y="3200400"/>
            <a:ext cx="1938337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58850">
              <a:defRPr/>
            </a:pPr>
            <a:r>
              <a:rPr lang="en-US" sz="2000" b="0" dirty="0"/>
              <a:t>www.hp-see.eu</a:t>
            </a:r>
            <a:endParaRPr lang="el-GR" sz="2000" b="0" dirty="0"/>
          </a:p>
        </p:txBody>
      </p:sp>
      <p:sp>
        <p:nvSpPr>
          <p:cNvPr id="6" name="Rectangle 25"/>
          <p:cNvSpPr>
            <a:spLocks noChangeArrowheads="1"/>
          </p:cNvSpPr>
          <p:nvPr userDrawn="1"/>
        </p:nvSpPr>
        <p:spPr bwMode="auto">
          <a:xfrm>
            <a:off x="4313238" y="1887538"/>
            <a:ext cx="2149475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58850">
              <a:defRPr/>
            </a:pPr>
            <a:r>
              <a:rPr lang="en-US" sz="3200" dirty="0"/>
              <a:t>HP-SEE</a:t>
            </a:r>
            <a:endParaRPr lang="el-GR" sz="3200" dirty="0"/>
          </a:p>
        </p:txBody>
      </p:sp>
      <p:pic>
        <p:nvPicPr>
          <p:cNvPr id="7" name="Picture 8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8425" y="1781175"/>
            <a:ext cx="3457575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1476" name="Rectangle 20"/>
          <p:cNvSpPr>
            <a:spLocks noGrp="1" noChangeArrowheads="1"/>
          </p:cNvSpPr>
          <p:nvPr>
            <p:ph type="ctrTitle" sz="quarter"/>
          </p:nvPr>
        </p:nvSpPr>
        <p:spPr>
          <a:xfrm>
            <a:off x="373063" y="2401888"/>
            <a:ext cx="6059487" cy="862012"/>
          </a:xfrm>
          <a:noFill/>
        </p:spPr>
        <p:txBody>
          <a:bodyPr lIns="91440" tIns="45720" rIns="91440" bIns="45720"/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</a:t>
            </a:r>
            <a:endParaRPr lang="el-GR"/>
          </a:p>
        </p:txBody>
      </p:sp>
      <p:sp>
        <p:nvSpPr>
          <p:cNvPr id="531484" name="Rectangle 28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342900" y="3736975"/>
            <a:ext cx="6076950" cy="1042988"/>
          </a:xfrm>
        </p:spPr>
        <p:txBody>
          <a:bodyPr lIns="91440" tIns="45720" rIns="91440" bIns="45720"/>
          <a:lstStyle>
            <a:lvl1pPr marL="0" indent="0" algn="r">
              <a:buFont typeface="Wingdings" pitchFamily="2" charset="2"/>
              <a:buNone/>
              <a:defRPr sz="1600" b="1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US" dirty="0" smtClean="0"/>
              <a:t>&lt;Name&gt;&lt;Position&gt;&lt;Organization&gt;&lt;e-mail&gt;</a:t>
            </a:r>
            <a:endParaRPr lang="el-GR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78600"/>
            <a:ext cx="9906000" cy="293688"/>
          </a:xfr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A76B4658-FCC5-4CDB-9784-5FF6DD787B1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1863" y="-4763"/>
            <a:ext cx="2428875" cy="6578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4763" y="-4763"/>
            <a:ext cx="7134226" cy="6578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B930F3A1-B166-4D69-8477-CCAB873DA52D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Parallel Programming with MPI Training – Sofia, Bulgaria, 1 Dec . 2011					</a:t>
            </a:r>
            <a:fld id="{70F2B333-24EA-4DE2-9D5F-F92EB537375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0853997F-61B1-49DA-BEC2-58B8ACB1542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88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613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</a:t>
            </a:r>
            <a:fld id="{DE6330F6-36BC-487E-AE94-F059D3DE287E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A2DD1F75-6E2B-46FE-8A0E-E34258FCE06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</a:t>
            </a:r>
            <a:fld id="{27FE842A-F356-44CB-A48B-DADF02F47445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C4F27B07-17D4-47C8-8354-F713D299616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25213920-E3B8-4A6D-8C9A-E5B568FD3FE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719E5E8B-E1C6-4771-B7BC-F2F414FDFFE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4763" y="-4763"/>
            <a:ext cx="8134351" cy="11255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2588"/>
            <a:ext cx="9518650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 err="1" smtClean="0"/>
              <a:t>Click</a:t>
            </a:r>
            <a:r>
              <a:rPr lang="el-GR" dirty="0" smtClean="0"/>
              <a:t> </a:t>
            </a:r>
            <a:r>
              <a:rPr lang="el-GR" dirty="0" err="1" smtClean="0"/>
              <a:t>to</a:t>
            </a:r>
            <a:r>
              <a:rPr lang="el-GR" dirty="0" smtClean="0"/>
              <a:t> </a:t>
            </a:r>
            <a:r>
              <a:rPr lang="el-GR" dirty="0" err="1" smtClean="0"/>
              <a:t>edit</a:t>
            </a:r>
            <a:r>
              <a:rPr lang="el-GR" dirty="0" smtClean="0"/>
              <a:t> </a:t>
            </a:r>
            <a:r>
              <a:rPr lang="el-GR" dirty="0" err="1" smtClean="0"/>
              <a:t>Master</a:t>
            </a:r>
            <a:r>
              <a:rPr lang="el-GR" dirty="0" smtClean="0"/>
              <a:t> </a:t>
            </a:r>
            <a:r>
              <a:rPr lang="el-GR" dirty="0" err="1" smtClean="0"/>
              <a:t>text</a:t>
            </a:r>
            <a:r>
              <a:rPr lang="el-GR" dirty="0" smtClean="0"/>
              <a:t> </a:t>
            </a:r>
            <a:r>
              <a:rPr lang="el-GR" dirty="0" err="1" smtClean="0"/>
              <a:t>styles</a:t>
            </a:r>
            <a:endParaRPr lang="el-GR" dirty="0" smtClean="0"/>
          </a:p>
          <a:p>
            <a:pPr lvl="1"/>
            <a:r>
              <a:rPr lang="el-GR" dirty="0" err="1" smtClean="0"/>
              <a:t>Second</a:t>
            </a:r>
            <a:r>
              <a:rPr lang="el-GR" dirty="0" smtClean="0"/>
              <a:t> </a:t>
            </a:r>
            <a:r>
              <a:rPr lang="el-GR" dirty="0" err="1" smtClean="0"/>
              <a:t>level</a:t>
            </a:r>
            <a:endParaRPr lang="el-GR" dirty="0" smtClean="0"/>
          </a:p>
          <a:p>
            <a:pPr lvl="2"/>
            <a:r>
              <a:rPr lang="el-GR" dirty="0" err="1" smtClean="0"/>
              <a:t>Third</a:t>
            </a:r>
            <a:r>
              <a:rPr lang="el-GR" dirty="0" smtClean="0"/>
              <a:t> </a:t>
            </a:r>
            <a:r>
              <a:rPr lang="el-GR" dirty="0" err="1" smtClean="0"/>
              <a:t>level</a:t>
            </a:r>
            <a:endParaRPr lang="el-GR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300" b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711545AC-028C-461E-87A2-BB0A701371C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59828"/>
            <a:ext cx="9906000" cy="4948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0" y="1114301"/>
            <a:ext cx="9906000" cy="4948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1" r:id="rId5"/>
    <p:sldLayoutId id="2147483699" r:id="rId6"/>
    <p:sldLayoutId id="2147483692" r:id="rId7"/>
    <p:sldLayoutId id="2147483693" r:id="rId8"/>
    <p:sldLayoutId id="2147483700" r:id="rId9"/>
    <p:sldLayoutId id="2147483701" r:id="rId10"/>
    <p:sldLayoutId id="2147483694" r:id="rId11"/>
  </p:sldLayoutIdLst>
  <p:hf hdr="0" dt="0"/>
  <p:txStyles>
    <p:titleStyle>
      <a:lvl1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+mj-lt"/>
          <a:ea typeface="+mj-ea"/>
          <a:cs typeface="+mj-cs"/>
        </a:defRPr>
      </a:lvl1pPr>
      <a:lvl2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2pPr>
      <a:lvl3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3pPr>
      <a:lvl4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4pPr>
      <a:lvl5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5pPr>
      <a:lvl6pPr marL="4572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6pPr>
      <a:lvl7pPr marL="9144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7pPr>
      <a:lvl8pPr marL="13716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8pPr>
      <a:lvl9pPr marL="18288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58775" indent="-358775" algn="l" defTabSz="958850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300038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2pPr>
      <a:lvl3pPr marL="1196975" indent="-238125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>
          <a:solidFill>
            <a:schemeClr val="tx1"/>
          </a:solidFill>
          <a:latin typeface="+mn-lt"/>
          <a:cs typeface="+mn-cs"/>
        </a:defRPr>
      </a:lvl3pPr>
      <a:lvl4pPr marL="1674813" indent="-238125" algn="l" defTabSz="958850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155825" indent="-239713" algn="l" defTabSz="958850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6130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30702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5274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9846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 sz="quarter"/>
          </p:nvPr>
        </p:nvSpPr>
        <p:spPr>
          <a:xfrm>
            <a:off x="363124" y="2481401"/>
            <a:ext cx="6059487" cy="788573"/>
          </a:xfrm>
          <a:noFill/>
        </p:spPr>
        <p:txBody>
          <a:bodyPr/>
          <a:lstStyle/>
          <a:p>
            <a:pPr eaLnBrk="1" hangingPunct="1"/>
            <a:r>
              <a:rPr lang="en-US" sz="2000" dirty="0" smtClean="0"/>
              <a:t>Introduction to parallel programming with </a:t>
            </a:r>
            <a:r>
              <a:rPr lang="ru-RU" sz="2000" dirty="0" smtClean="0"/>
              <a:t>MPI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Emanouil</a:t>
            </a:r>
            <a:r>
              <a:rPr lang="en-US" dirty="0" smtClean="0"/>
              <a:t> </a:t>
            </a:r>
            <a:r>
              <a:rPr lang="en-US" dirty="0" err="1" smtClean="0"/>
              <a:t>Atanassov</a:t>
            </a:r>
            <a:endParaRPr lang="en-US" dirty="0" smtClean="0"/>
          </a:p>
          <a:p>
            <a:pPr eaLnBrk="1" hangingPunct="1"/>
            <a:r>
              <a:rPr lang="en-US" dirty="0" smtClean="0"/>
              <a:t>Institute of Information and Communication Technologies</a:t>
            </a:r>
          </a:p>
          <a:p>
            <a:pPr eaLnBrk="1" hangingPunct="1"/>
            <a:r>
              <a:rPr lang="en-US" dirty="0" smtClean="0"/>
              <a:t>Bulgarian Academy of Science</a:t>
            </a:r>
          </a:p>
          <a:p>
            <a:pPr eaLnBrk="1" hangingPunct="1"/>
            <a:r>
              <a:rPr lang="en-US" dirty="0" smtClean="0"/>
              <a:t>emanouil@parallel.bas.bg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MPI communication routines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process in an MPI program has its own memory</a:t>
            </a:r>
          </a:p>
          <a:p>
            <a:r>
              <a:rPr lang="en-US" dirty="0" smtClean="0"/>
              <a:t>Processes communicate explicitly, calling MPI routines.</a:t>
            </a:r>
          </a:p>
          <a:p>
            <a:r>
              <a:rPr lang="en-US" dirty="0" smtClean="0"/>
              <a:t>Point-to-point communication routines – allow two processes to exchange information. Examples: </a:t>
            </a:r>
          </a:p>
          <a:p>
            <a:pPr lvl="1"/>
            <a:r>
              <a:rPr lang="en-US" dirty="0" err="1" smtClean="0"/>
              <a:t>MPI_Send</a:t>
            </a:r>
            <a:r>
              <a:rPr lang="en-US" dirty="0" smtClean="0"/>
              <a:t>, </a:t>
            </a:r>
            <a:r>
              <a:rPr lang="en-US" dirty="0" err="1" smtClean="0"/>
              <a:t>MPI_Recv</a:t>
            </a:r>
            <a:endParaRPr lang="en-US" dirty="0" smtClean="0"/>
          </a:p>
          <a:p>
            <a:r>
              <a:rPr lang="en-US" dirty="0" smtClean="0"/>
              <a:t>Collective communication routines: allow a group of processes to exchange information. Examples:</a:t>
            </a:r>
          </a:p>
          <a:p>
            <a:pPr lvl="1"/>
            <a:r>
              <a:rPr lang="en-US" dirty="0" err="1" smtClean="0"/>
              <a:t>MPI_Bcast</a:t>
            </a:r>
            <a:r>
              <a:rPr lang="en-US" dirty="0" smtClean="0"/>
              <a:t>, </a:t>
            </a:r>
            <a:r>
              <a:rPr lang="en-US" dirty="0" err="1" smtClean="0"/>
              <a:t>MPI_Reduce</a:t>
            </a:r>
            <a:r>
              <a:rPr lang="en-US" dirty="0" smtClean="0"/>
              <a:t>, </a:t>
            </a:r>
            <a:r>
              <a:rPr lang="en-US" dirty="0" err="1" smtClean="0"/>
              <a:t>MPI_Barrier</a:t>
            </a:r>
            <a:endParaRPr lang="en-US" dirty="0" smtClean="0"/>
          </a:p>
          <a:p>
            <a:r>
              <a:rPr lang="en-US" dirty="0" smtClean="0"/>
              <a:t>Additional routines allow for creation of data types, communicators, etc.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Parallel Programming with MPI Training – Sofia, Bulgaria, 1 Dec . 2011					</a:t>
            </a:r>
            <a:fld id="{70F2B333-24EA-4DE2-9D5F-F92EB537375C}" type="slidenum">
              <a:rPr lang="el-GR" smtClean="0"/>
              <a:pPr>
                <a:defRPr/>
              </a:pPr>
              <a:t>10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Point-to-point communication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MPI processes can exchange messages. A message contains data, determined by </a:t>
            </a:r>
            <a:r>
              <a:rPr lang="en-US" sz="1800" dirty="0" err="1" smtClean="0"/>
              <a:t>datatype</a:t>
            </a:r>
            <a:r>
              <a:rPr lang="en-US" sz="1800" dirty="0" smtClean="0"/>
              <a:t> and count, and additional information about source/destination, message tag (integer) and communicator. </a:t>
            </a:r>
          </a:p>
          <a:p>
            <a:r>
              <a:rPr lang="en-US" sz="1800" dirty="0" smtClean="0"/>
              <a:t>Basic routines: </a:t>
            </a:r>
            <a:r>
              <a:rPr lang="en-US" sz="1800" dirty="0" err="1" smtClean="0"/>
              <a:t>MPI_Send</a:t>
            </a:r>
            <a:r>
              <a:rPr lang="en-US" sz="1800" dirty="0" smtClean="0"/>
              <a:t>, </a:t>
            </a:r>
            <a:r>
              <a:rPr lang="en-US" sz="1800" dirty="0" err="1" smtClean="0"/>
              <a:t>MPI_Recv</a:t>
            </a:r>
            <a:r>
              <a:rPr lang="en-US" sz="1800" dirty="0" smtClean="0"/>
              <a:t>, </a:t>
            </a:r>
            <a:r>
              <a:rPr lang="en-US" sz="1800" dirty="0" err="1" smtClean="0"/>
              <a:t>MPI_Sendrecv</a:t>
            </a:r>
            <a:r>
              <a:rPr lang="en-US" sz="1800" dirty="0" smtClean="0"/>
              <a:t>. </a:t>
            </a:r>
          </a:p>
          <a:p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MPI_Send</a:t>
            </a:r>
            <a:r>
              <a:rPr lang="en-US" sz="1800" dirty="0" smtClean="0"/>
              <a:t>(void *</a:t>
            </a:r>
            <a:r>
              <a:rPr lang="en-US" sz="1800" dirty="0" err="1" smtClean="0"/>
              <a:t>buf</a:t>
            </a:r>
            <a:r>
              <a:rPr lang="en-US" sz="1800" dirty="0" smtClean="0"/>
              <a:t>, </a:t>
            </a:r>
            <a:r>
              <a:rPr lang="en-US" sz="1800" dirty="0" err="1" smtClean="0"/>
              <a:t>int</a:t>
            </a:r>
            <a:r>
              <a:rPr lang="en-US" sz="1800" dirty="0" smtClean="0"/>
              <a:t> count, </a:t>
            </a:r>
            <a:r>
              <a:rPr lang="en-US" sz="1800" dirty="0" err="1" smtClean="0"/>
              <a:t>MPI_Datatype</a:t>
            </a:r>
            <a:r>
              <a:rPr lang="en-US" sz="1800" dirty="0" smtClean="0"/>
              <a:t> </a:t>
            </a:r>
            <a:r>
              <a:rPr lang="en-US" sz="1800" dirty="0" err="1" smtClean="0"/>
              <a:t>datatype</a:t>
            </a:r>
            <a:r>
              <a:rPr lang="en-US" sz="1800" dirty="0" smtClean="0"/>
              <a:t>, 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dest</a:t>
            </a:r>
            <a:r>
              <a:rPr lang="en-US" sz="1800" dirty="0" smtClean="0"/>
              <a:t>, </a:t>
            </a:r>
            <a:r>
              <a:rPr lang="en-US" sz="1800" dirty="0" err="1" smtClean="0"/>
              <a:t>int</a:t>
            </a:r>
            <a:r>
              <a:rPr lang="en-US" sz="1800" dirty="0" smtClean="0"/>
              <a:t> tag, </a:t>
            </a:r>
            <a:r>
              <a:rPr lang="en-US" sz="1800" dirty="0" err="1" smtClean="0"/>
              <a:t>MPI_Comm</a:t>
            </a:r>
            <a:r>
              <a:rPr lang="en-US" sz="1800" dirty="0" smtClean="0"/>
              <a:t> </a:t>
            </a:r>
            <a:r>
              <a:rPr lang="en-US" sz="1800" dirty="0" err="1" smtClean="0"/>
              <a:t>comm</a:t>
            </a:r>
            <a:r>
              <a:rPr lang="en-US" sz="1800" dirty="0" smtClean="0"/>
              <a:t>)</a:t>
            </a:r>
          </a:p>
          <a:p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MPI_Recv</a:t>
            </a:r>
            <a:r>
              <a:rPr lang="en-US" sz="1800" dirty="0" smtClean="0"/>
              <a:t>(void *</a:t>
            </a:r>
            <a:r>
              <a:rPr lang="en-US" sz="1800" dirty="0" err="1" smtClean="0"/>
              <a:t>buf</a:t>
            </a:r>
            <a:r>
              <a:rPr lang="en-US" sz="1800" dirty="0" smtClean="0"/>
              <a:t>, </a:t>
            </a:r>
            <a:r>
              <a:rPr lang="en-US" sz="1800" dirty="0" err="1" smtClean="0"/>
              <a:t>int</a:t>
            </a:r>
            <a:r>
              <a:rPr lang="en-US" sz="1800" dirty="0" smtClean="0"/>
              <a:t> count, </a:t>
            </a:r>
            <a:r>
              <a:rPr lang="en-US" sz="1800" dirty="0" err="1" smtClean="0"/>
              <a:t>MPI_Datatype</a:t>
            </a:r>
            <a:r>
              <a:rPr lang="en-US" sz="1800" dirty="0" smtClean="0"/>
              <a:t> </a:t>
            </a:r>
            <a:r>
              <a:rPr lang="en-US" sz="1800" dirty="0" err="1" smtClean="0"/>
              <a:t>datatype</a:t>
            </a:r>
            <a:r>
              <a:rPr lang="en-US" sz="1800" dirty="0" smtClean="0"/>
              <a:t>, </a:t>
            </a:r>
            <a:r>
              <a:rPr lang="en-US" sz="1800" dirty="0" err="1" smtClean="0"/>
              <a:t>int</a:t>
            </a:r>
            <a:r>
              <a:rPr lang="en-US" sz="1800" dirty="0" smtClean="0"/>
              <a:t> source, </a:t>
            </a:r>
            <a:r>
              <a:rPr lang="en-US" sz="1800" dirty="0" err="1" smtClean="0"/>
              <a:t>int</a:t>
            </a:r>
            <a:r>
              <a:rPr lang="en-US" sz="1800" dirty="0" smtClean="0"/>
              <a:t> tag, </a:t>
            </a:r>
            <a:r>
              <a:rPr lang="en-US" sz="1800" dirty="0" err="1" smtClean="0"/>
              <a:t>MPI_Comm</a:t>
            </a:r>
            <a:r>
              <a:rPr lang="en-US" sz="1800" dirty="0" smtClean="0"/>
              <a:t> </a:t>
            </a:r>
            <a:r>
              <a:rPr lang="en-US" sz="1800" dirty="0" err="1" smtClean="0"/>
              <a:t>comm</a:t>
            </a:r>
            <a:r>
              <a:rPr lang="en-US" sz="1800" dirty="0" smtClean="0"/>
              <a:t>, </a:t>
            </a:r>
            <a:r>
              <a:rPr lang="en-US" sz="1800" dirty="0" err="1" smtClean="0"/>
              <a:t>MPI_Status</a:t>
            </a:r>
            <a:r>
              <a:rPr lang="en-US" sz="1800" dirty="0" smtClean="0"/>
              <a:t> *status)</a:t>
            </a:r>
          </a:p>
          <a:p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MPI_Sendrecv</a:t>
            </a:r>
            <a:r>
              <a:rPr lang="en-US" sz="1800" dirty="0" smtClean="0"/>
              <a:t>(void *</a:t>
            </a:r>
            <a:r>
              <a:rPr lang="en-US" sz="1800" dirty="0" err="1" smtClean="0"/>
              <a:t>sendbuf</a:t>
            </a:r>
            <a:r>
              <a:rPr lang="en-US" sz="1800" dirty="0" smtClean="0"/>
              <a:t>, 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sendcount</a:t>
            </a:r>
            <a:r>
              <a:rPr lang="en-US" sz="1800" dirty="0" smtClean="0"/>
              <a:t>, </a:t>
            </a:r>
            <a:r>
              <a:rPr lang="en-US" sz="1800" dirty="0" err="1" smtClean="0"/>
              <a:t>MPI_Datatype</a:t>
            </a:r>
            <a:r>
              <a:rPr lang="en-US" sz="1800" dirty="0" smtClean="0"/>
              <a:t> </a:t>
            </a:r>
            <a:r>
              <a:rPr lang="en-US" sz="1800" dirty="0" err="1" smtClean="0"/>
              <a:t>sendtype</a:t>
            </a:r>
            <a:r>
              <a:rPr lang="en-US" sz="1800" dirty="0" smtClean="0"/>
              <a:t>,</a:t>
            </a:r>
          </a:p>
          <a:p>
            <a:pPr>
              <a:buNone/>
            </a:pP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dest</a:t>
            </a:r>
            <a:r>
              <a:rPr lang="en-US" sz="1800" dirty="0" smtClean="0"/>
              <a:t>, 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sendtag</a:t>
            </a:r>
            <a:r>
              <a:rPr lang="en-US" sz="1800" dirty="0" smtClean="0"/>
              <a:t>, void *</a:t>
            </a:r>
            <a:r>
              <a:rPr lang="en-US" sz="1800" dirty="0" err="1" smtClean="0"/>
              <a:t>recvbuf</a:t>
            </a:r>
            <a:r>
              <a:rPr lang="en-US" sz="1800" dirty="0" smtClean="0"/>
              <a:t>, 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recvcount</a:t>
            </a:r>
            <a:r>
              <a:rPr lang="en-US" sz="1800" dirty="0" smtClean="0"/>
              <a:t>, </a:t>
            </a:r>
            <a:r>
              <a:rPr lang="en-US" sz="1800" dirty="0" err="1" smtClean="0"/>
              <a:t>MPI_Datatype</a:t>
            </a:r>
            <a:r>
              <a:rPr lang="en-US" sz="1800" dirty="0" smtClean="0"/>
              <a:t> </a:t>
            </a:r>
            <a:r>
              <a:rPr lang="en-US" sz="1800" dirty="0" err="1" smtClean="0"/>
              <a:t>recvtype</a:t>
            </a:r>
            <a:r>
              <a:rPr lang="en-US" sz="1800" dirty="0" smtClean="0"/>
              <a:t>, </a:t>
            </a:r>
            <a:r>
              <a:rPr lang="en-US" sz="1800" dirty="0" err="1" smtClean="0"/>
              <a:t>int</a:t>
            </a:r>
            <a:r>
              <a:rPr lang="en-US" sz="1800" dirty="0" smtClean="0"/>
              <a:t> source, 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recvtag</a:t>
            </a:r>
            <a:r>
              <a:rPr lang="en-US" sz="1800" dirty="0" smtClean="0"/>
              <a:t>, </a:t>
            </a:r>
            <a:r>
              <a:rPr lang="en-US" sz="1800" dirty="0" err="1" smtClean="0"/>
              <a:t>MPI_Comm</a:t>
            </a:r>
            <a:r>
              <a:rPr lang="en-US" sz="1800" dirty="0" smtClean="0"/>
              <a:t> </a:t>
            </a:r>
            <a:r>
              <a:rPr lang="en-US" sz="1800" dirty="0" err="1" smtClean="0"/>
              <a:t>comm</a:t>
            </a:r>
            <a:r>
              <a:rPr lang="en-US" sz="1800" dirty="0" smtClean="0"/>
              <a:t>, </a:t>
            </a:r>
            <a:r>
              <a:rPr lang="en-US" sz="1800" dirty="0" err="1" smtClean="0"/>
              <a:t>MPI_Status</a:t>
            </a:r>
            <a:r>
              <a:rPr lang="en-US" sz="1800" dirty="0" smtClean="0"/>
              <a:t> *status)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Machines with different architecture can work together with some versions of MPI, for example Intel and PowerPC machines can exchange messages over TCP/IP. </a:t>
            </a:r>
          </a:p>
          <a:p>
            <a:r>
              <a:rPr lang="en-US" sz="1800" dirty="0" smtClean="0"/>
              <a:t>Latency and bandwidth from point of view of MPI.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Parallel Programming with MPI Training – Sofia, Bulgaria, 1 Dec . 2011					</a:t>
            </a:r>
            <a:fld id="{70F2B333-24EA-4DE2-9D5F-F92EB537375C}" type="slidenum">
              <a:rPr lang="el-GR" smtClean="0"/>
              <a:pPr>
                <a:defRPr/>
              </a:pPr>
              <a:t>11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Point-to-point communication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Advanced routines for point-to-point communication:</a:t>
            </a:r>
          </a:p>
          <a:p>
            <a:pPr lvl="2">
              <a:buNone/>
            </a:pPr>
            <a:r>
              <a:rPr lang="en-US" dirty="0" err="1" smtClean="0"/>
              <a:t>MPI_Isend</a:t>
            </a:r>
            <a:r>
              <a:rPr lang="en-US" dirty="0" smtClean="0"/>
              <a:t> - </a:t>
            </a:r>
            <a:r>
              <a:rPr lang="en-US" dirty="0" err="1" smtClean="0"/>
              <a:t>Nonblocking</a:t>
            </a:r>
            <a:r>
              <a:rPr lang="en-US" dirty="0" smtClean="0"/>
              <a:t> send (not necessarily asynchronous).  You can NOT reuse the send buffer until either a successful, wait/test or you KNOW (by program logic) that the message has been received. </a:t>
            </a:r>
          </a:p>
          <a:p>
            <a:pPr lvl="2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MPI_Isend</a:t>
            </a:r>
            <a:r>
              <a:rPr lang="en-US" dirty="0" smtClean="0"/>
              <a:t>(void *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count, </a:t>
            </a:r>
            <a:r>
              <a:rPr lang="en-US" dirty="0" err="1" smtClean="0"/>
              <a:t>MPI_Datatype</a:t>
            </a:r>
            <a:r>
              <a:rPr lang="en-US" dirty="0" smtClean="0"/>
              <a:t> </a:t>
            </a:r>
            <a:r>
              <a:rPr lang="en-US" dirty="0" err="1" smtClean="0"/>
              <a:t>datatype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dest</a:t>
            </a:r>
            <a:r>
              <a:rPr lang="en-US" dirty="0" smtClean="0"/>
              <a:t>,</a:t>
            </a:r>
          </a:p>
          <a:p>
            <a:pPr lvl="2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int</a:t>
            </a:r>
            <a:r>
              <a:rPr lang="en-US" dirty="0" smtClean="0"/>
              <a:t> tag, </a:t>
            </a:r>
            <a:r>
              <a:rPr lang="en-US" dirty="0" err="1" smtClean="0"/>
              <a:t>MPI_Comm</a:t>
            </a:r>
            <a:r>
              <a:rPr lang="en-US" dirty="0" smtClean="0"/>
              <a:t> </a:t>
            </a:r>
            <a:r>
              <a:rPr lang="en-US" dirty="0" err="1" smtClean="0"/>
              <a:t>comm</a:t>
            </a:r>
            <a:r>
              <a:rPr lang="en-US" dirty="0" smtClean="0"/>
              <a:t>, </a:t>
            </a:r>
            <a:r>
              <a:rPr lang="en-US" dirty="0" err="1" smtClean="0"/>
              <a:t>MPI_Request</a:t>
            </a:r>
            <a:r>
              <a:rPr lang="en-US" dirty="0" smtClean="0"/>
              <a:t> *request)</a:t>
            </a:r>
          </a:p>
          <a:p>
            <a:pPr lvl="2">
              <a:buNone/>
            </a:pPr>
            <a:r>
              <a:rPr lang="en-US" dirty="0" smtClean="0"/>
              <a:t>Related routines:</a:t>
            </a:r>
          </a:p>
          <a:p>
            <a:pPr lvl="3"/>
            <a:r>
              <a:rPr lang="en-US" dirty="0" err="1" smtClean="0"/>
              <a:t>MPI_Test</a:t>
            </a:r>
            <a:r>
              <a:rPr lang="en-US" dirty="0" smtClean="0"/>
              <a:t> - Tests for the completion of a specific send or receive.</a:t>
            </a:r>
          </a:p>
          <a:p>
            <a:pPr lvl="4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MPI_Test</a:t>
            </a:r>
            <a:r>
              <a:rPr lang="en-US" dirty="0" smtClean="0"/>
              <a:t>(</a:t>
            </a:r>
            <a:r>
              <a:rPr lang="en-US" dirty="0" err="1" smtClean="0"/>
              <a:t>MPI_Request</a:t>
            </a:r>
            <a:r>
              <a:rPr lang="en-US" dirty="0" smtClean="0"/>
              <a:t> *request, </a:t>
            </a:r>
            <a:r>
              <a:rPr lang="en-US" dirty="0" err="1" smtClean="0"/>
              <a:t>int</a:t>
            </a:r>
            <a:r>
              <a:rPr lang="en-US" dirty="0" smtClean="0"/>
              <a:t> *flag, </a:t>
            </a:r>
            <a:r>
              <a:rPr lang="en-US" dirty="0" err="1" smtClean="0"/>
              <a:t>MPI_Status</a:t>
            </a:r>
            <a:r>
              <a:rPr lang="en-US" dirty="0" smtClean="0"/>
              <a:t> *status)</a:t>
            </a:r>
          </a:p>
          <a:p>
            <a:pPr lvl="3"/>
            <a:r>
              <a:rPr lang="en-US" dirty="0" err="1" smtClean="0"/>
              <a:t>MPI_Wait</a:t>
            </a:r>
            <a:r>
              <a:rPr lang="en-US" dirty="0" smtClean="0"/>
              <a:t> - Waits for an MPI send or receive to complete.</a:t>
            </a:r>
          </a:p>
          <a:p>
            <a:pPr lvl="4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MPI_Wait</a:t>
            </a:r>
            <a:r>
              <a:rPr lang="en-US" dirty="0" smtClean="0"/>
              <a:t>(</a:t>
            </a:r>
            <a:r>
              <a:rPr lang="en-US" dirty="0" err="1" smtClean="0"/>
              <a:t>MPI_Request</a:t>
            </a:r>
            <a:r>
              <a:rPr lang="en-US" dirty="0" smtClean="0"/>
              <a:t> *request, </a:t>
            </a:r>
            <a:r>
              <a:rPr lang="en-US" dirty="0" err="1" smtClean="0"/>
              <a:t>MPI_Status</a:t>
            </a:r>
            <a:r>
              <a:rPr lang="en-US" dirty="0" smtClean="0"/>
              <a:t> *status).</a:t>
            </a:r>
          </a:p>
          <a:p>
            <a:r>
              <a:rPr lang="en-US" dirty="0" smtClean="0"/>
              <a:t>Such routines allow overlapping of communications and computations – often one can do useful work between </a:t>
            </a:r>
            <a:r>
              <a:rPr lang="en-US" dirty="0" err="1" smtClean="0"/>
              <a:t>MPI_Isend</a:t>
            </a:r>
            <a:r>
              <a:rPr lang="en-US" dirty="0" smtClean="0"/>
              <a:t> and </a:t>
            </a:r>
            <a:r>
              <a:rPr lang="en-US" dirty="0" err="1" smtClean="0"/>
              <a:t>MPI_Wait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Parallel Programming with MPI Training – Sofia, Bulgaria, 1 Dec . 2011					</a:t>
            </a:r>
            <a:fld id="{70F2B333-24EA-4DE2-9D5F-F92EB537375C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Collective communications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Collective routines typically involve all processes from a communicator</a:t>
            </a:r>
          </a:p>
          <a:p>
            <a:r>
              <a:rPr lang="en-US" dirty="0" smtClean="0"/>
              <a:t>They should be preferred because they allow the MPI stack to optimize information flow.</a:t>
            </a:r>
          </a:p>
          <a:p>
            <a:r>
              <a:rPr lang="en-US" dirty="0" smtClean="0"/>
              <a:t>Basic routines:</a:t>
            </a:r>
          </a:p>
          <a:p>
            <a:pPr lvl="1"/>
            <a:r>
              <a:rPr lang="en-US" dirty="0" err="1" smtClean="0"/>
              <a:t>MPI_Barrier</a:t>
            </a:r>
            <a:r>
              <a:rPr lang="en-US" dirty="0" smtClean="0"/>
              <a:t> - Blocks until all processes have reached this routine.</a:t>
            </a:r>
          </a:p>
          <a:p>
            <a:pPr lvl="2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MPI_Barrier</a:t>
            </a:r>
            <a:r>
              <a:rPr lang="en-US" dirty="0" smtClean="0"/>
              <a:t>(</a:t>
            </a:r>
            <a:r>
              <a:rPr lang="en-US" dirty="0" err="1" smtClean="0"/>
              <a:t>MPI_Comm</a:t>
            </a:r>
            <a:r>
              <a:rPr lang="en-US" dirty="0" smtClean="0"/>
              <a:t> </a:t>
            </a:r>
            <a:r>
              <a:rPr lang="en-US" dirty="0" err="1" smtClean="0"/>
              <a:t>comm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MPI_Bcast</a:t>
            </a:r>
            <a:r>
              <a:rPr lang="en-US" dirty="0" smtClean="0"/>
              <a:t> - Broadcasts a message from the process with rank root to all other processes of the group.</a:t>
            </a:r>
          </a:p>
          <a:p>
            <a:pPr lvl="2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MPI_Bcast</a:t>
            </a:r>
            <a:r>
              <a:rPr lang="en-US" dirty="0" smtClean="0"/>
              <a:t>(void *buffer, </a:t>
            </a:r>
            <a:r>
              <a:rPr lang="en-US" dirty="0" err="1" smtClean="0"/>
              <a:t>int</a:t>
            </a:r>
            <a:r>
              <a:rPr lang="en-US" dirty="0" smtClean="0"/>
              <a:t> count, </a:t>
            </a:r>
            <a:r>
              <a:rPr lang="en-US" dirty="0" err="1" smtClean="0"/>
              <a:t>MPI_Datatype</a:t>
            </a:r>
            <a:r>
              <a:rPr lang="en-US" dirty="0" smtClean="0"/>
              <a:t> </a:t>
            </a:r>
            <a:r>
              <a:rPr lang="en-US" dirty="0" err="1" smtClean="0"/>
              <a:t>datatype</a:t>
            </a:r>
            <a:r>
              <a:rPr lang="en-US" dirty="0" smtClean="0"/>
              <a:t>, </a:t>
            </a:r>
          </a:p>
          <a:p>
            <a:pPr lvl="2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root, </a:t>
            </a:r>
            <a:r>
              <a:rPr lang="en-US" dirty="0" err="1" smtClean="0"/>
              <a:t>MPI_Comm</a:t>
            </a:r>
            <a:r>
              <a:rPr lang="en-US" dirty="0" smtClean="0"/>
              <a:t> </a:t>
            </a:r>
            <a:r>
              <a:rPr lang="en-US" dirty="0" err="1" smtClean="0"/>
              <a:t>comm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MPI_Reduce</a:t>
            </a:r>
            <a:r>
              <a:rPr lang="en-US" dirty="0" smtClean="0"/>
              <a:t> - Reduces values on all processes within a group.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MPI_Reduce</a:t>
            </a:r>
            <a:r>
              <a:rPr lang="en-US" dirty="0" smtClean="0"/>
              <a:t>(void *</a:t>
            </a:r>
            <a:r>
              <a:rPr lang="en-US" dirty="0" err="1" smtClean="0"/>
              <a:t>sendbuf</a:t>
            </a:r>
            <a:r>
              <a:rPr lang="en-US" dirty="0" smtClean="0"/>
              <a:t>, void *</a:t>
            </a:r>
            <a:r>
              <a:rPr lang="en-US" dirty="0" err="1" smtClean="0"/>
              <a:t>recvbuf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count, </a:t>
            </a:r>
            <a:r>
              <a:rPr lang="en-US" dirty="0" err="1" smtClean="0"/>
              <a:t>MPI_Datatype</a:t>
            </a:r>
            <a:r>
              <a:rPr lang="en-US" dirty="0" smtClean="0"/>
              <a:t> </a:t>
            </a:r>
            <a:r>
              <a:rPr lang="en-US" dirty="0" err="1" smtClean="0"/>
              <a:t>datatype</a:t>
            </a:r>
            <a:r>
              <a:rPr lang="en-US" dirty="0" smtClean="0"/>
              <a:t>, </a:t>
            </a:r>
            <a:r>
              <a:rPr lang="en-US" dirty="0" err="1" smtClean="0"/>
              <a:t>MPI_Op</a:t>
            </a:r>
            <a:r>
              <a:rPr lang="en-US" dirty="0" smtClean="0"/>
              <a:t> op, </a:t>
            </a:r>
            <a:r>
              <a:rPr lang="en-US" dirty="0" err="1" smtClean="0"/>
              <a:t>int</a:t>
            </a:r>
            <a:r>
              <a:rPr lang="en-US" dirty="0" smtClean="0"/>
              <a:t> root, </a:t>
            </a:r>
            <a:r>
              <a:rPr lang="en-US" dirty="0" err="1" smtClean="0"/>
              <a:t>MPI_Comm</a:t>
            </a:r>
            <a:r>
              <a:rPr lang="en-US" dirty="0" smtClean="0"/>
              <a:t> </a:t>
            </a:r>
            <a:r>
              <a:rPr lang="en-US" dirty="0" err="1" smtClean="0"/>
              <a:t>comm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Parallel Programming with MPI Training – Sofia, Bulgaria, 1 Dec . 2011					</a:t>
            </a:r>
            <a:fld id="{70F2B333-24EA-4DE2-9D5F-F92EB537375C}" type="slidenum">
              <a:rPr lang="el-GR" smtClean="0"/>
              <a:pPr>
                <a:defRPr/>
              </a:pPr>
              <a:t>13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Collective communications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800" dirty="0" smtClean="0"/>
              <a:t>More advanced routines for collective communication:</a:t>
            </a:r>
          </a:p>
          <a:p>
            <a:r>
              <a:rPr lang="en-US" sz="1800" dirty="0" err="1" smtClean="0"/>
              <a:t>MPI_Scatter</a:t>
            </a:r>
            <a:r>
              <a:rPr lang="en-US" sz="1800" dirty="0" smtClean="0"/>
              <a:t> - Sends data from one task to all tasks in a group.</a:t>
            </a:r>
          </a:p>
          <a:p>
            <a:pPr lvl="1"/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MPI_Scatter</a:t>
            </a:r>
            <a:r>
              <a:rPr lang="en-US" sz="1400" dirty="0" smtClean="0"/>
              <a:t>(void *</a:t>
            </a:r>
            <a:r>
              <a:rPr lang="en-US" sz="1400" dirty="0" err="1" smtClean="0"/>
              <a:t>sendbuf</a:t>
            </a:r>
            <a:r>
              <a:rPr lang="en-US" sz="1400" dirty="0" smtClean="0"/>
              <a:t>,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sendcount</a:t>
            </a:r>
            <a:r>
              <a:rPr lang="en-US" sz="1400" dirty="0" smtClean="0"/>
              <a:t>, </a:t>
            </a:r>
            <a:r>
              <a:rPr lang="en-US" sz="1400" dirty="0" err="1" smtClean="0"/>
              <a:t>MPI_Datatype</a:t>
            </a:r>
            <a:r>
              <a:rPr lang="en-US" sz="1400" dirty="0" smtClean="0"/>
              <a:t> </a:t>
            </a:r>
            <a:r>
              <a:rPr lang="en-US" sz="1400" dirty="0" err="1" smtClean="0"/>
              <a:t>sendtype</a:t>
            </a:r>
            <a:r>
              <a:rPr lang="en-US" sz="1400" dirty="0" smtClean="0"/>
              <a:t>, void *</a:t>
            </a:r>
            <a:r>
              <a:rPr lang="en-US" sz="1400" dirty="0" err="1" smtClean="0"/>
              <a:t>recvbuf</a:t>
            </a:r>
            <a:r>
              <a:rPr lang="en-US" sz="1400" dirty="0" smtClean="0"/>
              <a:t>,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recvcount</a:t>
            </a:r>
            <a:r>
              <a:rPr lang="en-US" sz="1400" dirty="0" smtClean="0"/>
              <a:t>, </a:t>
            </a:r>
            <a:r>
              <a:rPr lang="en-US" sz="1400" dirty="0" err="1" smtClean="0"/>
              <a:t>MPI_Datatype</a:t>
            </a:r>
            <a:r>
              <a:rPr lang="en-US" sz="1400" dirty="0" smtClean="0"/>
              <a:t> </a:t>
            </a:r>
            <a:r>
              <a:rPr lang="en-US" sz="1400" dirty="0" err="1" smtClean="0"/>
              <a:t>recvtype</a:t>
            </a:r>
            <a:r>
              <a:rPr lang="en-US" sz="1400" dirty="0" smtClean="0"/>
              <a:t>, </a:t>
            </a:r>
            <a:r>
              <a:rPr lang="en-US" sz="1400" dirty="0" err="1" smtClean="0"/>
              <a:t>int</a:t>
            </a:r>
            <a:r>
              <a:rPr lang="en-US" sz="1400" dirty="0" smtClean="0"/>
              <a:t> root, </a:t>
            </a:r>
            <a:r>
              <a:rPr lang="en-US" sz="1400" dirty="0" err="1" smtClean="0"/>
              <a:t>MPI_Comm</a:t>
            </a:r>
            <a:r>
              <a:rPr lang="en-US" sz="1400" dirty="0" smtClean="0"/>
              <a:t> </a:t>
            </a:r>
            <a:r>
              <a:rPr lang="en-US" sz="1400" dirty="0" err="1" smtClean="0"/>
              <a:t>comm</a:t>
            </a:r>
            <a:r>
              <a:rPr lang="en-US" sz="1400" dirty="0" smtClean="0"/>
              <a:t>)</a:t>
            </a:r>
          </a:p>
          <a:p>
            <a:r>
              <a:rPr lang="en-US" sz="1800" dirty="0" err="1" smtClean="0"/>
              <a:t>MPI_Gather</a:t>
            </a:r>
            <a:r>
              <a:rPr lang="en-US" sz="1800" dirty="0" smtClean="0"/>
              <a:t> - Gathers values from a group of processes.</a:t>
            </a:r>
          </a:p>
          <a:p>
            <a:pPr lvl="1"/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MPI_Gather</a:t>
            </a:r>
            <a:r>
              <a:rPr lang="en-US" sz="1400" dirty="0" smtClean="0"/>
              <a:t>(void *</a:t>
            </a:r>
            <a:r>
              <a:rPr lang="en-US" sz="1400" dirty="0" err="1" smtClean="0"/>
              <a:t>sendbuf</a:t>
            </a:r>
            <a:r>
              <a:rPr lang="en-US" sz="1400" dirty="0" smtClean="0"/>
              <a:t>,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sendcount</a:t>
            </a:r>
            <a:r>
              <a:rPr lang="en-US" sz="1400" dirty="0" smtClean="0"/>
              <a:t>, </a:t>
            </a:r>
            <a:r>
              <a:rPr lang="en-US" sz="1400" dirty="0" err="1" smtClean="0"/>
              <a:t>MPI_Datatype</a:t>
            </a:r>
            <a:r>
              <a:rPr lang="en-US" sz="1400" dirty="0" smtClean="0"/>
              <a:t> </a:t>
            </a:r>
            <a:r>
              <a:rPr lang="en-US" sz="1400" dirty="0" err="1" smtClean="0"/>
              <a:t>sendtype</a:t>
            </a:r>
            <a:r>
              <a:rPr lang="en-US" sz="1400" dirty="0" smtClean="0"/>
              <a:t>, void *</a:t>
            </a:r>
            <a:r>
              <a:rPr lang="en-US" sz="1400" dirty="0" err="1" smtClean="0"/>
              <a:t>recvbuf</a:t>
            </a:r>
            <a:r>
              <a:rPr lang="en-US" sz="1400" dirty="0" smtClean="0"/>
              <a:t>,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recvcount</a:t>
            </a:r>
            <a:r>
              <a:rPr lang="en-US" sz="1400" dirty="0" smtClean="0"/>
              <a:t>, </a:t>
            </a:r>
            <a:r>
              <a:rPr lang="en-US" sz="1400" dirty="0" err="1" smtClean="0"/>
              <a:t>MPI_Datatype</a:t>
            </a:r>
            <a:r>
              <a:rPr lang="en-US" sz="1400" dirty="0" smtClean="0"/>
              <a:t> </a:t>
            </a:r>
            <a:r>
              <a:rPr lang="en-US" sz="1400" dirty="0" err="1" smtClean="0"/>
              <a:t>recvtype</a:t>
            </a:r>
            <a:r>
              <a:rPr lang="en-US" sz="1400" dirty="0" smtClean="0"/>
              <a:t>, </a:t>
            </a:r>
            <a:r>
              <a:rPr lang="en-US" sz="1400" dirty="0" err="1" smtClean="0"/>
              <a:t>int</a:t>
            </a:r>
            <a:r>
              <a:rPr lang="en-US" sz="1400" dirty="0" smtClean="0"/>
              <a:t> root, </a:t>
            </a:r>
            <a:r>
              <a:rPr lang="en-US" sz="1400" dirty="0" err="1" smtClean="0"/>
              <a:t>MPI_Comm</a:t>
            </a:r>
            <a:r>
              <a:rPr lang="en-US" sz="1400" dirty="0" smtClean="0"/>
              <a:t> </a:t>
            </a:r>
            <a:r>
              <a:rPr lang="en-US" sz="1400" dirty="0" err="1" smtClean="0"/>
              <a:t>comm</a:t>
            </a:r>
            <a:r>
              <a:rPr lang="en-US" sz="1400" dirty="0" smtClean="0"/>
              <a:t>)</a:t>
            </a:r>
          </a:p>
          <a:p>
            <a:r>
              <a:rPr lang="en-US" sz="1800" dirty="0" err="1" smtClean="0"/>
              <a:t>MPI_Scatterv</a:t>
            </a:r>
            <a:r>
              <a:rPr lang="en-US" sz="1800" dirty="0" smtClean="0"/>
              <a:t> - Scatters a buffer in parts to all tasks in a group.</a:t>
            </a:r>
          </a:p>
          <a:p>
            <a:pPr lvl="1"/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MPI_Scatterv</a:t>
            </a:r>
            <a:r>
              <a:rPr lang="en-US" sz="1400" dirty="0" smtClean="0"/>
              <a:t>(void *</a:t>
            </a:r>
            <a:r>
              <a:rPr lang="en-US" sz="1400" dirty="0" err="1" smtClean="0"/>
              <a:t>sendbuf</a:t>
            </a:r>
            <a:r>
              <a:rPr lang="en-US" sz="1400" dirty="0" smtClean="0"/>
              <a:t>, </a:t>
            </a:r>
            <a:r>
              <a:rPr lang="en-US" sz="1400" dirty="0" err="1" smtClean="0"/>
              <a:t>int</a:t>
            </a:r>
            <a:r>
              <a:rPr lang="en-US" sz="1400" dirty="0" smtClean="0"/>
              <a:t> *</a:t>
            </a:r>
            <a:r>
              <a:rPr lang="en-US" sz="1400" dirty="0" err="1" smtClean="0"/>
              <a:t>sendcounts</a:t>
            </a:r>
            <a:r>
              <a:rPr lang="en-US" sz="1400" dirty="0" smtClean="0"/>
              <a:t>, </a:t>
            </a:r>
            <a:r>
              <a:rPr lang="en-US" sz="1400" dirty="0" err="1" smtClean="0"/>
              <a:t>int</a:t>
            </a:r>
            <a:r>
              <a:rPr lang="en-US" sz="1400" dirty="0" smtClean="0"/>
              <a:t> *</a:t>
            </a:r>
            <a:r>
              <a:rPr lang="en-US" sz="1400" dirty="0" err="1" smtClean="0"/>
              <a:t>displs</a:t>
            </a:r>
            <a:r>
              <a:rPr lang="en-US" sz="1400" dirty="0" smtClean="0"/>
              <a:t>, </a:t>
            </a:r>
            <a:r>
              <a:rPr lang="en-US" sz="1400" dirty="0" err="1" smtClean="0"/>
              <a:t>MPI_Datatype</a:t>
            </a:r>
            <a:r>
              <a:rPr lang="en-US" sz="1400" dirty="0" smtClean="0"/>
              <a:t> </a:t>
            </a:r>
            <a:r>
              <a:rPr lang="en-US" sz="1400" dirty="0" err="1" smtClean="0"/>
              <a:t>sendtype</a:t>
            </a:r>
            <a:r>
              <a:rPr lang="en-US" sz="1400" dirty="0" smtClean="0"/>
              <a:t>, void *</a:t>
            </a:r>
            <a:r>
              <a:rPr lang="en-US" sz="1400" dirty="0" err="1" smtClean="0"/>
              <a:t>recvbuf</a:t>
            </a:r>
            <a:r>
              <a:rPr lang="en-US" sz="1400" dirty="0" smtClean="0"/>
              <a:t>,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recvcount</a:t>
            </a:r>
            <a:r>
              <a:rPr lang="en-US" sz="1400" dirty="0" smtClean="0"/>
              <a:t>, </a:t>
            </a:r>
            <a:r>
              <a:rPr lang="en-US" sz="1400" dirty="0" err="1" smtClean="0"/>
              <a:t>MPI_Datatype</a:t>
            </a:r>
            <a:r>
              <a:rPr lang="en-US" sz="1400" dirty="0" smtClean="0"/>
              <a:t> </a:t>
            </a:r>
            <a:r>
              <a:rPr lang="en-US" sz="1400" dirty="0" err="1" smtClean="0"/>
              <a:t>recvtype</a:t>
            </a:r>
            <a:r>
              <a:rPr lang="en-US" sz="1400" dirty="0" smtClean="0"/>
              <a:t>, </a:t>
            </a:r>
            <a:r>
              <a:rPr lang="en-US" sz="1400" dirty="0" err="1" smtClean="0"/>
              <a:t>int</a:t>
            </a:r>
            <a:r>
              <a:rPr lang="en-US" sz="1400" dirty="0" smtClean="0"/>
              <a:t> root, </a:t>
            </a:r>
            <a:r>
              <a:rPr lang="en-US" sz="1400" dirty="0" err="1" smtClean="0"/>
              <a:t>MPI_Comm</a:t>
            </a:r>
            <a:r>
              <a:rPr lang="en-US" sz="1400" dirty="0" smtClean="0"/>
              <a:t> </a:t>
            </a:r>
            <a:r>
              <a:rPr lang="en-US" sz="1400" dirty="0" err="1" smtClean="0"/>
              <a:t>comm</a:t>
            </a:r>
            <a:r>
              <a:rPr lang="en-US" sz="1400" dirty="0" smtClean="0"/>
              <a:t>)</a:t>
            </a:r>
          </a:p>
          <a:p>
            <a:r>
              <a:rPr lang="en-US" sz="1800" dirty="0" err="1" smtClean="0"/>
              <a:t>MPI_Allreduce</a:t>
            </a:r>
            <a:r>
              <a:rPr lang="en-US" sz="1800" dirty="0" smtClean="0"/>
              <a:t>  - Combines values from all processes and distributes the result back to all processes.</a:t>
            </a:r>
          </a:p>
          <a:p>
            <a:pPr lvl="1"/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MPI_Allreduce</a:t>
            </a:r>
            <a:r>
              <a:rPr lang="en-US" sz="1400" dirty="0" smtClean="0"/>
              <a:t>(void *</a:t>
            </a:r>
            <a:r>
              <a:rPr lang="en-US" sz="1400" dirty="0" err="1" smtClean="0"/>
              <a:t>sendbuf</a:t>
            </a:r>
            <a:r>
              <a:rPr lang="en-US" sz="1400" dirty="0" smtClean="0"/>
              <a:t>, void *</a:t>
            </a:r>
            <a:r>
              <a:rPr lang="en-US" sz="1400" dirty="0" err="1" smtClean="0"/>
              <a:t>recvbuf</a:t>
            </a:r>
            <a:r>
              <a:rPr lang="en-US" sz="1400" dirty="0" smtClean="0"/>
              <a:t>, </a:t>
            </a:r>
            <a:r>
              <a:rPr lang="en-US" sz="1400" dirty="0" err="1" smtClean="0"/>
              <a:t>int</a:t>
            </a:r>
            <a:r>
              <a:rPr lang="en-US" sz="1400" dirty="0" smtClean="0"/>
              <a:t> count, </a:t>
            </a:r>
            <a:r>
              <a:rPr lang="en-US" sz="1400" dirty="0" err="1" smtClean="0"/>
              <a:t>MPI_Datatype</a:t>
            </a:r>
            <a:r>
              <a:rPr lang="en-US" sz="1400" dirty="0" smtClean="0"/>
              <a:t> </a:t>
            </a:r>
            <a:r>
              <a:rPr lang="en-US" sz="1400" dirty="0" err="1" smtClean="0"/>
              <a:t>datatype</a:t>
            </a:r>
            <a:r>
              <a:rPr lang="en-US" sz="1400" dirty="0" smtClean="0"/>
              <a:t>, </a:t>
            </a:r>
            <a:r>
              <a:rPr lang="en-US" sz="1400" dirty="0" err="1" smtClean="0"/>
              <a:t>MPI_Op</a:t>
            </a:r>
            <a:r>
              <a:rPr lang="en-US" sz="1400" dirty="0" smtClean="0"/>
              <a:t> op, </a:t>
            </a:r>
            <a:r>
              <a:rPr lang="en-US" sz="1400" dirty="0" err="1" smtClean="0"/>
              <a:t>MPI_Comm</a:t>
            </a:r>
            <a:r>
              <a:rPr lang="en-US" sz="1400" dirty="0" smtClean="0"/>
              <a:t> </a:t>
            </a:r>
            <a:r>
              <a:rPr lang="en-US" sz="1400" dirty="0" err="1" smtClean="0"/>
              <a:t>comm</a:t>
            </a:r>
            <a:r>
              <a:rPr lang="en-US" sz="1400" dirty="0" smtClean="0"/>
              <a:t>)</a:t>
            </a:r>
          </a:p>
          <a:p>
            <a:endParaRPr lang="en-US" sz="1800" dirty="0" smtClean="0"/>
          </a:p>
          <a:p>
            <a:pPr lvl="1"/>
            <a:endParaRPr lang="bg-BG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Parallel Programming with MPI Training – Sofia, Bulgaria, 1 Dec . 2011					</a:t>
            </a:r>
            <a:fld id="{70F2B333-24EA-4DE2-9D5F-F92EB537375C}" type="slidenum">
              <a:rPr lang="el-GR" smtClean="0"/>
              <a:pPr>
                <a:defRPr/>
              </a:pPr>
              <a:t>14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 of MPI programs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Compilation is achieved by using </a:t>
            </a:r>
            <a:r>
              <a:rPr lang="en-US" dirty="0" err="1" smtClean="0"/>
              <a:t>mpicc</a:t>
            </a:r>
            <a:r>
              <a:rPr lang="en-US" dirty="0" smtClean="0"/>
              <a:t> or mpif77 instead of simply </a:t>
            </a:r>
            <a:r>
              <a:rPr lang="en-US" dirty="0" err="1" smtClean="0"/>
              <a:t>gcc</a:t>
            </a:r>
            <a:r>
              <a:rPr lang="en-US" dirty="0" smtClean="0"/>
              <a:t> or </a:t>
            </a:r>
            <a:r>
              <a:rPr lang="en-US" dirty="0" err="1" smtClean="0"/>
              <a:t>gfortran</a:t>
            </a:r>
            <a:r>
              <a:rPr lang="en-US" dirty="0" smtClean="0"/>
              <a:t>. For software developed by other people, in many cases one should replace CC=</a:t>
            </a:r>
            <a:r>
              <a:rPr lang="en-US" dirty="0" err="1" smtClean="0"/>
              <a:t>gcc</a:t>
            </a:r>
            <a:r>
              <a:rPr lang="en-US" dirty="0" smtClean="0"/>
              <a:t> with CC=</a:t>
            </a:r>
            <a:r>
              <a:rPr lang="en-US" dirty="0" err="1" smtClean="0"/>
              <a:t>mpicc</a:t>
            </a:r>
            <a:r>
              <a:rPr lang="en-US" dirty="0" smtClean="0"/>
              <a:t> in the </a:t>
            </a:r>
            <a:r>
              <a:rPr lang="en-US" dirty="0" err="1" smtClean="0"/>
              <a:t>Makefile</a:t>
            </a:r>
            <a:r>
              <a:rPr lang="en-US" dirty="0" smtClean="0"/>
              <a:t>, or perform </a:t>
            </a:r>
          </a:p>
          <a:p>
            <a:r>
              <a:rPr lang="en-US" dirty="0" smtClean="0"/>
              <a:t>MPICC=</a:t>
            </a:r>
            <a:r>
              <a:rPr lang="en-US" dirty="0" err="1" smtClean="0"/>
              <a:t>mpicc</a:t>
            </a:r>
            <a:r>
              <a:rPr lang="en-US" dirty="0" smtClean="0"/>
              <a:t> MPIF77=mpif77 ./configure</a:t>
            </a:r>
          </a:p>
          <a:p>
            <a:r>
              <a:rPr lang="en-US" dirty="0" smtClean="0"/>
              <a:t>For Intel compiler it is preferable to use </a:t>
            </a:r>
            <a:r>
              <a:rPr lang="en-US" dirty="0" err="1" smtClean="0"/>
              <a:t>mpiicc</a:t>
            </a:r>
            <a:r>
              <a:rPr lang="en-US" dirty="0" smtClean="0"/>
              <a:t> and </a:t>
            </a:r>
            <a:r>
              <a:rPr lang="en-US" dirty="0" err="1" smtClean="0"/>
              <a:t>mpiifort</a:t>
            </a:r>
            <a:r>
              <a:rPr lang="en-US" dirty="0" smtClean="0"/>
              <a:t> (</a:t>
            </a:r>
            <a:r>
              <a:rPr lang="en-US" dirty="0" err="1" smtClean="0"/>
              <a:t>mpiicpc</a:t>
            </a:r>
            <a:r>
              <a:rPr lang="en-US" dirty="0" smtClean="0"/>
              <a:t> for C++ compilation). </a:t>
            </a:r>
          </a:p>
          <a:p>
            <a:r>
              <a:rPr lang="en-US" dirty="0" smtClean="0"/>
              <a:t>These commands are wrappers that invoke the regular compiler with appropriate compile (-I… ) and link flags, adding the necessary MPI libraries. </a:t>
            </a:r>
          </a:p>
          <a:p>
            <a:r>
              <a:rPr lang="en-US" dirty="0" smtClean="0"/>
              <a:t>It is usually impossible to combine object files or libraries compiled with different compilers.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HP-SEE Training – Sofia, Bulgaria 29-30, Nov. 2010					</a:t>
            </a:r>
            <a:fld id="{70F2B333-24EA-4DE2-9D5F-F92EB537375C}" type="slidenum">
              <a:rPr lang="el-GR" smtClean="0"/>
              <a:pPr>
                <a:defRPr/>
              </a:pPr>
              <a:t>15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</a:t>
            </a:r>
            <a:r>
              <a:rPr lang="en-US" dirty="0" err="1" smtClean="0"/>
              <a:t>OpenMP</a:t>
            </a:r>
            <a:r>
              <a:rPr lang="en-US" dirty="0" smtClean="0"/>
              <a:t>- MPI programming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OpenMP</a:t>
            </a:r>
            <a:r>
              <a:rPr lang="en-US" dirty="0" smtClean="0"/>
              <a:t> relies on using compiler directives for shared memory parallel programming. </a:t>
            </a:r>
          </a:p>
          <a:p>
            <a:r>
              <a:rPr lang="en-US" dirty="0" smtClean="0"/>
              <a:t>It is generally advantageous to use </a:t>
            </a:r>
            <a:r>
              <a:rPr lang="en-US" dirty="0" err="1" smtClean="0"/>
              <a:t>OpenMP</a:t>
            </a:r>
            <a:r>
              <a:rPr lang="en-US" dirty="0" smtClean="0"/>
              <a:t> within a node and then MPI across nodes in order to reduce number of MPI processes. </a:t>
            </a:r>
          </a:p>
          <a:p>
            <a:r>
              <a:rPr lang="en-US" dirty="0" smtClean="0"/>
              <a:t>However, one should take care to either use thread-safe versions of the MPI library or (more easy for beginners) call MPI routines only from one of the </a:t>
            </a:r>
            <a:r>
              <a:rPr lang="en-US" dirty="0" err="1" smtClean="0"/>
              <a:t>OpenMP</a:t>
            </a:r>
            <a:r>
              <a:rPr lang="en-US" dirty="0" smtClean="0"/>
              <a:t> threads. </a:t>
            </a:r>
          </a:p>
          <a:p>
            <a:r>
              <a:rPr lang="en-US" dirty="0" smtClean="0"/>
              <a:t>Performance advantage of such hybrid programming is not guaranteed in practice. 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Parallel Programming with MPI Training – Sofia, Bulgaria, 1 Dec . 2011					</a:t>
            </a:r>
            <a:fld id="{70F2B333-24EA-4DE2-9D5F-F92EB537375C}" type="slidenum">
              <a:rPr lang="el-GR" smtClean="0"/>
              <a:pPr>
                <a:defRPr/>
              </a:pPr>
              <a:t>16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simple MPI program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#include &lt;</a:t>
            </a:r>
            <a:r>
              <a:rPr lang="en-US" sz="1600" dirty="0" err="1" smtClean="0"/>
              <a:t>mpi.h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#include &lt;</a:t>
            </a:r>
            <a:r>
              <a:rPr lang="en-US" sz="1600" dirty="0" err="1" smtClean="0"/>
              <a:t>stdio.h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#define SIZE 4</a:t>
            </a:r>
          </a:p>
          <a:p>
            <a:r>
              <a:rPr lang="en-US" sz="1600" dirty="0" err="1" smtClean="0"/>
              <a:t>int</a:t>
            </a:r>
            <a:r>
              <a:rPr lang="en-US" sz="1600" dirty="0" smtClean="0"/>
              <a:t> main(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argc</a:t>
            </a:r>
            <a:r>
              <a:rPr lang="en-US" sz="1600" dirty="0" smtClean="0"/>
              <a:t>, char **</a:t>
            </a:r>
            <a:r>
              <a:rPr lang="en-US" sz="1600" dirty="0" err="1" smtClean="0"/>
              <a:t>argv</a:t>
            </a:r>
            <a:r>
              <a:rPr lang="en-US" sz="1600" dirty="0" smtClean="0"/>
              <a:t>){</a:t>
            </a:r>
          </a:p>
          <a:p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numtasks</a:t>
            </a:r>
            <a:r>
              <a:rPr lang="en-US" sz="1600" dirty="0" smtClean="0"/>
              <a:t>, rank, source=0, </a:t>
            </a:r>
            <a:r>
              <a:rPr lang="en-US" sz="1600" dirty="0" err="1" smtClean="0"/>
              <a:t>dest</a:t>
            </a:r>
            <a:r>
              <a:rPr lang="en-US" sz="1600" dirty="0" smtClean="0"/>
              <a:t>, tag=1, </a:t>
            </a:r>
            <a:r>
              <a:rPr lang="en-US" sz="1600" dirty="0" err="1" smtClean="0"/>
              <a:t>i</a:t>
            </a:r>
            <a:r>
              <a:rPr lang="en-US" sz="1600" dirty="0" smtClean="0"/>
              <a:t>;</a:t>
            </a:r>
          </a:p>
          <a:p>
            <a:r>
              <a:rPr lang="en-US" sz="1600" dirty="0" smtClean="0"/>
              <a:t>float a[SIZE][SIZE] ={1.0, 2.0, 3.0, 4.0, 5.0, 6.0, 7.0, 8.0, 9.0, 10.0, 11.0, 12.0,13.0, 14.0, 15.0, 16.0};</a:t>
            </a:r>
          </a:p>
          <a:p>
            <a:r>
              <a:rPr lang="en-US" sz="1600" dirty="0" smtClean="0"/>
              <a:t>float b[SIZE];</a:t>
            </a:r>
          </a:p>
          <a:p>
            <a:r>
              <a:rPr lang="en-US" sz="1600" dirty="0" err="1" smtClean="0"/>
              <a:t>MPI_Status</a:t>
            </a:r>
            <a:r>
              <a:rPr lang="en-US" sz="1600" dirty="0" smtClean="0"/>
              <a:t> stat; </a:t>
            </a:r>
            <a:r>
              <a:rPr lang="en-US" sz="1600" dirty="0" err="1" smtClean="0"/>
              <a:t>MPI_Datatype</a:t>
            </a:r>
            <a:r>
              <a:rPr lang="en-US" sz="1600" dirty="0" smtClean="0"/>
              <a:t> </a:t>
            </a:r>
            <a:r>
              <a:rPr lang="en-US" sz="1600" dirty="0" err="1" smtClean="0"/>
              <a:t>rowtype</a:t>
            </a:r>
            <a:r>
              <a:rPr lang="en-US" sz="1600" dirty="0" smtClean="0"/>
              <a:t>;</a:t>
            </a:r>
          </a:p>
          <a:p>
            <a:r>
              <a:rPr lang="en-US" sz="1600" dirty="0" err="1" smtClean="0"/>
              <a:t>MPI_Init</a:t>
            </a:r>
            <a:r>
              <a:rPr lang="en-US" sz="1600" dirty="0" smtClean="0"/>
              <a:t>(&amp;</a:t>
            </a:r>
            <a:r>
              <a:rPr lang="en-US" sz="1600" dirty="0" err="1" smtClean="0"/>
              <a:t>argc</a:t>
            </a:r>
            <a:r>
              <a:rPr lang="en-US" sz="1600" dirty="0" smtClean="0"/>
              <a:t>, &amp;</a:t>
            </a:r>
            <a:r>
              <a:rPr lang="en-US" sz="1600" dirty="0" err="1" smtClean="0"/>
              <a:t>argv</a:t>
            </a:r>
            <a:r>
              <a:rPr lang="en-US" sz="1600" dirty="0" smtClean="0"/>
              <a:t>); </a:t>
            </a:r>
            <a:r>
              <a:rPr lang="en-US" sz="1600" dirty="0" err="1" smtClean="0"/>
              <a:t>MPI_Comm_rank</a:t>
            </a:r>
            <a:r>
              <a:rPr lang="en-US" sz="1600" dirty="0" smtClean="0"/>
              <a:t>(MPI_COMM_WORLD, &amp;rank);</a:t>
            </a:r>
          </a:p>
          <a:p>
            <a:r>
              <a:rPr lang="en-US" sz="1600" dirty="0" err="1" smtClean="0"/>
              <a:t>MPI_Comm_size</a:t>
            </a:r>
            <a:r>
              <a:rPr lang="en-US" sz="1600" dirty="0" smtClean="0"/>
              <a:t>(MPI_COMM_WORLD, &amp;</a:t>
            </a:r>
            <a:r>
              <a:rPr lang="en-US" sz="1600" dirty="0" err="1" smtClean="0"/>
              <a:t>numtasks</a:t>
            </a:r>
            <a:r>
              <a:rPr lang="en-US" sz="1600" dirty="0" smtClean="0"/>
              <a:t>);</a:t>
            </a:r>
          </a:p>
          <a:p>
            <a:r>
              <a:rPr lang="en-US" sz="1600" dirty="0" err="1" smtClean="0"/>
              <a:t>MPI_Type_contiguous</a:t>
            </a:r>
            <a:r>
              <a:rPr lang="en-US" sz="1600" dirty="0" smtClean="0"/>
              <a:t>(SIZE, MPI_FLOAT, &amp;</a:t>
            </a:r>
            <a:r>
              <a:rPr lang="en-US" sz="1600" dirty="0" err="1" smtClean="0"/>
              <a:t>rowtype</a:t>
            </a:r>
            <a:r>
              <a:rPr lang="en-US" sz="1600" dirty="0" smtClean="0"/>
              <a:t>); </a:t>
            </a:r>
            <a:r>
              <a:rPr lang="en-US" sz="1600" dirty="0" err="1" smtClean="0"/>
              <a:t>MPI_Type_commit</a:t>
            </a:r>
            <a:r>
              <a:rPr lang="en-US" sz="1600" dirty="0" smtClean="0"/>
              <a:t>(&amp;</a:t>
            </a:r>
            <a:r>
              <a:rPr lang="en-US" sz="1600" dirty="0" err="1" smtClean="0"/>
              <a:t>rowtype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if (rank == 0) {  for (</a:t>
            </a:r>
            <a:r>
              <a:rPr lang="en-US" sz="1600" dirty="0" err="1" smtClean="0"/>
              <a:t>i</a:t>
            </a:r>
            <a:r>
              <a:rPr lang="en-US" sz="1600" dirty="0" smtClean="0"/>
              <a:t>=0; </a:t>
            </a:r>
            <a:r>
              <a:rPr lang="en-US" sz="1600" dirty="0" err="1" smtClean="0"/>
              <a:t>i</a:t>
            </a:r>
            <a:r>
              <a:rPr lang="en-US" sz="1600" dirty="0" smtClean="0"/>
              <a:t>&lt;</a:t>
            </a:r>
            <a:r>
              <a:rPr lang="en-US" sz="1600" dirty="0" err="1" smtClean="0"/>
              <a:t>numtasks</a:t>
            </a:r>
            <a:r>
              <a:rPr lang="en-US" sz="1600" dirty="0" smtClean="0"/>
              <a:t>; </a:t>
            </a:r>
            <a:r>
              <a:rPr lang="en-US" sz="1600" dirty="0" err="1" smtClean="0"/>
              <a:t>i</a:t>
            </a:r>
            <a:r>
              <a:rPr lang="en-US" sz="1600" dirty="0" smtClean="0"/>
              <a:t>++)    </a:t>
            </a:r>
            <a:r>
              <a:rPr lang="en-US" sz="1600" dirty="0" err="1" smtClean="0"/>
              <a:t>MPI_Send</a:t>
            </a:r>
            <a:r>
              <a:rPr lang="en-US" sz="1600" dirty="0" smtClean="0"/>
              <a:t>(&amp;a[</a:t>
            </a:r>
            <a:r>
              <a:rPr lang="en-US" sz="1600" dirty="0" err="1" smtClean="0"/>
              <a:t>i</a:t>
            </a:r>
            <a:r>
              <a:rPr lang="en-US" sz="1600" dirty="0" smtClean="0"/>
              <a:t>][0], 1, </a:t>
            </a:r>
            <a:r>
              <a:rPr lang="en-US" sz="1600" dirty="0" err="1" smtClean="0"/>
              <a:t>rowtype</a:t>
            </a:r>
            <a:r>
              <a:rPr lang="en-US" sz="1600" dirty="0" smtClean="0"/>
              <a:t>, </a:t>
            </a:r>
            <a:r>
              <a:rPr lang="en-US" sz="1600" dirty="0" err="1" smtClean="0"/>
              <a:t>i</a:t>
            </a:r>
            <a:r>
              <a:rPr lang="en-US" sz="1600" dirty="0" smtClean="0"/>
              <a:t>, tag, MPI_COMM_WORLD);}</a:t>
            </a:r>
          </a:p>
          <a:p>
            <a:r>
              <a:rPr lang="en-US" sz="1600" dirty="0" err="1" smtClean="0"/>
              <a:t>MPI_Recv</a:t>
            </a:r>
            <a:r>
              <a:rPr lang="en-US" sz="1600" dirty="0" smtClean="0"/>
              <a:t>(b, SIZE, MPI_FLOAT, source, tag, MPI_COMM_WORLD, &amp;stat);</a:t>
            </a:r>
          </a:p>
          <a:p>
            <a:r>
              <a:rPr lang="en-US" sz="1600" dirty="0" err="1" smtClean="0"/>
              <a:t>printf</a:t>
            </a:r>
            <a:r>
              <a:rPr lang="en-US" sz="1600" dirty="0" smtClean="0"/>
              <a:t>("rank= %d b= %3.1f %3.1f %3.1f %3.1f\n", rank, b[0], b[1], b[2], b[3]);</a:t>
            </a:r>
          </a:p>
          <a:p>
            <a:r>
              <a:rPr lang="en-US" sz="1600" dirty="0" err="1" smtClean="0"/>
              <a:t>MPI_Type_free</a:t>
            </a:r>
            <a:r>
              <a:rPr lang="en-US" sz="1600" dirty="0" smtClean="0"/>
              <a:t>(&amp;</a:t>
            </a:r>
            <a:r>
              <a:rPr lang="en-US" sz="1600" dirty="0" err="1" smtClean="0"/>
              <a:t>rowtype</a:t>
            </a:r>
            <a:r>
              <a:rPr lang="en-US" sz="1600" dirty="0" smtClean="0"/>
              <a:t>);</a:t>
            </a:r>
          </a:p>
          <a:p>
            <a:r>
              <a:rPr lang="en-US" sz="1600" dirty="0" err="1" smtClean="0"/>
              <a:t>MPI_Finalize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}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Parallel Programming with MPI Training – Sofia, Bulgaria, 1 Dec . 2011					</a:t>
            </a:r>
            <a:fld id="{70F2B333-24EA-4DE2-9D5F-F92EB537375C}" type="slidenum">
              <a:rPr lang="el-GR" smtClean="0"/>
              <a:pPr>
                <a:defRPr/>
              </a:pPr>
              <a:t>17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map-reduce type MPI program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800" dirty="0" smtClean="0"/>
              <a:t>#include &lt;</a:t>
            </a:r>
            <a:r>
              <a:rPr lang="en-US" sz="1800" dirty="0" err="1" smtClean="0"/>
              <a:t>mpi.h</a:t>
            </a:r>
            <a:r>
              <a:rPr lang="en-US" sz="1800" dirty="0" smtClean="0"/>
              <a:t>&gt;</a:t>
            </a:r>
          </a:p>
          <a:p>
            <a:pPr>
              <a:buNone/>
            </a:pPr>
            <a:r>
              <a:rPr lang="en-US" sz="1800" dirty="0" err="1" smtClean="0"/>
              <a:t>int</a:t>
            </a:r>
            <a:r>
              <a:rPr lang="en-US" sz="1800" dirty="0" smtClean="0"/>
              <a:t> main(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argc,char</a:t>
            </a:r>
            <a:r>
              <a:rPr lang="en-US" sz="1800" dirty="0" smtClean="0"/>
              <a:t>**</a:t>
            </a:r>
            <a:r>
              <a:rPr lang="en-US" sz="1800" dirty="0" err="1" smtClean="0"/>
              <a:t>argv</a:t>
            </a:r>
            <a:r>
              <a:rPr lang="en-US" sz="1800" dirty="0" smtClean="0"/>
              <a:t>){ </a:t>
            </a:r>
            <a:r>
              <a:rPr lang="en-US" sz="1800" dirty="0" err="1" smtClean="0"/>
              <a:t>int</a:t>
            </a:r>
            <a:r>
              <a:rPr lang="en-US" sz="1800" dirty="0" smtClean="0"/>
              <a:t> rank, </a:t>
            </a:r>
            <a:r>
              <a:rPr lang="en-US" sz="1800" dirty="0" err="1" smtClean="0"/>
              <a:t>numtasks</a:t>
            </a:r>
            <a:r>
              <a:rPr lang="en-US" sz="1800" dirty="0" smtClean="0"/>
              <a:t>;</a:t>
            </a:r>
          </a:p>
          <a:p>
            <a:pPr>
              <a:buNone/>
            </a:pPr>
            <a:r>
              <a:rPr lang="en-US" sz="1800" dirty="0" err="1" smtClean="0"/>
              <a:t>MPI_Init</a:t>
            </a:r>
            <a:r>
              <a:rPr lang="en-US" sz="1800" dirty="0" smtClean="0"/>
              <a:t>(&amp;</a:t>
            </a:r>
            <a:r>
              <a:rPr lang="en-US" sz="1800" dirty="0" err="1" smtClean="0"/>
              <a:t>argc</a:t>
            </a:r>
            <a:r>
              <a:rPr lang="en-US" sz="1800" dirty="0" smtClean="0"/>
              <a:t>, &amp;</a:t>
            </a:r>
            <a:r>
              <a:rPr lang="en-US" sz="1800" dirty="0" err="1" smtClean="0"/>
              <a:t>argv</a:t>
            </a:r>
            <a:r>
              <a:rPr lang="en-US" sz="1800" dirty="0" smtClean="0"/>
              <a:t>); </a:t>
            </a:r>
            <a:r>
              <a:rPr lang="en-US" sz="1800" dirty="0" err="1" smtClean="0"/>
              <a:t>MPI_Comm_rank</a:t>
            </a:r>
            <a:r>
              <a:rPr lang="en-US" sz="1800" dirty="0" smtClean="0"/>
              <a:t>(MPI_COMM_WORLD, &amp;rank);</a:t>
            </a:r>
          </a:p>
          <a:p>
            <a:pPr>
              <a:buNone/>
            </a:pPr>
            <a:r>
              <a:rPr lang="en-US" sz="1800" dirty="0" err="1" smtClean="0"/>
              <a:t>MPI_Comm_size</a:t>
            </a:r>
            <a:r>
              <a:rPr lang="en-US" sz="1800" dirty="0" smtClean="0"/>
              <a:t>(MPI_COMM_WORLD, &amp;</a:t>
            </a:r>
            <a:r>
              <a:rPr lang="en-US" sz="1800" dirty="0" err="1" smtClean="0"/>
              <a:t>numtasks</a:t>
            </a:r>
            <a:r>
              <a:rPr lang="en-US" sz="1800" dirty="0" smtClean="0"/>
              <a:t>);</a:t>
            </a:r>
          </a:p>
          <a:p>
            <a:pPr>
              <a:buNone/>
            </a:pPr>
            <a:r>
              <a:rPr lang="en-US" sz="1800" dirty="0" err="1" smtClean="0"/>
              <a:t>int</a:t>
            </a:r>
            <a:r>
              <a:rPr lang="en-US" sz="1800" dirty="0" smtClean="0"/>
              <a:t> N=1000; double s=0; double </a:t>
            </a:r>
            <a:r>
              <a:rPr lang="en-US" sz="1800" dirty="0" err="1" smtClean="0"/>
              <a:t>ss</a:t>
            </a:r>
            <a:r>
              <a:rPr lang="en-US" sz="1800" dirty="0" smtClean="0"/>
              <a:t>=0; 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;</a:t>
            </a:r>
          </a:p>
          <a:p>
            <a:pPr>
              <a:buNone/>
            </a:pPr>
            <a:r>
              <a:rPr lang="en-US" sz="1800" dirty="0" err="1" smtClean="0"/>
              <a:t>MPI_Bcast</a:t>
            </a:r>
            <a:r>
              <a:rPr lang="en-US" sz="1800" dirty="0" smtClean="0"/>
              <a:t>(&amp;N, 1, MPI_INT, 0 , MPI_COMM_WORLD);</a:t>
            </a:r>
          </a:p>
          <a:p>
            <a:pPr>
              <a:buNone/>
            </a:pPr>
            <a:r>
              <a:rPr lang="en-US" sz="1800" dirty="0" smtClean="0"/>
              <a:t>for (</a:t>
            </a:r>
            <a:r>
              <a:rPr lang="en-US" sz="1800" dirty="0" err="1" smtClean="0"/>
              <a:t>i</a:t>
            </a:r>
            <a:r>
              <a:rPr lang="en-US" sz="1800" dirty="0" smtClean="0"/>
              <a:t>=0;i&lt;</a:t>
            </a:r>
            <a:r>
              <a:rPr lang="en-US" sz="1800" dirty="0" err="1" smtClean="0"/>
              <a:t>N;i</a:t>
            </a:r>
            <a:r>
              <a:rPr lang="en-US" sz="1800" dirty="0" smtClean="0"/>
              <a:t>++){ </a:t>
            </a:r>
          </a:p>
          <a:p>
            <a:pPr>
              <a:buNone/>
            </a:pPr>
            <a:r>
              <a:rPr lang="en-US" sz="1800" dirty="0" smtClean="0"/>
              <a:t>	if (</a:t>
            </a:r>
            <a:r>
              <a:rPr lang="en-US" sz="1800" dirty="0" err="1" smtClean="0"/>
              <a:t>i%numtasks</a:t>
            </a:r>
            <a:r>
              <a:rPr lang="en-US" sz="1800" dirty="0" smtClean="0"/>
              <a:t>==rank){ </a:t>
            </a:r>
          </a:p>
          <a:p>
            <a:pPr>
              <a:buNone/>
            </a:pPr>
            <a:r>
              <a:rPr lang="en-US" sz="1800" dirty="0" smtClean="0"/>
              <a:t>		s+=</a:t>
            </a:r>
            <a:r>
              <a:rPr lang="en-US" sz="1800" dirty="0" err="1" smtClean="0"/>
              <a:t>func</a:t>
            </a:r>
            <a:r>
              <a:rPr lang="en-US" sz="1800" dirty="0" smtClean="0"/>
              <a:t>(</a:t>
            </a:r>
            <a:r>
              <a:rPr lang="en-US" sz="1800" dirty="0" err="1" smtClean="0"/>
              <a:t>i</a:t>
            </a:r>
            <a:r>
              <a:rPr lang="en-US" sz="1800" dirty="0" smtClean="0"/>
              <a:t>);</a:t>
            </a:r>
          </a:p>
          <a:p>
            <a:pPr>
              <a:buNone/>
            </a:pPr>
            <a:r>
              <a:rPr lang="en-US" sz="1800" dirty="0" smtClean="0"/>
              <a:t>	}</a:t>
            </a:r>
          </a:p>
          <a:p>
            <a:pPr>
              <a:buNone/>
            </a:pPr>
            <a:r>
              <a:rPr lang="en-US" sz="1800" dirty="0" smtClean="0"/>
              <a:t>}</a:t>
            </a:r>
          </a:p>
          <a:p>
            <a:pPr>
              <a:buNone/>
            </a:pPr>
            <a:r>
              <a:rPr lang="en-US" sz="1800" dirty="0" err="1" smtClean="0"/>
              <a:t>MPI_Reduce</a:t>
            </a:r>
            <a:r>
              <a:rPr lang="en-US" sz="1800" dirty="0" smtClean="0"/>
              <a:t>(&amp;s,&amp;ss,1, MPI_DOUBLE, MPI_SUM, 0 , MPI_COMM_WORLD); </a:t>
            </a:r>
          </a:p>
          <a:p>
            <a:pPr>
              <a:buNone/>
            </a:pPr>
            <a:r>
              <a:rPr lang="en-US" sz="1800" dirty="0" smtClean="0"/>
              <a:t>if (rank==0) 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printf</a:t>
            </a:r>
            <a:r>
              <a:rPr lang="en-US" sz="1800" dirty="0" smtClean="0"/>
              <a:t>(“%f\n”, </a:t>
            </a:r>
            <a:r>
              <a:rPr lang="en-US" sz="1800" dirty="0" err="1" smtClean="0"/>
              <a:t>ss</a:t>
            </a:r>
            <a:r>
              <a:rPr lang="en-US" sz="1800" dirty="0" smtClean="0"/>
              <a:t>);</a:t>
            </a:r>
          </a:p>
          <a:p>
            <a:pPr>
              <a:buNone/>
            </a:pPr>
            <a:r>
              <a:rPr lang="en-US" sz="1800" dirty="0" err="1" smtClean="0"/>
              <a:t>MPI_Finalize</a:t>
            </a:r>
            <a:r>
              <a:rPr lang="en-US" sz="1800" dirty="0" smtClean="0"/>
              <a:t>();</a:t>
            </a:r>
          </a:p>
          <a:p>
            <a:pPr>
              <a:buNone/>
            </a:pPr>
            <a:r>
              <a:rPr lang="en-US" sz="1800" dirty="0" smtClean="0"/>
              <a:t>}</a:t>
            </a:r>
            <a:endParaRPr lang="bg-BG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Parallel Programming with MPI Training – Sofia, Bulgaria, 1 Dec . 2011					</a:t>
            </a:r>
            <a:fld id="{70F2B333-24EA-4DE2-9D5F-F92EB537375C}" type="slidenum">
              <a:rPr lang="el-GR" smtClean="0"/>
              <a:pPr>
                <a:defRPr/>
              </a:pPr>
              <a:t>18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Executing MPI programs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executed with </a:t>
            </a:r>
          </a:p>
          <a:p>
            <a:pPr lvl="1"/>
            <a:r>
              <a:rPr lang="en-US" dirty="0" err="1" smtClean="0"/>
              <a:t>mpirun</a:t>
            </a:r>
            <a:r>
              <a:rPr lang="en-US" dirty="0" smtClean="0"/>
              <a:t> –</a:t>
            </a:r>
            <a:r>
              <a:rPr lang="en-US" dirty="0" err="1" smtClean="0"/>
              <a:t>np</a:t>
            </a:r>
            <a:r>
              <a:rPr lang="en-US" dirty="0" smtClean="0"/>
              <a:t> </a:t>
            </a:r>
            <a:r>
              <a:rPr lang="en-US" dirty="0" err="1" smtClean="0"/>
              <a:t>Nprocs</a:t>
            </a:r>
            <a:r>
              <a:rPr lang="en-US" dirty="0" smtClean="0"/>
              <a:t> </a:t>
            </a:r>
            <a:r>
              <a:rPr lang="en-US" dirty="0" err="1" smtClean="0"/>
              <a:t>ProgramName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Or </a:t>
            </a:r>
          </a:p>
          <a:p>
            <a:pPr lvl="1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mpiexec</a:t>
            </a:r>
            <a:r>
              <a:rPr lang="en-US" dirty="0" smtClean="0"/>
              <a:t> </a:t>
            </a:r>
            <a:r>
              <a:rPr lang="en-US" dirty="0" err="1" smtClean="0"/>
              <a:t>ProgramName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Batch systems should allow program execution to be coordinated by the scheduler. </a:t>
            </a:r>
          </a:p>
          <a:p>
            <a:pPr lvl="1">
              <a:buNone/>
            </a:pPr>
            <a:r>
              <a:rPr lang="en-US" dirty="0" smtClean="0"/>
              <a:t>Typically clusters allow </a:t>
            </a:r>
            <a:r>
              <a:rPr lang="en-US" dirty="0" err="1" smtClean="0"/>
              <a:t>ssh</a:t>
            </a:r>
            <a:r>
              <a:rPr lang="en-US" dirty="0" smtClean="0"/>
              <a:t> without password between nodes, which is used by </a:t>
            </a:r>
            <a:r>
              <a:rPr lang="en-US" dirty="0" err="1" smtClean="0"/>
              <a:t>mpiexec</a:t>
            </a:r>
            <a:r>
              <a:rPr lang="en-US" dirty="0" smtClean="0"/>
              <a:t> and/or </a:t>
            </a:r>
            <a:r>
              <a:rPr lang="en-US" dirty="0" err="1" smtClean="0"/>
              <a:t>mpirun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Using the batch system should be preferred for serious computations.</a:t>
            </a:r>
          </a:p>
          <a:p>
            <a:pPr lvl="1">
              <a:buNone/>
            </a:pPr>
            <a:r>
              <a:rPr lang="en-US" dirty="0" smtClean="0"/>
              <a:t>Request at least as many job slots as number of MPI processes, or some multiple of it (2x, 4x).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Parallel Programming with MPI Training – Sofia, Bulgaria, 1 Dec . 2011					</a:t>
            </a:r>
            <a:fld id="{70F2B333-24EA-4DE2-9D5F-F92EB537375C}" type="slidenum">
              <a:rPr lang="el-GR" smtClean="0"/>
              <a:pPr>
                <a:defRPr/>
              </a:pPr>
              <a:t>19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Parallel programming techniques</a:t>
            </a:r>
          </a:p>
          <a:p>
            <a:r>
              <a:rPr lang="en-US" sz="2000" dirty="0" smtClean="0"/>
              <a:t>What is MPI</a:t>
            </a:r>
          </a:p>
          <a:p>
            <a:r>
              <a:rPr lang="en-US" sz="2000" dirty="0" smtClean="0"/>
              <a:t>Types of MPI communication routines</a:t>
            </a:r>
          </a:p>
          <a:p>
            <a:r>
              <a:rPr lang="en-US" sz="2000" dirty="0" smtClean="0"/>
              <a:t>General structure of an MPI program</a:t>
            </a:r>
          </a:p>
          <a:p>
            <a:r>
              <a:rPr lang="en-US" sz="2000" dirty="0" smtClean="0"/>
              <a:t>Execution of MPI programs</a:t>
            </a:r>
          </a:p>
          <a:p>
            <a:r>
              <a:rPr lang="en-US" sz="2000" dirty="0" smtClean="0"/>
              <a:t>Additional considerations for developing MPI codes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HP-SEE Training – Sofia, Bulgaria 29-30, Nov. 2010					</a:t>
            </a:r>
            <a:fld id="{70F2B333-24EA-4DE2-9D5F-F92EB537375C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MPI is a portable, widely used and well understood standard for parallel programming</a:t>
            </a:r>
          </a:p>
          <a:p>
            <a:r>
              <a:rPr lang="en-US" dirty="0" smtClean="0"/>
              <a:t>Starting to program using MPI is easy – can be done on single computer</a:t>
            </a:r>
          </a:p>
          <a:p>
            <a:r>
              <a:rPr lang="en-US" dirty="0" smtClean="0"/>
              <a:t>MPI scales to hundreds of thousands of CPU cores</a:t>
            </a:r>
          </a:p>
          <a:p>
            <a:r>
              <a:rPr lang="en-US" dirty="0" smtClean="0"/>
              <a:t>Some problems are more easy to parallelize than others</a:t>
            </a:r>
          </a:p>
          <a:p>
            <a:r>
              <a:rPr lang="en-US" dirty="0" smtClean="0"/>
              <a:t>Have fun with MPI!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Parallel Programming with MPI Training – Sofia, Bulgaria, 1 Dec . 2011					</a:t>
            </a:r>
            <a:fld id="{70F2B333-24EA-4DE2-9D5F-F92EB537375C}" type="slidenum">
              <a:rPr lang="el-GR" smtClean="0"/>
              <a:pPr>
                <a:defRPr/>
              </a:pPr>
              <a:t>20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computing techniques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“Parallel computing</a:t>
            </a:r>
            <a:r>
              <a:rPr lang="en-US" dirty="0" smtClean="0"/>
              <a:t> is a form of computation in which many calculations are carried out simultaneously”</a:t>
            </a:r>
          </a:p>
          <a:p>
            <a:r>
              <a:rPr lang="en-US" dirty="0" smtClean="0"/>
              <a:t>Fine-grained, coarse-grained, and embarrassing parallelism</a:t>
            </a:r>
          </a:p>
          <a:p>
            <a:r>
              <a:rPr lang="en-US" b="1" dirty="0" smtClean="0"/>
              <a:t>Flynn's taxonomy:</a:t>
            </a:r>
          </a:p>
          <a:p>
            <a:pPr lvl="1"/>
            <a:r>
              <a:rPr lang="en-US" dirty="0" smtClean="0"/>
              <a:t>SISD – Single Instruction Single Data</a:t>
            </a:r>
          </a:p>
          <a:p>
            <a:pPr lvl="1"/>
            <a:r>
              <a:rPr lang="en-US" dirty="0" smtClean="0"/>
              <a:t>SIMD - Single Instruction Multiple Data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MIMD Multiple Instructions Multiple Data</a:t>
            </a:r>
          </a:p>
          <a:p>
            <a:pPr lvl="1"/>
            <a:r>
              <a:rPr lang="en-US" dirty="0" smtClean="0"/>
              <a:t>MISD- Multiple Instructions / Single Data</a:t>
            </a:r>
          </a:p>
          <a:p>
            <a:pPr lvl="1"/>
            <a:endParaRPr lang="en-US" b="1" dirty="0" smtClean="0"/>
          </a:p>
          <a:p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Parallel Programming with MPI Training – Sofia, Bulgaria, 1 Dec . 2011					</a:t>
            </a:r>
            <a:fld id="{70F2B333-24EA-4DE2-9D5F-F92EB537375C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MIMD scheme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Parallel Programming with MPI Training – Sofia, Bulgaria, 1 Dec . 2011					</a:t>
            </a:r>
            <a:fld id="{70F2B333-24EA-4DE2-9D5F-F92EB537375C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/>
          <a:p>
            <a:pPr marL="358775" marR="0" lvl="0" indent="-358775" algn="l" defTabSz="95885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164A8"/>
              </a:buClr>
              <a:buSzPct val="75000"/>
              <a:buFont typeface="Wingdings" pitchFamily="2" charset="2"/>
              <a:buChar char="q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</a:t>
            </a:r>
          </a:p>
          <a:p>
            <a:pPr marL="358775" marR="0" lvl="0" indent="-358775" algn="ctr" defTabSz="95885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164A8"/>
              </a:buClr>
              <a:buSzPct val="75000"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57200" y="1600200"/>
            <a:ext cx="973520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/>
          <a:p>
            <a:pPr marL="358775" marR="0" lvl="0" indent="-358775" algn="l" defTabSz="95885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164A8"/>
              </a:buClr>
              <a:buSzPct val="75000"/>
              <a:buFont typeface="Wingdings" pitchFamily="2" charset="2"/>
              <a:buChar char="q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MIMD - Multiple Instructions Multiple Data                      </a:t>
            </a:r>
          </a:p>
          <a:p>
            <a:pPr marL="358775" marR="0" lvl="0" indent="-358775" algn="ctr" defTabSz="95885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164A8"/>
              </a:buClr>
              <a:buSzPct val="75000"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066800" y="4191000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SI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066800" y="4876800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SI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066800" y="5562600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SI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2895600" y="4191000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SISD</a:t>
            </a: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2895600" y="4876800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SISD</a:t>
            </a: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2895600" y="5562600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SISD</a:t>
            </a: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4648200" y="4191000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SD</a:t>
            </a: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4648200" y="4876800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SD</a:t>
            </a: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4648200" y="5562600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SD</a:t>
            </a:r>
          </a:p>
        </p:txBody>
      </p:sp>
      <p:sp>
        <p:nvSpPr>
          <p:cNvPr id="17" name="Line 30"/>
          <p:cNvSpPr>
            <a:spLocks noChangeShapeType="1"/>
          </p:cNvSpPr>
          <p:nvPr/>
        </p:nvSpPr>
        <p:spPr bwMode="auto">
          <a:xfrm>
            <a:off x="1981200" y="4343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bg-BG"/>
          </a:p>
        </p:txBody>
      </p:sp>
      <p:sp>
        <p:nvSpPr>
          <p:cNvPr id="18" name="Line 31"/>
          <p:cNvSpPr>
            <a:spLocks noChangeShapeType="1"/>
          </p:cNvSpPr>
          <p:nvPr/>
        </p:nvSpPr>
        <p:spPr bwMode="auto">
          <a:xfrm>
            <a:off x="1981200" y="5029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bg-BG"/>
          </a:p>
        </p:txBody>
      </p:sp>
      <p:sp>
        <p:nvSpPr>
          <p:cNvPr id="19" name="Line 33"/>
          <p:cNvSpPr>
            <a:spLocks noChangeShapeType="1"/>
          </p:cNvSpPr>
          <p:nvPr/>
        </p:nvSpPr>
        <p:spPr bwMode="auto">
          <a:xfrm>
            <a:off x="1981200" y="5715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bg-BG"/>
          </a:p>
        </p:txBody>
      </p:sp>
      <p:sp>
        <p:nvSpPr>
          <p:cNvPr id="20" name="Line 37"/>
          <p:cNvSpPr>
            <a:spLocks noChangeShapeType="1"/>
          </p:cNvSpPr>
          <p:nvPr/>
        </p:nvSpPr>
        <p:spPr bwMode="auto">
          <a:xfrm flipH="1">
            <a:off x="3810000" y="4343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bg-BG"/>
          </a:p>
        </p:txBody>
      </p:sp>
      <p:sp>
        <p:nvSpPr>
          <p:cNvPr id="21" name="Line 39"/>
          <p:cNvSpPr>
            <a:spLocks noChangeShapeType="1"/>
          </p:cNvSpPr>
          <p:nvPr/>
        </p:nvSpPr>
        <p:spPr bwMode="auto">
          <a:xfrm flipH="1">
            <a:off x="3810000" y="5029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bg-BG"/>
          </a:p>
        </p:txBody>
      </p:sp>
      <p:sp>
        <p:nvSpPr>
          <p:cNvPr id="22" name="Line 40"/>
          <p:cNvSpPr>
            <a:spLocks noChangeShapeType="1"/>
          </p:cNvSpPr>
          <p:nvPr/>
        </p:nvSpPr>
        <p:spPr bwMode="auto">
          <a:xfrm flipH="1">
            <a:off x="3810000" y="5715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models and parallel computing techniques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8" y="1652589"/>
            <a:ext cx="6697443" cy="1815826"/>
          </a:xfrm>
        </p:spPr>
        <p:txBody>
          <a:bodyPr/>
          <a:lstStyle/>
          <a:p>
            <a:r>
              <a:rPr lang="en-US" dirty="0" smtClean="0"/>
              <a:t>Shared memory </a:t>
            </a:r>
            <a:r>
              <a:rPr lang="en-US" dirty="0" err="1" smtClean="0"/>
              <a:t>vs</a:t>
            </a:r>
            <a:r>
              <a:rPr lang="en-US" dirty="0" smtClean="0"/>
              <a:t> Distributed memory</a:t>
            </a:r>
          </a:p>
          <a:p>
            <a:r>
              <a:rPr lang="en-US" dirty="0" smtClean="0"/>
              <a:t>What is NUMA</a:t>
            </a:r>
          </a:p>
          <a:p>
            <a:r>
              <a:rPr lang="en-US" dirty="0" err="1" smtClean="0"/>
              <a:t>OpenMP</a:t>
            </a:r>
            <a:endParaRPr lang="en-US" dirty="0" smtClean="0"/>
          </a:p>
          <a:p>
            <a:r>
              <a:rPr lang="en-US" dirty="0" smtClean="0"/>
              <a:t>Parallel programming using threads</a:t>
            </a:r>
          </a:p>
          <a:p>
            <a:r>
              <a:rPr lang="en-US" dirty="0" smtClean="0"/>
              <a:t>MPI</a:t>
            </a:r>
          </a:p>
          <a:p>
            <a:r>
              <a:rPr lang="en-US" dirty="0" smtClean="0"/>
              <a:t>Hybrid approaches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Parallel Programming with MPI Training – Sofia, Bulgaria, 1 Dec . 2011					</a:t>
            </a:r>
            <a:fld id="{70F2B333-24EA-4DE2-9D5F-F92EB537375C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MPI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8" y="1253359"/>
            <a:ext cx="9518650" cy="5320479"/>
          </a:xfrm>
        </p:spPr>
        <p:txBody>
          <a:bodyPr/>
          <a:lstStyle/>
          <a:p>
            <a:r>
              <a:rPr lang="en-US" sz="1800" dirty="0" smtClean="0"/>
              <a:t>MPI stands for Message Passing Interface</a:t>
            </a:r>
          </a:p>
          <a:p>
            <a:r>
              <a:rPr lang="en-US" sz="1800" b="1" dirty="0" smtClean="0"/>
              <a:t>Message Passing Interface</a:t>
            </a:r>
            <a:r>
              <a:rPr lang="en-US" sz="1800" dirty="0" smtClean="0"/>
              <a:t> (</a:t>
            </a:r>
            <a:r>
              <a:rPr lang="en-US" sz="1800" b="1" dirty="0" smtClean="0"/>
              <a:t>MPI</a:t>
            </a:r>
            <a:r>
              <a:rPr lang="en-US" sz="1800" dirty="0" smtClean="0"/>
              <a:t>) is a standardized and portable message-passing system designed by a group of researchers from academia and industry to function on a wide variety of parallel computers. </a:t>
            </a:r>
          </a:p>
          <a:p>
            <a:r>
              <a:rPr lang="en-US" sz="1800" dirty="0" smtClean="0"/>
              <a:t>The standard defines the syntax and semantics of a core of library routines useful to a wide range of users writing portable message-passing programs in Fortran 77 or C.  </a:t>
            </a:r>
          </a:p>
          <a:p>
            <a:r>
              <a:rPr lang="en-US" sz="1800" dirty="0" smtClean="0"/>
              <a:t>Binding for other languages are also supported, including C++. The current version of the standard is MPI-2. </a:t>
            </a:r>
          </a:p>
          <a:p>
            <a:r>
              <a:rPr lang="en-US" sz="1800" dirty="0" smtClean="0"/>
              <a:t>MPI is usually deployed as a set of libraries, header files and wrappers for compiling, linking and executing the MPI application</a:t>
            </a:r>
          </a:p>
          <a:p>
            <a:r>
              <a:rPr lang="en-US" sz="1800" dirty="0" smtClean="0"/>
              <a:t>MPI applications are widely portable and can use shared or distributed memory systems.</a:t>
            </a:r>
          </a:p>
          <a:p>
            <a:r>
              <a:rPr lang="en-US" sz="1800" dirty="0" smtClean="0"/>
              <a:t>The exchange of messages happens over various interconnects:</a:t>
            </a:r>
          </a:p>
          <a:p>
            <a:pPr lvl="1"/>
            <a:r>
              <a:rPr lang="en-US" sz="1400" dirty="0" smtClean="0"/>
              <a:t>Memory bus</a:t>
            </a:r>
          </a:p>
          <a:p>
            <a:pPr lvl="1"/>
            <a:r>
              <a:rPr lang="en-US" sz="1400" dirty="0" err="1" smtClean="0"/>
              <a:t>Infiniband</a:t>
            </a:r>
            <a:endParaRPr lang="en-US" sz="1400" dirty="0" smtClean="0"/>
          </a:p>
          <a:p>
            <a:pPr lvl="1"/>
            <a:r>
              <a:rPr lang="en-US" sz="1400" dirty="0" err="1" smtClean="0"/>
              <a:t>Myrined</a:t>
            </a:r>
            <a:r>
              <a:rPr lang="en-US" sz="1400" dirty="0" smtClean="0"/>
              <a:t>, Quadrics, ….</a:t>
            </a:r>
          </a:p>
          <a:p>
            <a:pPr lvl="1"/>
            <a:r>
              <a:rPr lang="en-US" sz="1400" dirty="0" smtClean="0"/>
              <a:t>TCP/IP, other network protocols</a:t>
            </a:r>
          </a:p>
          <a:p>
            <a:pPr lvl="1"/>
            <a:r>
              <a:rPr lang="en-US" sz="1400" dirty="0" err="1" smtClean="0"/>
              <a:t>Proprietory</a:t>
            </a:r>
            <a:r>
              <a:rPr lang="en-US" sz="1400" dirty="0" smtClean="0"/>
              <a:t> interconnects (supercomputers). </a:t>
            </a:r>
          </a:p>
          <a:p>
            <a:pPr lvl="1"/>
            <a:endParaRPr lang="en-US" sz="1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Parallel Programming with MPI Training – Sofia, Bulgaria, 1 Dec . 2011					</a:t>
            </a:r>
            <a:fld id="{70F2B333-24EA-4DE2-9D5F-F92EB537375C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structure of an MPI program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#include "</a:t>
            </a:r>
            <a:r>
              <a:rPr lang="en-US" sz="1800" dirty="0" err="1" smtClean="0"/>
              <a:t>mpi.h</a:t>
            </a:r>
            <a:r>
              <a:rPr lang="en-US" sz="1800" dirty="0" smtClean="0"/>
              <a:t>"</a:t>
            </a:r>
          </a:p>
          <a:p>
            <a:r>
              <a:rPr lang="en-US" sz="1800" dirty="0" smtClean="0"/>
              <a:t>... - other includes, for example #include &lt;</a:t>
            </a:r>
            <a:r>
              <a:rPr lang="en-US" sz="1800" dirty="0" err="1" smtClean="0"/>
              <a:t>stdio.h</a:t>
            </a:r>
            <a:r>
              <a:rPr lang="en-US" sz="1800" dirty="0" smtClean="0"/>
              <a:t>&gt;</a:t>
            </a:r>
          </a:p>
          <a:p>
            <a:r>
              <a:rPr lang="en-US" sz="1800" dirty="0" err="1" smtClean="0"/>
              <a:t>int</a:t>
            </a:r>
            <a:r>
              <a:rPr lang="en-US" sz="1800" dirty="0" smtClean="0"/>
              <a:t> main(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argc</a:t>
            </a:r>
            <a:r>
              <a:rPr lang="en-US" sz="1800" dirty="0" smtClean="0"/>
              <a:t>, char **</a:t>
            </a:r>
            <a:r>
              <a:rPr lang="en-US" sz="1800" dirty="0" err="1" smtClean="0"/>
              <a:t>argv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{        </a:t>
            </a:r>
            <a:r>
              <a:rPr lang="en-US" sz="1800" dirty="0" err="1" smtClean="0"/>
              <a:t>int</a:t>
            </a:r>
            <a:r>
              <a:rPr lang="en-US" sz="1800" dirty="0" smtClean="0"/>
              <a:t> rank, </a:t>
            </a:r>
            <a:r>
              <a:rPr lang="en-US" sz="1800" dirty="0" err="1" smtClean="0"/>
              <a:t>nprocs</a:t>
            </a:r>
            <a:r>
              <a:rPr lang="en-US" sz="1800" dirty="0" smtClean="0"/>
              <a:t>;</a:t>
            </a:r>
          </a:p>
          <a:p>
            <a:r>
              <a:rPr lang="en-US" sz="1800" dirty="0" err="1" smtClean="0"/>
              <a:t>MPI_Init</a:t>
            </a:r>
            <a:r>
              <a:rPr lang="en-US" sz="1800" dirty="0" smtClean="0"/>
              <a:t>(&amp;</a:t>
            </a:r>
            <a:r>
              <a:rPr lang="en-US" sz="1800" dirty="0" err="1" smtClean="0"/>
              <a:t>argc</a:t>
            </a:r>
            <a:r>
              <a:rPr lang="en-US" sz="1800" dirty="0" smtClean="0"/>
              <a:t>, &amp;</a:t>
            </a:r>
            <a:r>
              <a:rPr lang="en-US" sz="1800" dirty="0" err="1" smtClean="0"/>
              <a:t>argv</a:t>
            </a:r>
            <a:r>
              <a:rPr lang="en-US" sz="1800" dirty="0" smtClean="0"/>
              <a:t>);</a:t>
            </a:r>
          </a:p>
          <a:p>
            <a:r>
              <a:rPr lang="en-US" sz="1800" dirty="0" err="1" smtClean="0"/>
              <a:t>MPI_Comm_size</a:t>
            </a:r>
            <a:r>
              <a:rPr lang="en-US" sz="1800" dirty="0" smtClean="0"/>
              <a:t>(MPI_COMM_WORLD, &amp;</a:t>
            </a:r>
            <a:r>
              <a:rPr lang="en-US" sz="1800" dirty="0" err="1" smtClean="0"/>
              <a:t>nprocs</a:t>
            </a:r>
            <a:r>
              <a:rPr lang="en-US" sz="1800" dirty="0" smtClean="0"/>
              <a:t>);</a:t>
            </a:r>
          </a:p>
          <a:p>
            <a:r>
              <a:rPr lang="en-US" sz="1800" dirty="0" err="1" smtClean="0"/>
              <a:t>MPI_Comm_rank</a:t>
            </a:r>
            <a:r>
              <a:rPr lang="en-US" sz="1800" dirty="0" smtClean="0"/>
              <a:t>(MPI_COMM_WORLD, &amp;rank);</a:t>
            </a:r>
          </a:p>
          <a:p>
            <a:r>
              <a:rPr lang="en-US" sz="1800" dirty="0" smtClean="0"/>
              <a:t>….. – operators, for example:</a:t>
            </a:r>
          </a:p>
          <a:p>
            <a:pPr lvl="1"/>
            <a:r>
              <a:rPr lang="en-US" sz="1400" dirty="0" err="1" smtClean="0"/>
              <a:t>printf</a:t>
            </a:r>
            <a:r>
              <a:rPr lang="en-US" sz="1400" dirty="0" smtClean="0"/>
              <a:t>("</a:t>
            </a:r>
            <a:r>
              <a:rPr lang="en-US" sz="1400" dirty="0" err="1" smtClean="0"/>
              <a:t>HelloWorld</a:t>
            </a:r>
            <a:r>
              <a:rPr lang="en-US" sz="1400" dirty="0" smtClean="0"/>
              <a:t>!  I'm process %d of %d on %s\n", rank, </a:t>
            </a:r>
            <a:r>
              <a:rPr lang="en-US" sz="1400" dirty="0" err="1" smtClean="0"/>
              <a:t>nprocs</a:t>
            </a:r>
            <a:r>
              <a:rPr lang="en-US" sz="1400" dirty="0" smtClean="0"/>
              <a:t>);</a:t>
            </a:r>
          </a:p>
          <a:p>
            <a:r>
              <a:rPr lang="en-US" sz="1800" dirty="0" err="1" smtClean="0"/>
              <a:t>MPI_Finalize</a:t>
            </a:r>
            <a:r>
              <a:rPr lang="en-US" sz="1800" dirty="0" smtClean="0"/>
              <a:t>();</a:t>
            </a:r>
          </a:p>
          <a:p>
            <a:r>
              <a:rPr lang="en-US" sz="1800" dirty="0" smtClean="0"/>
              <a:t>}</a:t>
            </a:r>
          </a:p>
          <a:p>
            <a:r>
              <a:rPr lang="en-US" dirty="0" smtClean="0"/>
              <a:t>Usually program is compiled with </a:t>
            </a:r>
            <a:r>
              <a:rPr lang="en-US" dirty="0" err="1" smtClean="0"/>
              <a:t>mpicc</a:t>
            </a:r>
            <a:r>
              <a:rPr lang="en-US" dirty="0" smtClean="0"/>
              <a:t> or mpif77 (mpif90, </a:t>
            </a:r>
            <a:r>
              <a:rPr lang="en-US" dirty="0" err="1" smtClean="0"/>
              <a:t>mpicxx</a:t>
            </a:r>
            <a:r>
              <a:rPr lang="en-US" dirty="0" smtClean="0"/>
              <a:t>) and executed with </a:t>
            </a:r>
            <a:r>
              <a:rPr lang="en-US" dirty="0" err="1" smtClean="0"/>
              <a:t>mpirun</a:t>
            </a:r>
            <a:r>
              <a:rPr lang="en-US" dirty="0" smtClean="0"/>
              <a:t> or </a:t>
            </a:r>
            <a:r>
              <a:rPr lang="en-US" dirty="0" err="1" smtClean="0"/>
              <a:t>mpiexec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Parallel Programming with MPI Training – Sofia, Bulgaria, 1 Dec . 2011					</a:t>
            </a:r>
            <a:fld id="{70F2B333-24EA-4DE2-9D5F-F92EB537375C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Communicators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</a:t>
            </a:r>
            <a:r>
              <a:rPr lang="en-US" dirty="0" err="1" smtClean="0"/>
              <a:t>mpi</a:t>
            </a:r>
            <a:r>
              <a:rPr lang="en-US" dirty="0" smtClean="0"/>
              <a:t> specific communications take place with respect </a:t>
            </a:r>
          </a:p>
          <a:p>
            <a:r>
              <a:rPr lang="en-US" dirty="0" smtClean="0"/>
              <a:t>to a communicator</a:t>
            </a:r>
          </a:p>
          <a:p>
            <a:r>
              <a:rPr lang="en-US" dirty="0" smtClean="0"/>
              <a:t>Communicator: A collection of  processes and a </a:t>
            </a:r>
          </a:p>
          <a:p>
            <a:r>
              <a:rPr lang="en-US" dirty="0" smtClean="0"/>
              <a:t>context</a:t>
            </a:r>
          </a:p>
          <a:p>
            <a:r>
              <a:rPr lang="en-US" dirty="0" smtClean="0"/>
              <a:t>MPI_COMM_WORLD is the predefined communicator of </a:t>
            </a:r>
          </a:p>
          <a:p>
            <a:r>
              <a:rPr lang="en-US" dirty="0" smtClean="0"/>
              <a:t>all processes</a:t>
            </a:r>
          </a:p>
          <a:p>
            <a:r>
              <a:rPr lang="en-US" dirty="0" smtClean="0"/>
              <a:t>Processes within a communicator are assigned a unique rank value</a:t>
            </a:r>
          </a:p>
          <a:p>
            <a:pPr lvl="1"/>
            <a:r>
              <a:rPr lang="en-US" dirty="0" err="1" smtClean="0"/>
              <a:t>MPI_Comm_size</a:t>
            </a:r>
            <a:r>
              <a:rPr lang="en-US" dirty="0" smtClean="0"/>
              <a:t>( MPI_COMM_WORLD, &amp;size );</a:t>
            </a:r>
          </a:p>
          <a:p>
            <a:pPr lvl="1"/>
            <a:r>
              <a:rPr lang="en-US" dirty="0" err="1" smtClean="0"/>
              <a:t>MPI_Comm_rank</a:t>
            </a:r>
            <a:r>
              <a:rPr lang="en-US" dirty="0" smtClean="0"/>
              <a:t>( MPI_COMM_WORLD, &amp;rank );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Parallel Programming with MPI Training – Sofia, Bulgaria, 1 Dec . 2011					</a:t>
            </a:r>
            <a:fld id="{70F2B333-24EA-4DE2-9D5F-F92EB537375C}" type="slidenum">
              <a:rPr lang="el-GR" smtClean="0"/>
              <a:pPr>
                <a:defRPr/>
              </a:pPr>
              <a:t>8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</a:t>
            </a:r>
            <a:r>
              <a:rPr lang="en-US" dirty="0" err="1" smtClean="0"/>
              <a:t>Datatypes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MPI_CHAR - signed char</a:t>
            </a:r>
          </a:p>
          <a:p>
            <a:r>
              <a:rPr lang="en-US" dirty="0" smtClean="0"/>
              <a:t>MPI_SHORT - signed short </a:t>
            </a:r>
            <a:r>
              <a:rPr lang="en-US" dirty="0" err="1" smtClean="0"/>
              <a:t>int</a:t>
            </a:r>
            <a:endParaRPr lang="en-US" dirty="0" smtClean="0"/>
          </a:p>
          <a:p>
            <a:r>
              <a:rPr lang="en-US" dirty="0" smtClean="0"/>
              <a:t>MPI_INT - signed </a:t>
            </a:r>
            <a:r>
              <a:rPr lang="en-US" dirty="0" err="1" smtClean="0"/>
              <a:t>int</a:t>
            </a:r>
            <a:endParaRPr lang="en-US" dirty="0" smtClean="0"/>
          </a:p>
          <a:p>
            <a:r>
              <a:rPr lang="en-US" dirty="0" smtClean="0"/>
              <a:t>MPI_LONG - signed long </a:t>
            </a:r>
            <a:r>
              <a:rPr lang="en-US" dirty="0" err="1" smtClean="0"/>
              <a:t>int</a:t>
            </a:r>
            <a:endParaRPr lang="en-US" dirty="0" smtClean="0"/>
          </a:p>
          <a:p>
            <a:r>
              <a:rPr lang="en-US" dirty="0" smtClean="0"/>
              <a:t>MPI_UNSIGNED_CHAR - unsigned char</a:t>
            </a:r>
          </a:p>
          <a:p>
            <a:r>
              <a:rPr lang="en-US" dirty="0" smtClean="0"/>
              <a:t>MPI_INSIGNED_SHORT - unsigned short </a:t>
            </a:r>
            <a:r>
              <a:rPr lang="en-US" dirty="0" err="1" smtClean="0"/>
              <a:t>int</a:t>
            </a:r>
            <a:endParaRPr lang="en-US" dirty="0" smtClean="0"/>
          </a:p>
          <a:p>
            <a:r>
              <a:rPr lang="en-US" dirty="0" smtClean="0"/>
              <a:t>MPI_INSIGNED - unsigned </a:t>
            </a:r>
            <a:r>
              <a:rPr lang="en-US" dirty="0" err="1" smtClean="0"/>
              <a:t>int</a:t>
            </a:r>
            <a:endParaRPr lang="en-US" dirty="0" smtClean="0"/>
          </a:p>
          <a:p>
            <a:r>
              <a:rPr lang="en-US" dirty="0" smtClean="0"/>
              <a:t>MPI_UNSIGNED_LONG - unsigned long </a:t>
            </a:r>
            <a:r>
              <a:rPr lang="en-US" dirty="0" err="1" smtClean="0"/>
              <a:t>int</a:t>
            </a:r>
            <a:endParaRPr lang="en-US" dirty="0" smtClean="0"/>
          </a:p>
          <a:p>
            <a:r>
              <a:rPr lang="en-US" dirty="0" smtClean="0"/>
              <a:t>MPI_FLOAT - float</a:t>
            </a:r>
          </a:p>
          <a:p>
            <a:r>
              <a:rPr lang="en-US" dirty="0" smtClean="0"/>
              <a:t>MPI_DOUBLE - double</a:t>
            </a:r>
          </a:p>
          <a:p>
            <a:r>
              <a:rPr lang="en-US" dirty="0" smtClean="0"/>
              <a:t>MPI_LONG_DOUBLE - long double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Parallel Programming with MPI Training – Sofia, Bulgaria, 1 Dec . 2011					</a:t>
            </a:r>
            <a:fld id="{70F2B333-24EA-4DE2-9D5F-F92EB537375C}" type="slidenum">
              <a:rPr lang="el-GR" smtClean="0"/>
              <a:pPr>
                <a:defRPr/>
              </a:pPr>
              <a:t>9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EGRID-ppt-template">
  <a:themeElements>
    <a:clrScheme name="HP-SE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54A94"/>
      </a:accent1>
      <a:accent2>
        <a:srgbClr val="103152"/>
      </a:accent2>
      <a:accent3>
        <a:srgbClr val="FFFFFF"/>
      </a:accent3>
      <a:accent4>
        <a:srgbClr val="00B050"/>
      </a:accent4>
      <a:accent5>
        <a:srgbClr val="42ADC5"/>
      </a:accent5>
      <a:accent6>
        <a:srgbClr val="FF0000"/>
      </a:accent6>
      <a:hlink>
        <a:srgbClr val="0070C0"/>
      </a:hlink>
      <a:folHlink>
        <a:srgbClr val="5297DD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EEGRID-ppt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SEEGRID-ppt-template</Template>
  <TotalTime>2843</TotalTime>
  <Words>1843</Words>
  <Application>Microsoft Office PowerPoint</Application>
  <PresentationFormat>A4 Paper (210x297 mm)</PresentationFormat>
  <Paragraphs>244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SEEGRID-ppt-template</vt:lpstr>
      <vt:lpstr>Introduction to parallel programming with MPI  </vt:lpstr>
      <vt:lpstr>OUTLINE</vt:lpstr>
      <vt:lpstr>Parallel computing techniques</vt:lpstr>
      <vt:lpstr>MIMD scheme</vt:lpstr>
      <vt:lpstr>Memory models and parallel computing techniques</vt:lpstr>
      <vt:lpstr>What is MPI</vt:lpstr>
      <vt:lpstr>General structure of an MPI program</vt:lpstr>
      <vt:lpstr>Communicators</vt:lpstr>
      <vt:lpstr>MPI Datatypes</vt:lpstr>
      <vt:lpstr>Types of MPI communication routines</vt:lpstr>
      <vt:lpstr>Point-to-point communication</vt:lpstr>
      <vt:lpstr>Point-to-point communication</vt:lpstr>
      <vt:lpstr>Collective communications</vt:lpstr>
      <vt:lpstr>Collective communications</vt:lpstr>
      <vt:lpstr>Compilation of MPI programs</vt:lpstr>
      <vt:lpstr>Hybrid OpenMP- MPI programming</vt:lpstr>
      <vt:lpstr>Example of simple MPI program</vt:lpstr>
      <vt:lpstr>Typical map-reduce type MPI program</vt:lpstr>
      <vt:lpstr>Executing MPI programs</vt:lpstr>
      <vt:lpstr>Conclusions</vt:lpstr>
    </vt:vector>
  </TitlesOfParts>
  <Company>edet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 &lt;Presentation Subtitle&gt;</dc:title>
  <dc:creator>nvog</dc:creator>
  <cp:lastModifiedBy>user1</cp:lastModifiedBy>
  <cp:revision>366</cp:revision>
  <dcterms:created xsi:type="dcterms:W3CDTF">2004-04-29T08:03:52Z</dcterms:created>
  <dcterms:modified xsi:type="dcterms:W3CDTF">2011-12-01T07:20:52Z</dcterms:modified>
</cp:coreProperties>
</file>