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21"/>
  </p:notesMasterIdLst>
  <p:handoutMasterIdLst>
    <p:handoutMasterId r:id="rId22"/>
  </p:handoutMasterIdLst>
  <p:sldIdLst>
    <p:sldId id="262" r:id="rId2"/>
    <p:sldId id="319" r:id="rId3"/>
    <p:sldId id="320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6" r:id="rId13"/>
    <p:sldId id="357" r:id="rId14"/>
    <p:sldId id="354" r:id="rId15"/>
    <p:sldId id="355" r:id="rId16"/>
    <p:sldId id="358" r:id="rId17"/>
    <p:sldId id="359" r:id="rId18"/>
    <p:sldId id="360" r:id="rId19"/>
    <p:sldId id="361" r:id="rId20"/>
  </p:sldIdLst>
  <p:sldSz cx="9906000" cy="6858000" type="A4"/>
  <p:notesSz cx="9866313" cy="6754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9933"/>
    <a:srgbClr val="FF9900"/>
    <a:srgbClr val="00FF00"/>
    <a:srgbClr val="CCCC00"/>
    <a:srgbClr val="FFFF99"/>
    <a:srgbClr val="FFFFCC"/>
    <a:srgbClr val="CC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88" autoAdjust="0"/>
    <p:restoredTop sz="94494" autoAdjust="0"/>
  </p:normalViewPr>
  <p:slideViewPr>
    <p:cSldViewPr snapToGrid="0">
      <p:cViewPr varScale="1">
        <p:scale>
          <a:sx n="71" d="100"/>
          <a:sy n="71" d="100"/>
        </p:scale>
        <p:origin x="-269" y="-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53" y="1669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7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15088"/>
            <a:ext cx="4275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6415088"/>
            <a:ext cx="4276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637B3C8-6350-489F-B484-5CB02FFFE6C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6738" y="506413"/>
            <a:ext cx="3659187" cy="2533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4450" y="3209925"/>
            <a:ext cx="7237413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25E00DA7-F371-4D6D-8D87-53A098DC10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bg-B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3531E1-E872-44F9-B120-76325A7CD475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bg-B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FE8F40-A7BD-4623-A5BC-E80E1AD0315D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bg-B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EAFBC7-50C4-4B7F-99D1-A981898865F0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906000" cy="11160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5" name="Rectangle 24"/>
          <p:cNvSpPr>
            <a:spLocks noChangeArrowheads="1"/>
          </p:cNvSpPr>
          <p:nvPr userDrawn="1"/>
        </p:nvSpPr>
        <p:spPr bwMode="auto">
          <a:xfrm>
            <a:off x="4506913" y="5143500"/>
            <a:ext cx="193833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defTabSz="958850">
              <a:spcBef>
                <a:spcPct val="20000"/>
              </a:spcBef>
              <a:defRPr/>
            </a:pPr>
            <a:r>
              <a:rPr lang="en-US" sz="2000" b="0" dirty="0"/>
              <a:t>www.hp-see.eu</a:t>
            </a:r>
            <a:endParaRPr lang="el-GR" sz="2000" b="0" dirty="0"/>
          </a:p>
        </p:txBody>
      </p:sp>
      <p:sp>
        <p:nvSpPr>
          <p:cNvPr id="6" name="Rectangle 25"/>
          <p:cNvSpPr>
            <a:spLocks noChangeArrowheads="1"/>
          </p:cNvSpPr>
          <p:nvPr userDrawn="1"/>
        </p:nvSpPr>
        <p:spPr bwMode="auto">
          <a:xfrm>
            <a:off x="4313238" y="1887538"/>
            <a:ext cx="214947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958850">
              <a:spcBef>
                <a:spcPct val="20000"/>
              </a:spcBef>
              <a:defRPr/>
            </a:pPr>
            <a:r>
              <a:rPr lang="en-US" sz="3200" dirty="0"/>
              <a:t>HP-SEE</a:t>
            </a:r>
            <a:endParaRPr lang="el-GR" sz="3200" dirty="0"/>
          </a:p>
        </p:txBody>
      </p:sp>
      <p:pic>
        <p:nvPicPr>
          <p:cNvPr id="7" name="Picture 8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8425" y="1781175"/>
            <a:ext cx="3457575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1476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373063" y="2401888"/>
            <a:ext cx="6059487" cy="862012"/>
          </a:xfrm>
          <a:noFill/>
        </p:spPr>
        <p:txBody>
          <a:bodyPr lIns="91440" tIns="45720" rIns="91440" bIns="45720"/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</a:t>
            </a:r>
            <a:endParaRPr lang="el-GR"/>
          </a:p>
        </p:txBody>
      </p:sp>
      <p:sp>
        <p:nvSpPr>
          <p:cNvPr id="531484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" y="3736975"/>
            <a:ext cx="6076950" cy="1042988"/>
          </a:xfrm>
        </p:spPr>
        <p:txBody>
          <a:bodyPr lIns="91440" tIns="45720" rIns="91440" bIns="45720"/>
          <a:lstStyle>
            <a:lvl1pPr marL="0" indent="0" algn="r">
              <a:buFont typeface="Wingdings" pitchFamily="2" charset="2"/>
              <a:buNone/>
              <a:defRPr sz="1600" b="1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78600"/>
            <a:ext cx="9906000" cy="293688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1863" y="-4763"/>
            <a:ext cx="2428875" cy="6578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4763" y="-4763"/>
            <a:ext cx="7134226" cy="6578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88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4763" y="-4763"/>
            <a:ext cx="8134351" cy="11255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2588"/>
            <a:ext cx="95186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160463"/>
            <a:ext cx="9906000" cy="4921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1114425"/>
            <a:ext cx="9906000" cy="4921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sldNum="0" hdr="0"/>
  <p:txStyles>
    <p:titleStyle>
      <a:lvl1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+mj-lt"/>
          <a:ea typeface="+mj-ea"/>
          <a:cs typeface="+mj-cs"/>
        </a:defRPr>
      </a:lvl1pPr>
      <a:lvl2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2pPr>
      <a:lvl3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3pPr>
      <a:lvl4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4pPr>
      <a:lvl5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5pPr>
      <a:lvl6pPr marL="4572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6pPr>
      <a:lvl7pPr marL="9144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7pPr>
      <a:lvl8pPr marL="13716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8pPr>
      <a:lvl9pPr marL="18288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58775" indent="-358775" algn="l" defTabSz="958850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300038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2pPr>
      <a:lvl3pPr marL="1196975" indent="-238125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>
          <a:solidFill>
            <a:schemeClr val="tx1"/>
          </a:solidFill>
          <a:latin typeface="+mn-lt"/>
          <a:cs typeface="+mn-cs"/>
        </a:defRPr>
      </a:lvl3pPr>
      <a:lvl4pPr marL="1674813" indent="-238125" algn="l" defTabSz="958850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155825" indent="-239713" algn="l" defTabSz="958850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6130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30702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5274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9846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z-juelich.de/js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hp-see.eu/index.php/SPRNG" TargetMode="External"/><Relationship Id="rId2" Type="http://schemas.openxmlformats.org/officeDocument/2006/relationships/hyperlink" Target="http://sprng.fsu.edu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sprng.cs.fsu.edu/Version2.0/examples2/sprng_mpi.c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sprng.cs.fsu.edu/Version4.0/examples4/sprng.cpp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ec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ec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ec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 sz="quarter"/>
          </p:nvPr>
        </p:nvSpPr>
        <p:spPr>
          <a:xfrm>
            <a:off x="363538" y="2481263"/>
            <a:ext cx="6059487" cy="788987"/>
          </a:xfrm>
          <a:noFill/>
        </p:spPr>
        <p:txBody>
          <a:bodyPr/>
          <a:lstStyle/>
          <a:p>
            <a:pPr eaLnBrk="1" hangingPunct="1"/>
            <a:r>
              <a:rPr lang="en-US" sz="2000" dirty="0" smtClean="0"/>
              <a:t>Performance Analysis and </a:t>
            </a:r>
            <a:br>
              <a:rPr lang="en-US" sz="2000" dirty="0" smtClean="0"/>
            </a:br>
            <a:r>
              <a:rPr lang="en-US" sz="2000" dirty="0" smtClean="0"/>
              <a:t>optimization of parallel</a:t>
            </a:r>
            <a:br>
              <a:rPr lang="en-US" sz="2000" dirty="0" smtClean="0"/>
            </a:br>
            <a:r>
              <a:rPr lang="en-US" sz="2000" dirty="0" smtClean="0"/>
              <a:t>applications. Parallel random </a:t>
            </a:r>
            <a:br>
              <a:rPr lang="en-US" sz="2000" dirty="0" smtClean="0"/>
            </a:br>
            <a:r>
              <a:rPr lang="en-US" sz="2000" dirty="0" smtClean="0"/>
              <a:t>numbers generators</a:t>
            </a:r>
          </a:p>
        </p:txBody>
      </p:sp>
      <p:sp>
        <p:nvSpPr>
          <p:cNvPr id="13315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Emanouil</a:t>
            </a:r>
            <a:r>
              <a:rPr lang="en-US" dirty="0" smtClean="0"/>
              <a:t> </a:t>
            </a:r>
            <a:r>
              <a:rPr lang="en-US" dirty="0" err="1" smtClean="0"/>
              <a:t>Atanassov</a:t>
            </a:r>
            <a:endParaRPr lang="en-US" dirty="0" smtClean="0"/>
          </a:p>
          <a:p>
            <a:pPr eaLnBrk="1" hangingPunct="1"/>
            <a:r>
              <a:rPr lang="en-US" dirty="0" smtClean="0"/>
              <a:t>Institute of Information and Communication Technologies</a:t>
            </a:r>
          </a:p>
          <a:p>
            <a:pPr eaLnBrk="1" hangingPunct="1"/>
            <a:r>
              <a:rPr lang="en-US" dirty="0" smtClean="0"/>
              <a:t>Bulgarian Academy of Science</a:t>
            </a:r>
          </a:p>
          <a:p>
            <a:pPr eaLnBrk="1" hangingPunct="1"/>
            <a:r>
              <a:rPr lang="en-US" dirty="0" smtClean="0"/>
              <a:t>emanouil@parallel.bas.bg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traces of parallel programs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tool for achieving such overlap is the use of non-blocking point-to-point communications. </a:t>
            </a:r>
          </a:p>
          <a:p>
            <a:r>
              <a:rPr lang="en-US" dirty="0" smtClean="0"/>
              <a:t>Other possibilities – use </a:t>
            </a:r>
            <a:r>
              <a:rPr lang="en-US" dirty="0" err="1" smtClean="0"/>
              <a:t>MPI_Sendrecv</a:t>
            </a:r>
            <a:r>
              <a:rPr lang="en-US" dirty="0" smtClean="0"/>
              <a:t>, replace point-to-point with collective operations.</a:t>
            </a:r>
          </a:p>
          <a:p>
            <a:r>
              <a:rPr lang="en-US" dirty="0" smtClean="0"/>
              <a:t>Use barrier synchronization to ensure correctness of the program. </a:t>
            </a:r>
          </a:p>
          <a:p>
            <a:r>
              <a:rPr lang="en-US" dirty="0" smtClean="0"/>
              <a:t>Goal should be to understand the reason for less than 100% efficiency when looking at the scalability. 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traces of parallel programs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 tools exist for trace generation and analysis. </a:t>
            </a:r>
          </a:p>
          <a:p>
            <a:r>
              <a:rPr lang="en-US" dirty="0" smtClean="0"/>
              <a:t>We will study tree of them – </a:t>
            </a:r>
            <a:r>
              <a:rPr lang="en-US" dirty="0" err="1" smtClean="0"/>
              <a:t>mpiP</a:t>
            </a:r>
            <a:r>
              <a:rPr lang="en-US" dirty="0" smtClean="0"/>
              <a:t>, </a:t>
            </a:r>
            <a:r>
              <a:rPr lang="en-US" dirty="0" err="1" smtClean="0"/>
              <a:t>scalasca</a:t>
            </a:r>
            <a:r>
              <a:rPr lang="en-US" dirty="0" smtClean="0"/>
              <a:t>, MPE.</a:t>
            </a:r>
          </a:p>
          <a:p>
            <a:r>
              <a:rPr lang="en-US" dirty="0" smtClean="0"/>
              <a:t>Intel provides also excellent tools as part of their Cluster Studio XE. </a:t>
            </a:r>
          </a:p>
          <a:p>
            <a:r>
              <a:rPr lang="en-US" dirty="0" smtClean="0"/>
              <a:t>If deadlock occurs, you can always recompile with debugging on and connect to the process that is stuck with </a:t>
            </a:r>
            <a:r>
              <a:rPr lang="en-US" dirty="0" err="1" smtClean="0"/>
              <a:t>gdb</a:t>
            </a:r>
            <a:r>
              <a:rPr lang="en-US" dirty="0" smtClean="0"/>
              <a:t>, using its process number. </a:t>
            </a:r>
          </a:p>
          <a:p>
            <a:r>
              <a:rPr lang="en-US" dirty="0" smtClean="0"/>
              <a:t>Another approach to see what is happening is: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strace</a:t>
            </a:r>
            <a:r>
              <a:rPr lang="en-US" dirty="0" smtClean="0"/>
              <a:t> - tracing function calls – this program is not MPI specific. 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sbin</a:t>
            </a:r>
            <a:r>
              <a:rPr lang="en-US" dirty="0" smtClean="0"/>
              <a:t>/</a:t>
            </a:r>
            <a:r>
              <a:rPr lang="en-US" dirty="0" err="1" smtClean="0"/>
              <a:t>lsof</a:t>
            </a:r>
            <a:r>
              <a:rPr lang="en-US" dirty="0" smtClean="0"/>
              <a:t> – shows information about open files.</a:t>
            </a:r>
          </a:p>
          <a:p>
            <a:r>
              <a:rPr lang="en-US" dirty="0" smtClean="0"/>
              <a:t> Some problems happening during launch of parallel programs can be debugged with </a:t>
            </a:r>
            <a:r>
              <a:rPr lang="en-US" dirty="0" err="1" smtClean="0"/>
              <a:t>tcpdump</a:t>
            </a:r>
            <a:r>
              <a:rPr lang="en-US" dirty="0" smtClean="0"/>
              <a:t>.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Analysing</a:t>
            </a:r>
            <a:r>
              <a:rPr lang="en-US" dirty="0" smtClean="0"/>
              <a:t> traces of parallel programs - </a:t>
            </a:r>
            <a:r>
              <a:rPr lang="en-US" dirty="0" err="1" smtClean="0"/>
              <a:t>mpiP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792" y="1420576"/>
            <a:ext cx="9518650" cy="4921250"/>
          </a:xfrm>
        </p:spPr>
        <p:txBody>
          <a:bodyPr/>
          <a:lstStyle/>
          <a:p>
            <a:r>
              <a:rPr lang="en-US" dirty="0" err="1" smtClean="0"/>
              <a:t>mpiP</a:t>
            </a:r>
            <a:r>
              <a:rPr lang="en-US" dirty="0" smtClean="0"/>
              <a:t> is a lightweight profiling library for MPI applications.</a:t>
            </a:r>
          </a:p>
          <a:p>
            <a:pPr lvl="1"/>
            <a:r>
              <a:rPr lang="en-US" dirty="0" smtClean="0"/>
              <a:t>Collects only statistical information about MPI routines</a:t>
            </a:r>
          </a:p>
          <a:p>
            <a:pPr lvl="1"/>
            <a:r>
              <a:rPr lang="en-US" dirty="0" smtClean="0"/>
              <a:t>Captures and stores information local to each task</a:t>
            </a:r>
          </a:p>
          <a:p>
            <a:pPr lvl="1"/>
            <a:r>
              <a:rPr lang="en-US" dirty="0" smtClean="0"/>
              <a:t>Uses communication only at the end of the application to merge results from all tasks into one output file.</a:t>
            </a:r>
          </a:p>
          <a:p>
            <a:r>
              <a:rPr lang="en-US" dirty="0" err="1" smtClean="0"/>
              <a:t>mpiP</a:t>
            </a:r>
            <a:r>
              <a:rPr lang="en-US" dirty="0" smtClean="0"/>
              <a:t> provides statistical information about a program's MPI calls:</a:t>
            </a:r>
          </a:p>
          <a:p>
            <a:pPr lvl="1"/>
            <a:r>
              <a:rPr lang="en-US" dirty="0" smtClean="0"/>
              <a:t>Percent of a task's time attributed to MPI calls</a:t>
            </a:r>
          </a:p>
          <a:p>
            <a:pPr lvl="1"/>
            <a:r>
              <a:rPr lang="en-US" dirty="0" smtClean="0"/>
              <a:t>Where each MPI call is made within the program (</a:t>
            </a:r>
            <a:r>
              <a:rPr lang="en-US" dirty="0" err="1" smtClean="0"/>
              <a:t>callsites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Top 20 </a:t>
            </a:r>
            <a:r>
              <a:rPr lang="en-US" dirty="0" err="1" smtClean="0"/>
              <a:t>callsites</a:t>
            </a:r>
            <a:endParaRPr lang="en-US" dirty="0" smtClean="0"/>
          </a:p>
          <a:p>
            <a:pPr lvl="1"/>
            <a:r>
              <a:rPr lang="en-US" dirty="0" err="1" smtClean="0"/>
              <a:t>Callsite</a:t>
            </a:r>
            <a:r>
              <a:rPr lang="en-US" dirty="0" smtClean="0"/>
              <a:t> statistics (for all </a:t>
            </a:r>
            <a:r>
              <a:rPr lang="en-US" dirty="0" err="1" smtClean="0"/>
              <a:t>callsites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mpipview</a:t>
            </a:r>
            <a:r>
              <a:rPr lang="en-US" dirty="0" smtClean="0"/>
              <a:t> provides GUI</a:t>
            </a:r>
          </a:p>
          <a:p>
            <a:r>
              <a:rPr lang="en-US" dirty="0" err="1" smtClean="0"/>
              <a:t>mpicc</a:t>
            </a:r>
            <a:r>
              <a:rPr lang="en-US" dirty="0" smtClean="0"/>
              <a:t> -g </a:t>
            </a:r>
            <a:r>
              <a:rPr lang="en-US" dirty="0" err="1" smtClean="0"/>
              <a:t>master_slave.c</a:t>
            </a:r>
            <a:r>
              <a:rPr lang="en-US" dirty="0" smtClean="0"/>
              <a:t> -o master_slave.out -L/opt/</a:t>
            </a:r>
            <a:r>
              <a:rPr lang="en-US" dirty="0" err="1" smtClean="0"/>
              <a:t>exp_software</a:t>
            </a:r>
            <a:r>
              <a:rPr lang="en-US" dirty="0" smtClean="0"/>
              <a:t>/</a:t>
            </a:r>
            <a:r>
              <a:rPr lang="en-US" dirty="0" err="1" smtClean="0"/>
              <a:t>mpi</a:t>
            </a:r>
            <a:r>
              <a:rPr lang="en-US" dirty="0" smtClean="0"/>
              <a:t>/</a:t>
            </a:r>
            <a:r>
              <a:rPr lang="en-US" dirty="0" err="1" smtClean="0"/>
              <a:t>mpiP</a:t>
            </a:r>
            <a:r>
              <a:rPr lang="en-US" dirty="0" smtClean="0"/>
              <a:t>/lib -</a:t>
            </a:r>
            <a:r>
              <a:rPr lang="en-US" dirty="0" err="1" smtClean="0"/>
              <a:t>lmpiP</a:t>
            </a:r>
            <a:r>
              <a:rPr lang="en-US" dirty="0" smtClean="0"/>
              <a:t>  -</a:t>
            </a:r>
            <a:r>
              <a:rPr lang="en-US" dirty="0" err="1" smtClean="0"/>
              <a:t>lbfd</a:t>
            </a:r>
            <a:r>
              <a:rPr lang="en-US" dirty="0" smtClean="0"/>
              <a:t> -lm -liberty –</a:t>
            </a:r>
            <a:r>
              <a:rPr lang="en-US" dirty="0" err="1" smtClean="0"/>
              <a:t>lunwind</a:t>
            </a:r>
            <a:endParaRPr lang="en-US" dirty="0" smtClean="0"/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Analysing</a:t>
            </a:r>
            <a:r>
              <a:rPr lang="en-US" dirty="0" smtClean="0"/>
              <a:t> traces of parallel programs - </a:t>
            </a:r>
            <a:r>
              <a:rPr lang="en-US" dirty="0" err="1" smtClean="0"/>
              <a:t>scalasca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792" y="1420576"/>
            <a:ext cx="9518650" cy="492125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Scalasca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alable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performance 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nalysis of 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rge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parallel 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pplications) is an open-source project developed in the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Jülich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Supercomputing Centre (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JSC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which focuses on analyzing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OpenMP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MPI and hybrid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OpenMP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/MPI parallel applications, yet presenting an advanced and user-friendly graphical interface.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Scalasca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can be used to help identify bottlenecks and optimization opportunities in application codes by providing a number of important features: profiling and tracing of highly parallel programs; automated trace analysis that localizes and quantifies communication and synchronization inefficiencies; flexibility (to focus only on what really matters), user friendliness; and integration with PAPI hardware counters for performance analysis.”</a:t>
            </a:r>
          </a:p>
          <a:p>
            <a:r>
              <a:rPr lang="en-US" dirty="0" smtClean="0"/>
              <a:t>Highly scalable!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Approaches for optimizing an MPI program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you understand if your program is bandwidth or latency dependent, appropriate approach can be taken.</a:t>
            </a:r>
          </a:p>
          <a:p>
            <a:r>
              <a:rPr lang="en-US" dirty="0" smtClean="0"/>
              <a:t>The amount of communication can be decreased by packing small data items. </a:t>
            </a:r>
          </a:p>
          <a:p>
            <a:r>
              <a:rPr lang="en-US" dirty="0" smtClean="0"/>
              <a:t>Combining </a:t>
            </a:r>
            <a:r>
              <a:rPr lang="en-US" dirty="0" err="1" smtClean="0"/>
              <a:t>OpenMP</a:t>
            </a:r>
            <a:r>
              <a:rPr lang="en-US" dirty="0" smtClean="0"/>
              <a:t> with MPI may become necessary for large number of cores.</a:t>
            </a:r>
          </a:p>
          <a:p>
            <a:r>
              <a:rPr lang="en-US" dirty="0" smtClean="0"/>
              <a:t>Load-balancing is important – distribute work evenly between CPUs and re-balance if necessary. </a:t>
            </a:r>
          </a:p>
          <a:p>
            <a:r>
              <a:rPr lang="en-US" dirty="0" smtClean="0"/>
              <a:t>Do not allow interference from other users – always take full nodes. </a:t>
            </a:r>
          </a:p>
          <a:p>
            <a:r>
              <a:rPr lang="en-US" dirty="0" smtClean="0"/>
              <a:t>Test different compilers and MPI implementations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pseudorandom number generators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an MPI program one needs the pseudorandom numbers generated by each process to be uncorrelated. </a:t>
            </a:r>
          </a:p>
          <a:p>
            <a:r>
              <a:rPr lang="en-US" dirty="0" smtClean="0"/>
              <a:t>This is a achieved by using parallel pseudorandom number generators, specifically designed for this purpose. </a:t>
            </a:r>
          </a:p>
          <a:p>
            <a:r>
              <a:rPr lang="en-US" dirty="0" smtClean="0"/>
              <a:t>Development of parallel generators is notoriously tricky, error-prone and naïve do-it-yourself approaches may produce wrong results.</a:t>
            </a:r>
          </a:p>
          <a:p>
            <a:r>
              <a:rPr lang="en-US" dirty="0" smtClean="0"/>
              <a:t>One should always prefer to use portable, well-tested and well understood random number generators. </a:t>
            </a:r>
          </a:p>
          <a:p>
            <a:r>
              <a:rPr lang="en-US" dirty="0" smtClean="0"/>
              <a:t>The general approach is that there is one global seed, but each process uses also its own global rank to produce independent stream of pseudorandom numbers.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SPRNG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Scalable Parallel Random Number Generators Library</a:t>
            </a:r>
          </a:p>
          <a:p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Web site: 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http://sprng.fsu.edu/</a:t>
            </a:r>
            <a:endParaRPr lang="de-DE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dirty="0" smtClean="0"/>
              <a:t>V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ersions that can be used: 2.0, 4.0.</a:t>
            </a:r>
          </a:p>
          <a:p>
            <a:r>
              <a:rPr lang="de-DE" dirty="0" smtClean="0"/>
              <a:t>Version 4.0 can be used from C++ (use mpiCC for openmpi) or FORTRAN (use mpif77 or mpif90). </a:t>
            </a:r>
          </a:p>
          <a:p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Version 2.0 can be used from C</a:t>
            </a:r>
          </a:p>
          <a:p>
            <a:r>
              <a:rPr lang="de-DE" dirty="0" smtClean="0"/>
              <a:t>Tips for how to install SPRNG can be found also in </a:t>
            </a:r>
            <a:r>
              <a:rPr lang="en-US" dirty="0" smtClean="0">
                <a:hlinkClick r:id="rId3"/>
              </a:rPr>
              <a:t>http://wiki.hp-see.eu/index.php/SPRNG</a:t>
            </a:r>
            <a:endParaRPr lang="en-US" dirty="0" smtClean="0"/>
          </a:p>
          <a:p>
            <a:r>
              <a:rPr lang="en-US" dirty="0" smtClean="0"/>
              <a:t>where you can see how to solve some problems that you may find following the official instructions.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SPRNG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principle of SPRNG is that at each CPU you create an object called stream, which you then use to generate a stream of random numbers by calling </a:t>
            </a:r>
            <a:r>
              <a:rPr lang="en-US" b="1" dirty="0" err="1" smtClean="0"/>
              <a:t>sprng</a:t>
            </a:r>
            <a:r>
              <a:rPr lang="en-US" b="1" dirty="0" smtClean="0"/>
              <a:t>(stream)</a:t>
            </a:r>
          </a:p>
          <a:p>
            <a:r>
              <a:rPr lang="en-US" dirty="0" smtClean="0"/>
              <a:t>In your program you must include </a:t>
            </a:r>
            <a:r>
              <a:rPr lang="en-US" b="1" dirty="0" err="1" smtClean="0"/>
              <a:t>sprng.h</a:t>
            </a:r>
            <a:r>
              <a:rPr lang="en-US" dirty="0" smtClean="0"/>
              <a:t>, define the seed and the interface type (simple or default), then initialize the state of the generator and then you can use the above call. A typical SPRNG 2.0 program (see, e.g.)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http://sprng.cs.fsu.edu/Version2.0/examples2/sprng_mpi.c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#include "</a:t>
            </a:r>
            <a:r>
              <a:rPr lang="en-US" dirty="0" err="1" smtClean="0"/>
              <a:t>sprng.h</a:t>
            </a:r>
            <a:r>
              <a:rPr lang="en-US" dirty="0" smtClean="0"/>
              <a:t>”</a:t>
            </a:r>
          </a:p>
          <a:p>
            <a:pPr>
              <a:buNone/>
            </a:pPr>
            <a:r>
              <a:rPr lang="en-US" dirty="0" smtClean="0"/>
              <a:t>#define USE_MPI</a:t>
            </a:r>
          </a:p>
          <a:p>
            <a:pPr>
              <a:buNone/>
            </a:pPr>
            <a:r>
              <a:rPr lang="en-US" dirty="0" smtClean="0"/>
              <a:t>stream=</a:t>
            </a:r>
            <a:r>
              <a:rPr lang="en-US" dirty="0" err="1" smtClean="0"/>
              <a:t>init_sprng</a:t>
            </a:r>
            <a:r>
              <a:rPr lang="en-US" dirty="0" smtClean="0"/>
              <a:t>(</a:t>
            </a:r>
            <a:r>
              <a:rPr lang="en-US" dirty="0" err="1" smtClean="0"/>
              <a:t>gtype,streamnum,nstreams,SEED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SPRNG_DEFAULT); </a:t>
            </a:r>
          </a:p>
          <a:p>
            <a:pPr>
              <a:buNone/>
            </a:pPr>
            <a:r>
              <a:rPr lang="en-US" dirty="0" smtClean="0"/>
              <a:t>…. </a:t>
            </a:r>
            <a:r>
              <a:rPr lang="en-US" dirty="0" err="1" smtClean="0"/>
              <a:t>sprng</a:t>
            </a:r>
            <a:r>
              <a:rPr lang="en-US" dirty="0" smtClean="0"/>
              <a:t>(stream)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SPRNG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typical SPRNG 4.0 program (see, e.g.)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http://sprng.cs.fsu.edu/Version4.0/examples4/sprng.cpp </a:t>
            </a:r>
            <a:r>
              <a:rPr lang="en-US" dirty="0" smtClean="0"/>
              <a:t>contains:</a:t>
            </a:r>
          </a:p>
          <a:p>
            <a:pPr>
              <a:buNone/>
            </a:pPr>
            <a:r>
              <a:rPr lang="en-US" dirty="0" smtClean="0"/>
              <a:t>#include "</a:t>
            </a:r>
            <a:r>
              <a:rPr lang="en-US" dirty="0" err="1" smtClean="0"/>
              <a:t>sprng_cpp.h</a:t>
            </a:r>
            <a:r>
              <a:rPr lang="en-US" dirty="0" smtClean="0"/>
              <a:t>" </a:t>
            </a:r>
          </a:p>
          <a:p>
            <a:pPr>
              <a:buNone/>
            </a:pPr>
            <a:r>
              <a:rPr lang="en-US" dirty="0" smtClean="0"/>
              <a:t>#define USE_MPI // </a:t>
            </a:r>
            <a:r>
              <a:rPr lang="en-US" dirty="0" smtClean="0">
                <a:sym typeface="Wingdings" pitchFamily="2" charset="2"/>
              </a:rPr>
              <a:t> necessary only for simple interface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Sprng</a:t>
            </a:r>
            <a:r>
              <a:rPr lang="en-US" dirty="0" smtClean="0"/>
              <a:t>*</a:t>
            </a:r>
            <a:r>
              <a:rPr lang="en-US" dirty="0" err="1" smtClean="0"/>
              <a:t>ptr</a:t>
            </a:r>
            <a:r>
              <a:rPr lang="en-US" dirty="0" smtClean="0"/>
              <a:t> = </a:t>
            </a:r>
            <a:r>
              <a:rPr lang="en-US" dirty="0" err="1" smtClean="0"/>
              <a:t>SelectType</a:t>
            </a:r>
            <a:r>
              <a:rPr lang="en-US" dirty="0" smtClean="0"/>
              <a:t>(</a:t>
            </a:r>
            <a:r>
              <a:rPr lang="en-US" dirty="0" err="1" smtClean="0"/>
              <a:t>gtype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err="1" smtClean="0"/>
              <a:t>ptr</a:t>
            </a:r>
            <a:r>
              <a:rPr lang="en-US" dirty="0" smtClean="0"/>
              <a:t>-&gt;</a:t>
            </a:r>
            <a:r>
              <a:rPr lang="en-US" dirty="0" err="1" smtClean="0"/>
              <a:t>init_sprng</a:t>
            </a:r>
            <a:r>
              <a:rPr lang="en-US" dirty="0" smtClean="0"/>
              <a:t>(</a:t>
            </a:r>
            <a:r>
              <a:rPr lang="en-US" dirty="0" err="1" smtClean="0"/>
              <a:t>streamnum</a:t>
            </a:r>
            <a:r>
              <a:rPr lang="en-US" dirty="0" smtClean="0"/>
              <a:t>, </a:t>
            </a:r>
            <a:r>
              <a:rPr lang="en-US" dirty="0" err="1" smtClean="0"/>
              <a:t>nstreams</a:t>
            </a:r>
            <a:r>
              <a:rPr lang="en-US" dirty="0" smtClean="0"/>
              <a:t>, SEED, SPRNG_DEFAULT); </a:t>
            </a:r>
          </a:p>
          <a:p>
            <a:pPr>
              <a:buNone/>
            </a:pPr>
            <a:r>
              <a:rPr lang="en-US" dirty="0" smtClean="0"/>
              <a:t>…. </a:t>
            </a:r>
            <a:r>
              <a:rPr lang="en-US" dirty="0" err="1" smtClean="0"/>
              <a:t>ptr</a:t>
            </a:r>
            <a:r>
              <a:rPr lang="en-US" dirty="0" smtClean="0"/>
              <a:t>-&gt;</a:t>
            </a:r>
            <a:r>
              <a:rPr lang="en-US" dirty="0" err="1" smtClean="0"/>
              <a:t>sprng</a:t>
            </a:r>
            <a:r>
              <a:rPr lang="en-US" dirty="0" smtClean="0"/>
              <a:t>()   //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usage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FORTRAN similar to C.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tools to aid analysis and optimization of MPI programs. </a:t>
            </a:r>
          </a:p>
          <a:p>
            <a:r>
              <a:rPr lang="en-US" dirty="0" smtClean="0"/>
              <a:t>Nevertheless experience and knowledge of </a:t>
            </a:r>
            <a:r>
              <a:rPr lang="en-US" smtClean="0"/>
              <a:t>problem area is </a:t>
            </a:r>
            <a:r>
              <a:rPr lang="en-US" dirty="0" smtClean="0"/>
              <a:t>key</a:t>
            </a:r>
          </a:p>
          <a:p>
            <a:r>
              <a:rPr lang="en-US" dirty="0" smtClean="0"/>
              <a:t>SPRNG is easy to deploy and use and portable across many architectures. It can be used not only in MPI parallel programs, but also in </a:t>
            </a:r>
            <a:r>
              <a:rPr lang="en-US" dirty="0" err="1" smtClean="0"/>
              <a:t>multicore</a:t>
            </a:r>
            <a:r>
              <a:rPr lang="en-US" dirty="0" smtClean="0"/>
              <a:t> programming. 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bg-BG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 of performance analysis and optimization of parallel programs</a:t>
            </a:r>
          </a:p>
          <a:p>
            <a:r>
              <a:rPr lang="en-US" dirty="0" smtClean="0"/>
              <a:t>How to start</a:t>
            </a:r>
          </a:p>
          <a:p>
            <a:r>
              <a:rPr lang="en-US" dirty="0" smtClean="0"/>
              <a:t>Understanding the hardware</a:t>
            </a:r>
          </a:p>
          <a:p>
            <a:r>
              <a:rPr lang="en-US" dirty="0" smtClean="0"/>
              <a:t>Determining scalability</a:t>
            </a:r>
          </a:p>
          <a:p>
            <a:r>
              <a:rPr lang="en-US" dirty="0" smtClean="0"/>
              <a:t>Analyzing and optimizing a sequential version of the program</a:t>
            </a:r>
          </a:p>
          <a:p>
            <a:r>
              <a:rPr lang="en-US" dirty="0" smtClean="0"/>
              <a:t>Analysis of traces of a parallel program</a:t>
            </a:r>
          </a:p>
          <a:p>
            <a:r>
              <a:rPr lang="en-US" dirty="0" smtClean="0"/>
              <a:t>Approaches for optimizing an MPI program</a:t>
            </a:r>
          </a:p>
          <a:p>
            <a:r>
              <a:rPr lang="en-US" dirty="0" smtClean="0"/>
              <a:t>Parallel random generators</a:t>
            </a:r>
          </a:p>
          <a:p>
            <a:r>
              <a:rPr lang="en-US" dirty="0" smtClean="0"/>
              <a:t>Using SPRNG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Goals of performance analysis and optimization of parallel programs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scalability</a:t>
            </a:r>
          </a:p>
          <a:p>
            <a:r>
              <a:rPr lang="en-US" dirty="0" smtClean="0"/>
              <a:t>Understand the limitations of the program and the issues of the current implementation</a:t>
            </a:r>
          </a:p>
          <a:p>
            <a:r>
              <a:rPr lang="en-US" dirty="0" smtClean="0"/>
              <a:t>Understand the weight of various factors that affect performance:</a:t>
            </a:r>
          </a:p>
          <a:p>
            <a:pPr lvl="1"/>
            <a:r>
              <a:rPr lang="en-US" dirty="0" smtClean="0"/>
              <a:t>Latency</a:t>
            </a:r>
          </a:p>
          <a:p>
            <a:pPr lvl="1"/>
            <a:r>
              <a:rPr lang="en-US" dirty="0" smtClean="0"/>
              <a:t>Bandwidth</a:t>
            </a:r>
          </a:p>
          <a:p>
            <a:pPr lvl="1"/>
            <a:r>
              <a:rPr lang="en-US" dirty="0" smtClean="0"/>
              <a:t>CPU power</a:t>
            </a:r>
          </a:p>
          <a:p>
            <a:pPr lvl="1"/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Libraries used</a:t>
            </a:r>
          </a:p>
          <a:p>
            <a:pPr lvl="1"/>
            <a:r>
              <a:rPr lang="en-US" dirty="0" smtClean="0"/>
              <a:t>Compilers</a:t>
            </a:r>
          </a:p>
          <a:p>
            <a:r>
              <a:rPr lang="en-US" dirty="0" smtClean="0"/>
              <a:t>Detect bottlenecks and hotspots</a:t>
            </a:r>
          </a:p>
          <a:p>
            <a:r>
              <a:rPr lang="en-US" dirty="0" smtClean="0"/>
              <a:t>Evaluate and carry out viable approaches to optimization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start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should start with a reasonable implementation of the MPI program. </a:t>
            </a:r>
          </a:p>
          <a:p>
            <a:r>
              <a:rPr lang="en-US" dirty="0" smtClean="0"/>
              <a:t>Techniques that are applicable to single CPU programs should already have been applied.</a:t>
            </a:r>
          </a:p>
          <a:p>
            <a:r>
              <a:rPr lang="en-US" dirty="0" smtClean="0"/>
              <a:t>After the correctness and robustness of program has been verified, experiment with more aggressive compiler flags. Look at </a:t>
            </a:r>
            <a:r>
              <a:rPr lang="en-US" dirty="0" smtClean="0">
                <a:hlinkClick r:id="rId2"/>
              </a:rPr>
              <a:t>www.spec.org</a:t>
            </a:r>
            <a:r>
              <a:rPr lang="en-US" dirty="0" smtClean="0"/>
              <a:t> for highly optimized settings.</a:t>
            </a:r>
          </a:p>
          <a:p>
            <a:r>
              <a:rPr lang="en-US" dirty="0" smtClean="0"/>
              <a:t>Have good understanding of target hardware – what kind of CPU, RAM, MPI interconnection.</a:t>
            </a:r>
          </a:p>
          <a:p>
            <a:r>
              <a:rPr lang="en-US" dirty="0" smtClean="0"/>
              <a:t>Collect info about latency, bandwidth, benchmark results for widely used applications. Perform such tests by yourself if necessary.</a:t>
            </a:r>
          </a:p>
          <a:p>
            <a:r>
              <a:rPr lang="en-US" dirty="0" smtClean="0"/>
              <a:t>Find a good test case, that is representative or relevant for the future real computations.</a:t>
            </a:r>
          </a:p>
          <a:p>
            <a:endParaRPr lang="en-US" dirty="0" smtClean="0"/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the hardware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CPU – look at </a:t>
            </a:r>
            <a:r>
              <a:rPr lang="en-US" dirty="0" smtClean="0">
                <a:hlinkClick r:id="rId2"/>
              </a:rPr>
              <a:t>www.spec.org</a:t>
            </a:r>
            <a:r>
              <a:rPr lang="en-US" dirty="0" smtClean="0"/>
              <a:t> for benchmarking results. Consider single and </a:t>
            </a:r>
            <a:r>
              <a:rPr lang="en-US" dirty="0" err="1" smtClean="0"/>
              <a:t>multicore</a:t>
            </a:r>
            <a:r>
              <a:rPr lang="en-US" dirty="0" smtClean="0"/>
              <a:t> results for systems close to your target</a:t>
            </a:r>
          </a:p>
          <a:p>
            <a:r>
              <a:rPr lang="en-US" dirty="0" smtClean="0"/>
              <a:t>Memory – avoid swap at all costs. Determine appropriate setups.</a:t>
            </a:r>
          </a:p>
          <a:p>
            <a:r>
              <a:rPr lang="en-US" dirty="0" err="1" smtClean="0"/>
              <a:t>Hyperthreading</a:t>
            </a:r>
            <a:r>
              <a:rPr lang="en-US" dirty="0" smtClean="0"/>
              <a:t> on or off – running with 8 real cores sometimes better than 16 logical cores.</a:t>
            </a:r>
          </a:p>
          <a:p>
            <a:r>
              <a:rPr lang="en-US" dirty="0" smtClean="0"/>
              <a:t>Available interconnect – make sure to always use native </a:t>
            </a:r>
            <a:r>
              <a:rPr lang="en-US" dirty="0" err="1" smtClean="0"/>
              <a:t>Infiniband</a:t>
            </a:r>
            <a:r>
              <a:rPr lang="en-US" dirty="0" smtClean="0"/>
              <a:t> instead of other options, e.g. TCP/IP</a:t>
            </a:r>
          </a:p>
          <a:p>
            <a:r>
              <a:rPr lang="en-US" dirty="0" smtClean="0"/>
              <a:t>Collect benchmarking info about target hardware.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the hardware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osu_bw</a:t>
            </a:r>
            <a:r>
              <a:rPr lang="en-US" dirty="0" smtClean="0"/>
              <a:t> and </a:t>
            </a:r>
            <a:r>
              <a:rPr lang="en-US" dirty="0" err="1" smtClean="0"/>
              <a:t>osu_latency</a:t>
            </a:r>
            <a:r>
              <a:rPr lang="en-US" dirty="0" smtClean="0"/>
              <a:t> results:</a:t>
            </a:r>
          </a:p>
          <a:p>
            <a:r>
              <a:rPr lang="en-US" dirty="0" smtClean="0"/>
              <a:t>Size       Bandwidth memory (MB/s) Bandwidth IB (MB/s)</a:t>
            </a:r>
          </a:p>
          <a:p>
            <a:r>
              <a:rPr lang="en-US" dirty="0" smtClean="0"/>
              <a:t>1            0.8	                             1.5			   </a:t>
            </a:r>
          </a:p>
          <a:p>
            <a:r>
              <a:rPr lang="en-US" dirty="0" smtClean="0"/>
              <a:t>8            6                                     12</a:t>
            </a:r>
          </a:p>
          <a:p>
            <a:r>
              <a:rPr lang="en-US" dirty="0" smtClean="0"/>
              <a:t>64          53                                    99 </a:t>
            </a:r>
          </a:p>
          <a:p>
            <a:r>
              <a:rPr lang="en-US" dirty="0" smtClean="0"/>
              <a:t>262144   5319                             1729</a:t>
            </a:r>
          </a:p>
          <a:p>
            <a:r>
              <a:rPr lang="en-US" dirty="0" smtClean="0"/>
              <a:t>Size        Latency memory (us)         Latency IB (us)</a:t>
            </a:r>
          </a:p>
          <a:p>
            <a:r>
              <a:rPr lang="en-US" dirty="0" smtClean="0"/>
              <a:t>1             0.90                                 1.8</a:t>
            </a:r>
          </a:p>
          <a:p>
            <a:r>
              <a:rPr lang="en-US" dirty="0" smtClean="0"/>
              <a:t>8             1.12                                 6.8</a:t>
            </a:r>
          </a:p>
          <a:p>
            <a:r>
              <a:rPr lang="en-US" dirty="0" smtClean="0"/>
              <a:t>64           1.14                                  7.1</a:t>
            </a:r>
          </a:p>
          <a:p>
            <a:r>
              <a:rPr lang="en-US" dirty="0" smtClean="0"/>
              <a:t>262144  58.13                               659.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scalability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 test case that can be run on single CPU. If not possible – on 2, 4, etc. CPUs on one node.</a:t>
            </a:r>
          </a:p>
          <a:p>
            <a:r>
              <a:rPr lang="en-US" dirty="0" smtClean="0"/>
              <a:t>Compare results when using 1, 2, 4, 8, 16, 32, … until maximum possible. Usually good target is half of cluster.</a:t>
            </a:r>
          </a:p>
          <a:p>
            <a:r>
              <a:rPr lang="en-US" dirty="0" smtClean="0"/>
              <a:t>For our cluster – 256 cores.</a:t>
            </a:r>
          </a:p>
          <a:p>
            <a:r>
              <a:rPr lang="en-US" dirty="0" smtClean="0"/>
              <a:t>Try also comparing 2 cores on one node </a:t>
            </a:r>
            <a:r>
              <a:rPr lang="en-US" dirty="0" err="1" smtClean="0"/>
              <a:t>vs</a:t>
            </a:r>
            <a:r>
              <a:rPr lang="en-US" dirty="0" smtClean="0"/>
              <a:t> 2 nodes using 1 core, 4 cores on one node </a:t>
            </a:r>
            <a:r>
              <a:rPr lang="en-US" dirty="0" err="1" smtClean="0"/>
              <a:t>vs</a:t>
            </a:r>
            <a:r>
              <a:rPr lang="en-US" dirty="0" smtClean="0"/>
              <a:t> 4 nodes using 1 core.</a:t>
            </a:r>
          </a:p>
          <a:p>
            <a:r>
              <a:rPr lang="en-US" dirty="0" smtClean="0"/>
              <a:t>When doing such tests, always take full nodes, otherwise other users can interfere with your work.</a:t>
            </a:r>
          </a:p>
          <a:p>
            <a:r>
              <a:rPr lang="en-US" dirty="0" smtClean="0"/>
              <a:t>Evaluate benefit of </a:t>
            </a:r>
            <a:r>
              <a:rPr lang="en-US" dirty="0" err="1" smtClean="0"/>
              <a:t>hyperthreading</a:t>
            </a:r>
            <a:r>
              <a:rPr lang="en-US" dirty="0" smtClean="0"/>
              <a:t>, e.g., using 16 logical cores </a:t>
            </a:r>
            <a:r>
              <a:rPr lang="en-US" dirty="0" err="1" smtClean="0"/>
              <a:t>vs</a:t>
            </a:r>
            <a:r>
              <a:rPr lang="en-US" dirty="0" smtClean="0"/>
              <a:t> just 8 real cores. If there is some improvement, still ok.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Analyzing and optimizing a sequential version of the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the program spends most of its computing?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gprof</a:t>
            </a:r>
            <a:r>
              <a:rPr lang="en-US" dirty="0" smtClean="0"/>
              <a:t> to obtain profiling information. </a:t>
            </a:r>
          </a:p>
          <a:p>
            <a:r>
              <a:rPr lang="en-US" dirty="0" smtClean="0"/>
              <a:t>If most of the time is spent in standard libraries consider </a:t>
            </a:r>
            <a:r>
              <a:rPr lang="en-US" dirty="0" err="1" smtClean="0"/>
              <a:t>optimising</a:t>
            </a:r>
            <a:r>
              <a:rPr lang="en-US" dirty="0" smtClean="0"/>
              <a:t> these or replacing your routines with highly </a:t>
            </a:r>
            <a:r>
              <a:rPr lang="en-US" dirty="0" err="1" smtClean="0"/>
              <a:t>optimised</a:t>
            </a:r>
            <a:r>
              <a:rPr lang="en-US" dirty="0" smtClean="0"/>
              <a:t> versions coming from, e.g., Intel, AMD.</a:t>
            </a:r>
          </a:p>
          <a:p>
            <a:r>
              <a:rPr lang="en-US" dirty="0" smtClean="0"/>
              <a:t>Determine which of your functions are most critical from performance point of view. </a:t>
            </a:r>
          </a:p>
          <a:p>
            <a:r>
              <a:rPr lang="en-US" dirty="0" smtClean="0"/>
              <a:t>Vary compiler flags. Look at </a:t>
            </a:r>
            <a:r>
              <a:rPr lang="en-US" dirty="0" smtClean="0">
                <a:hlinkClick r:id="rId2"/>
              </a:rPr>
              <a:t>www.spec.org</a:t>
            </a:r>
            <a:r>
              <a:rPr lang="en-US" dirty="0" smtClean="0"/>
              <a:t> for some interesting combinations. </a:t>
            </a:r>
          </a:p>
          <a:p>
            <a:r>
              <a:rPr lang="en-US" dirty="0" smtClean="0"/>
              <a:t>Note how compilation is achieved in two passes – profiling information from the first pass is fed to the second compilation pass. </a:t>
            </a:r>
          </a:p>
          <a:p>
            <a:r>
              <a:rPr lang="en-US" dirty="0" smtClean="0"/>
              <a:t>Think about memory access – </a:t>
            </a:r>
            <a:r>
              <a:rPr lang="en-US" dirty="0" err="1" smtClean="0"/>
              <a:t>maximise</a:t>
            </a:r>
            <a:r>
              <a:rPr lang="en-US" dirty="0" smtClean="0"/>
              <a:t> use of cache.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traces of a parallel program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Tracing means to have additional function calls around the MPI routines. This information is usually collected and stored in files, which can be processed later.</a:t>
            </a:r>
          </a:p>
          <a:p>
            <a:r>
              <a:rPr lang="en-US" dirty="0" smtClean="0"/>
              <a:t>GUI software for viewing traces exist.</a:t>
            </a:r>
          </a:p>
          <a:p>
            <a:r>
              <a:rPr lang="en-US" dirty="0" smtClean="0"/>
              <a:t>You can also define your own custom type of “events” and generate tracing information about these.</a:t>
            </a:r>
          </a:p>
          <a:p>
            <a:r>
              <a:rPr lang="en-US" dirty="0" smtClean="0"/>
              <a:t>Looking at traces of a parallel program should give you an idea about which MPI calls are the most critical and when the processes are waiting for completion of these.</a:t>
            </a:r>
          </a:p>
          <a:p>
            <a:r>
              <a:rPr lang="en-US" dirty="0" smtClean="0"/>
              <a:t>The main goal is to determine what part of the total CPU time is used for MPI calls and if there is possibility to overlap some communications with computations. 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EGRID-ppt-template">
  <a:themeElements>
    <a:clrScheme name="HP-SE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4A94"/>
      </a:accent1>
      <a:accent2>
        <a:srgbClr val="103152"/>
      </a:accent2>
      <a:accent3>
        <a:srgbClr val="FFFFFF"/>
      </a:accent3>
      <a:accent4>
        <a:srgbClr val="00B050"/>
      </a:accent4>
      <a:accent5>
        <a:srgbClr val="42ADC5"/>
      </a:accent5>
      <a:accent6>
        <a:srgbClr val="FF0000"/>
      </a:accent6>
      <a:hlink>
        <a:srgbClr val="0070C0"/>
      </a:hlink>
      <a:folHlink>
        <a:srgbClr val="5297DD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EEGRID-ppt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SEEGRID-ppt-template</Template>
  <TotalTime>2281</TotalTime>
  <Words>1402</Words>
  <Application>Microsoft Office PowerPoint</Application>
  <PresentationFormat>A4 Paper (210x297 mm)</PresentationFormat>
  <Paragraphs>149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SEEGRID-ppt-template</vt:lpstr>
      <vt:lpstr>Performance Analysis and  optimization of parallel applications. Parallel random  numbers generators</vt:lpstr>
      <vt:lpstr>OUTLINE</vt:lpstr>
      <vt:lpstr>Goals of performance analysis and optimization of parallel programs</vt:lpstr>
      <vt:lpstr>How to start</vt:lpstr>
      <vt:lpstr>Understanding the hardware</vt:lpstr>
      <vt:lpstr>Understanding the hardware</vt:lpstr>
      <vt:lpstr>Determining scalability</vt:lpstr>
      <vt:lpstr>Analyzing and optimizing a sequential version of the program</vt:lpstr>
      <vt:lpstr>Analyzing traces of a parallel program</vt:lpstr>
      <vt:lpstr>Analyzing traces of parallel programs</vt:lpstr>
      <vt:lpstr>Analyzing traces of parallel programs</vt:lpstr>
      <vt:lpstr>Analysing traces of parallel programs - mpiP</vt:lpstr>
      <vt:lpstr>Analysing traces of parallel programs - scalasca</vt:lpstr>
      <vt:lpstr>Approaches for optimizing an MPI program</vt:lpstr>
      <vt:lpstr>Parallel pseudorandom number generators</vt:lpstr>
      <vt:lpstr>SPRNG</vt:lpstr>
      <vt:lpstr>SPRNG</vt:lpstr>
      <vt:lpstr>SPRNG</vt:lpstr>
      <vt:lpstr>Conclusions</vt:lpstr>
    </vt:vector>
  </TitlesOfParts>
  <Company>edet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 &lt;Presentation Subtitle&gt;</dc:title>
  <dc:creator>nvog</dc:creator>
  <cp:lastModifiedBy>user1</cp:lastModifiedBy>
  <cp:revision>440</cp:revision>
  <dcterms:created xsi:type="dcterms:W3CDTF">2004-04-29T08:03:52Z</dcterms:created>
  <dcterms:modified xsi:type="dcterms:W3CDTF">2011-12-01T12:01:31Z</dcterms:modified>
</cp:coreProperties>
</file>