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4" r:id="rId1"/>
  </p:sldMasterIdLst>
  <p:notesMasterIdLst>
    <p:notesMasterId r:id="rId12"/>
  </p:notesMasterIdLst>
  <p:handoutMasterIdLst>
    <p:handoutMasterId r:id="rId13"/>
  </p:handoutMasterIdLst>
  <p:sldIdLst>
    <p:sldId id="262" r:id="rId2"/>
    <p:sldId id="264" r:id="rId3"/>
    <p:sldId id="265" r:id="rId4"/>
    <p:sldId id="268" r:id="rId5"/>
    <p:sldId id="269" r:id="rId6"/>
    <p:sldId id="270" r:id="rId7"/>
    <p:sldId id="271" r:id="rId8"/>
    <p:sldId id="275" r:id="rId9"/>
    <p:sldId id="272" r:id="rId10"/>
    <p:sldId id="276" r:id="rId11"/>
  </p:sldIdLst>
  <p:sldSz cx="9906000" cy="6858000" type="A4"/>
  <p:notesSz cx="9866313" cy="6754813"/>
  <p:defaultTextStyle>
    <a:defPPr>
      <a:defRPr lang="en-US"/>
    </a:defPPr>
    <a:lvl1pPr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1pPr>
    <a:lvl2pPr marL="4572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2pPr>
    <a:lvl3pPr marL="9144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3pPr>
    <a:lvl4pPr marL="13716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4pPr>
    <a:lvl5pPr marL="1828800" algn="r" rtl="0" fontAlgn="base">
      <a:spcBef>
        <a:spcPct val="20000"/>
      </a:spcBef>
      <a:spcAft>
        <a:spcPct val="0"/>
      </a:spcAft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400" b="1" kern="1200">
        <a:solidFill>
          <a:schemeClr val="accent2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33"/>
    <a:srgbClr val="FF9933"/>
    <a:srgbClr val="FF9900"/>
    <a:srgbClr val="00FF00"/>
    <a:srgbClr val="CCCC00"/>
    <a:srgbClr val="FFFF99"/>
    <a:srgbClr val="FFFFCC"/>
    <a:srgbClr val="CC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25" autoAdjust="0"/>
    <p:restoredTop sz="94491" autoAdjust="0"/>
  </p:normalViewPr>
  <p:slideViewPr>
    <p:cSldViewPr snapToGrid="0">
      <p:cViewPr varScale="1">
        <p:scale>
          <a:sx n="70" d="100"/>
          <a:sy n="70" d="100"/>
        </p:scale>
        <p:origin x="-1140" y="-90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5588000" y="0"/>
            <a:ext cx="4276725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6415088"/>
            <a:ext cx="4275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l-GR"/>
          </a:p>
        </p:txBody>
      </p:sp>
      <p:sp>
        <p:nvSpPr>
          <p:cNvPr id="4608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5588000" y="6415088"/>
            <a:ext cx="4276725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eaLnBrk="0" hangingPunct="0">
              <a:spcBef>
                <a:spcPct val="0"/>
              </a:spcBef>
              <a:defRPr sz="1200" b="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fld id="{2DC3300D-5115-4BAB-93FC-246CDC56F3C3}" type="slidenum">
              <a:rPr lang="el-GR"/>
              <a:pPr>
                <a:defRPr/>
              </a:pPr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848406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591175" y="0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126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106738" y="506413"/>
            <a:ext cx="3659187" cy="25336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253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14450" y="3209925"/>
            <a:ext cx="7237413" cy="3038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253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 algn="l"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2253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591175" y="6416675"/>
            <a:ext cx="4275138" cy="338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06" tIns="45703" rIns="91406" bIns="45703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 b="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defRPr>
            </a:lvl1pPr>
          </a:lstStyle>
          <a:p>
            <a:pPr>
              <a:defRPr/>
            </a:pPr>
            <a:fld id="{67882BFB-C195-4ABC-8201-A723AE96FA5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9467750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0" y="-1"/>
            <a:ext cx="9906000" cy="1116282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spcBef>
                <a:spcPct val="0"/>
              </a:spcBef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5" name="Rectangle 24"/>
          <p:cNvSpPr>
            <a:spLocks noChangeArrowheads="1"/>
          </p:cNvSpPr>
          <p:nvPr userDrawn="1"/>
        </p:nvSpPr>
        <p:spPr bwMode="auto">
          <a:xfrm>
            <a:off x="4532313" y="3200400"/>
            <a:ext cx="1938337" cy="400050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defTabSz="958850">
              <a:defRPr/>
            </a:pPr>
            <a:r>
              <a:rPr lang="en-US" sz="2000" b="0" dirty="0"/>
              <a:t>www.hp-see.eu</a:t>
            </a:r>
            <a:endParaRPr lang="el-GR" sz="2000" b="0" dirty="0"/>
          </a:p>
        </p:txBody>
      </p:sp>
      <p:sp>
        <p:nvSpPr>
          <p:cNvPr id="6" name="Rectangle 25"/>
          <p:cNvSpPr>
            <a:spLocks noChangeArrowheads="1"/>
          </p:cNvSpPr>
          <p:nvPr userDrawn="1"/>
        </p:nvSpPr>
        <p:spPr bwMode="auto">
          <a:xfrm>
            <a:off x="4313238" y="1887538"/>
            <a:ext cx="2149475" cy="5794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defTabSz="958850">
              <a:defRPr/>
            </a:pPr>
            <a:r>
              <a:rPr lang="en-US" sz="3200" dirty="0"/>
              <a:t>HP-SEE</a:t>
            </a:r>
            <a:endParaRPr lang="el-GR" sz="3200" dirty="0"/>
          </a:p>
        </p:txBody>
      </p:sp>
      <p:pic>
        <p:nvPicPr>
          <p:cNvPr id="7" name="Picture 8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8425" y="1781175"/>
            <a:ext cx="3457575" cy="31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1476" name="Rectangle 20"/>
          <p:cNvSpPr>
            <a:spLocks noGrp="1" noChangeArrowheads="1"/>
          </p:cNvSpPr>
          <p:nvPr>
            <p:ph type="ctrTitle" sz="quarter"/>
          </p:nvPr>
        </p:nvSpPr>
        <p:spPr>
          <a:xfrm>
            <a:off x="373063" y="2401888"/>
            <a:ext cx="6059487" cy="862012"/>
          </a:xfrm>
          <a:noFill/>
        </p:spPr>
        <p:txBody>
          <a:bodyPr lIns="91440" tIns="45720" rIns="91440" bIns="45720"/>
          <a:lstStyle>
            <a:lvl1pPr>
              <a:defRPr sz="2800">
                <a:solidFill>
                  <a:schemeClr val="accent2"/>
                </a:solidFill>
              </a:defRPr>
            </a:lvl1pPr>
          </a:lstStyle>
          <a:p>
            <a:r>
              <a:rPr lang="en-US"/>
              <a:t>Click to edit Master title</a:t>
            </a:r>
            <a:endParaRPr lang="el-GR"/>
          </a:p>
        </p:txBody>
      </p:sp>
      <p:sp>
        <p:nvSpPr>
          <p:cNvPr id="531484" name="Rectangle 28"/>
          <p:cNvSpPr>
            <a:spLocks noGrp="1" noChangeArrowheads="1"/>
          </p:cNvSpPr>
          <p:nvPr>
            <p:ph type="subTitle" sz="quarter" idx="1" hasCustomPrompt="1"/>
          </p:nvPr>
        </p:nvSpPr>
        <p:spPr>
          <a:xfrm>
            <a:off x="342900" y="3736975"/>
            <a:ext cx="6076950" cy="1042988"/>
          </a:xfrm>
        </p:spPr>
        <p:txBody>
          <a:bodyPr lIns="91440" tIns="45720" rIns="91440" bIns="45720"/>
          <a:lstStyle>
            <a:lvl1pPr marL="0" indent="0" algn="r">
              <a:buFont typeface="Wingdings" pitchFamily="2" charset="2"/>
              <a:buNone/>
              <a:defRPr sz="1600" b="1">
                <a:solidFill>
                  <a:schemeClr val="accent2"/>
                </a:solidFill>
                <a:latin typeface="Arial" charset="0"/>
              </a:defRPr>
            </a:lvl1pPr>
          </a:lstStyle>
          <a:p>
            <a:r>
              <a:rPr lang="en-US" dirty="0" smtClean="0"/>
              <a:t>&lt;Name&gt;&lt;Position&gt;&lt;Organization&gt;&lt;e-mail&gt;</a:t>
            </a:r>
            <a:endParaRPr lang="el-GR" dirty="0"/>
          </a:p>
        </p:txBody>
      </p:sp>
      <p:sp>
        <p:nvSpPr>
          <p:cNvPr id="8" name="Rectangle 7"/>
          <p:cNvSpPr>
            <a:spLocks noGrp="1" noChangeArrowheads="1"/>
          </p:cNvSpPr>
          <p:nvPr>
            <p:ph type="ftr" sz="quarter" idx="10"/>
          </p:nvPr>
        </p:nvSpPr>
        <p:spPr>
          <a:xfrm>
            <a:off x="0" y="6578600"/>
            <a:ext cx="9906000" cy="293688"/>
          </a:xfrm>
        </p:spPr>
        <p:txBody>
          <a:bodyPr/>
          <a:lstStyle>
            <a:lvl1pPr>
              <a:defRPr sz="1200" smtClean="0"/>
            </a:lvl1pPr>
          </a:lstStyle>
          <a:p>
            <a:pPr>
              <a:defRPr/>
            </a:pPr>
            <a:r>
              <a:rPr lang="en-US" dirty="0" smtClean="0"/>
              <a:t>HP SEE : </a:t>
            </a:r>
            <a:r>
              <a:rPr lang="en-US" dirty="0" err="1" smtClean="0"/>
              <a:t>UoM</a:t>
            </a:r>
            <a:r>
              <a:rPr lang="en-US" dirty="0" smtClean="0"/>
              <a:t> training – 29.03.2012                                                                                                                                                        </a:t>
            </a:r>
            <a:fld id="{A02DE80C-8840-4F3E-BA71-98ACCB3E3111}" type="slidenum">
              <a:rPr lang="en-US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HP SEE : UoM training – 29.03.2012                                                                                     2</a:t>
            </a:r>
            <a:endParaRPr lang="el-GR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281863" y="-4763"/>
            <a:ext cx="2428875" cy="6578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-4763" y="-4763"/>
            <a:ext cx="7134226" cy="6578601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HP SEE : UoM training – 29.03.2012                                                                                     2</a:t>
            </a:r>
            <a:endParaRPr lang="el-GR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dirty="0" smtClean="0"/>
              <a:t>HP SEE : </a:t>
            </a:r>
            <a:r>
              <a:rPr lang="en-US" dirty="0" err="1" smtClean="0"/>
              <a:t>UoM</a:t>
            </a:r>
            <a:r>
              <a:rPr lang="en-US" dirty="0" smtClean="0"/>
              <a:t> training – 29.03.2012                                                                                                                                          </a:t>
            </a:r>
            <a:fld id="{A02DE80C-8840-4F3E-BA71-98ACCB3E3111}" type="slidenum">
              <a:rPr lang="en-US" smtClean="0"/>
              <a:pPr>
                <a:defRPr/>
              </a:pPr>
              <a:t>‹#›</a:t>
            </a:fld>
            <a:endParaRPr lang="el-GR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HP SEE : UoM training – 29.03.2012                                                                                     2</a:t>
            </a:r>
            <a:endParaRPr lang="el-GR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92088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7613" y="1652588"/>
            <a:ext cx="4683125" cy="49212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HP SEE : UoM training – 29.03.2012                                                                                     2</a:t>
            </a:r>
            <a:endParaRPr lang="el-GR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HP SEE : UoM training – 29.03.2012                                                                                     2</a:t>
            </a:r>
            <a:endParaRPr lang="el-GR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3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HP SEE : UoM training – 29.03.2012                                                                                     2</a:t>
            </a:r>
            <a:endParaRPr lang="el-GR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HP SEE : UoM training – 29.03.2012                                                                                     2</a:t>
            </a:r>
            <a:endParaRPr lang="el-G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HP SEE : UoM training – 29.03.2012                                                                                     2</a:t>
            </a:r>
            <a:endParaRPr lang="el-GR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HP-SEE-logo-small.jpg"/>
          <p:cNvPicPr>
            <a:picLocks noChangeAspect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131175" y="0"/>
            <a:ext cx="1774825" cy="1603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 smtClean="0"/>
              <a:t>HP SEE : UoM training – 29.03.2012                                                                                     2</a:t>
            </a:r>
            <a:endParaRPr lang="el-G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-4763" y="-4763"/>
            <a:ext cx="8134351" cy="1125538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l-G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92088" y="1652588"/>
            <a:ext cx="9518650" cy="4921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l-GR" dirty="0" err="1" smtClean="0"/>
              <a:t>Click</a:t>
            </a:r>
            <a:r>
              <a:rPr lang="el-GR" dirty="0" smtClean="0"/>
              <a:t> </a:t>
            </a:r>
            <a:r>
              <a:rPr lang="el-GR" dirty="0" err="1" smtClean="0"/>
              <a:t>to</a:t>
            </a:r>
            <a:r>
              <a:rPr lang="el-GR" dirty="0" smtClean="0"/>
              <a:t> </a:t>
            </a:r>
            <a:r>
              <a:rPr lang="el-GR" dirty="0" err="1" smtClean="0"/>
              <a:t>edit</a:t>
            </a:r>
            <a:r>
              <a:rPr lang="el-GR" dirty="0" smtClean="0"/>
              <a:t> </a:t>
            </a:r>
            <a:r>
              <a:rPr lang="el-GR" dirty="0" err="1" smtClean="0"/>
              <a:t>Master</a:t>
            </a:r>
            <a:r>
              <a:rPr lang="el-GR" dirty="0" smtClean="0"/>
              <a:t> </a:t>
            </a:r>
            <a:r>
              <a:rPr lang="el-GR" dirty="0" err="1" smtClean="0"/>
              <a:t>text</a:t>
            </a:r>
            <a:r>
              <a:rPr lang="el-GR" dirty="0" smtClean="0"/>
              <a:t> </a:t>
            </a:r>
            <a:r>
              <a:rPr lang="el-GR" dirty="0" err="1" smtClean="0"/>
              <a:t>styles</a:t>
            </a:r>
            <a:endParaRPr lang="el-GR" dirty="0" smtClean="0"/>
          </a:p>
          <a:p>
            <a:pPr lvl="1"/>
            <a:r>
              <a:rPr lang="el-GR" dirty="0" err="1" smtClean="0"/>
              <a:t>Second</a:t>
            </a:r>
            <a:r>
              <a:rPr lang="el-GR" dirty="0" smtClean="0"/>
              <a:t> </a:t>
            </a:r>
            <a:r>
              <a:rPr lang="el-GR" dirty="0" err="1" smtClean="0"/>
              <a:t>level</a:t>
            </a:r>
            <a:endParaRPr lang="el-GR" dirty="0" smtClean="0"/>
          </a:p>
          <a:p>
            <a:pPr lvl="2"/>
            <a:r>
              <a:rPr lang="el-GR" dirty="0" err="1" smtClean="0"/>
              <a:t>Third</a:t>
            </a:r>
            <a:r>
              <a:rPr lang="el-GR" dirty="0" smtClean="0"/>
              <a:t> </a:t>
            </a:r>
            <a:r>
              <a:rPr lang="el-GR" dirty="0" err="1" smtClean="0"/>
              <a:t>level</a:t>
            </a:r>
            <a:endParaRPr lang="el-GR" dirty="0" smtClean="0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0" y="6586538"/>
            <a:ext cx="9906000" cy="293687"/>
          </a:xfrm>
          <a:prstGeom prst="rect">
            <a:avLst/>
          </a:prstGeom>
          <a:solidFill>
            <a:schemeClr val="accent2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5785" tIns="47892" rIns="95785" bIns="47892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spcBef>
                <a:spcPct val="0"/>
              </a:spcBef>
              <a:defRPr sz="1300" b="0" smtClean="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HP SEE : </a:t>
            </a:r>
            <a:r>
              <a:rPr lang="en-US" dirty="0" err="1" smtClean="0"/>
              <a:t>UoM</a:t>
            </a:r>
            <a:r>
              <a:rPr lang="en-US" dirty="0" smtClean="0"/>
              <a:t> training – 29.03.2012                                                                                                                                          </a:t>
            </a:r>
            <a:fld id="{A02DE80C-8840-4F3E-BA71-98ACCB3E3111}" type="slidenum">
              <a:rPr lang="en-US" smtClean="0"/>
              <a:pPr>
                <a:defRPr/>
              </a:pPr>
              <a:t>‹#›</a:t>
            </a:fld>
            <a:endParaRPr lang="el-GR" dirty="0"/>
          </a:p>
        </p:txBody>
      </p:sp>
      <p:sp>
        <p:nvSpPr>
          <p:cNvPr id="5" name="Rectangle 4"/>
          <p:cNvSpPr>
            <a:spLocks noChangeArrowheads="1"/>
          </p:cNvSpPr>
          <p:nvPr userDrawn="1"/>
        </p:nvSpPr>
        <p:spPr bwMode="auto">
          <a:xfrm>
            <a:off x="0" y="1159828"/>
            <a:ext cx="9906000" cy="49480"/>
          </a:xfrm>
          <a:prstGeom prst="rect">
            <a:avLst/>
          </a:prstGeom>
          <a:solidFill>
            <a:schemeClr val="accent5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spcBef>
                <a:spcPct val="0"/>
              </a:spcBef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  <p:sp>
        <p:nvSpPr>
          <p:cNvPr id="6" name="Rectangle 9"/>
          <p:cNvSpPr>
            <a:spLocks noChangeArrowheads="1"/>
          </p:cNvSpPr>
          <p:nvPr userDrawn="1"/>
        </p:nvSpPr>
        <p:spPr bwMode="auto">
          <a:xfrm>
            <a:off x="0" y="1114301"/>
            <a:ext cx="9906000" cy="49480"/>
          </a:xfrm>
          <a:prstGeom prst="rect">
            <a:avLst/>
          </a:prstGeom>
          <a:solidFill>
            <a:schemeClr val="accent6">
              <a:lumMod val="75000"/>
            </a:schemeClr>
          </a:solidFill>
          <a:ln w="9525">
            <a:noFill/>
            <a:miter lim="800000"/>
            <a:headEnd/>
            <a:tailEnd/>
          </a:ln>
          <a:effectLst/>
        </p:spPr>
        <p:txBody>
          <a:bodyPr lIns="95785" tIns="47892" rIns="95785" bIns="47892"/>
          <a:lstStyle/>
          <a:p>
            <a:pPr algn="ctr" defTabSz="958850" eaLnBrk="0" hangingPunct="0">
              <a:spcBef>
                <a:spcPct val="0"/>
              </a:spcBef>
              <a:defRPr/>
            </a:pPr>
            <a:endParaRPr lang="el-GR" sz="1300" b="0">
              <a:solidFill>
                <a:schemeClr val="bg1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1" r:id="rId5"/>
    <p:sldLayoutId id="2147483699" r:id="rId6"/>
    <p:sldLayoutId id="2147483692" r:id="rId7"/>
    <p:sldLayoutId id="2147483693" r:id="rId8"/>
    <p:sldLayoutId id="2147483700" r:id="rId9"/>
    <p:sldLayoutId id="2147483701" r:id="rId10"/>
    <p:sldLayoutId id="2147483694" r:id="rId11"/>
  </p:sldLayoutIdLst>
  <p:hf hdr="0" dt="0"/>
  <p:txStyles>
    <p:titleStyle>
      <a:lvl1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+mj-lt"/>
          <a:ea typeface="+mj-ea"/>
          <a:cs typeface="+mj-cs"/>
        </a:defRPr>
      </a:lvl1pPr>
      <a:lvl2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2pPr>
      <a:lvl3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3pPr>
      <a:lvl4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4pPr>
      <a:lvl5pPr algn="r" defTabSz="958850" rtl="0" eaLnBrk="0" fontAlgn="base" hangingPunct="0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Verdana" pitchFamily="34" charset="0"/>
          <a:cs typeface="Arial" charset="0"/>
        </a:defRPr>
      </a:lvl5pPr>
      <a:lvl6pPr marL="4572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6pPr>
      <a:lvl7pPr marL="9144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7pPr>
      <a:lvl8pPr marL="13716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8pPr>
      <a:lvl9pPr marL="1828800" algn="r" defTabSz="958850" rtl="0" fontAlgn="base">
        <a:spcBef>
          <a:spcPct val="0"/>
        </a:spcBef>
        <a:spcAft>
          <a:spcPct val="0"/>
        </a:spcAft>
        <a:defRPr sz="3800" b="1">
          <a:solidFill>
            <a:schemeClr val="bg1"/>
          </a:solidFill>
          <a:latin typeface="Arial" charset="0"/>
          <a:cs typeface="Arial" charset="0"/>
        </a:defRPr>
      </a:lvl9pPr>
    </p:titleStyle>
    <p:bodyStyle>
      <a:lvl1pPr marL="358775" indent="-358775" algn="l" defTabSz="958850" rtl="0" eaLnBrk="0" fontAlgn="base" hangingPunct="0">
        <a:lnSpc>
          <a:spcPct val="90000"/>
        </a:lnSpc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77875" indent="-300038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 sz="2000">
          <a:solidFill>
            <a:schemeClr val="tx1"/>
          </a:solidFill>
          <a:latin typeface="+mn-lt"/>
          <a:cs typeface="+mn-cs"/>
        </a:defRPr>
      </a:lvl2pPr>
      <a:lvl3pPr marL="1196975" indent="-238125" algn="l" defTabSz="958850" rtl="0" eaLnBrk="0" fontAlgn="base" hangingPunct="0">
        <a:spcBef>
          <a:spcPct val="20000"/>
        </a:spcBef>
        <a:spcAft>
          <a:spcPct val="0"/>
        </a:spcAft>
        <a:buClr>
          <a:srgbClr val="2164A8"/>
        </a:buClr>
        <a:buSzPct val="75000"/>
        <a:buFont typeface="Wingdings" pitchFamily="2" charset="2"/>
        <a:buChar char="q"/>
        <a:defRPr>
          <a:solidFill>
            <a:schemeClr val="tx1"/>
          </a:solidFill>
          <a:latin typeface="+mn-lt"/>
          <a:cs typeface="+mn-cs"/>
        </a:defRPr>
      </a:lvl3pPr>
      <a:lvl4pPr marL="1674813" indent="-238125" algn="l" defTabSz="958850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cs typeface="+mn-cs"/>
        </a:defRPr>
      </a:lvl4pPr>
      <a:lvl5pPr marL="2155825" indent="-239713" algn="l" defTabSz="958850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5pPr>
      <a:lvl6pPr marL="26130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6pPr>
      <a:lvl7pPr marL="30702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7pPr>
      <a:lvl8pPr marL="35274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8pPr>
      <a:lvl9pPr marL="3984625" indent="-239713" algn="l" defTabSz="958850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://hpseewiki.ipb.ac.rs/" TargetMode="External"/><Relationship Id="rId2" Type="http://schemas.openxmlformats.org/officeDocument/2006/relationships/hyperlink" Target="http://www.hp-see.eu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1"/>
          <p:cNvSpPr>
            <a:spLocks noGrp="1"/>
          </p:cNvSpPr>
          <p:nvPr>
            <p:ph type="ctrTitle" sz="quarter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sz="1800" dirty="0" smtClean="0"/>
              <a:t>High-Performance Computing Infrastructure for South East Europe’s Research Communities</a:t>
            </a:r>
          </a:p>
        </p:txBody>
      </p:sp>
      <p:sp>
        <p:nvSpPr>
          <p:cNvPr id="9219" name="Subtitle 2"/>
          <p:cNvSpPr>
            <a:spLocks noGrp="1"/>
          </p:cNvSpPr>
          <p:nvPr>
            <p:ph type="subTitle" sz="quarter" idx="1"/>
          </p:nvPr>
        </p:nvSpPr>
        <p:spPr>
          <a:xfrm>
            <a:off x="356754" y="4152611"/>
            <a:ext cx="6076950" cy="1042988"/>
          </a:xfrm>
        </p:spPr>
        <p:txBody>
          <a:bodyPr/>
          <a:lstStyle/>
          <a:p>
            <a:pPr eaLnBrk="1" hangingPunct="1"/>
            <a:r>
              <a:rPr lang="sr-Latn-ME" dirty="0" smtClean="0"/>
              <a:t/>
            </a:r>
            <a:br>
              <a:rPr lang="sr-Latn-ME" dirty="0" smtClean="0"/>
            </a:br>
            <a:r>
              <a:rPr lang="sr-Latn-ME" dirty="0" smtClean="0"/>
              <a:t>Luka Filipović</a:t>
            </a:r>
          </a:p>
          <a:p>
            <a:pPr eaLnBrk="1" hangingPunct="1"/>
            <a:r>
              <a:rPr lang="sr-Latn-ME" dirty="0" smtClean="0"/>
              <a:t>Centar Informacionog Sistema </a:t>
            </a:r>
          </a:p>
          <a:p>
            <a:pPr eaLnBrk="1" hangingPunct="1"/>
            <a:r>
              <a:rPr lang="sr-Latn-ME" dirty="0" smtClean="0"/>
              <a:t>Univerzitet Crne Gore</a:t>
            </a:r>
            <a:endParaRPr lang="en-US" dirty="0" smtClean="0"/>
          </a:p>
          <a:p>
            <a:pPr eaLnBrk="1" hangingPunct="1"/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HP SEE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Vi</a:t>
            </a:r>
            <a:r>
              <a:rPr lang="sr-Latn-CS" dirty="0" smtClean="0"/>
              <a:t>š</a:t>
            </a:r>
            <a:r>
              <a:rPr lang="sr-Latn-ME" dirty="0" smtClean="0"/>
              <a:t>e</a:t>
            </a:r>
            <a:r>
              <a:rPr lang="en-US" dirty="0" smtClean="0"/>
              <a:t> </a:t>
            </a:r>
            <a:r>
              <a:rPr lang="sr-Latn-ME" dirty="0" smtClean="0"/>
              <a:t>informacija </a:t>
            </a:r>
            <a:r>
              <a:rPr lang="sr-Latn-ME" smtClean="0"/>
              <a:t>možete naći </a:t>
            </a:r>
            <a:r>
              <a:rPr lang="sr-Latn-ME" dirty="0" smtClean="0"/>
              <a:t>na :</a:t>
            </a:r>
          </a:p>
          <a:p>
            <a:pPr lvl="1"/>
            <a:r>
              <a:rPr lang="en-US" dirty="0">
                <a:hlinkClick r:id="rId2"/>
              </a:rPr>
              <a:t>http://www.hp-see.eu</a:t>
            </a:r>
            <a:r>
              <a:rPr lang="en-US" dirty="0" smtClean="0">
                <a:hlinkClick r:id="rId2"/>
              </a:rPr>
              <a:t>/</a:t>
            </a:r>
            <a:endParaRPr lang="sr-Latn-ME" dirty="0" smtClean="0"/>
          </a:p>
          <a:p>
            <a:pPr lvl="1"/>
            <a:r>
              <a:rPr lang="en-US" dirty="0">
                <a:hlinkClick r:id="rId3"/>
              </a:rPr>
              <a:t>http://</a:t>
            </a:r>
            <a:r>
              <a:rPr lang="en-US" dirty="0" smtClean="0">
                <a:hlinkClick r:id="rId3"/>
              </a:rPr>
              <a:t>hpseewiki.ipb.ac.rs</a:t>
            </a:r>
            <a:endParaRPr lang="sr-Latn-ME" dirty="0" smtClean="0"/>
          </a:p>
          <a:p>
            <a:pPr lvl="1"/>
            <a:endParaRPr lang="sr-Latn-ME" dirty="0"/>
          </a:p>
          <a:p>
            <a:pPr lvl="1"/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HP SEE : UoM training – 29.03.2012                                                                                     2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16542382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HP SEE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ME" b="1" dirty="0" smtClean="0"/>
              <a:t>Ugovor</a:t>
            </a:r>
            <a:r>
              <a:rPr lang="en-US" b="1" dirty="0" smtClean="0"/>
              <a:t>: </a:t>
            </a:r>
            <a:r>
              <a:rPr lang="en-US" dirty="0" smtClean="0"/>
              <a:t>RI-261499</a:t>
            </a:r>
            <a:endParaRPr lang="en-US" b="1" dirty="0" smtClean="0"/>
          </a:p>
          <a:p>
            <a:r>
              <a:rPr lang="sr-Latn-ME" b="1" dirty="0" smtClean="0"/>
              <a:t>Tip projekta</a:t>
            </a:r>
            <a:r>
              <a:rPr lang="en-US" b="1" dirty="0" smtClean="0"/>
              <a:t>: </a:t>
            </a:r>
            <a:r>
              <a:rPr lang="en-US" dirty="0" smtClean="0"/>
              <a:t>CP &amp; CSA</a:t>
            </a:r>
          </a:p>
          <a:p>
            <a:r>
              <a:rPr lang="sr-Latn-ME" b="1" dirty="0" smtClean="0"/>
              <a:t>Početak </a:t>
            </a:r>
            <a:r>
              <a:rPr lang="sr-Latn-ME" b="1" dirty="0" smtClean="0"/>
              <a:t>proj</a:t>
            </a:r>
            <a:r>
              <a:rPr lang="en-US" b="1" dirty="0" smtClean="0"/>
              <a:t>e</a:t>
            </a:r>
            <a:r>
              <a:rPr lang="sr-Latn-ME" b="1" dirty="0" smtClean="0"/>
              <a:t>kta</a:t>
            </a:r>
            <a:r>
              <a:rPr lang="en-US" b="1" dirty="0" smtClean="0"/>
              <a:t>: </a:t>
            </a:r>
            <a:r>
              <a:rPr lang="en-US" dirty="0" smtClean="0"/>
              <a:t>01</a:t>
            </a:r>
            <a:r>
              <a:rPr lang="sr-Latn-ME" dirty="0" smtClean="0"/>
              <a:t>.</a:t>
            </a:r>
            <a:r>
              <a:rPr lang="en-US" dirty="0" smtClean="0"/>
              <a:t>09</a:t>
            </a:r>
            <a:r>
              <a:rPr lang="sr-Latn-ME" dirty="0" smtClean="0"/>
              <a:t>.</a:t>
            </a:r>
            <a:r>
              <a:rPr lang="en-US" dirty="0" smtClean="0"/>
              <a:t>2010</a:t>
            </a:r>
            <a:endParaRPr lang="en-US" b="1" dirty="0" smtClean="0"/>
          </a:p>
          <a:p>
            <a:r>
              <a:rPr lang="sr-Latn-ME" b="1" dirty="0" smtClean="0"/>
              <a:t>Trajanje</a:t>
            </a:r>
            <a:r>
              <a:rPr lang="en-US" b="1" dirty="0" smtClean="0"/>
              <a:t>: </a:t>
            </a:r>
            <a:r>
              <a:rPr lang="sr-Latn-ME" dirty="0" smtClean="0"/>
              <a:t>33</a:t>
            </a:r>
            <a:r>
              <a:rPr lang="en-US" dirty="0" smtClean="0"/>
              <a:t> </a:t>
            </a:r>
            <a:r>
              <a:rPr lang="sr-Latn-ME" dirty="0" smtClean="0"/>
              <a:t>mjeseca </a:t>
            </a:r>
            <a:r>
              <a:rPr lang="sr-Latn-ME" sz="1800" dirty="0" smtClean="0"/>
              <a:t>(24+9 mjeseci)</a:t>
            </a:r>
            <a:endParaRPr lang="en-US" b="1" dirty="0" smtClean="0"/>
          </a:p>
          <a:p>
            <a:r>
              <a:rPr lang="sr-Latn-ME" b="1" dirty="0" smtClean="0"/>
              <a:t>Budžet</a:t>
            </a:r>
            <a:r>
              <a:rPr lang="en-US" b="1" dirty="0" smtClean="0"/>
              <a:t>:</a:t>
            </a:r>
            <a:r>
              <a:rPr lang="en-US" dirty="0" smtClean="0"/>
              <a:t> 3 885 196 €</a:t>
            </a:r>
            <a:endParaRPr lang="en-US" b="1" dirty="0" smtClean="0"/>
          </a:p>
          <a:p>
            <a:r>
              <a:rPr lang="en-US" b="1" dirty="0" smtClean="0"/>
              <a:t>F</a:t>
            </a:r>
            <a:r>
              <a:rPr lang="sr-Latn-ME" b="1" dirty="0" smtClean="0"/>
              <a:t>inansiranje od strane Evropske </a:t>
            </a:r>
            <a:br>
              <a:rPr lang="sr-Latn-ME" b="1" dirty="0" smtClean="0"/>
            </a:br>
            <a:r>
              <a:rPr lang="sr-Latn-ME" b="1" dirty="0" smtClean="0"/>
              <a:t>komisije</a:t>
            </a:r>
            <a:r>
              <a:rPr lang="en-US" b="1" dirty="0" smtClean="0"/>
              <a:t>: </a:t>
            </a:r>
            <a:r>
              <a:rPr lang="en-US" dirty="0" smtClean="0"/>
              <a:t>2 100 000 €</a:t>
            </a:r>
            <a:endParaRPr lang="en-US" b="1" dirty="0" smtClean="0"/>
          </a:p>
          <a:p>
            <a:r>
              <a:rPr lang="en-US" b="1" dirty="0" smtClean="0"/>
              <a:t>Web site:  </a:t>
            </a:r>
            <a:r>
              <a:rPr lang="en-US" dirty="0" smtClean="0"/>
              <a:t>www.hp-see.eu</a:t>
            </a:r>
            <a:endParaRPr lang="en-US" b="1" dirty="0" smtClean="0"/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HP SEE : </a:t>
            </a:r>
            <a:r>
              <a:rPr lang="en-US" dirty="0" err="1" smtClean="0"/>
              <a:t>UoM</a:t>
            </a:r>
            <a:r>
              <a:rPr lang="en-US" dirty="0" smtClean="0"/>
              <a:t> training – 29.03.2012                                                                                     </a:t>
            </a:r>
            <a:fld id="{F377C5B9-5C62-4822-BE28-10B89945D763}" type="slidenum">
              <a:rPr lang="en-US" smtClean="0"/>
              <a:t>2</a:t>
            </a:fld>
            <a:endParaRPr lang="el-GR" dirty="0"/>
          </a:p>
        </p:txBody>
      </p:sp>
      <p:pic>
        <p:nvPicPr>
          <p:cNvPr id="5" name="Picture 8" descr="HP-SEE-logo-small.jp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8425" y="1755775"/>
            <a:ext cx="3457575" cy="3122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6" descr="FP7-cap-RGB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416550" y="4989513"/>
            <a:ext cx="1824038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Partneri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985838" y="1898074"/>
          <a:ext cx="8572500" cy="3947944"/>
        </p:xfrm>
        <a:graphic>
          <a:graphicData uri="http://schemas.openxmlformats.org/drawingml/2006/table">
            <a:tbl>
              <a:tblPr/>
              <a:tblGrid>
                <a:gridCol w="4946752"/>
                <a:gridCol w="3625748"/>
              </a:tblGrid>
              <a:tr h="261016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GRNET</a:t>
                      </a:r>
                      <a:r>
                        <a:rPr lang="sr-Latn-ME" sz="1800" b="0" dirty="0" smtClean="0"/>
                        <a:t> (Koordinator)</a:t>
                      </a:r>
                      <a:endParaRPr lang="en-US" sz="1800" b="0" dirty="0"/>
                    </a:p>
                  </a:txBody>
                  <a:tcPr marL="7676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dirty="0" err="1" smtClean="0"/>
                        <a:t>Gr</a:t>
                      </a:r>
                      <a:r>
                        <a:rPr lang="sr-Latn-ME" sz="1800" b="0" dirty="0" smtClean="0"/>
                        <a:t>čka</a:t>
                      </a:r>
                      <a:endParaRPr lang="en-US" sz="1800" b="0" dirty="0"/>
                    </a:p>
                  </a:txBody>
                  <a:tcPr marL="184232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1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dirty="0"/>
                        <a:t>IICT-BAS</a:t>
                      </a:r>
                    </a:p>
                  </a:txBody>
                  <a:tcPr marL="7676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ME" sz="1800" b="0" dirty="0" smtClean="0"/>
                        <a:t>Bugarska</a:t>
                      </a:r>
                      <a:endParaRPr lang="en-US" sz="1800" b="0" dirty="0"/>
                    </a:p>
                  </a:txBody>
                  <a:tcPr marL="184232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1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dirty="0"/>
                        <a:t>IFIN-HH</a:t>
                      </a:r>
                    </a:p>
                  </a:txBody>
                  <a:tcPr marL="7676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ME" sz="1800" b="0" dirty="0" smtClean="0"/>
                        <a:t>Rumunija</a:t>
                      </a:r>
                      <a:endParaRPr lang="en-US" sz="1800" b="0" dirty="0"/>
                    </a:p>
                  </a:txBody>
                  <a:tcPr marL="184232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1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dirty="0" err="1"/>
                        <a:t>TUBiTAK</a:t>
                      </a:r>
                      <a:r>
                        <a:rPr lang="en-US" sz="1800" b="0" dirty="0"/>
                        <a:t>-ULAKBIM</a:t>
                      </a:r>
                    </a:p>
                  </a:txBody>
                  <a:tcPr marL="7676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ME" sz="1800" b="0" dirty="0" smtClean="0"/>
                        <a:t>Turska</a:t>
                      </a:r>
                      <a:endParaRPr lang="en-US" sz="1800" b="0" dirty="0"/>
                    </a:p>
                  </a:txBody>
                  <a:tcPr marL="184232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1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dirty="0"/>
                        <a:t>NIIFI</a:t>
                      </a:r>
                    </a:p>
                  </a:txBody>
                  <a:tcPr marL="7676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ME" sz="1800" b="0" dirty="0" smtClean="0"/>
                        <a:t>Mađarska</a:t>
                      </a:r>
                      <a:endParaRPr lang="en-US" sz="1800" b="0" dirty="0"/>
                    </a:p>
                  </a:txBody>
                  <a:tcPr marL="184232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1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dirty="0"/>
                        <a:t>IPB</a:t>
                      </a:r>
                    </a:p>
                  </a:txBody>
                  <a:tcPr marL="7676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ME" sz="1800" b="0" dirty="0" smtClean="0"/>
                        <a:t>Srbija</a:t>
                      </a:r>
                      <a:endParaRPr lang="en-US" sz="1800" b="0" dirty="0"/>
                    </a:p>
                  </a:txBody>
                  <a:tcPr marL="184232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1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/>
                        <a:t>UPT</a:t>
                      </a:r>
                    </a:p>
                  </a:txBody>
                  <a:tcPr marL="7676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ME" sz="1800" b="0" dirty="0" smtClean="0"/>
                        <a:t>Albanija</a:t>
                      </a:r>
                      <a:endParaRPr lang="en-US" sz="1800" b="0" dirty="0"/>
                    </a:p>
                  </a:txBody>
                  <a:tcPr marL="184232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1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/>
                        <a:t>UOBL ETF</a:t>
                      </a:r>
                    </a:p>
                  </a:txBody>
                  <a:tcPr marL="7676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ME" sz="1800" b="0" dirty="0" smtClean="0"/>
                        <a:t>Bosna i Hercegovina</a:t>
                      </a:r>
                      <a:endParaRPr lang="en-US" sz="1800" b="0" dirty="0"/>
                    </a:p>
                  </a:txBody>
                  <a:tcPr marL="184232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1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/>
                        <a:t>UKIM</a:t>
                      </a:r>
                    </a:p>
                  </a:txBody>
                  <a:tcPr marL="7676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ME" sz="1800" b="0" dirty="0" smtClean="0"/>
                        <a:t>Makedonija</a:t>
                      </a:r>
                      <a:endParaRPr lang="en-US" sz="1800" b="0" dirty="0"/>
                    </a:p>
                  </a:txBody>
                  <a:tcPr marL="184232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1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/>
                        <a:t>UOM</a:t>
                      </a:r>
                    </a:p>
                  </a:txBody>
                  <a:tcPr marL="7676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ME" sz="1800" b="0" dirty="0" smtClean="0"/>
                        <a:t>Crna Gora</a:t>
                      </a:r>
                      <a:endParaRPr lang="en-US" sz="1800" b="0" dirty="0"/>
                    </a:p>
                  </a:txBody>
                  <a:tcPr marL="184232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1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/>
                        <a:t>RE NAM</a:t>
                      </a:r>
                    </a:p>
                  </a:txBody>
                  <a:tcPr marL="7676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sr-Latn-ME" sz="1800" b="0" dirty="0" smtClean="0"/>
                        <a:t>Moldavija </a:t>
                      </a:r>
                      <a:endParaRPr lang="en-US" sz="1800" b="0" dirty="0"/>
                    </a:p>
                  </a:txBody>
                  <a:tcPr marL="184232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1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dirty="0"/>
                        <a:t>IIAP NAS RA</a:t>
                      </a:r>
                    </a:p>
                  </a:txBody>
                  <a:tcPr marL="7676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dirty="0" err="1" smtClean="0"/>
                        <a:t>Jermenija</a:t>
                      </a:r>
                      <a:endParaRPr lang="en-US" sz="1800" b="0" dirty="0"/>
                    </a:p>
                  </a:txBody>
                  <a:tcPr marL="184232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1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/>
                        <a:t>GRENA</a:t>
                      </a:r>
                    </a:p>
                  </a:txBody>
                  <a:tcPr marL="7676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dirty="0" err="1" smtClean="0"/>
                        <a:t>Gruzija</a:t>
                      </a:r>
                      <a:endParaRPr lang="en-US" sz="1800" b="0" dirty="0"/>
                    </a:p>
                  </a:txBody>
                  <a:tcPr marL="184232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261016"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/>
                        <a:t>AZRENA</a:t>
                      </a:r>
                    </a:p>
                  </a:txBody>
                  <a:tcPr marL="7676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t"/>
                      <a:r>
                        <a:rPr lang="en-US" sz="1800" b="0" dirty="0" err="1" smtClean="0"/>
                        <a:t>Azerbejd</a:t>
                      </a:r>
                      <a:r>
                        <a:rPr lang="sr-Latn-ME" sz="1800" b="0" dirty="0" smtClean="0"/>
                        <a:t>žan</a:t>
                      </a:r>
                      <a:endParaRPr lang="en-US" sz="1800" b="0" dirty="0"/>
                    </a:p>
                  </a:txBody>
                  <a:tcPr marL="184232" marR="7676" marT="7676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HP SEE : </a:t>
            </a:r>
            <a:r>
              <a:rPr lang="en-US" dirty="0" err="1" smtClean="0"/>
              <a:t>UoM</a:t>
            </a:r>
            <a:r>
              <a:rPr lang="en-US" dirty="0" smtClean="0"/>
              <a:t> training – 29.03.2012                                                                                     </a:t>
            </a:r>
            <a:fld id="{6C1EBA27-24A1-4FFC-8923-DDC508F8731F}" type="slidenum">
              <a:rPr lang="en-US" smtClean="0"/>
              <a:t>3</a:t>
            </a:fld>
            <a:endParaRPr lang="el-GR" dirty="0"/>
          </a:p>
        </p:txBody>
      </p:sp>
      <p:sp>
        <p:nvSpPr>
          <p:cNvPr id="6" name="TextBox 5"/>
          <p:cNvSpPr txBox="1"/>
          <p:nvPr/>
        </p:nvSpPr>
        <p:spPr>
          <a:xfrm>
            <a:off x="235527" y="5937972"/>
            <a:ext cx="94349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sr-Latn-ME" dirty="0" smtClean="0"/>
              <a:t>i više desetina naučno-istraživačkih</a:t>
            </a:r>
            <a:r>
              <a:rPr lang="en-US" dirty="0" smtClean="0"/>
              <a:t> </a:t>
            </a:r>
            <a:r>
              <a:rPr lang="sr-Latn-ME" dirty="0" smtClean="0"/>
              <a:t>ustanova</a:t>
            </a:r>
            <a:r>
              <a:rPr lang="en-US" dirty="0" smtClean="0"/>
              <a:t> (3</a:t>
            </a:r>
            <a:r>
              <a:rPr lang="en-US" baseline="30000" dirty="0" smtClean="0"/>
              <a:t>rd</a:t>
            </a:r>
            <a:r>
              <a:rPr lang="en-US" dirty="0" smtClean="0"/>
              <a:t> party)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92978" y="1435245"/>
            <a:ext cx="3635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Potpisnici</a:t>
            </a:r>
            <a:r>
              <a:rPr lang="en-US" dirty="0" smtClean="0"/>
              <a:t> </a:t>
            </a:r>
            <a:r>
              <a:rPr lang="en-US" dirty="0" err="1" smtClean="0"/>
              <a:t>sporazuma</a:t>
            </a:r>
            <a:r>
              <a:rPr lang="en-US" dirty="0" smtClean="0"/>
              <a:t> : 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400" dirty="0" smtClean="0"/>
              <a:t>Model </a:t>
            </a:r>
            <a:r>
              <a:rPr lang="en-US" sz="2400" dirty="0" err="1" smtClean="0"/>
              <a:t>komunikacijske</a:t>
            </a:r>
            <a:r>
              <a:rPr lang="en-US" sz="2400" dirty="0" smtClean="0"/>
              <a:t> </a:t>
            </a:r>
            <a:r>
              <a:rPr lang="sr-Latn-ME" sz="2400" dirty="0" smtClean="0"/>
              <a:t/>
            </a:r>
            <a:br>
              <a:rPr lang="sr-Latn-ME" sz="2400" dirty="0" smtClean="0"/>
            </a:br>
            <a:r>
              <a:rPr lang="en-US" sz="2400" dirty="0" smtClean="0"/>
              <a:t>i</a:t>
            </a:r>
            <a:r>
              <a:rPr lang="sr-Latn-ME" sz="2400" dirty="0" smtClean="0"/>
              <a:t>n</a:t>
            </a:r>
            <a:r>
              <a:rPr lang="en-US" sz="2400" dirty="0" err="1" smtClean="0"/>
              <a:t>frastrukture</a:t>
            </a:r>
            <a:r>
              <a:rPr lang="en-US" sz="2400" dirty="0" smtClean="0"/>
              <a:t> i </a:t>
            </a:r>
            <a:r>
              <a:rPr lang="en-US" sz="2400" dirty="0" err="1" smtClean="0"/>
              <a:t>usluga</a:t>
            </a:r>
            <a:r>
              <a:rPr lang="en-US" sz="2400" dirty="0" smtClean="0"/>
              <a:t> </a:t>
            </a:r>
            <a:r>
              <a:rPr lang="en-US" sz="2400" dirty="0" err="1" smtClean="0"/>
              <a:t>za</a:t>
            </a:r>
            <a:r>
              <a:rPr lang="sr-Latn-ME" sz="2400" dirty="0" smtClean="0"/>
              <a:t> </a:t>
            </a:r>
            <a:r>
              <a:rPr lang="en-US" sz="2400" dirty="0" err="1" smtClean="0"/>
              <a:t>JugoistočnuEuropu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HP SEE : UoM training – 29.03.2012                                                                                     2</a:t>
            </a:r>
            <a:endParaRPr lang="el-GR" dirty="0"/>
          </a:p>
        </p:txBody>
      </p:sp>
      <p:grpSp>
        <p:nvGrpSpPr>
          <p:cNvPr id="24" name="Group 10"/>
          <p:cNvGrpSpPr>
            <a:grpSpLocks/>
          </p:cNvGrpSpPr>
          <p:nvPr/>
        </p:nvGrpSpPr>
        <p:grpSpPr bwMode="auto">
          <a:xfrm>
            <a:off x="1143000" y="1382713"/>
            <a:ext cx="6896100" cy="5019675"/>
            <a:chOff x="1071538" y="392104"/>
            <a:chExt cx="6643734" cy="5037146"/>
          </a:xfrm>
        </p:grpSpPr>
        <p:sp>
          <p:nvSpPr>
            <p:cNvPr id="25" name="Moon 24"/>
            <p:cNvSpPr/>
            <p:nvPr/>
          </p:nvSpPr>
          <p:spPr>
            <a:xfrm rot="5400000">
              <a:off x="5197476" y="-233372"/>
              <a:ext cx="1751012" cy="3001963"/>
            </a:xfrm>
            <a:prstGeom prst="moon">
              <a:avLst/>
            </a:prstGeom>
            <a:solidFill>
              <a:srgbClr val="00843C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 b="1" dirty="0"/>
            </a:p>
          </p:txBody>
        </p:sp>
        <p:sp>
          <p:nvSpPr>
            <p:cNvPr id="26" name="Rectangle 25"/>
            <p:cNvSpPr/>
            <p:nvPr/>
          </p:nvSpPr>
          <p:spPr>
            <a:xfrm>
              <a:off x="1071563" y="4572000"/>
              <a:ext cx="6643687" cy="857250"/>
            </a:xfrm>
            <a:prstGeom prst="rect">
              <a:avLst/>
            </a:prstGeom>
            <a:solidFill>
              <a:schemeClr val="accent2">
                <a:lumMod val="75000"/>
                <a:lumOff val="25000"/>
              </a:schemeClr>
            </a:solidFill>
            <a:scene3d>
              <a:camera prst="orthographicFront"/>
              <a:lightRig rig="threePt" dir="t"/>
            </a:scene3d>
            <a:sp3d prstMaterial="dkEdge">
              <a:bevelT w="152400" h="152400" prst="angle"/>
              <a:bevelB w="152400" h="1524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 err="1">
                  <a:solidFill>
                    <a:schemeClr val="bg1"/>
                  </a:solidFill>
                </a:rPr>
                <a:t>GEANT</a:t>
              </a:r>
              <a:r>
                <a:rPr lang="en-US" sz="2800" b="1" dirty="0">
                  <a:solidFill>
                    <a:schemeClr val="bg1"/>
                  </a:solidFill>
                </a:rPr>
                <a:t> &amp; SEE-LIGHT </a:t>
              </a:r>
              <a:endParaRPr lang="el-GR" sz="2800" b="1" dirty="0">
                <a:solidFill>
                  <a:schemeClr val="bg1"/>
                </a:solidFill>
              </a:endParaRPr>
            </a:p>
          </p:txBody>
        </p:sp>
        <p:sp>
          <p:nvSpPr>
            <p:cNvPr id="27" name="Rectangle 13"/>
            <p:cNvSpPr>
              <a:spLocks noChangeArrowheads="1"/>
            </p:cNvSpPr>
            <p:nvPr/>
          </p:nvSpPr>
          <p:spPr bwMode="auto">
            <a:xfrm>
              <a:off x="4929192" y="642938"/>
              <a:ext cx="2343544" cy="5847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chemeClr val="bg1"/>
                  </a:solidFill>
                  <a:latin typeface="Calibri" pitchFamily="34" charset="0"/>
                </a:rPr>
                <a:t>Comp physics,</a:t>
              </a:r>
            </a:p>
            <a:p>
              <a:pPr algn="ctr">
                <a:spcBef>
                  <a:spcPct val="20000"/>
                </a:spcBef>
              </a:pPr>
              <a:r>
                <a:rPr lang="en-US" sz="1600" b="1">
                  <a:solidFill>
                    <a:schemeClr val="bg1"/>
                  </a:solidFill>
                  <a:latin typeface="Calibri" pitchFamily="34" charset="0"/>
                </a:rPr>
                <a:t>Comp chem, Life sciences</a:t>
              </a:r>
              <a:endParaRPr lang="el-GR" sz="1600" b="1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28" name="Moon 27"/>
            <p:cNvSpPr/>
            <p:nvPr/>
          </p:nvSpPr>
          <p:spPr>
            <a:xfrm rot="5400000">
              <a:off x="1838326" y="-233372"/>
              <a:ext cx="1751012" cy="3001963"/>
            </a:xfrm>
            <a:prstGeom prst="moon">
              <a:avLst/>
            </a:prstGeom>
            <a:solidFill>
              <a:srgbClr val="2164A8"/>
            </a:solidFill>
            <a:scene3d>
              <a:camera prst="orthographicFront"/>
              <a:lightRig rig="threePt" dir="t"/>
            </a:scene3d>
            <a:sp3d>
              <a:bevelT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endParaRPr lang="el-GR" b="1" dirty="0"/>
            </a:p>
          </p:txBody>
        </p:sp>
        <p:sp>
          <p:nvSpPr>
            <p:cNvPr id="29" name="Rectangle 15"/>
            <p:cNvSpPr>
              <a:spLocks noChangeArrowheads="1"/>
            </p:cNvSpPr>
            <p:nvPr/>
          </p:nvSpPr>
          <p:spPr bwMode="auto">
            <a:xfrm>
              <a:off x="1785938" y="454854"/>
              <a:ext cx="1857375" cy="83099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algn="ctr">
                <a:spcBef>
                  <a:spcPct val="20000"/>
                </a:spcBef>
              </a:pPr>
              <a:r>
                <a:rPr lang="en-US" sz="1600" b="1" dirty="0">
                  <a:solidFill>
                    <a:schemeClr val="bg1"/>
                  </a:solidFill>
                  <a:latin typeface="Calibri" pitchFamily="34" charset="0"/>
                </a:rPr>
                <a:t>Seismology, Meteorology, Environment</a:t>
              </a:r>
              <a:endParaRPr lang="el-GR" sz="1600" b="1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  <p:sp>
          <p:nvSpPr>
            <p:cNvPr id="30" name="Rectangle 29"/>
            <p:cNvSpPr/>
            <p:nvPr/>
          </p:nvSpPr>
          <p:spPr>
            <a:xfrm>
              <a:off x="1071538" y="3500444"/>
              <a:ext cx="3071834" cy="857250"/>
            </a:xfrm>
            <a:prstGeom prst="rect">
              <a:avLst/>
            </a:prstGeom>
            <a:solidFill>
              <a:srgbClr val="2164A8"/>
            </a:solidFill>
            <a:scene3d>
              <a:camera prst="orthographicFront"/>
              <a:lightRig rig="threePt" dir="t"/>
            </a:scene3d>
            <a:sp3d prstMaterial="dkEdge">
              <a:bevelT w="152400" h="152400" prst="angle"/>
              <a:bevelB w="152400" h="1524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</a:rPr>
                <a:t>SEE-GRID</a:t>
              </a:r>
              <a:endParaRPr lang="el-GR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C00000"/>
                </a:solidFill>
              </a:endParaRPr>
            </a:p>
          </p:txBody>
        </p:sp>
        <p:sp>
          <p:nvSpPr>
            <p:cNvPr id="31" name="Rectangle 30"/>
            <p:cNvSpPr/>
            <p:nvPr/>
          </p:nvSpPr>
          <p:spPr>
            <a:xfrm>
              <a:off x="4643438" y="3500438"/>
              <a:ext cx="3071834" cy="857250"/>
            </a:xfrm>
            <a:prstGeom prst="rect">
              <a:avLst/>
            </a:prstGeom>
            <a:solidFill>
              <a:schemeClr val="accent4">
                <a:lumMod val="75000"/>
              </a:schemeClr>
            </a:solidFill>
            <a:scene3d>
              <a:camera prst="orthographicFront"/>
              <a:lightRig rig="threePt" dir="t"/>
            </a:scene3d>
            <a:sp3d prstMaterial="dkEdge">
              <a:bevelT w="152400" h="152400" prst="angle"/>
              <a:bevelB w="152400" h="1524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solidFill>
                    <a:schemeClr val="bg1"/>
                  </a:solidFill>
                </a:rPr>
                <a:t>HP-SEE</a:t>
              </a:r>
              <a:endParaRPr lang="el-GR" sz="2800" b="1" dirty="0">
                <a:solidFill>
                  <a:srgbClr val="C00000"/>
                </a:solidFill>
              </a:endParaRP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1071585" y="2357430"/>
              <a:ext cx="6643687" cy="857250"/>
            </a:xfrm>
            <a:prstGeom prst="rect">
              <a:avLst/>
            </a:prstGeom>
            <a:solidFill>
              <a:srgbClr val="00843C"/>
            </a:solidFill>
            <a:ln>
              <a:solidFill>
                <a:schemeClr val="accent3">
                  <a:lumMod val="75000"/>
                </a:schemeClr>
              </a:solidFill>
            </a:ln>
            <a:scene3d>
              <a:camera prst="orthographicFront"/>
              <a:lightRig rig="threePt" dir="t"/>
            </a:scene3d>
            <a:sp3d prstMaterial="dkEdge">
              <a:bevelT w="152400" h="152400" prst="angle"/>
              <a:bevelB w="152400" h="152400" prst="angle"/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2800" b="1" dirty="0">
                  <a:ln w="18415" cmpd="sng">
                    <a:solidFill>
                      <a:srgbClr val="FFFFFF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63500" dir="3600000" algn="tl" rotWithShape="0">
                      <a:srgbClr val="000000">
                        <a:alpha val="70000"/>
                      </a:srgbClr>
                    </a:outerShdw>
                  </a:effectLst>
                </a:rPr>
                <a:t>User / Knowledge layer</a:t>
              </a:r>
              <a:endParaRPr lang="el-GR" sz="2800" b="1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endParaRPr>
            </a:p>
          </p:txBody>
        </p:sp>
      </p:grp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sz="3200" dirty="0" smtClean="0"/>
              <a:t>Hronologija FP6 i FP7 projekata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HP SEE : UoM training – 29.03.2012                                                                                     2</a:t>
            </a:r>
            <a:endParaRPr lang="el-GR" dirty="0"/>
          </a:p>
        </p:txBody>
      </p:sp>
      <p:pic>
        <p:nvPicPr>
          <p:cNvPr id="21507" name="Picture 3"/>
          <p:cNvPicPr>
            <a:picLocks noChangeAspect="1" noChangeArrowheads="1"/>
          </p:cNvPicPr>
          <p:nvPr/>
        </p:nvPicPr>
        <p:blipFill>
          <a:blip r:embed="rId2" cstate="print"/>
          <a:stretch>
            <a:fillRect/>
          </a:stretch>
        </p:blipFill>
        <p:spPr bwMode="auto">
          <a:xfrm>
            <a:off x="872836" y="1509201"/>
            <a:ext cx="8454861" cy="48361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Ciljevi</a:t>
            </a:r>
            <a:r>
              <a:rPr lang="en-US" dirty="0" smtClean="0"/>
              <a:t> HP SEE </a:t>
            </a:r>
            <a:r>
              <a:rPr lang="en-US" dirty="0" err="1" smtClean="0"/>
              <a:t>projekta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r-Latn-CS" dirty="0" smtClean="0"/>
              <a:t>Cilj</a:t>
            </a:r>
            <a:r>
              <a:rPr lang="en-US" dirty="0" smtClean="0"/>
              <a:t> 1 : </a:t>
            </a:r>
            <a:r>
              <a:rPr lang="en-US" dirty="0" err="1" smtClean="0"/>
              <a:t>Podr</a:t>
            </a:r>
            <a:r>
              <a:rPr lang="sr-Latn-ME" dirty="0" smtClean="0"/>
              <a:t>ška</a:t>
            </a:r>
            <a:r>
              <a:rPr lang="sr-Latn-CS" dirty="0" smtClean="0"/>
              <a:t> multidisciplinarnim virtuelno-istraživačkim organizacijama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sr-Latn-CS" dirty="0" smtClean="0"/>
              <a:t>Cilj</a:t>
            </a:r>
            <a:r>
              <a:rPr lang="en-US" dirty="0" smtClean="0"/>
              <a:t> 2 : </a:t>
            </a:r>
            <a:r>
              <a:rPr lang="sr-Latn-CS" dirty="0" smtClean="0"/>
              <a:t>Uvođenje integrisane</a:t>
            </a:r>
            <a:r>
              <a:rPr lang="en-US" dirty="0" smtClean="0"/>
              <a:t> </a:t>
            </a:r>
            <a:r>
              <a:rPr lang="en-US" dirty="0" err="1" smtClean="0"/>
              <a:t>infrastru</a:t>
            </a:r>
            <a:r>
              <a:rPr lang="sr-Latn-CS" dirty="0" smtClean="0"/>
              <a:t>kture</a:t>
            </a:r>
            <a:r>
              <a:rPr lang="en-US" dirty="0" smtClean="0"/>
              <a:t> </a:t>
            </a:r>
            <a:r>
              <a:rPr lang="sr-Latn-CS" dirty="0" smtClean="0"/>
              <a:t>za virtuelne istraživačke organizacije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sr-Latn-CS" dirty="0" smtClean="0"/>
              <a:t>Cilj</a:t>
            </a:r>
            <a:r>
              <a:rPr lang="en-US" dirty="0" smtClean="0"/>
              <a:t> 3 : </a:t>
            </a:r>
            <a:r>
              <a:rPr lang="sr-Latn-CS" dirty="0" smtClean="0"/>
              <a:t>Razvoj politike</a:t>
            </a:r>
            <a:r>
              <a:rPr lang="en-US" dirty="0" smtClean="0"/>
              <a:t> </a:t>
            </a:r>
            <a:r>
              <a:rPr lang="sr-Latn-CS" dirty="0" smtClean="0"/>
              <a:t>i</a:t>
            </a:r>
            <a:r>
              <a:rPr lang="en-US" dirty="0" smtClean="0"/>
              <a:t> </a:t>
            </a:r>
            <a:r>
              <a:rPr lang="en-US" dirty="0" err="1" smtClean="0"/>
              <a:t>stimul</a:t>
            </a:r>
            <a:r>
              <a:rPr lang="sr-Latn-CS" dirty="0" smtClean="0"/>
              <a:t>isanje</a:t>
            </a:r>
            <a:r>
              <a:rPr lang="en-US" dirty="0" smtClean="0"/>
              <a:t> </a:t>
            </a:r>
            <a:r>
              <a:rPr lang="sr-Latn-CS" dirty="0" smtClean="0"/>
              <a:t>regionalnog uključivanja u</a:t>
            </a:r>
            <a:r>
              <a:rPr lang="en-US" dirty="0" smtClean="0"/>
              <a:t> pan-E</a:t>
            </a:r>
            <a:r>
              <a:rPr lang="sr-Latn-CS" dirty="0" smtClean="0"/>
              <a:t>vropske</a:t>
            </a:r>
            <a:r>
              <a:rPr lang="en-US" dirty="0" smtClean="0"/>
              <a:t> HPC trend</a:t>
            </a:r>
            <a:r>
              <a:rPr lang="sr-Latn-CS" dirty="0" smtClean="0"/>
              <a:t>ove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r>
              <a:rPr lang="sr-Latn-CS" dirty="0" smtClean="0"/>
              <a:t>Cilj</a:t>
            </a:r>
            <a:r>
              <a:rPr lang="en-US" dirty="0" smtClean="0"/>
              <a:t> 4 : </a:t>
            </a:r>
            <a:r>
              <a:rPr lang="sr-Latn-CS" dirty="0" smtClean="0"/>
              <a:t>Jačanje</a:t>
            </a:r>
            <a:r>
              <a:rPr lang="en-US" dirty="0" smtClean="0"/>
              <a:t> </a:t>
            </a:r>
            <a:r>
              <a:rPr lang="sr-Latn-CS" dirty="0" smtClean="0"/>
              <a:t>povezivanja kadrova</a:t>
            </a:r>
            <a:r>
              <a:rPr lang="en-US" dirty="0" smtClean="0"/>
              <a:t> </a:t>
            </a:r>
            <a:r>
              <a:rPr lang="sr-Latn-CS" dirty="0" smtClean="0"/>
              <a:t>na nivou država i regiona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HP SEE : UoM training – 29.03.2012                                                                                     2</a:t>
            </a:r>
            <a:endParaRPr lang="el-G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CS" dirty="0" smtClean="0"/>
              <a:t>Organizacija rada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HP SEE : UoM training – 29.03.2012                                                                                     2</a:t>
            </a:r>
            <a:endParaRPr lang="el-GR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192088" y="1652588"/>
          <a:ext cx="9518649" cy="4419600"/>
        </p:xfrm>
        <a:graphic>
          <a:graphicData uri="http://schemas.openxmlformats.org/drawingml/2006/table">
            <a:tbl>
              <a:tblPr firstRow="1" bandRow="1">
                <a:tableStyleId>{284E427A-3D55-4303-BF80-6455036E1DE7}</a:tableStyleId>
              </a:tblPr>
              <a:tblGrid>
                <a:gridCol w="1234978"/>
                <a:gridCol w="6873484"/>
                <a:gridCol w="141018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Work Package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WP Title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WP1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Management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GRNET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WP2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National and Regional HPC initiatives and international liaison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GRNET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WP3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Dissemination and training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IPB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WP4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Virtual Research Communities support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IFIN-HH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WP5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Regional HPC infrastructure operations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IPP-BAS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WP6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Procurement and network design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GRNET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WP7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Network Operations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TUBITAK-ULAKBIM</a:t>
                      </a:r>
                      <a:endParaRPr lang="en-US" i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i="1" dirty="0" smtClean="0"/>
                        <a:t>WP8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800" i="1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Software stack and technologies updates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i="1" dirty="0" smtClean="0"/>
                        <a:t>NIIFI</a:t>
                      </a:r>
                      <a:endParaRPr lang="en-US" i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r-Latn-ME" dirty="0" smtClean="0"/>
              <a:t>HPSEE infrastruktura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HP SEE : UoM training – 29.03.2012                                                                                     2</a:t>
            </a:r>
            <a:endParaRPr lang="el-G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41388" y="1252538"/>
          <a:ext cx="7059102" cy="4876800"/>
        </p:xfrm>
        <a:graphic>
          <a:graphicData uri="http://schemas.openxmlformats.org/drawingml/2006/table">
            <a:tbl>
              <a:tblPr/>
              <a:tblGrid>
                <a:gridCol w="1561318"/>
                <a:gridCol w="2257028"/>
                <a:gridCol w="1500307"/>
                <a:gridCol w="1740449"/>
              </a:tblGrid>
              <a:tr h="206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Latn-ME" sz="1600" b="1" dirty="0" smtClean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Država</a:t>
                      </a: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Center</a:t>
                      </a: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Latn-ME" sz="1600" b="1" dirty="0" smtClean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Jezgara</a:t>
                      </a: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solidFill>
                            <a:srgbClr val="FFFFFF"/>
                          </a:solidFill>
                          <a:latin typeface="Verdana"/>
                          <a:ea typeface="Times New Roman"/>
                          <a:cs typeface="Times New Roman"/>
                        </a:rPr>
                        <a:t>Teraflops</a:t>
                      </a: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</a:tr>
              <a:tr h="206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Latn-ME" sz="1600" b="1" dirty="0" smtClean="0">
                          <a:latin typeface="Verdana"/>
                          <a:ea typeface="Times New Roman"/>
                          <a:cs typeface="Times New Roman"/>
                        </a:rPr>
                        <a:t>Bugarska</a:t>
                      </a: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BG Blue Gene/P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8192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27.85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HPCG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576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3.23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Latn-ME" sz="1600" b="1" dirty="0" smtClean="0">
                          <a:latin typeface="Verdana"/>
                          <a:ea typeface="Times New Roman"/>
                          <a:cs typeface="Times New Roman"/>
                        </a:rPr>
                        <a:t>Makedonija</a:t>
                      </a: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FINKI SC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2016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Latn-ME" sz="1600" b="1" dirty="0" smtClean="0">
                          <a:latin typeface="Verdana"/>
                          <a:ea typeface="Times New Roman"/>
                          <a:cs typeface="Times New Roman"/>
                        </a:rPr>
                        <a:t>Mađarska</a:t>
                      </a: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NIIFI SC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144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0.5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latin typeface="Verdana"/>
                          <a:ea typeface="Times New Roman"/>
                          <a:cs typeface="Times New Roman"/>
                        </a:rPr>
                        <a:t>Pecs SC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1152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latin typeface="Verdana"/>
                          <a:ea typeface="Times New Roman"/>
                          <a:cs typeface="Times New Roman"/>
                        </a:rPr>
                        <a:t>Debrecen SC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3078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18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latin typeface="Verdana"/>
                          <a:ea typeface="Times New Roman"/>
                          <a:cs typeface="Times New Roman"/>
                        </a:rPr>
                        <a:t>Szeged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2112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14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Latn-ME" sz="1600" b="1" dirty="0" smtClean="0">
                          <a:latin typeface="Verdana"/>
                          <a:ea typeface="Times New Roman"/>
                          <a:cs typeface="Times New Roman"/>
                        </a:rPr>
                        <a:t>Rumunija</a:t>
                      </a: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latin typeface="Verdana"/>
                          <a:ea typeface="Times New Roman"/>
                          <a:cs typeface="Times New Roman"/>
                        </a:rPr>
                        <a:t>InfraGRID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400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2.5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latin typeface="Verdana"/>
                          <a:ea typeface="Times New Roman"/>
                          <a:cs typeface="Times New Roman"/>
                        </a:rPr>
                        <a:t>IFIN_BIO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256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2.72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latin typeface="Verdana"/>
                          <a:ea typeface="Times New Roman"/>
                          <a:cs typeface="Times New Roman"/>
                        </a:rPr>
                        <a:t>IFIN_BC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368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3.9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latin typeface="Verdana"/>
                          <a:ea typeface="Times New Roman"/>
                          <a:cs typeface="Times New Roman"/>
                        </a:rPr>
                        <a:t>NCIT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562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3.4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UVT Blue </a:t>
                      </a:r>
                      <a:r>
                        <a:rPr lang="en-US" sz="1600" dirty="0" smtClean="0">
                          <a:latin typeface="Verdana"/>
                          <a:ea typeface="Times New Roman"/>
                          <a:cs typeface="Times New Roman"/>
                        </a:rPr>
                        <a:t>Gene/P</a:t>
                      </a: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4096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13.9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sr-Latn-ME" sz="1600" b="1" dirty="0" smtClean="0">
                          <a:latin typeface="Verdana"/>
                          <a:ea typeface="Times New Roman"/>
                          <a:cs typeface="Times New Roman"/>
                        </a:rPr>
                        <a:t>Srbija</a:t>
                      </a: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>
                          <a:latin typeface="Verdana"/>
                          <a:ea typeface="Times New Roman"/>
                          <a:cs typeface="Times New Roman"/>
                        </a:rPr>
                        <a:t>PARADOX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672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dirty="0">
                          <a:latin typeface="Verdana"/>
                          <a:ea typeface="Times New Roman"/>
                          <a:cs typeface="Times New Roman"/>
                        </a:rPr>
                        <a:t>6.26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90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>
                          <a:latin typeface="Verdana"/>
                          <a:ea typeface="Times New Roman"/>
                          <a:cs typeface="Times New Roman"/>
                        </a:rPr>
                        <a:t>TOTAL</a:t>
                      </a:r>
                      <a:endParaRPr lang="en-US" sz="160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latin typeface="Verdana"/>
                          <a:ea typeface="Times New Roman"/>
                          <a:cs typeface="Times New Roman"/>
                        </a:rPr>
                        <a:t>23624</a:t>
                      </a: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en-US" sz="1600" b="1" dirty="0">
                          <a:latin typeface="Verdana"/>
                          <a:ea typeface="Times New Roman"/>
                          <a:cs typeface="Times New Roman"/>
                        </a:rPr>
                        <a:t>115.26</a:t>
                      </a:r>
                      <a:endParaRPr lang="en-US" sz="1600" dirty="0">
                        <a:latin typeface="Verdana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4F81BD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 err="1" smtClean="0"/>
              <a:t>Aplikacije</a:t>
            </a:r>
            <a:r>
              <a:rPr lang="en-US" sz="2800" dirty="0" smtClean="0"/>
              <a:t> u </a:t>
            </a:r>
            <a:r>
              <a:rPr lang="en-US" sz="2800" dirty="0" err="1" smtClean="0"/>
              <a:t>okviru</a:t>
            </a:r>
            <a:r>
              <a:rPr lang="en-US" sz="2800" dirty="0" smtClean="0"/>
              <a:t> </a:t>
            </a:r>
            <a:r>
              <a:rPr lang="sr-Latn-ME" sz="2800" dirty="0" smtClean="0"/>
              <a:t/>
            </a:r>
            <a:br>
              <a:rPr lang="sr-Latn-ME" sz="2800" dirty="0" smtClean="0"/>
            </a:br>
            <a:r>
              <a:rPr lang="en-US" sz="2800" dirty="0" err="1" smtClean="0"/>
              <a:t>virtuelno–istra</a:t>
            </a:r>
            <a:r>
              <a:rPr lang="sr-Latn-ME" sz="2800" dirty="0" smtClean="0"/>
              <a:t>ž</a:t>
            </a:r>
            <a:r>
              <a:rPr lang="en-US" sz="2800" dirty="0" err="1" smtClean="0"/>
              <a:t>iva</a:t>
            </a:r>
            <a:r>
              <a:rPr lang="sr-Latn-ME" sz="2800" dirty="0" smtClean="0"/>
              <a:t>č</a:t>
            </a:r>
            <a:r>
              <a:rPr lang="en-US" sz="2800" dirty="0" err="1" smtClean="0"/>
              <a:t>kih</a:t>
            </a:r>
            <a:r>
              <a:rPr lang="en-US" sz="2800" dirty="0" smtClean="0"/>
              <a:t> </a:t>
            </a:r>
            <a:r>
              <a:rPr lang="en-US" sz="2800" dirty="0" err="1" smtClean="0"/>
              <a:t>organi</a:t>
            </a:r>
            <a:r>
              <a:rPr lang="sr-Latn-ME" sz="2800" dirty="0" smtClean="0"/>
              <a:t>z</a:t>
            </a:r>
            <a:r>
              <a:rPr lang="en-US" sz="2800" dirty="0" err="1" smtClean="0"/>
              <a:t>acija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2088" y="1652588"/>
            <a:ext cx="3493221" cy="4921250"/>
          </a:xfrm>
        </p:spPr>
        <p:txBody>
          <a:bodyPr/>
          <a:lstStyle/>
          <a:p>
            <a:r>
              <a:rPr lang="en-US" dirty="0" err="1" smtClean="0"/>
              <a:t>Fizika</a:t>
            </a:r>
            <a:endParaRPr lang="en-US" dirty="0" smtClean="0"/>
          </a:p>
          <a:p>
            <a:pPr lvl="1"/>
            <a:r>
              <a:rPr lang="en-US" dirty="0" smtClean="0"/>
              <a:t>6 </a:t>
            </a:r>
            <a:r>
              <a:rPr lang="en-US" dirty="0" err="1" smtClean="0"/>
              <a:t>dr</a:t>
            </a:r>
            <a:r>
              <a:rPr lang="sr-Latn-ME" dirty="0" smtClean="0"/>
              <a:t>žava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8 </a:t>
            </a:r>
            <a:r>
              <a:rPr lang="sr-Latn-ME" dirty="0" smtClean="0"/>
              <a:t>aplikacija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Hemija</a:t>
            </a:r>
            <a:endParaRPr lang="en-US" dirty="0" smtClean="0"/>
          </a:p>
          <a:p>
            <a:pPr lvl="1"/>
            <a:r>
              <a:rPr lang="en-US" dirty="0" smtClean="0"/>
              <a:t>6 </a:t>
            </a:r>
            <a:r>
              <a:rPr lang="sr-Latn-ME" dirty="0" smtClean="0"/>
              <a:t>država</a:t>
            </a:r>
            <a:r>
              <a:rPr lang="en-US" dirty="0" smtClean="0"/>
              <a:t>,</a:t>
            </a:r>
          </a:p>
          <a:p>
            <a:pPr lvl="1"/>
            <a:r>
              <a:rPr lang="en-US" dirty="0" smtClean="0"/>
              <a:t>7 </a:t>
            </a:r>
            <a:r>
              <a:rPr lang="sr-Latn-ME" dirty="0" smtClean="0"/>
              <a:t>aplikacija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Prirodne</a:t>
            </a:r>
            <a:r>
              <a:rPr lang="en-US" dirty="0" smtClean="0"/>
              <a:t> </a:t>
            </a:r>
            <a:r>
              <a:rPr lang="en-US" dirty="0" err="1" smtClean="0"/>
              <a:t>nauke</a:t>
            </a:r>
            <a:endParaRPr lang="en-US" dirty="0" smtClean="0"/>
          </a:p>
          <a:p>
            <a:pPr lvl="1"/>
            <a:r>
              <a:rPr lang="en-US" dirty="0" smtClean="0"/>
              <a:t>5 </a:t>
            </a:r>
            <a:r>
              <a:rPr lang="sr-Latn-ME" dirty="0" smtClean="0"/>
              <a:t>država</a:t>
            </a:r>
            <a:r>
              <a:rPr lang="en-US" dirty="0" smtClean="0"/>
              <a:t>, </a:t>
            </a:r>
          </a:p>
          <a:p>
            <a:pPr lvl="1"/>
            <a:r>
              <a:rPr lang="en-US" dirty="0" smtClean="0"/>
              <a:t>7 </a:t>
            </a:r>
            <a:r>
              <a:rPr lang="sr-Latn-ME" dirty="0" smtClean="0"/>
              <a:t>aplikacija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HP SEE : UoM training – 29.03.2012                                                                                     2</a:t>
            </a:r>
            <a:endParaRPr lang="el-GR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3879274" y="1571337"/>
          <a:ext cx="5805052" cy="4455391"/>
        </p:xfrm>
        <a:graphic>
          <a:graphicData uri="http://schemas.openxmlformats.org/drawingml/2006/table">
            <a:tbl>
              <a:tblPr/>
              <a:tblGrid>
                <a:gridCol w="1410893"/>
                <a:gridCol w="1048441"/>
                <a:gridCol w="1240704"/>
                <a:gridCol w="1151252"/>
                <a:gridCol w="953762"/>
              </a:tblGrid>
              <a:tr h="470983">
                <a:tc>
                  <a:txBody>
                    <a:bodyPr/>
                    <a:lstStyle/>
                    <a:p>
                      <a:pPr marR="317500" indent="-317500" algn="ctr">
                        <a:lnSpc>
                          <a:spcPts val="165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 smtClean="0">
                          <a:solidFill>
                            <a:schemeClr val="bg1"/>
                          </a:solidFill>
                        </a:rPr>
                        <a:t>Dr</a:t>
                      </a:r>
                      <a:r>
                        <a:rPr lang="sr-Latn-ME" sz="1600" b="1" dirty="0" smtClean="0">
                          <a:solidFill>
                            <a:schemeClr val="bg1"/>
                          </a:solidFill>
                        </a:rPr>
                        <a:t>žava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5119" marR="5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114300" indent="-317500" algn="ctr">
                        <a:lnSpc>
                          <a:spcPts val="165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r-Latn-ME" sz="1600" b="1" dirty="0" smtClean="0">
                          <a:solidFill>
                            <a:schemeClr val="bg1"/>
                          </a:solidFill>
                        </a:rPr>
                        <a:t>Fizika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5119" marR="5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88900" indent="-317500" algn="ctr">
                        <a:lnSpc>
                          <a:spcPts val="165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r-Latn-ME" sz="1600" b="1" dirty="0" smtClean="0">
                          <a:solidFill>
                            <a:schemeClr val="bg1"/>
                          </a:solidFill>
                        </a:rPr>
                        <a:t>Hemija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5119" marR="5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165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sr-Latn-ME" sz="1600" b="1" dirty="0" smtClean="0">
                          <a:solidFill>
                            <a:schemeClr val="bg1"/>
                          </a:solidFill>
                        </a:rPr>
                        <a:t>Prirodne nauke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5119" marR="5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152400" indent="-317500" algn="ctr">
                        <a:lnSpc>
                          <a:spcPts val="165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r-Latn-ME" sz="1600" b="1" dirty="0" smtClean="0">
                          <a:solidFill>
                            <a:schemeClr val="bg1"/>
                          </a:solidFill>
                        </a:rPr>
                        <a:t>Ukupno</a:t>
                      </a:r>
                      <a:endParaRPr lang="en-US" sz="1600" b="1" dirty="0">
                        <a:solidFill>
                          <a:schemeClr val="bg1"/>
                        </a:solidFill>
                      </a:endParaRPr>
                    </a:p>
                  </a:txBody>
                  <a:tcPr marL="5119" marR="5119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/>
                    </a:solidFill>
                  </a:tcPr>
                </a:tc>
              </a:tr>
              <a:tr h="245730">
                <a:tc>
                  <a:txBody>
                    <a:bodyPr/>
                    <a:lstStyle/>
                    <a:p>
                      <a:pPr marL="114300" indent="-317500" algn="l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 smtClean="0"/>
                        <a:t>Albanija</a:t>
                      </a:r>
                      <a:endParaRPr lang="en-US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/>
                        <a:t>1</a:t>
                      </a:r>
                      <a:endParaRPr lang="en-US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</a:t>
                      </a:r>
                      <a:endParaRPr lang="en-US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730">
                <a:tc>
                  <a:txBody>
                    <a:bodyPr/>
                    <a:lstStyle/>
                    <a:p>
                      <a:pPr marL="114300" indent="-317500" algn="l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 smtClean="0"/>
                        <a:t>Jermenija</a:t>
                      </a:r>
                      <a:endParaRPr lang="en-US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</a:t>
                      </a:r>
                      <a:endParaRPr lang="en-US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</a:t>
                      </a:r>
                      <a:endParaRPr lang="en-US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66748">
                <a:tc>
                  <a:txBody>
                    <a:bodyPr/>
                    <a:lstStyle/>
                    <a:p>
                      <a:pPr marL="114300" indent="-317500" algn="l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en-GB" sz="1600" dirty="0" err="1" smtClean="0"/>
                        <a:t>BiH</a:t>
                      </a:r>
                      <a:endParaRPr lang="en-US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/>
                        <a:t>1</a:t>
                      </a:r>
                      <a:endParaRPr lang="en-US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</a:t>
                      </a:r>
                      <a:endParaRPr lang="en-US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730">
                <a:tc>
                  <a:txBody>
                    <a:bodyPr/>
                    <a:lstStyle/>
                    <a:p>
                      <a:pPr marL="114300" indent="-317500" algn="l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 smtClean="0"/>
                        <a:t>Bugarska</a:t>
                      </a:r>
                      <a:endParaRPr lang="en-US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2</a:t>
                      </a:r>
                      <a:endParaRPr lang="en-US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2</a:t>
                      </a:r>
                      <a:endParaRPr lang="en-US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4</a:t>
                      </a:r>
                      <a:endParaRPr lang="en-US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730">
                <a:tc>
                  <a:txBody>
                    <a:bodyPr/>
                    <a:lstStyle/>
                    <a:p>
                      <a:pPr marL="114300" indent="-317500" algn="l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 smtClean="0"/>
                        <a:t>Gruzija</a:t>
                      </a:r>
                      <a:endParaRPr lang="en-US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/>
                        <a:t>1</a:t>
                      </a:r>
                      <a:endParaRPr lang="en-US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</a:t>
                      </a:r>
                      <a:endParaRPr lang="en-US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730">
                <a:tc>
                  <a:txBody>
                    <a:bodyPr/>
                    <a:lstStyle/>
                    <a:p>
                      <a:pPr marL="114300" indent="-317500" algn="l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 err="1" smtClean="0"/>
                        <a:t>Gr</a:t>
                      </a:r>
                      <a:r>
                        <a:rPr lang="sr-Latn-ME" sz="1600" dirty="0" smtClean="0"/>
                        <a:t>čka</a:t>
                      </a:r>
                      <a:endParaRPr lang="en-US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</a:t>
                      </a:r>
                      <a:endParaRPr lang="en-US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/>
                        <a:t>2</a:t>
                      </a:r>
                      <a:endParaRPr lang="en-US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3</a:t>
                      </a:r>
                      <a:endParaRPr lang="en-US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730">
                <a:tc>
                  <a:txBody>
                    <a:bodyPr/>
                    <a:lstStyle/>
                    <a:p>
                      <a:pPr marL="114300" indent="-317500" algn="l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r-Latn-ME" sz="1600" dirty="0" smtClean="0"/>
                        <a:t>Mađarska</a:t>
                      </a:r>
                      <a:endParaRPr lang="en-US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/>
                        <a:t>2</a:t>
                      </a:r>
                      <a:endParaRPr lang="en-US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2</a:t>
                      </a:r>
                      <a:endParaRPr lang="en-US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730">
                <a:tc>
                  <a:txBody>
                    <a:bodyPr/>
                    <a:lstStyle/>
                    <a:p>
                      <a:pPr marL="114300" indent="-317500" algn="l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r-Latn-ME" sz="1600" dirty="0" smtClean="0"/>
                        <a:t>Moldavija</a:t>
                      </a:r>
                      <a:endParaRPr lang="en-US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</a:t>
                      </a:r>
                      <a:endParaRPr lang="en-US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/>
                        <a:t>1</a:t>
                      </a:r>
                      <a:endParaRPr lang="en-US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2953">
                <a:tc>
                  <a:txBody>
                    <a:bodyPr/>
                    <a:lstStyle/>
                    <a:p>
                      <a:pPr marL="114300" indent="-317500" algn="l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r-Latn-ME" sz="1600" dirty="0" smtClean="0"/>
                        <a:t>Crna Gora</a:t>
                      </a:r>
                      <a:endParaRPr lang="en-US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/>
                        <a:t>1</a:t>
                      </a:r>
                      <a:endParaRPr lang="en-US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/>
                        <a:t>1</a:t>
                      </a:r>
                      <a:endParaRPr lang="en-US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8655">
                <a:tc>
                  <a:txBody>
                    <a:bodyPr/>
                    <a:lstStyle/>
                    <a:p>
                      <a:pPr marL="114300" indent="-317500" algn="l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600"/>
                        </a:spcAft>
                      </a:pPr>
                      <a:r>
                        <a:rPr lang="sr-Latn-ME" sz="1600" dirty="0" smtClean="0"/>
                        <a:t>Makedonija</a:t>
                      </a:r>
                      <a:endParaRPr lang="en-US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</a:t>
                      </a:r>
                      <a:endParaRPr lang="en-US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</a:t>
                      </a:r>
                      <a:endParaRPr lang="en-US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/>
                        <a:t>2</a:t>
                      </a:r>
                      <a:endParaRPr lang="en-US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730">
                <a:tc>
                  <a:txBody>
                    <a:bodyPr/>
                    <a:lstStyle/>
                    <a:p>
                      <a:pPr marL="114300" indent="-317500" algn="l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r-Latn-ME" sz="1600" dirty="0" smtClean="0"/>
                        <a:t>Rumunija</a:t>
                      </a:r>
                      <a:endParaRPr lang="en-US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2</a:t>
                      </a:r>
                      <a:endParaRPr lang="en-US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</a:t>
                      </a:r>
                      <a:endParaRPr lang="en-US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/>
                        <a:t>3</a:t>
                      </a:r>
                      <a:endParaRPr lang="en-US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730">
                <a:tc>
                  <a:txBody>
                    <a:bodyPr/>
                    <a:lstStyle/>
                    <a:p>
                      <a:pPr marL="114300" indent="-317500" algn="l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r-Latn-ME" sz="1600" dirty="0" smtClean="0"/>
                        <a:t>Srbija</a:t>
                      </a:r>
                      <a:endParaRPr lang="en-US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</a:t>
                      </a:r>
                      <a:endParaRPr lang="en-US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/>
                        <a:t>1</a:t>
                      </a:r>
                      <a:endParaRPr lang="en-US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n-GB" sz="160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dirty="0"/>
                        <a:t>2</a:t>
                      </a:r>
                      <a:endParaRPr lang="en-US" sz="1600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245730">
                <a:tc>
                  <a:txBody>
                    <a:bodyPr/>
                    <a:lstStyle/>
                    <a:p>
                      <a:pPr marR="76200" indent="-317500" algn="r">
                        <a:lnSpc>
                          <a:spcPts val="165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sr-Latn-ME" sz="1600" b="1" dirty="0" smtClean="0"/>
                        <a:t>Ukupno</a:t>
                      </a:r>
                      <a:endParaRPr lang="en-US" sz="1600" b="1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/>
                        <a:t>8</a:t>
                      </a:r>
                      <a:endParaRPr lang="en-US" sz="1600" b="1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/>
                        <a:t>7</a:t>
                      </a:r>
                      <a:endParaRPr lang="en-US" sz="1600" b="1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/>
                        <a:t>7</a:t>
                      </a:r>
                      <a:endParaRPr lang="en-US" sz="1600" b="1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indent="-317500" algn="ctr">
                        <a:lnSpc>
                          <a:spcPts val="2400"/>
                        </a:lnSpc>
                        <a:spcBef>
                          <a:spcPts val="1200"/>
                        </a:spcBef>
                        <a:spcAft>
                          <a:spcPts val="0"/>
                        </a:spcAft>
                      </a:pPr>
                      <a:r>
                        <a:rPr lang="en-GB" sz="1600" b="1" dirty="0"/>
                        <a:t>22</a:t>
                      </a:r>
                      <a:endParaRPr lang="en-US" sz="1600" b="1" dirty="0"/>
                    </a:p>
                  </a:txBody>
                  <a:tcPr marL="5119" marR="5119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EEGRID-ppt-template">
  <a:themeElements>
    <a:clrScheme name="HP-SEE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A54A94"/>
      </a:accent1>
      <a:accent2>
        <a:srgbClr val="103152"/>
      </a:accent2>
      <a:accent3>
        <a:srgbClr val="FFFFFF"/>
      </a:accent3>
      <a:accent4>
        <a:srgbClr val="00B050"/>
      </a:accent4>
      <a:accent5>
        <a:srgbClr val="42ADC5"/>
      </a:accent5>
      <a:accent6>
        <a:srgbClr val="FF0000"/>
      </a:accent6>
      <a:hlink>
        <a:srgbClr val="0070C0"/>
      </a:hlink>
      <a:folHlink>
        <a:srgbClr val="5297DD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5885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accent2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EEGRID-ppt-templat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EEGRID-ppt-template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EEGRID-ppt-template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SEEGRID-ppt-template</Template>
  <TotalTime>292</TotalTime>
  <Words>427</Words>
  <Application>Microsoft Office PowerPoint</Application>
  <PresentationFormat>A4 Paper (210x297 mm)</PresentationFormat>
  <Paragraphs>211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SEEGRID-ppt-template</vt:lpstr>
      <vt:lpstr>High-Performance Computing Infrastructure for South East Europe’s Research Communities</vt:lpstr>
      <vt:lpstr>HP SEE</vt:lpstr>
      <vt:lpstr>Partneri</vt:lpstr>
      <vt:lpstr>Model komunikacijske  infrastrukture i usluga za JugoistočnuEuropu</vt:lpstr>
      <vt:lpstr>Hronologija FP6 i FP7 projekata</vt:lpstr>
      <vt:lpstr>Ciljevi HP SEE projekta</vt:lpstr>
      <vt:lpstr>Organizacija rada</vt:lpstr>
      <vt:lpstr>HPSEE infrastruktura</vt:lpstr>
      <vt:lpstr>Aplikacije u okviru  virtuelno–istraživačkih organizacija</vt:lpstr>
      <vt:lpstr>HP SEE</vt:lpstr>
    </vt:vector>
  </TitlesOfParts>
  <Company>edet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&lt;Presentation Title&gt; &lt;Presentation Subtitle&gt;</dc:title>
  <dc:creator>nvog</dc:creator>
  <cp:lastModifiedBy>Luka Filipovic</cp:lastModifiedBy>
  <cp:revision>69</cp:revision>
  <dcterms:created xsi:type="dcterms:W3CDTF">2004-04-29T08:03:52Z</dcterms:created>
  <dcterms:modified xsi:type="dcterms:W3CDTF">2012-03-28T12:36:31Z</dcterms:modified>
</cp:coreProperties>
</file>