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Sheet1!$B$1:$B$8</c:f>
              <c:numCache>
                <c:formatCode>General</c:formatCode>
                <c:ptCount val="8"/>
                <c:pt idx="0">
                  <c:v>64000</c:v>
                </c:pt>
                <c:pt idx="1">
                  <c:v>56000</c:v>
                </c:pt>
                <c:pt idx="2">
                  <c:v>32000</c:v>
                </c:pt>
                <c:pt idx="3">
                  <c:v>10000</c:v>
                </c:pt>
                <c:pt idx="4">
                  <c:v>8000</c:v>
                </c:pt>
                <c:pt idx="5">
                  <c:v>7600</c:v>
                </c:pt>
                <c:pt idx="6">
                  <c:v>6000</c:v>
                </c:pt>
                <c:pt idx="7">
                  <c:v>4800</c:v>
                </c:pt>
              </c:numCache>
            </c:numRef>
          </c:xVal>
          <c:yVal>
            <c:numRef>
              <c:f>Sheet1!$C$1:$C$8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</c:numCache>
            </c:numRef>
          </c:yVal>
          <c:smooth val="1"/>
        </c:ser>
        <c:dLbls/>
        <c:axId val="64817792"/>
        <c:axId val="44810624"/>
      </c:scatterChart>
      <c:valAx>
        <c:axId val="64817792"/>
        <c:scaling>
          <c:orientation val="minMax"/>
        </c:scaling>
        <c:axPos val="b"/>
        <c:numFmt formatCode="General" sourceLinked="1"/>
        <c:tickLblPos val="nextTo"/>
        <c:crossAx val="44810624"/>
        <c:crosses val="autoZero"/>
        <c:crossBetween val="midCat"/>
      </c:valAx>
      <c:valAx>
        <c:axId val="44810624"/>
        <c:scaling>
          <c:orientation val="minMax"/>
        </c:scaling>
        <c:axPos val="l"/>
        <c:majorGridlines/>
        <c:numFmt formatCode="General" sourceLinked="1"/>
        <c:tickLblPos val="nextTo"/>
        <c:crossAx val="64817792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C607-2872-4269-BF42-4C15E1F78C4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BEB3-9AA3-4B0B-8218-98B80D91E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09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BEB3-9AA3-4B0B-8218-98B80D91EB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40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19C1E7-A9B9-436B-A78C-EE8F1686CAC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6F2B80-030F-4AFC-8150-A9D3CD0A9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839200" cy="1600327"/>
          </a:xfrm>
        </p:spPr>
        <p:txBody>
          <a:bodyPr>
            <a:normAutofit/>
          </a:bodyPr>
          <a:lstStyle/>
          <a:p>
            <a:r>
              <a:rPr lang="en-US" dirty="0" smtClean="0"/>
              <a:t>DNK i </a:t>
            </a:r>
            <a:r>
              <a:rPr lang="en-US" dirty="0" err="1" smtClean="0"/>
              <a:t>paralelno</a:t>
            </a:r>
            <a:r>
              <a:rPr lang="en-US" dirty="0" smtClean="0"/>
              <a:t> </a:t>
            </a:r>
            <a:r>
              <a:rPr lang="en-US" dirty="0" err="1" smtClean="0"/>
              <a:t>precesiranje</a:t>
            </a:r>
            <a:r>
              <a:rPr lang="en-US" dirty="0" smtClean="0"/>
              <a:t> (RAXML)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gridu</a:t>
            </a:r>
            <a:r>
              <a:rPr lang="en-US" dirty="0" smtClean="0"/>
              <a:t>, </a:t>
            </a:r>
            <a:r>
              <a:rPr lang="en-US" dirty="0" err="1" smtClean="0"/>
              <a:t>klasteru</a:t>
            </a:r>
            <a:r>
              <a:rPr lang="en-US" dirty="0" smtClean="0"/>
              <a:t> I </a:t>
            </a:r>
            <a:r>
              <a:rPr lang="en-US" dirty="0" err="1" smtClean="0"/>
              <a:t>superkompjuteru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8" y="5334000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 smtClean="0"/>
              <a:t>Danilo</a:t>
            </a:r>
            <a:r>
              <a:rPr lang="en-US" b="1" dirty="0" smtClean="0"/>
              <a:t> </a:t>
            </a:r>
            <a:r>
              <a:rPr lang="en-US" b="1" dirty="0" err="1" smtClean="0"/>
              <a:t>Mrdak</a:t>
            </a:r>
            <a:endParaRPr lang="en-US" b="1" dirty="0" smtClean="0"/>
          </a:p>
          <a:p>
            <a:pPr algn="r"/>
            <a:r>
              <a:rPr lang="en-US" b="1" dirty="0" err="1" smtClean="0"/>
              <a:t>Prirodno-matematicki</a:t>
            </a:r>
            <a:r>
              <a:rPr lang="en-US" b="1" dirty="0" smtClean="0"/>
              <a:t> </a:t>
            </a:r>
            <a:r>
              <a:rPr lang="en-US" b="1" dirty="0" err="1" smtClean="0"/>
              <a:t>fakultet</a:t>
            </a:r>
            <a:endParaRPr lang="en-US" b="1" dirty="0" smtClean="0"/>
          </a:p>
          <a:p>
            <a:pPr algn="r"/>
            <a:r>
              <a:rPr lang="en-US" b="1" dirty="0" smtClean="0"/>
              <a:t>danilomrdak@gmail.com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88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 numCol="4">
            <a:normAutofit fontScale="25000" lnSpcReduction="20000"/>
          </a:bodyPr>
          <a:lstStyle/>
          <a:p>
            <a:r>
              <a:rPr lang="en-US" dirty="0" err="1"/>
              <a:t>Thymallus</a:t>
            </a:r>
            <a:r>
              <a:rPr lang="en-US" dirty="0"/>
              <a:t> </a:t>
            </a:r>
            <a:r>
              <a:rPr lang="en-US" dirty="0" err="1"/>
              <a:t>thymallus</a:t>
            </a:r>
            <a:r>
              <a:rPr lang="en-US" dirty="0"/>
              <a:t> haplotype 1 control region, mitochondrial + cytochrome b gene, partial </a:t>
            </a:r>
            <a:r>
              <a:rPr lang="en-US" dirty="0" err="1"/>
              <a:t>cds</a:t>
            </a:r>
            <a:endParaRPr lang="en-US" dirty="0"/>
          </a:p>
          <a:p>
            <a:r>
              <a:rPr lang="en-US" dirty="0"/>
              <a:t>ATAAAGAATGTAATATACCACATACACTGTGTATATATTACATGATTATGTATAATATTGCATGTATGTA</a:t>
            </a:r>
          </a:p>
          <a:p>
            <a:r>
              <a:rPr lang="en-US" dirty="0"/>
              <a:t>TTTACCCATAAGGTATATTGGCATGAGTAGTACATTATATGTATTATCAACATAAGTGGTTTCAACCCCT</a:t>
            </a:r>
          </a:p>
          <a:p>
            <a:r>
              <a:rPr lang="en-US" dirty="0"/>
              <a:t>CATACATCAGCACAAATCCAAGGTTGACATTAAGCAAAATAGGGACACAACCATATTTATTACTTTGACC</a:t>
            </a:r>
          </a:p>
          <a:p>
            <a:r>
              <a:rPr lang="en-US" dirty="0"/>
              <a:t>TGGATTAATTGTTATAACAACATAACCTCAACTAACACGAGCTCTGTCTCTATCCACCAACTCTAATCAT</a:t>
            </a:r>
          </a:p>
          <a:p>
            <a:r>
              <a:rPr lang="en-US" dirty="0"/>
              <a:t>CAGTGCTACTTAATGTAGTAAGAACCGACCAACGATTTATCGATAGGCATACTATTAATGATGATCACGG</a:t>
            </a:r>
          </a:p>
          <a:p>
            <a:r>
              <a:rPr lang="en-US" dirty="0"/>
              <a:t>ACAAATCTCGAGAGTCGCATTTAGTGAACTATTTCTTGCATTTGGCTCCTATTTCAAGTACAATCCTTAA</a:t>
            </a:r>
          </a:p>
          <a:p>
            <a:r>
              <a:rPr lang="en-US" dirty="0"/>
              <a:t>GAAACCACTCACTGAAAGCCGAATGCCATGCATCTGGTTGATGCGGTTAACCTTATTGCCCGTTACCCAC</a:t>
            </a:r>
          </a:p>
          <a:p>
            <a:r>
              <a:rPr lang="en-US" dirty="0"/>
              <a:t>CAAGCCGGGCGTTCTCTTATATGCATAGGGTTCTCCTTTTTTTTTTTTCCTTTCAGCTTGCATCTCACAG</a:t>
            </a:r>
          </a:p>
          <a:p>
            <a:r>
              <a:rPr lang="en-US" dirty="0"/>
              <a:t>TGTAAGCTAAGAAGAACTAATAAGGTCGAACTAAACTTTGAAGCAGAGTATTAATGGTGAATGTTGTAAA</a:t>
            </a:r>
          </a:p>
          <a:p>
            <a:r>
              <a:rPr lang="en-US" dirty="0"/>
              <a:t>GATATTATATAAAGAATCGCATATATGGATATCAAGTGCATAAGGTTAATTCTTTCCTCACAAAACACTA</a:t>
            </a:r>
          </a:p>
          <a:p>
            <a:r>
              <a:rPr lang="en-US" dirty="0"/>
              <a:t>TTGGAATCCCCCGGCTTCTACGCGACAAACCCCCCTA</a:t>
            </a:r>
          </a:p>
          <a:p>
            <a:endParaRPr lang="en-US" dirty="0"/>
          </a:p>
          <a:p>
            <a:r>
              <a:rPr lang="en-US" dirty="0"/>
              <a:t>CCTCCGAAAAACCCACCCACTCTTAAAAATTGCTAATGACGCACTAGTCGACCTTCCAGCCCCTTCAAAC</a:t>
            </a:r>
          </a:p>
          <a:p>
            <a:r>
              <a:rPr lang="en-US" dirty="0"/>
              <a:t>ATCTCAGTATGATGAAACTTTGGATCACTATTGGGCTTGTGTCTAGCCACCCAAATCCTCACCGGGCTAT</a:t>
            </a:r>
          </a:p>
          <a:p>
            <a:r>
              <a:rPr lang="en-US" dirty="0"/>
              <a:t>TCTTAGCTATACACTACACCTCTGATATTTCAACAGCTTTTTCCTCTGTATGCCACATTTGCCGAGATGT</a:t>
            </a:r>
          </a:p>
          <a:p>
            <a:r>
              <a:rPr lang="en-US" dirty="0"/>
              <a:t>TAGTTACGGATGACTCATCCGAAACATCCACGCTAACGGAGCATCTTTCTTTTTCATTTGCATTTATATA</a:t>
            </a:r>
          </a:p>
          <a:p>
            <a:r>
              <a:rPr lang="en-US" dirty="0"/>
              <a:t>CACATTGCCCGAGGACTTTACTACGGCTCATACCTATATAAAGAAACCTGAAACATCGGAGTTGTACTCC</a:t>
            </a:r>
          </a:p>
          <a:p>
            <a:r>
              <a:rPr lang="en-US" dirty="0"/>
              <a:t>TTCTACTAACTAT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Salmo</a:t>
            </a:r>
            <a:r>
              <a:rPr lang="en-US" dirty="0"/>
              <a:t> </a:t>
            </a:r>
            <a:r>
              <a:rPr lang="en-US" dirty="0" err="1"/>
              <a:t>salar</a:t>
            </a:r>
            <a:r>
              <a:rPr lang="en-US" dirty="0"/>
              <a:t> isolate Leguer2 control region, partial sequence; mitochondrial + cytochrome b (</a:t>
            </a:r>
            <a:r>
              <a:rPr lang="en-US" dirty="0" err="1"/>
              <a:t>cytb</a:t>
            </a:r>
            <a:r>
              <a:rPr lang="en-US" dirty="0"/>
              <a:t>) gene, partial </a:t>
            </a:r>
            <a:r>
              <a:rPr lang="en-US" dirty="0" err="1"/>
              <a:t>cds</a:t>
            </a:r>
            <a:endParaRPr lang="en-US" dirty="0"/>
          </a:p>
          <a:p>
            <a:r>
              <a:rPr lang="en-US" dirty="0"/>
              <a:t>TCCTCTGACGTTTCAGCTATGTACAACAATAAATGTTATATCTAGCTAACCCAATGTTATATTACATCTA</a:t>
            </a:r>
          </a:p>
          <a:p>
            <a:r>
              <a:rPr lang="en-US" dirty="0"/>
              <a:t>TGTATAACATTACATATTATGTATTTACCCATATATATAATATCGCATGTGAGTAGTACATTATATGTAT</a:t>
            </a:r>
          </a:p>
          <a:p>
            <a:r>
              <a:rPr lang="en-US" dirty="0"/>
              <a:t>TATCAACATAAGTGGATTTAACCCCTCATACATCAGCACTAATCCAAGGTTTACATAAAGCAAAACACGT</a:t>
            </a:r>
          </a:p>
          <a:p>
            <a:r>
              <a:rPr lang="en-US" dirty="0"/>
              <a:t>GATAATAACCAACTAAGTTGTTTTAACCCGATTAATTGCTATATCAATAAAACTCCAACTAACACGGGCT</a:t>
            </a:r>
          </a:p>
          <a:p>
            <a:r>
              <a:rPr lang="en-US" dirty="0"/>
              <a:t>CCGTCTTTACCCACCAACTATTTAGCATCAGTCCTATTTAATGTAGTAAGAACCGACCAACGATTTAATA</a:t>
            </a:r>
          </a:p>
          <a:p>
            <a:r>
              <a:rPr lang="en-US" dirty="0"/>
              <a:t>GTAGGCATACTCTTATTGATGGTCAGGGACAGATATCGTATTAGGTCGCATCTCGTGAACTATTCCTGGC</a:t>
            </a:r>
          </a:p>
          <a:p>
            <a:r>
              <a:rPr lang="en-US" dirty="0"/>
              <a:t>ATTTGGTTCCTATATCAAGGGCTATCCTTAAGAAACCACCCCCTGAAAGCCGAATGTAATGCATCTGGTT</a:t>
            </a:r>
          </a:p>
          <a:p>
            <a:r>
              <a:rPr lang="en-US" dirty="0"/>
              <a:t>AATGGTGTCAACCTTATTGCTCGTTACCCACCAAGCCGGGCGTTCTCTTATATGCATAGGGTTCTCTTTT</a:t>
            </a:r>
          </a:p>
          <a:p>
            <a:r>
              <a:rPr lang="en-US" dirty="0"/>
              <a:t>TTTTTTTTTTCCTTTCAGCTTGCATATACAAGTGCAAGCAAAGAAGTCTAACAAGGTCGAACTAGATCTT</a:t>
            </a:r>
          </a:p>
          <a:p>
            <a:r>
              <a:rPr lang="en-US" dirty="0"/>
              <a:t>GAATTCCAGAGAACCCATGTATCATGGTGGAAGATATTCTATAAAGAATCACATACTTGGATATCAAGTG</a:t>
            </a:r>
          </a:p>
          <a:p>
            <a:r>
              <a:rPr lang="en-US" dirty="0"/>
              <a:t>CATAAGGTTGATTTTTTTCTTCATATATATCTAAGATCCCCCCGGCTTCCGCGCGGCAAACCCCCCTACC</a:t>
            </a:r>
          </a:p>
          <a:p>
            <a:r>
              <a:rPr lang="en-US" dirty="0"/>
              <a:t>CCCCTACGCTGAAGGATCCTTATATTCCTGTCAAACCCCTAAACCAGGAAGTCTCAAATCAGCGCTAATC</a:t>
            </a:r>
          </a:p>
          <a:p>
            <a:r>
              <a:rPr lang="en-US" dirty="0"/>
              <a:t>TTTTTTATATACATTAATAAACTTTTTGCCAATTTTATAGCATTCGGCACCGACTACACTGTCATTGGTA</a:t>
            </a:r>
          </a:p>
          <a:p>
            <a:r>
              <a:rPr lang="en-US" dirty="0"/>
              <a:t>CCACTTTTATAATTAAAGTATACATTAATGAACTTTTCAATAAATTTATAGCATCTAGCAAACTAGTCAC</a:t>
            </a:r>
          </a:p>
          <a:p>
            <a:r>
              <a:rPr lang="en-US" dirty="0"/>
              <a:t>TAGTACCCGCTCAGTTAAATATATAAAGCC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CTTTGGCTCACTCTTAGGCTTATGTCTAGCCACCCAAATTCTTACCGGACTCTTCCTAGCCATACACTAC</a:t>
            </a:r>
          </a:p>
          <a:p>
            <a:r>
              <a:rPr lang="en-US" dirty="0"/>
              <a:t>ACCTCCGATATCTCAACAGCCTTTTCCTCTGTTTGCCACATTTGCCGAGACGTTAGCTACGGCTGACTCA</a:t>
            </a:r>
          </a:p>
          <a:p>
            <a:r>
              <a:rPr lang="en-US" dirty="0"/>
              <a:t>TCCGAAACATTCACGCTAACGGAGCATCTTTCTTCTTTATCTGTATTTATATACATATCGCCCGAGGACT</a:t>
            </a:r>
          </a:p>
          <a:p>
            <a:r>
              <a:rPr lang="en-US" dirty="0"/>
              <a:t>CTACTATGGTTCCTACCTATATAAAGAAACCTGAAATATCGGAGTCGTACTGCTACTTCTCACTAT</a:t>
            </a:r>
          </a:p>
          <a:p>
            <a:endParaRPr lang="en-US" dirty="0"/>
          </a:p>
          <a:p>
            <a:r>
              <a:rPr lang="en-US" dirty="0" err="1"/>
              <a:t>Salmo</a:t>
            </a:r>
            <a:r>
              <a:rPr lang="en-US" dirty="0"/>
              <a:t> </a:t>
            </a:r>
            <a:r>
              <a:rPr lang="en-US" dirty="0" err="1"/>
              <a:t>trutta</a:t>
            </a:r>
            <a:r>
              <a:rPr lang="en-US" dirty="0"/>
              <a:t> haplotype At1e control region, complete sequence; mitochondrial + </a:t>
            </a:r>
            <a:r>
              <a:rPr lang="en-US" dirty="0" err="1"/>
              <a:t>Cytchrome</a:t>
            </a:r>
            <a:r>
              <a:rPr lang="en-US" dirty="0"/>
              <a:t> b (</a:t>
            </a:r>
            <a:r>
              <a:rPr lang="en-US" dirty="0" err="1"/>
              <a:t>Cyt</a:t>
            </a:r>
            <a:r>
              <a:rPr lang="en-US" dirty="0"/>
              <a:t> b)</a:t>
            </a:r>
          </a:p>
          <a:p>
            <a:r>
              <a:rPr lang="en-US" dirty="0"/>
              <a:t>ATTTTTCAGCTATGTACAATAACAATTGTTGTACCTTGCTAACCCAATGTTATACTACATCTATGTATAA</a:t>
            </a:r>
          </a:p>
          <a:p>
            <a:r>
              <a:rPr lang="en-US" dirty="0"/>
              <a:t>TATTACATATTATGTATTTACCCATATATATAATATAGCATGTGAGTAGTACATCATATGTATTATCAAC</a:t>
            </a:r>
          </a:p>
          <a:p>
            <a:r>
              <a:rPr lang="en-US" dirty="0"/>
              <a:t>ATTAGTGAATTTAACCCCTCATACATCAGCACTAACTCAAGGTTTACATAAAGCAAAACACGTGATAATA</a:t>
            </a:r>
          </a:p>
          <a:p>
            <a:r>
              <a:rPr lang="en-US" dirty="0"/>
              <a:t>ACCAACTAAGTTGTCTTAACCCGATTAATTGTTATATCAATAAAACTCCAGCTAACACGGGCTCCGTCTT</a:t>
            </a:r>
          </a:p>
          <a:p>
            <a:r>
              <a:rPr lang="en-US" dirty="0"/>
              <a:t>TACCCACCAACTTTCAGCATCAGTCCTGCTTAATGTAGTAAGAACCGACCAACGATATATCAGTAGGCAT</a:t>
            </a:r>
          </a:p>
          <a:p>
            <a:r>
              <a:rPr lang="en-US" dirty="0"/>
              <a:t>ACTCTTATTGATGGTCAGGGACAGATATCGTATTAGGCTGCATCTCGTGAATTATTCCTGGCATTTGGTT</a:t>
            </a:r>
          </a:p>
          <a:p>
            <a:r>
              <a:rPr lang="en-US" dirty="0"/>
              <a:t>CCTATATCAAGGGCTATCCTTAAGAAACCACCCCCTGAAAGCCGAATGTAAAGCATCTGGTTAATGGTGT</a:t>
            </a:r>
          </a:p>
          <a:p>
            <a:r>
              <a:rPr lang="en-US" dirty="0"/>
              <a:t>CAATCTTATTGCCCGTTACCCACCAAGCCGGGCGTTCTTTTATATGCATAGGGTTCCCTTTTTTTTTTTT</a:t>
            </a:r>
          </a:p>
          <a:p>
            <a:r>
              <a:rPr lang="en-US" dirty="0"/>
              <a:t>TCCTTTCAGCTTGCATATACAAGTGCAAGCAAAGAAGTCTAACAAGGTCGAACTAGATCTTGAATTCCAG</a:t>
            </a:r>
          </a:p>
          <a:p>
            <a:r>
              <a:rPr lang="en-US" dirty="0"/>
              <a:t>AGAACCCATGTATCATGGTGAAATGATATTCTATAAAGAATCACATATTTGGATATCAAGTGCATAAGGT</a:t>
            </a:r>
          </a:p>
          <a:p>
            <a:r>
              <a:rPr lang="en-US" dirty="0"/>
              <a:t>TAATATTTCACTTCATATATCTCTAAGATACCCCCGGCTTCTGCGCGGTAAACCCCCCTACCCCCCTACG</a:t>
            </a:r>
          </a:p>
          <a:p>
            <a:r>
              <a:rPr lang="en-US" dirty="0"/>
              <a:t>CTGAAGGATCCTTATATTCCTGTCAAACCCCTAAACCAGGAAGTCTCAAATCAGCGCCAATCTTTTTATA</a:t>
            </a:r>
          </a:p>
          <a:p>
            <a:r>
              <a:rPr lang="en-US" dirty="0"/>
              <a:t>TACATTAATGAACTTTTTTGCCAATTTTATAGCATTTGGCACCGACTACACTATCATTAGCACCACTTTT</a:t>
            </a:r>
          </a:p>
          <a:p>
            <a:r>
              <a:rPr lang="en-US" dirty="0"/>
              <a:t>ATAATTAAAGTATACATTAATAAAATTTTCGCTAAATTTTATAACATTTAGCACCGACTCCACTGTCATT</a:t>
            </a:r>
          </a:p>
          <a:p>
            <a:r>
              <a:rPr lang="en-US" dirty="0"/>
              <a:t>AGCACCCTCTCA</a:t>
            </a:r>
          </a:p>
          <a:p>
            <a:endParaRPr lang="en-US" dirty="0"/>
          </a:p>
          <a:p>
            <a:r>
              <a:rPr lang="en-US" dirty="0"/>
              <a:t>GTGTCTAGCCACCCAAATTCATACCGGACTCTTCCTAGCCATACACTATACCTCCGATATCTCAACAGCC</a:t>
            </a:r>
          </a:p>
          <a:p>
            <a:r>
              <a:rPr lang="en-US" dirty="0"/>
              <a:t>TTTTCCTCTGTTTGCCACATTTGCCGAGACGTTAGCTACGGCTGACTCATCCGGAACATTCACGCTAACG</a:t>
            </a:r>
          </a:p>
          <a:p>
            <a:r>
              <a:rPr lang="en-US" dirty="0"/>
              <a:t>GAGCATCTTTCTTCTTTATCTGTATTTATATACATATCGCCCGAGGACTCTACTATGGTTCCTACCTATA</a:t>
            </a:r>
          </a:p>
          <a:p>
            <a:r>
              <a:rPr lang="en-US" dirty="0"/>
              <a:t>TAAAGAAACCTGAAATATCGGAGTCGTACTGCTACTTCTCACTATAATAACCGCCTTCGTGGGCTACGTT</a:t>
            </a:r>
          </a:p>
          <a:p>
            <a:r>
              <a:rPr lang="en-US" dirty="0"/>
              <a:t>CTTCCATGAGGACAGATGTCCTTCTGAGGAGCCACTGTAATTACAAACCTTCTCTCCGCTGTCCCATACG</a:t>
            </a:r>
          </a:p>
          <a:p>
            <a:r>
              <a:rPr lang="en-US" dirty="0"/>
              <a:t>TTGGAGGCGCCCTTGTACAATGAATTTGAGGCGGATTTTCTGTCGACAACGCCACCCTAACACGATTTTT</a:t>
            </a:r>
          </a:p>
          <a:p>
            <a:r>
              <a:rPr lang="en-US" dirty="0"/>
              <a:t>CGCCTTTCACTTCCTATTCCCATTCGTTATTGCAGCTGCCACAGTACTCCACCTTCTATTTTTACATGAA</a:t>
            </a:r>
          </a:p>
          <a:p>
            <a:r>
              <a:rPr lang="en-US" dirty="0"/>
              <a:t>ACCGGCTCTAATAACCCAGCAGGTATCAACTCCGATGCCGATAAAATCTCATTCCACCCCTACTTCTCGT</a:t>
            </a:r>
          </a:p>
          <a:p>
            <a:r>
              <a:rPr lang="en-US" dirty="0"/>
              <a:t>ACAAAGACCTCCTTGGATTCGTAGCTATACTACTTGGCCTAACATCATTAGCTCTGTTCGCACCCAACCT</a:t>
            </a:r>
          </a:p>
          <a:p>
            <a:r>
              <a:rPr lang="en-US" dirty="0"/>
              <a:t>CCTCGGAGACCCGGACAATTTTACGCCTGCCAATCCCCTAGTCACCCCACCTCATATCAAGCCCGAATGA</a:t>
            </a:r>
          </a:p>
          <a:p>
            <a:r>
              <a:rPr lang="en-US" dirty="0"/>
              <a:t>TACTTCCTATTCGCCTACGCAATCCTTCGCTCTATTCCTAATAAGCTAGGCGGAGTACTCGCCCTCTTAT</a:t>
            </a:r>
          </a:p>
          <a:p>
            <a:r>
              <a:rPr lang="en-US" dirty="0"/>
              <a:t>TCTCGATCCTGGTCCTTATAGTCGTTCCCATCCTCCATACCTCTAAGCAACGCGGACTAACCTTTCGCCC</a:t>
            </a:r>
          </a:p>
          <a:p>
            <a:r>
              <a:rPr lang="en-US" dirty="0"/>
              <a:t>CCTAACCCAATTCTTATTCTGAACCC</a:t>
            </a:r>
          </a:p>
        </p:txBody>
      </p:sp>
      <p:pic>
        <p:nvPicPr>
          <p:cNvPr id="2052" name="Picture 4" descr="D:\RAxML_bestTre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9" y="990600"/>
            <a:ext cx="9050271" cy="45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96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>
                                            <p:txEl>
                                              <p:pRg st="68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9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">
                                            <p:txEl>
                                              <p:pRg st="69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">
                                            <p:txEl>
                                              <p:pRg st="72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">
                                            <p:txEl>
                                              <p:pRg st="7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4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">
                                            <p:txEl>
                                              <p:pRg st="74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</a:t>
            </a:r>
            <a:r>
              <a:rPr lang="en-US" dirty="0" smtClean="0"/>
              <a:t> i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Hocemo</a:t>
            </a:r>
            <a:r>
              <a:rPr lang="en-US" dirty="0" smtClean="0"/>
              <a:t> da </a:t>
            </a:r>
            <a:r>
              <a:rPr lang="en-US" dirty="0" err="1" smtClean="0"/>
              <a:t>uporedimo</a:t>
            </a:r>
            <a:r>
              <a:rPr lang="en-US" dirty="0" smtClean="0"/>
              <a:t> </a:t>
            </a:r>
            <a:r>
              <a:rPr lang="en-US" dirty="0" err="1" smtClean="0"/>
              <a:t>filogenije</a:t>
            </a:r>
            <a:r>
              <a:rPr lang="en-US" dirty="0" smtClean="0"/>
              <a:t> </a:t>
            </a:r>
            <a:r>
              <a:rPr lang="en-US" dirty="0" err="1" smtClean="0"/>
              <a:t>dobijene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strukturnim</a:t>
            </a:r>
            <a:r>
              <a:rPr lang="en-US" dirty="0" smtClean="0"/>
              <a:t> </a:t>
            </a:r>
            <a:r>
              <a:rPr lang="en-US" dirty="0" err="1" smtClean="0"/>
              <a:t>djelovima</a:t>
            </a:r>
            <a:r>
              <a:rPr lang="en-US" dirty="0" smtClean="0"/>
              <a:t> DNK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onima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odnose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evolutivno</a:t>
            </a:r>
            <a:r>
              <a:rPr lang="en-US" dirty="0" smtClean="0"/>
              <a:t> “</a:t>
            </a:r>
            <a:r>
              <a:rPr lang="en-US" dirty="0" err="1" smtClean="0"/>
              <a:t>vidljive</a:t>
            </a:r>
            <a:r>
              <a:rPr lang="en-US" dirty="0" smtClean="0"/>
              <a:t>” </a:t>
            </a:r>
            <a:r>
              <a:rPr lang="en-US" dirty="0" err="1" smtClean="0"/>
              <a:t>promjene</a:t>
            </a:r>
            <a:r>
              <a:rPr lang="en-US" dirty="0" smtClean="0"/>
              <a:t> u </a:t>
            </a:r>
            <a:r>
              <a:rPr lang="en-US" dirty="0" err="1" smtClean="0"/>
              <a:t>sturkturi</a:t>
            </a:r>
            <a:r>
              <a:rPr lang="en-US" dirty="0" smtClean="0"/>
              <a:t> </a:t>
            </a:r>
            <a:r>
              <a:rPr lang="en-US" dirty="0" err="1" smtClean="0"/>
              <a:t>samih</a:t>
            </a:r>
            <a:r>
              <a:rPr lang="en-US" dirty="0" smtClean="0"/>
              <a:t> </a:t>
            </a:r>
            <a:r>
              <a:rPr lang="en-US" dirty="0" err="1" smtClean="0"/>
              <a:t>proteina</a:t>
            </a:r>
            <a:endParaRPr lang="en-US" dirty="0" smtClean="0"/>
          </a:p>
          <a:p>
            <a:r>
              <a:rPr lang="en-US" dirty="0" err="1" smtClean="0"/>
              <a:t>Moramo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organizme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identicne</a:t>
            </a:r>
            <a:r>
              <a:rPr lang="en-US" dirty="0" smtClean="0"/>
              <a:t> </a:t>
            </a:r>
            <a:r>
              <a:rPr lang="en-US" dirty="0" err="1" smtClean="0"/>
              <a:t>setove</a:t>
            </a:r>
            <a:r>
              <a:rPr lang="en-US" dirty="0" smtClean="0"/>
              <a:t> DNK </a:t>
            </a:r>
            <a:r>
              <a:rPr lang="en-US" dirty="0" err="1" smtClean="0"/>
              <a:t>dobijene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istih</a:t>
            </a:r>
            <a:r>
              <a:rPr lang="en-US" dirty="0" smtClean="0"/>
              <a:t> </a:t>
            </a:r>
            <a:r>
              <a:rPr lang="en-US" dirty="0" err="1" smtClean="0"/>
              <a:t>individua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populacija</a:t>
            </a:r>
            <a:endParaRPr lang="en-US" dirty="0" smtClean="0"/>
          </a:p>
          <a:p>
            <a:r>
              <a:rPr lang="en-US" dirty="0" err="1" smtClean="0"/>
              <a:t>Pribjeci</a:t>
            </a:r>
            <a:r>
              <a:rPr lang="en-US" dirty="0" smtClean="0"/>
              <a:t> </a:t>
            </a:r>
            <a:r>
              <a:rPr lang="en-US" dirty="0" err="1" smtClean="0"/>
              <a:t>cemo</a:t>
            </a:r>
            <a:r>
              <a:rPr lang="en-US" dirty="0" smtClean="0"/>
              <a:t> </a:t>
            </a:r>
            <a:r>
              <a:rPr lang="en-US" dirty="0" err="1" smtClean="0"/>
              <a:t>modelingu</a:t>
            </a:r>
            <a:r>
              <a:rPr lang="en-US" dirty="0" smtClean="0"/>
              <a:t> da bi </a:t>
            </a:r>
            <a:r>
              <a:rPr lang="en-US" dirty="0" err="1" smtClean="0"/>
              <a:t>testirali</a:t>
            </a:r>
            <a:r>
              <a:rPr lang="en-US" dirty="0" smtClean="0"/>
              <a:t> </a:t>
            </a:r>
            <a:r>
              <a:rPr lang="en-US" dirty="0" err="1" smtClean="0"/>
              <a:t>softver</a:t>
            </a:r>
            <a:r>
              <a:rPr lang="en-US" dirty="0" smtClean="0"/>
              <a:t> i </a:t>
            </a:r>
            <a:r>
              <a:rPr lang="en-US" dirty="0" err="1" smtClean="0"/>
              <a:t>koriscenje</a:t>
            </a:r>
            <a:r>
              <a:rPr lang="en-US" dirty="0" smtClean="0"/>
              <a:t> same </a:t>
            </a:r>
            <a:r>
              <a:rPr lang="en-US" dirty="0" err="1" smtClean="0"/>
              <a:t>platforme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</a:t>
            </a:r>
            <a:r>
              <a:rPr lang="en-US" dirty="0" err="1" smtClean="0"/>
              <a:t>radimo</a:t>
            </a:r>
            <a:r>
              <a:rPr lang="en-US" dirty="0" smtClean="0"/>
              <a:t> (super </a:t>
            </a:r>
            <a:r>
              <a:rPr lang="en-US" dirty="0" err="1" smtClean="0"/>
              <a:t>komjuter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grid) </a:t>
            </a:r>
            <a:r>
              <a:rPr lang="en-US" dirty="0" err="1" smtClean="0"/>
              <a:t>ali</a:t>
            </a:r>
            <a:r>
              <a:rPr lang="en-US" dirty="0" smtClean="0"/>
              <a:t> i da bi </a:t>
            </a:r>
            <a:r>
              <a:rPr lang="en-US" dirty="0" err="1" smtClean="0"/>
              <a:t>vidjeli</a:t>
            </a:r>
            <a:r>
              <a:rPr lang="en-US" dirty="0" smtClean="0"/>
              <a:t> da li </a:t>
            </a:r>
            <a:r>
              <a:rPr lang="en-US" dirty="0" err="1" smtClean="0"/>
              <a:t>dobijamo</a:t>
            </a:r>
            <a:r>
              <a:rPr lang="en-US" dirty="0" smtClean="0"/>
              <a:t> </a:t>
            </a:r>
            <a:r>
              <a:rPr lang="en-US" dirty="0" err="1" smtClean="0"/>
              <a:t>realne</a:t>
            </a:r>
            <a:r>
              <a:rPr lang="en-US" dirty="0" smtClean="0"/>
              <a:t> </a:t>
            </a:r>
            <a:r>
              <a:rPr lang="en-US" dirty="0" err="1" smtClean="0"/>
              <a:t>filogenetska</a:t>
            </a:r>
            <a:r>
              <a:rPr lang="en-US" dirty="0" smtClean="0"/>
              <a:t> </a:t>
            </a:r>
            <a:r>
              <a:rPr lang="en-US" dirty="0" err="1" smtClean="0"/>
              <a:t>stabla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74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probelmi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zalost</a:t>
            </a:r>
            <a:r>
              <a:rPr lang="en-US" dirty="0" smtClean="0"/>
              <a:t>, </a:t>
            </a:r>
            <a:r>
              <a:rPr lang="en-US" dirty="0" err="1" smtClean="0"/>
              <a:t>iako</a:t>
            </a:r>
            <a:r>
              <a:rPr lang="en-US" dirty="0" smtClean="0"/>
              <a:t> se </a:t>
            </a:r>
            <a:r>
              <a:rPr lang="en-US" dirty="0" err="1" smtClean="0"/>
              <a:t>cini</a:t>
            </a:r>
            <a:r>
              <a:rPr lang="en-US" dirty="0" smtClean="0"/>
              <a:t> da je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najbolji</a:t>
            </a:r>
            <a:r>
              <a:rPr lang="en-US" dirty="0" smtClean="0"/>
              <a:t> i </a:t>
            </a:r>
            <a:r>
              <a:rPr lang="en-US" dirty="0" err="1" smtClean="0"/>
              <a:t>nedvosmisleni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razotkrivanje</a:t>
            </a:r>
            <a:r>
              <a:rPr lang="en-US" dirty="0" smtClean="0"/>
              <a:t> </a:t>
            </a:r>
            <a:r>
              <a:rPr lang="en-US" dirty="0" err="1" smtClean="0"/>
              <a:t>filogenija</a:t>
            </a:r>
            <a:r>
              <a:rPr lang="en-US" dirty="0" smtClean="0"/>
              <a:t> on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dasta</a:t>
            </a:r>
            <a:r>
              <a:rPr lang="en-US" dirty="0" smtClean="0"/>
              <a:t> “</a:t>
            </a:r>
            <a:r>
              <a:rPr lang="en-US" dirty="0" err="1" smtClean="0"/>
              <a:t>rupa</a:t>
            </a:r>
            <a:r>
              <a:rPr lang="en-US" dirty="0" smtClean="0"/>
              <a:t>” i </a:t>
            </a:r>
            <a:r>
              <a:rPr lang="en-US" dirty="0" err="1" smtClean="0"/>
              <a:t>nepoznanica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da </a:t>
            </a:r>
            <a:r>
              <a:rPr lang="en-US" dirty="0" err="1" smtClean="0"/>
              <a:t>mozemo</a:t>
            </a:r>
            <a:r>
              <a:rPr lang="en-US" dirty="0" smtClean="0"/>
              <a:t> </a:t>
            </a:r>
            <a:r>
              <a:rPr lang="en-US" dirty="0" err="1" smtClean="0"/>
              <a:t>govoriti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o </a:t>
            </a:r>
            <a:r>
              <a:rPr lang="en-US" dirty="0" err="1" smtClean="0"/>
              <a:t>filogeniji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trenutnog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o </a:t>
            </a:r>
            <a:r>
              <a:rPr lang="en-US" dirty="0" err="1" smtClean="0"/>
              <a:t>samim</a:t>
            </a:r>
            <a:r>
              <a:rPr lang="en-US" dirty="0" smtClean="0"/>
              <a:t> </a:t>
            </a:r>
            <a:r>
              <a:rPr lang="en-US" dirty="0" err="1" smtClean="0"/>
              <a:t>procesima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Ne </a:t>
            </a:r>
            <a:r>
              <a:rPr lang="en-US" dirty="0" err="1" smtClean="0"/>
              <a:t>znamo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puta</a:t>
            </a:r>
            <a:r>
              <a:rPr lang="en-US" dirty="0" smtClean="0"/>
              <a:t> se </a:t>
            </a:r>
            <a:r>
              <a:rPr lang="en-US" dirty="0" err="1" smtClean="0"/>
              <a:t>desio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mutacioni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nekom</a:t>
            </a:r>
            <a:r>
              <a:rPr lang="en-US" dirty="0" smtClean="0"/>
              <a:t> od </a:t>
            </a:r>
            <a:r>
              <a:rPr lang="en-US" dirty="0" err="1" smtClean="0"/>
              <a:t>detektovanih</a:t>
            </a:r>
            <a:r>
              <a:rPr lang="en-US" dirty="0" smtClean="0"/>
              <a:t> hot </a:t>
            </a:r>
            <a:r>
              <a:rPr lang="en-US" dirty="0" err="1" smtClean="0"/>
              <a:t>spotova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sekvence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Polazimo</a:t>
            </a:r>
            <a:r>
              <a:rPr lang="en-US" dirty="0" smtClean="0"/>
              <a:t> od </a:t>
            </a:r>
            <a:r>
              <a:rPr lang="en-US" dirty="0" err="1" smtClean="0"/>
              <a:t>pretpostavke</a:t>
            </a:r>
            <a:r>
              <a:rPr lang="en-US" dirty="0" smtClean="0"/>
              <a:t> da </a:t>
            </a:r>
            <a:r>
              <a:rPr lang="en-US" dirty="0" err="1" smtClean="0"/>
              <a:t>sto</a:t>
            </a:r>
            <a:r>
              <a:rPr lang="en-US" dirty="0" smtClean="0"/>
              <a:t> je </a:t>
            </a:r>
            <a:r>
              <a:rPr lang="en-US" dirty="0" err="1" smtClean="0"/>
              <a:t>mjesto</a:t>
            </a:r>
            <a:r>
              <a:rPr lang="en-US" dirty="0"/>
              <a:t> </a:t>
            </a:r>
            <a:r>
              <a:rPr lang="en-US" dirty="0" err="1" smtClean="0"/>
              <a:t>mutacije</a:t>
            </a:r>
            <a:r>
              <a:rPr lang="en-US" dirty="0" smtClean="0"/>
              <a:t> </a:t>
            </a:r>
            <a:r>
              <a:rPr lang="en-US" dirty="0" err="1" smtClean="0"/>
              <a:t>blize</a:t>
            </a:r>
            <a:r>
              <a:rPr lang="en-US" dirty="0" smtClean="0"/>
              <a:t> </a:t>
            </a:r>
            <a:r>
              <a:rPr lang="en-US" dirty="0" err="1" smtClean="0"/>
              <a:t>pocetku</a:t>
            </a:r>
            <a:r>
              <a:rPr lang="en-US" dirty="0" smtClean="0"/>
              <a:t> </a:t>
            </a:r>
            <a:r>
              <a:rPr lang="en-US" dirty="0" err="1" smtClean="0"/>
              <a:t>replikacije</a:t>
            </a:r>
            <a:r>
              <a:rPr lang="en-US" dirty="0" smtClean="0"/>
              <a:t> (5’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lnca</a:t>
            </a:r>
            <a:r>
              <a:rPr lang="en-US" dirty="0" smtClean="0"/>
              <a:t>)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vecu</a:t>
            </a:r>
            <a:r>
              <a:rPr lang="en-US" dirty="0" smtClean="0"/>
              <a:t> “</a:t>
            </a:r>
            <a:r>
              <a:rPr lang="en-US" dirty="0" err="1" smtClean="0"/>
              <a:t>tezinu</a:t>
            </a:r>
            <a:r>
              <a:rPr lang="en-US" dirty="0" smtClean="0"/>
              <a:t>”</a:t>
            </a:r>
          </a:p>
          <a:p>
            <a:pPr>
              <a:buFontTx/>
              <a:buChar char="-"/>
            </a:pPr>
            <a:r>
              <a:rPr lang="en-US" dirty="0" err="1" smtClean="0"/>
              <a:t>Transverzije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vecu</a:t>
            </a:r>
            <a:r>
              <a:rPr lang="en-US" dirty="0" smtClean="0"/>
              <a:t> “</a:t>
            </a:r>
            <a:r>
              <a:rPr lang="en-US" dirty="0" err="1" smtClean="0"/>
              <a:t>tezinu</a:t>
            </a:r>
            <a:r>
              <a:rPr lang="en-US" dirty="0" smtClean="0"/>
              <a:t>”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tranzicije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Insercije</a:t>
            </a:r>
            <a:r>
              <a:rPr lang="en-US" dirty="0" smtClean="0"/>
              <a:t> i </a:t>
            </a:r>
            <a:r>
              <a:rPr lang="en-US" dirty="0" err="1" smtClean="0"/>
              <a:t>delecije</a:t>
            </a:r>
            <a:r>
              <a:rPr lang="en-US" dirty="0" smtClean="0"/>
              <a:t> nose </a:t>
            </a:r>
            <a:r>
              <a:rPr lang="en-US" dirty="0" err="1" smtClean="0"/>
              <a:t>najvecu</a:t>
            </a:r>
            <a:r>
              <a:rPr lang="en-US" dirty="0" smtClean="0"/>
              <a:t> </a:t>
            </a:r>
            <a:r>
              <a:rPr lang="en-US" dirty="0" err="1" smtClean="0"/>
              <a:t>filogentsku</a:t>
            </a:r>
            <a:r>
              <a:rPr lang="en-US" dirty="0" smtClean="0"/>
              <a:t> </a:t>
            </a:r>
            <a:r>
              <a:rPr lang="en-US" dirty="0" err="1" smtClean="0"/>
              <a:t>informaciju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Smatramo</a:t>
            </a:r>
            <a:r>
              <a:rPr lang="en-US" dirty="0" smtClean="0"/>
              <a:t> da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mutacije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strukturnim</a:t>
            </a:r>
            <a:r>
              <a:rPr lang="en-US" dirty="0" smtClean="0"/>
              <a:t> </a:t>
            </a:r>
            <a:r>
              <a:rPr lang="en-US" dirty="0" err="1" smtClean="0"/>
              <a:t>djelovima</a:t>
            </a:r>
            <a:r>
              <a:rPr lang="en-US" dirty="0" smtClean="0"/>
              <a:t> DNK </a:t>
            </a:r>
            <a:r>
              <a:rPr lang="en-US" dirty="0" err="1" smtClean="0"/>
              <a:t>nevidljive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“</a:t>
            </a:r>
            <a:r>
              <a:rPr lang="en-US" dirty="0" err="1" smtClean="0"/>
              <a:t>evoluciju</a:t>
            </a:r>
            <a:r>
              <a:rPr lang="en-US" dirty="0" smtClean="0"/>
              <a:t>”</a:t>
            </a:r>
          </a:p>
          <a:p>
            <a:pPr>
              <a:buFontTx/>
              <a:buChar char="-"/>
            </a:pPr>
            <a:r>
              <a:rPr lang="en-US" dirty="0" err="1" smtClean="0"/>
              <a:t>Plastidna</a:t>
            </a:r>
            <a:r>
              <a:rPr lang="en-US" dirty="0" smtClean="0"/>
              <a:t> i </a:t>
            </a:r>
            <a:r>
              <a:rPr lang="en-US" dirty="0" err="1" smtClean="0"/>
              <a:t>mitohondrijska</a:t>
            </a:r>
            <a:r>
              <a:rPr lang="en-US" dirty="0" smtClean="0"/>
              <a:t> DNK se </a:t>
            </a:r>
            <a:r>
              <a:rPr lang="en-US" dirty="0" err="1" smtClean="0"/>
              <a:t>nasledjuju</a:t>
            </a:r>
            <a:r>
              <a:rPr lang="en-US" dirty="0" smtClean="0"/>
              <a:t> </a:t>
            </a:r>
            <a:r>
              <a:rPr lang="en-US" dirty="0" err="1" smtClean="0"/>
              <a:t>smao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zenskoj</a:t>
            </a:r>
            <a:r>
              <a:rPr lang="en-US" dirty="0" smtClean="0"/>
              <a:t> </a:t>
            </a:r>
            <a:r>
              <a:rPr lang="en-US" dirty="0" err="1" smtClean="0"/>
              <a:t>liniji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093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Dnk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stoje</a:t>
            </a:r>
            <a:r>
              <a:rPr lang="en-US" dirty="0" smtClean="0"/>
              <a:t> DNK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filogenije</a:t>
            </a:r>
            <a:r>
              <a:rPr lang="en-US" dirty="0" smtClean="0"/>
              <a:t> </a:t>
            </a:r>
            <a:r>
              <a:rPr lang="en-US" dirty="0" err="1" smtClean="0"/>
              <a:t>nedvosmisleno</a:t>
            </a:r>
            <a:r>
              <a:rPr lang="en-US" dirty="0" smtClean="0"/>
              <a:t> </a:t>
            </a:r>
            <a:r>
              <a:rPr lang="en-US" dirty="0" err="1" smtClean="0"/>
              <a:t>ukazju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Pripadnost</a:t>
            </a:r>
            <a:r>
              <a:rPr lang="en-US" dirty="0" smtClean="0"/>
              <a:t> </a:t>
            </a:r>
            <a:r>
              <a:rPr lang="en-US" dirty="0" err="1" smtClean="0"/>
              <a:t>nekoj</a:t>
            </a:r>
            <a:r>
              <a:rPr lang="en-US" dirty="0" smtClean="0"/>
              <a:t> </a:t>
            </a:r>
            <a:r>
              <a:rPr lang="en-US" dirty="0" err="1" smtClean="0"/>
              <a:t>populaciji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Protok</a:t>
            </a:r>
            <a:r>
              <a:rPr lang="en-US" dirty="0" smtClean="0"/>
              <a:t> </a:t>
            </a:r>
            <a:r>
              <a:rPr lang="en-US" dirty="0" err="1" smtClean="0"/>
              <a:t>gena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populacija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Hajdi-vajnbergov</a:t>
            </a:r>
            <a:r>
              <a:rPr lang="en-US" dirty="0" smtClean="0"/>
              <a:t> </a:t>
            </a:r>
            <a:r>
              <a:rPr lang="en-US" dirty="0" err="1" smtClean="0"/>
              <a:t>ekvilibrijum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populacije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Postojanje</a:t>
            </a:r>
            <a:r>
              <a:rPr lang="en-US" dirty="0" smtClean="0"/>
              <a:t> </a:t>
            </a:r>
            <a:r>
              <a:rPr lang="en-US" dirty="0" err="1" smtClean="0"/>
              <a:t>botlnecka</a:t>
            </a:r>
            <a:r>
              <a:rPr lang="en-US" dirty="0" smtClean="0"/>
              <a:t> u </a:t>
            </a:r>
            <a:r>
              <a:rPr lang="en-US" dirty="0" err="1" smtClean="0"/>
              <a:t>nekoj</a:t>
            </a:r>
            <a:r>
              <a:rPr lang="en-US" dirty="0" smtClean="0"/>
              <a:t> </a:t>
            </a:r>
            <a:r>
              <a:rPr lang="en-US" dirty="0" err="1" smtClean="0"/>
              <a:t>populaciji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Najvjerovatniju</a:t>
            </a:r>
            <a:r>
              <a:rPr lang="en-US" dirty="0" smtClean="0"/>
              <a:t> </a:t>
            </a:r>
            <a:r>
              <a:rPr lang="en-US" dirty="0" err="1" smtClean="0"/>
              <a:t>filogeniju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gena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Reproduktivnu</a:t>
            </a:r>
            <a:r>
              <a:rPr lang="en-US" dirty="0" smtClean="0"/>
              <a:t> </a:t>
            </a:r>
            <a:r>
              <a:rPr lang="en-US" dirty="0" err="1" smtClean="0"/>
              <a:t>udaljenost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populacija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27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zalost</a:t>
            </a:r>
            <a:r>
              <a:rPr lang="en-US" dirty="0" smtClean="0"/>
              <a:t>,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koriscenje</a:t>
            </a:r>
            <a:r>
              <a:rPr lang="en-US" dirty="0" smtClean="0"/>
              <a:t> super </a:t>
            </a:r>
            <a:r>
              <a:rPr lang="en-US" dirty="0" err="1" smtClean="0"/>
              <a:t>kompjutera</a:t>
            </a:r>
            <a:r>
              <a:rPr lang="en-US" dirty="0" smtClean="0"/>
              <a:t> ne </a:t>
            </a:r>
            <a:r>
              <a:rPr lang="en-US" dirty="0" err="1" smtClean="0"/>
              <a:t>otkalnja</a:t>
            </a:r>
            <a:r>
              <a:rPr lang="en-US" dirty="0" smtClean="0"/>
              <a:t> </a:t>
            </a:r>
            <a:r>
              <a:rPr lang="en-US" dirty="0" err="1" smtClean="0"/>
              <a:t>sumnju</a:t>
            </a:r>
            <a:r>
              <a:rPr lang="en-US" dirty="0" smtClean="0"/>
              <a:t> i ne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objektivne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Naucnici</a:t>
            </a:r>
            <a:r>
              <a:rPr lang="en-US" dirty="0" smtClean="0"/>
              <a:t> i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dedukcijom</a:t>
            </a:r>
            <a:r>
              <a:rPr lang="en-US" dirty="0" smtClean="0"/>
              <a:t> i </a:t>
            </a:r>
            <a:r>
              <a:rPr lang="en-US" dirty="0" err="1" smtClean="0"/>
              <a:t>poznavanjem</a:t>
            </a:r>
            <a:r>
              <a:rPr lang="en-US" dirty="0" smtClean="0"/>
              <a:t> </a:t>
            </a:r>
            <a:r>
              <a:rPr lang="en-US" dirty="0" err="1" smtClean="0"/>
              <a:t>ekologije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i </a:t>
            </a:r>
            <a:r>
              <a:rPr lang="en-US" dirty="0" err="1" smtClean="0"/>
              <a:t>geoloskih</a:t>
            </a:r>
            <a:r>
              <a:rPr lang="en-US" dirty="0" smtClean="0"/>
              <a:t> </a:t>
            </a:r>
            <a:r>
              <a:rPr lang="en-US" dirty="0" err="1" smtClean="0"/>
              <a:t>desavanja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geografskog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naseljavaju</a:t>
            </a:r>
            <a:r>
              <a:rPr lang="en-US" dirty="0" smtClean="0"/>
              <a:t> </a:t>
            </a:r>
            <a:r>
              <a:rPr lang="en-US" dirty="0" err="1" smtClean="0"/>
              <a:t>razlicite</a:t>
            </a:r>
            <a:r>
              <a:rPr lang="en-US" dirty="0" smtClean="0"/>
              <a:t> </a:t>
            </a:r>
            <a:r>
              <a:rPr lang="en-US" dirty="0" err="1" smtClean="0"/>
              <a:t>populacije</a:t>
            </a:r>
            <a:r>
              <a:rPr lang="en-US" dirty="0" smtClean="0"/>
              <a:t> da </a:t>
            </a:r>
            <a:r>
              <a:rPr lang="en-US" dirty="0" err="1" smtClean="0"/>
              <a:t>rekonstruisu</a:t>
            </a:r>
            <a:r>
              <a:rPr lang="en-US" dirty="0" smtClean="0"/>
              <a:t> i </a:t>
            </a:r>
            <a:r>
              <a:rPr lang="en-US" dirty="0" err="1" smtClean="0"/>
              <a:t>modifikuju</a:t>
            </a:r>
            <a:r>
              <a:rPr lang="en-US" dirty="0" smtClean="0"/>
              <a:t> </a:t>
            </a:r>
            <a:r>
              <a:rPr lang="en-US" dirty="0" err="1" smtClean="0"/>
              <a:t>doijena</a:t>
            </a:r>
            <a:r>
              <a:rPr lang="en-US" dirty="0" smtClean="0"/>
              <a:t> </a:t>
            </a:r>
            <a:r>
              <a:rPr lang="en-US" dirty="0" err="1" smtClean="0"/>
              <a:t>filogentska</a:t>
            </a:r>
            <a:r>
              <a:rPr lang="en-US" dirty="0" smtClean="0"/>
              <a:t> </a:t>
            </a:r>
            <a:r>
              <a:rPr lang="en-US" dirty="0" err="1" smtClean="0"/>
              <a:t>stabla</a:t>
            </a:r>
            <a:endParaRPr lang="en-US" dirty="0" smtClean="0"/>
          </a:p>
          <a:p>
            <a:r>
              <a:rPr lang="en-US" dirty="0" err="1" smtClean="0"/>
              <a:t>Nije</a:t>
            </a:r>
            <a:r>
              <a:rPr lang="en-US" dirty="0" smtClean="0"/>
              <a:t> problem u supercomputing-u </a:t>
            </a:r>
            <a:r>
              <a:rPr lang="en-US" dirty="0" err="1" smtClean="0"/>
              <a:t>nego</a:t>
            </a:r>
            <a:r>
              <a:rPr lang="en-US" dirty="0" smtClean="0"/>
              <a:t> u </a:t>
            </a:r>
            <a:r>
              <a:rPr lang="en-US" dirty="0" err="1" smtClean="0"/>
              <a:t>nasem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uvijek</a:t>
            </a:r>
            <a:r>
              <a:rPr lang="en-US" dirty="0" smtClean="0"/>
              <a:t> </a:t>
            </a:r>
            <a:r>
              <a:rPr lang="en-US" dirty="0" err="1" smtClean="0"/>
              <a:t>nedovoljnom</a:t>
            </a:r>
            <a:r>
              <a:rPr lang="en-US" dirty="0" smtClean="0"/>
              <a:t> </a:t>
            </a:r>
            <a:r>
              <a:rPr lang="en-US" dirty="0" err="1" smtClean="0"/>
              <a:t>poznavanju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i </a:t>
            </a:r>
            <a:r>
              <a:rPr lang="en-US" dirty="0" err="1" smtClean="0"/>
              <a:t>onih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“</a:t>
            </a:r>
            <a:r>
              <a:rPr lang="en-US" dirty="0" err="1" smtClean="0"/>
              <a:t>ali</a:t>
            </a:r>
            <a:r>
              <a:rPr lang="en-US" dirty="0" smtClean="0"/>
              <a:t>”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nauku</a:t>
            </a:r>
            <a:r>
              <a:rPr lang="en-US" dirty="0" smtClean="0"/>
              <a:t> i </a:t>
            </a:r>
            <a:r>
              <a:rPr lang="en-US" dirty="0" err="1" smtClean="0"/>
              <a:t>tehnologiju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uvijek</a:t>
            </a:r>
            <a:r>
              <a:rPr lang="en-US" dirty="0" smtClean="0"/>
              <a:t> </a:t>
            </a:r>
            <a:r>
              <a:rPr lang="en-US" dirty="0" err="1" smtClean="0"/>
              <a:t>vuku</a:t>
            </a:r>
            <a:r>
              <a:rPr lang="en-US" dirty="0" smtClean="0"/>
              <a:t> </a:t>
            </a:r>
            <a:r>
              <a:rPr lang="en-US" dirty="0" err="1" smtClean="0"/>
              <a:t>naprijed</a:t>
            </a:r>
            <a:r>
              <a:rPr lang="en-US" dirty="0" smtClean="0"/>
              <a:t> </a:t>
            </a:r>
            <a:r>
              <a:rPr lang="en-US" dirty="0" err="1" smtClean="0"/>
              <a:t>koracima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ostave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rijeci</a:t>
            </a:r>
            <a:endParaRPr lang="en-US" dirty="0" smtClean="0"/>
          </a:p>
          <a:p>
            <a:r>
              <a:rPr lang="en-US" dirty="0" err="1" smtClean="0"/>
              <a:t>Potrebno</a:t>
            </a:r>
            <a:r>
              <a:rPr lang="en-US" dirty="0" smtClean="0"/>
              <a:t> je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monogo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fundamntalnih</a:t>
            </a:r>
            <a:r>
              <a:rPr lang="en-US" dirty="0" smtClean="0"/>
              <a:t> </a:t>
            </a:r>
            <a:r>
              <a:rPr lang="en-US" dirty="0" err="1" smtClean="0"/>
              <a:t>obalsti</a:t>
            </a:r>
            <a:r>
              <a:rPr lang="en-US" dirty="0" smtClean="0"/>
              <a:t> da bi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pomoc</a:t>
            </a:r>
            <a:r>
              <a:rPr lang="en-US" dirty="0" smtClean="0"/>
              <a:t> </a:t>
            </a:r>
            <a:r>
              <a:rPr lang="en-US" dirty="0" err="1" smtClean="0"/>
              <a:t>komjutera</a:t>
            </a:r>
            <a:r>
              <a:rPr lang="en-US" dirty="0" smtClean="0"/>
              <a:t> </a:t>
            </a:r>
            <a:r>
              <a:rPr lang="en-US" dirty="0" err="1" smtClean="0"/>
              <a:t>mogli</a:t>
            </a:r>
            <a:r>
              <a:rPr lang="en-US" dirty="0" smtClean="0"/>
              <a:t> da </a:t>
            </a:r>
            <a:r>
              <a:rPr lang="en-US" dirty="0" err="1" smtClean="0"/>
              <a:t>nedvosmisleno</a:t>
            </a:r>
            <a:r>
              <a:rPr lang="en-US" dirty="0" smtClean="0"/>
              <a:t> </a:t>
            </a:r>
            <a:r>
              <a:rPr lang="en-US" dirty="0" err="1" smtClean="0"/>
              <a:t>razotkrijemo</a:t>
            </a:r>
            <a:r>
              <a:rPr lang="en-US" dirty="0" smtClean="0"/>
              <a:t> </a:t>
            </a:r>
            <a:r>
              <a:rPr lang="en-US" dirty="0" err="1" smtClean="0"/>
              <a:t>istoriju</a:t>
            </a:r>
            <a:r>
              <a:rPr lang="en-US" dirty="0" smtClean="0"/>
              <a:t> </a:t>
            </a:r>
            <a:r>
              <a:rPr lang="en-US" dirty="0" err="1" smtClean="0"/>
              <a:t>desavanja</a:t>
            </a:r>
            <a:r>
              <a:rPr lang="en-US" dirty="0" smtClean="0"/>
              <a:t> u </a:t>
            </a:r>
            <a:r>
              <a:rPr lang="en-US" dirty="0" err="1" smtClean="0"/>
              <a:t>zivom</a:t>
            </a:r>
            <a:r>
              <a:rPr lang="en-US" dirty="0" smtClean="0"/>
              <a:t> </a:t>
            </a:r>
            <a:r>
              <a:rPr lang="en-US" dirty="0" err="1" smtClean="0"/>
              <a:t>svijetu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224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3413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/>
              <a:t>HVALA NA PAZNJI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31144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31287"/>
            <a:ext cx="4343400" cy="569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t0.gstatic.com/images?q=tbn:ANd9GcRbA5L_VyRFHqe4tq1IrkjNqj7yt0ZP56q0S76fItRtt-XiIgqb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1003"/>
            <a:ext cx="7237706" cy="61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rthropoda.files.wordpress.com/2010/02/arthrophyloregier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736" y="-1"/>
            <a:ext cx="4333264" cy="68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3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r>
              <a:rPr lang="en-US" dirty="0" err="1" smtClean="0"/>
              <a:t>Sta</a:t>
            </a:r>
            <a:r>
              <a:rPr lang="en-US" dirty="0" smtClean="0"/>
              <a:t> je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interesovalo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organizme</a:t>
            </a:r>
            <a:r>
              <a:rPr lang="en-US" dirty="0" smtClean="0"/>
              <a:t> </a:t>
            </a:r>
            <a:r>
              <a:rPr lang="en-US" dirty="0" err="1" smtClean="0"/>
              <a:t>koristili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testne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Multigenski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0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Interesovalo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je da:</a:t>
            </a:r>
          </a:p>
          <a:p>
            <a:pPr>
              <a:buFontTx/>
              <a:buChar char="-"/>
            </a:pPr>
            <a:r>
              <a:rPr lang="en-US" dirty="0" err="1" smtClean="0"/>
              <a:t>Ubrzamo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Testiramo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</a:t>
            </a:r>
            <a:r>
              <a:rPr lang="en-US" dirty="0" err="1" smtClean="0"/>
              <a:t>platforme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kojom</a:t>
            </a:r>
            <a:r>
              <a:rPr lang="en-US" dirty="0" smtClean="0"/>
              <a:t> </a:t>
            </a:r>
            <a:r>
              <a:rPr lang="en-US" dirty="0" err="1" smtClean="0"/>
              <a:t>radimo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Testiramo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u </a:t>
            </a:r>
            <a:r>
              <a:rPr lang="en-US" dirty="0" err="1" smtClean="0"/>
              <a:t>zavosnosti</a:t>
            </a:r>
            <a:r>
              <a:rPr lang="en-US" dirty="0" smtClean="0"/>
              <a:t> od </a:t>
            </a:r>
            <a:r>
              <a:rPr lang="en-US" dirty="0" err="1" smtClean="0"/>
              <a:t>broja</a:t>
            </a:r>
            <a:r>
              <a:rPr lang="en-US" dirty="0" smtClean="0"/>
              <a:t> CPU-a (</a:t>
            </a:r>
            <a:r>
              <a:rPr lang="en-US" dirty="0" err="1" smtClean="0"/>
              <a:t>procesora</a:t>
            </a:r>
            <a:r>
              <a:rPr lang="en-US" dirty="0" smtClean="0"/>
              <a:t>)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ukljueceni</a:t>
            </a:r>
            <a:r>
              <a:rPr lang="en-US" dirty="0" smtClean="0"/>
              <a:t> u </a:t>
            </a:r>
            <a:r>
              <a:rPr lang="en-US" dirty="0" err="1" smtClean="0"/>
              <a:t>obradu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Optimizujemo</a:t>
            </a:r>
            <a:r>
              <a:rPr lang="en-US" dirty="0" smtClean="0"/>
              <a:t> rad u </a:t>
            </a:r>
            <a:r>
              <a:rPr lang="en-US" dirty="0" err="1" smtClean="0"/>
              <a:t>smislu</a:t>
            </a:r>
            <a:r>
              <a:rPr lang="en-US" dirty="0" smtClean="0"/>
              <a:t> </a:t>
            </a:r>
            <a:r>
              <a:rPr lang="en-US" dirty="0" err="1" smtClean="0"/>
              <a:t>utorsene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da </a:t>
            </a:r>
            <a:r>
              <a:rPr lang="en-US" dirty="0" err="1" smtClean="0"/>
              <a:t>dodjemo</a:t>
            </a:r>
            <a:r>
              <a:rPr lang="en-US" dirty="0" smtClean="0"/>
              <a:t> do </a:t>
            </a:r>
            <a:r>
              <a:rPr lang="en-US" dirty="0" err="1" smtClean="0"/>
              <a:t>optimalnog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CPU-a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rijecima</a:t>
            </a:r>
            <a:r>
              <a:rPr lang="en-US" dirty="0" smtClean="0"/>
              <a:t> da </a:t>
            </a:r>
            <a:r>
              <a:rPr lang="en-US" dirty="0" err="1" smtClean="0"/>
              <a:t>odredimo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CPU-a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upotrebi</a:t>
            </a:r>
            <a:r>
              <a:rPr lang="en-US" dirty="0" smtClean="0"/>
              <a:t> i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 err="1" smtClean="0"/>
              <a:t>dobijamo</a:t>
            </a:r>
            <a:r>
              <a:rPr lang="en-US" dirty="0" smtClean="0"/>
              <a:t> </a:t>
            </a:r>
            <a:r>
              <a:rPr lang="en-US" dirty="0" err="1" smtClean="0"/>
              <a:t>najvecu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a da </a:t>
            </a:r>
            <a:r>
              <a:rPr lang="en-US" dirty="0" err="1" smtClean="0"/>
              <a:t>sveko</a:t>
            </a:r>
            <a:r>
              <a:rPr lang="en-US" dirty="0" smtClean="0"/>
              <a:t> </a:t>
            </a:r>
            <a:r>
              <a:rPr lang="en-US" dirty="0" err="1" smtClean="0"/>
              <a:t>sledece</a:t>
            </a:r>
            <a:r>
              <a:rPr lang="en-US" dirty="0" smtClean="0"/>
              <a:t> </a:t>
            </a:r>
            <a:r>
              <a:rPr lang="en-US" dirty="0" err="1" smtClean="0"/>
              <a:t>uvecanje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CPU u </a:t>
            </a:r>
            <a:r>
              <a:rPr lang="en-US" dirty="0" err="1" smtClean="0"/>
              <a:t>upotrebi</a:t>
            </a:r>
            <a:r>
              <a:rPr lang="en-US" dirty="0" smtClean="0"/>
              <a:t> ne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znacajnijeg</a:t>
            </a:r>
            <a:r>
              <a:rPr lang="en-US" dirty="0" smtClean="0"/>
              <a:t> (</a:t>
            </a:r>
            <a:r>
              <a:rPr lang="en-US" dirty="0" err="1" smtClean="0"/>
              <a:t>mjerljivog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korisnog</a:t>
            </a:r>
            <a:r>
              <a:rPr lang="en-US" dirty="0" smtClean="0"/>
              <a:t>) </a:t>
            </a:r>
            <a:r>
              <a:rPr lang="en-US" dirty="0" err="1" smtClean="0"/>
              <a:t>ubrzanja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777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457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Pod </a:t>
            </a:r>
            <a:r>
              <a:rPr lang="en-US" dirty="0" err="1" smtClean="0"/>
              <a:t>multigenskim</a:t>
            </a:r>
            <a:r>
              <a:rPr lang="en-US" dirty="0" smtClean="0"/>
              <a:t> </a:t>
            </a:r>
            <a:r>
              <a:rPr lang="en-US" dirty="0" err="1" smtClean="0"/>
              <a:t>pristupom</a:t>
            </a:r>
            <a:r>
              <a:rPr lang="en-US" dirty="0" smtClean="0"/>
              <a:t> </a:t>
            </a:r>
            <a:r>
              <a:rPr lang="en-US" dirty="0" err="1" smtClean="0"/>
              <a:t>podrazumijevamo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filogenija</a:t>
            </a:r>
            <a:r>
              <a:rPr lang="en-US" dirty="0" smtClean="0"/>
              <a:t> u </a:t>
            </a:r>
            <a:r>
              <a:rPr lang="en-US" dirty="0" err="1" smtClean="0"/>
              <a:t>smislu</a:t>
            </a:r>
            <a:r>
              <a:rPr lang="en-US" dirty="0" smtClean="0"/>
              <a:t> </a:t>
            </a:r>
            <a:r>
              <a:rPr lang="en-US" dirty="0" err="1" smtClean="0"/>
              <a:t>precesiranja</a:t>
            </a:r>
            <a:r>
              <a:rPr lang="en-US" dirty="0" smtClean="0"/>
              <a:t> </a:t>
            </a:r>
            <a:r>
              <a:rPr lang="en-US" dirty="0" err="1" smtClean="0"/>
              <a:t>pojedinacnih</a:t>
            </a:r>
            <a:r>
              <a:rPr lang="en-US" dirty="0" smtClean="0"/>
              <a:t> </a:t>
            </a:r>
            <a:r>
              <a:rPr lang="en-US" dirty="0" err="1" smtClean="0"/>
              <a:t>genskih</a:t>
            </a:r>
            <a:r>
              <a:rPr lang="en-US" dirty="0" smtClean="0"/>
              <a:t> </a:t>
            </a:r>
            <a:r>
              <a:rPr lang="en-US" dirty="0" err="1" smtClean="0"/>
              <a:t>sekvenci</a:t>
            </a:r>
            <a:r>
              <a:rPr lang="en-US" dirty="0" smtClean="0"/>
              <a:t> ( </a:t>
            </a:r>
            <a:r>
              <a:rPr lang="en-US" dirty="0" err="1" smtClean="0"/>
              <a:t>zapojedinacne</a:t>
            </a:r>
            <a:r>
              <a:rPr lang="en-US" dirty="0" smtClean="0"/>
              <a:t> gene) i </a:t>
            </a:r>
            <a:r>
              <a:rPr lang="en-US" dirty="0" err="1" smtClean="0"/>
              <a:t>dobijenje</a:t>
            </a:r>
            <a:r>
              <a:rPr lang="en-US" dirty="0" smtClean="0"/>
              <a:t> </a:t>
            </a:r>
            <a:r>
              <a:rPr lang="en-US" dirty="0" err="1" smtClean="0"/>
              <a:t>individualnih</a:t>
            </a:r>
            <a:r>
              <a:rPr lang="en-US" dirty="0" smtClean="0"/>
              <a:t> </a:t>
            </a:r>
            <a:r>
              <a:rPr lang="en-US" dirty="0" err="1" smtClean="0"/>
              <a:t>filogentskih</a:t>
            </a:r>
            <a:r>
              <a:rPr lang="en-US" dirty="0" smtClean="0"/>
              <a:t> </a:t>
            </a:r>
            <a:r>
              <a:rPr lang="en-US" dirty="0" err="1" smtClean="0"/>
              <a:t>stabala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Organizovanje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nacin</a:t>
            </a:r>
            <a:r>
              <a:rPr lang="en-US" dirty="0" smtClean="0"/>
              <a:t> da </a:t>
            </a:r>
            <a:r>
              <a:rPr lang="en-US" dirty="0" err="1" smtClean="0"/>
              <a:t>dobijena</a:t>
            </a:r>
            <a:r>
              <a:rPr lang="en-US" dirty="0" smtClean="0"/>
              <a:t> </a:t>
            </a:r>
            <a:r>
              <a:rPr lang="en-US" dirty="0" err="1" smtClean="0"/>
              <a:t>filogenija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koncenzus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tri </a:t>
            </a:r>
            <a:r>
              <a:rPr lang="en-US" dirty="0" err="1" smtClean="0"/>
              <a:t>razlicita</a:t>
            </a:r>
            <a:r>
              <a:rPr lang="en-US" dirty="0" smtClean="0"/>
              <a:t> </a:t>
            </a:r>
            <a:r>
              <a:rPr lang="en-US" dirty="0" err="1" smtClean="0"/>
              <a:t>stabla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Na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nacin</a:t>
            </a:r>
            <a:r>
              <a:rPr lang="en-US" dirty="0" smtClean="0"/>
              <a:t> </a:t>
            </a:r>
            <a:r>
              <a:rPr lang="en-US" dirty="0" err="1" smtClean="0"/>
              <a:t>izbjegavamo</a:t>
            </a:r>
            <a:r>
              <a:rPr lang="en-US" dirty="0" smtClean="0"/>
              <a:t> </a:t>
            </a:r>
            <a:r>
              <a:rPr lang="en-US" dirty="0" err="1" smtClean="0"/>
              <a:t>subjektivnost</a:t>
            </a:r>
            <a:r>
              <a:rPr lang="en-US" dirty="0" smtClean="0"/>
              <a:t> i </a:t>
            </a:r>
            <a:r>
              <a:rPr lang="en-US" dirty="0" err="1" smtClean="0"/>
              <a:t>priblizavamo</a:t>
            </a:r>
            <a:r>
              <a:rPr lang="en-US" dirty="0" smtClean="0"/>
              <a:t> se </a:t>
            </a:r>
            <a:r>
              <a:rPr lang="en-US" dirty="0" err="1" smtClean="0"/>
              <a:t>realnom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r>
              <a:rPr lang="en-US" dirty="0" smtClean="0"/>
              <a:t> </a:t>
            </a:r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omogucava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priblizavanje</a:t>
            </a:r>
            <a:r>
              <a:rPr lang="en-US" dirty="0" smtClean="0"/>
              <a:t> </a:t>
            </a:r>
            <a:r>
              <a:rPr lang="en-US" dirty="0" err="1" smtClean="0"/>
              <a:t>istinskom</a:t>
            </a:r>
            <a:r>
              <a:rPr lang="en-US" dirty="0" smtClean="0"/>
              <a:t> </a:t>
            </a:r>
            <a:r>
              <a:rPr lang="en-US" dirty="0" err="1" smtClean="0"/>
              <a:t>slijedu</a:t>
            </a:r>
            <a:r>
              <a:rPr lang="en-US" dirty="0" smtClean="0"/>
              <a:t> </a:t>
            </a:r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eveolucije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sodnih</a:t>
            </a:r>
            <a:r>
              <a:rPr lang="en-US" dirty="0" smtClean="0"/>
              <a:t> </a:t>
            </a:r>
            <a:r>
              <a:rPr lang="en-US" dirty="0" err="1" smtClean="0"/>
              <a:t>taksona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3397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cemu</a:t>
            </a:r>
            <a:r>
              <a:rPr lang="en-US" dirty="0" smtClean="0"/>
              <a:t> je problem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pojedinacnim</a:t>
            </a:r>
            <a:r>
              <a:rPr lang="en-US" dirty="0" smtClean="0"/>
              <a:t> </a:t>
            </a:r>
            <a:r>
              <a:rPr lang="en-US" dirty="0" err="1" smtClean="0"/>
              <a:t>genima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Prije</a:t>
            </a:r>
            <a:r>
              <a:rPr lang="en-US" dirty="0" smtClean="0"/>
              <a:t> </a:t>
            </a:r>
            <a:r>
              <a:rPr lang="en-US" dirty="0" err="1" smtClean="0"/>
              <a:t>svega</a:t>
            </a:r>
            <a:r>
              <a:rPr lang="en-US" dirty="0" smtClean="0"/>
              <a:t>, </a:t>
            </a:r>
            <a:r>
              <a:rPr lang="en-US" dirty="0" err="1" smtClean="0"/>
              <a:t>filogenija</a:t>
            </a:r>
            <a:r>
              <a:rPr lang="en-US" dirty="0" smtClean="0"/>
              <a:t> </a:t>
            </a:r>
            <a:r>
              <a:rPr lang="en-US" dirty="0" err="1" smtClean="0"/>
              <a:t>konstruisana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osonvu</a:t>
            </a:r>
            <a:r>
              <a:rPr lang="en-US" dirty="0" smtClean="0"/>
              <a:t> </a:t>
            </a:r>
            <a:r>
              <a:rPr lang="en-US" dirty="0" err="1" smtClean="0"/>
              <a:t>sekvence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gena</a:t>
            </a:r>
            <a:r>
              <a:rPr lang="en-US" dirty="0" smtClean="0"/>
              <a:t>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evoluciju</a:t>
            </a:r>
            <a:r>
              <a:rPr lang="en-US" dirty="0" smtClean="0"/>
              <a:t> tog </a:t>
            </a:r>
            <a:r>
              <a:rPr lang="en-US" dirty="0" err="1" smtClean="0"/>
              <a:t>genskog</a:t>
            </a:r>
            <a:r>
              <a:rPr lang="en-US" dirty="0" smtClean="0"/>
              <a:t> </a:t>
            </a:r>
            <a:r>
              <a:rPr lang="en-US" dirty="0" err="1" smtClean="0"/>
              <a:t>lokusa</a:t>
            </a:r>
            <a:r>
              <a:rPr lang="en-US" dirty="0" smtClean="0"/>
              <a:t> i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cesto</a:t>
            </a:r>
            <a:r>
              <a:rPr lang="en-US" dirty="0" smtClean="0"/>
              <a:t> ne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evoluciji</a:t>
            </a:r>
            <a:r>
              <a:rPr lang="en-US" dirty="0" smtClean="0"/>
              <a:t> i </a:t>
            </a:r>
            <a:r>
              <a:rPr lang="en-US" dirty="0" err="1" smtClean="0"/>
              <a:t>filogentskim</a:t>
            </a:r>
            <a:r>
              <a:rPr lang="en-US" dirty="0" smtClean="0"/>
              <a:t> </a:t>
            </a:r>
            <a:r>
              <a:rPr lang="en-US" dirty="0" err="1" smtClean="0"/>
              <a:t>odnosima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taksona</a:t>
            </a:r>
            <a:endParaRPr lang="en-US" dirty="0" smtClean="0"/>
          </a:p>
          <a:p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mutacionih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je </a:t>
            </a:r>
            <a:r>
              <a:rPr lang="en-US" dirty="0" err="1" smtClean="0"/>
              <a:t>razlicita</a:t>
            </a:r>
            <a:r>
              <a:rPr lang="en-US" dirty="0" smtClean="0"/>
              <a:t> i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sekvence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gena</a:t>
            </a:r>
            <a:r>
              <a:rPr lang="en-US" dirty="0" smtClean="0"/>
              <a:t> a </a:t>
            </a:r>
            <a:r>
              <a:rPr lang="en-US" dirty="0" err="1" smtClean="0"/>
              <a:t>narocito</a:t>
            </a:r>
            <a:r>
              <a:rPr lang="en-US" dirty="0" smtClean="0"/>
              <a:t> je </a:t>
            </a:r>
            <a:r>
              <a:rPr lang="en-US" dirty="0" err="1" smtClean="0"/>
              <a:t>razlicita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razlicitih</a:t>
            </a:r>
            <a:r>
              <a:rPr lang="en-US" dirty="0" smtClean="0"/>
              <a:t> </a:t>
            </a:r>
            <a:r>
              <a:rPr lang="en-US" dirty="0" err="1" smtClean="0"/>
              <a:t>gena</a:t>
            </a:r>
            <a:r>
              <a:rPr lang="en-US" dirty="0" smtClean="0"/>
              <a:t> (</a:t>
            </a:r>
            <a:r>
              <a:rPr lang="en-US" dirty="0" err="1" smtClean="0"/>
              <a:t>polozaj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hromozomu</a:t>
            </a:r>
            <a:r>
              <a:rPr lang="en-US" dirty="0" smtClean="0"/>
              <a:t>, </a:t>
            </a:r>
            <a:r>
              <a:rPr lang="en-US" dirty="0" err="1" smtClean="0"/>
              <a:t>velicina</a:t>
            </a:r>
            <a:r>
              <a:rPr lang="en-US" dirty="0" smtClean="0"/>
              <a:t> </a:t>
            </a:r>
            <a:r>
              <a:rPr lang="en-US" dirty="0" err="1" smtClean="0"/>
              <a:t>gena</a:t>
            </a:r>
            <a:r>
              <a:rPr lang="en-US" dirty="0" smtClean="0"/>
              <a:t>,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introna</a:t>
            </a:r>
            <a:r>
              <a:rPr lang="en-US" dirty="0" smtClean="0"/>
              <a:t> i </a:t>
            </a:r>
            <a:r>
              <a:rPr lang="en-US" dirty="0" err="1" smtClean="0"/>
              <a:t>egzona</a:t>
            </a:r>
            <a:r>
              <a:rPr lang="en-US" dirty="0" smtClean="0"/>
              <a:t>, </a:t>
            </a:r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nasledjivanja</a:t>
            </a:r>
            <a:r>
              <a:rPr lang="en-US" dirty="0" smtClean="0"/>
              <a:t>, </a:t>
            </a:r>
            <a:r>
              <a:rPr lang="en-US" dirty="0" err="1" smtClean="0"/>
              <a:t>znacaj</a:t>
            </a:r>
            <a:r>
              <a:rPr lang="en-US" dirty="0" smtClean="0"/>
              <a:t> </a:t>
            </a:r>
            <a:r>
              <a:rPr lang="en-US" dirty="0" err="1" smtClean="0"/>
              <a:t>gena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organizam</a:t>
            </a:r>
            <a:r>
              <a:rPr lang="en-US" dirty="0" smtClean="0"/>
              <a:t>, </a:t>
            </a:r>
            <a:r>
              <a:rPr lang="en-US" dirty="0" err="1" smtClean="0"/>
              <a:t>mjesto</a:t>
            </a:r>
            <a:r>
              <a:rPr lang="en-US" dirty="0" smtClean="0"/>
              <a:t> </a:t>
            </a:r>
            <a:r>
              <a:rPr lang="en-US" dirty="0" err="1" smtClean="0"/>
              <a:t>mutacije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0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Znacaj</a:t>
            </a:r>
            <a:r>
              <a:rPr lang="en-US" dirty="0" smtClean="0"/>
              <a:t> </a:t>
            </a:r>
            <a:r>
              <a:rPr lang="en-US" dirty="0" err="1" smtClean="0"/>
              <a:t>mutacije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sekvencu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AAT CCG G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G TTT ATT TTA CGA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CG GCA TTC AC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pPr marL="0" indent="0">
              <a:buNone/>
            </a:pPr>
            <a:r>
              <a:rPr lang="en-US" dirty="0" err="1" smtClean="0"/>
              <a:t>Posle</a:t>
            </a:r>
            <a:r>
              <a:rPr lang="en-US" dirty="0" smtClean="0"/>
              <a:t> N </a:t>
            </a:r>
            <a:r>
              <a:rPr lang="en-US" dirty="0" err="1" smtClean="0"/>
              <a:t>genracija</a:t>
            </a:r>
            <a:r>
              <a:rPr lang="en-US" dirty="0" smtClean="0"/>
              <a:t> </a:t>
            </a:r>
            <a:r>
              <a:rPr lang="en-US" dirty="0" err="1" smtClean="0"/>
              <a:t>desili</a:t>
            </a:r>
            <a:r>
              <a:rPr lang="en-US" dirty="0" smtClean="0"/>
              <a:t> se </a:t>
            </a:r>
            <a:r>
              <a:rPr lang="en-US" dirty="0" err="1" smtClean="0"/>
              <a:t>mutacioni</a:t>
            </a:r>
            <a:r>
              <a:rPr lang="en-US" dirty="0" smtClean="0"/>
              <a:t> </a:t>
            </a:r>
            <a:r>
              <a:rPr lang="en-US" dirty="0" err="1" smtClean="0"/>
              <a:t>procesi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AAT CCG G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G TTT ATT TTA CGA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CG GCA TTC AC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mutacije</a:t>
            </a:r>
            <a:r>
              <a:rPr lang="en-US" dirty="0" smtClean="0"/>
              <a:t> ne </a:t>
            </a:r>
            <a:r>
              <a:rPr lang="en-US" dirty="0" err="1" smtClean="0"/>
              <a:t>mijenjaju</a:t>
            </a:r>
            <a:r>
              <a:rPr lang="en-US" dirty="0" smtClean="0"/>
              <a:t> </a:t>
            </a:r>
            <a:r>
              <a:rPr lang="en-US" dirty="0" err="1" smtClean="0"/>
              <a:t>aminokiselinksi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u </a:t>
            </a:r>
            <a:r>
              <a:rPr lang="en-US" dirty="0" err="1" smtClean="0"/>
              <a:t>peptidu</a:t>
            </a:r>
            <a:r>
              <a:rPr lang="en-US" dirty="0" smtClean="0"/>
              <a:t> (</a:t>
            </a:r>
            <a:r>
              <a:rPr lang="en-US" dirty="0" err="1" smtClean="0"/>
              <a:t>tihe</a:t>
            </a:r>
            <a:r>
              <a:rPr lang="en-US" dirty="0" smtClean="0"/>
              <a:t> </a:t>
            </a:r>
            <a:r>
              <a:rPr lang="en-US" dirty="0" err="1" smtClean="0"/>
              <a:t>mutacije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nevidljive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evoluciju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mijenjaju</a:t>
            </a:r>
            <a:r>
              <a:rPr lang="en-US" dirty="0" smtClean="0"/>
              <a:t> </a:t>
            </a:r>
            <a:r>
              <a:rPr lang="en-US" dirty="0" err="1" smtClean="0"/>
              <a:t>aminokiselinksi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ugradjena</a:t>
            </a:r>
            <a:r>
              <a:rPr lang="en-US" dirty="0" smtClean="0"/>
              <a:t> </a:t>
            </a:r>
            <a:r>
              <a:rPr lang="en-US" dirty="0" err="1" smtClean="0"/>
              <a:t>slicna</a:t>
            </a:r>
            <a:r>
              <a:rPr lang="en-US" dirty="0" smtClean="0"/>
              <a:t> </a:t>
            </a:r>
            <a:r>
              <a:rPr lang="en-US" dirty="0" err="1" smtClean="0"/>
              <a:t>aminokiselina</a:t>
            </a:r>
            <a:r>
              <a:rPr lang="en-US" dirty="0" smtClean="0"/>
              <a:t> i pod </a:t>
            </a:r>
            <a:r>
              <a:rPr lang="en-US" dirty="0" err="1" smtClean="0"/>
              <a:t>srednjim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selektivnim</a:t>
            </a:r>
            <a:r>
              <a:rPr lang="en-US" dirty="0" smtClean="0"/>
              <a:t> </a:t>
            </a:r>
            <a:r>
              <a:rPr lang="en-US" dirty="0" err="1" smtClean="0"/>
              <a:t>pritiskom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Trece</a:t>
            </a:r>
            <a:r>
              <a:rPr lang="en-US" dirty="0" smtClean="0"/>
              <a:t> </a:t>
            </a:r>
            <a:r>
              <a:rPr lang="en-US" dirty="0" err="1" smtClean="0"/>
              <a:t>dovode</a:t>
            </a:r>
            <a:r>
              <a:rPr lang="en-US" dirty="0" smtClean="0"/>
              <a:t> do </a:t>
            </a:r>
            <a:r>
              <a:rPr lang="en-US" dirty="0" err="1" smtClean="0"/>
              <a:t>znacajnog</a:t>
            </a:r>
            <a:r>
              <a:rPr lang="en-US" dirty="0" smtClean="0"/>
              <a:t> </a:t>
            </a:r>
            <a:r>
              <a:rPr lang="en-US" dirty="0" err="1" smtClean="0"/>
              <a:t>mijenjanja</a:t>
            </a:r>
            <a:r>
              <a:rPr lang="en-US" dirty="0" smtClean="0"/>
              <a:t> </a:t>
            </a:r>
            <a:r>
              <a:rPr lang="en-US" dirty="0" err="1" smtClean="0"/>
              <a:t>aminokiselinske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(</a:t>
            </a:r>
            <a:r>
              <a:rPr lang="en-US" dirty="0" err="1" smtClean="0"/>
              <a:t>kodiraju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drugaciju</a:t>
            </a:r>
            <a:r>
              <a:rPr lang="en-US" dirty="0" smtClean="0"/>
              <a:t> </a:t>
            </a:r>
            <a:r>
              <a:rPr lang="en-US" dirty="0" err="1" smtClean="0"/>
              <a:t>aminokiselinu</a:t>
            </a:r>
            <a:r>
              <a:rPr lang="en-US" dirty="0" smtClean="0"/>
              <a:t>) pa </a:t>
            </a:r>
            <a:r>
              <a:rPr lang="en-US" dirty="0" err="1" smtClean="0"/>
              <a:t>samim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bivaju</a:t>
            </a:r>
            <a:r>
              <a:rPr lang="en-US" dirty="0" smtClean="0"/>
              <a:t> pod </a:t>
            </a:r>
            <a:r>
              <a:rPr lang="en-US" dirty="0" err="1" smtClean="0"/>
              <a:t>snaznim</a:t>
            </a:r>
            <a:r>
              <a:rPr lang="en-US" dirty="0" smtClean="0"/>
              <a:t> </a:t>
            </a:r>
            <a:r>
              <a:rPr lang="en-US" dirty="0" err="1" smtClean="0"/>
              <a:t>selekcionim</a:t>
            </a:r>
            <a:r>
              <a:rPr lang="en-US" dirty="0" smtClean="0"/>
              <a:t> </a:t>
            </a:r>
            <a:r>
              <a:rPr lang="en-US" dirty="0" err="1" smtClean="0"/>
              <a:t>pritiskom</a:t>
            </a:r>
            <a:r>
              <a:rPr lang="en-US" dirty="0" smtClean="0"/>
              <a:t> i </a:t>
            </a:r>
            <a:r>
              <a:rPr lang="en-US" dirty="0" err="1" smtClean="0"/>
              <a:t>postaju</a:t>
            </a:r>
            <a:r>
              <a:rPr lang="en-US" dirty="0" smtClean="0"/>
              <a:t> </a:t>
            </a:r>
            <a:r>
              <a:rPr lang="en-US" dirty="0" err="1" smtClean="0"/>
              <a:t>vidljivi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evoluciju</a:t>
            </a:r>
            <a:r>
              <a:rPr lang="en-US" dirty="0" smtClean="0"/>
              <a:t> i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en-US" dirty="0" err="1" smtClean="0"/>
              <a:t>daljim</a:t>
            </a:r>
            <a:r>
              <a:rPr lang="en-US" dirty="0" smtClean="0"/>
              <a:t> </a:t>
            </a:r>
            <a:r>
              <a:rPr lang="en-US" dirty="0" err="1" smtClean="0"/>
              <a:t>selekcijama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508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Strukturni</a:t>
            </a:r>
            <a:r>
              <a:rPr lang="en-US" dirty="0"/>
              <a:t> </a:t>
            </a:r>
            <a:r>
              <a:rPr lang="en-US" dirty="0" err="1" smtClean="0"/>
              <a:t>djelovi</a:t>
            </a:r>
            <a:r>
              <a:rPr lang="en-US" dirty="0" smtClean="0"/>
              <a:t> </a:t>
            </a:r>
            <a:r>
              <a:rPr lang="en-US" dirty="0" err="1" smtClean="0"/>
              <a:t>dnk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Oni </a:t>
            </a:r>
            <a:r>
              <a:rPr lang="en-US" dirty="0" err="1" smtClean="0"/>
              <a:t>djelovi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ne </a:t>
            </a:r>
            <a:r>
              <a:rPr lang="en-US" dirty="0" err="1" smtClean="0"/>
              <a:t>kodiraju</a:t>
            </a:r>
            <a:r>
              <a:rPr lang="en-US" dirty="0" smtClean="0"/>
              <a:t> </a:t>
            </a:r>
            <a:r>
              <a:rPr lang="en-US" dirty="0" err="1" smtClean="0"/>
              <a:t>proteine</a:t>
            </a:r>
            <a:r>
              <a:rPr lang="en-US" dirty="0" smtClean="0"/>
              <a:t> (75 % DNK je </a:t>
            </a:r>
            <a:r>
              <a:rPr lang="en-US" dirty="0" err="1" smtClean="0"/>
              <a:t>sacinjenja</a:t>
            </a:r>
            <a:r>
              <a:rPr lang="en-US" dirty="0" smtClean="0"/>
              <a:t> od </a:t>
            </a:r>
            <a:r>
              <a:rPr lang="en-US" dirty="0" err="1" smtClean="0"/>
              <a:t>ovakvih</a:t>
            </a:r>
            <a:r>
              <a:rPr lang="en-US" dirty="0" smtClean="0"/>
              <a:t> </a:t>
            </a:r>
            <a:r>
              <a:rPr lang="en-US" dirty="0" err="1" smtClean="0"/>
              <a:t>sekvenci</a:t>
            </a:r>
            <a:r>
              <a:rPr lang="en-US" dirty="0" smtClean="0"/>
              <a:t>) </a:t>
            </a:r>
          </a:p>
          <a:p>
            <a:pPr>
              <a:buFontTx/>
              <a:buChar char="-"/>
            </a:pP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jedarne</a:t>
            </a:r>
            <a:r>
              <a:rPr lang="en-US" dirty="0" smtClean="0"/>
              <a:t> DNK</a:t>
            </a:r>
          </a:p>
          <a:p>
            <a:pPr>
              <a:buFontTx/>
              <a:buChar char="-"/>
            </a:pP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mitohondrijske</a:t>
            </a:r>
            <a:r>
              <a:rPr lang="en-US" dirty="0" smtClean="0"/>
              <a:t> DNK</a:t>
            </a:r>
          </a:p>
          <a:p>
            <a:pPr>
              <a:buFontTx/>
              <a:buChar char="-"/>
            </a:pP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plastidne</a:t>
            </a:r>
            <a:r>
              <a:rPr lang="en-US" dirty="0" smtClean="0"/>
              <a:t> DNK</a:t>
            </a:r>
          </a:p>
          <a:p>
            <a:pPr marL="0" indent="0">
              <a:buNone/>
            </a:pP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vazecim</a:t>
            </a:r>
            <a:r>
              <a:rPr lang="en-US" dirty="0" smtClean="0"/>
              <a:t> </a:t>
            </a:r>
            <a:r>
              <a:rPr lang="en-US" dirty="0" err="1" smtClean="0"/>
              <a:t>teorijama</a:t>
            </a:r>
            <a:r>
              <a:rPr lang="en-US" dirty="0" smtClean="0"/>
              <a:t> 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djelovi</a:t>
            </a:r>
            <a:r>
              <a:rPr lang="en-US" dirty="0" smtClean="0"/>
              <a:t> </a:t>
            </a:r>
            <a:r>
              <a:rPr lang="en-US" dirty="0" err="1" smtClean="0"/>
              <a:t>njesu</a:t>
            </a:r>
            <a:r>
              <a:rPr lang="en-US" dirty="0" smtClean="0"/>
              <a:t> pod </a:t>
            </a:r>
            <a:r>
              <a:rPr lang="en-US" dirty="0" err="1" smtClean="0"/>
              <a:t>uticajem</a:t>
            </a:r>
            <a:r>
              <a:rPr lang="en-US" dirty="0" smtClean="0"/>
              <a:t> </a:t>
            </a:r>
            <a:r>
              <a:rPr lang="en-US" dirty="0" err="1" smtClean="0"/>
              <a:t>selekcije</a:t>
            </a:r>
            <a:r>
              <a:rPr lang="en-US" dirty="0" smtClean="0"/>
              <a:t> i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“</a:t>
            </a:r>
            <a:r>
              <a:rPr lang="en-US" dirty="0" err="1" smtClean="0"/>
              <a:t>objektivniju</a:t>
            </a:r>
            <a:r>
              <a:rPr lang="en-US" dirty="0" smtClean="0"/>
              <a:t>” </a:t>
            </a:r>
            <a:r>
              <a:rPr lang="en-US" dirty="0" err="1" smtClean="0"/>
              <a:t>sliku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Nasledjuju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prostim</a:t>
            </a:r>
            <a:r>
              <a:rPr lang="en-US" dirty="0" smtClean="0"/>
              <a:t> </a:t>
            </a:r>
            <a:r>
              <a:rPr lang="en-US" dirty="0" err="1" smtClean="0"/>
              <a:t>medeleovskim</a:t>
            </a:r>
            <a:r>
              <a:rPr lang="en-US" dirty="0" smtClean="0"/>
              <a:t> </a:t>
            </a:r>
            <a:r>
              <a:rPr lang="en-US" dirty="0" err="1" smtClean="0"/>
              <a:t>pravilima</a:t>
            </a:r>
            <a:r>
              <a:rPr lang="en-US" dirty="0" smtClean="0"/>
              <a:t> (</a:t>
            </a:r>
            <a:r>
              <a:rPr lang="en-US" dirty="0" err="1" smtClean="0"/>
              <a:t>ukoliko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jadarnoj</a:t>
            </a:r>
            <a:r>
              <a:rPr lang="en-US" dirty="0" smtClean="0"/>
              <a:t> DNK) </a:t>
            </a:r>
            <a:r>
              <a:rPr lang="en-US" dirty="0" err="1" smtClean="0"/>
              <a:t>ili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Nasledjuju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majcinoj</a:t>
            </a:r>
            <a:r>
              <a:rPr lang="en-US" dirty="0" smtClean="0"/>
              <a:t> </a:t>
            </a:r>
            <a:r>
              <a:rPr lang="en-US" dirty="0" err="1" smtClean="0"/>
              <a:t>liniji</a:t>
            </a:r>
            <a:r>
              <a:rPr lang="en-US" dirty="0" smtClean="0"/>
              <a:t> (</a:t>
            </a:r>
            <a:r>
              <a:rPr lang="en-US" dirty="0" err="1" smtClean="0"/>
              <a:t>zenskoj</a:t>
            </a:r>
            <a:r>
              <a:rPr lang="en-US" dirty="0" smtClean="0"/>
              <a:t> </a:t>
            </a:r>
            <a:r>
              <a:rPr lang="en-US" dirty="0" err="1" smtClean="0"/>
              <a:t>liniji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detektovane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svar</a:t>
            </a:r>
            <a:r>
              <a:rPr lang="en-US" dirty="0" smtClean="0"/>
              <a:t> </a:t>
            </a:r>
            <a:r>
              <a:rPr lang="en-US" dirty="0" err="1" smtClean="0"/>
              <a:t>stohastickih</a:t>
            </a:r>
            <a:r>
              <a:rPr lang="en-US" dirty="0" smtClean="0"/>
              <a:t> </a:t>
            </a:r>
            <a:r>
              <a:rPr lang="en-US" dirty="0" err="1" smtClean="0"/>
              <a:t>desavanja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molekularnom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replikacija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mitohondirja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plastida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952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891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DNK i paralelno precesiranje (RAXML) na gridu, klasteru I superkompjuteru</vt:lpstr>
      <vt:lpstr>DNK</vt:lpstr>
      <vt:lpstr>Slide 3</vt:lpstr>
      <vt:lpstr>Slide 4</vt:lpstr>
      <vt:lpstr>Slide 5</vt:lpstr>
      <vt:lpstr>Slide 6</vt:lpstr>
      <vt:lpstr>U cemu je problem sa pojedinacnim genima</vt:lpstr>
      <vt:lpstr>Znacaj mutacije</vt:lpstr>
      <vt:lpstr>Strukturni djelovi dnk</vt:lpstr>
      <vt:lpstr>Slide 10</vt:lpstr>
      <vt:lpstr>Sta i kako dalje?</vt:lpstr>
      <vt:lpstr>probelmi</vt:lpstr>
      <vt:lpstr>Dnk analize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DNK i paralelno precesiranje (RAXML) na gridu, klasteru I superkompjuteru</dc:title>
  <dc:creator>Win 7</dc:creator>
  <cp:lastModifiedBy>Luka</cp:lastModifiedBy>
  <cp:revision>12</cp:revision>
  <dcterms:created xsi:type="dcterms:W3CDTF">2011-11-18T07:15:40Z</dcterms:created>
  <dcterms:modified xsi:type="dcterms:W3CDTF">2012-04-10T12:11:39Z</dcterms:modified>
</cp:coreProperties>
</file>