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4" r:id="rId1"/>
  </p:sldMasterIdLst>
  <p:notesMasterIdLst>
    <p:notesMasterId r:id="rId20"/>
  </p:notesMasterIdLst>
  <p:handoutMasterIdLst>
    <p:handoutMasterId r:id="rId21"/>
  </p:handoutMasterIdLst>
  <p:sldIdLst>
    <p:sldId id="262" r:id="rId2"/>
    <p:sldId id="264" r:id="rId3"/>
    <p:sldId id="265" r:id="rId4"/>
    <p:sldId id="266" r:id="rId5"/>
    <p:sldId id="278" r:id="rId6"/>
    <p:sldId id="288" r:id="rId7"/>
    <p:sldId id="267" r:id="rId8"/>
    <p:sldId id="280" r:id="rId9"/>
    <p:sldId id="285" r:id="rId10"/>
    <p:sldId id="271" r:id="rId11"/>
    <p:sldId id="274" r:id="rId12"/>
    <p:sldId id="286" r:id="rId13"/>
    <p:sldId id="281" r:id="rId14"/>
    <p:sldId id="283" r:id="rId15"/>
    <p:sldId id="284" r:id="rId16"/>
    <p:sldId id="289" r:id="rId17"/>
    <p:sldId id="290" r:id="rId18"/>
    <p:sldId id="291" r:id="rId19"/>
  </p:sldIdLst>
  <p:sldSz cx="9906000" cy="6858000" type="A4"/>
  <p:notesSz cx="9866313" cy="6754813"/>
  <p:defaultTextStyle>
    <a:defPPr>
      <a:defRPr lang="en-US"/>
    </a:defPPr>
    <a:lvl1pPr algn="r" rtl="0" fontAlgn="base">
      <a:spcBef>
        <a:spcPct val="20000"/>
      </a:spcBef>
      <a:spcAft>
        <a:spcPct val="0"/>
      </a:spcAft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1pPr>
    <a:lvl2pPr marL="457200" algn="r" rtl="0" fontAlgn="base">
      <a:spcBef>
        <a:spcPct val="20000"/>
      </a:spcBef>
      <a:spcAft>
        <a:spcPct val="0"/>
      </a:spcAft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2pPr>
    <a:lvl3pPr marL="914400" algn="r" rtl="0" fontAlgn="base">
      <a:spcBef>
        <a:spcPct val="20000"/>
      </a:spcBef>
      <a:spcAft>
        <a:spcPct val="0"/>
      </a:spcAft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3pPr>
    <a:lvl4pPr marL="1371600" algn="r" rtl="0" fontAlgn="base">
      <a:spcBef>
        <a:spcPct val="20000"/>
      </a:spcBef>
      <a:spcAft>
        <a:spcPct val="0"/>
      </a:spcAft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4pPr>
    <a:lvl5pPr marL="1828800" algn="r" rtl="0" fontAlgn="base">
      <a:spcBef>
        <a:spcPct val="20000"/>
      </a:spcBef>
      <a:spcAft>
        <a:spcPct val="0"/>
      </a:spcAft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996633"/>
    <a:srgbClr val="FF9900"/>
    <a:srgbClr val="00FF00"/>
    <a:srgbClr val="CCCC00"/>
    <a:srgbClr val="FFFF99"/>
    <a:srgbClr val="FFFFCC"/>
    <a:srgbClr val="CC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425" autoAdjust="0"/>
    <p:restoredTop sz="94491" autoAdjust="0"/>
  </p:normalViewPr>
  <p:slideViewPr>
    <p:cSldViewPr snapToGrid="0">
      <p:cViewPr varScale="1">
        <p:scale>
          <a:sx n="67" d="100"/>
          <a:sy n="67" d="100"/>
        </p:scale>
        <p:origin x="-1404" y="-9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51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6" tIns="45703" rIns="91406" bIns="45703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88000" y="0"/>
            <a:ext cx="42767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6" tIns="45703" rIns="91406" bIns="45703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15088"/>
            <a:ext cx="42751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6" tIns="45703" rIns="91406" bIns="45703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88000" y="6415088"/>
            <a:ext cx="42767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6" tIns="45703" rIns="91406" bIns="45703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DC3300D-5115-4BAB-93FC-246CDC56F3C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51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6" tIns="45703" rIns="91406" bIns="45703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1175" y="0"/>
            <a:ext cx="42751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6" tIns="45703" rIns="91406" bIns="45703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06738" y="506413"/>
            <a:ext cx="3659187" cy="2533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14450" y="3209925"/>
            <a:ext cx="7237413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6" tIns="45703" rIns="91406" bIns="457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16675"/>
            <a:ext cx="42751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6" tIns="45703" rIns="91406" bIns="45703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1175" y="6416675"/>
            <a:ext cx="42751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6" tIns="45703" rIns="91406" bIns="45703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fld id="{67882BFB-C195-4ABC-8201-A723AE96FA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bg-BG" smtClean="0">
              <a:latin typeface="Times New Roman" charset="0"/>
              <a:ea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04E639-84B4-40BA-85E6-4D170419D2B5}" type="slidenum">
              <a:rPr lang="en-GB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31F5C7-4F19-42A0-80C2-04A0A353996A}" type="slidenum">
              <a:rPr lang="en-US"/>
              <a:pPr/>
              <a:t>16</a:t>
            </a:fld>
            <a:endParaRPr lang="en-US"/>
          </a:p>
        </p:txBody>
      </p:sp>
      <p:sp>
        <p:nvSpPr>
          <p:cNvPr id="28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06738" y="508000"/>
            <a:ext cx="3657600" cy="2532063"/>
          </a:xfrm>
          <a:ln/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632" y="3209710"/>
            <a:ext cx="7893050" cy="3037320"/>
          </a:xfrm>
        </p:spPr>
        <p:txBody>
          <a:bodyPr/>
          <a:lstStyle/>
          <a:p>
            <a:r>
              <a:rPr lang="en-US"/>
              <a:t>Computation, storage become utilities analogous to electricity</a:t>
            </a:r>
          </a:p>
          <a:p>
            <a:r>
              <a:rPr lang="en-US"/>
              <a:t>(Also - Abstractions mask heterogeneity of resources.)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-1"/>
            <a:ext cx="9906000" cy="111628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lIns="95785" tIns="47892" rIns="95785" bIns="47892"/>
          <a:lstStyle/>
          <a:p>
            <a:pPr algn="ctr" defTabSz="958850" eaLnBrk="0" hangingPunct="0">
              <a:spcBef>
                <a:spcPct val="0"/>
              </a:spcBef>
              <a:defRPr/>
            </a:pPr>
            <a:endParaRPr lang="el-GR" sz="1300" b="0">
              <a:solidFill>
                <a:schemeClr val="bg1"/>
              </a:solidFill>
            </a:endParaRPr>
          </a:p>
        </p:txBody>
      </p:sp>
      <p:sp>
        <p:nvSpPr>
          <p:cNvPr id="5" name="Rectangle 24"/>
          <p:cNvSpPr>
            <a:spLocks noChangeArrowheads="1"/>
          </p:cNvSpPr>
          <p:nvPr userDrawn="1"/>
        </p:nvSpPr>
        <p:spPr bwMode="auto">
          <a:xfrm>
            <a:off x="4532313" y="3200400"/>
            <a:ext cx="1938337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58850">
              <a:defRPr/>
            </a:pPr>
            <a:r>
              <a:rPr lang="en-US" sz="2000" b="0" dirty="0"/>
              <a:t>www.hp-see.eu</a:t>
            </a:r>
            <a:endParaRPr lang="el-GR" sz="2000" b="0" dirty="0"/>
          </a:p>
        </p:txBody>
      </p:sp>
      <p:sp>
        <p:nvSpPr>
          <p:cNvPr id="6" name="Rectangle 25"/>
          <p:cNvSpPr>
            <a:spLocks noChangeArrowheads="1"/>
          </p:cNvSpPr>
          <p:nvPr userDrawn="1"/>
        </p:nvSpPr>
        <p:spPr bwMode="auto">
          <a:xfrm>
            <a:off x="4313238" y="1887538"/>
            <a:ext cx="2149475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58850">
              <a:defRPr/>
            </a:pPr>
            <a:r>
              <a:rPr lang="en-US" sz="3200" dirty="0"/>
              <a:t>HP-SEE</a:t>
            </a:r>
            <a:endParaRPr lang="el-GR" sz="3200" dirty="0"/>
          </a:p>
        </p:txBody>
      </p:sp>
      <p:pic>
        <p:nvPicPr>
          <p:cNvPr id="7" name="Picture 8" descr="HP-SEE-logo-small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8425" y="1781175"/>
            <a:ext cx="3457575" cy="312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1476" name="Rectangle 20"/>
          <p:cNvSpPr>
            <a:spLocks noGrp="1" noChangeArrowheads="1"/>
          </p:cNvSpPr>
          <p:nvPr>
            <p:ph type="ctrTitle" sz="quarter"/>
          </p:nvPr>
        </p:nvSpPr>
        <p:spPr>
          <a:xfrm>
            <a:off x="373063" y="2401888"/>
            <a:ext cx="6059487" cy="862012"/>
          </a:xfrm>
          <a:noFill/>
        </p:spPr>
        <p:txBody>
          <a:bodyPr lIns="91440" tIns="45720" rIns="91440" bIns="45720"/>
          <a:lstStyle>
            <a:lvl1pPr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</a:t>
            </a:r>
            <a:endParaRPr lang="el-GR"/>
          </a:p>
        </p:txBody>
      </p:sp>
      <p:sp>
        <p:nvSpPr>
          <p:cNvPr id="531484" name="Rectangle 28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342900" y="3736975"/>
            <a:ext cx="6076950" cy="1042988"/>
          </a:xfrm>
        </p:spPr>
        <p:txBody>
          <a:bodyPr lIns="91440" tIns="45720" rIns="91440" bIns="45720"/>
          <a:lstStyle>
            <a:lvl1pPr marL="0" indent="0" algn="r">
              <a:buFont typeface="Wingdings" pitchFamily="2" charset="2"/>
              <a:buNone/>
              <a:defRPr sz="1600" b="1">
                <a:solidFill>
                  <a:schemeClr val="accent2"/>
                </a:solidFill>
                <a:latin typeface="Arial" charset="0"/>
              </a:defRPr>
            </a:lvl1pPr>
          </a:lstStyle>
          <a:p>
            <a:r>
              <a:rPr lang="en-US" dirty="0" smtClean="0"/>
              <a:t>&lt;Name&gt;&lt;Position&gt;&lt;Organization&gt;&lt;e-mail&gt;</a:t>
            </a:r>
            <a:endParaRPr lang="el-GR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78600"/>
            <a:ext cx="9906000" cy="293688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The HP-SEE initiative is co-funded by the European Commission under the FP7 Research Infrastructures contract no. 261499</a:t>
            </a:r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P-SEE-logo-small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1175" y="0"/>
            <a:ext cx="1774825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 smtClean="0"/>
              <a:t>&lt;Event&gt; – &lt;Place&gt; &lt;Date (DD-Month-YYYY)&gt;					</a:t>
            </a:r>
            <a:fld id="{A76B4658-FCC5-4CDB-9784-5FF6DD787B1B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81863" y="-4763"/>
            <a:ext cx="2428875" cy="6578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-4763" y="-4763"/>
            <a:ext cx="7134226" cy="6578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&lt;Event&gt; – &lt;Place&gt; &lt;Date (DD-Month-YYYY)&gt;					</a:t>
            </a:r>
            <a:fld id="{B930F3A1-B166-4D69-8477-CCAB873DA52D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P-SEE-logo-small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1175" y="0"/>
            <a:ext cx="1774825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 smtClean="0"/>
              <a:t>&lt;Event&gt; – &lt;Place&gt; &lt;Date (DD-Month-YYYY)&gt;					</a:t>
            </a:r>
            <a:fld id="{70F2B333-24EA-4DE2-9D5F-F92EB537375C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P-SEE-logo-small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1175" y="0"/>
            <a:ext cx="1774825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 smtClean="0"/>
              <a:t>&lt;Event&gt; – &lt;Place&gt; &lt;Date (DD-Month-YYYY)&gt;					</a:t>
            </a:r>
            <a:fld id="{0853997F-61B1-49DA-BEC2-58B8ACB1542B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P-SEE-logo-small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1175" y="0"/>
            <a:ext cx="1774825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88" y="1652588"/>
            <a:ext cx="4683125" cy="4921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7613" y="1652588"/>
            <a:ext cx="4683125" cy="4921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 smtClean="0"/>
              <a:t>&lt;Event&gt; – &lt;Place&gt; &lt;Date (DD-Month-YYYY)&gt;				</a:t>
            </a:r>
            <a:fld id="{DE6330F6-36BC-487E-AE94-F059D3DE287E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&lt;Event&gt; – &lt;Place&gt; &lt;Date (DD-Month-YYYY)&gt;					</a:t>
            </a:r>
            <a:fld id="{A2DD1F75-6E2B-46FE-8A0E-E34258FCE061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P-SEE-logo-small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1175" y="0"/>
            <a:ext cx="1774825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 smtClean="0"/>
              <a:t>&lt;Event&gt; – &lt;Place&gt; &lt;Date (DD-Month-YYYY)&gt;				</a:t>
            </a:r>
            <a:fld id="{27FE842A-F356-44CB-A48B-DADF02F47445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&lt;Event&gt; – &lt;Place&gt; &lt;Date (DD-Month-YYYY)&gt;					</a:t>
            </a:r>
            <a:fld id="{C4F27B07-17D4-47C8-8354-F713D299616C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&lt;Event&gt; – &lt;Place&gt; &lt;Date (DD-Month-YYYY)&gt;					</a:t>
            </a:r>
            <a:fld id="{25213920-E3B8-4A6D-8C9A-E5B568FD3FE9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P-SEE-logo-small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1175" y="0"/>
            <a:ext cx="1774825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 smtClean="0"/>
              <a:t>&lt;Event&gt; – &lt;Place&gt; &lt;Date (DD-Month-YYYY)&gt;					</a:t>
            </a:r>
            <a:fld id="{719E5E8B-E1C6-4771-B7BC-F2F414FDFFE8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4763" y="-4763"/>
            <a:ext cx="8134351" cy="112553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vert="horz" wrap="square" lIns="95785" tIns="47892" rIns="95785" bIns="478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2088" y="1652588"/>
            <a:ext cx="9518650" cy="492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5" tIns="47892" rIns="95785" bIns="478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dirty="0" err="1" smtClean="0"/>
              <a:t>Click</a:t>
            </a:r>
            <a:r>
              <a:rPr lang="el-GR" dirty="0" smtClean="0"/>
              <a:t> </a:t>
            </a:r>
            <a:r>
              <a:rPr lang="el-GR" dirty="0" err="1" smtClean="0"/>
              <a:t>to</a:t>
            </a:r>
            <a:r>
              <a:rPr lang="el-GR" dirty="0" smtClean="0"/>
              <a:t> </a:t>
            </a:r>
            <a:r>
              <a:rPr lang="el-GR" dirty="0" err="1" smtClean="0"/>
              <a:t>edit</a:t>
            </a:r>
            <a:r>
              <a:rPr lang="el-GR" dirty="0" smtClean="0"/>
              <a:t> </a:t>
            </a:r>
            <a:r>
              <a:rPr lang="el-GR" dirty="0" err="1" smtClean="0"/>
              <a:t>Master</a:t>
            </a:r>
            <a:r>
              <a:rPr lang="el-GR" dirty="0" smtClean="0"/>
              <a:t> </a:t>
            </a:r>
            <a:r>
              <a:rPr lang="el-GR" dirty="0" err="1" smtClean="0"/>
              <a:t>text</a:t>
            </a:r>
            <a:r>
              <a:rPr lang="el-GR" dirty="0" smtClean="0"/>
              <a:t> </a:t>
            </a:r>
            <a:r>
              <a:rPr lang="el-GR" dirty="0" err="1" smtClean="0"/>
              <a:t>styles</a:t>
            </a:r>
            <a:endParaRPr lang="el-GR" dirty="0" smtClean="0"/>
          </a:p>
          <a:p>
            <a:pPr lvl="1"/>
            <a:r>
              <a:rPr lang="el-GR" dirty="0" err="1" smtClean="0"/>
              <a:t>Second</a:t>
            </a:r>
            <a:r>
              <a:rPr lang="el-GR" dirty="0" smtClean="0"/>
              <a:t> </a:t>
            </a:r>
            <a:r>
              <a:rPr lang="el-GR" dirty="0" err="1" smtClean="0"/>
              <a:t>level</a:t>
            </a:r>
            <a:endParaRPr lang="el-GR" dirty="0" smtClean="0"/>
          </a:p>
          <a:p>
            <a:pPr lvl="2"/>
            <a:r>
              <a:rPr lang="el-GR" dirty="0" err="1" smtClean="0"/>
              <a:t>Third</a:t>
            </a:r>
            <a:r>
              <a:rPr lang="el-GR" dirty="0" smtClean="0"/>
              <a:t> </a:t>
            </a:r>
            <a:r>
              <a:rPr lang="el-GR" dirty="0" err="1" smtClean="0"/>
              <a:t>level</a:t>
            </a:r>
            <a:endParaRPr lang="el-GR" dirty="0" smtClean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86538"/>
            <a:ext cx="9906000" cy="29368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5785" tIns="47892" rIns="95785" bIns="47892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300" b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&lt;Event&gt; – &lt;Place&gt; &lt;Date (DD-Month-YYYY)&gt;					</a:t>
            </a:r>
            <a:fld id="{711545AC-028C-461E-87A2-BB0A701371CB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1159828"/>
            <a:ext cx="9906000" cy="4948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95785" tIns="47892" rIns="95785" bIns="47892"/>
          <a:lstStyle/>
          <a:p>
            <a:pPr algn="ctr" defTabSz="958850" eaLnBrk="0" hangingPunct="0">
              <a:spcBef>
                <a:spcPct val="0"/>
              </a:spcBef>
              <a:defRPr/>
            </a:pPr>
            <a:endParaRPr lang="el-GR" sz="1300" b="0">
              <a:solidFill>
                <a:schemeClr val="bg1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0" y="1114301"/>
            <a:ext cx="9906000" cy="4948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95785" tIns="47892" rIns="95785" bIns="47892"/>
          <a:lstStyle/>
          <a:p>
            <a:pPr algn="ctr" defTabSz="958850" eaLnBrk="0" hangingPunct="0">
              <a:spcBef>
                <a:spcPct val="0"/>
              </a:spcBef>
              <a:defRPr/>
            </a:pPr>
            <a:endParaRPr lang="el-GR" sz="1300" b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1" r:id="rId5"/>
    <p:sldLayoutId id="2147483699" r:id="rId6"/>
    <p:sldLayoutId id="2147483692" r:id="rId7"/>
    <p:sldLayoutId id="2147483693" r:id="rId8"/>
    <p:sldLayoutId id="2147483700" r:id="rId9"/>
    <p:sldLayoutId id="2147483701" r:id="rId10"/>
    <p:sldLayoutId id="2147483694" r:id="rId11"/>
  </p:sldLayoutIdLst>
  <p:hf hdr="0" dt="0"/>
  <p:txStyles>
    <p:titleStyle>
      <a:lvl1pPr algn="r" defTabSz="95885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+mj-lt"/>
          <a:ea typeface="+mj-ea"/>
          <a:cs typeface="+mj-cs"/>
        </a:defRPr>
      </a:lvl1pPr>
      <a:lvl2pPr algn="r" defTabSz="95885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Verdana" pitchFamily="34" charset="0"/>
          <a:cs typeface="Arial" charset="0"/>
        </a:defRPr>
      </a:lvl2pPr>
      <a:lvl3pPr algn="r" defTabSz="95885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Verdana" pitchFamily="34" charset="0"/>
          <a:cs typeface="Arial" charset="0"/>
        </a:defRPr>
      </a:lvl3pPr>
      <a:lvl4pPr algn="r" defTabSz="95885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Verdana" pitchFamily="34" charset="0"/>
          <a:cs typeface="Arial" charset="0"/>
        </a:defRPr>
      </a:lvl4pPr>
      <a:lvl5pPr algn="r" defTabSz="95885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Verdana" pitchFamily="34" charset="0"/>
          <a:cs typeface="Arial" charset="0"/>
        </a:defRPr>
      </a:lvl5pPr>
      <a:lvl6pPr marL="457200" algn="r" defTabSz="958850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cs typeface="Arial" charset="0"/>
        </a:defRPr>
      </a:lvl6pPr>
      <a:lvl7pPr marL="914400" algn="r" defTabSz="958850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cs typeface="Arial" charset="0"/>
        </a:defRPr>
      </a:lvl7pPr>
      <a:lvl8pPr marL="1371600" algn="r" defTabSz="958850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cs typeface="Arial" charset="0"/>
        </a:defRPr>
      </a:lvl8pPr>
      <a:lvl9pPr marL="1828800" algn="r" defTabSz="958850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58775" indent="-358775" algn="l" defTabSz="958850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2164A8"/>
        </a:buClr>
        <a:buSzPct val="75000"/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77875" indent="-300038" algn="l" defTabSz="958850" rtl="0" eaLnBrk="0" fontAlgn="base" hangingPunct="0">
        <a:spcBef>
          <a:spcPct val="20000"/>
        </a:spcBef>
        <a:spcAft>
          <a:spcPct val="0"/>
        </a:spcAft>
        <a:buClr>
          <a:srgbClr val="2164A8"/>
        </a:buClr>
        <a:buSzPct val="75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2pPr>
      <a:lvl3pPr marL="1196975" indent="-238125" algn="l" defTabSz="958850" rtl="0" eaLnBrk="0" fontAlgn="base" hangingPunct="0">
        <a:spcBef>
          <a:spcPct val="20000"/>
        </a:spcBef>
        <a:spcAft>
          <a:spcPct val="0"/>
        </a:spcAft>
        <a:buClr>
          <a:srgbClr val="2164A8"/>
        </a:buClr>
        <a:buSzPct val="75000"/>
        <a:buFont typeface="Wingdings" pitchFamily="2" charset="2"/>
        <a:buChar char="q"/>
        <a:defRPr>
          <a:solidFill>
            <a:schemeClr val="tx1"/>
          </a:solidFill>
          <a:latin typeface="+mn-lt"/>
          <a:cs typeface="+mn-cs"/>
        </a:defRPr>
      </a:lvl3pPr>
      <a:lvl4pPr marL="1674813" indent="-238125" algn="l" defTabSz="958850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155825" indent="-239713" algn="l" defTabSz="958850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5pPr>
      <a:lvl6pPr marL="2613025" indent="-239713" algn="l" defTabSz="958850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3070225" indent="-239713" algn="l" defTabSz="958850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527425" indent="-239713" algn="l" defTabSz="958850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984625" indent="-239713" algn="l" defTabSz="958850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ls-hpsee.nik.uni-obuda.hu:8080/liferay-portal-6.0.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ls-hpsee.nik.uni-obuda.hu:8080/liferay-portal-6.0.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ls-hpsee.nik.uni-obuda.hu:8080/liferay-portal-6.0.5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7.wmf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11" Type="http://schemas.openxmlformats.org/officeDocument/2006/relationships/image" Target="../media/image21.jpe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9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 sz="quarter"/>
          </p:nvPr>
        </p:nvSpPr>
        <p:spPr>
          <a:xfrm>
            <a:off x="171451" y="2401888"/>
            <a:ext cx="6261100" cy="862012"/>
          </a:xfrm>
          <a:noFill/>
        </p:spPr>
        <p:txBody>
          <a:bodyPr/>
          <a:lstStyle/>
          <a:p>
            <a:pPr eaLnBrk="1" hangingPunct="1"/>
            <a:r>
              <a:rPr lang="en-US" sz="2000" dirty="0" err="1" smtClean="0"/>
              <a:t>Támogatott</a:t>
            </a:r>
            <a:r>
              <a:rPr lang="en-US" sz="2000" dirty="0" smtClean="0"/>
              <a:t> </a:t>
            </a:r>
            <a:r>
              <a:rPr lang="en-US" sz="2000" dirty="0" err="1" smtClean="0"/>
              <a:t>bioinformatikai</a:t>
            </a:r>
            <a:r>
              <a:rPr lang="en-US" sz="2000" dirty="0" smtClean="0"/>
              <a:t> </a:t>
            </a:r>
            <a:r>
              <a:rPr lang="en-US" sz="2000" dirty="0" err="1" smtClean="0"/>
              <a:t>szolgáltatások</a:t>
            </a:r>
            <a:r>
              <a:rPr lang="en-US" sz="2000" dirty="0" smtClean="0"/>
              <a:t> a HP-SEE </a:t>
            </a:r>
            <a:r>
              <a:rPr lang="en-US" sz="2000" dirty="0" err="1" smtClean="0"/>
              <a:t>projekt</a:t>
            </a:r>
            <a:r>
              <a:rPr lang="en-US" sz="2000" dirty="0" smtClean="0"/>
              <a:t> </a:t>
            </a:r>
            <a:r>
              <a:rPr lang="en-US" sz="2000" dirty="0" err="1" smtClean="0"/>
              <a:t>infrastruktúr</a:t>
            </a:r>
            <a:r>
              <a:rPr lang="hu-HU" sz="2000" dirty="0" smtClean="0"/>
              <a:t>áj</a:t>
            </a:r>
            <a:r>
              <a:rPr lang="en-US" sz="2000" dirty="0" err="1" smtClean="0"/>
              <a:t>án</a:t>
            </a:r>
            <a:endParaRPr lang="en-US" sz="2000" dirty="0" smtClean="0"/>
          </a:p>
        </p:txBody>
      </p:sp>
      <p:sp>
        <p:nvSpPr>
          <p:cNvPr id="9219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Kozlovszky Miklós, Windisch Gergely,</a:t>
            </a:r>
            <a:endParaRPr lang="en-US" dirty="0" smtClean="0"/>
          </a:p>
          <a:p>
            <a:pPr eaLnBrk="1" hangingPunct="1"/>
            <a:r>
              <a:rPr lang="hu-HU" dirty="0" smtClean="0"/>
              <a:t>MTA SZTAKI/Óbudai Egyetem</a:t>
            </a:r>
            <a:endParaRPr lang="en-US" dirty="0" smtClean="0"/>
          </a:p>
        </p:txBody>
      </p:sp>
      <p:sp>
        <p:nvSpPr>
          <p:cNvPr id="9220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pPr defTabSz="958850"/>
            <a:r>
              <a:rPr lang="hu-HU" dirty="0" smtClean="0"/>
              <a:t>A</a:t>
            </a:r>
            <a:r>
              <a:rPr lang="en-US" dirty="0" smtClean="0"/>
              <a:t> </a:t>
            </a:r>
            <a:r>
              <a:rPr lang="en-US" dirty="0"/>
              <a:t>HP-SEE </a:t>
            </a:r>
            <a:r>
              <a:rPr lang="hu-HU" dirty="0" smtClean="0"/>
              <a:t> projektet </a:t>
            </a:r>
            <a:r>
              <a:rPr lang="en-US" dirty="0" smtClean="0"/>
              <a:t> </a:t>
            </a:r>
            <a:r>
              <a:rPr lang="hu-HU" dirty="0" smtClean="0"/>
              <a:t>az EU a</a:t>
            </a:r>
            <a:r>
              <a:rPr lang="en-US" dirty="0" smtClean="0"/>
              <a:t> 261499</a:t>
            </a:r>
            <a:r>
              <a:rPr lang="hu-HU" dirty="0" smtClean="0"/>
              <a:t> számú projekt keretein belül támogatja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Egyenes összekötő 23"/>
          <p:cNvCxnSpPr/>
          <p:nvPr/>
        </p:nvCxnSpPr>
        <p:spPr bwMode="auto">
          <a:xfrm>
            <a:off x="6315075" y="1985963"/>
            <a:ext cx="3429004" cy="262885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Egyenes összekötő 20"/>
          <p:cNvCxnSpPr/>
          <p:nvPr/>
        </p:nvCxnSpPr>
        <p:spPr bwMode="auto">
          <a:xfrm flipV="1">
            <a:off x="6343650" y="1285833"/>
            <a:ext cx="3386142" cy="62869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800" dirty="0" err="1" smtClean="0"/>
              <a:t>DeepAligner</a:t>
            </a:r>
            <a:r>
              <a:rPr lang="en-US" sz="2800" dirty="0" smtClean="0"/>
              <a:t> - Rövid </a:t>
            </a:r>
            <a:r>
              <a:rPr lang="en-US" sz="2800" dirty="0" err="1" smtClean="0"/>
              <a:t>szekvenciák</a:t>
            </a:r>
            <a:r>
              <a:rPr lang="en-US" sz="2800" dirty="0" smtClean="0"/>
              <a:t> </a:t>
            </a:r>
            <a:r>
              <a:rPr lang="en-US" sz="2800" dirty="0" err="1" smtClean="0"/>
              <a:t>illesztése</a:t>
            </a:r>
            <a:r>
              <a:rPr lang="en-US" sz="2800" dirty="0" smtClean="0"/>
              <a:t> HPC </a:t>
            </a:r>
            <a:r>
              <a:rPr lang="en-US" sz="2800" dirty="0" err="1" smtClean="0"/>
              <a:t>környezetben</a:t>
            </a:r>
            <a:r>
              <a:rPr lang="hu-HU" sz="2800" dirty="0" smtClean="0"/>
              <a:t> (folyt.)</a:t>
            </a:r>
            <a:endParaRPr lang="en-US" sz="2800" dirty="0" smtClean="0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169863" y="1476375"/>
            <a:ext cx="6873875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5" tIns="47892" rIns="95785" bIns="47892"/>
          <a:lstStyle/>
          <a:p>
            <a:pPr marL="358775" indent="-358775" algn="l" defTabSz="958850" eaLnBrk="0" hangingPunct="0">
              <a:lnSpc>
                <a:spcPct val="90000"/>
              </a:lnSpc>
              <a:buClr>
                <a:srgbClr val="2164A8"/>
              </a:buClr>
              <a:buSzPct val="75000"/>
              <a:buFont typeface="Wingdings" pitchFamily="2" charset="2"/>
              <a:buChar char="q"/>
            </a:pPr>
            <a:r>
              <a:rPr lang="hu-HU" sz="2000" b="0" dirty="0" smtClean="0">
                <a:solidFill>
                  <a:schemeClr val="tx1"/>
                </a:solidFill>
                <a:latin typeface="Verdana" pitchFamily="34" charset="0"/>
              </a:rPr>
              <a:t>Belső működés</a:t>
            </a:r>
          </a:p>
          <a:p>
            <a:pPr marL="815975" lvl="1" indent="-358775" algn="l" defTabSz="958850" eaLnBrk="0" hangingPunct="0">
              <a:lnSpc>
                <a:spcPct val="90000"/>
              </a:lnSpc>
              <a:buClr>
                <a:srgbClr val="2164A8"/>
              </a:buClr>
              <a:buSzPct val="75000"/>
              <a:buFont typeface="Wingdings" pitchFamily="2" charset="2"/>
              <a:buChar char="q"/>
            </a:pPr>
            <a:r>
              <a:rPr lang="hu-HU" sz="2000" b="0" dirty="0" smtClean="0">
                <a:solidFill>
                  <a:schemeClr val="tx1"/>
                </a:solidFill>
                <a:latin typeface="Verdana" pitchFamily="34" charset="0"/>
              </a:rPr>
              <a:t>Munkafolyamat gráf alapú felépítés</a:t>
            </a:r>
          </a:p>
          <a:p>
            <a:pPr marL="815975" lvl="1" indent="-358775" algn="l" defTabSz="958850" eaLnBrk="0" hangingPunct="0">
              <a:lnSpc>
                <a:spcPct val="90000"/>
              </a:lnSpc>
              <a:buClr>
                <a:srgbClr val="2164A8"/>
              </a:buClr>
              <a:buSzPct val="75000"/>
              <a:buFont typeface="Wingdings" pitchFamily="2" charset="2"/>
              <a:buChar char="q"/>
            </a:pPr>
            <a:r>
              <a:rPr lang="hu-HU" sz="2000" b="0" dirty="0" smtClean="0">
                <a:solidFill>
                  <a:schemeClr val="tx1"/>
                </a:solidFill>
                <a:latin typeface="Verdana" pitchFamily="34" charset="0"/>
              </a:rPr>
              <a:t>3 </a:t>
            </a:r>
            <a:r>
              <a:rPr lang="hu-HU" sz="2000" b="0" dirty="0" err="1" smtClean="0">
                <a:solidFill>
                  <a:schemeClr val="tx1"/>
                </a:solidFill>
                <a:latin typeface="Verdana" pitchFamily="34" charset="0"/>
              </a:rPr>
              <a:t>job</a:t>
            </a:r>
            <a:endParaRPr lang="hu-HU" sz="2000" b="0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1273175" lvl="2" indent="-358775" algn="l" defTabSz="958850" eaLnBrk="0" hangingPunct="0">
              <a:lnSpc>
                <a:spcPct val="90000"/>
              </a:lnSpc>
              <a:buClr>
                <a:srgbClr val="2164A8"/>
              </a:buClr>
              <a:buSzPct val="75000"/>
              <a:buFont typeface="Wingdings" pitchFamily="2" charset="2"/>
              <a:buChar char="q"/>
            </a:pPr>
            <a:r>
              <a:rPr lang="hu-HU" sz="2000" b="0" dirty="0" smtClean="0">
                <a:solidFill>
                  <a:schemeClr val="tx1"/>
                </a:solidFill>
                <a:latin typeface="Verdana" pitchFamily="34" charset="0"/>
              </a:rPr>
              <a:t>Generátor</a:t>
            </a:r>
          </a:p>
          <a:p>
            <a:pPr marL="1273175" lvl="2" indent="-358775" algn="l" defTabSz="958850" eaLnBrk="0" hangingPunct="0">
              <a:lnSpc>
                <a:spcPct val="90000"/>
              </a:lnSpc>
              <a:buClr>
                <a:srgbClr val="2164A8"/>
              </a:buClr>
              <a:buSzPct val="75000"/>
              <a:buFont typeface="Wingdings" pitchFamily="2" charset="2"/>
              <a:buChar char="q"/>
            </a:pPr>
            <a:r>
              <a:rPr lang="hu-HU" sz="2000" b="0" dirty="0" smtClean="0">
                <a:solidFill>
                  <a:schemeClr val="tx1"/>
                </a:solidFill>
                <a:latin typeface="Verdana" pitchFamily="34" charset="0"/>
              </a:rPr>
              <a:t>Illesztést végző bináris (masszívan párhuzamos)</a:t>
            </a:r>
          </a:p>
          <a:p>
            <a:pPr marL="1273175" lvl="2" indent="-358775" algn="l" defTabSz="958850" eaLnBrk="0" hangingPunct="0">
              <a:lnSpc>
                <a:spcPct val="90000"/>
              </a:lnSpc>
              <a:buClr>
                <a:srgbClr val="2164A8"/>
              </a:buClr>
              <a:buSzPct val="75000"/>
              <a:buFont typeface="Wingdings" pitchFamily="2" charset="2"/>
              <a:buChar char="q"/>
            </a:pPr>
            <a:r>
              <a:rPr lang="hu-HU" sz="2000" b="0" dirty="0" err="1" smtClean="0">
                <a:solidFill>
                  <a:schemeClr val="tx1"/>
                </a:solidFill>
                <a:latin typeface="Verdana" pitchFamily="34" charset="0"/>
              </a:rPr>
              <a:t>Collector</a:t>
            </a:r>
            <a:endParaRPr lang="hu-HU" sz="2000" b="0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58775" indent="-358775" algn="l" defTabSz="958850" eaLnBrk="0" hangingPunct="0">
              <a:lnSpc>
                <a:spcPct val="90000"/>
              </a:lnSpc>
              <a:buClr>
                <a:srgbClr val="2164A8"/>
              </a:buClr>
              <a:buSzPct val="75000"/>
              <a:buFont typeface="Wingdings" pitchFamily="2" charset="2"/>
              <a:buChar char="q"/>
            </a:pPr>
            <a:r>
              <a:rPr lang="hu-HU" sz="2000" b="0" dirty="0" smtClean="0">
                <a:solidFill>
                  <a:schemeClr val="tx1"/>
                </a:solidFill>
                <a:latin typeface="Verdana" pitchFamily="34" charset="0"/>
              </a:rPr>
              <a:t>Felhasznált technológiák </a:t>
            </a:r>
          </a:p>
          <a:p>
            <a:pPr marL="815975" lvl="1" indent="-358775" algn="l" defTabSz="958850" eaLnBrk="0" hangingPunct="0">
              <a:lnSpc>
                <a:spcPct val="90000"/>
              </a:lnSpc>
              <a:buClr>
                <a:srgbClr val="2164A8"/>
              </a:buClr>
              <a:buSzPct val="75000"/>
              <a:buFont typeface="Wingdings" pitchFamily="2" charset="2"/>
              <a:buChar char="q"/>
            </a:pPr>
            <a:r>
              <a:rPr lang="hu-HU" sz="2000" b="0" dirty="0" err="1" smtClean="0">
                <a:solidFill>
                  <a:schemeClr val="tx1"/>
                </a:solidFill>
                <a:latin typeface="Verdana" pitchFamily="34" charset="0"/>
              </a:rPr>
              <a:t>gUSE</a:t>
            </a:r>
            <a:r>
              <a:rPr lang="hu-HU" sz="2000" b="0" dirty="0" smtClean="0">
                <a:solidFill>
                  <a:schemeClr val="tx1"/>
                </a:solidFill>
                <a:latin typeface="Verdana" pitchFamily="34" charset="0"/>
              </a:rPr>
              <a:t> + WS-PGRADE</a:t>
            </a:r>
          </a:p>
          <a:p>
            <a:pPr marL="815975" lvl="1" indent="-358775" algn="l" defTabSz="958850" eaLnBrk="0" hangingPunct="0">
              <a:lnSpc>
                <a:spcPct val="90000"/>
              </a:lnSpc>
              <a:buClr>
                <a:srgbClr val="2164A8"/>
              </a:buClr>
              <a:buSzPct val="75000"/>
              <a:buFont typeface="Wingdings" pitchFamily="2" charset="2"/>
              <a:buChar char="q"/>
            </a:pPr>
            <a:r>
              <a:rPr lang="hu-HU" sz="2000" b="0" dirty="0" err="1" smtClean="0">
                <a:solidFill>
                  <a:schemeClr val="tx1"/>
                </a:solidFill>
                <a:latin typeface="Verdana" pitchFamily="34" charset="0"/>
              </a:rPr>
              <a:t>mpiBlast</a:t>
            </a:r>
            <a:r>
              <a:rPr lang="hu-HU" sz="2000" b="0" dirty="0" smtClean="0">
                <a:solidFill>
                  <a:schemeClr val="tx1"/>
                </a:solidFill>
                <a:latin typeface="Verdana" pitchFamily="34" charset="0"/>
              </a:rPr>
              <a:t>, </a:t>
            </a:r>
            <a:r>
              <a:rPr lang="hu-HU" sz="2000" b="0" dirty="0" err="1" smtClean="0">
                <a:solidFill>
                  <a:schemeClr val="tx1"/>
                </a:solidFill>
                <a:latin typeface="Verdana" pitchFamily="34" charset="0"/>
              </a:rPr>
              <a:t>bioperl</a:t>
            </a:r>
            <a:endParaRPr lang="hu-HU" sz="2000" b="0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58775" indent="-358775" algn="l" defTabSz="958850" eaLnBrk="0" hangingPunct="0">
              <a:lnSpc>
                <a:spcPct val="90000"/>
              </a:lnSpc>
              <a:buClr>
                <a:srgbClr val="2164A8"/>
              </a:buClr>
              <a:buSzPct val="75000"/>
              <a:buFont typeface="Wingdings" pitchFamily="2" charset="2"/>
              <a:buChar char="q"/>
            </a:pPr>
            <a:r>
              <a:rPr lang="hu-HU" sz="2000" b="0" dirty="0" smtClean="0">
                <a:solidFill>
                  <a:schemeClr val="tx1"/>
                </a:solidFill>
                <a:latin typeface="Verdana" pitchFamily="34" charset="0"/>
              </a:rPr>
              <a:t>Elérhető</a:t>
            </a:r>
          </a:p>
          <a:p>
            <a:pPr marL="815975" lvl="1" indent="-358775" algn="l" defTabSz="958850" eaLnBrk="0" hangingPunct="0">
              <a:lnSpc>
                <a:spcPct val="90000"/>
              </a:lnSpc>
              <a:buClr>
                <a:srgbClr val="2164A8"/>
              </a:buClr>
              <a:buSzPct val="75000"/>
              <a:buFont typeface="Wingdings" pitchFamily="2" charset="2"/>
              <a:buChar char="q"/>
            </a:pPr>
            <a:r>
              <a:rPr lang="hu-HU" sz="2000" b="0" dirty="0" smtClean="0">
                <a:solidFill>
                  <a:schemeClr val="tx1"/>
                </a:solidFill>
                <a:latin typeface="Verdana" pitchFamily="34" charset="0"/>
              </a:rPr>
              <a:t>HP-SEE </a:t>
            </a:r>
            <a:r>
              <a:rPr lang="hu-HU" sz="2000" b="0" dirty="0" err="1" smtClean="0">
                <a:solidFill>
                  <a:schemeClr val="tx1"/>
                </a:solidFill>
                <a:latin typeface="Verdana" pitchFamily="34" charset="0"/>
              </a:rPr>
              <a:t>Bioinformatikai</a:t>
            </a:r>
            <a:r>
              <a:rPr lang="hu-HU" sz="2000" b="0" dirty="0" smtClean="0">
                <a:solidFill>
                  <a:schemeClr val="tx1"/>
                </a:solidFill>
                <a:latin typeface="Verdana" pitchFamily="34" charset="0"/>
              </a:rPr>
              <a:t> portálon</a:t>
            </a:r>
          </a:p>
          <a:p>
            <a:pPr marL="1273175" lvl="2" indent="-358775" algn="l" defTabSz="958850" eaLnBrk="0" hangingPunct="0">
              <a:lnSpc>
                <a:spcPct val="90000"/>
              </a:lnSpc>
              <a:buClr>
                <a:srgbClr val="2164A8"/>
              </a:buClr>
              <a:buSzPct val="75000"/>
              <a:buFont typeface="Wingdings" pitchFamily="2" charset="2"/>
              <a:buChar char="q"/>
            </a:pPr>
            <a:r>
              <a:rPr lang="hu-HU" sz="1400" b="0" u="sng" dirty="0" smtClean="0">
                <a:hlinkClick r:id="rId2"/>
              </a:rPr>
              <a:t>http://ls-hpsee.nik.uni-obuda.hu:8080/liferay-portal-6.0.5</a:t>
            </a:r>
            <a:endParaRPr lang="hu-HU" sz="1400" b="0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815975" lvl="1" indent="-358775" algn="l" defTabSz="958850" eaLnBrk="0" hangingPunct="0">
              <a:lnSpc>
                <a:spcPct val="90000"/>
              </a:lnSpc>
              <a:buClr>
                <a:srgbClr val="2164A8"/>
              </a:buClr>
              <a:buSzPct val="75000"/>
              <a:buFont typeface="Wingdings" pitchFamily="2" charset="2"/>
              <a:buChar char="q"/>
            </a:pPr>
            <a:r>
              <a:rPr lang="hu-HU" sz="2000" b="0" dirty="0" smtClean="0">
                <a:solidFill>
                  <a:schemeClr val="tx1"/>
                </a:solidFill>
                <a:latin typeface="Verdana" pitchFamily="34" charset="0"/>
              </a:rPr>
              <a:t>Futási helyek: </a:t>
            </a:r>
          </a:p>
          <a:p>
            <a:pPr marL="1273175" lvl="2" indent="-358775" algn="l" defTabSz="958850" eaLnBrk="0" hangingPunct="0">
              <a:lnSpc>
                <a:spcPct val="90000"/>
              </a:lnSpc>
              <a:buClr>
                <a:srgbClr val="2164A8"/>
              </a:buClr>
              <a:buSzPct val="75000"/>
              <a:buFont typeface="Wingdings" pitchFamily="2" charset="2"/>
              <a:buChar char="q"/>
            </a:pPr>
            <a:r>
              <a:rPr lang="hu-HU" sz="2000" b="0" dirty="0" smtClean="0">
                <a:solidFill>
                  <a:schemeClr val="tx1"/>
                </a:solidFill>
                <a:latin typeface="Verdana" pitchFamily="34" charset="0"/>
              </a:rPr>
              <a:t>szegedi és budapesti infrastruktúra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586538"/>
            <a:ext cx="9906000" cy="293687"/>
          </a:xfrm>
        </p:spPr>
        <p:txBody>
          <a:bodyPr/>
          <a:lstStyle/>
          <a:p>
            <a:pPr defTabSz="958850"/>
            <a:r>
              <a:rPr lang="hu-HU" dirty="0" err="1" smtClean="0"/>
              <a:t>Networkshop</a:t>
            </a:r>
            <a:r>
              <a:rPr lang="hu-HU" dirty="0" smtClean="0"/>
              <a:t> 2012</a:t>
            </a:r>
            <a:r>
              <a:rPr lang="en-US" dirty="0" smtClean="0"/>
              <a:t> </a:t>
            </a:r>
            <a:r>
              <a:rPr lang="hu-HU" dirty="0" smtClean="0"/>
              <a:t>        </a:t>
            </a:r>
            <a:r>
              <a:rPr lang="en-US" dirty="0" smtClean="0"/>
              <a:t>– </a:t>
            </a:r>
            <a:r>
              <a:rPr lang="hu-HU" dirty="0" smtClean="0"/>
              <a:t>      Veszprém</a:t>
            </a:r>
            <a:r>
              <a:rPr lang="en-US" dirty="0" smtClean="0"/>
              <a:t> </a:t>
            </a:r>
            <a:r>
              <a:rPr lang="hu-HU" dirty="0" smtClean="0"/>
              <a:t> 2012.04.11.</a:t>
            </a:r>
            <a:r>
              <a:rPr lang="en-US" dirty="0"/>
              <a:t>					</a:t>
            </a:r>
            <a:fld id="{A8D006C7-9E67-409C-BCD6-DF868965AE15}" type="slidenum">
              <a:rPr lang="el-GR"/>
              <a:pPr defTabSz="958850"/>
              <a:t>10</a:t>
            </a:fld>
            <a:endParaRPr lang="el-GR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7292" y="1292176"/>
            <a:ext cx="2451100" cy="3339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Egyenes összekötő nyíllal 6"/>
          <p:cNvCxnSpPr/>
          <p:nvPr/>
        </p:nvCxnSpPr>
        <p:spPr bwMode="auto">
          <a:xfrm flipV="1">
            <a:off x="3043238" y="2371725"/>
            <a:ext cx="4429125" cy="300038"/>
          </a:xfrm>
          <a:prstGeom prst="straightConnector1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Egyenes összekötő nyíllal 7"/>
          <p:cNvCxnSpPr/>
          <p:nvPr/>
        </p:nvCxnSpPr>
        <p:spPr bwMode="auto">
          <a:xfrm>
            <a:off x="6858000" y="3057525"/>
            <a:ext cx="1214438" cy="100013"/>
          </a:xfrm>
          <a:prstGeom prst="straightConnector1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Egyenes összekötő nyíllal 9"/>
          <p:cNvCxnSpPr/>
          <p:nvPr/>
        </p:nvCxnSpPr>
        <p:spPr bwMode="auto">
          <a:xfrm>
            <a:off x="2900363" y="3614738"/>
            <a:ext cx="5729287" cy="342900"/>
          </a:xfrm>
          <a:prstGeom prst="straightConnector1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Egyenes összekötő 16"/>
          <p:cNvCxnSpPr/>
          <p:nvPr/>
        </p:nvCxnSpPr>
        <p:spPr bwMode="auto">
          <a:xfrm flipV="1">
            <a:off x="6272213" y="1328696"/>
            <a:ext cx="1028704" cy="57154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Egyenes összekötő 17"/>
          <p:cNvCxnSpPr/>
          <p:nvPr/>
        </p:nvCxnSpPr>
        <p:spPr bwMode="auto">
          <a:xfrm rot="16200000" flipH="1">
            <a:off x="5486424" y="2757463"/>
            <a:ext cx="2600285" cy="102870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1" name="Kép 5" descr="Screenshot-DeepAligner-databases.png"/>
          <p:cNvPicPr>
            <a:picLocks noChangeAspect="1"/>
          </p:cNvPicPr>
          <p:nvPr/>
        </p:nvPicPr>
        <p:blipFill>
          <a:blip r:embed="rId4" cstate="print"/>
          <a:srcRect t="21359"/>
          <a:stretch>
            <a:fillRect/>
          </a:stretch>
        </p:blipFill>
        <p:spPr bwMode="auto">
          <a:xfrm>
            <a:off x="6672267" y="5053051"/>
            <a:ext cx="3114693" cy="1290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600" dirty="0" err="1" smtClean="0"/>
              <a:t>DiseaseGene</a:t>
            </a:r>
            <a:r>
              <a:rPr lang="en-US" sz="2600" dirty="0" smtClean="0"/>
              <a:t> - </a:t>
            </a:r>
            <a:r>
              <a:rPr lang="en-US" sz="2600" dirty="0" err="1" smtClean="0"/>
              <a:t>Poligénes</a:t>
            </a:r>
            <a:r>
              <a:rPr lang="en-US" sz="2600" dirty="0" smtClean="0"/>
              <a:t> </a:t>
            </a:r>
            <a:r>
              <a:rPr lang="en-US" sz="2600" dirty="0" err="1" smtClean="0"/>
              <a:t>betegségek</a:t>
            </a:r>
            <a:r>
              <a:rPr lang="en-US" sz="2600" dirty="0" smtClean="0"/>
              <a:t> </a:t>
            </a:r>
            <a:r>
              <a:rPr lang="hu-HU" sz="2600" dirty="0" smtClean="0"/>
              <a:t>cél génjeinek </a:t>
            </a:r>
            <a:r>
              <a:rPr lang="en-US" sz="2600" dirty="0" err="1" smtClean="0"/>
              <a:t>keresése</a:t>
            </a:r>
            <a:r>
              <a:rPr lang="en-US" sz="2600" dirty="0" smtClean="0"/>
              <a:t> </a:t>
            </a:r>
            <a:r>
              <a:rPr lang="en-US" sz="2600" dirty="0" err="1" smtClean="0"/>
              <a:t>modellállatok</a:t>
            </a:r>
            <a:r>
              <a:rPr lang="en-US" sz="2600" dirty="0" smtClean="0"/>
              <a:t> </a:t>
            </a:r>
            <a:r>
              <a:rPr lang="en-US" sz="2600" dirty="0" err="1" smtClean="0"/>
              <a:t>közötti</a:t>
            </a:r>
            <a:r>
              <a:rPr lang="en-US" sz="2600" dirty="0" smtClean="0"/>
              <a:t> </a:t>
            </a:r>
            <a:r>
              <a:rPr lang="en-US" sz="2600" dirty="0" err="1" smtClean="0"/>
              <a:t>géntérképezéssel</a:t>
            </a:r>
            <a:endParaRPr lang="en-US" sz="2600" dirty="0" smtClean="0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182562" y="1230309"/>
            <a:ext cx="9723437" cy="519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5" tIns="47892" rIns="95785" bIns="47892"/>
          <a:lstStyle/>
          <a:p>
            <a:pPr marL="358775" indent="-358775" algn="l" defTabSz="958850" eaLnBrk="0" hangingPunct="0">
              <a:lnSpc>
                <a:spcPct val="90000"/>
              </a:lnSpc>
              <a:buClr>
                <a:srgbClr val="2164A8"/>
              </a:buClr>
              <a:buSzPct val="75000"/>
              <a:buFont typeface="Wingdings" pitchFamily="2" charset="2"/>
              <a:buChar char="q"/>
            </a:pPr>
            <a:r>
              <a:rPr lang="hu-HU" b="0" dirty="0" smtClean="0">
                <a:solidFill>
                  <a:schemeClr val="tx1"/>
                </a:solidFill>
                <a:latin typeface="Verdana" pitchFamily="34" charset="0"/>
              </a:rPr>
              <a:t>Cél</a:t>
            </a:r>
          </a:p>
          <a:p>
            <a:pPr marL="815975" lvl="1" indent="-358775" algn="l" defTabSz="958850" eaLnBrk="0" hangingPunct="0">
              <a:lnSpc>
                <a:spcPct val="90000"/>
              </a:lnSpc>
              <a:buClr>
                <a:srgbClr val="2164A8"/>
              </a:buClr>
              <a:buSzPct val="75000"/>
              <a:buFont typeface="Wingdings" pitchFamily="2" charset="2"/>
              <a:buChar char="q"/>
            </a:pPr>
            <a:r>
              <a:rPr lang="hu-HU" b="0" dirty="0" smtClean="0">
                <a:solidFill>
                  <a:schemeClr val="tx1"/>
                </a:solidFill>
                <a:latin typeface="Verdana" pitchFamily="34" charset="0"/>
              </a:rPr>
              <a:t>Online adatbányászati és adatfeldolgozó eszköz kialakítása nyílt adatbázisokhoz.</a:t>
            </a:r>
          </a:p>
          <a:p>
            <a:pPr marL="815975" lvl="1" indent="-358775" algn="l" defTabSz="958850" eaLnBrk="0" hangingPunct="0">
              <a:lnSpc>
                <a:spcPct val="90000"/>
              </a:lnSpc>
              <a:buClr>
                <a:srgbClr val="2164A8"/>
              </a:buClr>
              <a:buSzPct val="75000"/>
              <a:buFont typeface="Wingdings" pitchFamily="2" charset="2"/>
              <a:buChar char="q"/>
            </a:pPr>
            <a:r>
              <a:rPr lang="hu-HU" b="0" dirty="0" smtClean="0">
                <a:solidFill>
                  <a:schemeClr val="tx1"/>
                </a:solidFill>
                <a:latin typeface="Verdana" pitchFamily="34" charset="0"/>
              </a:rPr>
              <a:t>Kulcsszavas kereséssel gén szekvenciák gyűjtése, majd a találatokkal meghatározott gének összehasonlító elemzése más modellállatok releváns génjeivel (</a:t>
            </a:r>
            <a:r>
              <a:rPr lang="hu-HU" b="0" dirty="0" err="1" smtClean="0">
                <a:solidFill>
                  <a:schemeClr val="tx1"/>
                </a:solidFill>
                <a:latin typeface="Verdana" pitchFamily="34" charset="0"/>
              </a:rPr>
              <a:t>in-silico</a:t>
            </a:r>
            <a:r>
              <a:rPr lang="hu-HU" b="0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hu-HU" b="0" dirty="0" err="1" smtClean="0">
                <a:solidFill>
                  <a:schemeClr val="tx1"/>
                </a:solidFill>
                <a:latin typeface="Verdana" pitchFamily="34" charset="0"/>
              </a:rPr>
              <a:t>mapping</a:t>
            </a:r>
            <a:r>
              <a:rPr lang="hu-HU" b="0" dirty="0" smtClean="0">
                <a:solidFill>
                  <a:schemeClr val="tx1"/>
                </a:solidFill>
                <a:latin typeface="Verdana" pitchFamily="34" charset="0"/>
              </a:rPr>
              <a:t>).</a:t>
            </a:r>
          </a:p>
          <a:p>
            <a:pPr marL="815975" lvl="1" indent="-358775" algn="l" defTabSz="958850" eaLnBrk="0" hangingPunct="0">
              <a:lnSpc>
                <a:spcPct val="90000"/>
              </a:lnSpc>
              <a:buClr>
                <a:srgbClr val="2164A8"/>
              </a:buClr>
              <a:buSzPct val="75000"/>
              <a:buFont typeface="Wingdings" pitchFamily="2" charset="2"/>
              <a:buChar char="q"/>
            </a:pPr>
            <a:r>
              <a:rPr lang="hu-HU" b="0" dirty="0" smtClean="0">
                <a:solidFill>
                  <a:schemeClr val="tx1"/>
                </a:solidFill>
                <a:latin typeface="Verdana" pitchFamily="34" charset="0"/>
              </a:rPr>
              <a:t>Potenciális célgének azonosítása.</a:t>
            </a:r>
          </a:p>
          <a:p>
            <a:pPr marL="815975" lvl="1" indent="-358775" algn="l" defTabSz="958850" eaLnBrk="0" hangingPunct="0">
              <a:lnSpc>
                <a:spcPct val="90000"/>
              </a:lnSpc>
              <a:buClr>
                <a:srgbClr val="2164A8"/>
              </a:buClr>
              <a:buSzPct val="75000"/>
              <a:buFont typeface="Wingdings" pitchFamily="2" charset="2"/>
              <a:buChar char="q"/>
            </a:pPr>
            <a:r>
              <a:rPr lang="hu-HU" b="0" dirty="0" smtClean="0">
                <a:solidFill>
                  <a:schemeClr val="tx1"/>
                </a:solidFill>
                <a:latin typeface="Verdana" pitchFamily="34" charset="0"/>
              </a:rPr>
              <a:t>A dél-európai régió kutatói számára hozzáférhető szolgáltatás.</a:t>
            </a:r>
          </a:p>
          <a:p>
            <a:pPr marL="358775" indent="-358775" algn="l" defTabSz="958850" eaLnBrk="0" hangingPunct="0">
              <a:lnSpc>
                <a:spcPct val="90000"/>
              </a:lnSpc>
              <a:buClr>
                <a:srgbClr val="2164A8"/>
              </a:buClr>
              <a:buSzPct val="75000"/>
              <a:buFont typeface="Wingdings" pitchFamily="2" charset="2"/>
              <a:buChar char="q"/>
            </a:pPr>
            <a:r>
              <a:rPr lang="hu-HU" sz="2000" b="0" dirty="0" smtClean="0">
                <a:solidFill>
                  <a:schemeClr val="tx1"/>
                </a:solidFill>
                <a:latin typeface="Verdana" pitchFamily="34" charset="0"/>
              </a:rPr>
              <a:t>Fejlesztő</a:t>
            </a:r>
          </a:p>
          <a:p>
            <a:pPr marL="815975" lvl="1" indent="-358775" algn="l" defTabSz="958850" eaLnBrk="0" hangingPunct="0">
              <a:lnSpc>
                <a:spcPct val="90000"/>
              </a:lnSpc>
              <a:buClr>
                <a:srgbClr val="2164A8"/>
              </a:buClr>
              <a:buSzPct val="75000"/>
              <a:buFont typeface="Wingdings" pitchFamily="2" charset="2"/>
              <a:buChar char="q"/>
            </a:pPr>
            <a:r>
              <a:rPr lang="hu-HU" sz="2000" b="0" dirty="0" smtClean="0">
                <a:solidFill>
                  <a:schemeClr val="tx1"/>
                </a:solidFill>
                <a:latin typeface="Verdana" pitchFamily="34" charset="0"/>
              </a:rPr>
              <a:t>Óbudai Egyetem /Neumann Informatikai Kar</a:t>
            </a:r>
          </a:p>
          <a:p>
            <a:pPr marL="358775" indent="-358775" algn="l" defTabSz="958850" eaLnBrk="0" hangingPunct="0">
              <a:lnSpc>
                <a:spcPct val="90000"/>
              </a:lnSpc>
              <a:buClr>
                <a:srgbClr val="2164A8"/>
              </a:buClr>
              <a:buSzPct val="75000"/>
              <a:buFont typeface="Wingdings" pitchFamily="2" charset="2"/>
              <a:buChar char="q"/>
            </a:pPr>
            <a:r>
              <a:rPr lang="hu-HU" sz="2000" b="0" dirty="0" smtClean="0">
                <a:solidFill>
                  <a:schemeClr val="tx1"/>
                </a:solidFill>
                <a:latin typeface="Verdana" pitchFamily="34" charset="0"/>
              </a:rPr>
              <a:t>Támogatók</a:t>
            </a:r>
          </a:p>
          <a:p>
            <a:pPr marL="815975" lvl="1" indent="-358775" algn="l" defTabSz="958850" eaLnBrk="0" hangingPunct="0">
              <a:lnSpc>
                <a:spcPct val="90000"/>
              </a:lnSpc>
              <a:buClr>
                <a:srgbClr val="2164A8"/>
              </a:buClr>
              <a:buSzPct val="75000"/>
              <a:buFont typeface="Wingdings" pitchFamily="2" charset="2"/>
              <a:buChar char="q"/>
            </a:pPr>
            <a:r>
              <a:rPr lang="hu-HU" sz="2000" b="0" dirty="0" smtClean="0">
                <a:solidFill>
                  <a:schemeClr val="tx1"/>
                </a:solidFill>
                <a:latin typeface="Verdana" pitchFamily="34" charset="0"/>
              </a:rPr>
              <a:t>MTA SZTAKI (szakmai)</a:t>
            </a:r>
          </a:p>
          <a:p>
            <a:pPr marL="815975" lvl="1" indent="-358775" algn="l" defTabSz="958850" eaLnBrk="0" hangingPunct="0">
              <a:lnSpc>
                <a:spcPct val="90000"/>
              </a:lnSpc>
              <a:buClr>
                <a:srgbClr val="2164A8"/>
              </a:buClr>
              <a:buSzPct val="75000"/>
              <a:buFont typeface="Wingdings" pitchFamily="2" charset="2"/>
              <a:buChar char="q"/>
            </a:pPr>
            <a:r>
              <a:rPr lang="hu-HU" sz="2000" b="0" dirty="0" smtClean="0">
                <a:solidFill>
                  <a:schemeClr val="tx1"/>
                </a:solidFill>
                <a:latin typeface="Verdana" pitchFamily="34" charset="0"/>
              </a:rPr>
              <a:t>NIIF (infrastruktúra + szakmai)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586538"/>
            <a:ext cx="9906000" cy="293687"/>
          </a:xfrm>
        </p:spPr>
        <p:txBody>
          <a:bodyPr/>
          <a:lstStyle/>
          <a:p>
            <a:pPr defTabSz="958850"/>
            <a:r>
              <a:rPr lang="hu-HU" dirty="0" err="1" smtClean="0"/>
              <a:t>Networkshop</a:t>
            </a:r>
            <a:r>
              <a:rPr lang="hu-HU" dirty="0" smtClean="0"/>
              <a:t> 2012</a:t>
            </a:r>
            <a:r>
              <a:rPr lang="en-US" dirty="0" smtClean="0"/>
              <a:t> </a:t>
            </a:r>
            <a:r>
              <a:rPr lang="hu-HU" dirty="0" smtClean="0"/>
              <a:t>        </a:t>
            </a:r>
            <a:r>
              <a:rPr lang="en-US" dirty="0" smtClean="0"/>
              <a:t>– </a:t>
            </a:r>
            <a:r>
              <a:rPr lang="hu-HU" dirty="0" smtClean="0"/>
              <a:t>      Veszprém</a:t>
            </a:r>
            <a:r>
              <a:rPr lang="en-US" dirty="0" smtClean="0"/>
              <a:t> </a:t>
            </a:r>
            <a:r>
              <a:rPr lang="hu-HU" dirty="0" smtClean="0"/>
              <a:t> 2012.04.11.</a:t>
            </a:r>
            <a:r>
              <a:rPr lang="en-US" dirty="0"/>
              <a:t>					</a:t>
            </a:r>
            <a:fld id="{A8D006C7-9E67-409C-BCD6-DF868965AE15}" type="slidenum">
              <a:rPr lang="el-GR"/>
              <a:pPr defTabSz="958850"/>
              <a:t>11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600" dirty="0" err="1" smtClean="0"/>
              <a:t>DiseaseGene</a:t>
            </a:r>
            <a:r>
              <a:rPr lang="en-US" sz="2600" dirty="0" smtClean="0"/>
              <a:t> - </a:t>
            </a:r>
            <a:r>
              <a:rPr lang="en-US" sz="2600" dirty="0" err="1" smtClean="0"/>
              <a:t>Poligénes</a:t>
            </a:r>
            <a:r>
              <a:rPr lang="en-US" sz="2600" dirty="0" smtClean="0"/>
              <a:t> </a:t>
            </a:r>
            <a:r>
              <a:rPr lang="en-US" sz="2600" dirty="0" err="1" smtClean="0"/>
              <a:t>betegségek</a:t>
            </a:r>
            <a:r>
              <a:rPr lang="en-US" sz="2600" dirty="0" smtClean="0"/>
              <a:t> </a:t>
            </a:r>
            <a:r>
              <a:rPr lang="hu-HU" sz="2600" dirty="0" smtClean="0"/>
              <a:t>cél génjeinek </a:t>
            </a:r>
            <a:r>
              <a:rPr lang="en-US" sz="2600" dirty="0" err="1" smtClean="0"/>
              <a:t>keresése</a:t>
            </a:r>
            <a:r>
              <a:rPr lang="en-US" sz="2600" dirty="0" smtClean="0"/>
              <a:t> </a:t>
            </a:r>
            <a:r>
              <a:rPr lang="en-US" sz="2600" dirty="0" err="1" smtClean="0"/>
              <a:t>modellállatok</a:t>
            </a:r>
            <a:r>
              <a:rPr lang="en-US" sz="2600" dirty="0" smtClean="0"/>
              <a:t> </a:t>
            </a:r>
            <a:r>
              <a:rPr lang="en-US" sz="2600" dirty="0" err="1" smtClean="0"/>
              <a:t>közötti</a:t>
            </a:r>
            <a:r>
              <a:rPr lang="en-US" sz="2600" dirty="0" smtClean="0"/>
              <a:t> </a:t>
            </a:r>
            <a:r>
              <a:rPr lang="en-US" sz="2600" dirty="0" err="1" smtClean="0"/>
              <a:t>géntérképezéssel</a:t>
            </a:r>
            <a:r>
              <a:rPr lang="hu-HU" sz="2600" dirty="0" smtClean="0"/>
              <a:t> (folyt.)</a:t>
            </a:r>
            <a:endParaRPr lang="en-US" sz="2600" dirty="0" smtClean="0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69847" y="1476375"/>
            <a:ext cx="6873875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5" tIns="47892" rIns="95785" bIns="47892"/>
          <a:lstStyle/>
          <a:p>
            <a:pPr marL="358775" indent="-358775" algn="l" defTabSz="958850" eaLnBrk="0" hangingPunct="0">
              <a:lnSpc>
                <a:spcPct val="90000"/>
              </a:lnSpc>
              <a:buClr>
                <a:srgbClr val="2164A8"/>
              </a:buClr>
              <a:buSzPct val="75000"/>
              <a:buFont typeface="Wingdings" pitchFamily="2" charset="2"/>
              <a:buChar char="q"/>
            </a:pPr>
            <a:r>
              <a:rPr lang="hu-HU" sz="2000" b="0" dirty="0" smtClean="0">
                <a:solidFill>
                  <a:schemeClr val="tx1"/>
                </a:solidFill>
                <a:latin typeface="Verdana" pitchFamily="34" charset="0"/>
              </a:rPr>
              <a:t>Belső működés</a:t>
            </a:r>
          </a:p>
          <a:p>
            <a:pPr marL="815975" lvl="1" indent="-358775" algn="l" defTabSz="958850" eaLnBrk="0" hangingPunct="0">
              <a:lnSpc>
                <a:spcPct val="90000"/>
              </a:lnSpc>
              <a:buClr>
                <a:srgbClr val="2164A8"/>
              </a:buClr>
              <a:buSzPct val="75000"/>
              <a:buFont typeface="Wingdings" pitchFamily="2" charset="2"/>
              <a:buChar char="q"/>
            </a:pPr>
            <a:r>
              <a:rPr lang="hu-HU" sz="2000" b="0" dirty="0" smtClean="0">
                <a:solidFill>
                  <a:schemeClr val="tx1"/>
                </a:solidFill>
                <a:latin typeface="Verdana" pitchFamily="34" charset="0"/>
              </a:rPr>
              <a:t>Munkafolyamat gráf alapú felépítés</a:t>
            </a:r>
          </a:p>
          <a:p>
            <a:pPr marL="358775" indent="-358775" algn="l" defTabSz="958850" eaLnBrk="0" hangingPunct="0">
              <a:lnSpc>
                <a:spcPct val="90000"/>
              </a:lnSpc>
              <a:buClr>
                <a:srgbClr val="2164A8"/>
              </a:buClr>
              <a:buSzPct val="75000"/>
              <a:buFont typeface="Wingdings" pitchFamily="2" charset="2"/>
              <a:buChar char="q"/>
            </a:pPr>
            <a:r>
              <a:rPr lang="hu-HU" sz="2000" b="0" dirty="0" smtClean="0">
                <a:solidFill>
                  <a:schemeClr val="tx1"/>
                </a:solidFill>
                <a:latin typeface="Verdana" pitchFamily="34" charset="0"/>
              </a:rPr>
              <a:t>Felhasznált technológiák </a:t>
            </a:r>
          </a:p>
          <a:p>
            <a:pPr marL="815975" lvl="1" indent="-358775" algn="l" defTabSz="958850" eaLnBrk="0" hangingPunct="0">
              <a:lnSpc>
                <a:spcPct val="90000"/>
              </a:lnSpc>
              <a:buClr>
                <a:srgbClr val="2164A8"/>
              </a:buClr>
              <a:buSzPct val="75000"/>
              <a:buFont typeface="Wingdings" pitchFamily="2" charset="2"/>
              <a:buChar char="q"/>
            </a:pPr>
            <a:r>
              <a:rPr lang="hu-HU" sz="2000" b="0" dirty="0" err="1" smtClean="0">
                <a:solidFill>
                  <a:schemeClr val="tx1"/>
                </a:solidFill>
                <a:latin typeface="Verdana" pitchFamily="34" charset="0"/>
              </a:rPr>
              <a:t>gUSE</a:t>
            </a:r>
            <a:r>
              <a:rPr lang="hu-HU" sz="2000" b="0" dirty="0" smtClean="0">
                <a:solidFill>
                  <a:schemeClr val="tx1"/>
                </a:solidFill>
                <a:latin typeface="Verdana" pitchFamily="34" charset="0"/>
              </a:rPr>
              <a:t> + WS-PGRADE</a:t>
            </a:r>
          </a:p>
          <a:p>
            <a:pPr marL="815975" lvl="1" indent="-358775" algn="l" defTabSz="958850" eaLnBrk="0" hangingPunct="0">
              <a:lnSpc>
                <a:spcPct val="90000"/>
              </a:lnSpc>
              <a:buClr>
                <a:srgbClr val="2164A8"/>
              </a:buClr>
              <a:buSzPct val="75000"/>
              <a:buFont typeface="Wingdings" pitchFamily="2" charset="2"/>
              <a:buChar char="q"/>
            </a:pPr>
            <a:r>
              <a:rPr lang="hu-HU" sz="2000" b="0" dirty="0" smtClean="0">
                <a:solidFill>
                  <a:schemeClr val="tx1"/>
                </a:solidFill>
                <a:latin typeface="Verdana" pitchFamily="34" charset="0"/>
              </a:rPr>
              <a:t>Nyílt </a:t>
            </a:r>
            <a:r>
              <a:rPr lang="hu-HU" sz="2000" b="0" dirty="0" err="1" smtClean="0">
                <a:solidFill>
                  <a:schemeClr val="tx1"/>
                </a:solidFill>
                <a:latin typeface="Verdana" pitchFamily="34" charset="0"/>
              </a:rPr>
              <a:t>génszekvencia</a:t>
            </a:r>
            <a:r>
              <a:rPr lang="hu-HU" sz="2000" b="0" dirty="0" smtClean="0">
                <a:solidFill>
                  <a:schemeClr val="tx1"/>
                </a:solidFill>
                <a:latin typeface="Verdana" pitchFamily="34" charset="0"/>
              </a:rPr>
              <a:t> adatbázisok</a:t>
            </a:r>
          </a:p>
          <a:p>
            <a:pPr marL="815975" lvl="1" indent="-358775" algn="l" defTabSz="958850" eaLnBrk="0" hangingPunct="0">
              <a:lnSpc>
                <a:spcPct val="90000"/>
              </a:lnSpc>
              <a:buClr>
                <a:srgbClr val="2164A8"/>
              </a:buClr>
              <a:buSzPct val="75000"/>
              <a:buFont typeface="Wingdings" pitchFamily="2" charset="2"/>
              <a:buChar char="q"/>
            </a:pPr>
            <a:r>
              <a:rPr lang="hu-HU" sz="2000" b="0" dirty="0" err="1" smtClean="0">
                <a:solidFill>
                  <a:schemeClr val="tx1"/>
                </a:solidFill>
                <a:latin typeface="Verdana" pitchFamily="34" charset="0"/>
              </a:rPr>
              <a:t>Mapping</a:t>
            </a:r>
            <a:r>
              <a:rPr lang="hu-HU" sz="2000" b="0" dirty="0" smtClean="0">
                <a:solidFill>
                  <a:schemeClr val="tx1"/>
                </a:solidFill>
                <a:latin typeface="Verdana" pitchFamily="34" charset="0"/>
              </a:rPr>
              <a:t> adatbázisok</a:t>
            </a:r>
          </a:p>
          <a:p>
            <a:pPr marL="815975" lvl="1" indent="-358775" algn="l" defTabSz="958850" eaLnBrk="0" hangingPunct="0">
              <a:lnSpc>
                <a:spcPct val="90000"/>
              </a:lnSpc>
              <a:buClr>
                <a:srgbClr val="2164A8"/>
              </a:buClr>
              <a:buSzPct val="75000"/>
              <a:buFont typeface="Wingdings" pitchFamily="2" charset="2"/>
              <a:buChar char="q"/>
            </a:pPr>
            <a:r>
              <a:rPr lang="hu-HU" sz="2000" b="0" dirty="0" err="1" smtClean="0">
                <a:solidFill>
                  <a:schemeClr val="tx1"/>
                </a:solidFill>
                <a:latin typeface="Verdana" pitchFamily="34" charset="0"/>
              </a:rPr>
              <a:t>mpiBlast</a:t>
            </a:r>
            <a:r>
              <a:rPr lang="hu-HU" sz="2000" b="0" dirty="0" smtClean="0">
                <a:solidFill>
                  <a:schemeClr val="tx1"/>
                </a:solidFill>
                <a:latin typeface="Verdana" pitchFamily="34" charset="0"/>
              </a:rPr>
              <a:t>, </a:t>
            </a:r>
            <a:r>
              <a:rPr lang="hu-HU" sz="2000" b="0" dirty="0" err="1" smtClean="0">
                <a:solidFill>
                  <a:schemeClr val="tx1"/>
                </a:solidFill>
                <a:latin typeface="Verdana" pitchFamily="34" charset="0"/>
              </a:rPr>
              <a:t>bioperl</a:t>
            </a:r>
            <a:endParaRPr lang="hu-HU" sz="2000" b="0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58775" indent="-358775" algn="l" defTabSz="958850" eaLnBrk="0" hangingPunct="0">
              <a:lnSpc>
                <a:spcPct val="90000"/>
              </a:lnSpc>
              <a:buClr>
                <a:srgbClr val="2164A8"/>
              </a:buClr>
              <a:buSzPct val="75000"/>
              <a:buFont typeface="Wingdings" pitchFamily="2" charset="2"/>
              <a:buChar char="q"/>
            </a:pPr>
            <a:r>
              <a:rPr lang="hu-HU" sz="2000" b="0" dirty="0" smtClean="0">
                <a:solidFill>
                  <a:schemeClr val="tx1"/>
                </a:solidFill>
                <a:latin typeface="Verdana" pitchFamily="34" charset="0"/>
              </a:rPr>
              <a:t>Elérhető</a:t>
            </a:r>
          </a:p>
          <a:p>
            <a:pPr marL="815975" lvl="1" indent="-358775" algn="l" defTabSz="958850" eaLnBrk="0" hangingPunct="0">
              <a:lnSpc>
                <a:spcPct val="90000"/>
              </a:lnSpc>
              <a:buClr>
                <a:srgbClr val="2164A8"/>
              </a:buClr>
              <a:buSzPct val="75000"/>
              <a:buFont typeface="Wingdings" pitchFamily="2" charset="2"/>
              <a:buChar char="q"/>
            </a:pPr>
            <a:r>
              <a:rPr lang="hu-HU" sz="2000" b="0" dirty="0" smtClean="0">
                <a:solidFill>
                  <a:schemeClr val="tx1"/>
                </a:solidFill>
                <a:latin typeface="Verdana" pitchFamily="34" charset="0"/>
              </a:rPr>
              <a:t>HP-SEE </a:t>
            </a:r>
            <a:r>
              <a:rPr lang="hu-HU" sz="2000" b="0" dirty="0" err="1" smtClean="0">
                <a:solidFill>
                  <a:schemeClr val="tx1"/>
                </a:solidFill>
                <a:latin typeface="Verdana" pitchFamily="34" charset="0"/>
              </a:rPr>
              <a:t>Bioinformatikai</a:t>
            </a:r>
            <a:r>
              <a:rPr lang="hu-HU" sz="2000" b="0" dirty="0" smtClean="0">
                <a:solidFill>
                  <a:schemeClr val="tx1"/>
                </a:solidFill>
                <a:latin typeface="Verdana" pitchFamily="34" charset="0"/>
              </a:rPr>
              <a:t> portálon</a:t>
            </a:r>
          </a:p>
          <a:p>
            <a:pPr marL="1273175" lvl="2" indent="-358775" algn="l" defTabSz="958850" eaLnBrk="0" hangingPunct="0">
              <a:lnSpc>
                <a:spcPct val="90000"/>
              </a:lnSpc>
              <a:buClr>
                <a:srgbClr val="2164A8"/>
              </a:buClr>
              <a:buSzPct val="75000"/>
              <a:buFont typeface="Wingdings" pitchFamily="2" charset="2"/>
              <a:buChar char="q"/>
            </a:pPr>
            <a:r>
              <a:rPr lang="hu-HU" sz="1400" b="0" u="sng" dirty="0" smtClean="0">
                <a:hlinkClick r:id="rId2"/>
              </a:rPr>
              <a:t>http://ls-hpsee.nik.uni-obuda.hu:8080/liferay-portal-6.0.5</a:t>
            </a:r>
            <a:endParaRPr lang="hu-HU" sz="2000" b="0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815975" lvl="1" indent="-358775" algn="l" defTabSz="958850" eaLnBrk="0" hangingPunct="0">
              <a:lnSpc>
                <a:spcPct val="90000"/>
              </a:lnSpc>
              <a:buClr>
                <a:srgbClr val="2164A8"/>
              </a:buClr>
              <a:buSzPct val="75000"/>
              <a:buFont typeface="Wingdings" pitchFamily="2" charset="2"/>
              <a:buChar char="q"/>
            </a:pPr>
            <a:r>
              <a:rPr lang="hu-HU" sz="2000" b="0" dirty="0" smtClean="0">
                <a:solidFill>
                  <a:schemeClr val="tx1"/>
                </a:solidFill>
                <a:latin typeface="Verdana" pitchFamily="34" charset="0"/>
              </a:rPr>
              <a:t>Futási helyek: </a:t>
            </a:r>
          </a:p>
          <a:p>
            <a:pPr marL="1273175" lvl="2" indent="-358775" algn="l" defTabSz="958850" eaLnBrk="0" hangingPunct="0">
              <a:lnSpc>
                <a:spcPct val="90000"/>
              </a:lnSpc>
              <a:buClr>
                <a:srgbClr val="2164A8"/>
              </a:buClr>
              <a:buSzPct val="75000"/>
              <a:buFont typeface="Wingdings" pitchFamily="2" charset="2"/>
              <a:buChar char="q"/>
            </a:pPr>
            <a:r>
              <a:rPr lang="hu-HU" sz="2000" b="0" dirty="0" smtClean="0">
                <a:solidFill>
                  <a:schemeClr val="tx1"/>
                </a:solidFill>
                <a:latin typeface="Verdana" pitchFamily="34" charset="0"/>
              </a:rPr>
              <a:t>szegedi és budapesti infrastruktúra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586538"/>
            <a:ext cx="9906000" cy="293687"/>
          </a:xfrm>
        </p:spPr>
        <p:txBody>
          <a:bodyPr/>
          <a:lstStyle/>
          <a:p>
            <a:pPr defTabSz="958850"/>
            <a:r>
              <a:rPr lang="hu-HU" dirty="0" err="1" smtClean="0"/>
              <a:t>Networkshop</a:t>
            </a:r>
            <a:r>
              <a:rPr lang="hu-HU" dirty="0" smtClean="0"/>
              <a:t> 2012</a:t>
            </a:r>
            <a:r>
              <a:rPr lang="en-US" dirty="0" smtClean="0"/>
              <a:t> </a:t>
            </a:r>
            <a:r>
              <a:rPr lang="hu-HU" dirty="0" smtClean="0"/>
              <a:t>        </a:t>
            </a:r>
            <a:r>
              <a:rPr lang="en-US" dirty="0" smtClean="0"/>
              <a:t>– </a:t>
            </a:r>
            <a:r>
              <a:rPr lang="hu-HU" dirty="0" smtClean="0"/>
              <a:t>      Veszprém</a:t>
            </a:r>
            <a:r>
              <a:rPr lang="en-US" dirty="0" smtClean="0"/>
              <a:t> </a:t>
            </a:r>
            <a:r>
              <a:rPr lang="hu-HU" dirty="0" smtClean="0"/>
              <a:t> 2012.04.11.</a:t>
            </a:r>
            <a:r>
              <a:rPr lang="en-US" dirty="0"/>
              <a:t>					</a:t>
            </a:r>
            <a:fld id="{A8D006C7-9E67-409C-BCD6-DF868965AE15}" type="slidenum">
              <a:rPr lang="el-GR"/>
              <a:pPr defTabSz="958850"/>
              <a:t>12</a:t>
            </a:fld>
            <a:endParaRPr lang="el-GR" dirty="0"/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27115" y="4772018"/>
            <a:ext cx="3036012" cy="152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Kép 5" descr="diseaseMapper-ChooseAnimal.png"/>
          <p:cNvPicPr>
            <a:picLocks noChangeAspect="1"/>
          </p:cNvPicPr>
          <p:nvPr/>
        </p:nvPicPr>
        <p:blipFill>
          <a:blip r:embed="rId4"/>
          <a:srcRect t="21542"/>
          <a:stretch>
            <a:fillRect/>
          </a:stretch>
        </p:blipFill>
        <p:spPr bwMode="auto">
          <a:xfrm>
            <a:off x="5695948" y="2189163"/>
            <a:ext cx="4152900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hu-HU" dirty="0" smtClean="0">
                <a:ea typeface="ＭＳ Ｐゴシック" charset="-128"/>
              </a:rPr>
              <a:t>További alkalmazások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130190" y="1516068"/>
            <a:ext cx="9518651" cy="5041900"/>
          </a:xfrm>
        </p:spPr>
        <p:txBody>
          <a:bodyPr/>
          <a:lstStyle/>
          <a:p>
            <a:pPr eaLnBrk="1" hangingPunct="1"/>
            <a:r>
              <a:rPr lang="hu-HU" sz="2200" dirty="0" smtClean="0">
                <a:ea typeface="ＭＳ Ｐゴシック" charset="-128"/>
              </a:rPr>
              <a:t>MDSCS -  </a:t>
            </a:r>
            <a:r>
              <a:rPr lang="hu-HU" sz="2200" dirty="0" smtClean="0"/>
              <a:t>Komplex rendszerek molekula dinamikai elemzése</a:t>
            </a:r>
          </a:p>
          <a:p>
            <a:pPr lvl="1" eaLnBrk="1" hangingPunct="1"/>
            <a:r>
              <a:rPr lang="hu-HU" sz="1800" dirty="0" smtClean="0">
                <a:ea typeface="ＭＳ Ｐゴシック" charset="-128"/>
              </a:rPr>
              <a:t>Párhuzamosan futó molekula dinamikai szimulációk</a:t>
            </a:r>
          </a:p>
          <a:p>
            <a:pPr lvl="1" eaLnBrk="1" hangingPunct="1"/>
            <a:r>
              <a:rPr lang="hu-HU" sz="1800" dirty="0" smtClean="0">
                <a:ea typeface="ＭＳ Ｐゴシック" charset="-128"/>
              </a:rPr>
              <a:t>Polimer rendszerek hőmérséklet és koncentráció függő  modellezése</a:t>
            </a:r>
            <a:endParaRPr lang="en-US" sz="1800" dirty="0" smtClean="0">
              <a:ea typeface="ＭＳ Ｐゴシック" charset="-128"/>
            </a:endParaRPr>
          </a:p>
          <a:p>
            <a:pPr lvl="1" eaLnBrk="1" hangingPunct="1"/>
            <a:endParaRPr lang="en-US" sz="1800" dirty="0" smtClean="0">
              <a:ea typeface="ＭＳ Ｐゴシック" charset="-128"/>
            </a:endParaRPr>
          </a:p>
          <a:p>
            <a:pPr lvl="1" eaLnBrk="1" hangingPunct="1">
              <a:buFont typeface="Wingdings" charset="2"/>
              <a:buNone/>
            </a:pPr>
            <a:r>
              <a:rPr lang="en-US" sz="1800" dirty="0" smtClean="0">
                <a:ea typeface="ＭＳ Ｐゴシック" charset="-128"/>
              </a:rPr>
              <a:t>	</a:t>
            </a:r>
            <a:endParaRPr lang="en-US" dirty="0" smtClean="0">
              <a:ea typeface="ＭＳ Ｐゴシック" charset="-128"/>
            </a:endParaRPr>
          </a:p>
          <a:p>
            <a:r>
              <a:rPr lang="en-US" dirty="0" err="1" smtClean="0"/>
              <a:t>miRs</a:t>
            </a:r>
            <a:r>
              <a:rPr lang="hu-HU" dirty="0" smtClean="0"/>
              <a:t> - Új </a:t>
            </a:r>
            <a:r>
              <a:rPr lang="en-US" dirty="0" err="1" smtClean="0"/>
              <a:t>miRN</a:t>
            </a:r>
            <a:r>
              <a:rPr lang="hu-HU" dirty="0" smtClean="0"/>
              <a:t>S</a:t>
            </a:r>
            <a:r>
              <a:rPr lang="en-US" dirty="0" smtClean="0"/>
              <a:t> </a:t>
            </a:r>
            <a:r>
              <a:rPr lang="hu-HU" dirty="0" smtClean="0"/>
              <a:t>gének keresése</a:t>
            </a:r>
          </a:p>
          <a:p>
            <a:pPr lvl="1"/>
            <a:r>
              <a:rPr lang="hu-HU" dirty="0" smtClean="0">
                <a:ea typeface="ＭＳ Ｐゴシック" charset="-128"/>
              </a:rPr>
              <a:t>Felhasználható rákkutatásban</a:t>
            </a:r>
            <a:endParaRPr lang="en-US" dirty="0" smtClean="0">
              <a:ea typeface="ＭＳ Ｐゴシック" charset="-128"/>
            </a:endParaRPr>
          </a:p>
        </p:txBody>
      </p:sp>
      <p:pic>
        <p:nvPicPr>
          <p:cNvPr id="49157" name="Picture 4" descr="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99353" y="2568482"/>
            <a:ext cx="2244725" cy="20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8" name="Rectangle 5"/>
          <p:cNvSpPr>
            <a:spLocks noChangeArrowheads="1"/>
          </p:cNvSpPr>
          <p:nvPr/>
        </p:nvSpPr>
        <p:spPr bwMode="auto">
          <a:xfrm>
            <a:off x="7215188" y="4759284"/>
            <a:ext cx="2690812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5" tIns="47892" rIns="95785" bIns="47892"/>
          <a:lstStyle/>
          <a:p>
            <a:pPr marL="358775" indent="-358775" defTabSz="958850" eaLnBrk="0" hangingPunct="0">
              <a:lnSpc>
                <a:spcPct val="90000"/>
              </a:lnSpc>
              <a:spcBef>
                <a:spcPct val="20000"/>
              </a:spcBef>
              <a:buClr>
                <a:srgbClr val="2164A8"/>
              </a:buClr>
              <a:buSzPct val="75000"/>
              <a:buFont typeface="Wingdings" charset="2"/>
              <a:buNone/>
            </a:pPr>
            <a:r>
              <a:rPr lang="en-GB" sz="1400" b="0" i="1" dirty="0" smtClean="0">
                <a:solidFill>
                  <a:schemeClr val="tx1"/>
                </a:solidFill>
                <a:latin typeface="Verdana" charset="0"/>
              </a:rPr>
              <a:t>Sodium </a:t>
            </a:r>
            <a:r>
              <a:rPr lang="en-GB" sz="1400" b="0" i="1" dirty="0" err="1">
                <a:solidFill>
                  <a:schemeClr val="tx1"/>
                </a:solidFill>
                <a:latin typeface="Verdana" charset="0"/>
              </a:rPr>
              <a:t>dodecyl</a:t>
            </a:r>
            <a:r>
              <a:rPr lang="en-GB" sz="1400" b="0" i="1" dirty="0">
                <a:solidFill>
                  <a:schemeClr val="tx1"/>
                </a:solidFill>
                <a:latin typeface="Verdana" charset="0"/>
              </a:rPr>
              <a:t> </a:t>
            </a:r>
            <a:r>
              <a:rPr lang="en-GB" sz="1400" b="0" i="1" dirty="0" err="1">
                <a:solidFill>
                  <a:schemeClr val="tx1"/>
                </a:solidFill>
                <a:latin typeface="Verdana" charset="0"/>
              </a:rPr>
              <a:t>sulfate</a:t>
            </a:r>
            <a:r>
              <a:rPr lang="en-GB" sz="1400" b="0" i="1" dirty="0">
                <a:solidFill>
                  <a:schemeClr val="tx1"/>
                </a:solidFill>
                <a:latin typeface="Verdana" charset="0"/>
              </a:rPr>
              <a:t> (SDS)/</a:t>
            </a:r>
            <a:r>
              <a:rPr lang="en-GB" sz="1400" b="0" i="1" dirty="0" err="1">
                <a:solidFill>
                  <a:schemeClr val="tx1"/>
                </a:solidFill>
                <a:latin typeface="Verdana" charset="0"/>
              </a:rPr>
              <a:t>PalH</a:t>
            </a:r>
            <a:r>
              <a:rPr lang="en-GB" sz="1400" b="0" i="1" dirty="0">
                <a:solidFill>
                  <a:schemeClr val="tx1"/>
                </a:solidFill>
                <a:latin typeface="Verdana" charset="0"/>
              </a:rPr>
              <a:t>/ water system in oil solute</a:t>
            </a:r>
            <a:endParaRPr lang="en-US" sz="1400" b="0" i="1" dirty="0">
              <a:solidFill>
                <a:schemeClr val="tx1"/>
              </a:solidFill>
              <a:latin typeface="Verdana" charset="0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5095" y="3886901"/>
            <a:ext cx="2070100" cy="2478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586538"/>
            <a:ext cx="9906000" cy="293687"/>
          </a:xfrm>
        </p:spPr>
        <p:txBody>
          <a:bodyPr/>
          <a:lstStyle/>
          <a:p>
            <a:pPr defTabSz="958850"/>
            <a:r>
              <a:rPr lang="hu-HU" dirty="0" err="1" smtClean="0"/>
              <a:t>Networkshop</a:t>
            </a:r>
            <a:r>
              <a:rPr lang="hu-HU" dirty="0" smtClean="0"/>
              <a:t> 2012</a:t>
            </a:r>
            <a:r>
              <a:rPr lang="en-US" dirty="0" smtClean="0"/>
              <a:t> </a:t>
            </a:r>
            <a:r>
              <a:rPr lang="hu-HU" dirty="0" smtClean="0"/>
              <a:t>        </a:t>
            </a:r>
            <a:r>
              <a:rPr lang="en-US" dirty="0" smtClean="0"/>
              <a:t>– </a:t>
            </a:r>
            <a:r>
              <a:rPr lang="hu-HU" dirty="0" smtClean="0"/>
              <a:t>      Veszprém</a:t>
            </a:r>
            <a:r>
              <a:rPr lang="en-US" dirty="0" smtClean="0"/>
              <a:t> </a:t>
            </a:r>
            <a:r>
              <a:rPr lang="hu-HU" dirty="0" smtClean="0"/>
              <a:t> 2012.04.11.</a:t>
            </a:r>
            <a:r>
              <a:rPr lang="en-US" dirty="0"/>
              <a:t>					</a:t>
            </a:r>
            <a:fld id="{A8D006C7-9E67-409C-BCD6-DF868965AE15}" type="slidenum">
              <a:rPr lang="el-GR"/>
              <a:pPr defTabSz="958850"/>
              <a:t>13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Összefoglalás</a:t>
            </a:r>
            <a:endParaRPr lang="en-US" smtClean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088" y="1238236"/>
            <a:ext cx="9518650" cy="5348302"/>
          </a:xfrm>
        </p:spPr>
        <p:txBody>
          <a:bodyPr/>
          <a:lstStyle/>
          <a:p>
            <a:r>
              <a:rPr lang="hu-HU" dirty="0" smtClean="0"/>
              <a:t>HP-SEE projekt honlap</a:t>
            </a:r>
            <a:endParaRPr lang="en-US" dirty="0" smtClean="0"/>
          </a:p>
          <a:p>
            <a:pPr lvl="1">
              <a:buFontTx/>
              <a:buNone/>
            </a:pPr>
            <a:r>
              <a:rPr lang="en-US" sz="2400" dirty="0" smtClean="0"/>
              <a:t>http://www.</a:t>
            </a:r>
            <a:r>
              <a:rPr lang="hu-HU" sz="2400" dirty="0" err="1" smtClean="0"/>
              <a:t>hp-see</a:t>
            </a:r>
            <a:r>
              <a:rPr lang="en-US" sz="2400" dirty="0" smtClean="0"/>
              <a:t>.</a:t>
            </a:r>
            <a:r>
              <a:rPr lang="en-US" sz="2400" dirty="0" err="1" smtClean="0"/>
              <a:t>eu</a:t>
            </a:r>
            <a:endParaRPr lang="en-US" sz="2400" dirty="0" smtClean="0"/>
          </a:p>
          <a:p>
            <a:r>
              <a:rPr lang="hu-HU" dirty="0" smtClean="0"/>
              <a:t>További információk a rendelkezésre álló alkalmazásokról</a:t>
            </a:r>
            <a:endParaRPr lang="en-US" dirty="0" smtClean="0"/>
          </a:p>
          <a:p>
            <a:pPr lvl="1">
              <a:buFontTx/>
              <a:buNone/>
            </a:pPr>
            <a:r>
              <a:rPr lang="en-US" sz="2400" dirty="0" smtClean="0"/>
              <a:t>http://hpseewiki.ipb.ac.rs/index.php/HP-SEE_Wiki</a:t>
            </a:r>
          </a:p>
          <a:p>
            <a:r>
              <a:rPr lang="hu-HU" dirty="0" smtClean="0"/>
              <a:t>Magyar tudományos közösségek számára lehetőségek</a:t>
            </a:r>
            <a:endParaRPr lang="hu-HU" dirty="0" smtClean="0">
              <a:sym typeface="Wingdings" charset="2"/>
            </a:endParaRPr>
          </a:p>
          <a:p>
            <a:pPr lvl="1"/>
            <a:r>
              <a:rPr lang="hu-HU" sz="2200" dirty="0" smtClean="0"/>
              <a:t>Kifejlesztett a</a:t>
            </a:r>
            <a:r>
              <a:rPr lang="en-US" sz="2200" dirty="0" err="1" smtClean="0"/>
              <a:t>lkalma</a:t>
            </a:r>
            <a:r>
              <a:rPr lang="hu-HU" sz="2200" dirty="0" err="1" smtClean="0"/>
              <a:t>zások</a:t>
            </a:r>
            <a:r>
              <a:rPr lang="hu-HU" sz="2200" dirty="0" smtClean="0"/>
              <a:t> használata (virtuális közösségek)</a:t>
            </a:r>
          </a:p>
          <a:p>
            <a:pPr lvl="1"/>
            <a:r>
              <a:rPr lang="hu-HU" sz="2200" dirty="0" smtClean="0"/>
              <a:t>Hazai infrastruktúra (NIIF)</a:t>
            </a:r>
          </a:p>
          <a:p>
            <a:pPr lvl="1"/>
            <a:r>
              <a:rPr lang="hu-HU" sz="2200" dirty="0" smtClean="0"/>
              <a:t>Támogatás alkalmazás portoláshoz (MTA SZTAKI)</a:t>
            </a:r>
          </a:p>
          <a:p>
            <a:pPr lvl="1"/>
            <a:r>
              <a:rPr lang="hu-HU" sz="2200" dirty="0" smtClean="0"/>
              <a:t>HP-SEE </a:t>
            </a:r>
            <a:r>
              <a:rPr lang="hu-HU" sz="2200" dirty="0" err="1" smtClean="0"/>
              <a:t>Bioinformatikai</a:t>
            </a:r>
            <a:r>
              <a:rPr lang="hu-HU" sz="2200" dirty="0" smtClean="0"/>
              <a:t> portál (MTA SZTAKI + OE)</a:t>
            </a:r>
          </a:p>
          <a:p>
            <a:pPr lvl="2"/>
            <a:r>
              <a:rPr lang="hu-HU" sz="2000" u="sng" dirty="0" smtClean="0">
                <a:hlinkClick r:id="rId2"/>
              </a:rPr>
              <a:t>http://ls-hpsee.nik.uni-obuda.hu:8080/liferay-portal-6.0.5</a:t>
            </a:r>
            <a:endParaRPr lang="hu-HU" sz="1600" dirty="0" smtClean="0"/>
          </a:p>
          <a:p>
            <a:pPr lvl="1"/>
            <a:r>
              <a:rPr lang="hu-HU" sz="2200" dirty="0" smtClean="0"/>
              <a:t>Tudás transzfer </a:t>
            </a:r>
            <a:r>
              <a:rPr lang="en-US" sz="2200" dirty="0" smtClean="0"/>
              <a:t>&amp;</a:t>
            </a:r>
            <a:r>
              <a:rPr lang="hu-HU" sz="2200" dirty="0" smtClean="0"/>
              <a:t> tréningek (MTA SZTAKI)</a:t>
            </a:r>
          </a:p>
          <a:p>
            <a:pPr lvl="1"/>
            <a:r>
              <a:rPr lang="hu-HU" sz="2200" dirty="0" smtClean="0"/>
              <a:t>Portál szoftver (MTA SZTAKI): http://www.guse.hu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586538"/>
            <a:ext cx="9906000" cy="293687"/>
          </a:xfrm>
        </p:spPr>
        <p:txBody>
          <a:bodyPr/>
          <a:lstStyle/>
          <a:p>
            <a:pPr defTabSz="958850"/>
            <a:r>
              <a:rPr lang="hu-HU" dirty="0" err="1" smtClean="0"/>
              <a:t>Networkshop</a:t>
            </a:r>
            <a:r>
              <a:rPr lang="hu-HU" dirty="0" smtClean="0"/>
              <a:t> 2012</a:t>
            </a:r>
            <a:r>
              <a:rPr lang="en-US" dirty="0" smtClean="0"/>
              <a:t> </a:t>
            </a:r>
            <a:r>
              <a:rPr lang="hu-HU" dirty="0" smtClean="0"/>
              <a:t>        </a:t>
            </a:r>
            <a:r>
              <a:rPr lang="en-US" dirty="0" smtClean="0"/>
              <a:t>– </a:t>
            </a:r>
            <a:r>
              <a:rPr lang="hu-HU" dirty="0" smtClean="0"/>
              <a:t>      Veszprém</a:t>
            </a:r>
            <a:r>
              <a:rPr lang="en-US" dirty="0" smtClean="0"/>
              <a:t> </a:t>
            </a:r>
            <a:r>
              <a:rPr lang="hu-HU" dirty="0" smtClean="0"/>
              <a:t> 2012.04.11.</a:t>
            </a:r>
            <a:r>
              <a:rPr lang="en-US" dirty="0"/>
              <a:t>					</a:t>
            </a:r>
            <a:fld id="{A8D006C7-9E67-409C-BCD6-DF868965AE15}" type="slidenum">
              <a:rPr lang="el-GR"/>
              <a:pPr defTabSz="958850"/>
              <a:t>14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2476500" y="2828836"/>
            <a:ext cx="4953000" cy="24191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K</a:t>
            </a:r>
            <a:r>
              <a:rPr lang="hu-HU" dirty="0" err="1" smtClean="0"/>
              <a:t>öszönöm</a:t>
            </a:r>
            <a:r>
              <a:rPr lang="hu-HU" dirty="0" smtClean="0"/>
              <a:t> a figyelmet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hu-HU" dirty="0" smtClean="0"/>
              <a:t>Kérdések</a:t>
            </a:r>
            <a:r>
              <a:rPr lang="en-US" dirty="0" smtClean="0"/>
              <a:t>?</a:t>
            </a:r>
            <a:endParaRPr lang="hu-HU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hu-HU" sz="1800" dirty="0" err="1" smtClean="0"/>
              <a:t>m.kozlovszky</a:t>
            </a:r>
            <a:r>
              <a:rPr lang="hu-HU" sz="1800" dirty="0" smtClean="0"/>
              <a:t>@</a:t>
            </a:r>
            <a:r>
              <a:rPr lang="hu-HU" sz="1800" dirty="0" err="1" smtClean="0"/>
              <a:t>sztaki.hu</a:t>
            </a:r>
            <a:endParaRPr lang="hu-HU" sz="1800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586538"/>
            <a:ext cx="9906000" cy="293687"/>
          </a:xfrm>
        </p:spPr>
        <p:txBody>
          <a:bodyPr/>
          <a:lstStyle/>
          <a:p>
            <a:pPr defTabSz="958850"/>
            <a:r>
              <a:rPr lang="hu-HU" dirty="0" err="1" smtClean="0"/>
              <a:t>Networkshop</a:t>
            </a:r>
            <a:r>
              <a:rPr lang="hu-HU" dirty="0" smtClean="0"/>
              <a:t> 2012</a:t>
            </a:r>
            <a:r>
              <a:rPr lang="en-US" dirty="0" smtClean="0"/>
              <a:t> </a:t>
            </a:r>
            <a:r>
              <a:rPr lang="hu-HU" dirty="0" smtClean="0"/>
              <a:t>        </a:t>
            </a:r>
            <a:r>
              <a:rPr lang="en-US" dirty="0" smtClean="0"/>
              <a:t>– </a:t>
            </a:r>
            <a:r>
              <a:rPr lang="hu-HU" dirty="0" smtClean="0"/>
              <a:t>      Veszprém</a:t>
            </a:r>
            <a:r>
              <a:rPr lang="en-US" dirty="0" smtClean="0"/>
              <a:t> </a:t>
            </a:r>
            <a:r>
              <a:rPr lang="hu-HU" dirty="0" smtClean="0"/>
              <a:t> 2012.04.11.</a:t>
            </a:r>
            <a:r>
              <a:rPr lang="en-US" dirty="0"/>
              <a:t>					</a:t>
            </a:r>
            <a:fld id="{A8D006C7-9E67-409C-BCD6-DF868965AE15}" type="slidenum">
              <a:rPr lang="el-GR"/>
              <a:pPr defTabSz="958850"/>
              <a:t>15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15FB3-E800-48FE-870E-8E714FF9DE77}" type="slidenum">
              <a:rPr lang="en-US"/>
              <a:pPr/>
              <a:t>16</a:t>
            </a:fld>
            <a:endParaRPr lang="en-US"/>
          </a:p>
        </p:txBody>
      </p:sp>
      <p:grpSp>
        <p:nvGrpSpPr>
          <p:cNvPr id="2" name="Group 116"/>
          <p:cNvGrpSpPr>
            <a:grpSpLocks/>
          </p:cNvGrpSpPr>
          <p:nvPr/>
        </p:nvGrpSpPr>
        <p:grpSpPr bwMode="auto">
          <a:xfrm flipH="1">
            <a:off x="505619" y="2987675"/>
            <a:ext cx="1105827" cy="915988"/>
            <a:chOff x="288" y="2832"/>
            <a:chExt cx="730" cy="660"/>
          </a:xfrm>
        </p:grpSpPr>
        <p:sp>
          <p:nvSpPr>
            <p:cNvPr id="287861" name="Freeform 117"/>
            <p:cNvSpPr>
              <a:spLocks/>
            </p:cNvSpPr>
            <p:nvPr/>
          </p:nvSpPr>
          <p:spPr bwMode="auto">
            <a:xfrm>
              <a:off x="711" y="2832"/>
              <a:ext cx="158" cy="148"/>
            </a:xfrm>
            <a:custGeom>
              <a:avLst/>
              <a:gdLst/>
              <a:ahLst/>
              <a:cxnLst>
                <a:cxn ang="0">
                  <a:pos x="230" y="1"/>
                </a:cxn>
                <a:cxn ang="0">
                  <a:pos x="186" y="9"/>
                </a:cxn>
                <a:cxn ang="0">
                  <a:pos x="146" y="27"/>
                </a:cxn>
                <a:cxn ang="0">
                  <a:pos x="111" y="51"/>
                </a:cxn>
                <a:cxn ang="0">
                  <a:pos x="81" y="80"/>
                </a:cxn>
                <a:cxn ang="0">
                  <a:pos x="58" y="116"/>
                </a:cxn>
                <a:cxn ang="0">
                  <a:pos x="40" y="156"/>
                </a:cxn>
                <a:cxn ang="0">
                  <a:pos x="32" y="199"/>
                </a:cxn>
                <a:cxn ang="0">
                  <a:pos x="0" y="346"/>
                </a:cxn>
                <a:cxn ang="0">
                  <a:pos x="63" y="335"/>
                </a:cxn>
                <a:cxn ang="0">
                  <a:pos x="80" y="360"/>
                </a:cxn>
                <a:cxn ang="0">
                  <a:pos x="100" y="382"/>
                </a:cxn>
                <a:cxn ang="0">
                  <a:pos x="123" y="401"/>
                </a:cxn>
                <a:cxn ang="0">
                  <a:pos x="149" y="418"/>
                </a:cxn>
                <a:cxn ang="0">
                  <a:pos x="176" y="430"/>
                </a:cxn>
                <a:cxn ang="0">
                  <a:pos x="205" y="439"/>
                </a:cxn>
                <a:cxn ang="0">
                  <a:pos x="236" y="444"/>
                </a:cxn>
                <a:cxn ang="0">
                  <a:pos x="275" y="442"/>
                </a:cxn>
                <a:cxn ang="0">
                  <a:pos x="318" y="434"/>
                </a:cxn>
                <a:cxn ang="0">
                  <a:pos x="358" y="417"/>
                </a:cxn>
                <a:cxn ang="0">
                  <a:pos x="394" y="393"/>
                </a:cxn>
                <a:cxn ang="0">
                  <a:pos x="423" y="363"/>
                </a:cxn>
                <a:cxn ang="0">
                  <a:pos x="447" y="328"/>
                </a:cxn>
                <a:cxn ang="0">
                  <a:pos x="464" y="288"/>
                </a:cxn>
                <a:cxn ang="0">
                  <a:pos x="473" y="244"/>
                </a:cxn>
                <a:cxn ang="0">
                  <a:pos x="473" y="199"/>
                </a:cxn>
                <a:cxn ang="0">
                  <a:pos x="464" y="156"/>
                </a:cxn>
                <a:cxn ang="0">
                  <a:pos x="447" y="116"/>
                </a:cxn>
                <a:cxn ang="0">
                  <a:pos x="423" y="80"/>
                </a:cxn>
                <a:cxn ang="0">
                  <a:pos x="394" y="51"/>
                </a:cxn>
                <a:cxn ang="0">
                  <a:pos x="358" y="27"/>
                </a:cxn>
                <a:cxn ang="0">
                  <a:pos x="318" y="9"/>
                </a:cxn>
                <a:cxn ang="0">
                  <a:pos x="275" y="1"/>
                </a:cxn>
              </a:cxnLst>
              <a:rect l="0" t="0" r="r" b="b"/>
              <a:pathLst>
                <a:path w="474" h="444">
                  <a:moveTo>
                    <a:pt x="252" y="0"/>
                  </a:moveTo>
                  <a:lnTo>
                    <a:pt x="230" y="1"/>
                  </a:lnTo>
                  <a:lnTo>
                    <a:pt x="208" y="5"/>
                  </a:lnTo>
                  <a:lnTo>
                    <a:pt x="186" y="9"/>
                  </a:lnTo>
                  <a:lnTo>
                    <a:pt x="166" y="18"/>
                  </a:lnTo>
                  <a:lnTo>
                    <a:pt x="146" y="27"/>
                  </a:lnTo>
                  <a:lnTo>
                    <a:pt x="129" y="38"/>
                  </a:lnTo>
                  <a:lnTo>
                    <a:pt x="111" y="51"/>
                  </a:lnTo>
                  <a:lnTo>
                    <a:pt x="96" y="65"/>
                  </a:lnTo>
                  <a:lnTo>
                    <a:pt x="81" y="80"/>
                  </a:lnTo>
                  <a:lnTo>
                    <a:pt x="68" y="98"/>
                  </a:lnTo>
                  <a:lnTo>
                    <a:pt x="58" y="116"/>
                  </a:lnTo>
                  <a:lnTo>
                    <a:pt x="48" y="136"/>
                  </a:lnTo>
                  <a:lnTo>
                    <a:pt x="40" y="156"/>
                  </a:lnTo>
                  <a:lnTo>
                    <a:pt x="35" y="177"/>
                  </a:lnTo>
                  <a:lnTo>
                    <a:pt x="32" y="199"/>
                  </a:lnTo>
                  <a:lnTo>
                    <a:pt x="31" y="222"/>
                  </a:lnTo>
                  <a:lnTo>
                    <a:pt x="0" y="346"/>
                  </a:lnTo>
                  <a:lnTo>
                    <a:pt x="55" y="322"/>
                  </a:lnTo>
                  <a:lnTo>
                    <a:pt x="63" y="335"/>
                  </a:lnTo>
                  <a:lnTo>
                    <a:pt x="71" y="348"/>
                  </a:lnTo>
                  <a:lnTo>
                    <a:pt x="80" y="360"/>
                  </a:lnTo>
                  <a:lnTo>
                    <a:pt x="90" y="372"/>
                  </a:lnTo>
                  <a:lnTo>
                    <a:pt x="100" y="382"/>
                  </a:lnTo>
                  <a:lnTo>
                    <a:pt x="111" y="392"/>
                  </a:lnTo>
                  <a:lnTo>
                    <a:pt x="123" y="401"/>
                  </a:lnTo>
                  <a:lnTo>
                    <a:pt x="136" y="409"/>
                  </a:lnTo>
                  <a:lnTo>
                    <a:pt x="149" y="418"/>
                  </a:lnTo>
                  <a:lnTo>
                    <a:pt x="162" y="424"/>
                  </a:lnTo>
                  <a:lnTo>
                    <a:pt x="176" y="430"/>
                  </a:lnTo>
                  <a:lnTo>
                    <a:pt x="190" y="434"/>
                  </a:lnTo>
                  <a:lnTo>
                    <a:pt x="205" y="439"/>
                  </a:lnTo>
                  <a:lnTo>
                    <a:pt x="220" y="441"/>
                  </a:lnTo>
                  <a:lnTo>
                    <a:pt x="236" y="444"/>
                  </a:lnTo>
                  <a:lnTo>
                    <a:pt x="252" y="444"/>
                  </a:lnTo>
                  <a:lnTo>
                    <a:pt x="275" y="442"/>
                  </a:lnTo>
                  <a:lnTo>
                    <a:pt x="297" y="439"/>
                  </a:lnTo>
                  <a:lnTo>
                    <a:pt x="318" y="434"/>
                  </a:lnTo>
                  <a:lnTo>
                    <a:pt x="338" y="426"/>
                  </a:lnTo>
                  <a:lnTo>
                    <a:pt x="358" y="417"/>
                  </a:lnTo>
                  <a:lnTo>
                    <a:pt x="376" y="406"/>
                  </a:lnTo>
                  <a:lnTo>
                    <a:pt x="394" y="393"/>
                  </a:lnTo>
                  <a:lnTo>
                    <a:pt x="409" y="379"/>
                  </a:lnTo>
                  <a:lnTo>
                    <a:pt x="423" y="363"/>
                  </a:lnTo>
                  <a:lnTo>
                    <a:pt x="436" y="346"/>
                  </a:lnTo>
                  <a:lnTo>
                    <a:pt x="447" y="328"/>
                  </a:lnTo>
                  <a:lnTo>
                    <a:pt x="456" y="308"/>
                  </a:lnTo>
                  <a:lnTo>
                    <a:pt x="464" y="288"/>
                  </a:lnTo>
                  <a:lnTo>
                    <a:pt x="469" y="267"/>
                  </a:lnTo>
                  <a:lnTo>
                    <a:pt x="473" y="244"/>
                  </a:lnTo>
                  <a:lnTo>
                    <a:pt x="474" y="222"/>
                  </a:lnTo>
                  <a:lnTo>
                    <a:pt x="473" y="199"/>
                  </a:lnTo>
                  <a:lnTo>
                    <a:pt x="469" y="177"/>
                  </a:lnTo>
                  <a:lnTo>
                    <a:pt x="464" y="156"/>
                  </a:lnTo>
                  <a:lnTo>
                    <a:pt x="456" y="136"/>
                  </a:lnTo>
                  <a:lnTo>
                    <a:pt x="447" y="116"/>
                  </a:lnTo>
                  <a:lnTo>
                    <a:pt x="436" y="98"/>
                  </a:lnTo>
                  <a:lnTo>
                    <a:pt x="423" y="80"/>
                  </a:lnTo>
                  <a:lnTo>
                    <a:pt x="409" y="65"/>
                  </a:lnTo>
                  <a:lnTo>
                    <a:pt x="394" y="51"/>
                  </a:lnTo>
                  <a:lnTo>
                    <a:pt x="376" y="38"/>
                  </a:lnTo>
                  <a:lnTo>
                    <a:pt x="358" y="27"/>
                  </a:lnTo>
                  <a:lnTo>
                    <a:pt x="338" y="18"/>
                  </a:lnTo>
                  <a:lnTo>
                    <a:pt x="318" y="9"/>
                  </a:lnTo>
                  <a:lnTo>
                    <a:pt x="297" y="5"/>
                  </a:lnTo>
                  <a:lnTo>
                    <a:pt x="275" y="1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87862" name="Freeform 118"/>
            <p:cNvSpPr>
              <a:spLocks/>
            </p:cNvSpPr>
            <p:nvPr/>
          </p:nvSpPr>
          <p:spPr bwMode="auto">
            <a:xfrm>
              <a:off x="588" y="3474"/>
              <a:ext cx="138" cy="17"/>
            </a:xfrm>
            <a:custGeom>
              <a:avLst/>
              <a:gdLst/>
              <a:ahLst/>
              <a:cxnLst>
                <a:cxn ang="0">
                  <a:pos x="0" y="51"/>
                </a:cxn>
                <a:cxn ang="0">
                  <a:pos x="415" y="51"/>
                </a:cxn>
                <a:cxn ang="0">
                  <a:pos x="414" y="48"/>
                </a:cxn>
                <a:cxn ang="0">
                  <a:pos x="410" y="37"/>
                </a:cxn>
                <a:cxn ang="0">
                  <a:pos x="406" y="22"/>
                </a:cxn>
                <a:cxn ang="0">
                  <a:pos x="400" y="0"/>
                </a:cxn>
                <a:cxn ang="0">
                  <a:pos x="89" y="0"/>
                </a:cxn>
                <a:cxn ang="0">
                  <a:pos x="77" y="3"/>
                </a:cxn>
                <a:cxn ang="0">
                  <a:pos x="63" y="9"/>
                </a:cxn>
                <a:cxn ang="0">
                  <a:pos x="49" y="15"/>
                </a:cxn>
                <a:cxn ang="0">
                  <a:pos x="36" y="21"/>
                </a:cxn>
                <a:cxn ang="0">
                  <a:pos x="23" y="28"/>
                </a:cxn>
                <a:cxn ang="0">
                  <a:pos x="12" y="36"/>
                </a:cxn>
                <a:cxn ang="0">
                  <a:pos x="4" y="43"/>
                </a:cxn>
                <a:cxn ang="0">
                  <a:pos x="0" y="51"/>
                </a:cxn>
              </a:cxnLst>
              <a:rect l="0" t="0" r="r" b="b"/>
              <a:pathLst>
                <a:path w="415" h="51">
                  <a:moveTo>
                    <a:pt x="0" y="51"/>
                  </a:moveTo>
                  <a:lnTo>
                    <a:pt x="415" y="51"/>
                  </a:lnTo>
                  <a:lnTo>
                    <a:pt x="414" y="48"/>
                  </a:lnTo>
                  <a:lnTo>
                    <a:pt x="410" y="37"/>
                  </a:lnTo>
                  <a:lnTo>
                    <a:pt x="406" y="22"/>
                  </a:lnTo>
                  <a:lnTo>
                    <a:pt x="400" y="0"/>
                  </a:lnTo>
                  <a:lnTo>
                    <a:pt x="89" y="0"/>
                  </a:lnTo>
                  <a:lnTo>
                    <a:pt x="77" y="3"/>
                  </a:lnTo>
                  <a:lnTo>
                    <a:pt x="63" y="9"/>
                  </a:lnTo>
                  <a:lnTo>
                    <a:pt x="49" y="15"/>
                  </a:lnTo>
                  <a:lnTo>
                    <a:pt x="36" y="21"/>
                  </a:lnTo>
                  <a:lnTo>
                    <a:pt x="23" y="28"/>
                  </a:lnTo>
                  <a:lnTo>
                    <a:pt x="12" y="36"/>
                  </a:lnTo>
                  <a:lnTo>
                    <a:pt x="4" y="43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87863" name="Freeform 119"/>
            <p:cNvSpPr>
              <a:spLocks/>
            </p:cNvSpPr>
            <p:nvPr/>
          </p:nvSpPr>
          <p:spPr bwMode="auto">
            <a:xfrm>
              <a:off x="606" y="2937"/>
              <a:ext cx="343" cy="537"/>
            </a:xfrm>
            <a:custGeom>
              <a:avLst/>
              <a:gdLst/>
              <a:ahLst/>
              <a:cxnLst>
                <a:cxn ang="0">
                  <a:pos x="823" y="5"/>
                </a:cxn>
                <a:cxn ang="0">
                  <a:pos x="806" y="43"/>
                </a:cxn>
                <a:cxn ang="0">
                  <a:pos x="782" y="77"/>
                </a:cxn>
                <a:cxn ang="0">
                  <a:pos x="755" y="108"/>
                </a:cxn>
                <a:cxn ang="0">
                  <a:pos x="723" y="134"/>
                </a:cxn>
                <a:cxn ang="0">
                  <a:pos x="687" y="155"/>
                </a:cxn>
                <a:cxn ang="0">
                  <a:pos x="648" y="171"/>
                </a:cxn>
                <a:cxn ang="0">
                  <a:pos x="607" y="181"/>
                </a:cxn>
                <a:cxn ang="0">
                  <a:pos x="563" y="184"/>
                </a:cxn>
                <a:cxn ang="0">
                  <a:pos x="532" y="183"/>
                </a:cxn>
                <a:cxn ang="0">
                  <a:pos x="503" y="177"/>
                </a:cxn>
                <a:cxn ang="0">
                  <a:pos x="473" y="169"/>
                </a:cxn>
                <a:cxn ang="0">
                  <a:pos x="446" y="158"/>
                </a:cxn>
                <a:cxn ang="0">
                  <a:pos x="424" y="204"/>
                </a:cxn>
                <a:cxn ang="0">
                  <a:pos x="394" y="272"/>
                </a:cxn>
                <a:cxn ang="0">
                  <a:pos x="353" y="324"/>
                </a:cxn>
                <a:cxn ang="0">
                  <a:pos x="305" y="362"/>
                </a:cxn>
                <a:cxn ang="0">
                  <a:pos x="254" y="390"/>
                </a:cxn>
                <a:cxn ang="0">
                  <a:pos x="208" y="407"/>
                </a:cxn>
                <a:cxn ang="0">
                  <a:pos x="172" y="417"/>
                </a:cxn>
                <a:cxn ang="0">
                  <a:pos x="150" y="421"/>
                </a:cxn>
                <a:cxn ang="0">
                  <a:pos x="214" y="640"/>
                </a:cxn>
                <a:cxn ang="0">
                  <a:pos x="247" y="641"/>
                </a:cxn>
                <a:cxn ang="0">
                  <a:pos x="281" y="637"/>
                </a:cxn>
                <a:cxn ang="0">
                  <a:pos x="313" y="630"/>
                </a:cxn>
                <a:cxn ang="0">
                  <a:pos x="344" y="622"/>
                </a:cxn>
                <a:cxn ang="0">
                  <a:pos x="370" y="613"/>
                </a:cxn>
                <a:cxn ang="0">
                  <a:pos x="390" y="604"/>
                </a:cxn>
                <a:cxn ang="0">
                  <a:pos x="404" y="598"/>
                </a:cxn>
                <a:cxn ang="0">
                  <a:pos x="409" y="596"/>
                </a:cxn>
                <a:cxn ang="0">
                  <a:pos x="391" y="634"/>
                </a:cxn>
                <a:cxn ang="0">
                  <a:pos x="377" y="692"/>
                </a:cxn>
                <a:cxn ang="0">
                  <a:pos x="368" y="744"/>
                </a:cxn>
                <a:cxn ang="0">
                  <a:pos x="365" y="766"/>
                </a:cxn>
                <a:cxn ang="0">
                  <a:pos x="201" y="847"/>
                </a:cxn>
                <a:cxn ang="0">
                  <a:pos x="93" y="964"/>
                </a:cxn>
                <a:cxn ang="0">
                  <a:pos x="30" y="1102"/>
                </a:cxn>
                <a:cxn ang="0">
                  <a:pos x="3" y="1246"/>
                </a:cxn>
                <a:cxn ang="0">
                  <a:pos x="0" y="1383"/>
                </a:cxn>
                <a:cxn ang="0">
                  <a:pos x="11" y="1499"/>
                </a:cxn>
                <a:cxn ang="0">
                  <a:pos x="26" y="1579"/>
                </a:cxn>
                <a:cxn ang="0">
                  <a:pos x="33" y="1609"/>
                </a:cxn>
                <a:cxn ang="0">
                  <a:pos x="314" y="1525"/>
                </a:cxn>
                <a:cxn ang="0">
                  <a:pos x="287" y="1377"/>
                </a:cxn>
                <a:cxn ang="0">
                  <a:pos x="291" y="1256"/>
                </a:cxn>
                <a:cxn ang="0">
                  <a:pos x="318" y="1158"/>
                </a:cxn>
                <a:cxn ang="0">
                  <a:pos x="358" y="1083"/>
                </a:cxn>
                <a:cxn ang="0">
                  <a:pos x="403" y="1030"/>
                </a:cxn>
                <a:cxn ang="0">
                  <a:pos x="442" y="996"/>
                </a:cxn>
                <a:cxn ang="0">
                  <a:pos x="465" y="981"/>
                </a:cxn>
                <a:cxn ang="0">
                  <a:pos x="999" y="978"/>
                </a:cxn>
                <a:cxn ang="0">
                  <a:pos x="1026" y="774"/>
                </a:cxn>
                <a:cxn ang="0">
                  <a:pos x="1024" y="588"/>
                </a:cxn>
                <a:cxn ang="0">
                  <a:pos x="999" y="421"/>
                </a:cxn>
                <a:cxn ang="0">
                  <a:pos x="961" y="279"/>
                </a:cxn>
                <a:cxn ang="0">
                  <a:pos x="919" y="162"/>
                </a:cxn>
                <a:cxn ang="0">
                  <a:pos x="878" y="73"/>
                </a:cxn>
                <a:cxn ang="0">
                  <a:pos x="847" y="19"/>
                </a:cxn>
                <a:cxn ang="0">
                  <a:pos x="835" y="0"/>
                </a:cxn>
              </a:cxnLst>
              <a:rect l="0" t="0" r="r" b="b"/>
              <a:pathLst>
                <a:path w="1028" h="1609">
                  <a:moveTo>
                    <a:pt x="835" y="0"/>
                  </a:moveTo>
                  <a:lnTo>
                    <a:pt x="823" y="5"/>
                  </a:lnTo>
                  <a:lnTo>
                    <a:pt x="815" y="24"/>
                  </a:lnTo>
                  <a:lnTo>
                    <a:pt x="806" y="43"/>
                  </a:lnTo>
                  <a:lnTo>
                    <a:pt x="795" y="60"/>
                  </a:lnTo>
                  <a:lnTo>
                    <a:pt x="782" y="77"/>
                  </a:lnTo>
                  <a:lnTo>
                    <a:pt x="769" y="93"/>
                  </a:lnTo>
                  <a:lnTo>
                    <a:pt x="755" y="108"/>
                  </a:lnTo>
                  <a:lnTo>
                    <a:pt x="740" y="122"/>
                  </a:lnTo>
                  <a:lnTo>
                    <a:pt x="723" y="134"/>
                  </a:lnTo>
                  <a:lnTo>
                    <a:pt x="706" y="145"/>
                  </a:lnTo>
                  <a:lnTo>
                    <a:pt x="687" y="155"/>
                  </a:lnTo>
                  <a:lnTo>
                    <a:pt x="668" y="164"/>
                  </a:lnTo>
                  <a:lnTo>
                    <a:pt x="648" y="171"/>
                  </a:lnTo>
                  <a:lnTo>
                    <a:pt x="628" y="177"/>
                  </a:lnTo>
                  <a:lnTo>
                    <a:pt x="607" y="181"/>
                  </a:lnTo>
                  <a:lnTo>
                    <a:pt x="585" y="183"/>
                  </a:lnTo>
                  <a:lnTo>
                    <a:pt x="563" y="184"/>
                  </a:lnTo>
                  <a:lnTo>
                    <a:pt x="548" y="184"/>
                  </a:lnTo>
                  <a:lnTo>
                    <a:pt x="532" y="183"/>
                  </a:lnTo>
                  <a:lnTo>
                    <a:pt x="517" y="181"/>
                  </a:lnTo>
                  <a:lnTo>
                    <a:pt x="503" y="177"/>
                  </a:lnTo>
                  <a:lnTo>
                    <a:pt x="488" y="174"/>
                  </a:lnTo>
                  <a:lnTo>
                    <a:pt x="473" y="169"/>
                  </a:lnTo>
                  <a:lnTo>
                    <a:pt x="459" y="164"/>
                  </a:lnTo>
                  <a:lnTo>
                    <a:pt x="446" y="158"/>
                  </a:lnTo>
                  <a:lnTo>
                    <a:pt x="431" y="164"/>
                  </a:lnTo>
                  <a:lnTo>
                    <a:pt x="424" y="204"/>
                  </a:lnTo>
                  <a:lnTo>
                    <a:pt x="411" y="240"/>
                  </a:lnTo>
                  <a:lnTo>
                    <a:pt x="394" y="272"/>
                  </a:lnTo>
                  <a:lnTo>
                    <a:pt x="376" y="299"/>
                  </a:lnTo>
                  <a:lnTo>
                    <a:pt x="353" y="324"/>
                  </a:lnTo>
                  <a:lnTo>
                    <a:pt x="330" y="344"/>
                  </a:lnTo>
                  <a:lnTo>
                    <a:pt x="305" y="362"/>
                  </a:lnTo>
                  <a:lnTo>
                    <a:pt x="279" y="377"/>
                  </a:lnTo>
                  <a:lnTo>
                    <a:pt x="254" y="390"/>
                  </a:lnTo>
                  <a:lnTo>
                    <a:pt x="231" y="399"/>
                  </a:lnTo>
                  <a:lnTo>
                    <a:pt x="208" y="407"/>
                  </a:lnTo>
                  <a:lnTo>
                    <a:pt x="188" y="413"/>
                  </a:lnTo>
                  <a:lnTo>
                    <a:pt x="172" y="417"/>
                  </a:lnTo>
                  <a:lnTo>
                    <a:pt x="159" y="419"/>
                  </a:lnTo>
                  <a:lnTo>
                    <a:pt x="150" y="421"/>
                  </a:lnTo>
                  <a:lnTo>
                    <a:pt x="148" y="421"/>
                  </a:lnTo>
                  <a:lnTo>
                    <a:pt x="214" y="640"/>
                  </a:lnTo>
                  <a:lnTo>
                    <a:pt x="231" y="641"/>
                  </a:lnTo>
                  <a:lnTo>
                    <a:pt x="247" y="641"/>
                  </a:lnTo>
                  <a:lnTo>
                    <a:pt x="264" y="640"/>
                  </a:lnTo>
                  <a:lnTo>
                    <a:pt x="281" y="637"/>
                  </a:lnTo>
                  <a:lnTo>
                    <a:pt x="298" y="634"/>
                  </a:lnTo>
                  <a:lnTo>
                    <a:pt x="313" y="630"/>
                  </a:lnTo>
                  <a:lnTo>
                    <a:pt x="328" y="627"/>
                  </a:lnTo>
                  <a:lnTo>
                    <a:pt x="344" y="622"/>
                  </a:lnTo>
                  <a:lnTo>
                    <a:pt x="357" y="617"/>
                  </a:lnTo>
                  <a:lnTo>
                    <a:pt x="370" y="613"/>
                  </a:lnTo>
                  <a:lnTo>
                    <a:pt x="380" y="608"/>
                  </a:lnTo>
                  <a:lnTo>
                    <a:pt x="390" y="604"/>
                  </a:lnTo>
                  <a:lnTo>
                    <a:pt x="398" y="601"/>
                  </a:lnTo>
                  <a:lnTo>
                    <a:pt x="404" y="598"/>
                  </a:lnTo>
                  <a:lnTo>
                    <a:pt x="407" y="597"/>
                  </a:lnTo>
                  <a:lnTo>
                    <a:pt x="409" y="596"/>
                  </a:lnTo>
                  <a:lnTo>
                    <a:pt x="399" y="611"/>
                  </a:lnTo>
                  <a:lnTo>
                    <a:pt x="391" y="634"/>
                  </a:lnTo>
                  <a:lnTo>
                    <a:pt x="383" y="662"/>
                  </a:lnTo>
                  <a:lnTo>
                    <a:pt x="377" y="692"/>
                  </a:lnTo>
                  <a:lnTo>
                    <a:pt x="372" y="720"/>
                  </a:lnTo>
                  <a:lnTo>
                    <a:pt x="368" y="744"/>
                  </a:lnTo>
                  <a:lnTo>
                    <a:pt x="366" y="760"/>
                  </a:lnTo>
                  <a:lnTo>
                    <a:pt x="365" y="766"/>
                  </a:lnTo>
                  <a:lnTo>
                    <a:pt x="275" y="801"/>
                  </a:lnTo>
                  <a:lnTo>
                    <a:pt x="201" y="847"/>
                  </a:lnTo>
                  <a:lnTo>
                    <a:pt x="140" y="903"/>
                  </a:lnTo>
                  <a:lnTo>
                    <a:pt x="93" y="964"/>
                  </a:lnTo>
                  <a:lnTo>
                    <a:pt x="56" y="1032"/>
                  </a:lnTo>
                  <a:lnTo>
                    <a:pt x="30" y="1102"/>
                  </a:lnTo>
                  <a:lnTo>
                    <a:pt x="13" y="1174"/>
                  </a:lnTo>
                  <a:lnTo>
                    <a:pt x="3" y="1246"/>
                  </a:lnTo>
                  <a:lnTo>
                    <a:pt x="0" y="1317"/>
                  </a:lnTo>
                  <a:lnTo>
                    <a:pt x="0" y="1383"/>
                  </a:lnTo>
                  <a:lnTo>
                    <a:pt x="4" y="1445"/>
                  </a:lnTo>
                  <a:lnTo>
                    <a:pt x="11" y="1499"/>
                  </a:lnTo>
                  <a:lnTo>
                    <a:pt x="18" y="1545"/>
                  </a:lnTo>
                  <a:lnTo>
                    <a:pt x="26" y="1579"/>
                  </a:lnTo>
                  <a:lnTo>
                    <a:pt x="30" y="1600"/>
                  </a:lnTo>
                  <a:lnTo>
                    <a:pt x="33" y="1609"/>
                  </a:lnTo>
                  <a:lnTo>
                    <a:pt x="344" y="1609"/>
                  </a:lnTo>
                  <a:lnTo>
                    <a:pt x="314" y="1525"/>
                  </a:lnTo>
                  <a:lnTo>
                    <a:pt x="297" y="1447"/>
                  </a:lnTo>
                  <a:lnTo>
                    <a:pt x="287" y="1377"/>
                  </a:lnTo>
                  <a:lnTo>
                    <a:pt x="286" y="1312"/>
                  </a:lnTo>
                  <a:lnTo>
                    <a:pt x="291" y="1256"/>
                  </a:lnTo>
                  <a:lnTo>
                    <a:pt x="302" y="1204"/>
                  </a:lnTo>
                  <a:lnTo>
                    <a:pt x="318" y="1158"/>
                  </a:lnTo>
                  <a:lnTo>
                    <a:pt x="338" y="1118"/>
                  </a:lnTo>
                  <a:lnTo>
                    <a:pt x="358" y="1083"/>
                  </a:lnTo>
                  <a:lnTo>
                    <a:pt x="380" y="1055"/>
                  </a:lnTo>
                  <a:lnTo>
                    <a:pt x="403" y="1030"/>
                  </a:lnTo>
                  <a:lnTo>
                    <a:pt x="424" y="1011"/>
                  </a:lnTo>
                  <a:lnTo>
                    <a:pt x="442" y="996"/>
                  </a:lnTo>
                  <a:lnTo>
                    <a:pt x="456" y="987"/>
                  </a:lnTo>
                  <a:lnTo>
                    <a:pt x="465" y="981"/>
                  </a:lnTo>
                  <a:lnTo>
                    <a:pt x="469" y="978"/>
                  </a:lnTo>
                  <a:lnTo>
                    <a:pt x="999" y="978"/>
                  </a:lnTo>
                  <a:lnTo>
                    <a:pt x="1017" y="875"/>
                  </a:lnTo>
                  <a:lnTo>
                    <a:pt x="1026" y="774"/>
                  </a:lnTo>
                  <a:lnTo>
                    <a:pt x="1028" y="679"/>
                  </a:lnTo>
                  <a:lnTo>
                    <a:pt x="1024" y="588"/>
                  </a:lnTo>
                  <a:lnTo>
                    <a:pt x="1014" y="502"/>
                  </a:lnTo>
                  <a:lnTo>
                    <a:pt x="999" y="421"/>
                  </a:lnTo>
                  <a:lnTo>
                    <a:pt x="981" y="347"/>
                  </a:lnTo>
                  <a:lnTo>
                    <a:pt x="961" y="279"/>
                  </a:lnTo>
                  <a:lnTo>
                    <a:pt x="940" y="216"/>
                  </a:lnTo>
                  <a:lnTo>
                    <a:pt x="919" y="162"/>
                  </a:lnTo>
                  <a:lnTo>
                    <a:pt x="898" y="114"/>
                  </a:lnTo>
                  <a:lnTo>
                    <a:pt x="878" y="73"/>
                  </a:lnTo>
                  <a:lnTo>
                    <a:pt x="860" y="43"/>
                  </a:lnTo>
                  <a:lnTo>
                    <a:pt x="847" y="19"/>
                  </a:lnTo>
                  <a:lnTo>
                    <a:pt x="839" y="5"/>
                  </a:lnTo>
                  <a:lnTo>
                    <a:pt x="83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87864" name="Freeform 120"/>
            <p:cNvSpPr>
              <a:spLocks/>
            </p:cNvSpPr>
            <p:nvPr/>
          </p:nvSpPr>
          <p:spPr bwMode="auto">
            <a:xfrm>
              <a:off x="737" y="3089"/>
              <a:ext cx="281" cy="229"/>
            </a:xfrm>
            <a:custGeom>
              <a:avLst/>
              <a:gdLst/>
              <a:ahLst/>
              <a:cxnLst>
                <a:cxn ang="0">
                  <a:pos x="712" y="0"/>
                </a:cxn>
                <a:cxn ang="0">
                  <a:pos x="673" y="0"/>
                </a:cxn>
                <a:cxn ang="0">
                  <a:pos x="681" y="59"/>
                </a:cxn>
                <a:cxn ang="0">
                  <a:pos x="688" y="119"/>
                </a:cxn>
                <a:cxn ang="0">
                  <a:pos x="692" y="184"/>
                </a:cxn>
                <a:cxn ang="0">
                  <a:pos x="693" y="250"/>
                </a:cxn>
                <a:cxn ang="0">
                  <a:pos x="691" y="318"/>
                </a:cxn>
                <a:cxn ang="0">
                  <a:pos x="686" y="388"/>
                </a:cxn>
                <a:cxn ang="0">
                  <a:pos x="677" y="461"/>
                </a:cxn>
                <a:cxn ang="0">
                  <a:pos x="662" y="535"/>
                </a:cxn>
                <a:cxn ang="0">
                  <a:pos x="653" y="581"/>
                </a:cxn>
                <a:cxn ang="0">
                  <a:pos x="607" y="581"/>
                </a:cxn>
                <a:cxn ang="0">
                  <a:pos x="93" y="581"/>
                </a:cxn>
                <a:cxn ang="0">
                  <a:pos x="85" y="587"/>
                </a:cxn>
                <a:cxn ang="0">
                  <a:pos x="75" y="594"/>
                </a:cxn>
                <a:cxn ang="0">
                  <a:pos x="64" y="604"/>
                </a:cxn>
                <a:cxn ang="0">
                  <a:pos x="52" y="615"/>
                </a:cxn>
                <a:cxn ang="0">
                  <a:pos x="39" y="628"/>
                </a:cxn>
                <a:cxn ang="0">
                  <a:pos x="26" y="644"/>
                </a:cxn>
                <a:cxn ang="0">
                  <a:pos x="13" y="661"/>
                </a:cxn>
                <a:cxn ang="0">
                  <a:pos x="0" y="682"/>
                </a:cxn>
                <a:cxn ang="0">
                  <a:pos x="0" y="683"/>
                </a:cxn>
                <a:cxn ang="0">
                  <a:pos x="0" y="684"/>
                </a:cxn>
                <a:cxn ang="0">
                  <a:pos x="0" y="686"/>
                </a:cxn>
                <a:cxn ang="0">
                  <a:pos x="0" y="687"/>
                </a:cxn>
                <a:cxn ang="0">
                  <a:pos x="781" y="687"/>
                </a:cxn>
                <a:cxn ang="0">
                  <a:pos x="784" y="686"/>
                </a:cxn>
                <a:cxn ang="0">
                  <a:pos x="788" y="680"/>
                </a:cxn>
                <a:cxn ang="0">
                  <a:pos x="796" y="672"/>
                </a:cxn>
                <a:cxn ang="0">
                  <a:pos x="805" y="658"/>
                </a:cxn>
                <a:cxn ang="0">
                  <a:pos x="814" y="640"/>
                </a:cxn>
                <a:cxn ang="0">
                  <a:pos x="824" y="617"/>
                </a:cxn>
                <a:cxn ang="0">
                  <a:pos x="832" y="587"/>
                </a:cxn>
                <a:cxn ang="0">
                  <a:pos x="839" y="552"/>
                </a:cxn>
                <a:cxn ang="0">
                  <a:pos x="842" y="510"/>
                </a:cxn>
                <a:cxn ang="0">
                  <a:pos x="842" y="461"/>
                </a:cxn>
                <a:cxn ang="0">
                  <a:pos x="837" y="405"/>
                </a:cxn>
                <a:cxn ang="0">
                  <a:pos x="826" y="342"/>
                </a:cxn>
                <a:cxn ang="0">
                  <a:pos x="810" y="270"/>
                </a:cxn>
                <a:cxn ang="0">
                  <a:pos x="785" y="188"/>
                </a:cxn>
                <a:cxn ang="0">
                  <a:pos x="753" y="99"/>
                </a:cxn>
                <a:cxn ang="0">
                  <a:pos x="712" y="0"/>
                </a:cxn>
              </a:cxnLst>
              <a:rect l="0" t="0" r="r" b="b"/>
              <a:pathLst>
                <a:path w="842" h="687">
                  <a:moveTo>
                    <a:pt x="712" y="0"/>
                  </a:moveTo>
                  <a:lnTo>
                    <a:pt x="673" y="0"/>
                  </a:lnTo>
                  <a:lnTo>
                    <a:pt x="681" y="59"/>
                  </a:lnTo>
                  <a:lnTo>
                    <a:pt x="688" y="119"/>
                  </a:lnTo>
                  <a:lnTo>
                    <a:pt x="692" y="184"/>
                  </a:lnTo>
                  <a:lnTo>
                    <a:pt x="693" y="250"/>
                  </a:lnTo>
                  <a:lnTo>
                    <a:pt x="691" y="318"/>
                  </a:lnTo>
                  <a:lnTo>
                    <a:pt x="686" y="388"/>
                  </a:lnTo>
                  <a:lnTo>
                    <a:pt x="677" y="461"/>
                  </a:lnTo>
                  <a:lnTo>
                    <a:pt x="662" y="535"/>
                  </a:lnTo>
                  <a:lnTo>
                    <a:pt x="653" y="581"/>
                  </a:lnTo>
                  <a:lnTo>
                    <a:pt x="607" y="581"/>
                  </a:lnTo>
                  <a:lnTo>
                    <a:pt x="93" y="581"/>
                  </a:lnTo>
                  <a:lnTo>
                    <a:pt x="85" y="587"/>
                  </a:lnTo>
                  <a:lnTo>
                    <a:pt x="75" y="594"/>
                  </a:lnTo>
                  <a:lnTo>
                    <a:pt x="64" y="604"/>
                  </a:lnTo>
                  <a:lnTo>
                    <a:pt x="52" y="615"/>
                  </a:lnTo>
                  <a:lnTo>
                    <a:pt x="39" y="628"/>
                  </a:lnTo>
                  <a:lnTo>
                    <a:pt x="26" y="644"/>
                  </a:lnTo>
                  <a:lnTo>
                    <a:pt x="13" y="661"/>
                  </a:lnTo>
                  <a:lnTo>
                    <a:pt x="0" y="682"/>
                  </a:lnTo>
                  <a:lnTo>
                    <a:pt x="0" y="683"/>
                  </a:lnTo>
                  <a:lnTo>
                    <a:pt x="0" y="684"/>
                  </a:lnTo>
                  <a:lnTo>
                    <a:pt x="0" y="686"/>
                  </a:lnTo>
                  <a:lnTo>
                    <a:pt x="0" y="687"/>
                  </a:lnTo>
                  <a:lnTo>
                    <a:pt x="781" y="687"/>
                  </a:lnTo>
                  <a:lnTo>
                    <a:pt x="784" y="686"/>
                  </a:lnTo>
                  <a:lnTo>
                    <a:pt x="788" y="680"/>
                  </a:lnTo>
                  <a:lnTo>
                    <a:pt x="796" y="672"/>
                  </a:lnTo>
                  <a:lnTo>
                    <a:pt x="805" y="658"/>
                  </a:lnTo>
                  <a:lnTo>
                    <a:pt x="814" y="640"/>
                  </a:lnTo>
                  <a:lnTo>
                    <a:pt x="824" y="617"/>
                  </a:lnTo>
                  <a:lnTo>
                    <a:pt x="832" y="587"/>
                  </a:lnTo>
                  <a:lnTo>
                    <a:pt x="839" y="552"/>
                  </a:lnTo>
                  <a:lnTo>
                    <a:pt x="842" y="510"/>
                  </a:lnTo>
                  <a:lnTo>
                    <a:pt x="842" y="461"/>
                  </a:lnTo>
                  <a:lnTo>
                    <a:pt x="837" y="405"/>
                  </a:lnTo>
                  <a:lnTo>
                    <a:pt x="826" y="342"/>
                  </a:lnTo>
                  <a:lnTo>
                    <a:pt x="810" y="270"/>
                  </a:lnTo>
                  <a:lnTo>
                    <a:pt x="785" y="188"/>
                  </a:lnTo>
                  <a:lnTo>
                    <a:pt x="753" y="99"/>
                  </a:lnTo>
                  <a:lnTo>
                    <a:pt x="7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87865" name="Rectangle 121"/>
            <p:cNvSpPr>
              <a:spLocks noChangeArrowheads="1"/>
            </p:cNvSpPr>
            <p:nvPr/>
          </p:nvSpPr>
          <p:spPr bwMode="auto">
            <a:xfrm>
              <a:off x="737" y="3337"/>
              <a:ext cx="220" cy="2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87866" name="Freeform 122"/>
            <p:cNvSpPr>
              <a:spLocks/>
            </p:cNvSpPr>
            <p:nvPr/>
          </p:nvSpPr>
          <p:spPr bwMode="auto">
            <a:xfrm>
              <a:off x="755" y="3383"/>
              <a:ext cx="182" cy="109"/>
            </a:xfrm>
            <a:custGeom>
              <a:avLst/>
              <a:gdLst/>
              <a:ahLst/>
              <a:cxnLst>
                <a:cxn ang="0">
                  <a:pos x="459" y="201"/>
                </a:cxn>
                <a:cxn ang="0">
                  <a:pos x="421" y="174"/>
                </a:cxn>
                <a:cxn ang="0">
                  <a:pos x="380" y="154"/>
                </a:cxn>
                <a:cxn ang="0">
                  <a:pos x="336" y="139"/>
                </a:cxn>
                <a:cxn ang="0">
                  <a:pos x="314" y="0"/>
                </a:cxn>
                <a:cxn ang="0">
                  <a:pos x="227" y="136"/>
                </a:cxn>
                <a:cxn ang="0">
                  <a:pos x="188" y="145"/>
                </a:cxn>
                <a:cxn ang="0">
                  <a:pos x="151" y="159"/>
                </a:cxn>
                <a:cxn ang="0">
                  <a:pos x="117" y="178"/>
                </a:cxn>
                <a:cxn ang="0">
                  <a:pos x="86" y="201"/>
                </a:cxn>
                <a:cxn ang="0">
                  <a:pos x="59" y="228"/>
                </a:cxn>
                <a:cxn ang="0">
                  <a:pos x="36" y="257"/>
                </a:cxn>
                <a:cxn ang="0">
                  <a:pos x="16" y="290"/>
                </a:cxn>
                <a:cxn ang="0">
                  <a:pos x="0" y="326"/>
                </a:cxn>
                <a:cxn ang="0">
                  <a:pos x="92" y="319"/>
                </a:cxn>
                <a:cxn ang="0">
                  <a:pos x="101" y="306"/>
                </a:cxn>
                <a:cxn ang="0">
                  <a:pos x="110" y="293"/>
                </a:cxn>
                <a:cxn ang="0">
                  <a:pos x="121" y="281"/>
                </a:cxn>
                <a:cxn ang="0">
                  <a:pos x="137" y="264"/>
                </a:cxn>
                <a:cxn ang="0">
                  <a:pos x="161" y="247"/>
                </a:cxn>
                <a:cxn ang="0">
                  <a:pos x="185" y="234"/>
                </a:cxn>
                <a:cxn ang="0">
                  <a:pos x="213" y="223"/>
                </a:cxn>
                <a:cxn ang="0">
                  <a:pos x="233" y="218"/>
                </a:cxn>
                <a:cxn ang="0">
                  <a:pos x="243" y="216"/>
                </a:cxn>
                <a:cxn ang="0">
                  <a:pos x="255" y="215"/>
                </a:cxn>
                <a:cxn ang="0">
                  <a:pos x="267" y="215"/>
                </a:cxn>
                <a:cxn ang="0">
                  <a:pos x="277" y="215"/>
                </a:cxn>
                <a:cxn ang="0">
                  <a:pos x="288" y="215"/>
                </a:cxn>
                <a:cxn ang="0">
                  <a:pos x="299" y="216"/>
                </a:cxn>
                <a:cxn ang="0">
                  <a:pos x="309" y="217"/>
                </a:cxn>
                <a:cxn ang="0">
                  <a:pos x="328" y="222"/>
                </a:cxn>
                <a:cxn ang="0">
                  <a:pos x="356" y="233"/>
                </a:cxn>
                <a:cxn ang="0">
                  <a:pos x="382" y="247"/>
                </a:cxn>
                <a:cxn ang="0">
                  <a:pos x="407" y="264"/>
                </a:cxn>
                <a:cxn ang="0">
                  <a:pos x="424" y="281"/>
                </a:cxn>
                <a:cxn ang="0">
                  <a:pos x="434" y="293"/>
                </a:cxn>
                <a:cxn ang="0">
                  <a:pos x="444" y="306"/>
                </a:cxn>
                <a:cxn ang="0">
                  <a:pos x="452" y="319"/>
                </a:cxn>
                <a:cxn ang="0">
                  <a:pos x="545" y="326"/>
                </a:cxn>
                <a:cxn ang="0">
                  <a:pos x="533" y="296"/>
                </a:cxn>
                <a:cxn ang="0">
                  <a:pos x="517" y="268"/>
                </a:cxn>
                <a:cxn ang="0">
                  <a:pos x="498" y="242"/>
                </a:cxn>
                <a:cxn ang="0">
                  <a:pos x="477" y="217"/>
                </a:cxn>
              </a:cxnLst>
              <a:rect l="0" t="0" r="r" b="b"/>
              <a:pathLst>
                <a:path w="545" h="326">
                  <a:moveTo>
                    <a:pt x="477" y="217"/>
                  </a:moveTo>
                  <a:lnTo>
                    <a:pt x="459" y="201"/>
                  </a:lnTo>
                  <a:lnTo>
                    <a:pt x="441" y="187"/>
                  </a:lnTo>
                  <a:lnTo>
                    <a:pt x="421" y="174"/>
                  </a:lnTo>
                  <a:lnTo>
                    <a:pt x="401" y="163"/>
                  </a:lnTo>
                  <a:lnTo>
                    <a:pt x="380" y="154"/>
                  </a:lnTo>
                  <a:lnTo>
                    <a:pt x="359" y="145"/>
                  </a:lnTo>
                  <a:lnTo>
                    <a:pt x="336" y="139"/>
                  </a:lnTo>
                  <a:lnTo>
                    <a:pt x="314" y="136"/>
                  </a:lnTo>
                  <a:lnTo>
                    <a:pt x="314" y="0"/>
                  </a:lnTo>
                  <a:lnTo>
                    <a:pt x="227" y="0"/>
                  </a:lnTo>
                  <a:lnTo>
                    <a:pt x="227" y="136"/>
                  </a:lnTo>
                  <a:lnTo>
                    <a:pt x="207" y="139"/>
                  </a:lnTo>
                  <a:lnTo>
                    <a:pt x="188" y="145"/>
                  </a:lnTo>
                  <a:lnTo>
                    <a:pt x="169" y="151"/>
                  </a:lnTo>
                  <a:lnTo>
                    <a:pt x="151" y="159"/>
                  </a:lnTo>
                  <a:lnTo>
                    <a:pt x="134" y="168"/>
                  </a:lnTo>
                  <a:lnTo>
                    <a:pt x="117" y="178"/>
                  </a:lnTo>
                  <a:lnTo>
                    <a:pt x="102" y="189"/>
                  </a:lnTo>
                  <a:lnTo>
                    <a:pt x="86" y="201"/>
                  </a:lnTo>
                  <a:lnTo>
                    <a:pt x="72" y="214"/>
                  </a:lnTo>
                  <a:lnTo>
                    <a:pt x="59" y="228"/>
                  </a:lnTo>
                  <a:lnTo>
                    <a:pt x="46" y="242"/>
                  </a:lnTo>
                  <a:lnTo>
                    <a:pt x="36" y="257"/>
                  </a:lnTo>
                  <a:lnTo>
                    <a:pt x="25" y="274"/>
                  </a:lnTo>
                  <a:lnTo>
                    <a:pt x="16" y="290"/>
                  </a:lnTo>
                  <a:lnTo>
                    <a:pt x="8" y="308"/>
                  </a:lnTo>
                  <a:lnTo>
                    <a:pt x="0" y="326"/>
                  </a:lnTo>
                  <a:lnTo>
                    <a:pt x="89" y="326"/>
                  </a:lnTo>
                  <a:lnTo>
                    <a:pt x="92" y="319"/>
                  </a:lnTo>
                  <a:lnTo>
                    <a:pt x="97" y="313"/>
                  </a:lnTo>
                  <a:lnTo>
                    <a:pt x="101" y="306"/>
                  </a:lnTo>
                  <a:lnTo>
                    <a:pt x="105" y="300"/>
                  </a:lnTo>
                  <a:lnTo>
                    <a:pt x="110" y="293"/>
                  </a:lnTo>
                  <a:lnTo>
                    <a:pt x="116" y="287"/>
                  </a:lnTo>
                  <a:lnTo>
                    <a:pt x="121" y="281"/>
                  </a:lnTo>
                  <a:lnTo>
                    <a:pt x="127" y="275"/>
                  </a:lnTo>
                  <a:lnTo>
                    <a:pt x="137" y="264"/>
                  </a:lnTo>
                  <a:lnTo>
                    <a:pt x="149" y="256"/>
                  </a:lnTo>
                  <a:lnTo>
                    <a:pt x="161" y="247"/>
                  </a:lnTo>
                  <a:lnTo>
                    <a:pt x="174" y="240"/>
                  </a:lnTo>
                  <a:lnTo>
                    <a:pt x="185" y="234"/>
                  </a:lnTo>
                  <a:lnTo>
                    <a:pt x="200" y="228"/>
                  </a:lnTo>
                  <a:lnTo>
                    <a:pt x="213" y="223"/>
                  </a:lnTo>
                  <a:lnTo>
                    <a:pt x="227" y="220"/>
                  </a:lnTo>
                  <a:lnTo>
                    <a:pt x="233" y="218"/>
                  </a:lnTo>
                  <a:lnTo>
                    <a:pt x="238" y="217"/>
                  </a:lnTo>
                  <a:lnTo>
                    <a:pt x="243" y="216"/>
                  </a:lnTo>
                  <a:lnTo>
                    <a:pt x="249" y="216"/>
                  </a:lnTo>
                  <a:lnTo>
                    <a:pt x="255" y="215"/>
                  </a:lnTo>
                  <a:lnTo>
                    <a:pt x="261" y="215"/>
                  </a:lnTo>
                  <a:lnTo>
                    <a:pt x="267" y="215"/>
                  </a:lnTo>
                  <a:lnTo>
                    <a:pt x="273" y="215"/>
                  </a:lnTo>
                  <a:lnTo>
                    <a:pt x="277" y="215"/>
                  </a:lnTo>
                  <a:lnTo>
                    <a:pt x="283" y="215"/>
                  </a:lnTo>
                  <a:lnTo>
                    <a:pt x="288" y="215"/>
                  </a:lnTo>
                  <a:lnTo>
                    <a:pt x="294" y="216"/>
                  </a:lnTo>
                  <a:lnTo>
                    <a:pt x="299" y="216"/>
                  </a:lnTo>
                  <a:lnTo>
                    <a:pt x="304" y="217"/>
                  </a:lnTo>
                  <a:lnTo>
                    <a:pt x="309" y="217"/>
                  </a:lnTo>
                  <a:lnTo>
                    <a:pt x="314" y="218"/>
                  </a:lnTo>
                  <a:lnTo>
                    <a:pt x="328" y="222"/>
                  </a:lnTo>
                  <a:lnTo>
                    <a:pt x="342" y="227"/>
                  </a:lnTo>
                  <a:lnTo>
                    <a:pt x="356" y="233"/>
                  </a:lnTo>
                  <a:lnTo>
                    <a:pt x="369" y="240"/>
                  </a:lnTo>
                  <a:lnTo>
                    <a:pt x="382" y="247"/>
                  </a:lnTo>
                  <a:lnTo>
                    <a:pt x="395" y="255"/>
                  </a:lnTo>
                  <a:lnTo>
                    <a:pt x="407" y="264"/>
                  </a:lnTo>
                  <a:lnTo>
                    <a:pt x="418" y="275"/>
                  </a:lnTo>
                  <a:lnTo>
                    <a:pt x="424" y="281"/>
                  </a:lnTo>
                  <a:lnTo>
                    <a:pt x="428" y="287"/>
                  </a:lnTo>
                  <a:lnTo>
                    <a:pt x="434" y="293"/>
                  </a:lnTo>
                  <a:lnTo>
                    <a:pt x="439" y="300"/>
                  </a:lnTo>
                  <a:lnTo>
                    <a:pt x="444" y="306"/>
                  </a:lnTo>
                  <a:lnTo>
                    <a:pt x="447" y="313"/>
                  </a:lnTo>
                  <a:lnTo>
                    <a:pt x="452" y="319"/>
                  </a:lnTo>
                  <a:lnTo>
                    <a:pt x="455" y="326"/>
                  </a:lnTo>
                  <a:lnTo>
                    <a:pt x="545" y="326"/>
                  </a:lnTo>
                  <a:lnTo>
                    <a:pt x="539" y="310"/>
                  </a:lnTo>
                  <a:lnTo>
                    <a:pt x="533" y="296"/>
                  </a:lnTo>
                  <a:lnTo>
                    <a:pt x="525" y="282"/>
                  </a:lnTo>
                  <a:lnTo>
                    <a:pt x="517" y="268"/>
                  </a:lnTo>
                  <a:lnTo>
                    <a:pt x="508" y="255"/>
                  </a:lnTo>
                  <a:lnTo>
                    <a:pt x="498" y="242"/>
                  </a:lnTo>
                  <a:lnTo>
                    <a:pt x="487" y="229"/>
                  </a:lnTo>
                  <a:lnTo>
                    <a:pt x="477" y="2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87867" name="Freeform 123"/>
            <p:cNvSpPr>
              <a:spLocks/>
            </p:cNvSpPr>
            <p:nvPr/>
          </p:nvSpPr>
          <p:spPr bwMode="auto">
            <a:xfrm>
              <a:off x="537" y="3120"/>
              <a:ext cx="125" cy="28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376" y="85"/>
                </a:cxn>
                <a:cxn ang="0">
                  <a:pos x="376" y="28"/>
                </a:cxn>
                <a:cxn ang="0">
                  <a:pos x="0" y="0"/>
                </a:cxn>
                <a:cxn ang="0">
                  <a:pos x="0" y="85"/>
                </a:cxn>
              </a:cxnLst>
              <a:rect l="0" t="0" r="r" b="b"/>
              <a:pathLst>
                <a:path w="376" h="85">
                  <a:moveTo>
                    <a:pt x="0" y="85"/>
                  </a:moveTo>
                  <a:lnTo>
                    <a:pt x="376" y="85"/>
                  </a:lnTo>
                  <a:lnTo>
                    <a:pt x="376" y="28"/>
                  </a:lnTo>
                  <a:lnTo>
                    <a:pt x="0" y="0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87868" name="Freeform 124"/>
            <p:cNvSpPr>
              <a:spLocks/>
            </p:cNvSpPr>
            <p:nvPr/>
          </p:nvSpPr>
          <p:spPr bwMode="auto">
            <a:xfrm>
              <a:off x="288" y="2884"/>
              <a:ext cx="240" cy="263"/>
            </a:xfrm>
            <a:custGeom>
              <a:avLst/>
              <a:gdLst/>
              <a:ahLst/>
              <a:cxnLst>
                <a:cxn ang="0">
                  <a:pos x="672" y="790"/>
                </a:cxn>
                <a:cxn ang="0">
                  <a:pos x="62" y="790"/>
                </a:cxn>
                <a:cxn ang="0">
                  <a:pos x="62" y="665"/>
                </a:cxn>
                <a:cxn ang="0">
                  <a:pos x="213" y="665"/>
                </a:cxn>
                <a:cxn ang="0">
                  <a:pos x="213" y="612"/>
                </a:cxn>
                <a:cxn ang="0">
                  <a:pos x="153" y="612"/>
                </a:cxn>
                <a:cxn ang="0">
                  <a:pos x="0" y="217"/>
                </a:cxn>
                <a:cxn ang="0">
                  <a:pos x="557" y="0"/>
                </a:cxn>
                <a:cxn ang="0">
                  <a:pos x="721" y="565"/>
                </a:cxn>
                <a:cxn ang="0">
                  <a:pos x="574" y="616"/>
                </a:cxn>
                <a:cxn ang="0">
                  <a:pos x="574" y="659"/>
                </a:cxn>
                <a:cxn ang="0">
                  <a:pos x="678" y="659"/>
                </a:cxn>
                <a:cxn ang="0">
                  <a:pos x="678" y="790"/>
                </a:cxn>
                <a:cxn ang="0">
                  <a:pos x="672" y="790"/>
                </a:cxn>
              </a:cxnLst>
              <a:rect l="0" t="0" r="r" b="b"/>
              <a:pathLst>
                <a:path w="721" h="790">
                  <a:moveTo>
                    <a:pt x="672" y="790"/>
                  </a:moveTo>
                  <a:lnTo>
                    <a:pt x="62" y="790"/>
                  </a:lnTo>
                  <a:lnTo>
                    <a:pt x="62" y="665"/>
                  </a:lnTo>
                  <a:lnTo>
                    <a:pt x="213" y="665"/>
                  </a:lnTo>
                  <a:lnTo>
                    <a:pt x="213" y="612"/>
                  </a:lnTo>
                  <a:lnTo>
                    <a:pt x="153" y="612"/>
                  </a:lnTo>
                  <a:lnTo>
                    <a:pt x="0" y="217"/>
                  </a:lnTo>
                  <a:lnTo>
                    <a:pt x="557" y="0"/>
                  </a:lnTo>
                  <a:lnTo>
                    <a:pt x="721" y="565"/>
                  </a:lnTo>
                  <a:lnTo>
                    <a:pt x="574" y="616"/>
                  </a:lnTo>
                  <a:lnTo>
                    <a:pt x="574" y="659"/>
                  </a:lnTo>
                  <a:lnTo>
                    <a:pt x="678" y="659"/>
                  </a:lnTo>
                  <a:lnTo>
                    <a:pt x="678" y="790"/>
                  </a:lnTo>
                  <a:lnTo>
                    <a:pt x="672" y="7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87869" name="Freeform 125"/>
            <p:cNvSpPr>
              <a:spLocks/>
            </p:cNvSpPr>
            <p:nvPr/>
          </p:nvSpPr>
          <p:spPr bwMode="auto">
            <a:xfrm>
              <a:off x="595" y="3083"/>
              <a:ext cx="48" cy="26"/>
            </a:xfrm>
            <a:custGeom>
              <a:avLst/>
              <a:gdLst/>
              <a:ahLst/>
              <a:cxnLst>
                <a:cxn ang="0">
                  <a:pos x="143" y="78"/>
                </a:cxn>
                <a:cxn ang="0">
                  <a:pos x="0" y="78"/>
                </a:cxn>
                <a:cxn ang="0">
                  <a:pos x="3" y="74"/>
                </a:cxn>
                <a:cxn ang="0">
                  <a:pos x="13" y="66"/>
                </a:cxn>
                <a:cxn ang="0">
                  <a:pos x="27" y="54"/>
                </a:cxn>
                <a:cxn ang="0">
                  <a:pos x="43" y="40"/>
                </a:cxn>
                <a:cxn ang="0">
                  <a:pos x="62" y="27"/>
                </a:cxn>
                <a:cxn ang="0">
                  <a:pos x="81" y="14"/>
                </a:cxn>
                <a:cxn ang="0">
                  <a:pos x="99" y="4"/>
                </a:cxn>
                <a:cxn ang="0">
                  <a:pos x="114" y="0"/>
                </a:cxn>
                <a:cxn ang="0">
                  <a:pos x="143" y="78"/>
                </a:cxn>
              </a:cxnLst>
              <a:rect l="0" t="0" r="r" b="b"/>
              <a:pathLst>
                <a:path w="143" h="78">
                  <a:moveTo>
                    <a:pt x="143" y="78"/>
                  </a:moveTo>
                  <a:lnTo>
                    <a:pt x="0" y="78"/>
                  </a:lnTo>
                  <a:lnTo>
                    <a:pt x="3" y="74"/>
                  </a:lnTo>
                  <a:lnTo>
                    <a:pt x="13" y="66"/>
                  </a:lnTo>
                  <a:lnTo>
                    <a:pt x="27" y="54"/>
                  </a:lnTo>
                  <a:lnTo>
                    <a:pt x="43" y="40"/>
                  </a:lnTo>
                  <a:lnTo>
                    <a:pt x="62" y="27"/>
                  </a:lnTo>
                  <a:lnTo>
                    <a:pt x="81" y="14"/>
                  </a:lnTo>
                  <a:lnTo>
                    <a:pt x="99" y="4"/>
                  </a:lnTo>
                  <a:lnTo>
                    <a:pt x="114" y="0"/>
                  </a:lnTo>
                  <a:lnTo>
                    <a:pt x="143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87870" name="Freeform 126"/>
            <p:cNvSpPr>
              <a:spLocks/>
            </p:cNvSpPr>
            <p:nvPr/>
          </p:nvSpPr>
          <p:spPr bwMode="auto">
            <a:xfrm>
              <a:off x="306" y="3171"/>
              <a:ext cx="359" cy="3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7"/>
                </a:cxn>
                <a:cxn ang="0">
                  <a:pos x="131" y="87"/>
                </a:cxn>
                <a:cxn ang="0">
                  <a:pos x="131" y="322"/>
                </a:cxn>
                <a:cxn ang="0">
                  <a:pos x="218" y="322"/>
                </a:cxn>
                <a:cxn ang="0">
                  <a:pos x="218" y="87"/>
                </a:cxn>
                <a:cxn ang="0">
                  <a:pos x="715" y="87"/>
                </a:cxn>
                <a:cxn ang="0">
                  <a:pos x="715" y="802"/>
                </a:cxn>
                <a:cxn ang="0">
                  <a:pos x="218" y="802"/>
                </a:cxn>
                <a:cxn ang="0">
                  <a:pos x="218" y="322"/>
                </a:cxn>
                <a:cxn ang="0">
                  <a:pos x="131" y="322"/>
                </a:cxn>
                <a:cxn ang="0">
                  <a:pos x="131" y="964"/>
                </a:cxn>
                <a:cxn ang="0">
                  <a:pos x="218" y="964"/>
                </a:cxn>
                <a:cxn ang="0">
                  <a:pos x="218" y="890"/>
                </a:cxn>
                <a:cxn ang="0">
                  <a:pos x="715" y="890"/>
                </a:cxn>
                <a:cxn ang="0">
                  <a:pos x="715" y="964"/>
                </a:cxn>
                <a:cxn ang="0">
                  <a:pos x="803" y="964"/>
                </a:cxn>
                <a:cxn ang="0">
                  <a:pos x="803" y="87"/>
                </a:cxn>
                <a:cxn ang="0">
                  <a:pos x="1075" y="87"/>
                </a:cxn>
                <a:cxn ang="0">
                  <a:pos x="1075" y="0"/>
                </a:cxn>
                <a:cxn ang="0">
                  <a:pos x="0" y="0"/>
                </a:cxn>
              </a:cxnLst>
              <a:rect l="0" t="0" r="r" b="b"/>
              <a:pathLst>
                <a:path w="1075" h="964">
                  <a:moveTo>
                    <a:pt x="0" y="0"/>
                  </a:moveTo>
                  <a:lnTo>
                    <a:pt x="0" y="87"/>
                  </a:lnTo>
                  <a:lnTo>
                    <a:pt x="131" y="87"/>
                  </a:lnTo>
                  <a:lnTo>
                    <a:pt x="131" y="322"/>
                  </a:lnTo>
                  <a:lnTo>
                    <a:pt x="218" y="322"/>
                  </a:lnTo>
                  <a:lnTo>
                    <a:pt x="218" y="87"/>
                  </a:lnTo>
                  <a:lnTo>
                    <a:pt x="715" y="87"/>
                  </a:lnTo>
                  <a:lnTo>
                    <a:pt x="715" y="802"/>
                  </a:lnTo>
                  <a:lnTo>
                    <a:pt x="218" y="802"/>
                  </a:lnTo>
                  <a:lnTo>
                    <a:pt x="218" y="322"/>
                  </a:lnTo>
                  <a:lnTo>
                    <a:pt x="131" y="322"/>
                  </a:lnTo>
                  <a:lnTo>
                    <a:pt x="131" y="964"/>
                  </a:lnTo>
                  <a:lnTo>
                    <a:pt x="218" y="964"/>
                  </a:lnTo>
                  <a:lnTo>
                    <a:pt x="218" y="890"/>
                  </a:lnTo>
                  <a:lnTo>
                    <a:pt x="715" y="890"/>
                  </a:lnTo>
                  <a:lnTo>
                    <a:pt x="715" y="964"/>
                  </a:lnTo>
                  <a:lnTo>
                    <a:pt x="803" y="964"/>
                  </a:lnTo>
                  <a:lnTo>
                    <a:pt x="803" y="87"/>
                  </a:lnTo>
                  <a:lnTo>
                    <a:pt x="1075" y="87"/>
                  </a:lnTo>
                  <a:lnTo>
                    <a:pt x="10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3" name="Group 127"/>
          <p:cNvGrpSpPr>
            <a:grpSpLocks/>
          </p:cNvGrpSpPr>
          <p:nvPr/>
        </p:nvGrpSpPr>
        <p:grpSpPr bwMode="auto">
          <a:xfrm>
            <a:off x="832380" y="1336675"/>
            <a:ext cx="1090348" cy="933450"/>
            <a:chOff x="432" y="864"/>
            <a:chExt cx="768" cy="768"/>
          </a:xfrm>
        </p:grpSpPr>
        <p:graphicFrame>
          <p:nvGraphicFramePr>
            <p:cNvPr id="287872" name="Object 128"/>
            <p:cNvGraphicFramePr>
              <a:graphicFrameLocks noChangeAspect="1"/>
            </p:cNvGraphicFramePr>
            <p:nvPr/>
          </p:nvGraphicFramePr>
          <p:xfrm>
            <a:off x="432" y="864"/>
            <a:ext cx="432" cy="510"/>
          </p:xfrm>
          <a:graphic>
            <a:graphicData uri="http://schemas.openxmlformats.org/presentationml/2006/ole">
              <p:oleObj spid="_x0000_s1026" name="Photo Editor Photo" r:id="rId4" imgW="1848108" imgH="2180952" progId="">
                <p:embed/>
              </p:oleObj>
            </a:graphicData>
          </a:graphic>
        </p:graphicFrame>
        <p:grpSp>
          <p:nvGrpSpPr>
            <p:cNvPr id="4" name="Group 129"/>
            <p:cNvGrpSpPr>
              <a:grpSpLocks/>
            </p:cNvGrpSpPr>
            <p:nvPr/>
          </p:nvGrpSpPr>
          <p:grpSpPr bwMode="auto">
            <a:xfrm>
              <a:off x="720" y="912"/>
              <a:ext cx="480" cy="720"/>
              <a:chOff x="5097" y="192"/>
              <a:chExt cx="665" cy="1586"/>
            </a:xfrm>
          </p:grpSpPr>
          <p:sp>
            <p:nvSpPr>
              <p:cNvPr id="287874" name="Freeform 130"/>
              <p:cNvSpPr>
                <a:spLocks/>
              </p:cNvSpPr>
              <p:nvPr/>
            </p:nvSpPr>
            <p:spPr bwMode="auto">
              <a:xfrm>
                <a:off x="5407" y="495"/>
                <a:ext cx="247" cy="543"/>
              </a:xfrm>
              <a:custGeom>
                <a:avLst/>
                <a:gdLst/>
                <a:ahLst/>
                <a:cxnLst>
                  <a:cxn ang="0">
                    <a:pos x="43" y="4"/>
                  </a:cxn>
                  <a:cxn ang="0">
                    <a:pos x="86" y="0"/>
                  </a:cxn>
                  <a:cxn ang="0">
                    <a:pos x="143" y="13"/>
                  </a:cxn>
                  <a:cxn ang="0">
                    <a:pos x="181" y="43"/>
                  </a:cxn>
                  <a:cxn ang="0">
                    <a:pos x="204" y="91"/>
                  </a:cxn>
                  <a:cxn ang="0">
                    <a:pos x="233" y="161"/>
                  </a:cxn>
                  <a:cxn ang="0">
                    <a:pos x="242" y="230"/>
                  </a:cxn>
                  <a:cxn ang="0">
                    <a:pos x="247" y="308"/>
                  </a:cxn>
                  <a:cxn ang="0">
                    <a:pos x="238" y="404"/>
                  </a:cxn>
                  <a:cxn ang="0">
                    <a:pos x="214" y="478"/>
                  </a:cxn>
                  <a:cxn ang="0">
                    <a:pos x="181" y="521"/>
                  </a:cxn>
                  <a:cxn ang="0">
                    <a:pos x="138" y="543"/>
                  </a:cxn>
                  <a:cxn ang="0">
                    <a:pos x="86" y="543"/>
                  </a:cxn>
                  <a:cxn ang="0">
                    <a:pos x="52" y="530"/>
                  </a:cxn>
                  <a:cxn ang="0">
                    <a:pos x="29" y="491"/>
                  </a:cxn>
                  <a:cxn ang="0">
                    <a:pos x="24" y="439"/>
                  </a:cxn>
                  <a:cxn ang="0">
                    <a:pos x="43" y="387"/>
                  </a:cxn>
                  <a:cxn ang="0">
                    <a:pos x="67" y="343"/>
                  </a:cxn>
                  <a:cxn ang="0">
                    <a:pos x="86" y="291"/>
                  </a:cxn>
                  <a:cxn ang="0">
                    <a:pos x="81" y="222"/>
                  </a:cxn>
                  <a:cxn ang="0">
                    <a:pos x="48" y="161"/>
                  </a:cxn>
                  <a:cxn ang="0">
                    <a:pos x="14" y="104"/>
                  </a:cxn>
                  <a:cxn ang="0">
                    <a:pos x="0" y="52"/>
                  </a:cxn>
                  <a:cxn ang="0">
                    <a:pos x="14" y="17"/>
                  </a:cxn>
                  <a:cxn ang="0">
                    <a:pos x="43" y="4"/>
                  </a:cxn>
                </a:cxnLst>
                <a:rect l="0" t="0" r="r" b="b"/>
                <a:pathLst>
                  <a:path w="247" h="543">
                    <a:moveTo>
                      <a:pt x="43" y="4"/>
                    </a:moveTo>
                    <a:lnTo>
                      <a:pt x="86" y="0"/>
                    </a:lnTo>
                    <a:lnTo>
                      <a:pt x="143" y="13"/>
                    </a:lnTo>
                    <a:lnTo>
                      <a:pt x="181" y="43"/>
                    </a:lnTo>
                    <a:lnTo>
                      <a:pt x="204" y="91"/>
                    </a:lnTo>
                    <a:lnTo>
                      <a:pt x="233" y="161"/>
                    </a:lnTo>
                    <a:lnTo>
                      <a:pt x="242" y="230"/>
                    </a:lnTo>
                    <a:lnTo>
                      <a:pt x="247" y="308"/>
                    </a:lnTo>
                    <a:lnTo>
                      <a:pt x="238" y="404"/>
                    </a:lnTo>
                    <a:lnTo>
                      <a:pt x="214" y="478"/>
                    </a:lnTo>
                    <a:lnTo>
                      <a:pt x="181" y="521"/>
                    </a:lnTo>
                    <a:lnTo>
                      <a:pt x="138" y="543"/>
                    </a:lnTo>
                    <a:lnTo>
                      <a:pt x="86" y="543"/>
                    </a:lnTo>
                    <a:lnTo>
                      <a:pt x="52" y="530"/>
                    </a:lnTo>
                    <a:lnTo>
                      <a:pt x="29" y="491"/>
                    </a:lnTo>
                    <a:lnTo>
                      <a:pt x="24" y="439"/>
                    </a:lnTo>
                    <a:lnTo>
                      <a:pt x="43" y="387"/>
                    </a:lnTo>
                    <a:lnTo>
                      <a:pt x="67" y="343"/>
                    </a:lnTo>
                    <a:lnTo>
                      <a:pt x="86" y="291"/>
                    </a:lnTo>
                    <a:lnTo>
                      <a:pt x="81" y="222"/>
                    </a:lnTo>
                    <a:lnTo>
                      <a:pt x="48" y="161"/>
                    </a:lnTo>
                    <a:lnTo>
                      <a:pt x="14" y="104"/>
                    </a:lnTo>
                    <a:lnTo>
                      <a:pt x="0" y="52"/>
                    </a:lnTo>
                    <a:lnTo>
                      <a:pt x="14" y="17"/>
                    </a:lnTo>
                    <a:lnTo>
                      <a:pt x="43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7875" name="Freeform 131"/>
              <p:cNvSpPr>
                <a:spLocks/>
              </p:cNvSpPr>
              <p:nvPr/>
            </p:nvSpPr>
            <p:spPr bwMode="auto">
              <a:xfrm>
                <a:off x="5503" y="508"/>
                <a:ext cx="259" cy="508"/>
              </a:xfrm>
              <a:custGeom>
                <a:avLst/>
                <a:gdLst/>
                <a:ahLst/>
                <a:cxnLst>
                  <a:cxn ang="0">
                    <a:pos x="97" y="42"/>
                  </a:cxn>
                  <a:cxn ang="0">
                    <a:pos x="52" y="6"/>
                  </a:cxn>
                  <a:cxn ang="0">
                    <a:pos x="6" y="0"/>
                  </a:cxn>
                  <a:cxn ang="0">
                    <a:pos x="0" y="31"/>
                  </a:cxn>
                  <a:cxn ang="0">
                    <a:pos x="15" y="59"/>
                  </a:cxn>
                  <a:cxn ang="0">
                    <a:pos x="37" y="68"/>
                  </a:cxn>
                  <a:cxn ang="0">
                    <a:pos x="89" y="103"/>
                  </a:cxn>
                  <a:cxn ang="0">
                    <a:pos x="143" y="150"/>
                  </a:cxn>
                  <a:cxn ang="0">
                    <a:pos x="175" y="187"/>
                  </a:cxn>
                  <a:cxn ang="0">
                    <a:pos x="190" y="226"/>
                  </a:cxn>
                  <a:cxn ang="0">
                    <a:pos x="184" y="268"/>
                  </a:cxn>
                  <a:cxn ang="0">
                    <a:pos x="151" y="328"/>
                  </a:cxn>
                  <a:cxn ang="0">
                    <a:pos x="132" y="369"/>
                  </a:cxn>
                  <a:cxn ang="0">
                    <a:pos x="117" y="425"/>
                  </a:cxn>
                  <a:cxn ang="0">
                    <a:pos x="117" y="447"/>
                  </a:cxn>
                  <a:cxn ang="0">
                    <a:pos x="143" y="457"/>
                  </a:cxn>
                  <a:cxn ang="0">
                    <a:pos x="188" y="484"/>
                  </a:cxn>
                  <a:cxn ang="0">
                    <a:pos x="218" y="508"/>
                  </a:cxn>
                  <a:cxn ang="0">
                    <a:pos x="259" y="504"/>
                  </a:cxn>
                  <a:cxn ang="0">
                    <a:pos x="252" y="473"/>
                  </a:cxn>
                  <a:cxn ang="0">
                    <a:pos x="216" y="475"/>
                  </a:cxn>
                  <a:cxn ang="0">
                    <a:pos x="183" y="444"/>
                  </a:cxn>
                  <a:cxn ang="0">
                    <a:pos x="157" y="420"/>
                  </a:cxn>
                  <a:cxn ang="0">
                    <a:pos x="155" y="400"/>
                  </a:cxn>
                  <a:cxn ang="0">
                    <a:pos x="173" y="359"/>
                  </a:cxn>
                  <a:cxn ang="0">
                    <a:pos x="201" y="304"/>
                  </a:cxn>
                  <a:cxn ang="0">
                    <a:pos x="218" y="257"/>
                  </a:cxn>
                  <a:cxn ang="0">
                    <a:pos x="225" y="237"/>
                  </a:cxn>
                  <a:cxn ang="0">
                    <a:pos x="222" y="198"/>
                  </a:cxn>
                  <a:cxn ang="0">
                    <a:pos x="205" y="167"/>
                  </a:cxn>
                  <a:cxn ang="0">
                    <a:pos x="170" y="119"/>
                  </a:cxn>
                  <a:cxn ang="0">
                    <a:pos x="130" y="79"/>
                  </a:cxn>
                  <a:cxn ang="0">
                    <a:pos x="97" y="42"/>
                  </a:cxn>
                </a:cxnLst>
                <a:rect l="0" t="0" r="r" b="b"/>
                <a:pathLst>
                  <a:path w="259" h="508">
                    <a:moveTo>
                      <a:pt x="97" y="42"/>
                    </a:moveTo>
                    <a:lnTo>
                      <a:pt x="52" y="6"/>
                    </a:lnTo>
                    <a:lnTo>
                      <a:pt x="6" y="0"/>
                    </a:lnTo>
                    <a:lnTo>
                      <a:pt x="0" y="31"/>
                    </a:lnTo>
                    <a:lnTo>
                      <a:pt x="15" y="59"/>
                    </a:lnTo>
                    <a:lnTo>
                      <a:pt x="37" y="68"/>
                    </a:lnTo>
                    <a:lnTo>
                      <a:pt x="89" y="103"/>
                    </a:lnTo>
                    <a:lnTo>
                      <a:pt x="143" y="150"/>
                    </a:lnTo>
                    <a:lnTo>
                      <a:pt x="175" y="187"/>
                    </a:lnTo>
                    <a:lnTo>
                      <a:pt x="190" y="226"/>
                    </a:lnTo>
                    <a:lnTo>
                      <a:pt x="184" y="268"/>
                    </a:lnTo>
                    <a:lnTo>
                      <a:pt x="151" y="328"/>
                    </a:lnTo>
                    <a:lnTo>
                      <a:pt x="132" y="369"/>
                    </a:lnTo>
                    <a:lnTo>
                      <a:pt x="117" y="425"/>
                    </a:lnTo>
                    <a:lnTo>
                      <a:pt x="117" y="447"/>
                    </a:lnTo>
                    <a:lnTo>
                      <a:pt x="143" y="457"/>
                    </a:lnTo>
                    <a:lnTo>
                      <a:pt x="188" y="484"/>
                    </a:lnTo>
                    <a:lnTo>
                      <a:pt x="218" y="508"/>
                    </a:lnTo>
                    <a:lnTo>
                      <a:pt x="259" y="504"/>
                    </a:lnTo>
                    <a:lnTo>
                      <a:pt x="252" y="473"/>
                    </a:lnTo>
                    <a:lnTo>
                      <a:pt x="216" y="475"/>
                    </a:lnTo>
                    <a:lnTo>
                      <a:pt x="183" y="444"/>
                    </a:lnTo>
                    <a:lnTo>
                      <a:pt x="157" y="420"/>
                    </a:lnTo>
                    <a:lnTo>
                      <a:pt x="155" y="400"/>
                    </a:lnTo>
                    <a:lnTo>
                      <a:pt x="173" y="359"/>
                    </a:lnTo>
                    <a:lnTo>
                      <a:pt x="201" y="304"/>
                    </a:lnTo>
                    <a:lnTo>
                      <a:pt x="218" y="257"/>
                    </a:lnTo>
                    <a:lnTo>
                      <a:pt x="225" y="237"/>
                    </a:lnTo>
                    <a:lnTo>
                      <a:pt x="222" y="198"/>
                    </a:lnTo>
                    <a:lnTo>
                      <a:pt x="205" y="167"/>
                    </a:lnTo>
                    <a:lnTo>
                      <a:pt x="170" y="119"/>
                    </a:lnTo>
                    <a:lnTo>
                      <a:pt x="130" y="79"/>
                    </a:lnTo>
                    <a:lnTo>
                      <a:pt x="97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7876" name="Freeform 132"/>
              <p:cNvSpPr>
                <a:spLocks/>
              </p:cNvSpPr>
              <p:nvPr/>
            </p:nvSpPr>
            <p:spPr bwMode="auto">
              <a:xfrm>
                <a:off x="5297" y="945"/>
                <a:ext cx="225" cy="802"/>
              </a:xfrm>
              <a:custGeom>
                <a:avLst/>
                <a:gdLst/>
                <a:ahLst/>
                <a:cxnLst>
                  <a:cxn ang="0">
                    <a:pos x="208" y="0"/>
                  </a:cxn>
                  <a:cxn ang="0">
                    <a:pos x="171" y="12"/>
                  </a:cxn>
                  <a:cxn ang="0">
                    <a:pos x="154" y="32"/>
                  </a:cxn>
                  <a:cxn ang="0">
                    <a:pos x="133" y="97"/>
                  </a:cxn>
                  <a:cxn ang="0">
                    <a:pos x="108" y="210"/>
                  </a:cxn>
                  <a:cxn ang="0">
                    <a:pos x="104" y="298"/>
                  </a:cxn>
                  <a:cxn ang="0">
                    <a:pos x="104" y="431"/>
                  </a:cxn>
                  <a:cxn ang="0">
                    <a:pos x="121" y="512"/>
                  </a:cxn>
                  <a:cxn ang="0">
                    <a:pos x="146" y="609"/>
                  </a:cxn>
                  <a:cxn ang="0">
                    <a:pos x="154" y="673"/>
                  </a:cxn>
                  <a:cxn ang="0">
                    <a:pos x="142" y="705"/>
                  </a:cxn>
                  <a:cxn ang="0">
                    <a:pos x="83" y="725"/>
                  </a:cxn>
                  <a:cxn ang="0">
                    <a:pos x="17" y="738"/>
                  </a:cxn>
                  <a:cxn ang="0">
                    <a:pos x="0" y="754"/>
                  </a:cxn>
                  <a:cxn ang="0">
                    <a:pos x="8" y="774"/>
                  </a:cxn>
                  <a:cxn ang="0">
                    <a:pos x="29" y="802"/>
                  </a:cxn>
                  <a:cxn ang="0">
                    <a:pos x="54" y="798"/>
                  </a:cxn>
                  <a:cxn ang="0">
                    <a:pos x="79" y="774"/>
                  </a:cxn>
                  <a:cxn ang="0">
                    <a:pos x="121" y="750"/>
                  </a:cxn>
                  <a:cxn ang="0">
                    <a:pos x="167" y="733"/>
                  </a:cxn>
                  <a:cxn ang="0">
                    <a:pos x="192" y="733"/>
                  </a:cxn>
                  <a:cxn ang="0">
                    <a:pos x="208" y="721"/>
                  </a:cxn>
                  <a:cxn ang="0">
                    <a:pos x="204" y="685"/>
                  </a:cxn>
                  <a:cxn ang="0">
                    <a:pos x="200" y="657"/>
                  </a:cxn>
                  <a:cxn ang="0">
                    <a:pos x="175" y="600"/>
                  </a:cxn>
                  <a:cxn ang="0">
                    <a:pos x="150" y="496"/>
                  </a:cxn>
                  <a:cxn ang="0">
                    <a:pos x="146" y="399"/>
                  </a:cxn>
                  <a:cxn ang="0">
                    <a:pos x="142" y="326"/>
                  </a:cxn>
                  <a:cxn ang="0">
                    <a:pos x="158" y="238"/>
                  </a:cxn>
                  <a:cxn ang="0">
                    <a:pos x="175" y="173"/>
                  </a:cxn>
                  <a:cxn ang="0">
                    <a:pos x="208" y="93"/>
                  </a:cxn>
                  <a:cxn ang="0">
                    <a:pos x="225" y="40"/>
                  </a:cxn>
                  <a:cxn ang="0">
                    <a:pos x="208" y="0"/>
                  </a:cxn>
                </a:cxnLst>
                <a:rect l="0" t="0" r="r" b="b"/>
                <a:pathLst>
                  <a:path w="225" h="802">
                    <a:moveTo>
                      <a:pt x="208" y="0"/>
                    </a:moveTo>
                    <a:lnTo>
                      <a:pt x="171" y="12"/>
                    </a:lnTo>
                    <a:lnTo>
                      <a:pt x="154" y="32"/>
                    </a:lnTo>
                    <a:lnTo>
                      <a:pt x="133" y="97"/>
                    </a:lnTo>
                    <a:lnTo>
                      <a:pt x="108" y="210"/>
                    </a:lnTo>
                    <a:lnTo>
                      <a:pt x="104" y="298"/>
                    </a:lnTo>
                    <a:lnTo>
                      <a:pt x="104" y="431"/>
                    </a:lnTo>
                    <a:lnTo>
                      <a:pt x="121" y="512"/>
                    </a:lnTo>
                    <a:lnTo>
                      <a:pt x="146" y="609"/>
                    </a:lnTo>
                    <a:lnTo>
                      <a:pt x="154" y="673"/>
                    </a:lnTo>
                    <a:lnTo>
                      <a:pt x="142" y="705"/>
                    </a:lnTo>
                    <a:lnTo>
                      <a:pt x="83" y="725"/>
                    </a:lnTo>
                    <a:lnTo>
                      <a:pt x="17" y="738"/>
                    </a:lnTo>
                    <a:lnTo>
                      <a:pt x="0" y="754"/>
                    </a:lnTo>
                    <a:lnTo>
                      <a:pt x="8" y="774"/>
                    </a:lnTo>
                    <a:lnTo>
                      <a:pt x="29" y="802"/>
                    </a:lnTo>
                    <a:lnTo>
                      <a:pt x="54" y="798"/>
                    </a:lnTo>
                    <a:lnTo>
                      <a:pt x="79" y="774"/>
                    </a:lnTo>
                    <a:lnTo>
                      <a:pt x="121" y="750"/>
                    </a:lnTo>
                    <a:lnTo>
                      <a:pt x="167" y="733"/>
                    </a:lnTo>
                    <a:lnTo>
                      <a:pt x="192" y="733"/>
                    </a:lnTo>
                    <a:lnTo>
                      <a:pt x="208" y="721"/>
                    </a:lnTo>
                    <a:lnTo>
                      <a:pt x="204" y="685"/>
                    </a:lnTo>
                    <a:lnTo>
                      <a:pt x="200" y="657"/>
                    </a:lnTo>
                    <a:lnTo>
                      <a:pt x="175" y="600"/>
                    </a:lnTo>
                    <a:lnTo>
                      <a:pt x="150" y="496"/>
                    </a:lnTo>
                    <a:lnTo>
                      <a:pt x="146" y="399"/>
                    </a:lnTo>
                    <a:lnTo>
                      <a:pt x="142" y="326"/>
                    </a:lnTo>
                    <a:lnTo>
                      <a:pt x="158" y="238"/>
                    </a:lnTo>
                    <a:lnTo>
                      <a:pt x="175" y="173"/>
                    </a:lnTo>
                    <a:lnTo>
                      <a:pt x="208" y="93"/>
                    </a:lnTo>
                    <a:lnTo>
                      <a:pt x="225" y="4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7877" name="Freeform 133"/>
              <p:cNvSpPr>
                <a:spLocks/>
              </p:cNvSpPr>
              <p:nvPr/>
            </p:nvSpPr>
            <p:spPr bwMode="auto">
              <a:xfrm>
                <a:off x="5514" y="961"/>
                <a:ext cx="111" cy="817"/>
              </a:xfrm>
              <a:custGeom>
                <a:avLst/>
                <a:gdLst/>
                <a:ahLst/>
                <a:cxnLst>
                  <a:cxn ang="0">
                    <a:pos x="60" y="12"/>
                  </a:cxn>
                  <a:cxn ang="0">
                    <a:pos x="34" y="0"/>
                  </a:cxn>
                  <a:cxn ang="0">
                    <a:pos x="13" y="16"/>
                  </a:cxn>
                  <a:cxn ang="0">
                    <a:pos x="4" y="36"/>
                  </a:cxn>
                  <a:cxn ang="0">
                    <a:pos x="0" y="76"/>
                  </a:cxn>
                  <a:cxn ang="0">
                    <a:pos x="21" y="157"/>
                  </a:cxn>
                  <a:cxn ang="0">
                    <a:pos x="43" y="274"/>
                  </a:cxn>
                  <a:cxn ang="0">
                    <a:pos x="43" y="374"/>
                  </a:cxn>
                  <a:cxn ang="0">
                    <a:pos x="38" y="479"/>
                  </a:cxn>
                  <a:cxn ang="0">
                    <a:pos x="26" y="588"/>
                  </a:cxn>
                  <a:cxn ang="0">
                    <a:pos x="9" y="656"/>
                  </a:cxn>
                  <a:cxn ang="0">
                    <a:pos x="13" y="696"/>
                  </a:cxn>
                  <a:cxn ang="0">
                    <a:pos x="26" y="716"/>
                  </a:cxn>
                  <a:cxn ang="0">
                    <a:pos x="38" y="769"/>
                  </a:cxn>
                  <a:cxn ang="0">
                    <a:pos x="43" y="801"/>
                  </a:cxn>
                  <a:cxn ang="0">
                    <a:pos x="68" y="817"/>
                  </a:cxn>
                  <a:cxn ang="0">
                    <a:pos x="111" y="789"/>
                  </a:cxn>
                  <a:cxn ang="0">
                    <a:pos x="107" y="761"/>
                  </a:cxn>
                  <a:cxn ang="0">
                    <a:pos x="85" y="737"/>
                  </a:cxn>
                  <a:cxn ang="0">
                    <a:pos x="64" y="688"/>
                  </a:cxn>
                  <a:cxn ang="0">
                    <a:pos x="60" y="632"/>
                  </a:cxn>
                  <a:cxn ang="0">
                    <a:pos x="60" y="555"/>
                  </a:cxn>
                  <a:cxn ang="0">
                    <a:pos x="68" y="467"/>
                  </a:cxn>
                  <a:cxn ang="0">
                    <a:pos x="85" y="366"/>
                  </a:cxn>
                  <a:cxn ang="0">
                    <a:pos x="90" y="294"/>
                  </a:cxn>
                  <a:cxn ang="0">
                    <a:pos x="94" y="225"/>
                  </a:cxn>
                  <a:cxn ang="0">
                    <a:pos x="85" y="141"/>
                  </a:cxn>
                  <a:cxn ang="0">
                    <a:pos x="81" y="68"/>
                  </a:cxn>
                  <a:cxn ang="0">
                    <a:pos x="60" y="12"/>
                  </a:cxn>
                </a:cxnLst>
                <a:rect l="0" t="0" r="r" b="b"/>
                <a:pathLst>
                  <a:path w="111" h="817">
                    <a:moveTo>
                      <a:pt x="60" y="12"/>
                    </a:moveTo>
                    <a:lnTo>
                      <a:pt x="34" y="0"/>
                    </a:lnTo>
                    <a:lnTo>
                      <a:pt x="13" y="16"/>
                    </a:lnTo>
                    <a:lnTo>
                      <a:pt x="4" y="36"/>
                    </a:lnTo>
                    <a:lnTo>
                      <a:pt x="0" y="76"/>
                    </a:lnTo>
                    <a:lnTo>
                      <a:pt x="21" y="157"/>
                    </a:lnTo>
                    <a:lnTo>
                      <a:pt x="43" y="274"/>
                    </a:lnTo>
                    <a:lnTo>
                      <a:pt x="43" y="374"/>
                    </a:lnTo>
                    <a:lnTo>
                      <a:pt x="38" y="479"/>
                    </a:lnTo>
                    <a:lnTo>
                      <a:pt x="26" y="588"/>
                    </a:lnTo>
                    <a:lnTo>
                      <a:pt x="9" y="656"/>
                    </a:lnTo>
                    <a:lnTo>
                      <a:pt x="13" y="696"/>
                    </a:lnTo>
                    <a:lnTo>
                      <a:pt x="26" y="716"/>
                    </a:lnTo>
                    <a:lnTo>
                      <a:pt x="38" y="769"/>
                    </a:lnTo>
                    <a:lnTo>
                      <a:pt x="43" y="801"/>
                    </a:lnTo>
                    <a:lnTo>
                      <a:pt x="68" y="817"/>
                    </a:lnTo>
                    <a:lnTo>
                      <a:pt x="111" y="789"/>
                    </a:lnTo>
                    <a:lnTo>
                      <a:pt x="107" y="761"/>
                    </a:lnTo>
                    <a:lnTo>
                      <a:pt x="85" y="737"/>
                    </a:lnTo>
                    <a:lnTo>
                      <a:pt x="64" y="688"/>
                    </a:lnTo>
                    <a:lnTo>
                      <a:pt x="60" y="632"/>
                    </a:lnTo>
                    <a:lnTo>
                      <a:pt x="60" y="555"/>
                    </a:lnTo>
                    <a:lnTo>
                      <a:pt x="68" y="467"/>
                    </a:lnTo>
                    <a:lnTo>
                      <a:pt x="85" y="366"/>
                    </a:lnTo>
                    <a:lnTo>
                      <a:pt x="90" y="294"/>
                    </a:lnTo>
                    <a:lnTo>
                      <a:pt x="94" y="225"/>
                    </a:lnTo>
                    <a:lnTo>
                      <a:pt x="85" y="141"/>
                    </a:lnTo>
                    <a:lnTo>
                      <a:pt x="81" y="68"/>
                    </a:lnTo>
                    <a:lnTo>
                      <a:pt x="6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7878" name="Freeform 134"/>
              <p:cNvSpPr>
                <a:spLocks/>
              </p:cNvSpPr>
              <p:nvPr/>
            </p:nvSpPr>
            <p:spPr bwMode="auto">
              <a:xfrm>
                <a:off x="5259" y="192"/>
                <a:ext cx="297" cy="297"/>
              </a:xfrm>
              <a:custGeom>
                <a:avLst/>
                <a:gdLst/>
                <a:ahLst/>
                <a:cxnLst>
                  <a:cxn ang="0">
                    <a:pos x="107" y="159"/>
                  </a:cxn>
                  <a:cxn ang="0">
                    <a:pos x="103" y="100"/>
                  </a:cxn>
                  <a:cxn ang="0">
                    <a:pos x="110" y="54"/>
                  </a:cxn>
                  <a:cxn ang="0">
                    <a:pos x="126" y="17"/>
                  </a:cxn>
                  <a:cxn ang="0">
                    <a:pos x="156" y="4"/>
                  </a:cxn>
                  <a:cxn ang="0">
                    <a:pos x="183" y="0"/>
                  </a:cxn>
                  <a:cxn ang="0">
                    <a:pos x="217" y="4"/>
                  </a:cxn>
                  <a:cxn ang="0">
                    <a:pos x="251" y="25"/>
                  </a:cxn>
                  <a:cxn ang="0">
                    <a:pos x="274" y="50"/>
                  </a:cxn>
                  <a:cxn ang="0">
                    <a:pos x="289" y="88"/>
                  </a:cxn>
                  <a:cxn ang="0">
                    <a:pos x="293" y="142"/>
                  </a:cxn>
                  <a:cxn ang="0">
                    <a:pos x="297" y="192"/>
                  </a:cxn>
                  <a:cxn ang="0">
                    <a:pos x="286" y="238"/>
                  </a:cxn>
                  <a:cxn ang="0">
                    <a:pos x="270" y="268"/>
                  </a:cxn>
                  <a:cxn ang="0">
                    <a:pos x="248" y="284"/>
                  </a:cxn>
                  <a:cxn ang="0">
                    <a:pos x="217" y="297"/>
                  </a:cxn>
                  <a:cxn ang="0">
                    <a:pos x="183" y="297"/>
                  </a:cxn>
                  <a:cxn ang="0">
                    <a:pos x="160" y="280"/>
                  </a:cxn>
                  <a:cxn ang="0">
                    <a:pos x="141" y="259"/>
                  </a:cxn>
                  <a:cxn ang="0">
                    <a:pos x="122" y="226"/>
                  </a:cxn>
                  <a:cxn ang="0">
                    <a:pos x="114" y="197"/>
                  </a:cxn>
                  <a:cxn ang="0">
                    <a:pos x="84" y="226"/>
                  </a:cxn>
                  <a:cxn ang="0">
                    <a:pos x="42" y="247"/>
                  </a:cxn>
                  <a:cxn ang="0">
                    <a:pos x="23" y="259"/>
                  </a:cxn>
                  <a:cxn ang="0">
                    <a:pos x="4" y="247"/>
                  </a:cxn>
                  <a:cxn ang="0">
                    <a:pos x="0" y="226"/>
                  </a:cxn>
                  <a:cxn ang="0">
                    <a:pos x="11" y="213"/>
                  </a:cxn>
                  <a:cxn ang="0">
                    <a:pos x="30" y="197"/>
                  </a:cxn>
                  <a:cxn ang="0">
                    <a:pos x="65" y="197"/>
                  </a:cxn>
                  <a:cxn ang="0">
                    <a:pos x="107" y="159"/>
                  </a:cxn>
                </a:cxnLst>
                <a:rect l="0" t="0" r="r" b="b"/>
                <a:pathLst>
                  <a:path w="297" h="297">
                    <a:moveTo>
                      <a:pt x="107" y="159"/>
                    </a:moveTo>
                    <a:lnTo>
                      <a:pt x="103" y="100"/>
                    </a:lnTo>
                    <a:lnTo>
                      <a:pt x="110" y="54"/>
                    </a:lnTo>
                    <a:lnTo>
                      <a:pt x="126" y="17"/>
                    </a:lnTo>
                    <a:lnTo>
                      <a:pt x="156" y="4"/>
                    </a:lnTo>
                    <a:lnTo>
                      <a:pt x="183" y="0"/>
                    </a:lnTo>
                    <a:lnTo>
                      <a:pt x="217" y="4"/>
                    </a:lnTo>
                    <a:lnTo>
                      <a:pt x="251" y="25"/>
                    </a:lnTo>
                    <a:lnTo>
                      <a:pt x="274" y="50"/>
                    </a:lnTo>
                    <a:lnTo>
                      <a:pt x="289" y="88"/>
                    </a:lnTo>
                    <a:lnTo>
                      <a:pt x="293" y="142"/>
                    </a:lnTo>
                    <a:lnTo>
                      <a:pt x="297" y="192"/>
                    </a:lnTo>
                    <a:lnTo>
                      <a:pt x="286" y="238"/>
                    </a:lnTo>
                    <a:lnTo>
                      <a:pt x="270" y="268"/>
                    </a:lnTo>
                    <a:lnTo>
                      <a:pt x="248" y="284"/>
                    </a:lnTo>
                    <a:lnTo>
                      <a:pt x="217" y="297"/>
                    </a:lnTo>
                    <a:lnTo>
                      <a:pt x="183" y="297"/>
                    </a:lnTo>
                    <a:lnTo>
                      <a:pt x="160" y="280"/>
                    </a:lnTo>
                    <a:lnTo>
                      <a:pt x="141" y="259"/>
                    </a:lnTo>
                    <a:lnTo>
                      <a:pt x="122" y="226"/>
                    </a:lnTo>
                    <a:lnTo>
                      <a:pt x="114" y="197"/>
                    </a:lnTo>
                    <a:lnTo>
                      <a:pt x="84" y="226"/>
                    </a:lnTo>
                    <a:lnTo>
                      <a:pt x="42" y="247"/>
                    </a:lnTo>
                    <a:lnTo>
                      <a:pt x="23" y="259"/>
                    </a:lnTo>
                    <a:lnTo>
                      <a:pt x="4" y="247"/>
                    </a:lnTo>
                    <a:lnTo>
                      <a:pt x="0" y="226"/>
                    </a:lnTo>
                    <a:lnTo>
                      <a:pt x="11" y="213"/>
                    </a:lnTo>
                    <a:lnTo>
                      <a:pt x="30" y="197"/>
                    </a:lnTo>
                    <a:lnTo>
                      <a:pt x="65" y="197"/>
                    </a:lnTo>
                    <a:lnTo>
                      <a:pt x="107" y="1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7879" name="Freeform 135"/>
              <p:cNvSpPr>
                <a:spLocks/>
              </p:cNvSpPr>
              <p:nvPr/>
            </p:nvSpPr>
            <p:spPr bwMode="auto">
              <a:xfrm>
                <a:off x="5097" y="481"/>
                <a:ext cx="380" cy="293"/>
              </a:xfrm>
              <a:custGeom>
                <a:avLst/>
                <a:gdLst/>
                <a:ahLst/>
                <a:cxnLst>
                  <a:cxn ang="0">
                    <a:pos x="288" y="115"/>
                  </a:cxn>
                  <a:cxn ang="0">
                    <a:pos x="325" y="56"/>
                  </a:cxn>
                  <a:cxn ang="0">
                    <a:pos x="365" y="48"/>
                  </a:cxn>
                  <a:cxn ang="0">
                    <a:pos x="380" y="78"/>
                  </a:cxn>
                  <a:cxn ang="0">
                    <a:pos x="373" y="111"/>
                  </a:cxn>
                  <a:cxn ang="0">
                    <a:pos x="336" y="141"/>
                  </a:cxn>
                  <a:cxn ang="0">
                    <a:pos x="303" y="185"/>
                  </a:cxn>
                  <a:cxn ang="0">
                    <a:pos x="266" y="241"/>
                  </a:cxn>
                  <a:cxn ang="0">
                    <a:pos x="236" y="271"/>
                  </a:cxn>
                  <a:cxn ang="0">
                    <a:pos x="210" y="293"/>
                  </a:cxn>
                  <a:cxn ang="0">
                    <a:pos x="181" y="289"/>
                  </a:cxn>
                  <a:cxn ang="0">
                    <a:pos x="170" y="274"/>
                  </a:cxn>
                  <a:cxn ang="0">
                    <a:pos x="148" y="211"/>
                  </a:cxn>
                  <a:cxn ang="0">
                    <a:pos x="125" y="156"/>
                  </a:cxn>
                  <a:cxn ang="0">
                    <a:pos x="103" y="126"/>
                  </a:cxn>
                  <a:cxn ang="0">
                    <a:pos x="81" y="111"/>
                  </a:cxn>
                  <a:cxn ang="0">
                    <a:pos x="59" y="122"/>
                  </a:cxn>
                  <a:cxn ang="0">
                    <a:pos x="37" y="148"/>
                  </a:cxn>
                  <a:cxn ang="0">
                    <a:pos x="26" y="171"/>
                  </a:cxn>
                  <a:cxn ang="0">
                    <a:pos x="15" y="171"/>
                  </a:cxn>
                  <a:cxn ang="0">
                    <a:pos x="0" y="152"/>
                  </a:cxn>
                  <a:cxn ang="0">
                    <a:pos x="11" y="119"/>
                  </a:cxn>
                  <a:cxn ang="0">
                    <a:pos x="37" y="85"/>
                  </a:cxn>
                  <a:cxn ang="0">
                    <a:pos x="70" y="70"/>
                  </a:cxn>
                  <a:cxn ang="0">
                    <a:pos x="92" y="67"/>
                  </a:cxn>
                  <a:cxn ang="0">
                    <a:pos x="96" y="45"/>
                  </a:cxn>
                  <a:cxn ang="0">
                    <a:pos x="92" y="7"/>
                  </a:cxn>
                  <a:cxn ang="0">
                    <a:pos x="103" y="0"/>
                  </a:cxn>
                  <a:cxn ang="0">
                    <a:pos x="118" y="7"/>
                  </a:cxn>
                  <a:cxn ang="0">
                    <a:pos x="122" y="37"/>
                  </a:cxn>
                  <a:cxn ang="0">
                    <a:pos x="114" y="74"/>
                  </a:cxn>
                  <a:cxn ang="0">
                    <a:pos x="129" y="100"/>
                  </a:cxn>
                  <a:cxn ang="0">
                    <a:pos x="151" y="137"/>
                  </a:cxn>
                  <a:cxn ang="0">
                    <a:pos x="177" y="189"/>
                  </a:cxn>
                  <a:cxn ang="0">
                    <a:pos x="203" y="226"/>
                  </a:cxn>
                  <a:cxn ang="0">
                    <a:pos x="218" y="230"/>
                  </a:cxn>
                  <a:cxn ang="0">
                    <a:pos x="240" y="211"/>
                  </a:cxn>
                  <a:cxn ang="0">
                    <a:pos x="266" y="159"/>
                  </a:cxn>
                  <a:cxn ang="0">
                    <a:pos x="288" y="115"/>
                  </a:cxn>
                </a:cxnLst>
                <a:rect l="0" t="0" r="r" b="b"/>
                <a:pathLst>
                  <a:path w="380" h="293">
                    <a:moveTo>
                      <a:pt x="288" y="115"/>
                    </a:moveTo>
                    <a:lnTo>
                      <a:pt x="325" y="56"/>
                    </a:lnTo>
                    <a:lnTo>
                      <a:pt x="365" y="48"/>
                    </a:lnTo>
                    <a:lnTo>
                      <a:pt x="380" y="78"/>
                    </a:lnTo>
                    <a:lnTo>
                      <a:pt x="373" y="111"/>
                    </a:lnTo>
                    <a:lnTo>
                      <a:pt x="336" y="141"/>
                    </a:lnTo>
                    <a:lnTo>
                      <a:pt x="303" y="185"/>
                    </a:lnTo>
                    <a:lnTo>
                      <a:pt x="266" y="241"/>
                    </a:lnTo>
                    <a:lnTo>
                      <a:pt x="236" y="271"/>
                    </a:lnTo>
                    <a:lnTo>
                      <a:pt x="210" y="293"/>
                    </a:lnTo>
                    <a:lnTo>
                      <a:pt x="181" y="289"/>
                    </a:lnTo>
                    <a:lnTo>
                      <a:pt x="170" y="274"/>
                    </a:lnTo>
                    <a:lnTo>
                      <a:pt x="148" y="211"/>
                    </a:lnTo>
                    <a:lnTo>
                      <a:pt x="125" y="156"/>
                    </a:lnTo>
                    <a:lnTo>
                      <a:pt x="103" y="126"/>
                    </a:lnTo>
                    <a:lnTo>
                      <a:pt x="81" y="111"/>
                    </a:lnTo>
                    <a:lnTo>
                      <a:pt x="59" y="122"/>
                    </a:lnTo>
                    <a:lnTo>
                      <a:pt x="37" y="148"/>
                    </a:lnTo>
                    <a:lnTo>
                      <a:pt x="26" y="171"/>
                    </a:lnTo>
                    <a:lnTo>
                      <a:pt x="15" y="171"/>
                    </a:lnTo>
                    <a:lnTo>
                      <a:pt x="0" y="152"/>
                    </a:lnTo>
                    <a:lnTo>
                      <a:pt x="11" y="119"/>
                    </a:lnTo>
                    <a:lnTo>
                      <a:pt x="37" y="85"/>
                    </a:lnTo>
                    <a:lnTo>
                      <a:pt x="70" y="70"/>
                    </a:lnTo>
                    <a:lnTo>
                      <a:pt x="92" y="67"/>
                    </a:lnTo>
                    <a:lnTo>
                      <a:pt x="96" y="45"/>
                    </a:lnTo>
                    <a:lnTo>
                      <a:pt x="92" y="7"/>
                    </a:lnTo>
                    <a:lnTo>
                      <a:pt x="103" y="0"/>
                    </a:lnTo>
                    <a:lnTo>
                      <a:pt x="118" y="7"/>
                    </a:lnTo>
                    <a:lnTo>
                      <a:pt x="122" y="37"/>
                    </a:lnTo>
                    <a:lnTo>
                      <a:pt x="114" y="74"/>
                    </a:lnTo>
                    <a:lnTo>
                      <a:pt x="129" y="100"/>
                    </a:lnTo>
                    <a:lnTo>
                      <a:pt x="151" y="137"/>
                    </a:lnTo>
                    <a:lnTo>
                      <a:pt x="177" y="189"/>
                    </a:lnTo>
                    <a:lnTo>
                      <a:pt x="203" y="226"/>
                    </a:lnTo>
                    <a:lnTo>
                      <a:pt x="218" y="230"/>
                    </a:lnTo>
                    <a:lnTo>
                      <a:pt x="240" y="211"/>
                    </a:lnTo>
                    <a:lnTo>
                      <a:pt x="266" y="159"/>
                    </a:lnTo>
                    <a:lnTo>
                      <a:pt x="288" y="1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</p:grpSp>
      <p:sp>
        <p:nvSpPr>
          <p:cNvPr id="287881" name="Freeform 137"/>
          <p:cNvSpPr>
            <a:spLocks/>
          </p:cNvSpPr>
          <p:nvPr/>
        </p:nvSpPr>
        <p:spPr bwMode="auto">
          <a:xfrm>
            <a:off x="825500" y="3106738"/>
            <a:ext cx="92869" cy="63500"/>
          </a:xfrm>
          <a:custGeom>
            <a:avLst/>
            <a:gdLst/>
            <a:ahLst/>
            <a:cxnLst>
              <a:cxn ang="0">
                <a:pos x="58" y="43"/>
              </a:cxn>
              <a:cxn ang="0">
                <a:pos x="0" y="0"/>
              </a:cxn>
            </a:cxnLst>
            <a:rect l="0" t="0" r="r" b="b"/>
            <a:pathLst>
              <a:path w="58" h="43">
                <a:moveTo>
                  <a:pt x="58" y="43"/>
                </a:moveTo>
                <a:cubicBezTo>
                  <a:pt x="29" y="34"/>
                  <a:pt x="0" y="34"/>
                  <a:pt x="0" y="0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87882" name="Text Box 138"/>
          <p:cNvSpPr txBox="1">
            <a:spLocks noChangeArrowheads="1"/>
          </p:cNvSpPr>
          <p:nvPr/>
        </p:nvSpPr>
        <p:spPr bwMode="auto">
          <a:xfrm>
            <a:off x="629444" y="6003925"/>
            <a:ext cx="1479021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400" b="1">
                <a:solidFill>
                  <a:schemeClr val="folHlink"/>
                </a:solidFill>
                <a:latin typeface="Arial" pitchFamily="34" charset="0"/>
              </a:rPr>
              <a:t>Megjelenítés</a:t>
            </a:r>
            <a:endParaRPr lang="de-DE" sz="1400" b="1">
              <a:solidFill>
                <a:schemeClr val="folHlink"/>
              </a:solidFill>
              <a:latin typeface="Arial" pitchFamily="34" charset="0"/>
            </a:endParaRPr>
          </a:p>
        </p:txBody>
      </p:sp>
      <p:sp>
        <p:nvSpPr>
          <p:cNvPr id="287883" name="Line 139"/>
          <p:cNvSpPr>
            <a:spLocks noChangeShapeType="1"/>
          </p:cNvSpPr>
          <p:nvPr/>
        </p:nvSpPr>
        <p:spPr bwMode="auto">
          <a:xfrm>
            <a:off x="2154900" y="2054225"/>
            <a:ext cx="388673" cy="287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87884" name="Line 140"/>
          <p:cNvSpPr>
            <a:spLocks noChangeShapeType="1"/>
          </p:cNvSpPr>
          <p:nvPr/>
        </p:nvSpPr>
        <p:spPr bwMode="auto">
          <a:xfrm>
            <a:off x="2000118" y="1695451"/>
            <a:ext cx="466063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87885" name="Line 141"/>
          <p:cNvSpPr>
            <a:spLocks noChangeShapeType="1"/>
          </p:cNvSpPr>
          <p:nvPr/>
        </p:nvSpPr>
        <p:spPr bwMode="auto">
          <a:xfrm flipH="1">
            <a:off x="2154900" y="2054225"/>
            <a:ext cx="31128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87886" name="Text Box 142"/>
          <p:cNvSpPr txBox="1">
            <a:spLocks noChangeArrowheads="1"/>
          </p:cNvSpPr>
          <p:nvPr/>
        </p:nvSpPr>
        <p:spPr bwMode="auto">
          <a:xfrm>
            <a:off x="629444" y="3994150"/>
            <a:ext cx="162348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b="1">
                <a:solidFill>
                  <a:schemeClr val="folHlink"/>
                </a:solidFill>
                <a:latin typeface="Arial" pitchFamily="34" charset="0"/>
              </a:rPr>
              <a:t>Munkaállomás</a:t>
            </a:r>
            <a:endParaRPr lang="de-DE" sz="1400" b="1">
              <a:solidFill>
                <a:schemeClr val="folHlink"/>
              </a:solidFill>
              <a:latin typeface="Arial" pitchFamily="34" charset="0"/>
            </a:endParaRPr>
          </a:p>
        </p:txBody>
      </p:sp>
      <p:sp>
        <p:nvSpPr>
          <p:cNvPr id="287887" name="Text Box 143"/>
          <p:cNvSpPr txBox="1">
            <a:spLocks noChangeArrowheads="1"/>
          </p:cNvSpPr>
          <p:nvPr/>
        </p:nvSpPr>
        <p:spPr bwMode="auto">
          <a:xfrm>
            <a:off x="572692" y="2330450"/>
            <a:ext cx="1805781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b="1">
                <a:solidFill>
                  <a:schemeClr val="folHlink"/>
                </a:solidFill>
                <a:latin typeface="Arial" pitchFamily="34" charset="0"/>
              </a:rPr>
              <a:t>Mobil hozzáférés</a:t>
            </a:r>
            <a:endParaRPr lang="de-DE" sz="1400" b="1">
              <a:solidFill>
                <a:schemeClr val="folHlink"/>
              </a:solidFill>
              <a:latin typeface="Arial" pitchFamily="34" charset="0"/>
            </a:endParaRPr>
          </a:p>
        </p:txBody>
      </p:sp>
      <p:pic>
        <p:nvPicPr>
          <p:cNvPr id="287888" name="Picture 14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32688" y="3355975"/>
            <a:ext cx="1874573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7889" name="Picture 145" descr="T3E_OED_an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66714" y="1487488"/>
            <a:ext cx="1243409" cy="957262"/>
          </a:xfrm>
          <a:prstGeom prst="rect">
            <a:avLst/>
          </a:prstGeom>
          <a:noFill/>
        </p:spPr>
      </p:pic>
      <p:pic>
        <p:nvPicPr>
          <p:cNvPr id="287890" name="Picture 146" descr="BS00925_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21451" y="2924175"/>
            <a:ext cx="1711193" cy="850900"/>
          </a:xfrm>
          <a:prstGeom prst="rect">
            <a:avLst/>
          </a:prstGeom>
          <a:noFill/>
        </p:spPr>
      </p:pic>
      <p:pic>
        <p:nvPicPr>
          <p:cNvPr id="287891" name="Picture 147" descr="9310_lo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55431" y="3570288"/>
            <a:ext cx="1245129" cy="882650"/>
          </a:xfrm>
          <a:prstGeom prst="rect">
            <a:avLst/>
          </a:prstGeom>
          <a:noFill/>
        </p:spPr>
      </p:pic>
      <p:pic>
        <p:nvPicPr>
          <p:cNvPr id="287892" name="Picture 148" descr="BD07246_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89279" y="4965701"/>
            <a:ext cx="2099865" cy="1387475"/>
          </a:xfrm>
          <a:prstGeom prst="rect">
            <a:avLst/>
          </a:prstGeom>
          <a:noFill/>
        </p:spPr>
      </p:pic>
      <p:sp>
        <p:nvSpPr>
          <p:cNvPr id="287893" name="AutoShape 149"/>
          <p:cNvSpPr>
            <a:spLocks noChangeArrowheads="1"/>
          </p:cNvSpPr>
          <p:nvPr/>
        </p:nvSpPr>
        <p:spPr bwMode="auto">
          <a:xfrm>
            <a:off x="5355431" y="2492376"/>
            <a:ext cx="4122341" cy="360363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87894" name="Text Box 150"/>
          <p:cNvSpPr txBox="1">
            <a:spLocks noChangeArrowheads="1"/>
          </p:cNvSpPr>
          <p:nvPr/>
        </p:nvSpPr>
        <p:spPr bwMode="auto">
          <a:xfrm>
            <a:off x="5420783" y="2576513"/>
            <a:ext cx="39004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400" b="1">
                <a:solidFill>
                  <a:schemeClr val="accent2"/>
                </a:solidFill>
                <a:latin typeface="Arial" pitchFamily="34" charset="0"/>
              </a:rPr>
              <a:t>PCk, klaszterek, szuperszámítógépek</a:t>
            </a:r>
            <a:endParaRPr lang="de-DE" sz="1400" b="1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287895" name="AutoShape 151"/>
          <p:cNvSpPr>
            <a:spLocks noChangeArrowheads="1"/>
          </p:cNvSpPr>
          <p:nvPr/>
        </p:nvSpPr>
        <p:spPr bwMode="auto">
          <a:xfrm>
            <a:off x="5348552" y="4492626"/>
            <a:ext cx="4122341" cy="35877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87896" name="Text Box 152"/>
          <p:cNvSpPr txBox="1">
            <a:spLocks noChangeArrowheads="1"/>
          </p:cNvSpPr>
          <p:nvPr/>
        </p:nvSpPr>
        <p:spPr bwMode="auto">
          <a:xfrm>
            <a:off x="5420784" y="4575175"/>
            <a:ext cx="382309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400" b="1">
                <a:solidFill>
                  <a:schemeClr val="accent2"/>
                </a:solidFill>
                <a:latin typeface="Arial" pitchFamily="34" charset="0"/>
              </a:rPr>
              <a:t>Adat tárolók, szenzorok, berendezések</a:t>
            </a:r>
            <a:endParaRPr lang="de-DE" sz="1400" b="1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287897" name="AutoShape 153"/>
          <p:cNvSpPr>
            <a:spLocks noChangeArrowheads="1"/>
          </p:cNvSpPr>
          <p:nvPr/>
        </p:nvSpPr>
        <p:spPr bwMode="auto">
          <a:xfrm>
            <a:off x="5355431" y="6083301"/>
            <a:ext cx="4122341" cy="35877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87898" name="Text Box 154"/>
          <p:cNvSpPr txBox="1">
            <a:spLocks noChangeArrowheads="1"/>
          </p:cNvSpPr>
          <p:nvPr/>
        </p:nvSpPr>
        <p:spPr bwMode="auto">
          <a:xfrm>
            <a:off x="6444061" y="6165850"/>
            <a:ext cx="209986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b="1">
                <a:solidFill>
                  <a:schemeClr val="accent2"/>
                </a:solidFill>
                <a:latin typeface="Arial" pitchFamily="34" charset="0"/>
              </a:rPr>
              <a:t>Hálózatok, Internet</a:t>
            </a:r>
            <a:endParaRPr lang="de-DE" sz="1400" b="1">
              <a:solidFill>
                <a:schemeClr val="accent2"/>
              </a:solidFill>
              <a:latin typeface="Arial" pitchFamily="34" charset="0"/>
            </a:endParaRPr>
          </a:p>
        </p:txBody>
      </p:sp>
      <p:pic>
        <p:nvPicPr>
          <p:cNvPr id="287899" name="Picture 15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455298" y="1558926"/>
            <a:ext cx="1867694" cy="8175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288052" name="Freeform 308"/>
          <p:cNvSpPr>
            <a:spLocks/>
          </p:cNvSpPr>
          <p:nvPr/>
        </p:nvSpPr>
        <p:spPr bwMode="auto">
          <a:xfrm flipH="1">
            <a:off x="2278725" y="4527550"/>
            <a:ext cx="478102" cy="749300"/>
          </a:xfrm>
          <a:custGeom>
            <a:avLst/>
            <a:gdLst/>
            <a:ahLst/>
            <a:cxnLst>
              <a:cxn ang="0">
                <a:pos x="707" y="582"/>
              </a:cxn>
              <a:cxn ang="0">
                <a:pos x="675" y="525"/>
              </a:cxn>
              <a:cxn ang="0">
                <a:pos x="647" y="314"/>
              </a:cxn>
              <a:cxn ang="0">
                <a:pos x="528" y="135"/>
              </a:cxn>
              <a:cxn ang="0">
                <a:pos x="433" y="64"/>
              </a:cxn>
              <a:cxn ang="0">
                <a:pos x="342" y="23"/>
              </a:cxn>
              <a:cxn ang="0">
                <a:pos x="254" y="0"/>
              </a:cxn>
              <a:cxn ang="0">
                <a:pos x="208" y="86"/>
              </a:cxn>
              <a:cxn ang="0">
                <a:pos x="186" y="169"/>
              </a:cxn>
              <a:cxn ang="0">
                <a:pos x="115" y="217"/>
              </a:cxn>
              <a:cxn ang="0">
                <a:pos x="19" y="240"/>
              </a:cxn>
              <a:cxn ang="0">
                <a:pos x="14" y="336"/>
              </a:cxn>
              <a:cxn ang="0">
                <a:pos x="56" y="368"/>
              </a:cxn>
              <a:cxn ang="0">
                <a:pos x="145" y="381"/>
              </a:cxn>
              <a:cxn ang="0">
                <a:pos x="156" y="471"/>
              </a:cxn>
              <a:cxn ang="0">
                <a:pos x="144" y="565"/>
              </a:cxn>
              <a:cxn ang="0">
                <a:pos x="128" y="631"/>
              </a:cxn>
              <a:cxn ang="0">
                <a:pos x="79" y="637"/>
              </a:cxn>
              <a:cxn ang="0">
                <a:pos x="34" y="652"/>
              </a:cxn>
              <a:cxn ang="0">
                <a:pos x="3" y="678"/>
              </a:cxn>
              <a:cxn ang="0">
                <a:pos x="4" y="747"/>
              </a:cxn>
              <a:cxn ang="0">
                <a:pos x="85" y="780"/>
              </a:cxn>
              <a:cxn ang="0">
                <a:pos x="129" y="956"/>
              </a:cxn>
              <a:cxn ang="0">
                <a:pos x="110" y="1041"/>
              </a:cxn>
              <a:cxn ang="0">
                <a:pos x="35" y="1122"/>
              </a:cxn>
              <a:cxn ang="0">
                <a:pos x="80" y="1231"/>
              </a:cxn>
              <a:cxn ang="0">
                <a:pos x="161" y="1264"/>
              </a:cxn>
              <a:cxn ang="0">
                <a:pos x="310" y="1287"/>
              </a:cxn>
              <a:cxn ang="0">
                <a:pos x="454" y="1321"/>
              </a:cxn>
              <a:cxn ang="0">
                <a:pos x="597" y="1346"/>
              </a:cxn>
              <a:cxn ang="0">
                <a:pos x="667" y="1354"/>
              </a:cxn>
              <a:cxn ang="0">
                <a:pos x="712" y="1369"/>
              </a:cxn>
              <a:cxn ang="0">
                <a:pos x="675" y="1299"/>
              </a:cxn>
              <a:cxn ang="0">
                <a:pos x="614" y="1283"/>
              </a:cxn>
              <a:cxn ang="0">
                <a:pos x="480" y="1253"/>
              </a:cxn>
              <a:cxn ang="0">
                <a:pos x="334" y="1227"/>
              </a:cxn>
              <a:cxn ang="0">
                <a:pos x="208" y="1203"/>
              </a:cxn>
              <a:cxn ang="0">
                <a:pos x="180" y="1202"/>
              </a:cxn>
              <a:cxn ang="0">
                <a:pos x="143" y="1188"/>
              </a:cxn>
              <a:cxn ang="0">
                <a:pos x="108" y="1149"/>
              </a:cxn>
              <a:cxn ang="0">
                <a:pos x="120" y="1107"/>
              </a:cxn>
              <a:cxn ang="0">
                <a:pos x="153" y="1091"/>
              </a:cxn>
              <a:cxn ang="0">
                <a:pos x="177" y="1155"/>
              </a:cxn>
              <a:cxn ang="0">
                <a:pos x="265" y="1127"/>
              </a:cxn>
              <a:cxn ang="0">
                <a:pos x="372" y="1080"/>
              </a:cxn>
              <a:cxn ang="0">
                <a:pos x="438" y="1043"/>
              </a:cxn>
              <a:cxn ang="0">
                <a:pos x="514" y="974"/>
              </a:cxn>
              <a:cxn ang="0">
                <a:pos x="562" y="918"/>
              </a:cxn>
              <a:cxn ang="0">
                <a:pos x="592" y="873"/>
              </a:cxn>
              <a:cxn ang="0">
                <a:pos x="664" y="886"/>
              </a:cxn>
              <a:cxn ang="0">
                <a:pos x="659" y="834"/>
              </a:cxn>
              <a:cxn ang="0">
                <a:pos x="712" y="638"/>
              </a:cxn>
            </a:cxnLst>
            <a:rect l="0" t="0" r="r" b="b"/>
            <a:pathLst>
              <a:path w="712" h="1369">
                <a:moveTo>
                  <a:pt x="712" y="638"/>
                </a:moveTo>
                <a:lnTo>
                  <a:pt x="712" y="585"/>
                </a:lnTo>
                <a:lnTo>
                  <a:pt x="711" y="584"/>
                </a:lnTo>
                <a:lnTo>
                  <a:pt x="709" y="583"/>
                </a:lnTo>
                <a:lnTo>
                  <a:pt x="707" y="582"/>
                </a:lnTo>
                <a:lnTo>
                  <a:pt x="705" y="580"/>
                </a:lnTo>
                <a:lnTo>
                  <a:pt x="679" y="565"/>
                </a:lnTo>
                <a:lnTo>
                  <a:pt x="676" y="551"/>
                </a:lnTo>
                <a:lnTo>
                  <a:pt x="675" y="539"/>
                </a:lnTo>
                <a:lnTo>
                  <a:pt x="675" y="525"/>
                </a:lnTo>
                <a:lnTo>
                  <a:pt x="674" y="503"/>
                </a:lnTo>
                <a:lnTo>
                  <a:pt x="674" y="452"/>
                </a:lnTo>
                <a:lnTo>
                  <a:pt x="669" y="403"/>
                </a:lnTo>
                <a:lnTo>
                  <a:pt x="660" y="357"/>
                </a:lnTo>
                <a:lnTo>
                  <a:pt x="647" y="314"/>
                </a:lnTo>
                <a:lnTo>
                  <a:pt x="629" y="273"/>
                </a:lnTo>
                <a:lnTo>
                  <a:pt x="606" y="232"/>
                </a:lnTo>
                <a:lnTo>
                  <a:pt x="577" y="190"/>
                </a:lnTo>
                <a:lnTo>
                  <a:pt x="544" y="149"/>
                </a:lnTo>
                <a:lnTo>
                  <a:pt x="528" y="135"/>
                </a:lnTo>
                <a:lnTo>
                  <a:pt x="510" y="120"/>
                </a:lnTo>
                <a:lnTo>
                  <a:pt x="492" y="105"/>
                </a:lnTo>
                <a:lnTo>
                  <a:pt x="472" y="90"/>
                </a:lnTo>
                <a:lnTo>
                  <a:pt x="453" y="76"/>
                </a:lnTo>
                <a:lnTo>
                  <a:pt x="433" y="64"/>
                </a:lnTo>
                <a:lnTo>
                  <a:pt x="413" y="55"/>
                </a:lnTo>
                <a:lnTo>
                  <a:pt x="393" y="48"/>
                </a:lnTo>
                <a:lnTo>
                  <a:pt x="375" y="39"/>
                </a:lnTo>
                <a:lnTo>
                  <a:pt x="358" y="30"/>
                </a:lnTo>
                <a:lnTo>
                  <a:pt x="342" y="23"/>
                </a:lnTo>
                <a:lnTo>
                  <a:pt x="326" y="16"/>
                </a:lnTo>
                <a:lnTo>
                  <a:pt x="309" y="10"/>
                </a:lnTo>
                <a:lnTo>
                  <a:pt x="291" y="6"/>
                </a:lnTo>
                <a:lnTo>
                  <a:pt x="274" y="2"/>
                </a:lnTo>
                <a:lnTo>
                  <a:pt x="254" y="0"/>
                </a:lnTo>
                <a:lnTo>
                  <a:pt x="245" y="9"/>
                </a:lnTo>
                <a:lnTo>
                  <a:pt x="235" y="24"/>
                </a:lnTo>
                <a:lnTo>
                  <a:pt x="226" y="44"/>
                </a:lnTo>
                <a:lnTo>
                  <a:pt x="216" y="64"/>
                </a:lnTo>
                <a:lnTo>
                  <a:pt x="208" y="86"/>
                </a:lnTo>
                <a:lnTo>
                  <a:pt x="203" y="105"/>
                </a:lnTo>
                <a:lnTo>
                  <a:pt x="198" y="120"/>
                </a:lnTo>
                <a:lnTo>
                  <a:pt x="197" y="128"/>
                </a:lnTo>
                <a:lnTo>
                  <a:pt x="191" y="152"/>
                </a:lnTo>
                <a:lnTo>
                  <a:pt x="186" y="169"/>
                </a:lnTo>
                <a:lnTo>
                  <a:pt x="182" y="187"/>
                </a:lnTo>
                <a:lnTo>
                  <a:pt x="176" y="214"/>
                </a:lnTo>
                <a:lnTo>
                  <a:pt x="156" y="215"/>
                </a:lnTo>
                <a:lnTo>
                  <a:pt x="136" y="217"/>
                </a:lnTo>
                <a:lnTo>
                  <a:pt x="115" y="217"/>
                </a:lnTo>
                <a:lnTo>
                  <a:pt x="93" y="217"/>
                </a:lnTo>
                <a:lnTo>
                  <a:pt x="72" y="219"/>
                </a:lnTo>
                <a:lnTo>
                  <a:pt x="53" y="222"/>
                </a:lnTo>
                <a:lnTo>
                  <a:pt x="35" y="229"/>
                </a:lnTo>
                <a:lnTo>
                  <a:pt x="19" y="240"/>
                </a:lnTo>
                <a:lnTo>
                  <a:pt x="8" y="264"/>
                </a:lnTo>
                <a:lnTo>
                  <a:pt x="2" y="283"/>
                </a:lnTo>
                <a:lnTo>
                  <a:pt x="3" y="305"/>
                </a:lnTo>
                <a:lnTo>
                  <a:pt x="9" y="333"/>
                </a:lnTo>
                <a:lnTo>
                  <a:pt x="14" y="336"/>
                </a:lnTo>
                <a:lnTo>
                  <a:pt x="17" y="342"/>
                </a:lnTo>
                <a:lnTo>
                  <a:pt x="22" y="347"/>
                </a:lnTo>
                <a:lnTo>
                  <a:pt x="25" y="351"/>
                </a:lnTo>
                <a:lnTo>
                  <a:pt x="40" y="361"/>
                </a:lnTo>
                <a:lnTo>
                  <a:pt x="56" y="368"/>
                </a:lnTo>
                <a:lnTo>
                  <a:pt x="74" y="373"/>
                </a:lnTo>
                <a:lnTo>
                  <a:pt x="91" y="377"/>
                </a:lnTo>
                <a:lnTo>
                  <a:pt x="108" y="380"/>
                </a:lnTo>
                <a:lnTo>
                  <a:pt x="127" y="381"/>
                </a:lnTo>
                <a:lnTo>
                  <a:pt x="145" y="381"/>
                </a:lnTo>
                <a:lnTo>
                  <a:pt x="162" y="379"/>
                </a:lnTo>
                <a:lnTo>
                  <a:pt x="160" y="409"/>
                </a:lnTo>
                <a:lnTo>
                  <a:pt x="158" y="429"/>
                </a:lnTo>
                <a:lnTo>
                  <a:pt x="158" y="446"/>
                </a:lnTo>
                <a:lnTo>
                  <a:pt x="156" y="471"/>
                </a:lnTo>
                <a:lnTo>
                  <a:pt x="155" y="485"/>
                </a:lnTo>
                <a:lnTo>
                  <a:pt x="153" y="497"/>
                </a:lnTo>
                <a:lnTo>
                  <a:pt x="150" y="514"/>
                </a:lnTo>
                <a:lnTo>
                  <a:pt x="145" y="543"/>
                </a:lnTo>
                <a:lnTo>
                  <a:pt x="144" y="565"/>
                </a:lnTo>
                <a:lnTo>
                  <a:pt x="143" y="586"/>
                </a:lnTo>
                <a:lnTo>
                  <a:pt x="142" y="608"/>
                </a:lnTo>
                <a:lnTo>
                  <a:pt x="140" y="630"/>
                </a:lnTo>
                <a:lnTo>
                  <a:pt x="135" y="630"/>
                </a:lnTo>
                <a:lnTo>
                  <a:pt x="128" y="631"/>
                </a:lnTo>
                <a:lnTo>
                  <a:pt x="120" y="633"/>
                </a:lnTo>
                <a:lnTo>
                  <a:pt x="110" y="634"/>
                </a:lnTo>
                <a:lnTo>
                  <a:pt x="100" y="635"/>
                </a:lnTo>
                <a:lnTo>
                  <a:pt x="90" y="636"/>
                </a:lnTo>
                <a:lnTo>
                  <a:pt x="79" y="637"/>
                </a:lnTo>
                <a:lnTo>
                  <a:pt x="68" y="638"/>
                </a:lnTo>
                <a:lnTo>
                  <a:pt x="57" y="641"/>
                </a:lnTo>
                <a:lnTo>
                  <a:pt x="49" y="644"/>
                </a:lnTo>
                <a:lnTo>
                  <a:pt x="41" y="648"/>
                </a:lnTo>
                <a:lnTo>
                  <a:pt x="34" y="652"/>
                </a:lnTo>
                <a:lnTo>
                  <a:pt x="26" y="656"/>
                </a:lnTo>
                <a:lnTo>
                  <a:pt x="21" y="660"/>
                </a:lnTo>
                <a:lnTo>
                  <a:pt x="14" y="663"/>
                </a:lnTo>
                <a:lnTo>
                  <a:pt x="7" y="665"/>
                </a:lnTo>
                <a:lnTo>
                  <a:pt x="3" y="678"/>
                </a:lnTo>
                <a:lnTo>
                  <a:pt x="2" y="690"/>
                </a:lnTo>
                <a:lnTo>
                  <a:pt x="0" y="701"/>
                </a:lnTo>
                <a:lnTo>
                  <a:pt x="0" y="711"/>
                </a:lnTo>
                <a:lnTo>
                  <a:pt x="0" y="725"/>
                </a:lnTo>
                <a:lnTo>
                  <a:pt x="4" y="747"/>
                </a:lnTo>
                <a:lnTo>
                  <a:pt x="14" y="762"/>
                </a:lnTo>
                <a:lnTo>
                  <a:pt x="26" y="772"/>
                </a:lnTo>
                <a:lnTo>
                  <a:pt x="44" y="778"/>
                </a:lnTo>
                <a:lnTo>
                  <a:pt x="63" y="780"/>
                </a:lnTo>
                <a:lnTo>
                  <a:pt x="85" y="780"/>
                </a:lnTo>
                <a:lnTo>
                  <a:pt x="108" y="780"/>
                </a:lnTo>
                <a:lnTo>
                  <a:pt x="132" y="780"/>
                </a:lnTo>
                <a:lnTo>
                  <a:pt x="130" y="841"/>
                </a:lnTo>
                <a:lnTo>
                  <a:pt x="128" y="899"/>
                </a:lnTo>
                <a:lnTo>
                  <a:pt x="129" y="956"/>
                </a:lnTo>
                <a:lnTo>
                  <a:pt x="136" y="1016"/>
                </a:lnTo>
                <a:lnTo>
                  <a:pt x="130" y="1022"/>
                </a:lnTo>
                <a:lnTo>
                  <a:pt x="123" y="1029"/>
                </a:lnTo>
                <a:lnTo>
                  <a:pt x="116" y="1035"/>
                </a:lnTo>
                <a:lnTo>
                  <a:pt x="110" y="1041"/>
                </a:lnTo>
                <a:lnTo>
                  <a:pt x="80" y="1073"/>
                </a:lnTo>
                <a:lnTo>
                  <a:pt x="59" y="1092"/>
                </a:lnTo>
                <a:lnTo>
                  <a:pt x="45" y="1105"/>
                </a:lnTo>
                <a:lnTo>
                  <a:pt x="37" y="1113"/>
                </a:lnTo>
                <a:lnTo>
                  <a:pt x="35" y="1122"/>
                </a:lnTo>
                <a:lnTo>
                  <a:pt x="38" y="1135"/>
                </a:lnTo>
                <a:lnTo>
                  <a:pt x="44" y="1157"/>
                </a:lnTo>
                <a:lnTo>
                  <a:pt x="53" y="1190"/>
                </a:lnTo>
                <a:lnTo>
                  <a:pt x="68" y="1213"/>
                </a:lnTo>
                <a:lnTo>
                  <a:pt x="80" y="1231"/>
                </a:lnTo>
                <a:lnTo>
                  <a:pt x="92" y="1242"/>
                </a:lnTo>
                <a:lnTo>
                  <a:pt x="105" y="1249"/>
                </a:lnTo>
                <a:lnTo>
                  <a:pt x="120" y="1255"/>
                </a:lnTo>
                <a:lnTo>
                  <a:pt x="138" y="1260"/>
                </a:lnTo>
                <a:lnTo>
                  <a:pt x="161" y="1264"/>
                </a:lnTo>
                <a:lnTo>
                  <a:pt x="192" y="1271"/>
                </a:lnTo>
                <a:lnTo>
                  <a:pt x="221" y="1273"/>
                </a:lnTo>
                <a:lnTo>
                  <a:pt x="251" y="1278"/>
                </a:lnTo>
                <a:lnTo>
                  <a:pt x="280" y="1283"/>
                </a:lnTo>
                <a:lnTo>
                  <a:pt x="310" y="1287"/>
                </a:lnTo>
                <a:lnTo>
                  <a:pt x="339" y="1294"/>
                </a:lnTo>
                <a:lnTo>
                  <a:pt x="367" y="1300"/>
                </a:lnTo>
                <a:lnTo>
                  <a:pt x="396" y="1307"/>
                </a:lnTo>
                <a:lnTo>
                  <a:pt x="425" y="1314"/>
                </a:lnTo>
                <a:lnTo>
                  <a:pt x="454" y="1321"/>
                </a:lnTo>
                <a:lnTo>
                  <a:pt x="483" y="1328"/>
                </a:lnTo>
                <a:lnTo>
                  <a:pt x="511" y="1333"/>
                </a:lnTo>
                <a:lnTo>
                  <a:pt x="540" y="1339"/>
                </a:lnTo>
                <a:lnTo>
                  <a:pt x="568" y="1343"/>
                </a:lnTo>
                <a:lnTo>
                  <a:pt x="597" y="1346"/>
                </a:lnTo>
                <a:lnTo>
                  <a:pt x="626" y="1348"/>
                </a:lnTo>
                <a:lnTo>
                  <a:pt x="653" y="1349"/>
                </a:lnTo>
                <a:lnTo>
                  <a:pt x="657" y="1351"/>
                </a:lnTo>
                <a:lnTo>
                  <a:pt x="661" y="1352"/>
                </a:lnTo>
                <a:lnTo>
                  <a:pt x="667" y="1354"/>
                </a:lnTo>
                <a:lnTo>
                  <a:pt x="675" y="1356"/>
                </a:lnTo>
                <a:lnTo>
                  <a:pt x="683" y="1360"/>
                </a:lnTo>
                <a:lnTo>
                  <a:pt x="692" y="1363"/>
                </a:lnTo>
                <a:lnTo>
                  <a:pt x="702" y="1366"/>
                </a:lnTo>
                <a:lnTo>
                  <a:pt x="712" y="1369"/>
                </a:lnTo>
                <a:lnTo>
                  <a:pt x="712" y="1310"/>
                </a:lnTo>
                <a:lnTo>
                  <a:pt x="703" y="1307"/>
                </a:lnTo>
                <a:lnTo>
                  <a:pt x="694" y="1304"/>
                </a:lnTo>
                <a:lnTo>
                  <a:pt x="684" y="1301"/>
                </a:lnTo>
                <a:lnTo>
                  <a:pt x="675" y="1299"/>
                </a:lnTo>
                <a:lnTo>
                  <a:pt x="666" y="1296"/>
                </a:lnTo>
                <a:lnTo>
                  <a:pt x="655" y="1294"/>
                </a:lnTo>
                <a:lnTo>
                  <a:pt x="646" y="1292"/>
                </a:lnTo>
                <a:lnTo>
                  <a:pt x="637" y="1289"/>
                </a:lnTo>
                <a:lnTo>
                  <a:pt x="614" y="1283"/>
                </a:lnTo>
                <a:lnTo>
                  <a:pt x="590" y="1276"/>
                </a:lnTo>
                <a:lnTo>
                  <a:pt x="564" y="1270"/>
                </a:lnTo>
                <a:lnTo>
                  <a:pt x="537" y="1264"/>
                </a:lnTo>
                <a:lnTo>
                  <a:pt x="509" y="1258"/>
                </a:lnTo>
                <a:lnTo>
                  <a:pt x="480" y="1253"/>
                </a:lnTo>
                <a:lnTo>
                  <a:pt x="450" y="1247"/>
                </a:lnTo>
                <a:lnTo>
                  <a:pt x="422" y="1242"/>
                </a:lnTo>
                <a:lnTo>
                  <a:pt x="392" y="1236"/>
                </a:lnTo>
                <a:lnTo>
                  <a:pt x="363" y="1232"/>
                </a:lnTo>
                <a:lnTo>
                  <a:pt x="334" y="1227"/>
                </a:lnTo>
                <a:lnTo>
                  <a:pt x="306" y="1223"/>
                </a:lnTo>
                <a:lnTo>
                  <a:pt x="280" y="1218"/>
                </a:lnTo>
                <a:lnTo>
                  <a:pt x="254" y="1212"/>
                </a:lnTo>
                <a:lnTo>
                  <a:pt x="230" y="1208"/>
                </a:lnTo>
                <a:lnTo>
                  <a:pt x="208" y="1203"/>
                </a:lnTo>
                <a:lnTo>
                  <a:pt x="203" y="1203"/>
                </a:lnTo>
                <a:lnTo>
                  <a:pt x="197" y="1202"/>
                </a:lnTo>
                <a:lnTo>
                  <a:pt x="191" y="1202"/>
                </a:lnTo>
                <a:lnTo>
                  <a:pt x="185" y="1202"/>
                </a:lnTo>
                <a:lnTo>
                  <a:pt x="180" y="1202"/>
                </a:lnTo>
                <a:lnTo>
                  <a:pt x="174" y="1202"/>
                </a:lnTo>
                <a:lnTo>
                  <a:pt x="168" y="1201"/>
                </a:lnTo>
                <a:lnTo>
                  <a:pt x="162" y="1201"/>
                </a:lnTo>
                <a:lnTo>
                  <a:pt x="152" y="1194"/>
                </a:lnTo>
                <a:lnTo>
                  <a:pt x="143" y="1188"/>
                </a:lnTo>
                <a:lnTo>
                  <a:pt x="135" y="1181"/>
                </a:lnTo>
                <a:lnTo>
                  <a:pt x="128" y="1173"/>
                </a:lnTo>
                <a:lnTo>
                  <a:pt x="121" y="1166"/>
                </a:lnTo>
                <a:lnTo>
                  <a:pt x="115" y="1157"/>
                </a:lnTo>
                <a:lnTo>
                  <a:pt x="108" y="1149"/>
                </a:lnTo>
                <a:lnTo>
                  <a:pt x="102" y="1139"/>
                </a:lnTo>
                <a:lnTo>
                  <a:pt x="102" y="1132"/>
                </a:lnTo>
                <a:lnTo>
                  <a:pt x="107" y="1125"/>
                </a:lnTo>
                <a:lnTo>
                  <a:pt x="113" y="1117"/>
                </a:lnTo>
                <a:lnTo>
                  <a:pt x="120" y="1107"/>
                </a:lnTo>
                <a:lnTo>
                  <a:pt x="128" y="1100"/>
                </a:lnTo>
                <a:lnTo>
                  <a:pt x="136" y="1092"/>
                </a:lnTo>
                <a:lnTo>
                  <a:pt x="142" y="1087"/>
                </a:lnTo>
                <a:lnTo>
                  <a:pt x="146" y="1083"/>
                </a:lnTo>
                <a:lnTo>
                  <a:pt x="153" y="1091"/>
                </a:lnTo>
                <a:lnTo>
                  <a:pt x="160" y="1113"/>
                </a:lnTo>
                <a:lnTo>
                  <a:pt x="163" y="1137"/>
                </a:lnTo>
                <a:lnTo>
                  <a:pt x="165" y="1152"/>
                </a:lnTo>
                <a:lnTo>
                  <a:pt x="169" y="1155"/>
                </a:lnTo>
                <a:lnTo>
                  <a:pt x="177" y="1155"/>
                </a:lnTo>
                <a:lnTo>
                  <a:pt x="190" y="1152"/>
                </a:lnTo>
                <a:lnTo>
                  <a:pt x="205" y="1149"/>
                </a:lnTo>
                <a:lnTo>
                  <a:pt x="223" y="1142"/>
                </a:lnTo>
                <a:lnTo>
                  <a:pt x="243" y="1135"/>
                </a:lnTo>
                <a:lnTo>
                  <a:pt x="265" y="1127"/>
                </a:lnTo>
                <a:lnTo>
                  <a:pt x="287" y="1118"/>
                </a:lnTo>
                <a:lnTo>
                  <a:pt x="309" y="1107"/>
                </a:lnTo>
                <a:lnTo>
                  <a:pt x="331" y="1098"/>
                </a:lnTo>
                <a:lnTo>
                  <a:pt x="352" y="1089"/>
                </a:lnTo>
                <a:lnTo>
                  <a:pt x="372" y="1080"/>
                </a:lnTo>
                <a:lnTo>
                  <a:pt x="389" y="1072"/>
                </a:lnTo>
                <a:lnTo>
                  <a:pt x="403" y="1066"/>
                </a:lnTo>
                <a:lnTo>
                  <a:pt x="415" y="1060"/>
                </a:lnTo>
                <a:lnTo>
                  <a:pt x="422" y="1057"/>
                </a:lnTo>
                <a:lnTo>
                  <a:pt x="438" y="1043"/>
                </a:lnTo>
                <a:lnTo>
                  <a:pt x="454" y="1029"/>
                </a:lnTo>
                <a:lnTo>
                  <a:pt x="469" y="1015"/>
                </a:lnTo>
                <a:lnTo>
                  <a:pt x="484" y="1003"/>
                </a:lnTo>
                <a:lnTo>
                  <a:pt x="499" y="989"/>
                </a:lnTo>
                <a:lnTo>
                  <a:pt x="514" y="974"/>
                </a:lnTo>
                <a:lnTo>
                  <a:pt x="528" y="960"/>
                </a:lnTo>
                <a:lnTo>
                  <a:pt x="543" y="945"/>
                </a:lnTo>
                <a:lnTo>
                  <a:pt x="548" y="936"/>
                </a:lnTo>
                <a:lnTo>
                  <a:pt x="555" y="928"/>
                </a:lnTo>
                <a:lnTo>
                  <a:pt x="562" y="918"/>
                </a:lnTo>
                <a:lnTo>
                  <a:pt x="569" y="909"/>
                </a:lnTo>
                <a:lnTo>
                  <a:pt x="576" y="901"/>
                </a:lnTo>
                <a:lnTo>
                  <a:pt x="582" y="892"/>
                </a:lnTo>
                <a:lnTo>
                  <a:pt x="588" y="883"/>
                </a:lnTo>
                <a:lnTo>
                  <a:pt x="592" y="873"/>
                </a:lnTo>
                <a:lnTo>
                  <a:pt x="604" y="875"/>
                </a:lnTo>
                <a:lnTo>
                  <a:pt x="617" y="877"/>
                </a:lnTo>
                <a:lnTo>
                  <a:pt x="632" y="879"/>
                </a:lnTo>
                <a:lnTo>
                  <a:pt x="647" y="883"/>
                </a:lnTo>
                <a:lnTo>
                  <a:pt x="664" y="886"/>
                </a:lnTo>
                <a:lnTo>
                  <a:pt x="681" y="890"/>
                </a:lnTo>
                <a:lnTo>
                  <a:pt x="697" y="894"/>
                </a:lnTo>
                <a:lnTo>
                  <a:pt x="712" y="898"/>
                </a:lnTo>
                <a:lnTo>
                  <a:pt x="712" y="847"/>
                </a:lnTo>
                <a:lnTo>
                  <a:pt x="659" y="834"/>
                </a:lnTo>
                <a:lnTo>
                  <a:pt x="616" y="831"/>
                </a:lnTo>
                <a:lnTo>
                  <a:pt x="638" y="765"/>
                </a:lnTo>
                <a:lnTo>
                  <a:pt x="661" y="679"/>
                </a:lnTo>
                <a:lnTo>
                  <a:pt x="681" y="628"/>
                </a:lnTo>
                <a:lnTo>
                  <a:pt x="712" y="63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88053" name="Freeform 309"/>
          <p:cNvSpPr>
            <a:spLocks/>
          </p:cNvSpPr>
          <p:nvPr/>
        </p:nvSpPr>
        <p:spPr bwMode="auto">
          <a:xfrm flipH="1">
            <a:off x="2543572" y="5060951"/>
            <a:ext cx="110067" cy="80963"/>
          </a:xfrm>
          <a:custGeom>
            <a:avLst/>
            <a:gdLst/>
            <a:ahLst/>
            <a:cxnLst>
              <a:cxn ang="0">
                <a:pos x="41" y="145"/>
              </a:cxn>
              <a:cxn ang="0">
                <a:pos x="34" y="129"/>
              </a:cxn>
              <a:cxn ang="0">
                <a:pos x="26" y="112"/>
              </a:cxn>
              <a:cxn ang="0">
                <a:pos x="18" y="94"/>
              </a:cxn>
              <a:cxn ang="0">
                <a:pos x="11" y="76"/>
              </a:cxn>
              <a:cxn ang="0">
                <a:pos x="6" y="56"/>
              </a:cxn>
              <a:cxn ang="0">
                <a:pos x="1" y="37"/>
              </a:cxn>
              <a:cxn ang="0">
                <a:pos x="0" y="18"/>
              </a:cxn>
              <a:cxn ang="0">
                <a:pos x="2" y="0"/>
              </a:cxn>
              <a:cxn ang="0">
                <a:pos x="7" y="0"/>
              </a:cxn>
              <a:cxn ang="0">
                <a:pos x="13" y="0"/>
              </a:cxn>
              <a:cxn ang="0">
                <a:pos x="19" y="0"/>
              </a:cxn>
              <a:cxn ang="0">
                <a:pos x="26" y="1"/>
              </a:cxn>
              <a:cxn ang="0">
                <a:pos x="33" y="2"/>
              </a:cxn>
              <a:cxn ang="0">
                <a:pos x="40" y="3"/>
              </a:cxn>
              <a:cxn ang="0">
                <a:pos x="46" y="5"/>
              </a:cxn>
              <a:cxn ang="0">
                <a:pos x="51" y="6"/>
              </a:cxn>
              <a:cxn ang="0">
                <a:pos x="59" y="2"/>
              </a:cxn>
              <a:cxn ang="0">
                <a:pos x="63" y="1"/>
              </a:cxn>
              <a:cxn ang="0">
                <a:pos x="66" y="0"/>
              </a:cxn>
              <a:cxn ang="0">
                <a:pos x="68" y="0"/>
              </a:cxn>
              <a:cxn ang="0">
                <a:pos x="68" y="5"/>
              </a:cxn>
              <a:cxn ang="0">
                <a:pos x="67" y="9"/>
              </a:cxn>
              <a:cxn ang="0">
                <a:pos x="66" y="16"/>
              </a:cxn>
              <a:cxn ang="0">
                <a:pos x="64" y="26"/>
              </a:cxn>
              <a:cxn ang="0">
                <a:pos x="58" y="63"/>
              </a:cxn>
              <a:cxn ang="0">
                <a:pos x="61" y="83"/>
              </a:cxn>
              <a:cxn ang="0">
                <a:pos x="72" y="89"/>
              </a:cxn>
              <a:cxn ang="0">
                <a:pos x="89" y="84"/>
              </a:cxn>
              <a:cxn ang="0">
                <a:pos x="107" y="71"/>
              </a:cxn>
              <a:cxn ang="0">
                <a:pos x="124" y="52"/>
              </a:cxn>
              <a:cxn ang="0">
                <a:pos x="138" y="31"/>
              </a:cxn>
              <a:cxn ang="0">
                <a:pos x="145" y="9"/>
              </a:cxn>
              <a:cxn ang="0">
                <a:pos x="149" y="35"/>
              </a:cxn>
              <a:cxn ang="0">
                <a:pos x="153" y="58"/>
              </a:cxn>
              <a:cxn ang="0">
                <a:pos x="159" y="81"/>
              </a:cxn>
              <a:cxn ang="0">
                <a:pos x="164" y="105"/>
              </a:cxn>
              <a:cxn ang="0">
                <a:pos x="164" y="106"/>
              </a:cxn>
              <a:cxn ang="0">
                <a:pos x="161" y="107"/>
              </a:cxn>
              <a:cxn ang="0">
                <a:pos x="158" y="108"/>
              </a:cxn>
              <a:cxn ang="0">
                <a:pos x="151" y="111"/>
              </a:cxn>
              <a:cxn ang="0">
                <a:pos x="140" y="114"/>
              </a:cxn>
              <a:cxn ang="0">
                <a:pos x="124" y="120"/>
              </a:cxn>
              <a:cxn ang="0">
                <a:pos x="102" y="128"/>
              </a:cxn>
              <a:cxn ang="0">
                <a:pos x="72" y="138"/>
              </a:cxn>
              <a:cxn ang="0">
                <a:pos x="64" y="139"/>
              </a:cxn>
              <a:cxn ang="0">
                <a:pos x="58" y="142"/>
              </a:cxn>
              <a:cxn ang="0">
                <a:pos x="49" y="143"/>
              </a:cxn>
              <a:cxn ang="0">
                <a:pos x="41" y="145"/>
              </a:cxn>
            </a:cxnLst>
            <a:rect l="0" t="0" r="r" b="b"/>
            <a:pathLst>
              <a:path w="164" h="145">
                <a:moveTo>
                  <a:pt x="41" y="145"/>
                </a:moveTo>
                <a:lnTo>
                  <a:pt x="34" y="129"/>
                </a:lnTo>
                <a:lnTo>
                  <a:pt x="26" y="112"/>
                </a:lnTo>
                <a:lnTo>
                  <a:pt x="18" y="94"/>
                </a:lnTo>
                <a:lnTo>
                  <a:pt x="11" y="76"/>
                </a:lnTo>
                <a:lnTo>
                  <a:pt x="6" y="56"/>
                </a:lnTo>
                <a:lnTo>
                  <a:pt x="1" y="37"/>
                </a:lnTo>
                <a:lnTo>
                  <a:pt x="0" y="18"/>
                </a:lnTo>
                <a:lnTo>
                  <a:pt x="2" y="0"/>
                </a:lnTo>
                <a:lnTo>
                  <a:pt x="7" y="0"/>
                </a:lnTo>
                <a:lnTo>
                  <a:pt x="13" y="0"/>
                </a:lnTo>
                <a:lnTo>
                  <a:pt x="19" y="0"/>
                </a:lnTo>
                <a:lnTo>
                  <a:pt x="26" y="1"/>
                </a:lnTo>
                <a:lnTo>
                  <a:pt x="33" y="2"/>
                </a:lnTo>
                <a:lnTo>
                  <a:pt x="40" y="3"/>
                </a:lnTo>
                <a:lnTo>
                  <a:pt x="46" y="5"/>
                </a:lnTo>
                <a:lnTo>
                  <a:pt x="51" y="6"/>
                </a:lnTo>
                <a:lnTo>
                  <a:pt x="59" y="2"/>
                </a:lnTo>
                <a:lnTo>
                  <a:pt x="63" y="1"/>
                </a:lnTo>
                <a:lnTo>
                  <a:pt x="66" y="0"/>
                </a:lnTo>
                <a:lnTo>
                  <a:pt x="68" y="0"/>
                </a:lnTo>
                <a:lnTo>
                  <a:pt x="68" y="5"/>
                </a:lnTo>
                <a:lnTo>
                  <a:pt x="67" y="9"/>
                </a:lnTo>
                <a:lnTo>
                  <a:pt x="66" y="16"/>
                </a:lnTo>
                <a:lnTo>
                  <a:pt x="64" y="26"/>
                </a:lnTo>
                <a:lnTo>
                  <a:pt x="58" y="63"/>
                </a:lnTo>
                <a:lnTo>
                  <a:pt x="61" y="83"/>
                </a:lnTo>
                <a:lnTo>
                  <a:pt x="72" y="89"/>
                </a:lnTo>
                <a:lnTo>
                  <a:pt x="89" y="84"/>
                </a:lnTo>
                <a:lnTo>
                  <a:pt x="107" y="71"/>
                </a:lnTo>
                <a:lnTo>
                  <a:pt x="124" y="52"/>
                </a:lnTo>
                <a:lnTo>
                  <a:pt x="138" y="31"/>
                </a:lnTo>
                <a:lnTo>
                  <a:pt x="145" y="9"/>
                </a:lnTo>
                <a:lnTo>
                  <a:pt x="149" y="35"/>
                </a:lnTo>
                <a:lnTo>
                  <a:pt x="153" y="58"/>
                </a:lnTo>
                <a:lnTo>
                  <a:pt x="159" y="81"/>
                </a:lnTo>
                <a:lnTo>
                  <a:pt x="164" y="105"/>
                </a:lnTo>
                <a:lnTo>
                  <a:pt x="164" y="106"/>
                </a:lnTo>
                <a:lnTo>
                  <a:pt x="161" y="107"/>
                </a:lnTo>
                <a:lnTo>
                  <a:pt x="158" y="108"/>
                </a:lnTo>
                <a:lnTo>
                  <a:pt x="151" y="111"/>
                </a:lnTo>
                <a:lnTo>
                  <a:pt x="140" y="114"/>
                </a:lnTo>
                <a:lnTo>
                  <a:pt x="124" y="120"/>
                </a:lnTo>
                <a:lnTo>
                  <a:pt x="102" y="128"/>
                </a:lnTo>
                <a:lnTo>
                  <a:pt x="72" y="138"/>
                </a:lnTo>
                <a:lnTo>
                  <a:pt x="64" y="139"/>
                </a:lnTo>
                <a:lnTo>
                  <a:pt x="58" y="142"/>
                </a:lnTo>
                <a:lnTo>
                  <a:pt x="49" y="143"/>
                </a:lnTo>
                <a:lnTo>
                  <a:pt x="41" y="145"/>
                </a:ln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88054" name="Freeform 310"/>
          <p:cNvSpPr>
            <a:spLocks/>
          </p:cNvSpPr>
          <p:nvPr/>
        </p:nvSpPr>
        <p:spPr bwMode="auto">
          <a:xfrm flipH="1">
            <a:off x="2445544" y="5021263"/>
            <a:ext cx="98029" cy="95250"/>
          </a:xfrm>
          <a:custGeom>
            <a:avLst/>
            <a:gdLst/>
            <a:ahLst/>
            <a:cxnLst>
              <a:cxn ang="0">
                <a:pos x="16" y="176"/>
              </a:cxn>
              <a:cxn ang="0">
                <a:pos x="15" y="167"/>
              </a:cxn>
              <a:cxn ang="0">
                <a:pos x="16" y="159"/>
              </a:cxn>
              <a:cxn ang="0">
                <a:pos x="16" y="152"/>
              </a:cxn>
              <a:cxn ang="0">
                <a:pos x="9" y="150"/>
              </a:cxn>
              <a:cxn ang="0">
                <a:pos x="5" y="129"/>
              </a:cxn>
              <a:cxn ang="0">
                <a:pos x="2" y="99"/>
              </a:cxn>
              <a:cxn ang="0">
                <a:pos x="0" y="69"/>
              </a:cxn>
              <a:cxn ang="0">
                <a:pos x="2" y="52"/>
              </a:cxn>
              <a:cxn ang="0">
                <a:pos x="16" y="47"/>
              </a:cxn>
              <a:cxn ang="0">
                <a:pos x="31" y="42"/>
              </a:cxn>
              <a:cxn ang="0">
                <a:pos x="47" y="37"/>
              </a:cxn>
              <a:cxn ang="0">
                <a:pos x="63" y="30"/>
              </a:cxn>
              <a:cxn ang="0">
                <a:pos x="79" y="23"/>
              </a:cxn>
              <a:cxn ang="0">
                <a:pos x="94" y="15"/>
              </a:cxn>
              <a:cxn ang="0">
                <a:pos x="108" y="8"/>
              </a:cxn>
              <a:cxn ang="0">
                <a:pos x="119" y="0"/>
              </a:cxn>
              <a:cxn ang="0">
                <a:pos x="125" y="14"/>
              </a:cxn>
              <a:cxn ang="0">
                <a:pos x="133" y="44"/>
              </a:cxn>
              <a:cxn ang="0">
                <a:pos x="141" y="76"/>
              </a:cxn>
              <a:cxn ang="0">
                <a:pos x="148" y="95"/>
              </a:cxn>
              <a:cxn ang="0">
                <a:pos x="132" y="108"/>
              </a:cxn>
              <a:cxn ang="0">
                <a:pos x="116" y="121"/>
              </a:cxn>
              <a:cxn ang="0">
                <a:pos x="101" y="131"/>
              </a:cxn>
              <a:cxn ang="0">
                <a:pos x="86" y="141"/>
              </a:cxn>
              <a:cxn ang="0">
                <a:pos x="70" y="151"/>
              </a:cxn>
              <a:cxn ang="0">
                <a:pos x="53" y="160"/>
              </a:cxn>
              <a:cxn ang="0">
                <a:pos x="35" y="168"/>
              </a:cxn>
              <a:cxn ang="0">
                <a:pos x="16" y="176"/>
              </a:cxn>
            </a:cxnLst>
            <a:rect l="0" t="0" r="r" b="b"/>
            <a:pathLst>
              <a:path w="148" h="176">
                <a:moveTo>
                  <a:pt x="16" y="176"/>
                </a:moveTo>
                <a:lnTo>
                  <a:pt x="15" y="167"/>
                </a:lnTo>
                <a:lnTo>
                  <a:pt x="16" y="159"/>
                </a:lnTo>
                <a:lnTo>
                  <a:pt x="16" y="152"/>
                </a:lnTo>
                <a:lnTo>
                  <a:pt x="9" y="150"/>
                </a:lnTo>
                <a:lnTo>
                  <a:pt x="5" y="129"/>
                </a:lnTo>
                <a:lnTo>
                  <a:pt x="2" y="99"/>
                </a:lnTo>
                <a:lnTo>
                  <a:pt x="0" y="69"/>
                </a:lnTo>
                <a:lnTo>
                  <a:pt x="2" y="52"/>
                </a:lnTo>
                <a:lnTo>
                  <a:pt x="16" y="47"/>
                </a:lnTo>
                <a:lnTo>
                  <a:pt x="31" y="42"/>
                </a:lnTo>
                <a:lnTo>
                  <a:pt x="47" y="37"/>
                </a:lnTo>
                <a:lnTo>
                  <a:pt x="63" y="30"/>
                </a:lnTo>
                <a:lnTo>
                  <a:pt x="79" y="23"/>
                </a:lnTo>
                <a:lnTo>
                  <a:pt x="94" y="15"/>
                </a:lnTo>
                <a:lnTo>
                  <a:pt x="108" y="8"/>
                </a:lnTo>
                <a:lnTo>
                  <a:pt x="119" y="0"/>
                </a:lnTo>
                <a:lnTo>
                  <a:pt x="125" y="14"/>
                </a:lnTo>
                <a:lnTo>
                  <a:pt x="133" y="44"/>
                </a:lnTo>
                <a:lnTo>
                  <a:pt x="141" y="76"/>
                </a:lnTo>
                <a:lnTo>
                  <a:pt x="148" y="95"/>
                </a:lnTo>
                <a:lnTo>
                  <a:pt x="132" y="108"/>
                </a:lnTo>
                <a:lnTo>
                  <a:pt x="116" y="121"/>
                </a:lnTo>
                <a:lnTo>
                  <a:pt x="101" y="131"/>
                </a:lnTo>
                <a:lnTo>
                  <a:pt x="86" y="141"/>
                </a:lnTo>
                <a:lnTo>
                  <a:pt x="70" y="151"/>
                </a:lnTo>
                <a:lnTo>
                  <a:pt x="53" y="160"/>
                </a:lnTo>
                <a:lnTo>
                  <a:pt x="35" y="168"/>
                </a:lnTo>
                <a:lnTo>
                  <a:pt x="16" y="176"/>
                </a:ln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88055" name="Freeform 311"/>
          <p:cNvSpPr>
            <a:spLocks/>
          </p:cNvSpPr>
          <p:nvPr/>
        </p:nvSpPr>
        <p:spPr bwMode="auto">
          <a:xfrm flipH="1">
            <a:off x="2564211" y="5057775"/>
            <a:ext cx="36115" cy="31750"/>
          </a:xfrm>
          <a:custGeom>
            <a:avLst/>
            <a:gdLst/>
            <a:ahLst/>
            <a:cxnLst>
              <a:cxn ang="0">
                <a:pos x="4" y="59"/>
              </a:cxn>
              <a:cxn ang="0">
                <a:pos x="0" y="48"/>
              </a:cxn>
              <a:cxn ang="0">
                <a:pos x="4" y="33"/>
              </a:cxn>
              <a:cxn ang="0">
                <a:pos x="8" y="18"/>
              </a:cxn>
              <a:cxn ang="0">
                <a:pos x="13" y="6"/>
              </a:cxn>
              <a:cxn ang="0">
                <a:pos x="19" y="5"/>
              </a:cxn>
              <a:cxn ang="0">
                <a:pos x="23" y="4"/>
              </a:cxn>
              <a:cxn ang="0">
                <a:pos x="29" y="4"/>
              </a:cxn>
              <a:cxn ang="0">
                <a:pos x="35" y="3"/>
              </a:cxn>
              <a:cxn ang="0">
                <a:pos x="40" y="2"/>
              </a:cxn>
              <a:cxn ang="0">
                <a:pos x="45" y="1"/>
              </a:cxn>
              <a:cxn ang="0">
                <a:pos x="51" y="1"/>
              </a:cxn>
              <a:cxn ang="0">
                <a:pos x="57" y="0"/>
              </a:cxn>
              <a:cxn ang="0">
                <a:pos x="52" y="13"/>
              </a:cxn>
              <a:cxn ang="0">
                <a:pos x="48" y="26"/>
              </a:cxn>
              <a:cxn ang="0">
                <a:pos x="44" y="36"/>
              </a:cxn>
              <a:cxn ang="0">
                <a:pos x="41" y="45"/>
              </a:cxn>
              <a:cxn ang="0">
                <a:pos x="36" y="51"/>
              </a:cxn>
              <a:cxn ang="0">
                <a:pos x="28" y="56"/>
              </a:cxn>
              <a:cxn ang="0">
                <a:pos x="18" y="58"/>
              </a:cxn>
              <a:cxn ang="0">
                <a:pos x="4" y="59"/>
              </a:cxn>
            </a:cxnLst>
            <a:rect l="0" t="0" r="r" b="b"/>
            <a:pathLst>
              <a:path w="57" h="59">
                <a:moveTo>
                  <a:pt x="4" y="59"/>
                </a:moveTo>
                <a:lnTo>
                  <a:pt x="0" y="48"/>
                </a:lnTo>
                <a:lnTo>
                  <a:pt x="4" y="33"/>
                </a:lnTo>
                <a:lnTo>
                  <a:pt x="8" y="18"/>
                </a:lnTo>
                <a:lnTo>
                  <a:pt x="13" y="6"/>
                </a:lnTo>
                <a:lnTo>
                  <a:pt x="19" y="5"/>
                </a:lnTo>
                <a:lnTo>
                  <a:pt x="23" y="4"/>
                </a:lnTo>
                <a:lnTo>
                  <a:pt x="29" y="4"/>
                </a:lnTo>
                <a:lnTo>
                  <a:pt x="35" y="3"/>
                </a:lnTo>
                <a:lnTo>
                  <a:pt x="40" y="2"/>
                </a:lnTo>
                <a:lnTo>
                  <a:pt x="45" y="1"/>
                </a:lnTo>
                <a:lnTo>
                  <a:pt x="51" y="1"/>
                </a:lnTo>
                <a:lnTo>
                  <a:pt x="57" y="0"/>
                </a:lnTo>
                <a:lnTo>
                  <a:pt x="52" y="13"/>
                </a:lnTo>
                <a:lnTo>
                  <a:pt x="48" y="26"/>
                </a:lnTo>
                <a:lnTo>
                  <a:pt x="44" y="36"/>
                </a:lnTo>
                <a:lnTo>
                  <a:pt x="41" y="45"/>
                </a:lnTo>
                <a:lnTo>
                  <a:pt x="36" y="51"/>
                </a:lnTo>
                <a:lnTo>
                  <a:pt x="28" y="56"/>
                </a:lnTo>
                <a:lnTo>
                  <a:pt x="18" y="58"/>
                </a:lnTo>
                <a:lnTo>
                  <a:pt x="4" y="59"/>
                </a:lnTo>
                <a:close/>
              </a:path>
            </a:pathLst>
          </a:custGeom>
          <a:solidFill>
            <a:srgbClr val="00663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88056" name="Freeform 312"/>
          <p:cNvSpPr>
            <a:spLocks/>
          </p:cNvSpPr>
          <p:nvPr/>
        </p:nvSpPr>
        <p:spPr bwMode="auto">
          <a:xfrm flipH="1">
            <a:off x="2352675" y="4954589"/>
            <a:ext cx="92869" cy="117475"/>
          </a:xfrm>
          <a:custGeom>
            <a:avLst/>
            <a:gdLst/>
            <a:ahLst/>
            <a:cxnLst>
              <a:cxn ang="0">
                <a:pos x="1" y="213"/>
              </a:cxn>
              <a:cxn ang="0">
                <a:pos x="1" y="195"/>
              </a:cxn>
              <a:cxn ang="0">
                <a:pos x="0" y="169"/>
              </a:cxn>
              <a:cxn ang="0">
                <a:pos x="0" y="138"/>
              </a:cxn>
              <a:cxn ang="0">
                <a:pos x="0" y="102"/>
              </a:cxn>
              <a:cxn ang="0">
                <a:pos x="12" y="93"/>
              </a:cxn>
              <a:cxn ang="0">
                <a:pos x="28" y="79"/>
              </a:cxn>
              <a:cxn ang="0">
                <a:pos x="47" y="63"/>
              </a:cxn>
              <a:cxn ang="0">
                <a:pos x="68" y="47"/>
              </a:cxn>
              <a:cxn ang="0">
                <a:pos x="88" y="31"/>
              </a:cxn>
              <a:cxn ang="0">
                <a:pos x="107" y="17"/>
              </a:cxn>
              <a:cxn ang="0">
                <a:pos x="124" y="6"/>
              </a:cxn>
              <a:cxn ang="0">
                <a:pos x="135" y="0"/>
              </a:cxn>
              <a:cxn ang="0">
                <a:pos x="136" y="8"/>
              </a:cxn>
              <a:cxn ang="0">
                <a:pos x="137" y="15"/>
              </a:cxn>
              <a:cxn ang="0">
                <a:pos x="137" y="23"/>
              </a:cxn>
              <a:cxn ang="0">
                <a:pos x="138" y="31"/>
              </a:cxn>
              <a:cxn ang="0">
                <a:pos x="135" y="40"/>
              </a:cxn>
              <a:cxn ang="0">
                <a:pos x="130" y="48"/>
              </a:cxn>
              <a:cxn ang="0">
                <a:pos x="126" y="56"/>
              </a:cxn>
              <a:cxn ang="0">
                <a:pos x="121" y="63"/>
              </a:cxn>
              <a:cxn ang="0">
                <a:pos x="118" y="71"/>
              </a:cxn>
              <a:cxn ang="0">
                <a:pos x="113" y="78"/>
              </a:cxn>
              <a:cxn ang="0">
                <a:pos x="109" y="86"/>
              </a:cxn>
              <a:cxn ang="0">
                <a:pos x="104" y="94"/>
              </a:cxn>
              <a:cxn ang="0">
                <a:pos x="97" y="102"/>
              </a:cxn>
              <a:cxn ang="0">
                <a:pos x="90" y="110"/>
              </a:cxn>
              <a:cxn ang="0">
                <a:pos x="83" y="119"/>
              </a:cxn>
              <a:cxn ang="0">
                <a:pos x="77" y="128"/>
              </a:cxn>
              <a:cxn ang="0">
                <a:pos x="70" y="136"/>
              </a:cxn>
              <a:cxn ang="0">
                <a:pos x="64" y="144"/>
              </a:cxn>
              <a:cxn ang="0">
                <a:pos x="58" y="153"/>
              </a:cxn>
              <a:cxn ang="0">
                <a:pos x="51" y="161"/>
              </a:cxn>
              <a:cxn ang="0">
                <a:pos x="36" y="177"/>
              </a:cxn>
              <a:cxn ang="0">
                <a:pos x="26" y="189"/>
              </a:cxn>
              <a:cxn ang="0">
                <a:pos x="17" y="197"/>
              </a:cxn>
              <a:cxn ang="0">
                <a:pos x="12" y="203"/>
              </a:cxn>
              <a:cxn ang="0">
                <a:pos x="8" y="207"/>
              </a:cxn>
              <a:cxn ang="0">
                <a:pos x="5" y="210"/>
              </a:cxn>
              <a:cxn ang="0">
                <a:pos x="4" y="212"/>
              </a:cxn>
              <a:cxn ang="0">
                <a:pos x="1" y="213"/>
              </a:cxn>
            </a:cxnLst>
            <a:rect l="0" t="0" r="r" b="b"/>
            <a:pathLst>
              <a:path w="138" h="213">
                <a:moveTo>
                  <a:pt x="1" y="213"/>
                </a:moveTo>
                <a:lnTo>
                  <a:pt x="1" y="195"/>
                </a:lnTo>
                <a:lnTo>
                  <a:pt x="0" y="169"/>
                </a:lnTo>
                <a:lnTo>
                  <a:pt x="0" y="138"/>
                </a:lnTo>
                <a:lnTo>
                  <a:pt x="0" y="102"/>
                </a:lnTo>
                <a:lnTo>
                  <a:pt x="12" y="93"/>
                </a:lnTo>
                <a:lnTo>
                  <a:pt x="28" y="79"/>
                </a:lnTo>
                <a:lnTo>
                  <a:pt x="47" y="63"/>
                </a:lnTo>
                <a:lnTo>
                  <a:pt x="68" y="47"/>
                </a:lnTo>
                <a:lnTo>
                  <a:pt x="88" y="31"/>
                </a:lnTo>
                <a:lnTo>
                  <a:pt x="107" y="17"/>
                </a:lnTo>
                <a:lnTo>
                  <a:pt x="124" y="6"/>
                </a:lnTo>
                <a:lnTo>
                  <a:pt x="135" y="0"/>
                </a:lnTo>
                <a:lnTo>
                  <a:pt x="136" y="8"/>
                </a:lnTo>
                <a:lnTo>
                  <a:pt x="137" y="15"/>
                </a:lnTo>
                <a:lnTo>
                  <a:pt x="137" y="23"/>
                </a:lnTo>
                <a:lnTo>
                  <a:pt x="138" y="31"/>
                </a:lnTo>
                <a:lnTo>
                  <a:pt x="135" y="40"/>
                </a:lnTo>
                <a:lnTo>
                  <a:pt x="130" y="48"/>
                </a:lnTo>
                <a:lnTo>
                  <a:pt x="126" y="56"/>
                </a:lnTo>
                <a:lnTo>
                  <a:pt x="121" y="63"/>
                </a:lnTo>
                <a:lnTo>
                  <a:pt x="118" y="71"/>
                </a:lnTo>
                <a:lnTo>
                  <a:pt x="113" y="78"/>
                </a:lnTo>
                <a:lnTo>
                  <a:pt x="109" y="86"/>
                </a:lnTo>
                <a:lnTo>
                  <a:pt x="104" y="94"/>
                </a:lnTo>
                <a:lnTo>
                  <a:pt x="97" y="102"/>
                </a:lnTo>
                <a:lnTo>
                  <a:pt x="90" y="110"/>
                </a:lnTo>
                <a:lnTo>
                  <a:pt x="83" y="119"/>
                </a:lnTo>
                <a:lnTo>
                  <a:pt x="77" y="128"/>
                </a:lnTo>
                <a:lnTo>
                  <a:pt x="70" y="136"/>
                </a:lnTo>
                <a:lnTo>
                  <a:pt x="64" y="144"/>
                </a:lnTo>
                <a:lnTo>
                  <a:pt x="58" y="153"/>
                </a:lnTo>
                <a:lnTo>
                  <a:pt x="51" y="161"/>
                </a:lnTo>
                <a:lnTo>
                  <a:pt x="36" y="177"/>
                </a:lnTo>
                <a:lnTo>
                  <a:pt x="26" y="189"/>
                </a:lnTo>
                <a:lnTo>
                  <a:pt x="17" y="197"/>
                </a:lnTo>
                <a:lnTo>
                  <a:pt x="12" y="203"/>
                </a:lnTo>
                <a:lnTo>
                  <a:pt x="8" y="207"/>
                </a:lnTo>
                <a:lnTo>
                  <a:pt x="5" y="210"/>
                </a:lnTo>
                <a:lnTo>
                  <a:pt x="4" y="212"/>
                </a:lnTo>
                <a:lnTo>
                  <a:pt x="1" y="213"/>
                </a:ln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88057" name="Freeform 313"/>
          <p:cNvSpPr>
            <a:spLocks/>
          </p:cNvSpPr>
          <p:nvPr/>
        </p:nvSpPr>
        <p:spPr bwMode="auto">
          <a:xfrm flipH="1">
            <a:off x="2559051" y="4959351"/>
            <a:ext cx="101468" cy="98425"/>
          </a:xfrm>
          <a:custGeom>
            <a:avLst/>
            <a:gdLst/>
            <a:ahLst/>
            <a:cxnLst>
              <a:cxn ang="0">
                <a:pos x="7" y="167"/>
              </a:cxn>
              <a:cxn ang="0">
                <a:pos x="4" y="148"/>
              </a:cxn>
              <a:cxn ang="0">
                <a:pos x="3" y="135"/>
              </a:cxn>
              <a:cxn ang="0">
                <a:pos x="3" y="122"/>
              </a:cxn>
              <a:cxn ang="0">
                <a:pos x="3" y="104"/>
              </a:cxn>
              <a:cxn ang="0">
                <a:pos x="0" y="80"/>
              </a:cxn>
              <a:cxn ang="0">
                <a:pos x="1" y="57"/>
              </a:cxn>
              <a:cxn ang="0">
                <a:pos x="5" y="33"/>
              </a:cxn>
              <a:cxn ang="0">
                <a:pos x="8" y="9"/>
              </a:cxn>
              <a:cxn ang="0">
                <a:pos x="26" y="9"/>
              </a:cxn>
              <a:cxn ang="0">
                <a:pos x="43" y="7"/>
              </a:cxn>
              <a:cxn ang="0">
                <a:pos x="62" y="6"/>
              </a:cxn>
              <a:cxn ang="0">
                <a:pos x="80" y="4"/>
              </a:cxn>
              <a:cxn ang="0">
                <a:pos x="99" y="3"/>
              </a:cxn>
              <a:cxn ang="0">
                <a:pos x="116" y="0"/>
              </a:cxn>
              <a:cxn ang="0">
                <a:pos x="134" y="0"/>
              </a:cxn>
              <a:cxn ang="0">
                <a:pos x="152" y="0"/>
              </a:cxn>
              <a:cxn ang="0">
                <a:pos x="152" y="39"/>
              </a:cxn>
              <a:cxn ang="0">
                <a:pos x="152" y="80"/>
              </a:cxn>
              <a:cxn ang="0">
                <a:pos x="152" y="119"/>
              </a:cxn>
              <a:cxn ang="0">
                <a:pos x="151" y="158"/>
              </a:cxn>
              <a:cxn ang="0">
                <a:pos x="141" y="162"/>
              </a:cxn>
              <a:cxn ang="0">
                <a:pos x="134" y="164"/>
              </a:cxn>
              <a:cxn ang="0">
                <a:pos x="129" y="165"/>
              </a:cxn>
              <a:cxn ang="0">
                <a:pos x="124" y="166"/>
              </a:cxn>
              <a:cxn ang="0">
                <a:pos x="121" y="167"/>
              </a:cxn>
              <a:cxn ang="0">
                <a:pos x="116" y="168"/>
              </a:cxn>
              <a:cxn ang="0">
                <a:pos x="113" y="170"/>
              </a:cxn>
              <a:cxn ang="0">
                <a:pos x="107" y="171"/>
              </a:cxn>
              <a:cxn ang="0">
                <a:pos x="107" y="170"/>
              </a:cxn>
              <a:cxn ang="0">
                <a:pos x="107" y="168"/>
              </a:cxn>
              <a:cxn ang="0">
                <a:pos x="107" y="167"/>
              </a:cxn>
              <a:cxn ang="0">
                <a:pos x="107" y="166"/>
              </a:cxn>
              <a:cxn ang="0">
                <a:pos x="109" y="163"/>
              </a:cxn>
              <a:cxn ang="0">
                <a:pos x="110" y="159"/>
              </a:cxn>
              <a:cxn ang="0">
                <a:pos x="113" y="156"/>
              </a:cxn>
              <a:cxn ang="0">
                <a:pos x="115" y="152"/>
              </a:cxn>
              <a:cxn ang="0">
                <a:pos x="115" y="142"/>
              </a:cxn>
              <a:cxn ang="0">
                <a:pos x="116" y="134"/>
              </a:cxn>
              <a:cxn ang="0">
                <a:pos x="116" y="129"/>
              </a:cxn>
              <a:cxn ang="0">
                <a:pos x="116" y="125"/>
              </a:cxn>
              <a:cxn ang="0">
                <a:pos x="114" y="112"/>
              </a:cxn>
              <a:cxn ang="0">
                <a:pos x="107" y="110"/>
              </a:cxn>
              <a:cxn ang="0">
                <a:pos x="98" y="114"/>
              </a:cxn>
              <a:cxn ang="0">
                <a:pos x="87" y="122"/>
              </a:cxn>
              <a:cxn ang="0">
                <a:pos x="75" y="148"/>
              </a:cxn>
              <a:cxn ang="0">
                <a:pos x="68" y="162"/>
              </a:cxn>
              <a:cxn ang="0">
                <a:pos x="64" y="168"/>
              </a:cxn>
              <a:cxn ang="0">
                <a:pos x="61" y="172"/>
              </a:cxn>
              <a:cxn ang="0">
                <a:pos x="55" y="174"/>
              </a:cxn>
              <a:cxn ang="0">
                <a:pos x="47" y="177"/>
              </a:cxn>
              <a:cxn ang="0">
                <a:pos x="40" y="177"/>
              </a:cxn>
              <a:cxn ang="0">
                <a:pos x="32" y="177"/>
              </a:cxn>
              <a:cxn ang="0">
                <a:pos x="24" y="175"/>
              </a:cxn>
              <a:cxn ang="0">
                <a:pos x="17" y="173"/>
              </a:cxn>
              <a:cxn ang="0">
                <a:pos x="11" y="171"/>
              </a:cxn>
              <a:cxn ang="0">
                <a:pos x="7" y="167"/>
              </a:cxn>
            </a:cxnLst>
            <a:rect l="0" t="0" r="r" b="b"/>
            <a:pathLst>
              <a:path w="152" h="177">
                <a:moveTo>
                  <a:pt x="7" y="167"/>
                </a:moveTo>
                <a:lnTo>
                  <a:pt x="4" y="148"/>
                </a:lnTo>
                <a:lnTo>
                  <a:pt x="3" y="135"/>
                </a:lnTo>
                <a:lnTo>
                  <a:pt x="3" y="122"/>
                </a:lnTo>
                <a:lnTo>
                  <a:pt x="3" y="104"/>
                </a:lnTo>
                <a:lnTo>
                  <a:pt x="0" y="80"/>
                </a:lnTo>
                <a:lnTo>
                  <a:pt x="1" y="57"/>
                </a:lnTo>
                <a:lnTo>
                  <a:pt x="5" y="33"/>
                </a:lnTo>
                <a:lnTo>
                  <a:pt x="8" y="9"/>
                </a:lnTo>
                <a:lnTo>
                  <a:pt x="26" y="9"/>
                </a:lnTo>
                <a:lnTo>
                  <a:pt x="43" y="7"/>
                </a:lnTo>
                <a:lnTo>
                  <a:pt x="62" y="6"/>
                </a:lnTo>
                <a:lnTo>
                  <a:pt x="80" y="4"/>
                </a:lnTo>
                <a:lnTo>
                  <a:pt x="99" y="3"/>
                </a:lnTo>
                <a:lnTo>
                  <a:pt x="116" y="0"/>
                </a:lnTo>
                <a:lnTo>
                  <a:pt x="134" y="0"/>
                </a:lnTo>
                <a:lnTo>
                  <a:pt x="152" y="0"/>
                </a:lnTo>
                <a:lnTo>
                  <a:pt x="152" y="39"/>
                </a:lnTo>
                <a:lnTo>
                  <a:pt x="152" y="80"/>
                </a:lnTo>
                <a:lnTo>
                  <a:pt x="152" y="119"/>
                </a:lnTo>
                <a:lnTo>
                  <a:pt x="151" y="158"/>
                </a:lnTo>
                <a:lnTo>
                  <a:pt x="141" y="162"/>
                </a:lnTo>
                <a:lnTo>
                  <a:pt x="134" y="164"/>
                </a:lnTo>
                <a:lnTo>
                  <a:pt x="129" y="165"/>
                </a:lnTo>
                <a:lnTo>
                  <a:pt x="124" y="166"/>
                </a:lnTo>
                <a:lnTo>
                  <a:pt x="121" y="167"/>
                </a:lnTo>
                <a:lnTo>
                  <a:pt x="116" y="168"/>
                </a:lnTo>
                <a:lnTo>
                  <a:pt x="113" y="170"/>
                </a:lnTo>
                <a:lnTo>
                  <a:pt x="107" y="171"/>
                </a:lnTo>
                <a:lnTo>
                  <a:pt x="107" y="170"/>
                </a:lnTo>
                <a:lnTo>
                  <a:pt x="107" y="168"/>
                </a:lnTo>
                <a:lnTo>
                  <a:pt x="107" y="167"/>
                </a:lnTo>
                <a:lnTo>
                  <a:pt x="107" y="166"/>
                </a:lnTo>
                <a:lnTo>
                  <a:pt x="109" y="163"/>
                </a:lnTo>
                <a:lnTo>
                  <a:pt x="110" y="159"/>
                </a:lnTo>
                <a:lnTo>
                  <a:pt x="113" y="156"/>
                </a:lnTo>
                <a:lnTo>
                  <a:pt x="115" y="152"/>
                </a:lnTo>
                <a:lnTo>
                  <a:pt x="115" y="142"/>
                </a:lnTo>
                <a:lnTo>
                  <a:pt x="116" y="134"/>
                </a:lnTo>
                <a:lnTo>
                  <a:pt x="116" y="129"/>
                </a:lnTo>
                <a:lnTo>
                  <a:pt x="116" y="125"/>
                </a:lnTo>
                <a:lnTo>
                  <a:pt x="114" y="112"/>
                </a:lnTo>
                <a:lnTo>
                  <a:pt x="107" y="110"/>
                </a:lnTo>
                <a:lnTo>
                  <a:pt x="98" y="114"/>
                </a:lnTo>
                <a:lnTo>
                  <a:pt x="87" y="122"/>
                </a:lnTo>
                <a:lnTo>
                  <a:pt x="75" y="148"/>
                </a:lnTo>
                <a:lnTo>
                  <a:pt x="68" y="162"/>
                </a:lnTo>
                <a:lnTo>
                  <a:pt x="64" y="168"/>
                </a:lnTo>
                <a:lnTo>
                  <a:pt x="61" y="172"/>
                </a:lnTo>
                <a:lnTo>
                  <a:pt x="55" y="174"/>
                </a:lnTo>
                <a:lnTo>
                  <a:pt x="47" y="177"/>
                </a:lnTo>
                <a:lnTo>
                  <a:pt x="40" y="177"/>
                </a:lnTo>
                <a:lnTo>
                  <a:pt x="32" y="177"/>
                </a:lnTo>
                <a:lnTo>
                  <a:pt x="24" y="175"/>
                </a:lnTo>
                <a:lnTo>
                  <a:pt x="17" y="173"/>
                </a:lnTo>
                <a:lnTo>
                  <a:pt x="11" y="171"/>
                </a:lnTo>
                <a:lnTo>
                  <a:pt x="7" y="167"/>
                </a:lnTo>
                <a:close/>
              </a:path>
            </a:pathLst>
          </a:custGeom>
          <a:solidFill>
            <a:srgbClr val="00663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88058" name="Freeform 314"/>
          <p:cNvSpPr>
            <a:spLocks/>
          </p:cNvSpPr>
          <p:nvPr/>
        </p:nvSpPr>
        <p:spPr bwMode="auto">
          <a:xfrm flipH="1">
            <a:off x="2595167" y="5041900"/>
            <a:ext cx="8598" cy="14288"/>
          </a:xfrm>
          <a:custGeom>
            <a:avLst/>
            <a:gdLst/>
            <a:ahLst/>
            <a:cxnLst>
              <a:cxn ang="0">
                <a:pos x="2" y="8"/>
              </a:cxn>
              <a:cxn ang="0">
                <a:pos x="4" y="5"/>
              </a:cxn>
              <a:cxn ang="0">
                <a:pos x="6" y="2"/>
              </a:cxn>
              <a:cxn ang="0">
                <a:pos x="8" y="1"/>
              </a:cxn>
              <a:cxn ang="0">
                <a:pos x="11" y="0"/>
              </a:cxn>
              <a:cxn ang="0">
                <a:pos x="9" y="7"/>
              </a:cxn>
              <a:cxn ang="0">
                <a:pos x="9" y="12"/>
              </a:cxn>
              <a:cxn ang="0">
                <a:pos x="7" y="16"/>
              </a:cxn>
              <a:cxn ang="0">
                <a:pos x="3" y="23"/>
              </a:cxn>
              <a:cxn ang="0">
                <a:pos x="0" y="22"/>
              </a:cxn>
              <a:cxn ang="0">
                <a:pos x="0" y="18"/>
              </a:cxn>
              <a:cxn ang="0">
                <a:pos x="1" y="14"/>
              </a:cxn>
              <a:cxn ang="0">
                <a:pos x="2" y="8"/>
              </a:cxn>
            </a:cxnLst>
            <a:rect l="0" t="0" r="r" b="b"/>
            <a:pathLst>
              <a:path w="11" h="23">
                <a:moveTo>
                  <a:pt x="2" y="8"/>
                </a:moveTo>
                <a:lnTo>
                  <a:pt x="4" y="5"/>
                </a:lnTo>
                <a:lnTo>
                  <a:pt x="6" y="2"/>
                </a:lnTo>
                <a:lnTo>
                  <a:pt x="8" y="1"/>
                </a:lnTo>
                <a:lnTo>
                  <a:pt x="11" y="0"/>
                </a:lnTo>
                <a:lnTo>
                  <a:pt x="9" y="7"/>
                </a:lnTo>
                <a:lnTo>
                  <a:pt x="9" y="12"/>
                </a:lnTo>
                <a:lnTo>
                  <a:pt x="7" y="16"/>
                </a:lnTo>
                <a:lnTo>
                  <a:pt x="3" y="23"/>
                </a:lnTo>
                <a:lnTo>
                  <a:pt x="0" y="22"/>
                </a:lnTo>
                <a:lnTo>
                  <a:pt x="0" y="18"/>
                </a:lnTo>
                <a:lnTo>
                  <a:pt x="1" y="14"/>
                </a:lnTo>
                <a:lnTo>
                  <a:pt x="2" y="8"/>
                </a:ln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88059" name="Freeform 315"/>
          <p:cNvSpPr>
            <a:spLocks/>
          </p:cNvSpPr>
          <p:nvPr/>
        </p:nvSpPr>
        <p:spPr bwMode="auto">
          <a:xfrm flipH="1">
            <a:off x="2457584" y="4954589"/>
            <a:ext cx="84269" cy="85725"/>
          </a:xfrm>
          <a:custGeom>
            <a:avLst/>
            <a:gdLst/>
            <a:ahLst/>
            <a:cxnLst>
              <a:cxn ang="0">
                <a:pos x="0" y="157"/>
              </a:cxn>
              <a:cxn ang="0">
                <a:pos x="2" y="143"/>
              </a:cxn>
              <a:cxn ang="0">
                <a:pos x="4" y="129"/>
              </a:cxn>
              <a:cxn ang="0">
                <a:pos x="8" y="114"/>
              </a:cxn>
              <a:cxn ang="0">
                <a:pos x="15" y="103"/>
              </a:cxn>
              <a:cxn ang="0">
                <a:pos x="23" y="101"/>
              </a:cxn>
              <a:cxn ang="0">
                <a:pos x="31" y="99"/>
              </a:cxn>
              <a:cxn ang="0">
                <a:pos x="40" y="95"/>
              </a:cxn>
              <a:cxn ang="0">
                <a:pos x="48" y="89"/>
              </a:cxn>
              <a:cxn ang="0">
                <a:pos x="56" y="82"/>
              </a:cxn>
              <a:cxn ang="0">
                <a:pos x="63" y="75"/>
              </a:cxn>
              <a:cxn ang="0">
                <a:pos x="69" y="67"/>
              </a:cxn>
              <a:cxn ang="0">
                <a:pos x="72" y="60"/>
              </a:cxn>
              <a:cxn ang="0">
                <a:pos x="72" y="54"/>
              </a:cxn>
              <a:cxn ang="0">
                <a:pos x="72" y="48"/>
              </a:cxn>
              <a:cxn ang="0">
                <a:pos x="72" y="43"/>
              </a:cxn>
              <a:cxn ang="0">
                <a:pos x="72" y="37"/>
              </a:cxn>
              <a:cxn ang="0">
                <a:pos x="71" y="31"/>
              </a:cxn>
              <a:cxn ang="0">
                <a:pos x="70" y="25"/>
              </a:cxn>
              <a:cxn ang="0">
                <a:pos x="68" y="21"/>
              </a:cxn>
              <a:cxn ang="0">
                <a:pos x="67" y="15"/>
              </a:cxn>
              <a:cxn ang="0">
                <a:pos x="63" y="5"/>
              </a:cxn>
              <a:cxn ang="0">
                <a:pos x="66" y="0"/>
              </a:cxn>
              <a:cxn ang="0">
                <a:pos x="70" y="3"/>
              </a:cxn>
              <a:cxn ang="0">
                <a:pos x="76" y="16"/>
              </a:cxn>
              <a:cxn ang="0">
                <a:pos x="82" y="23"/>
              </a:cxn>
              <a:cxn ang="0">
                <a:pos x="87" y="28"/>
              </a:cxn>
              <a:cxn ang="0">
                <a:pos x="93" y="31"/>
              </a:cxn>
              <a:cxn ang="0">
                <a:pos x="99" y="32"/>
              </a:cxn>
              <a:cxn ang="0">
                <a:pos x="105" y="32"/>
              </a:cxn>
              <a:cxn ang="0">
                <a:pos x="110" y="32"/>
              </a:cxn>
              <a:cxn ang="0">
                <a:pos x="117" y="31"/>
              </a:cxn>
              <a:cxn ang="0">
                <a:pos x="125" y="29"/>
              </a:cxn>
              <a:cxn ang="0">
                <a:pos x="125" y="47"/>
              </a:cxn>
              <a:cxn ang="0">
                <a:pos x="125" y="65"/>
              </a:cxn>
              <a:cxn ang="0">
                <a:pos x="124" y="82"/>
              </a:cxn>
              <a:cxn ang="0">
                <a:pos x="124" y="99"/>
              </a:cxn>
              <a:cxn ang="0">
                <a:pos x="119" y="103"/>
              </a:cxn>
              <a:cxn ang="0">
                <a:pos x="114" y="105"/>
              </a:cxn>
              <a:cxn ang="0">
                <a:pos x="109" y="108"/>
              </a:cxn>
              <a:cxn ang="0">
                <a:pos x="105" y="111"/>
              </a:cxn>
              <a:cxn ang="0">
                <a:pos x="98" y="114"/>
              </a:cxn>
              <a:cxn ang="0">
                <a:pos x="90" y="119"/>
              </a:cxn>
              <a:cxn ang="0">
                <a:pos x="81" y="124"/>
              </a:cxn>
              <a:cxn ang="0">
                <a:pos x="67" y="131"/>
              </a:cxn>
              <a:cxn ang="0">
                <a:pos x="49" y="138"/>
              </a:cxn>
              <a:cxn ang="0">
                <a:pos x="37" y="143"/>
              </a:cxn>
              <a:cxn ang="0">
                <a:pos x="27" y="148"/>
              </a:cxn>
              <a:cxn ang="0">
                <a:pos x="21" y="150"/>
              </a:cxn>
              <a:cxn ang="0">
                <a:pos x="15" y="152"/>
              </a:cxn>
              <a:cxn ang="0">
                <a:pos x="10" y="153"/>
              </a:cxn>
              <a:cxn ang="0">
                <a:pos x="6" y="156"/>
              </a:cxn>
              <a:cxn ang="0">
                <a:pos x="0" y="157"/>
              </a:cxn>
            </a:cxnLst>
            <a:rect l="0" t="0" r="r" b="b"/>
            <a:pathLst>
              <a:path w="125" h="157">
                <a:moveTo>
                  <a:pt x="0" y="157"/>
                </a:moveTo>
                <a:lnTo>
                  <a:pt x="2" y="143"/>
                </a:lnTo>
                <a:lnTo>
                  <a:pt x="4" y="129"/>
                </a:lnTo>
                <a:lnTo>
                  <a:pt x="8" y="114"/>
                </a:lnTo>
                <a:lnTo>
                  <a:pt x="15" y="103"/>
                </a:lnTo>
                <a:lnTo>
                  <a:pt x="23" y="101"/>
                </a:lnTo>
                <a:lnTo>
                  <a:pt x="31" y="99"/>
                </a:lnTo>
                <a:lnTo>
                  <a:pt x="40" y="95"/>
                </a:lnTo>
                <a:lnTo>
                  <a:pt x="48" y="89"/>
                </a:lnTo>
                <a:lnTo>
                  <a:pt x="56" y="82"/>
                </a:lnTo>
                <a:lnTo>
                  <a:pt x="63" y="75"/>
                </a:lnTo>
                <a:lnTo>
                  <a:pt x="69" y="67"/>
                </a:lnTo>
                <a:lnTo>
                  <a:pt x="72" y="60"/>
                </a:lnTo>
                <a:lnTo>
                  <a:pt x="72" y="54"/>
                </a:lnTo>
                <a:lnTo>
                  <a:pt x="72" y="48"/>
                </a:lnTo>
                <a:lnTo>
                  <a:pt x="72" y="43"/>
                </a:lnTo>
                <a:lnTo>
                  <a:pt x="72" y="37"/>
                </a:lnTo>
                <a:lnTo>
                  <a:pt x="71" y="31"/>
                </a:lnTo>
                <a:lnTo>
                  <a:pt x="70" y="25"/>
                </a:lnTo>
                <a:lnTo>
                  <a:pt x="68" y="21"/>
                </a:lnTo>
                <a:lnTo>
                  <a:pt x="67" y="15"/>
                </a:lnTo>
                <a:lnTo>
                  <a:pt x="63" y="5"/>
                </a:lnTo>
                <a:lnTo>
                  <a:pt x="66" y="0"/>
                </a:lnTo>
                <a:lnTo>
                  <a:pt x="70" y="3"/>
                </a:lnTo>
                <a:lnTo>
                  <a:pt x="76" y="16"/>
                </a:lnTo>
                <a:lnTo>
                  <a:pt x="82" y="23"/>
                </a:lnTo>
                <a:lnTo>
                  <a:pt x="87" y="28"/>
                </a:lnTo>
                <a:lnTo>
                  <a:pt x="93" y="31"/>
                </a:lnTo>
                <a:lnTo>
                  <a:pt x="99" y="32"/>
                </a:lnTo>
                <a:lnTo>
                  <a:pt x="105" y="32"/>
                </a:lnTo>
                <a:lnTo>
                  <a:pt x="110" y="32"/>
                </a:lnTo>
                <a:lnTo>
                  <a:pt x="117" y="31"/>
                </a:lnTo>
                <a:lnTo>
                  <a:pt x="125" y="29"/>
                </a:lnTo>
                <a:lnTo>
                  <a:pt x="125" y="47"/>
                </a:lnTo>
                <a:lnTo>
                  <a:pt x="125" y="65"/>
                </a:lnTo>
                <a:lnTo>
                  <a:pt x="124" y="82"/>
                </a:lnTo>
                <a:lnTo>
                  <a:pt x="124" y="99"/>
                </a:lnTo>
                <a:lnTo>
                  <a:pt x="119" y="103"/>
                </a:lnTo>
                <a:lnTo>
                  <a:pt x="114" y="105"/>
                </a:lnTo>
                <a:lnTo>
                  <a:pt x="109" y="108"/>
                </a:lnTo>
                <a:lnTo>
                  <a:pt x="105" y="111"/>
                </a:lnTo>
                <a:lnTo>
                  <a:pt x="98" y="114"/>
                </a:lnTo>
                <a:lnTo>
                  <a:pt x="90" y="119"/>
                </a:lnTo>
                <a:lnTo>
                  <a:pt x="81" y="124"/>
                </a:lnTo>
                <a:lnTo>
                  <a:pt x="67" y="131"/>
                </a:lnTo>
                <a:lnTo>
                  <a:pt x="49" y="138"/>
                </a:lnTo>
                <a:lnTo>
                  <a:pt x="37" y="143"/>
                </a:lnTo>
                <a:lnTo>
                  <a:pt x="27" y="148"/>
                </a:lnTo>
                <a:lnTo>
                  <a:pt x="21" y="150"/>
                </a:lnTo>
                <a:lnTo>
                  <a:pt x="15" y="152"/>
                </a:lnTo>
                <a:lnTo>
                  <a:pt x="10" y="153"/>
                </a:lnTo>
                <a:lnTo>
                  <a:pt x="6" y="156"/>
                </a:lnTo>
                <a:lnTo>
                  <a:pt x="0" y="157"/>
                </a:ln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88060" name="Freeform 316"/>
          <p:cNvSpPr>
            <a:spLocks/>
          </p:cNvSpPr>
          <p:nvPr/>
        </p:nvSpPr>
        <p:spPr bwMode="auto">
          <a:xfrm flipH="1">
            <a:off x="2507456" y="4957763"/>
            <a:ext cx="41275" cy="61912"/>
          </a:xfrm>
          <a:custGeom>
            <a:avLst/>
            <a:gdLst/>
            <a:ahLst/>
            <a:cxnLst>
              <a:cxn ang="0">
                <a:pos x="2" y="111"/>
              </a:cxn>
              <a:cxn ang="0">
                <a:pos x="1" y="103"/>
              </a:cxn>
              <a:cxn ang="0">
                <a:pos x="1" y="95"/>
              </a:cxn>
              <a:cxn ang="0">
                <a:pos x="1" y="88"/>
              </a:cxn>
              <a:cxn ang="0">
                <a:pos x="0" y="80"/>
              </a:cxn>
              <a:cxn ang="0">
                <a:pos x="0" y="66"/>
              </a:cxn>
              <a:cxn ang="0">
                <a:pos x="1" y="53"/>
              </a:cxn>
              <a:cxn ang="0">
                <a:pos x="1" y="39"/>
              </a:cxn>
              <a:cxn ang="0">
                <a:pos x="1" y="24"/>
              </a:cxn>
              <a:cxn ang="0">
                <a:pos x="2" y="18"/>
              </a:cxn>
              <a:cxn ang="0">
                <a:pos x="3" y="12"/>
              </a:cxn>
              <a:cxn ang="0">
                <a:pos x="3" y="8"/>
              </a:cxn>
              <a:cxn ang="0">
                <a:pos x="5" y="2"/>
              </a:cxn>
              <a:cxn ang="0">
                <a:pos x="10" y="2"/>
              </a:cxn>
              <a:cxn ang="0">
                <a:pos x="16" y="1"/>
              </a:cxn>
              <a:cxn ang="0">
                <a:pos x="22" y="1"/>
              </a:cxn>
              <a:cxn ang="0">
                <a:pos x="28" y="1"/>
              </a:cxn>
              <a:cxn ang="0">
                <a:pos x="32" y="0"/>
              </a:cxn>
              <a:cxn ang="0">
                <a:pos x="38" y="0"/>
              </a:cxn>
              <a:cxn ang="0">
                <a:pos x="44" y="0"/>
              </a:cxn>
              <a:cxn ang="0">
                <a:pos x="49" y="0"/>
              </a:cxn>
              <a:cxn ang="0">
                <a:pos x="49" y="2"/>
              </a:cxn>
              <a:cxn ang="0">
                <a:pos x="49" y="4"/>
              </a:cxn>
              <a:cxn ang="0">
                <a:pos x="49" y="7"/>
              </a:cxn>
              <a:cxn ang="0">
                <a:pos x="49" y="10"/>
              </a:cxn>
              <a:cxn ang="0">
                <a:pos x="52" y="18"/>
              </a:cxn>
              <a:cxn ang="0">
                <a:pos x="55" y="25"/>
              </a:cxn>
              <a:cxn ang="0">
                <a:pos x="59" y="33"/>
              </a:cxn>
              <a:cxn ang="0">
                <a:pos x="61" y="41"/>
              </a:cxn>
              <a:cxn ang="0">
                <a:pos x="60" y="46"/>
              </a:cxn>
              <a:cxn ang="0">
                <a:pos x="60" y="51"/>
              </a:cxn>
              <a:cxn ang="0">
                <a:pos x="60" y="56"/>
              </a:cxn>
              <a:cxn ang="0">
                <a:pos x="60" y="61"/>
              </a:cxn>
              <a:cxn ang="0">
                <a:pos x="58" y="63"/>
              </a:cxn>
              <a:cxn ang="0">
                <a:pos x="56" y="65"/>
              </a:cxn>
              <a:cxn ang="0">
                <a:pos x="54" y="70"/>
              </a:cxn>
              <a:cxn ang="0">
                <a:pos x="52" y="77"/>
              </a:cxn>
              <a:cxn ang="0">
                <a:pos x="48" y="79"/>
              </a:cxn>
              <a:cxn ang="0">
                <a:pos x="45" y="81"/>
              </a:cxn>
              <a:cxn ang="0">
                <a:pos x="41" y="85"/>
              </a:cxn>
              <a:cxn ang="0">
                <a:pos x="38" y="87"/>
              </a:cxn>
              <a:cxn ang="0">
                <a:pos x="36" y="87"/>
              </a:cxn>
              <a:cxn ang="0">
                <a:pos x="32" y="87"/>
              </a:cxn>
              <a:cxn ang="0">
                <a:pos x="29" y="88"/>
              </a:cxn>
              <a:cxn ang="0">
                <a:pos x="26" y="88"/>
              </a:cxn>
              <a:cxn ang="0">
                <a:pos x="24" y="91"/>
              </a:cxn>
              <a:cxn ang="0">
                <a:pos x="21" y="92"/>
              </a:cxn>
              <a:cxn ang="0">
                <a:pos x="17" y="94"/>
              </a:cxn>
              <a:cxn ang="0">
                <a:pos x="15" y="96"/>
              </a:cxn>
              <a:cxn ang="0">
                <a:pos x="13" y="100"/>
              </a:cxn>
              <a:cxn ang="0">
                <a:pos x="11" y="103"/>
              </a:cxn>
              <a:cxn ang="0">
                <a:pos x="9" y="107"/>
              </a:cxn>
              <a:cxn ang="0">
                <a:pos x="7" y="110"/>
              </a:cxn>
              <a:cxn ang="0">
                <a:pos x="6" y="110"/>
              </a:cxn>
              <a:cxn ang="0">
                <a:pos x="5" y="110"/>
              </a:cxn>
              <a:cxn ang="0">
                <a:pos x="3" y="111"/>
              </a:cxn>
              <a:cxn ang="0">
                <a:pos x="2" y="111"/>
              </a:cxn>
            </a:cxnLst>
            <a:rect l="0" t="0" r="r" b="b"/>
            <a:pathLst>
              <a:path w="61" h="111">
                <a:moveTo>
                  <a:pt x="2" y="111"/>
                </a:moveTo>
                <a:lnTo>
                  <a:pt x="1" y="103"/>
                </a:lnTo>
                <a:lnTo>
                  <a:pt x="1" y="95"/>
                </a:lnTo>
                <a:lnTo>
                  <a:pt x="1" y="88"/>
                </a:lnTo>
                <a:lnTo>
                  <a:pt x="0" y="80"/>
                </a:lnTo>
                <a:lnTo>
                  <a:pt x="0" y="66"/>
                </a:lnTo>
                <a:lnTo>
                  <a:pt x="1" y="53"/>
                </a:lnTo>
                <a:lnTo>
                  <a:pt x="1" y="39"/>
                </a:lnTo>
                <a:lnTo>
                  <a:pt x="1" y="24"/>
                </a:lnTo>
                <a:lnTo>
                  <a:pt x="2" y="18"/>
                </a:lnTo>
                <a:lnTo>
                  <a:pt x="3" y="12"/>
                </a:lnTo>
                <a:lnTo>
                  <a:pt x="3" y="8"/>
                </a:lnTo>
                <a:lnTo>
                  <a:pt x="5" y="2"/>
                </a:lnTo>
                <a:lnTo>
                  <a:pt x="10" y="2"/>
                </a:lnTo>
                <a:lnTo>
                  <a:pt x="16" y="1"/>
                </a:lnTo>
                <a:lnTo>
                  <a:pt x="22" y="1"/>
                </a:lnTo>
                <a:lnTo>
                  <a:pt x="28" y="1"/>
                </a:lnTo>
                <a:lnTo>
                  <a:pt x="32" y="0"/>
                </a:lnTo>
                <a:lnTo>
                  <a:pt x="38" y="0"/>
                </a:lnTo>
                <a:lnTo>
                  <a:pt x="44" y="0"/>
                </a:lnTo>
                <a:lnTo>
                  <a:pt x="49" y="0"/>
                </a:lnTo>
                <a:lnTo>
                  <a:pt x="49" y="2"/>
                </a:lnTo>
                <a:lnTo>
                  <a:pt x="49" y="4"/>
                </a:lnTo>
                <a:lnTo>
                  <a:pt x="49" y="7"/>
                </a:lnTo>
                <a:lnTo>
                  <a:pt x="49" y="10"/>
                </a:lnTo>
                <a:lnTo>
                  <a:pt x="52" y="18"/>
                </a:lnTo>
                <a:lnTo>
                  <a:pt x="55" y="25"/>
                </a:lnTo>
                <a:lnTo>
                  <a:pt x="59" y="33"/>
                </a:lnTo>
                <a:lnTo>
                  <a:pt x="61" y="41"/>
                </a:lnTo>
                <a:lnTo>
                  <a:pt x="60" y="46"/>
                </a:lnTo>
                <a:lnTo>
                  <a:pt x="60" y="51"/>
                </a:lnTo>
                <a:lnTo>
                  <a:pt x="60" y="56"/>
                </a:lnTo>
                <a:lnTo>
                  <a:pt x="60" y="61"/>
                </a:lnTo>
                <a:lnTo>
                  <a:pt x="58" y="63"/>
                </a:lnTo>
                <a:lnTo>
                  <a:pt x="56" y="65"/>
                </a:lnTo>
                <a:lnTo>
                  <a:pt x="54" y="70"/>
                </a:lnTo>
                <a:lnTo>
                  <a:pt x="52" y="77"/>
                </a:lnTo>
                <a:lnTo>
                  <a:pt x="48" y="79"/>
                </a:lnTo>
                <a:lnTo>
                  <a:pt x="45" y="81"/>
                </a:lnTo>
                <a:lnTo>
                  <a:pt x="41" y="85"/>
                </a:lnTo>
                <a:lnTo>
                  <a:pt x="38" y="87"/>
                </a:lnTo>
                <a:lnTo>
                  <a:pt x="36" y="87"/>
                </a:lnTo>
                <a:lnTo>
                  <a:pt x="32" y="87"/>
                </a:lnTo>
                <a:lnTo>
                  <a:pt x="29" y="88"/>
                </a:lnTo>
                <a:lnTo>
                  <a:pt x="26" y="88"/>
                </a:lnTo>
                <a:lnTo>
                  <a:pt x="24" y="91"/>
                </a:lnTo>
                <a:lnTo>
                  <a:pt x="21" y="92"/>
                </a:lnTo>
                <a:lnTo>
                  <a:pt x="17" y="94"/>
                </a:lnTo>
                <a:lnTo>
                  <a:pt x="15" y="96"/>
                </a:lnTo>
                <a:lnTo>
                  <a:pt x="13" y="100"/>
                </a:lnTo>
                <a:lnTo>
                  <a:pt x="11" y="103"/>
                </a:lnTo>
                <a:lnTo>
                  <a:pt x="9" y="107"/>
                </a:lnTo>
                <a:lnTo>
                  <a:pt x="7" y="110"/>
                </a:lnTo>
                <a:lnTo>
                  <a:pt x="6" y="110"/>
                </a:lnTo>
                <a:lnTo>
                  <a:pt x="5" y="110"/>
                </a:lnTo>
                <a:lnTo>
                  <a:pt x="3" y="111"/>
                </a:lnTo>
                <a:lnTo>
                  <a:pt x="2" y="111"/>
                </a:lnTo>
                <a:close/>
              </a:path>
            </a:pathLst>
          </a:custGeom>
          <a:solidFill>
            <a:srgbClr val="00663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88061" name="Freeform 317"/>
          <p:cNvSpPr>
            <a:spLocks/>
          </p:cNvSpPr>
          <p:nvPr/>
        </p:nvSpPr>
        <p:spPr bwMode="auto">
          <a:xfrm flipH="1">
            <a:off x="2361275" y="4918076"/>
            <a:ext cx="82550" cy="80963"/>
          </a:xfrm>
          <a:custGeom>
            <a:avLst/>
            <a:gdLst/>
            <a:ahLst/>
            <a:cxnLst>
              <a:cxn ang="0">
                <a:pos x="0" y="149"/>
              </a:cxn>
              <a:cxn ang="0">
                <a:pos x="0" y="132"/>
              </a:cxn>
              <a:cxn ang="0">
                <a:pos x="1" y="116"/>
              </a:cxn>
              <a:cxn ang="0">
                <a:pos x="1" y="100"/>
              </a:cxn>
              <a:cxn ang="0">
                <a:pos x="1" y="84"/>
              </a:cxn>
              <a:cxn ang="0">
                <a:pos x="11" y="72"/>
              </a:cxn>
              <a:cxn ang="0">
                <a:pos x="18" y="60"/>
              </a:cxn>
              <a:cxn ang="0">
                <a:pos x="25" y="47"/>
              </a:cxn>
              <a:cxn ang="0">
                <a:pos x="34" y="36"/>
              </a:cxn>
              <a:cxn ang="0">
                <a:pos x="44" y="31"/>
              </a:cxn>
              <a:cxn ang="0">
                <a:pos x="56" y="26"/>
              </a:cxn>
              <a:cxn ang="0">
                <a:pos x="67" y="22"/>
              </a:cxn>
              <a:cxn ang="0">
                <a:pos x="78" y="17"/>
              </a:cxn>
              <a:cxn ang="0">
                <a:pos x="89" y="13"/>
              </a:cxn>
              <a:cxn ang="0">
                <a:pos x="101" y="8"/>
              </a:cxn>
              <a:cxn ang="0">
                <a:pos x="111" y="4"/>
              </a:cxn>
              <a:cxn ang="0">
                <a:pos x="121" y="0"/>
              </a:cxn>
              <a:cxn ang="0">
                <a:pos x="123" y="11"/>
              </a:cxn>
              <a:cxn ang="0">
                <a:pos x="123" y="19"/>
              </a:cxn>
              <a:cxn ang="0">
                <a:pos x="124" y="29"/>
              </a:cxn>
              <a:cxn ang="0">
                <a:pos x="125" y="43"/>
              </a:cxn>
              <a:cxn ang="0">
                <a:pos x="117" y="53"/>
              </a:cxn>
              <a:cxn ang="0">
                <a:pos x="109" y="61"/>
              </a:cxn>
              <a:cxn ang="0">
                <a:pos x="102" y="68"/>
              </a:cxn>
              <a:cxn ang="0">
                <a:pos x="95" y="77"/>
              </a:cxn>
              <a:cxn ang="0">
                <a:pos x="82" y="89"/>
              </a:cxn>
              <a:cxn ang="0">
                <a:pos x="71" y="99"/>
              </a:cxn>
              <a:cxn ang="0">
                <a:pos x="59" y="107"/>
              </a:cxn>
              <a:cxn ang="0">
                <a:pos x="49" y="116"/>
              </a:cxn>
              <a:cxn ang="0">
                <a:pos x="38" y="124"/>
              </a:cxn>
              <a:cxn ang="0">
                <a:pos x="27" y="131"/>
              </a:cxn>
              <a:cxn ang="0">
                <a:pos x="14" y="139"/>
              </a:cxn>
              <a:cxn ang="0">
                <a:pos x="0" y="149"/>
              </a:cxn>
            </a:cxnLst>
            <a:rect l="0" t="0" r="r" b="b"/>
            <a:pathLst>
              <a:path w="125" h="149">
                <a:moveTo>
                  <a:pt x="0" y="149"/>
                </a:moveTo>
                <a:lnTo>
                  <a:pt x="0" y="132"/>
                </a:lnTo>
                <a:lnTo>
                  <a:pt x="1" y="116"/>
                </a:lnTo>
                <a:lnTo>
                  <a:pt x="1" y="100"/>
                </a:lnTo>
                <a:lnTo>
                  <a:pt x="1" y="84"/>
                </a:lnTo>
                <a:lnTo>
                  <a:pt x="11" y="72"/>
                </a:lnTo>
                <a:lnTo>
                  <a:pt x="18" y="60"/>
                </a:lnTo>
                <a:lnTo>
                  <a:pt x="25" y="47"/>
                </a:lnTo>
                <a:lnTo>
                  <a:pt x="34" y="36"/>
                </a:lnTo>
                <a:lnTo>
                  <a:pt x="44" y="31"/>
                </a:lnTo>
                <a:lnTo>
                  <a:pt x="56" y="26"/>
                </a:lnTo>
                <a:lnTo>
                  <a:pt x="67" y="22"/>
                </a:lnTo>
                <a:lnTo>
                  <a:pt x="78" y="17"/>
                </a:lnTo>
                <a:lnTo>
                  <a:pt x="89" y="13"/>
                </a:lnTo>
                <a:lnTo>
                  <a:pt x="101" y="8"/>
                </a:lnTo>
                <a:lnTo>
                  <a:pt x="111" y="4"/>
                </a:lnTo>
                <a:lnTo>
                  <a:pt x="121" y="0"/>
                </a:lnTo>
                <a:lnTo>
                  <a:pt x="123" y="11"/>
                </a:lnTo>
                <a:lnTo>
                  <a:pt x="123" y="19"/>
                </a:lnTo>
                <a:lnTo>
                  <a:pt x="124" y="29"/>
                </a:lnTo>
                <a:lnTo>
                  <a:pt x="125" y="43"/>
                </a:lnTo>
                <a:lnTo>
                  <a:pt x="117" y="53"/>
                </a:lnTo>
                <a:lnTo>
                  <a:pt x="109" y="61"/>
                </a:lnTo>
                <a:lnTo>
                  <a:pt x="102" y="68"/>
                </a:lnTo>
                <a:lnTo>
                  <a:pt x="95" y="77"/>
                </a:lnTo>
                <a:lnTo>
                  <a:pt x="82" y="89"/>
                </a:lnTo>
                <a:lnTo>
                  <a:pt x="71" y="99"/>
                </a:lnTo>
                <a:lnTo>
                  <a:pt x="59" y="107"/>
                </a:lnTo>
                <a:lnTo>
                  <a:pt x="49" y="116"/>
                </a:lnTo>
                <a:lnTo>
                  <a:pt x="38" y="124"/>
                </a:lnTo>
                <a:lnTo>
                  <a:pt x="27" y="131"/>
                </a:lnTo>
                <a:lnTo>
                  <a:pt x="14" y="139"/>
                </a:lnTo>
                <a:lnTo>
                  <a:pt x="0" y="149"/>
                </a:ln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88062" name="Freeform 318"/>
          <p:cNvSpPr>
            <a:spLocks/>
          </p:cNvSpPr>
          <p:nvPr/>
        </p:nvSpPr>
        <p:spPr bwMode="auto">
          <a:xfrm flipH="1">
            <a:off x="2455863" y="4946651"/>
            <a:ext cx="24077" cy="17463"/>
          </a:xfrm>
          <a:custGeom>
            <a:avLst/>
            <a:gdLst/>
            <a:ahLst/>
            <a:cxnLst>
              <a:cxn ang="0">
                <a:pos x="4" y="20"/>
              </a:cxn>
              <a:cxn ang="0">
                <a:pos x="2" y="18"/>
              </a:cxn>
              <a:cxn ang="0">
                <a:pos x="1" y="15"/>
              </a:cxn>
              <a:cxn ang="0">
                <a:pos x="0" y="12"/>
              </a:cxn>
              <a:cxn ang="0">
                <a:pos x="0" y="10"/>
              </a:cxn>
              <a:cxn ang="0">
                <a:pos x="9" y="7"/>
              </a:cxn>
              <a:cxn ang="0">
                <a:pos x="17" y="4"/>
              </a:cxn>
              <a:cxn ang="0">
                <a:pos x="22" y="3"/>
              </a:cxn>
              <a:cxn ang="0">
                <a:pos x="27" y="2"/>
              </a:cxn>
              <a:cxn ang="0">
                <a:pos x="29" y="1"/>
              </a:cxn>
              <a:cxn ang="0">
                <a:pos x="31" y="1"/>
              </a:cxn>
              <a:cxn ang="0">
                <a:pos x="34" y="0"/>
              </a:cxn>
              <a:cxn ang="0">
                <a:pos x="36" y="0"/>
              </a:cxn>
              <a:cxn ang="0">
                <a:pos x="36" y="4"/>
              </a:cxn>
              <a:cxn ang="0">
                <a:pos x="36" y="9"/>
              </a:cxn>
              <a:cxn ang="0">
                <a:pos x="35" y="15"/>
              </a:cxn>
              <a:cxn ang="0">
                <a:pos x="35" y="19"/>
              </a:cxn>
              <a:cxn ang="0">
                <a:pos x="31" y="26"/>
              </a:cxn>
              <a:cxn ang="0">
                <a:pos x="27" y="30"/>
              </a:cxn>
              <a:cxn ang="0">
                <a:pos x="21" y="32"/>
              </a:cxn>
              <a:cxn ang="0">
                <a:pos x="14" y="33"/>
              </a:cxn>
              <a:cxn ang="0">
                <a:pos x="9" y="32"/>
              </a:cxn>
              <a:cxn ang="0">
                <a:pos x="7" y="27"/>
              </a:cxn>
              <a:cxn ang="0">
                <a:pos x="7" y="24"/>
              </a:cxn>
              <a:cxn ang="0">
                <a:pos x="4" y="20"/>
              </a:cxn>
            </a:cxnLst>
            <a:rect l="0" t="0" r="r" b="b"/>
            <a:pathLst>
              <a:path w="36" h="33">
                <a:moveTo>
                  <a:pt x="4" y="20"/>
                </a:moveTo>
                <a:lnTo>
                  <a:pt x="2" y="18"/>
                </a:lnTo>
                <a:lnTo>
                  <a:pt x="1" y="15"/>
                </a:lnTo>
                <a:lnTo>
                  <a:pt x="0" y="12"/>
                </a:lnTo>
                <a:lnTo>
                  <a:pt x="0" y="10"/>
                </a:lnTo>
                <a:lnTo>
                  <a:pt x="9" y="7"/>
                </a:lnTo>
                <a:lnTo>
                  <a:pt x="17" y="4"/>
                </a:lnTo>
                <a:lnTo>
                  <a:pt x="22" y="3"/>
                </a:lnTo>
                <a:lnTo>
                  <a:pt x="27" y="2"/>
                </a:lnTo>
                <a:lnTo>
                  <a:pt x="29" y="1"/>
                </a:lnTo>
                <a:lnTo>
                  <a:pt x="31" y="1"/>
                </a:lnTo>
                <a:lnTo>
                  <a:pt x="34" y="0"/>
                </a:lnTo>
                <a:lnTo>
                  <a:pt x="36" y="0"/>
                </a:lnTo>
                <a:lnTo>
                  <a:pt x="36" y="4"/>
                </a:lnTo>
                <a:lnTo>
                  <a:pt x="36" y="9"/>
                </a:lnTo>
                <a:lnTo>
                  <a:pt x="35" y="15"/>
                </a:lnTo>
                <a:lnTo>
                  <a:pt x="35" y="19"/>
                </a:lnTo>
                <a:lnTo>
                  <a:pt x="31" y="26"/>
                </a:lnTo>
                <a:lnTo>
                  <a:pt x="27" y="30"/>
                </a:lnTo>
                <a:lnTo>
                  <a:pt x="21" y="32"/>
                </a:lnTo>
                <a:lnTo>
                  <a:pt x="14" y="33"/>
                </a:lnTo>
                <a:lnTo>
                  <a:pt x="9" y="32"/>
                </a:lnTo>
                <a:lnTo>
                  <a:pt x="7" y="27"/>
                </a:lnTo>
                <a:lnTo>
                  <a:pt x="7" y="24"/>
                </a:lnTo>
                <a:lnTo>
                  <a:pt x="4" y="20"/>
                </a:lnTo>
                <a:close/>
              </a:path>
            </a:pathLst>
          </a:custGeom>
          <a:solidFill>
            <a:srgbClr val="00663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88063" name="Freeform 319"/>
          <p:cNvSpPr>
            <a:spLocks/>
          </p:cNvSpPr>
          <p:nvPr/>
        </p:nvSpPr>
        <p:spPr bwMode="auto">
          <a:xfrm flipH="1">
            <a:off x="2553892" y="4856163"/>
            <a:ext cx="98028" cy="106362"/>
          </a:xfrm>
          <a:custGeom>
            <a:avLst/>
            <a:gdLst/>
            <a:ahLst/>
            <a:cxnLst>
              <a:cxn ang="0">
                <a:pos x="0" y="194"/>
              </a:cxn>
              <a:cxn ang="0">
                <a:pos x="2" y="145"/>
              </a:cxn>
              <a:cxn ang="0">
                <a:pos x="5" y="97"/>
              </a:cxn>
              <a:cxn ang="0">
                <a:pos x="6" y="48"/>
              </a:cxn>
              <a:cxn ang="0">
                <a:pos x="8" y="0"/>
              </a:cxn>
              <a:cxn ang="0">
                <a:pos x="24" y="2"/>
              </a:cxn>
              <a:cxn ang="0">
                <a:pos x="42" y="5"/>
              </a:cxn>
              <a:cxn ang="0">
                <a:pos x="59" y="9"/>
              </a:cxn>
              <a:cxn ang="0">
                <a:pos x="76" y="14"/>
              </a:cxn>
              <a:cxn ang="0">
                <a:pos x="93" y="20"/>
              </a:cxn>
              <a:cxn ang="0">
                <a:pos x="111" y="24"/>
              </a:cxn>
              <a:cxn ang="0">
                <a:pos x="128" y="28"/>
              </a:cxn>
              <a:cxn ang="0">
                <a:pos x="145" y="31"/>
              </a:cxn>
              <a:cxn ang="0">
                <a:pos x="148" y="67"/>
              </a:cxn>
              <a:cxn ang="0">
                <a:pos x="150" y="106"/>
              </a:cxn>
              <a:cxn ang="0">
                <a:pos x="149" y="145"/>
              </a:cxn>
              <a:cxn ang="0">
                <a:pos x="142" y="179"/>
              </a:cxn>
              <a:cxn ang="0">
                <a:pos x="124" y="180"/>
              </a:cxn>
              <a:cxn ang="0">
                <a:pos x="106" y="182"/>
              </a:cxn>
              <a:cxn ang="0">
                <a:pos x="89" y="183"/>
              </a:cxn>
              <a:cxn ang="0">
                <a:pos x="71" y="184"/>
              </a:cxn>
              <a:cxn ang="0">
                <a:pos x="54" y="187"/>
              </a:cxn>
              <a:cxn ang="0">
                <a:pos x="36" y="189"/>
              </a:cxn>
              <a:cxn ang="0">
                <a:pos x="18" y="191"/>
              </a:cxn>
              <a:cxn ang="0">
                <a:pos x="0" y="194"/>
              </a:cxn>
            </a:cxnLst>
            <a:rect l="0" t="0" r="r" b="b"/>
            <a:pathLst>
              <a:path w="150" h="194">
                <a:moveTo>
                  <a:pt x="0" y="194"/>
                </a:moveTo>
                <a:lnTo>
                  <a:pt x="2" y="145"/>
                </a:lnTo>
                <a:lnTo>
                  <a:pt x="5" y="97"/>
                </a:lnTo>
                <a:lnTo>
                  <a:pt x="6" y="48"/>
                </a:lnTo>
                <a:lnTo>
                  <a:pt x="8" y="0"/>
                </a:lnTo>
                <a:lnTo>
                  <a:pt x="24" y="2"/>
                </a:lnTo>
                <a:lnTo>
                  <a:pt x="42" y="5"/>
                </a:lnTo>
                <a:lnTo>
                  <a:pt x="59" y="9"/>
                </a:lnTo>
                <a:lnTo>
                  <a:pt x="76" y="14"/>
                </a:lnTo>
                <a:lnTo>
                  <a:pt x="93" y="20"/>
                </a:lnTo>
                <a:lnTo>
                  <a:pt x="111" y="24"/>
                </a:lnTo>
                <a:lnTo>
                  <a:pt x="128" y="28"/>
                </a:lnTo>
                <a:lnTo>
                  <a:pt x="145" y="31"/>
                </a:lnTo>
                <a:lnTo>
                  <a:pt x="148" y="67"/>
                </a:lnTo>
                <a:lnTo>
                  <a:pt x="150" y="106"/>
                </a:lnTo>
                <a:lnTo>
                  <a:pt x="149" y="145"/>
                </a:lnTo>
                <a:lnTo>
                  <a:pt x="142" y="179"/>
                </a:lnTo>
                <a:lnTo>
                  <a:pt x="124" y="180"/>
                </a:lnTo>
                <a:lnTo>
                  <a:pt x="106" y="182"/>
                </a:lnTo>
                <a:lnTo>
                  <a:pt x="89" y="183"/>
                </a:lnTo>
                <a:lnTo>
                  <a:pt x="71" y="184"/>
                </a:lnTo>
                <a:lnTo>
                  <a:pt x="54" y="187"/>
                </a:lnTo>
                <a:lnTo>
                  <a:pt x="36" y="189"/>
                </a:lnTo>
                <a:lnTo>
                  <a:pt x="18" y="191"/>
                </a:lnTo>
                <a:lnTo>
                  <a:pt x="0" y="194"/>
                </a:lnTo>
                <a:close/>
              </a:path>
            </a:pathLst>
          </a:custGeom>
          <a:solidFill>
            <a:srgbClr val="00663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88064" name="Freeform 320"/>
          <p:cNvSpPr>
            <a:spLocks/>
          </p:cNvSpPr>
          <p:nvPr/>
        </p:nvSpPr>
        <p:spPr bwMode="auto">
          <a:xfrm flipH="1">
            <a:off x="2454144" y="4875214"/>
            <a:ext cx="92869" cy="79375"/>
          </a:xfrm>
          <a:custGeom>
            <a:avLst/>
            <a:gdLst/>
            <a:ahLst/>
            <a:cxnLst>
              <a:cxn ang="0">
                <a:pos x="2" y="143"/>
              </a:cxn>
              <a:cxn ang="0">
                <a:pos x="1" y="108"/>
              </a:cxn>
              <a:cxn ang="0">
                <a:pos x="0" y="70"/>
              </a:cxn>
              <a:cxn ang="0">
                <a:pos x="0" y="32"/>
              </a:cxn>
              <a:cxn ang="0">
                <a:pos x="4" y="0"/>
              </a:cxn>
              <a:cxn ang="0">
                <a:pos x="10" y="1"/>
              </a:cxn>
              <a:cxn ang="0">
                <a:pos x="19" y="2"/>
              </a:cxn>
              <a:cxn ang="0">
                <a:pos x="29" y="2"/>
              </a:cxn>
              <a:cxn ang="0">
                <a:pos x="39" y="3"/>
              </a:cxn>
              <a:cxn ang="0">
                <a:pos x="50" y="4"/>
              </a:cxn>
              <a:cxn ang="0">
                <a:pos x="61" y="7"/>
              </a:cxn>
              <a:cxn ang="0">
                <a:pos x="72" y="8"/>
              </a:cxn>
              <a:cxn ang="0">
                <a:pos x="82" y="10"/>
              </a:cxn>
              <a:cxn ang="0">
                <a:pos x="84" y="16"/>
              </a:cxn>
              <a:cxn ang="0">
                <a:pos x="85" y="22"/>
              </a:cxn>
              <a:cxn ang="0">
                <a:pos x="88" y="27"/>
              </a:cxn>
              <a:cxn ang="0">
                <a:pos x="89" y="33"/>
              </a:cxn>
              <a:cxn ang="0">
                <a:pos x="96" y="42"/>
              </a:cxn>
              <a:cxn ang="0">
                <a:pos x="101" y="48"/>
              </a:cxn>
              <a:cxn ang="0">
                <a:pos x="106" y="52"/>
              </a:cxn>
              <a:cxn ang="0">
                <a:pos x="112" y="54"/>
              </a:cxn>
              <a:cxn ang="0">
                <a:pos x="116" y="54"/>
              </a:cxn>
              <a:cxn ang="0">
                <a:pos x="122" y="53"/>
              </a:cxn>
              <a:cxn ang="0">
                <a:pos x="129" y="52"/>
              </a:cxn>
              <a:cxn ang="0">
                <a:pos x="137" y="49"/>
              </a:cxn>
              <a:cxn ang="0">
                <a:pos x="135" y="84"/>
              </a:cxn>
              <a:cxn ang="0">
                <a:pos x="134" y="101"/>
              </a:cxn>
              <a:cxn ang="0">
                <a:pos x="134" y="110"/>
              </a:cxn>
              <a:cxn ang="0">
                <a:pos x="133" y="115"/>
              </a:cxn>
              <a:cxn ang="0">
                <a:pos x="128" y="116"/>
              </a:cxn>
              <a:cxn ang="0">
                <a:pos x="122" y="118"/>
              </a:cxn>
              <a:cxn ang="0">
                <a:pos x="118" y="120"/>
              </a:cxn>
              <a:cxn ang="0">
                <a:pos x="112" y="122"/>
              </a:cxn>
              <a:cxn ang="0">
                <a:pos x="107" y="124"/>
              </a:cxn>
              <a:cxn ang="0">
                <a:pos x="101" y="125"/>
              </a:cxn>
              <a:cxn ang="0">
                <a:pos x="97" y="126"/>
              </a:cxn>
              <a:cxn ang="0">
                <a:pos x="91" y="126"/>
              </a:cxn>
              <a:cxn ang="0">
                <a:pos x="82" y="122"/>
              </a:cxn>
              <a:cxn ang="0">
                <a:pos x="75" y="118"/>
              </a:cxn>
              <a:cxn ang="0">
                <a:pos x="68" y="117"/>
              </a:cxn>
              <a:cxn ang="0">
                <a:pos x="62" y="117"/>
              </a:cxn>
              <a:cxn ang="0">
                <a:pos x="57" y="120"/>
              </a:cxn>
              <a:cxn ang="0">
                <a:pos x="51" y="124"/>
              </a:cxn>
              <a:cxn ang="0">
                <a:pos x="45" y="131"/>
              </a:cxn>
              <a:cxn ang="0">
                <a:pos x="39" y="140"/>
              </a:cxn>
              <a:cxn ang="0">
                <a:pos x="35" y="140"/>
              </a:cxn>
              <a:cxn ang="0">
                <a:pos x="30" y="140"/>
              </a:cxn>
              <a:cxn ang="0">
                <a:pos x="25" y="140"/>
              </a:cxn>
              <a:cxn ang="0">
                <a:pos x="21" y="141"/>
              </a:cxn>
              <a:cxn ang="0">
                <a:pos x="16" y="141"/>
              </a:cxn>
              <a:cxn ang="0">
                <a:pos x="12" y="141"/>
              </a:cxn>
              <a:cxn ang="0">
                <a:pos x="7" y="143"/>
              </a:cxn>
              <a:cxn ang="0">
                <a:pos x="2" y="143"/>
              </a:cxn>
            </a:cxnLst>
            <a:rect l="0" t="0" r="r" b="b"/>
            <a:pathLst>
              <a:path w="137" h="143">
                <a:moveTo>
                  <a:pt x="2" y="143"/>
                </a:moveTo>
                <a:lnTo>
                  <a:pt x="1" y="108"/>
                </a:lnTo>
                <a:lnTo>
                  <a:pt x="0" y="70"/>
                </a:lnTo>
                <a:lnTo>
                  <a:pt x="0" y="32"/>
                </a:lnTo>
                <a:lnTo>
                  <a:pt x="4" y="0"/>
                </a:lnTo>
                <a:lnTo>
                  <a:pt x="10" y="1"/>
                </a:lnTo>
                <a:lnTo>
                  <a:pt x="19" y="2"/>
                </a:lnTo>
                <a:lnTo>
                  <a:pt x="29" y="2"/>
                </a:lnTo>
                <a:lnTo>
                  <a:pt x="39" y="3"/>
                </a:lnTo>
                <a:lnTo>
                  <a:pt x="50" y="4"/>
                </a:lnTo>
                <a:lnTo>
                  <a:pt x="61" y="7"/>
                </a:lnTo>
                <a:lnTo>
                  <a:pt x="72" y="8"/>
                </a:lnTo>
                <a:lnTo>
                  <a:pt x="82" y="10"/>
                </a:lnTo>
                <a:lnTo>
                  <a:pt x="84" y="16"/>
                </a:lnTo>
                <a:lnTo>
                  <a:pt x="85" y="22"/>
                </a:lnTo>
                <a:lnTo>
                  <a:pt x="88" y="27"/>
                </a:lnTo>
                <a:lnTo>
                  <a:pt x="89" y="33"/>
                </a:lnTo>
                <a:lnTo>
                  <a:pt x="96" y="42"/>
                </a:lnTo>
                <a:lnTo>
                  <a:pt x="101" y="48"/>
                </a:lnTo>
                <a:lnTo>
                  <a:pt x="106" y="52"/>
                </a:lnTo>
                <a:lnTo>
                  <a:pt x="112" y="54"/>
                </a:lnTo>
                <a:lnTo>
                  <a:pt x="116" y="54"/>
                </a:lnTo>
                <a:lnTo>
                  <a:pt x="122" y="53"/>
                </a:lnTo>
                <a:lnTo>
                  <a:pt x="129" y="52"/>
                </a:lnTo>
                <a:lnTo>
                  <a:pt x="137" y="49"/>
                </a:lnTo>
                <a:lnTo>
                  <a:pt x="135" y="84"/>
                </a:lnTo>
                <a:lnTo>
                  <a:pt x="134" y="101"/>
                </a:lnTo>
                <a:lnTo>
                  <a:pt x="134" y="110"/>
                </a:lnTo>
                <a:lnTo>
                  <a:pt x="133" y="115"/>
                </a:lnTo>
                <a:lnTo>
                  <a:pt x="128" y="116"/>
                </a:lnTo>
                <a:lnTo>
                  <a:pt x="122" y="118"/>
                </a:lnTo>
                <a:lnTo>
                  <a:pt x="118" y="120"/>
                </a:lnTo>
                <a:lnTo>
                  <a:pt x="112" y="122"/>
                </a:lnTo>
                <a:lnTo>
                  <a:pt x="107" y="124"/>
                </a:lnTo>
                <a:lnTo>
                  <a:pt x="101" y="125"/>
                </a:lnTo>
                <a:lnTo>
                  <a:pt x="97" y="126"/>
                </a:lnTo>
                <a:lnTo>
                  <a:pt x="91" y="126"/>
                </a:lnTo>
                <a:lnTo>
                  <a:pt x="82" y="122"/>
                </a:lnTo>
                <a:lnTo>
                  <a:pt x="75" y="118"/>
                </a:lnTo>
                <a:lnTo>
                  <a:pt x="68" y="117"/>
                </a:lnTo>
                <a:lnTo>
                  <a:pt x="62" y="117"/>
                </a:lnTo>
                <a:lnTo>
                  <a:pt x="57" y="120"/>
                </a:lnTo>
                <a:lnTo>
                  <a:pt x="51" y="124"/>
                </a:lnTo>
                <a:lnTo>
                  <a:pt x="45" y="131"/>
                </a:lnTo>
                <a:lnTo>
                  <a:pt x="39" y="140"/>
                </a:lnTo>
                <a:lnTo>
                  <a:pt x="35" y="140"/>
                </a:lnTo>
                <a:lnTo>
                  <a:pt x="30" y="140"/>
                </a:lnTo>
                <a:lnTo>
                  <a:pt x="25" y="140"/>
                </a:lnTo>
                <a:lnTo>
                  <a:pt x="21" y="141"/>
                </a:lnTo>
                <a:lnTo>
                  <a:pt x="16" y="141"/>
                </a:lnTo>
                <a:lnTo>
                  <a:pt x="12" y="141"/>
                </a:lnTo>
                <a:lnTo>
                  <a:pt x="7" y="143"/>
                </a:lnTo>
                <a:lnTo>
                  <a:pt x="2" y="143"/>
                </a:lnTo>
                <a:close/>
              </a:path>
            </a:pathLst>
          </a:custGeom>
          <a:solidFill>
            <a:srgbClr val="00663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88065" name="Freeform 321"/>
          <p:cNvSpPr>
            <a:spLocks/>
          </p:cNvSpPr>
          <p:nvPr/>
        </p:nvSpPr>
        <p:spPr bwMode="auto">
          <a:xfrm flipH="1">
            <a:off x="2502298" y="4946651"/>
            <a:ext cx="6879" cy="4763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1" y="4"/>
              </a:cxn>
              <a:cxn ang="0">
                <a:pos x="1" y="3"/>
              </a:cxn>
              <a:cxn ang="0">
                <a:pos x="1" y="1"/>
              </a:cxn>
              <a:cxn ang="0">
                <a:pos x="1" y="0"/>
              </a:cxn>
              <a:cxn ang="0">
                <a:pos x="4" y="1"/>
              </a:cxn>
              <a:cxn ang="0">
                <a:pos x="7" y="1"/>
              </a:cxn>
              <a:cxn ang="0">
                <a:pos x="8" y="1"/>
              </a:cxn>
              <a:cxn ang="0">
                <a:pos x="9" y="2"/>
              </a:cxn>
              <a:cxn ang="0">
                <a:pos x="8" y="3"/>
              </a:cxn>
              <a:cxn ang="0">
                <a:pos x="7" y="4"/>
              </a:cxn>
              <a:cxn ang="0">
                <a:pos x="4" y="6"/>
              </a:cxn>
              <a:cxn ang="0">
                <a:pos x="0" y="7"/>
              </a:cxn>
            </a:cxnLst>
            <a:rect l="0" t="0" r="r" b="b"/>
            <a:pathLst>
              <a:path w="9" h="7">
                <a:moveTo>
                  <a:pt x="0" y="7"/>
                </a:moveTo>
                <a:lnTo>
                  <a:pt x="1" y="4"/>
                </a:lnTo>
                <a:lnTo>
                  <a:pt x="1" y="3"/>
                </a:lnTo>
                <a:lnTo>
                  <a:pt x="1" y="1"/>
                </a:lnTo>
                <a:lnTo>
                  <a:pt x="1" y="0"/>
                </a:lnTo>
                <a:lnTo>
                  <a:pt x="4" y="1"/>
                </a:lnTo>
                <a:lnTo>
                  <a:pt x="7" y="1"/>
                </a:lnTo>
                <a:lnTo>
                  <a:pt x="8" y="1"/>
                </a:lnTo>
                <a:lnTo>
                  <a:pt x="9" y="2"/>
                </a:lnTo>
                <a:lnTo>
                  <a:pt x="8" y="3"/>
                </a:lnTo>
                <a:lnTo>
                  <a:pt x="7" y="4"/>
                </a:lnTo>
                <a:lnTo>
                  <a:pt x="4" y="6"/>
                </a:lnTo>
                <a:lnTo>
                  <a:pt x="0" y="7"/>
                </a:ln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88066" name="Freeform 322"/>
          <p:cNvSpPr>
            <a:spLocks/>
          </p:cNvSpPr>
          <p:nvPr/>
        </p:nvSpPr>
        <p:spPr bwMode="auto">
          <a:xfrm flipH="1">
            <a:off x="2665677" y="4932363"/>
            <a:ext cx="75671" cy="12700"/>
          </a:xfrm>
          <a:custGeom>
            <a:avLst/>
            <a:gdLst/>
            <a:ahLst/>
            <a:cxnLst>
              <a:cxn ang="0">
                <a:pos x="7" y="16"/>
              </a:cxn>
              <a:cxn ang="0">
                <a:pos x="4" y="12"/>
              </a:cxn>
              <a:cxn ang="0">
                <a:pos x="3" y="9"/>
              </a:cxn>
              <a:cxn ang="0">
                <a:pos x="1" y="4"/>
              </a:cxn>
              <a:cxn ang="0">
                <a:pos x="0" y="0"/>
              </a:cxn>
              <a:cxn ang="0">
                <a:pos x="14" y="1"/>
              </a:cxn>
              <a:cxn ang="0">
                <a:pos x="27" y="2"/>
              </a:cxn>
              <a:cxn ang="0">
                <a:pos x="41" y="2"/>
              </a:cxn>
              <a:cxn ang="0">
                <a:pos x="55" y="3"/>
              </a:cxn>
              <a:cxn ang="0">
                <a:pos x="69" y="4"/>
              </a:cxn>
              <a:cxn ang="0">
                <a:pos x="83" y="4"/>
              </a:cxn>
              <a:cxn ang="0">
                <a:pos x="98" y="5"/>
              </a:cxn>
              <a:cxn ang="0">
                <a:pos x="113" y="5"/>
              </a:cxn>
              <a:cxn ang="0">
                <a:pos x="112" y="14"/>
              </a:cxn>
              <a:cxn ang="0">
                <a:pos x="112" y="18"/>
              </a:cxn>
              <a:cxn ang="0">
                <a:pos x="110" y="19"/>
              </a:cxn>
              <a:cxn ang="0">
                <a:pos x="109" y="20"/>
              </a:cxn>
              <a:cxn ang="0">
                <a:pos x="97" y="20"/>
              </a:cxn>
              <a:cxn ang="0">
                <a:pos x="83" y="20"/>
              </a:cxn>
              <a:cxn ang="0">
                <a:pos x="70" y="20"/>
              </a:cxn>
              <a:cxn ang="0">
                <a:pos x="59" y="20"/>
              </a:cxn>
              <a:cxn ang="0">
                <a:pos x="46" y="20"/>
              </a:cxn>
              <a:cxn ang="0">
                <a:pos x="33" y="19"/>
              </a:cxn>
              <a:cxn ang="0">
                <a:pos x="19" y="18"/>
              </a:cxn>
              <a:cxn ang="0">
                <a:pos x="7" y="16"/>
              </a:cxn>
            </a:cxnLst>
            <a:rect l="0" t="0" r="r" b="b"/>
            <a:pathLst>
              <a:path w="113" h="20">
                <a:moveTo>
                  <a:pt x="7" y="16"/>
                </a:moveTo>
                <a:lnTo>
                  <a:pt x="4" y="12"/>
                </a:lnTo>
                <a:lnTo>
                  <a:pt x="3" y="9"/>
                </a:lnTo>
                <a:lnTo>
                  <a:pt x="1" y="4"/>
                </a:lnTo>
                <a:lnTo>
                  <a:pt x="0" y="0"/>
                </a:lnTo>
                <a:lnTo>
                  <a:pt x="14" y="1"/>
                </a:lnTo>
                <a:lnTo>
                  <a:pt x="27" y="2"/>
                </a:lnTo>
                <a:lnTo>
                  <a:pt x="41" y="2"/>
                </a:lnTo>
                <a:lnTo>
                  <a:pt x="55" y="3"/>
                </a:lnTo>
                <a:lnTo>
                  <a:pt x="69" y="4"/>
                </a:lnTo>
                <a:lnTo>
                  <a:pt x="83" y="4"/>
                </a:lnTo>
                <a:lnTo>
                  <a:pt x="98" y="5"/>
                </a:lnTo>
                <a:lnTo>
                  <a:pt x="113" y="5"/>
                </a:lnTo>
                <a:lnTo>
                  <a:pt x="112" y="14"/>
                </a:lnTo>
                <a:lnTo>
                  <a:pt x="112" y="18"/>
                </a:lnTo>
                <a:lnTo>
                  <a:pt x="110" y="19"/>
                </a:lnTo>
                <a:lnTo>
                  <a:pt x="109" y="20"/>
                </a:lnTo>
                <a:lnTo>
                  <a:pt x="97" y="20"/>
                </a:lnTo>
                <a:lnTo>
                  <a:pt x="83" y="20"/>
                </a:lnTo>
                <a:lnTo>
                  <a:pt x="70" y="20"/>
                </a:lnTo>
                <a:lnTo>
                  <a:pt x="59" y="20"/>
                </a:lnTo>
                <a:lnTo>
                  <a:pt x="46" y="20"/>
                </a:lnTo>
                <a:lnTo>
                  <a:pt x="33" y="19"/>
                </a:lnTo>
                <a:lnTo>
                  <a:pt x="19" y="18"/>
                </a:lnTo>
                <a:lnTo>
                  <a:pt x="7" y="16"/>
                </a:lnTo>
                <a:close/>
              </a:path>
            </a:pathLst>
          </a:custGeom>
          <a:solidFill>
            <a:srgbClr val="FF993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88067" name="Freeform 323"/>
          <p:cNvSpPr>
            <a:spLocks/>
          </p:cNvSpPr>
          <p:nvPr/>
        </p:nvSpPr>
        <p:spPr bwMode="auto">
          <a:xfrm flipH="1">
            <a:off x="2399110" y="4884739"/>
            <a:ext cx="44715" cy="47625"/>
          </a:xfrm>
          <a:custGeom>
            <a:avLst/>
            <a:gdLst/>
            <a:ahLst/>
            <a:cxnLst>
              <a:cxn ang="0">
                <a:pos x="2" y="89"/>
              </a:cxn>
              <a:cxn ang="0">
                <a:pos x="0" y="61"/>
              </a:cxn>
              <a:cxn ang="0">
                <a:pos x="0" y="45"/>
              </a:cxn>
              <a:cxn ang="0">
                <a:pos x="0" y="38"/>
              </a:cxn>
              <a:cxn ang="0">
                <a:pos x="2" y="33"/>
              </a:cxn>
              <a:cxn ang="0">
                <a:pos x="6" y="30"/>
              </a:cxn>
              <a:cxn ang="0">
                <a:pos x="12" y="25"/>
              </a:cxn>
              <a:cxn ang="0">
                <a:pos x="19" y="21"/>
              </a:cxn>
              <a:cxn ang="0">
                <a:pos x="27" y="15"/>
              </a:cxn>
              <a:cxn ang="0">
                <a:pos x="34" y="10"/>
              </a:cxn>
              <a:cxn ang="0">
                <a:pos x="40" y="7"/>
              </a:cxn>
              <a:cxn ang="0">
                <a:pos x="43" y="2"/>
              </a:cxn>
              <a:cxn ang="0">
                <a:pos x="45" y="0"/>
              </a:cxn>
              <a:cxn ang="0">
                <a:pos x="50" y="0"/>
              </a:cxn>
              <a:cxn ang="0">
                <a:pos x="55" y="0"/>
              </a:cxn>
              <a:cxn ang="0">
                <a:pos x="60" y="0"/>
              </a:cxn>
              <a:cxn ang="0">
                <a:pos x="65" y="0"/>
              </a:cxn>
              <a:cxn ang="0">
                <a:pos x="66" y="5"/>
              </a:cxn>
              <a:cxn ang="0">
                <a:pos x="66" y="9"/>
              </a:cxn>
              <a:cxn ang="0">
                <a:pos x="65" y="16"/>
              </a:cxn>
              <a:cxn ang="0">
                <a:pos x="63" y="26"/>
              </a:cxn>
              <a:cxn ang="0">
                <a:pos x="59" y="31"/>
              </a:cxn>
              <a:cxn ang="0">
                <a:pos x="51" y="39"/>
              </a:cxn>
              <a:cxn ang="0">
                <a:pos x="42" y="48"/>
              </a:cxn>
              <a:cxn ang="0">
                <a:pos x="30" y="60"/>
              </a:cxn>
              <a:cxn ang="0">
                <a:pos x="20" y="70"/>
              </a:cxn>
              <a:cxn ang="0">
                <a:pos x="11" y="79"/>
              </a:cxn>
              <a:cxn ang="0">
                <a:pos x="4" y="86"/>
              </a:cxn>
              <a:cxn ang="0">
                <a:pos x="2" y="89"/>
              </a:cxn>
            </a:cxnLst>
            <a:rect l="0" t="0" r="r" b="b"/>
            <a:pathLst>
              <a:path w="66" h="89">
                <a:moveTo>
                  <a:pt x="2" y="89"/>
                </a:moveTo>
                <a:lnTo>
                  <a:pt x="0" y="61"/>
                </a:lnTo>
                <a:lnTo>
                  <a:pt x="0" y="45"/>
                </a:lnTo>
                <a:lnTo>
                  <a:pt x="0" y="38"/>
                </a:lnTo>
                <a:lnTo>
                  <a:pt x="2" y="33"/>
                </a:lnTo>
                <a:lnTo>
                  <a:pt x="6" y="30"/>
                </a:lnTo>
                <a:lnTo>
                  <a:pt x="12" y="25"/>
                </a:lnTo>
                <a:lnTo>
                  <a:pt x="19" y="21"/>
                </a:lnTo>
                <a:lnTo>
                  <a:pt x="27" y="15"/>
                </a:lnTo>
                <a:lnTo>
                  <a:pt x="34" y="10"/>
                </a:lnTo>
                <a:lnTo>
                  <a:pt x="40" y="7"/>
                </a:lnTo>
                <a:lnTo>
                  <a:pt x="43" y="2"/>
                </a:lnTo>
                <a:lnTo>
                  <a:pt x="45" y="0"/>
                </a:lnTo>
                <a:lnTo>
                  <a:pt x="50" y="0"/>
                </a:lnTo>
                <a:lnTo>
                  <a:pt x="55" y="0"/>
                </a:lnTo>
                <a:lnTo>
                  <a:pt x="60" y="0"/>
                </a:lnTo>
                <a:lnTo>
                  <a:pt x="65" y="0"/>
                </a:lnTo>
                <a:lnTo>
                  <a:pt x="66" y="5"/>
                </a:lnTo>
                <a:lnTo>
                  <a:pt x="66" y="9"/>
                </a:lnTo>
                <a:lnTo>
                  <a:pt x="65" y="16"/>
                </a:lnTo>
                <a:lnTo>
                  <a:pt x="63" y="26"/>
                </a:lnTo>
                <a:lnTo>
                  <a:pt x="59" y="31"/>
                </a:lnTo>
                <a:lnTo>
                  <a:pt x="51" y="39"/>
                </a:lnTo>
                <a:lnTo>
                  <a:pt x="42" y="48"/>
                </a:lnTo>
                <a:lnTo>
                  <a:pt x="30" y="60"/>
                </a:lnTo>
                <a:lnTo>
                  <a:pt x="20" y="70"/>
                </a:lnTo>
                <a:lnTo>
                  <a:pt x="11" y="79"/>
                </a:lnTo>
                <a:lnTo>
                  <a:pt x="4" y="86"/>
                </a:lnTo>
                <a:lnTo>
                  <a:pt x="2" y="89"/>
                </a:lnTo>
                <a:close/>
              </a:path>
            </a:pathLst>
          </a:custGeom>
          <a:solidFill>
            <a:srgbClr val="00663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88068" name="Freeform 324"/>
          <p:cNvSpPr>
            <a:spLocks/>
          </p:cNvSpPr>
          <p:nvPr/>
        </p:nvSpPr>
        <p:spPr bwMode="auto">
          <a:xfrm flipH="1">
            <a:off x="2330319" y="4905375"/>
            <a:ext cx="2235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5" y="14"/>
              </a:cxn>
              <a:cxn ang="0">
                <a:pos x="9" y="11"/>
              </a:cxn>
              <a:cxn ang="0">
                <a:pos x="13" y="9"/>
              </a:cxn>
              <a:cxn ang="0">
                <a:pos x="17" y="7"/>
              </a:cxn>
              <a:cxn ang="0">
                <a:pos x="22" y="5"/>
              </a:cxn>
              <a:cxn ang="0">
                <a:pos x="25" y="2"/>
              </a:cxn>
              <a:cxn ang="0">
                <a:pos x="30" y="1"/>
              </a:cxn>
              <a:cxn ang="0">
                <a:pos x="35" y="0"/>
              </a:cxn>
              <a:cxn ang="0">
                <a:pos x="35" y="2"/>
              </a:cxn>
              <a:cxn ang="0">
                <a:pos x="35" y="3"/>
              </a:cxn>
              <a:cxn ang="0">
                <a:pos x="33" y="6"/>
              </a:cxn>
              <a:cxn ang="0">
                <a:pos x="33" y="8"/>
              </a:cxn>
              <a:cxn ang="0">
                <a:pos x="28" y="17"/>
              </a:cxn>
              <a:cxn ang="0">
                <a:pos x="22" y="25"/>
              </a:cxn>
              <a:cxn ang="0">
                <a:pos x="15" y="35"/>
              </a:cxn>
              <a:cxn ang="0">
                <a:pos x="2" y="50"/>
              </a:cxn>
              <a:cxn ang="0">
                <a:pos x="1" y="45"/>
              </a:cxn>
              <a:cxn ang="0">
                <a:pos x="0" y="35"/>
              </a:cxn>
              <a:cxn ang="0">
                <a:pos x="0" y="23"/>
              </a:cxn>
              <a:cxn ang="0">
                <a:pos x="0" y="16"/>
              </a:cxn>
            </a:cxnLst>
            <a:rect l="0" t="0" r="r" b="b"/>
            <a:pathLst>
              <a:path w="35" h="50">
                <a:moveTo>
                  <a:pt x="0" y="16"/>
                </a:moveTo>
                <a:lnTo>
                  <a:pt x="5" y="14"/>
                </a:lnTo>
                <a:lnTo>
                  <a:pt x="9" y="11"/>
                </a:lnTo>
                <a:lnTo>
                  <a:pt x="13" y="9"/>
                </a:lnTo>
                <a:lnTo>
                  <a:pt x="17" y="7"/>
                </a:lnTo>
                <a:lnTo>
                  <a:pt x="22" y="5"/>
                </a:lnTo>
                <a:lnTo>
                  <a:pt x="25" y="2"/>
                </a:lnTo>
                <a:lnTo>
                  <a:pt x="30" y="1"/>
                </a:lnTo>
                <a:lnTo>
                  <a:pt x="35" y="0"/>
                </a:lnTo>
                <a:lnTo>
                  <a:pt x="35" y="2"/>
                </a:lnTo>
                <a:lnTo>
                  <a:pt x="35" y="3"/>
                </a:lnTo>
                <a:lnTo>
                  <a:pt x="33" y="6"/>
                </a:lnTo>
                <a:lnTo>
                  <a:pt x="33" y="8"/>
                </a:lnTo>
                <a:lnTo>
                  <a:pt x="28" y="17"/>
                </a:lnTo>
                <a:lnTo>
                  <a:pt x="22" y="25"/>
                </a:lnTo>
                <a:lnTo>
                  <a:pt x="15" y="35"/>
                </a:lnTo>
                <a:lnTo>
                  <a:pt x="2" y="50"/>
                </a:lnTo>
                <a:lnTo>
                  <a:pt x="1" y="45"/>
                </a:lnTo>
                <a:lnTo>
                  <a:pt x="0" y="35"/>
                </a:lnTo>
                <a:lnTo>
                  <a:pt x="0" y="23"/>
                </a:lnTo>
                <a:lnTo>
                  <a:pt x="0" y="16"/>
                </a:ln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88069" name="Freeform 325"/>
          <p:cNvSpPr>
            <a:spLocks/>
          </p:cNvSpPr>
          <p:nvPr/>
        </p:nvSpPr>
        <p:spPr bwMode="auto">
          <a:xfrm flipH="1">
            <a:off x="2662238" y="4875214"/>
            <a:ext cx="85990" cy="53975"/>
          </a:xfrm>
          <a:custGeom>
            <a:avLst/>
            <a:gdLst/>
            <a:ahLst/>
            <a:cxnLst>
              <a:cxn ang="0">
                <a:pos x="22" y="94"/>
              </a:cxn>
              <a:cxn ang="0">
                <a:pos x="12" y="87"/>
              </a:cxn>
              <a:cxn ang="0">
                <a:pos x="7" y="81"/>
              </a:cxn>
              <a:cxn ang="0">
                <a:pos x="5" y="73"/>
              </a:cxn>
              <a:cxn ang="0">
                <a:pos x="0" y="61"/>
              </a:cxn>
              <a:cxn ang="0">
                <a:pos x="1" y="47"/>
              </a:cxn>
              <a:cxn ang="0">
                <a:pos x="6" y="34"/>
              </a:cxn>
              <a:cxn ang="0">
                <a:pos x="13" y="25"/>
              </a:cxn>
              <a:cxn ang="0">
                <a:pos x="21" y="17"/>
              </a:cxn>
              <a:cxn ang="0">
                <a:pos x="33" y="11"/>
              </a:cxn>
              <a:cxn ang="0">
                <a:pos x="44" y="8"/>
              </a:cxn>
              <a:cxn ang="0">
                <a:pos x="58" y="5"/>
              </a:cxn>
              <a:cxn ang="0">
                <a:pos x="73" y="4"/>
              </a:cxn>
              <a:cxn ang="0">
                <a:pos x="78" y="4"/>
              </a:cxn>
              <a:cxn ang="0">
                <a:pos x="82" y="3"/>
              </a:cxn>
              <a:cxn ang="0">
                <a:pos x="87" y="3"/>
              </a:cxn>
              <a:cxn ang="0">
                <a:pos x="92" y="2"/>
              </a:cxn>
              <a:cxn ang="0">
                <a:pos x="97" y="2"/>
              </a:cxn>
              <a:cxn ang="0">
                <a:pos x="102" y="1"/>
              </a:cxn>
              <a:cxn ang="0">
                <a:pos x="106" y="1"/>
              </a:cxn>
              <a:cxn ang="0">
                <a:pos x="111" y="0"/>
              </a:cxn>
              <a:cxn ang="0">
                <a:pos x="116" y="0"/>
              </a:cxn>
              <a:cxn ang="0">
                <a:pos x="121" y="0"/>
              </a:cxn>
              <a:cxn ang="0">
                <a:pos x="126" y="1"/>
              </a:cxn>
              <a:cxn ang="0">
                <a:pos x="129" y="3"/>
              </a:cxn>
              <a:cxn ang="0">
                <a:pos x="126" y="25"/>
              </a:cxn>
              <a:cxn ang="0">
                <a:pos x="125" y="50"/>
              </a:cxn>
              <a:cxn ang="0">
                <a:pos x="125" y="77"/>
              </a:cxn>
              <a:cxn ang="0">
                <a:pos x="125" y="100"/>
              </a:cxn>
              <a:cxn ang="0">
                <a:pos x="111" y="100"/>
              </a:cxn>
              <a:cxn ang="0">
                <a:pos x="98" y="100"/>
              </a:cxn>
              <a:cxn ang="0">
                <a:pos x="86" y="100"/>
              </a:cxn>
              <a:cxn ang="0">
                <a:pos x="74" y="100"/>
              </a:cxn>
              <a:cxn ang="0">
                <a:pos x="61" y="99"/>
              </a:cxn>
              <a:cxn ang="0">
                <a:pos x="49" y="98"/>
              </a:cxn>
              <a:cxn ang="0">
                <a:pos x="36" y="96"/>
              </a:cxn>
              <a:cxn ang="0">
                <a:pos x="22" y="94"/>
              </a:cxn>
            </a:cxnLst>
            <a:rect l="0" t="0" r="r" b="b"/>
            <a:pathLst>
              <a:path w="129" h="100">
                <a:moveTo>
                  <a:pt x="22" y="94"/>
                </a:moveTo>
                <a:lnTo>
                  <a:pt x="12" y="87"/>
                </a:lnTo>
                <a:lnTo>
                  <a:pt x="7" y="81"/>
                </a:lnTo>
                <a:lnTo>
                  <a:pt x="5" y="73"/>
                </a:lnTo>
                <a:lnTo>
                  <a:pt x="0" y="61"/>
                </a:lnTo>
                <a:lnTo>
                  <a:pt x="1" y="47"/>
                </a:lnTo>
                <a:lnTo>
                  <a:pt x="6" y="34"/>
                </a:lnTo>
                <a:lnTo>
                  <a:pt x="13" y="25"/>
                </a:lnTo>
                <a:lnTo>
                  <a:pt x="21" y="17"/>
                </a:lnTo>
                <a:lnTo>
                  <a:pt x="33" y="11"/>
                </a:lnTo>
                <a:lnTo>
                  <a:pt x="44" y="8"/>
                </a:lnTo>
                <a:lnTo>
                  <a:pt x="58" y="5"/>
                </a:lnTo>
                <a:lnTo>
                  <a:pt x="73" y="4"/>
                </a:lnTo>
                <a:lnTo>
                  <a:pt x="78" y="4"/>
                </a:lnTo>
                <a:lnTo>
                  <a:pt x="82" y="3"/>
                </a:lnTo>
                <a:lnTo>
                  <a:pt x="87" y="3"/>
                </a:lnTo>
                <a:lnTo>
                  <a:pt x="92" y="2"/>
                </a:lnTo>
                <a:lnTo>
                  <a:pt x="97" y="2"/>
                </a:lnTo>
                <a:lnTo>
                  <a:pt x="102" y="1"/>
                </a:lnTo>
                <a:lnTo>
                  <a:pt x="106" y="1"/>
                </a:lnTo>
                <a:lnTo>
                  <a:pt x="111" y="0"/>
                </a:lnTo>
                <a:lnTo>
                  <a:pt x="116" y="0"/>
                </a:lnTo>
                <a:lnTo>
                  <a:pt x="121" y="0"/>
                </a:lnTo>
                <a:lnTo>
                  <a:pt x="126" y="1"/>
                </a:lnTo>
                <a:lnTo>
                  <a:pt x="129" y="3"/>
                </a:lnTo>
                <a:lnTo>
                  <a:pt x="126" y="25"/>
                </a:lnTo>
                <a:lnTo>
                  <a:pt x="125" y="50"/>
                </a:lnTo>
                <a:lnTo>
                  <a:pt x="125" y="77"/>
                </a:lnTo>
                <a:lnTo>
                  <a:pt x="125" y="100"/>
                </a:lnTo>
                <a:lnTo>
                  <a:pt x="111" y="100"/>
                </a:lnTo>
                <a:lnTo>
                  <a:pt x="98" y="100"/>
                </a:lnTo>
                <a:lnTo>
                  <a:pt x="86" y="100"/>
                </a:lnTo>
                <a:lnTo>
                  <a:pt x="74" y="100"/>
                </a:lnTo>
                <a:lnTo>
                  <a:pt x="61" y="99"/>
                </a:lnTo>
                <a:lnTo>
                  <a:pt x="49" y="98"/>
                </a:lnTo>
                <a:lnTo>
                  <a:pt x="36" y="96"/>
                </a:lnTo>
                <a:lnTo>
                  <a:pt x="22" y="94"/>
                </a:lnTo>
                <a:close/>
              </a:path>
            </a:pathLst>
          </a:custGeom>
          <a:solidFill>
            <a:srgbClr val="FF993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88070" name="Freeform 326"/>
          <p:cNvSpPr>
            <a:spLocks/>
          </p:cNvSpPr>
          <p:nvPr/>
        </p:nvSpPr>
        <p:spPr bwMode="auto">
          <a:xfrm flipH="1">
            <a:off x="2689754" y="4899025"/>
            <a:ext cx="42995" cy="19050"/>
          </a:xfrm>
          <a:custGeom>
            <a:avLst/>
            <a:gdLst/>
            <a:ahLst/>
            <a:cxnLst>
              <a:cxn ang="0">
                <a:pos x="32" y="36"/>
              </a:cxn>
              <a:cxn ang="0">
                <a:pos x="28" y="35"/>
              </a:cxn>
              <a:cxn ang="0">
                <a:pos x="25" y="33"/>
              </a:cxn>
              <a:cxn ang="0">
                <a:pos x="21" y="32"/>
              </a:cxn>
              <a:cxn ang="0">
                <a:pos x="18" y="30"/>
              </a:cxn>
              <a:cxn ang="0">
                <a:pos x="11" y="25"/>
              </a:cxn>
              <a:cxn ang="0">
                <a:pos x="4" y="18"/>
              </a:cxn>
              <a:cxn ang="0">
                <a:pos x="0" y="11"/>
              </a:cxn>
              <a:cxn ang="0">
                <a:pos x="4" y="5"/>
              </a:cxn>
              <a:cxn ang="0">
                <a:pos x="9" y="4"/>
              </a:cxn>
              <a:cxn ang="0">
                <a:pos x="14" y="4"/>
              </a:cxn>
              <a:cxn ang="0">
                <a:pos x="19" y="3"/>
              </a:cxn>
              <a:cxn ang="0">
                <a:pos x="24" y="2"/>
              </a:cxn>
              <a:cxn ang="0">
                <a:pos x="27" y="2"/>
              </a:cxn>
              <a:cxn ang="0">
                <a:pos x="32" y="0"/>
              </a:cxn>
              <a:cxn ang="0">
                <a:pos x="37" y="0"/>
              </a:cxn>
              <a:cxn ang="0">
                <a:pos x="42" y="0"/>
              </a:cxn>
              <a:cxn ang="0">
                <a:pos x="44" y="0"/>
              </a:cxn>
              <a:cxn ang="0">
                <a:pos x="48" y="2"/>
              </a:cxn>
              <a:cxn ang="0">
                <a:pos x="54" y="3"/>
              </a:cxn>
              <a:cxn ang="0">
                <a:pos x="58" y="4"/>
              </a:cxn>
              <a:cxn ang="0">
                <a:pos x="62" y="6"/>
              </a:cxn>
              <a:cxn ang="0">
                <a:pos x="64" y="9"/>
              </a:cxn>
              <a:cxn ang="0">
                <a:pos x="64" y="10"/>
              </a:cxn>
              <a:cxn ang="0">
                <a:pos x="59" y="12"/>
              </a:cxn>
              <a:cxn ang="0">
                <a:pos x="58" y="17"/>
              </a:cxn>
              <a:cxn ang="0">
                <a:pos x="58" y="20"/>
              </a:cxn>
              <a:cxn ang="0">
                <a:pos x="57" y="25"/>
              </a:cxn>
              <a:cxn ang="0">
                <a:pos x="56" y="29"/>
              </a:cxn>
              <a:cxn ang="0">
                <a:pos x="49" y="33"/>
              </a:cxn>
              <a:cxn ang="0">
                <a:pos x="44" y="35"/>
              </a:cxn>
              <a:cxn ang="0">
                <a:pos x="40" y="36"/>
              </a:cxn>
              <a:cxn ang="0">
                <a:pos x="32" y="36"/>
              </a:cxn>
            </a:cxnLst>
            <a:rect l="0" t="0" r="r" b="b"/>
            <a:pathLst>
              <a:path w="64" h="36">
                <a:moveTo>
                  <a:pt x="32" y="36"/>
                </a:moveTo>
                <a:lnTo>
                  <a:pt x="28" y="35"/>
                </a:lnTo>
                <a:lnTo>
                  <a:pt x="25" y="33"/>
                </a:lnTo>
                <a:lnTo>
                  <a:pt x="21" y="32"/>
                </a:lnTo>
                <a:lnTo>
                  <a:pt x="18" y="30"/>
                </a:lnTo>
                <a:lnTo>
                  <a:pt x="11" y="25"/>
                </a:lnTo>
                <a:lnTo>
                  <a:pt x="4" y="18"/>
                </a:lnTo>
                <a:lnTo>
                  <a:pt x="0" y="11"/>
                </a:lnTo>
                <a:lnTo>
                  <a:pt x="4" y="5"/>
                </a:lnTo>
                <a:lnTo>
                  <a:pt x="9" y="4"/>
                </a:lnTo>
                <a:lnTo>
                  <a:pt x="14" y="4"/>
                </a:lnTo>
                <a:lnTo>
                  <a:pt x="19" y="3"/>
                </a:lnTo>
                <a:lnTo>
                  <a:pt x="24" y="2"/>
                </a:lnTo>
                <a:lnTo>
                  <a:pt x="27" y="2"/>
                </a:lnTo>
                <a:lnTo>
                  <a:pt x="32" y="0"/>
                </a:lnTo>
                <a:lnTo>
                  <a:pt x="37" y="0"/>
                </a:lnTo>
                <a:lnTo>
                  <a:pt x="42" y="0"/>
                </a:lnTo>
                <a:lnTo>
                  <a:pt x="44" y="0"/>
                </a:lnTo>
                <a:lnTo>
                  <a:pt x="48" y="2"/>
                </a:lnTo>
                <a:lnTo>
                  <a:pt x="54" y="3"/>
                </a:lnTo>
                <a:lnTo>
                  <a:pt x="58" y="4"/>
                </a:lnTo>
                <a:lnTo>
                  <a:pt x="62" y="6"/>
                </a:lnTo>
                <a:lnTo>
                  <a:pt x="64" y="9"/>
                </a:lnTo>
                <a:lnTo>
                  <a:pt x="64" y="10"/>
                </a:lnTo>
                <a:lnTo>
                  <a:pt x="59" y="12"/>
                </a:lnTo>
                <a:lnTo>
                  <a:pt x="58" y="17"/>
                </a:lnTo>
                <a:lnTo>
                  <a:pt x="58" y="20"/>
                </a:lnTo>
                <a:lnTo>
                  <a:pt x="57" y="25"/>
                </a:lnTo>
                <a:lnTo>
                  <a:pt x="56" y="29"/>
                </a:lnTo>
                <a:lnTo>
                  <a:pt x="49" y="33"/>
                </a:lnTo>
                <a:lnTo>
                  <a:pt x="44" y="35"/>
                </a:lnTo>
                <a:lnTo>
                  <a:pt x="40" y="36"/>
                </a:lnTo>
                <a:lnTo>
                  <a:pt x="32" y="3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88071" name="Freeform 327"/>
          <p:cNvSpPr>
            <a:spLocks/>
          </p:cNvSpPr>
          <p:nvPr/>
        </p:nvSpPr>
        <p:spPr bwMode="auto">
          <a:xfrm flipH="1">
            <a:off x="2362994" y="4884738"/>
            <a:ext cx="30956" cy="31750"/>
          </a:xfrm>
          <a:custGeom>
            <a:avLst/>
            <a:gdLst/>
            <a:ahLst/>
            <a:cxnLst>
              <a:cxn ang="0">
                <a:pos x="0" y="58"/>
              </a:cxn>
              <a:cxn ang="0">
                <a:pos x="3" y="43"/>
              </a:cxn>
              <a:cxn ang="0">
                <a:pos x="6" y="29"/>
              </a:cxn>
              <a:cxn ang="0">
                <a:pos x="9" y="15"/>
              </a:cxn>
              <a:cxn ang="0">
                <a:pos x="12" y="0"/>
              </a:cxn>
              <a:cxn ang="0">
                <a:pos x="20" y="0"/>
              </a:cxn>
              <a:cxn ang="0">
                <a:pos x="29" y="0"/>
              </a:cxn>
              <a:cxn ang="0">
                <a:pos x="37" y="0"/>
              </a:cxn>
              <a:cxn ang="0">
                <a:pos x="45" y="0"/>
              </a:cxn>
              <a:cxn ang="0">
                <a:pos x="45" y="9"/>
              </a:cxn>
              <a:cxn ang="0">
                <a:pos x="45" y="18"/>
              </a:cxn>
              <a:cxn ang="0">
                <a:pos x="45" y="29"/>
              </a:cxn>
              <a:cxn ang="0">
                <a:pos x="46" y="38"/>
              </a:cxn>
              <a:cxn ang="0">
                <a:pos x="43" y="40"/>
              </a:cxn>
              <a:cxn ang="0">
                <a:pos x="39" y="44"/>
              </a:cxn>
              <a:cxn ang="0">
                <a:pos x="35" y="46"/>
              </a:cxn>
              <a:cxn ang="0">
                <a:pos x="31" y="49"/>
              </a:cxn>
              <a:cxn ang="0">
                <a:pos x="23" y="51"/>
              </a:cxn>
              <a:cxn ang="0">
                <a:pos x="16" y="53"/>
              </a:cxn>
              <a:cxn ang="0">
                <a:pos x="8" y="55"/>
              </a:cxn>
              <a:cxn ang="0">
                <a:pos x="0" y="58"/>
              </a:cxn>
            </a:cxnLst>
            <a:rect l="0" t="0" r="r" b="b"/>
            <a:pathLst>
              <a:path w="46" h="58">
                <a:moveTo>
                  <a:pt x="0" y="58"/>
                </a:moveTo>
                <a:lnTo>
                  <a:pt x="3" y="43"/>
                </a:lnTo>
                <a:lnTo>
                  <a:pt x="6" y="29"/>
                </a:lnTo>
                <a:lnTo>
                  <a:pt x="9" y="15"/>
                </a:lnTo>
                <a:lnTo>
                  <a:pt x="12" y="0"/>
                </a:lnTo>
                <a:lnTo>
                  <a:pt x="20" y="0"/>
                </a:lnTo>
                <a:lnTo>
                  <a:pt x="29" y="0"/>
                </a:lnTo>
                <a:lnTo>
                  <a:pt x="37" y="0"/>
                </a:lnTo>
                <a:lnTo>
                  <a:pt x="45" y="0"/>
                </a:lnTo>
                <a:lnTo>
                  <a:pt x="45" y="9"/>
                </a:lnTo>
                <a:lnTo>
                  <a:pt x="45" y="18"/>
                </a:lnTo>
                <a:lnTo>
                  <a:pt x="45" y="29"/>
                </a:lnTo>
                <a:lnTo>
                  <a:pt x="46" y="38"/>
                </a:lnTo>
                <a:lnTo>
                  <a:pt x="43" y="40"/>
                </a:lnTo>
                <a:lnTo>
                  <a:pt x="39" y="44"/>
                </a:lnTo>
                <a:lnTo>
                  <a:pt x="35" y="46"/>
                </a:lnTo>
                <a:lnTo>
                  <a:pt x="31" y="49"/>
                </a:lnTo>
                <a:lnTo>
                  <a:pt x="23" y="51"/>
                </a:lnTo>
                <a:lnTo>
                  <a:pt x="16" y="53"/>
                </a:lnTo>
                <a:lnTo>
                  <a:pt x="8" y="55"/>
                </a:lnTo>
                <a:lnTo>
                  <a:pt x="0" y="58"/>
                </a:ln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88072" name="Freeform 328"/>
          <p:cNvSpPr>
            <a:spLocks/>
          </p:cNvSpPr>
          <p:nvPr/>
        </p:nvSpPr>
        <p:spPr bwMode="auto">
          <a:xfrm flipH="1">
            <a:off x="2321719" y="4881564"/>
            <a:ext cx="34396" cy="20637"/>
          </a:xfrm>
          <a:custGeom>
            <a:avLst/>
            <a:gdLst/>
            <a:ahLst/>
            <a:cxnLst>
              <a:cxn ang="0">
                <a:pos x="2" y="36"/>
              </a:cxn>
              <a:cxn ang="0">
                <a:pos x="1" y="28"/>
              </a:cxn>
              <a:cxn ang="0">
                <a:pos x="1" y="20"/>
              </a:cxn>
              <a:cxn ang="0">
                <a:pos x="1" y="13"/>
              </a:cxn>
              <a:cxn ang="0">
                <a:pos x="0" y="5"/>
              </a:cxn>
              <a:cxn ang="0">
                <a:pos x="5" y="5"/>
              </a:cxn>
              <a:cxn ang="0">
                <a:pos x="13" y="4"/>
              </a:cxn>
              <a:cxn ang="0">
                <a:pos x="23" y="3"/>
              </a:cxn>
              <a:cxn ang="0">
                <a:pos x="33" y="1"/>
              </a:cxn>
              <a:cxn ang="0">
                <a:pos x="41" y="0"/>
              </a:cxn>
              <a:cxn ang="0">
                <a:pos x="48" y="1"/>
              </a:cxn>
              <a:cxn ang="0">
                <a:pos x="53" y="4"/>
              </a:cxn>
              <a:cxn ang="0">
                <a:pos x="53" y="8"/>
              </a:cxn>
              <a:cxn ang="0">
                <a:pos x="46" y="11"/>
              </a:cxn>
              <a:cxn ang="0">
                <a:pos x="40" y="14"/>
              </a:cxn>
              <a:cxn ang="0">
                <a:pos x="35" y="18"/>
              </a:cxn>
              <a:cxn ang="0">
                <a:pos x="30" y="22"/>
              </a:cxn>
              <a:cxn ang="0">
                <a:pos x="18" y="29"/>
              </a:cxn>
              <a:cxn ang="0">
                <a:pos x="11" y="33"/>
              </a:cxn>
              <a:cxn ang="0">
                <a:pos x="6" y="35"/>
              </a:cxn>
              <a:cxn ang="0">
                <a:pos x="2" y="36"/>
              </a:cxn>
            </a:cxnLst>
            <a:rect l="0" t="0" r="r" b="b"/>
            <a:pathLst>
              <a:path w="53" h="36">
                <a:moveTo>
                  <a:pt x="2" y="36"/>
                </a:moveTo>
                <a:lnTo>
                  <a:pt x="1" y="28"/>
                </a:lnTo>
                <a:lnTo>
                  <a:pt x="1" y="20"/>
                </a:lnTo>
                <a:lnTo>
                  <a:pt x="1" y="13"/>
                </a:lnTo>
                <a:lnTo>
                  <a:pt x="0" y="5"/>
                </a:lnTo>
                <a:lnTo>
                  <a:pt x="5" y="5"/>
                </a:lnTo>
                <a:lnTo>
                  <a:pt x="13" y="4"/>
                </a:lnTo>
                <a:lnTo>
                  <a:pt x="23" y="3"/>
                </a:lnTo>
                <a:lnTo>
                  <a:pt x="33" y="1"/>
                </a:lnTo>
                <a:lnTo>
                  <a:pt x="41" y="0"/>
                </a:lnTo>
                <a:lnTo>
                  <a:pt x="48" y="1"/>
                </a:lnTo>
                <a:lnTo>
                  <a:pt x="53" y="4"/>
                </a:lnTo>
                <a:lnTo>
                  <a:pt x="53" y="8"/>
                </a:lnTo>
                <a:lnTo>
                  <a:pt x="46" y="11"/>
                </a:lnTo>
                <a:lnTo>
                  <a:pt x="40" y="14"/>
                </a:lnTo>
                <a:lnTo>
                  <a:pt x="35" y="18"/>
                </a:lnTo>
                <a:lnTo>
                  <a:pt x="30" y="22"/>
                </a:lnTo>
                <a:lnTo>
                  <a:pt x="18" y="29"/>
                </a:lnTo>
                <a:lnTo>
                  <a:pt x="11" y="33"/>
                </a:lnTo>
                <a:lnTo>
                  <a:pt x="6" y="35"/>
                </a:lnTo>
                <a:lnTo>
                  <a:pt x="2" y="36"/>
                </a:ln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88073" name="Freeform 329"/>
          <p:cNvSpPr>
            <a:spLocks/>
          </p:cNvSpPr>
          <p:nvPr/>
        </p:nvSpPr>
        <p:spPr bwMode="auto">
          <a:xfrm flipH="1">
            <a:off x="2454143" y="4881563"/>
            <a:ext cx="25796" cy="17462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0" y="13"/>
              </a:cxn>
              <a:cxn ang="0">
                <a:pos x="0" y="8"/>
              </a:cxn>
              <a:cxn ang="0">
                <a:pos x="1" y="5"/>
              </a:cxn>
              <a:cxn ang="0">
                <a:pos x="3" y="0"/>
              </a:cxn>
              <a:cxn ang="0">
                <a:pos x="12" y="0"/>
              </a:cxn>
              <a:cxn ang="0">
                <a:pos x="18" y="1"/>
              </a:cxn>
              <a:cxn ang="0">
                <a:pos x="23" y="1"/>
              </a:cxn>
              <a:cxn ang="0">
                <a:pos x="27" y="1"/>
              </a:cxn>
              <a:cxn ang="0">
                <a:pos x="30" y="1"/>
              </a:cxn>
              <a:cxn ang="0">
                <a:pos x="33" y="2"/>
              </a:cxn>
              <a:cxn ang="0">
                <a:pos x="35" y="2"/>
              </a:cxn>
              <a:cxn ang="0">
                <a:pos x="38" y="4"/>
              </a:cxn>
              <a:cxn ang="0">
                <a:pos x="38" y="14"/>
              </a:cxn>
              <a:cxn ang="0">
                <a:pos x="38" y="21"/>
              </a:cxn>
              <a:cxn ang="0">
                <a:pos x="37" y="24"/>
              </a:cxn>
              <a:cxn ang="0">
                <a:pos x="36" y="28"/>
              </a:cxn>
              <a:cxn ang="0">
                <a:pos x="29" y="29"/>
              </a:cxn>
              <a:cxn ang="0">
                <a:pos x="23" y="30"/>
              </a:cxn>
              <a:cxn ang="0">
                <a:pos x="19" y="31"/>
              </a:cxn>
              <a:cxn ang="0">
                <a:pos x="14" y="31"/>
              </a:cxn>
              <a:cxn ang="0">
                <a:pos x="11" y="30"/>
              </a:cxn>
              <a:cxn ang="0">
                <a:pos x="7" y="28"/>
              </a:cxn>
              <a:cxn ang="0">
                <a:pos x="4" y="23"/>
              </a:cxn>
              <a:cxn ang="0">
                <a:pos x="0" y="17"/>
              </a:cxn>
            </a:cxnLst>
            <a:rect l="0" t="0" r="r" b="b"/>
            <a:pathLst>
              <a:path w="38" h="31">
                <a:moveTo>
                  <a:pt x="0" y="17"/>
                </a:moveTo>
                <a:lnTo>
                  <a:pt x="0" y="13"/>
                </a:lnTo>
                <a:lnTo>
                  <a:pt x="0" y="8"/>
                </a:lnTo>
                <a:lnTo>
                  <a:pt x="1" y="5"/>
                </a:lnTo>
                <a:lnTo>
                  <a:pt x="3" y="0"/>
                </a:lnTo>
                <a:lnTo>
                  <a:pt x="12" y="0"/>
                </a:lnTo>
                <a:lnTo>
                  <a:pt x="18" y="1"/>
                </a:lnTo>
                <a:lnTo>
                  <a:pt x="23" y="1"/>
                </a:lnTo>
                <a:lnTo>
                  <a:pt x="27" y="1"/>
                </a:lnTo>
                <a:lnTo>
                  <a:pt x="30" y="1"/>
                </a:lnTo>
                <a:lnTo>
                  <a:pt x="33" y="2"/>
                </a:lnTo>
                <a:lnTo>
                  <a:pt x="35" y="2"/>
                </a:lnTo>
                <a:lnTo>
                  <a:pt x="38" y="4"/>
                </a:lnTo>
                <a:lnTo>
                  <a:pt x="38" y="14"/>
                </a:lnTo>
                <a:lnTo>
                  <a:pt x="38" y="21"/>
                </a:lnTo>
                <a:lnTo>
                  <a:pt x="37" y="24"/>
                </a:lnTo>
                <a:lnTo>
                  <a:pt x="36" y="28"/>
                </a:lnTo>
                <a:lnTo>
                  <a:pt x="29" y="29"/>
                </a:lnTo>
                <a:lnTo>
                  <a:pt x="23" y="30"/>
                </a:lnTo>
                <a:lnTo>
                  <a:pt x="19" y="31"/>
                </a:lnTo>
                <a:lnTo>
                  <a:pt x="14" y="31"/>
                </a:lnTo>
                <a:lnTo>
                  <a:pt x="11" y="30"/>
                </a:lnTo>
                <a:lnTo>
                  <a:pt x="7" y="28"/>
                </a:lnTo>
                <a:lnTo>
                  <a:pt x="4" y="23"/>
                </a:lnTo>
                <a:lnTo>
                  <a:pt x="0" y="17"/>
                </a:ln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88074" name="Freeform 330"/>
          <p:cNvSpPr>
            <a:spLocks/>
          </p:cNvSpPr>
          <p:nvPr/>
        </p:nvSpPr>
        <p:spPr bwMode="auto">
          <a:xfrm flipH="1">
            <a:off x="2430066" y="4886326"/>
            <a:ext cx="12038" cy="9525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0" y="12"/>
              </a:cxn>
              <a:cxn ang="0">
                <a:pos x="1" y="8"/>
              </a:cxn>
              <a:cxn ang="0">
                <a:pos x="1" y="5"/>
              </a:cxn>
              <a:cxn ang="0">
                <a:pos x="1" y="2"/>
              </a:cxn>
              <a:cxn ang="0">
                <a:pos x="6" y="2"/>
              </a:cxn>
              <a:cxn ang="0">
                <a:pos x="8" y="0"/>
              </a:cxn>
              <a:cxn ang="0">
                <a:pos x="11" y="2"/>
              </a:cxn>
              <a:cxn ang="0">
                <a:pos x="15" y="4"/>
              </a:cxn>
              <a:cxn ang="0">
                <a:pos x="12" y="6"/>
              </a:cxn>
              <a:cxn ang="0">
                <a:pos x="10" y="8"/>
              </a:cxn>
              <a:cxn ang="0">
                <a:pos x="7" y="12"/>
              </a:cxn>
              <a:cxn ang="0">
                <a:pos x="4" y="14"/>
              </a:cxn>
              <a:cxn ang="0">
                <a:pos x="3" y="14"/>
              </a:cxn>
              <a:cxn ang="0">
                <a:pos x="2" y="14"/>
              </a:cxn>
              <a:cxn ang="0">
                <a:pos x="1" y="15"/>
              </a:cxn>
              <a:cxn ang="0">
                <a:pos x="0" y="17"/>
              </a:cxn>
            </a:cxnLst>
            <a:rect l="0" t="0" r="r" b="b"/>
            <a:pathLst>
              <a:path w="15" h="17">
                <a:moveTo>
                  <a:pt x="0" y="17"/>
                </a:moveTo>
                <a:lnTo>
                  <a:pt x="0" y="12"/>
                </a:lnTo>
                <a:lnTo>
                  <a:pt x="1" y="8"/>
                </a:lnTo>
                <a:lnTo>
                  <a:pt x="1" y="5"/>
                </a:lnTo>
                <a:lnTo>
                  <a:pt x="1" y="2"/>
                </a:lnTo>
                <a:lnTo>
                  <a:pt x="6" y="2"/>
                </a:lnTo>
                <a:lnTo>
                  <a:pt x="8" y="0"/>
                </a:lnTo>
                <a:lnTo>
                  <a:pt x="11" y="2"/>
                </a:lnTo>
                <a:lnTo>
                  <a:pt x="15" y="4"/>
                </a:lnTo>
                <a:lnTo>
                  <a:pt x="12" y="6"/>
                </a:lnTo>
                <a:lnTo>
                  <a:pt x="10" y="8"/>
                </a:lnTo>
                <a:lnTo>
                  <a:pt x="7" y="12"/>
                </a:lnTo>
                <a:lnTo>
                  <a:pt x="4" y="14"/>
                </a:lnTo>
                <a:lnTo>
                  <a:pt x="3" y="14"/>
                </a:lnTo>
                <a:lnTo>
                  <a:pt x="2" y="14"/>
                </a:lnTo>
                <a:lnTo>
                  <a:pt x="1" y="15"/>
                </a:lnTo>
                <a:lnTo>
                  <a:pt x="0" y="17"/>
                </a:ln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88075" name="Freeform 331"/>
          <p:cNvSpPr>
            <a:spLocks/>
          </p:cNvSpPr>
          <p:nvPr/>
        </p:nvSpPr>
        <p:spPr bwMode="auto">
          <a:xfrm flipH="1">
            <a:off x="2399110" y="4832350"/>
            <a:ext cx="39555" cy="44450"/>
          </a:xfrm>
          <a:custGeom>
            <a:avLst/>
            <a:gdLst/>
            <a:ahLst/>
            <a:cxnLst>
              <a:cxn ang="0">
                <a:pos x="23" y="80"/>
              </a:cxn>
              <a:cxn ang="0">
                <a:pos x="13" y="79"/>
              </a:cxn>
              <a:cxn ang="0">
                <a:pos x="8" y="74"/>
              </a:cxn>
              <a:cxn ang="0">
                <a:pos x="7" y="66"/>
              </a:cxn>
              <a:cxn ang="0">
                <a:pos x="0" y="56"/>
              </a:cxn>
              <a:cxn ang="0">
                <a:pos x="2" y="43"/>
              </a:cxn>
              <a:cxn ang="0">
                <a:pos x="2" y="28"/>
              </a:cxn>
              <a:cxn ang="0">
                <a:pos x="4" y="13"/>
              </a:cxn>
              <a:cxn ang="0">
                <a:pos x="7" y="1"/>
              </a:cxn>
              <a:cxn ang="0">
                <a:pos x="11" y="0"/>
              </a:cxn>
              <a:cxn ang="0">
                <a:pos x="14" y="0"/>
              </a:cxn>
              <a:cxn ang="0">
                <a:pos x="21" y="0"/>
              </a:cxn>
              <a:cxn ang="0">
                <a:pos x="33" y="1"/>
              </a:cxn>
              <a:cxn ang="0">
                <a:pos x="37" y="15"/>
              </a:cxn>
              <a:cxn ang="0">
                <a:pos x="47" y="39"/>
              </a:cxn>
              <a:cxn ang="0">
                <a:pos x="55" y="65"/>
              </a:cxn>
              <a:cxn ang="0">
                <a:pos x="58" y="79"/>
              </a:cxn>
              <a:cxn ang="0">
                <a:pos x="53" y="79"/>
              </a:cxn>
              <a:cxn ang="0">
                <a:pos x="50" y="79"/>
              </a:cxn>
              <a:cxn ang="0">
                <a:pos x="45" y="79"/>
              </a:cxn>
              <a:cxn ang="0">
                <a:pos x="41" y="79"/>
              </a:cxn>
              <a:cxn ang="0">
                <a:pos x="36" y="80"/>
              </a:cxn>
              <a:cxn ang="0">
                <a:pos x="33" y="80"/>
              </a:cxn>
              <a:cxn ang="0">
                <a:pos x="28" y="80"/>
              </a:cxn>
              <a:cxn ang="0">
                <a:pos x="23" y="80"/>
              </a:cxn>
            </a:cxnLst>
            <a:rect l="0" t="0" r="r" b="b"/>
            <a:pathLst>
              <a:path w="58" h="80">
                <a:moveTo>
                  <a:pt x="23" y="80"/>
                </a:moveTo>
                <a:lnTo>
                  <a:pt x="13" y="79"/>
                </a:lnTo>
                <a:lnTo>
                  <a:pt x="8" y="74"/>
                </a:lnTo>
                <a:lnTo>
                  <a:pt x="7" y="66"/>
                </a:lnTo>
                <a:lnTo>
                  <a:pt x="0" y="56"/>
                </a:lnTo>
                <a:lnTo>
                  <a:pt x="2" y="43"/>
                </a:lnTo>
                <a:lnTo>
                  <a:pt x="2" y="28"/>
                </a:lnTo>
                <a:lnTo>
                  <a:pt x="4" y="13"/>
                </a:lnTo>
                <a:lnTo>
                  <a:pt x="7" y="1"/>
                </a:lnTo>
                <a:lnTo>
                  <a:pt x="11" y="0"/>
                </a:lnTo>
                <a:lnTo>
                  <a:pt x="14" y="0"/>
                </a:lnTo>
                <a:lnTo>
                  <a:pt x="21" y="0"/>
                </a:lnTo>
                <a:lnTo>
                  <a:pt x="33" y="1"/>
                </a:lnTo>
                <a:lnTo>
                  <a:pt x="37" y="15"/>
                </a:lnTo>
                <a:lnTo>
                  <a:pt x="47" y="39"/>
                </a:lnTo>
                <a:lnTo>
                  <a:pt x="55" y="65"/>
                </a:lnTo>
                <a:lnTo>
                  <a:pt x="58" y="79"/>
                </a:lnTo>
                <a:lnTo>
                  <a:pt x="53" y="79"/>
                </a:lnTo>
                <a:lnTo>
                  <a:pt x="50" y="79"/>
                </a:lnTo>
                <a:lnTo>
                  <a:pt x="45" y="79"/>
                </a:lnTo>
                <a:lnTo>
                  <a:pt x="41" y="79"/>
                </a:lnTo>
                <a:lnTo>
                  <a:pt x="36" y="80"/>
                </a:lnTo>
                <a:lnTo>
                  <a:pt x="33" y="80"/>
                </a:lnTo>
                <a:lnTo>
                  <a:pt x="28" y="80"/>
                </a:lnTo>
                <a:lnTo>
                  <a:pt x="23" y="80"/>
                </a:lnTo>
                <a:close/>
              </a:path>
            </a:pathLst>
          </a:custGeom>
          <a:solidFill>
            <a:srgbClr val="00663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88076" name="Freeform 332"/>
          <p:cNvSpPr>
            <a:spLocks/>
          </p:cNvSpPr>
          <p:nvPr/>
        </p:nvSpPr>
        <p:spPr bwMode="auto">
          <a:xfrm flipH="1">
            <a:off x="2357835" y="4803776"/>
            <a:ext cx="75671" cy="73025"/>
          </a:xfrm>
          <a:custGeom>
            <a:avLst/>
            <a:gdLst/>
            <a:ahLst/>
            <a:cxnLst>
              <a:cxn ang="0">
                <a:pos x="73" y="131"/>
              </a:cxn>
              <a:cxn ang="0">
                <a:pos x="71" y="113"/>
              </a:cxn>
              <a:cxn ang="0">
                <a:pos x="65" y="98"/>
              </a:cxn>
              <a:cxn ang="0">
                <a:pos x="58" y="85"/>
              </a:cxn>
              <a:cxn ang="0">
                <a:pos x="51" y="70"/>
              </a:cxn>
              <a:cxn ang="0">
                <a:pos x="49" y="59"/>
              </a:cxn>
              <a:cxn ang="0">
                <a:pos x="45" y="52"/>
              </a:cxn>
              <a:cxn ang="0">
                <a:pos x="40" y="47"/>
              </a:cxn>
              <a:cxn ang="0">
                <a:pos x="34" y="43"/>
              </a:cxn>
              <a:cxn ang="0">
                <a:pos x="27" y="41"/>
              </a:cxn>
              <a:cxn ang="0">
                <a:pos x="19" y="40"/>
              </a:cxn>
              <a:cxn ang="0">
                <a:pos x="10" y="40"/>
              </a:cxn>
              <a:cxn ang="0">
                <a:pos x="0" y="40"/>
              </a:cxn>
              <a:cxn ang="0">
                <a:pos x="1" y="30"/>
              </a:cxn>
              <a:cxn ang="0">
                <a:pos x="4" y="20"/>
              </a:cxn>
              <a:cxn ang="0">
                <a:pos x="5" y="11"/>
              </a:cxn>
              <a:cxn ang="0">
                <a:pos x="6" y="0"/>
              </a:cxn>
              <a:cxn ang="0">
                <a:pos x="20" y="5"/>
              </a:cxn>
              <a:cxn ang="0">
                <a:pos x="34" y="10"/>
              </a:cxn>
              <a:cxn ang="0">
                <a:pos x="48" y="14"/>
              </a:cxn>
              <a:cxn ang="0">
                <a:pos x="61" y="19"/>
              </a:cxn>
              <a:cxn ang="0">
                <a:pos x="74" y="25"/>
              </a:cxn>
              <a:cxn ang="0">
                <a:pos x="88" y="29"/>
              </a:cxn>
              <a:cxn ang="0">
                <a:pos x="101" y="35"/>
              </a:cxn>
              <a:cxn ang="0">
                <a:pos x="114" y="41"/>
              </a:cxn>
              <a:cxn ang="0">
                <a:pos x="113" y="55"/>
              </a:cxn>
              <a:cxn ang="0">
                <a:pos x="111" y="74"/>
              </a:cxn>
              <a:cxn ang="0">
                <a:pos x="108" y="100"/>
              </a:cxn>
              <a:cxn ang="0">
                <a:pos x="104" y="131"/>
              </a:cxn>
              <a:cxn ang="0">
                <a:pos x="97" y="131"/>
              </a:cxn>
              <a:cxn ang="0">
                <a:pos x="89" y="132"/>
              </a:cxn>
              <a:cxn ang="0">
                <a:pos x="80" y="132"/>
              </a:cxn>
              <a:cxn ang="0">
                <a:pos x="73" y="131"/>
              </a:cxn>
            </a:cxnLst>
            <a:rect l="0" t="0" r="r" b="b"/>
            <a:pathLst>
              <a:path w="114" h="132">
                <a:moveTo>
                  <a:pt x="73" y="131"/>
                </a:moveTo>
                <a:lnTo>
                  <a:pt x="71" y="113"/>
                </a:lnTo>
                <a:lnTo>
                  <a:pt x="65" y="98"/>
                </a:lnTo>
                <a:lnTo>
                  <a:pt x="58" y="85"/>
                </a:lnTo>
                <a:lnTo>
                  <a:pt x="51" y="70"/>
                </a:lnTo>
                <a:lnTo>
                  <a:pt x="49" y="59"/>
                </a:lnTo>
                <a:lnTo>
                  <a:pt x="45" y="52"/>
                </a:lnTo>
                <a:lnTo>
                  <a:pt x="40" y="47"/>
                </a:lnTo>
                <a:lnTo>
                  <a:pt x="34" y="43"/>
                </a:lnTo>
                <a:lnTo>
                  <a:pt x="27" y="41"/>
                </a:lnTo>
                <a:lnTo>
                  <a:pt x="19" y="40"/>
                </a:lnTo>
                <a:lnTo>
                  <a:pt x="10" y="40"/>
                </a:lnTo>
                <a:lnTo>
                  <a:pt x="0" y="40"/>
                </a:lnTo>
                <a:lnTo>
                  <a:pt x="1" y="30"/>
                </a:lnTo>
                <a:lnTo>
                  <a:pt x="4" y="20"/>
                </a:lnTo>
                <a:lnTo>
                  <a:pt x="5" y="11"/>
                </a:lnTo>
                <a:lnTo>
                  <a:pt x="6" y="0"/>
                </a:lnTo>
                <a:lnTo>
                  <a:pt x="20" y="5"/>
                </a:lnTo>
                <a:lnTo>
                  <a:pt x="34" y="10"/>
                </a:lnTo>
                <a:lnTo>
                  <a:pt x="48" y="14"/>
                </a:lnTo>
                <a:lnTo>
                  <a:pt x="61" y="19"/>
                </a:lnTo>
                <a:lnTo>
                  <a:pt x="74" y="25"/>
                </a:lnTo>
                <a:lnTo>
                  <a:pt x="88" y="29"/>
                </a:lnTo>
                <a:lnTo>
                  <a:pt x="101" y="35"/>
                </a:lnTo>
                <a:lnTo>
                  <a:pt x="114" y="41"/>
                </a:lnTo>
                <a:lnTo>
                  <a:pt x="113" y="55"/>
                </a:lnTo>
                <a:lnTo>
                  <a:pt x="111" y="74"/>
                </a:lnTo>
                <a:lnTo>
                  <a:pt x="108" y="100"/>
                </a:lnTo>
                <a:lnTo>
                  <a:pt x="104" y="131"/>
                </a:lnTo>
                <a:lnTo>
                  <a:pt x="97" y="131"/>
                </a:lnTo>
                <a:lnTo>
                  <a:pt x="89" y="132"/>
                </a:lnTo>
                <a:lnTo>
                  <a:pt x="80" y="132"/>
                </a:lnTo>
                <a:lnTo>
                  <a:pt x="73" y="131"/>
                </a:ln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88077" name="Freeform 333"/>
          <p:cNvSpPr>
            <a:spLocks/>
          </p:cNvSpPr>
          <p:nvPr/>
        </p:nvSpPr>
        <p:spPr bwMode="auto">
          <a:xfrm flipH="1">
            <a:off x="2307961" y="4829176"/>
            <a:ext cx="48154" cy="47625"/>
          </a:xfrm>
          <a:custGeom>
            <a:avLst/>
            <a:gdLst/>
            <a:ahLst/>
            <a:cxnLst>
              <a:cxn ang="0">
                <a:pos x="0" y="83"/>
              </a:cxn>
              <a:cxn ang="0">
                <a:pos x="2" y="62"/>
              </a:cxn>
              <a:cxn ang="0">
                <a:pos x="3" y="41"/>
              </a:cxn>
              <a:cxn ang="0">
                <a:pos x="6" y="21"/>
              </a:cxn>
              <a:cxn ang="0">
                <a:pos x="10" y="0"/>
              </a:cxn>
              <a:cxn ang="0">
                <a:pos x="13" y="1"/>
              </a:cxn>
              <a:cxn ang="0">
                <a:pos x="18" y="3"/>
              </a:cxn>
              <a:cxn ang="0">
                <a:pos x="24" y="6"/>
              </a:cxn>
              <a:cxn ang="0">
                <a:pos x="30" y="8"/>
              </a:cxn>
              <a:cxn ang="0">
                <a:pos x="36" y="11"/>
              </a:cxn>
              <a:cxn ang="0">
                <a:pos x="45" y="15"/>
              </a:cxn>
              <a:cxn ang="0">
                <a:pos x="53" y="18"/>
              </a:cxn>
              <a:cxn ang="0">
                <a:pos x="62" y="22"/>
              </a:cxn>
              <a:cxn ang="0">
                <a:pos x="65" y="30"/>
              </a:cxn>
              <a:cxn ang="0">
                <a:pos x="70" y="40"/>
              </a:cxn>
              <a:cxn ang="0">
                <a:pos x="71" y="51"/>
              </a:cxn>
              <a:cxn ang="0">
                <a:pos x="66" y="56"/>
              </a:cxn>
              <a:cxn ang="0">
                <a:pos x="65" y="62"/>
              </a:cxn>
              <a:cxn ang="0">
                <a:pos x="64" y="67"/>
              </a:cxn>
              <a:cxn ang="0">
                <a:pos x="63" y="72"/>
              </a:cxn>
              <a:cxn ang="0">
                <a:pos x="62" y="78"/>
              </a:cxn>
              <a:cxn ang="0">
                <a:pos x="57" y="79"/>
              </a:cxn>
              <a:cxn ang="0">
                <a:pos x="53" y="79"/>
              </a:cxn>
              <a:cxn ang="0">
                <a:pos x="48" y="80"/>
              </a:cxn>
              <a:cxn ang="0">
                <a:pos x="43" y="80"/>
              </a:cxn>
              <a:cxn ang="0">
                <a:pos x="36" y="80"/>
              </a:cxn>
              <a:cxn ang="0">
                <a:pos x="27" y="82"/>
              </a:cxn>
              <a:cxn ang="0">
                <a:pos x="16" y="82"/>
              </a:cxn>
              <a:cxn ang="0">
                <a:pos x="0" y="83"/>
              </a:cxn>
            </a:cxnLst>
            <a:rect l="0" t="0" r="r" b="b"/>
            <a:pathLst>
              <a:path w="71" h="83">
                <a:moveTo>
                  <a:pt x="0" y="83"/>
                </a:moveTo>
                <a:lnTo>
                  <a:pt x="2" y="62"/>
                </a:lnTo>
                <a:lnTo>
                  <a:pt x="3" y="41"/>
                </a:lnTo>
                <a:lnTo>
                  <a:pt x="6" y="21"/>
                </a:lnTo>
                <a:lnTo>
                  <a:pt x="10" y="0"/>
                </a:lnTo>
                <a:lnTo>
                  <a:pt x="13" y="1"/>
                </a:lnTo>
                <a:lnTo>
                  <a:pt x="18" y="3"/>
                </a:lnTo>
                <a:lnTo>
                  <a:pt x="24" y="6"/>
                </a:lnTo>
                <a:lnTo>
                  <a:pt x="30" y="8"/>
                </a:lnTo>
                <a:lnTo>
                  <a:pt x="36" y="11"/>
                </a:lnTo>
                <a:lnTo>
                  <a:pt x="45" y="15"/>
                </a:lnTo>
                <a:lnTo>
                  <a:pt x="53" y="18"/>
                </a:lnTo>
                <a:lnTo>
                  <a:pt x="62" y="22"/>
                </a:lnTo>
                <a:lnTo>
                  <a:pt x="65" y="30"/>
                </a:lnTo>
                <a:lnTo>
                  <a:pt x="70" y="40"/>
                </a:lnTo>
                <a:lnTo>
                  <a:pt x="71" y="51"/>
                </a:lnTo>
                <a:lnTo>
                  <a:pt x="66" y="56"/>
                </a:lnTo>
                <a:lnTo>
                  <a:pt x="65" y="62"/>
                </a:lnTo>
                <a:lnTo>
                  <a:pt x="64" y="67"/>
                </a:lnTo>
                <a:lnTo>
                  <a:pt x="63" y="72"/>
                </a:lnTo>
                <a:lnTo>
                  <a:pt x="62" y="78"/>
                </a:lnTo>
                <a:lnTo>
                  <a:pt x="57" y="79"/>
                </a:lnTo>
                <a:lnTo>
                  <a:pt x="53" y="79"/>
                </a:lnTo>
                <a:lnTo>
                  <a:pt x="48" y="80"/>
                </a:lnTo>
                <a:lnTo>
                  <a:pt x="43" y="80"/>
                </a:lnTo>
                <a:lnTo>
                  <a:pt x="36" y="80"/>
                </a:lnTo>
                <a:lnTo>
                  <a:pt x="27" y="82"/>
                </a:lnTo>
                <a:lnTo>
                  <a:pt x="16" y="82"/>
                </a:lnTo>
                <a:lnTo>
                  <a:pt x="0" y="83"/>
                </a:ln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88078" name="Freeform 334"/>
          <p:cNvSpPr>
            <a:spLocks/>
          </p:cNvSpPr>
          <p:nvPr/>
        </p:nvSpPr>
        <p:spPr bwMode="auto">
          <a:xfrm flipH="1">
            <a:off x="2452423" y="4849813"/>
            <a:ext cx="27517" cy="23812"/>
          </a:xfrm>
          <a:custGeom>
            <a:avLst/>
            <a:gdLst/>
            <a:ahLst/>
            <a:cxnLst>
              <a:cxn ang="0">
                <a:pos x="3" y="45"/>
              </a:cxn>
              <a:cxn ang="0">
                <a:pos x="3" y="39"/>
              </a:cxn>
              <a:cxn ang="0">
                <a:pos x="1" y="32"/>
              </a:cxn>
              <a:cxn ang="0">
                <a:pos x="0" y="27"/>
              </a:cxn>
              <a:cxn ang="0">
                <a:pos x="0" y="21"/>
              </a:cxn>
              <a:cxn ang="0">
                <a:pos x="4" y="9"/>
              </a:cxn>
              <a:cxn ang="0">
                <a:pos x="7" y="2"/>
              </a:cxn>
              <a:cxn ang="0">
                <a:pos x="11" y="0"/>
              </a:cxn>
              <a:cxn ang="0">
                <a:pos x="15" y="0"/>
              </a:cxn>
              <a:cxn ang="0">
                <a:pos x="20" y="4"/>
              </a:cxn>
              <a:cxn ang="0">
                <a:pos x="26" y="10"/>
              </a:cxn>
              <a:cxn ang="0">
                <a:pos x="34" y="17"/>
              </a:cxn>
              <a:cxn ang="0">
                <a:pos x="43" y="27"/>
              </a:cxn>
              <a:cxn ang="0">
                <a:pos x="43" y="31"/>
              </a:cxn>
              <a:cxn ang="0">
                <a:pos x="43" y="37"/>
              </a:cxn>
              <a:cxn ang="0">
                <a:pos x="42" y="42"/>
              </a:cxn>
              <a:cxn ang="0">
                <a:pos x="42" y="47"/>
              </a:cxn>
              <a:cxn ang="0">
                <a:pos x="36" y="47"/>
              </a:cxn>
              <a:cxn ang="0">
                <a:pos x="31" y="47"/>
              </a:cxn>
              <a:cxn ang="0">
                <a:pos x="27" y="47"/>
              </a:cxn>
              <a:cxn ang="0">
                <a:pos x="22" y="47"/>
              </a:cxn>
              <a:cxn ang="0">
                <a:pos x="18" y="47"/>
              </a:cxn>
              <a:cxn ang="0">
                <a:pos x="13" y="46"/>
              </a:cxn>
              <a:cxn ang="0">
                <a:pos x="7" y="46"/>
              </a:cxn>
              <a:cxn ang="0">
                <a:pos x="3" y="45"/>
              </a:cxn>
            </a:cxnLst>
            <a:rect l="0" t="0" r="r" b="b"/>
            <a:pathLst>
              <a:path w="43" h="47">
                <a:moveTo>
                  <a:pt x="3" y="45"/>
                </a:moveTo>
                <a:lnTo>
                  <a:pt x="3" y="39"/>
                </a:lnTo>
                <a:lnTo>
                  <a:pt x="1" y="32"/>
                </a:lnTo>
                <a:lnTo>
                  <a:pt x="0" y="27"/>
                </a:lnTo>
                <a:lnTo>
                  <a:pt x="0" y="21"/>
                </a:lnTo>
                <a:lnTo>
                  <a:pt x="4" y="9"/>
                </a:lnTo>
                <a:lnTo>
                  <a:pt x="7" y="2"/>
                </a:lnTo>
                <a:lnTo>
                  <a:pt x="11" y="0"/>
                </a:lnTo>
                <a:lnTo>
                  <a:pt x="15" y="0"/>
                </a:lnTo>
                <a:lnTo>
                  <a:pt x="20" y="4"/>
                </a:lnTo>
                <a:lnTo>
                  <a:pt x="26" y="10"/>
                </a:lnTo>
                <a:lnTo>
                  <a:pt x="34" y="17"/>
                </a:lnTo>
                <a:lnTo>
                  <a:pt x="43" y="27"/>
                </a:lnTo>
                <a:lnTo>
                  <a:pt x="43" y="31"/>
                </a:lnTo>
                <a:lnTo>
                  <a:pt x="43" y="37"/>
                </a:lnTo>
                <a:lnTo>
                  <a:pt x="42" y="42"/>
                </a:lnTo>
                <a:lnTo>
                  <a:pt x="42" y="47"/>
                </a:lnTo>
                <a:lnTo>
                  <a:pt x="36" y="47"/>
                </a:lnTo>
                <a:lnTo>
                  <a:pt x="31" y="47"/>
                </a:lnTo>
                <a:lnTo>
                  <a:pt x="27" y="47"/>
                </a:lnTo>
                <a:lnTo>
                  <a:pt x="22" y="47"/>
                </a:lnTo>
                <a:lnTo>
                  <a:pt x="18" y="47"/>
                </a:lnTo>
                <a:lnTo>
                  <a:pt x="13" y="46"/>
                </a:lnTo>
                <a:lnTo>
                  <a:pt x="7" y="46"/>
                </a:lnTo>
                <a:lnTo>
                  <a:pt x="3" y="45"/>
                </a:ln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88079" name="Freeform 335"/>
          <p:cNvSpPr>
            <a:spLocks/>
          </p:cNvSpPr>
          <p:nvPr/>
        </p:nvSpPr>
        <p:spPr bwMode="auto">
          <a:xfrm flipH="1">
            <a:off x="2488539" y="4816476"/>
            <a:ext cx="56753" cy="55563"/>
          </a:xfrm>
          <a:custGeom>
            <a:avLst/>
            <a:gdLst/>
            <a:ahLst/>
            <a:cxnLst>
              <a:cxn ang="0">
                <a:pos x="0" y="94"/>
              </a:cxn>
              <a:cxn ang="0">
                <a:pos x="2" y="79"/>
              </a:cxn>
              <a:cxn ang="0">
                <a:pos x="2" y="64"/>
              </a:cxn>
              <a:cxn ang="0">
                <a:pos x="2" y="50"/>
              </a:cxn>
              <a:cxn ang="0">
                <a:pos x="2" y="35"/>
              </a:cxn>
              <a:cxn ang="0">
                <a:pos x="3" y="24"/>
              </a:cxn>
              <a:cxn ang="0">
                <a:pos x="4" y="14"/>
              </a:cxn>
              <a:cxn ang="0">
                <a:pos x="7" y="5"/>
              </a:cxn>
              <a:cxn ang="0">
                <a:pos x="14" y="0"/>
              </a:cxn>
              <a:cxn ang="0">
                <a:pos x="22" y="9"/>
              </a:cxn>
              <a:cxn ang="0">
                <a:pos x="27" y="17"/>
              </a:cxn>
              <a:cxn ang="0">
                <a:pos x="30" y="24"/>
              </a:cxn>
              <a:cxn ang="0">
                <a:pos x="33" y="30"/>
              </a:cxn>
              <a:cxn ang="0">
                <a:pos x="36" y="37"/>
              </a:cxn>
              <a:cxn ang="0">
                <a:pos x="43" y="45"/>
              </a:cxn>
              <a:cxn ang="0">
                <a:pos x="55" y="55"/>
              </a:cxn>
              <a:cxn ang="0">
                <a:pos x="73" y="67"/>
              </a:cxn>
              <a:cxn ang="0">
                <a:pos x="76" y="67"/>
              </a:cxn>
              <a:cxn ang="0">
                <a:pos x="79" y="67"/>
              </a:cxn>
              <a:cxn ang="0">
                <a:pos x="82" y="67"/>
              </a:cxn>
              <a:cxn ang="0">
                <a:pos x="85" y="67"/>
              </a:cxn>
              <a:cxn ang="0">
                <a:pos x="85" y="77"/>
              </a:cxn>
              <a:cxn ang="0">
                <a:pos x="83" y="85"/>
              </a:cxn>
              <a:cxn ang="0">
                <a:pos x="81" y="94"/>
              </a:cxn>
              <a:cxn ang="0">
                <a:pos x="80" y="103"/>
              </a:cxn>
              <a:cxn ang="0">
                <a:pos x="72" y="103"/>
              </a:cxn>
              <a:cxn ang="0">
                <a:pos x="61" y="103"/>
              </a:cxn>
              <a:cxn ang="0">
                <a:pos x="50" y="103"/>
              </a:cxn>
              <a:cxn ang="0">
                <a:pos x="38" y="102"/>
              </a:cxn>
              <a:cxn ang="0">
                <a:pos x="28" y="100"/>
              </a:cxn>
              <a:cxn ang="0">
                <a:pos x="17" y="99"/>
              </a:cxn>
              <a:cxn ang="0">
                <a:pos x="7" y="97"/>
              </a:cxn>
              <a:cxn ang="0">
                <a:pos x="0" y="94"/>
              </a:cxn>
            </a:cxnLst>
            <a:rect l="0" t="0" r="r" b="b"/>
            <a:pathLst>
              <a:path w="85" h="103">
                <a:moveTo>
                  <a:pt x="0" y="94"/>
                </a:moveTo>
                <a:lnTo>
                  <a:pt x="2" y="79"/>
                </a:lnTo>
                <a:lnTo>
                  <a:pt x="2" y="64"/>
                </a:lnTo>
                <a:lnTo>
                  <a:pt x="2" y="50"/>
                </a:lnTo>
                <a:lnTo>
                  <a:pt x="2" y="35"/>
                </a:lnTo>
                <a:lnTo>
                  <a:pt x="3" y="24"/>
                </a:lnTo>
                <a:lnTo>
                  <a:pt x="4" y="14"/>
                </a:lnTo>
                <a:lnTo>
                  <a:pt x="7" y="5"/>
                </a:lnTo>
                <a:lnTo>
                  <a:pt x="14" y="0"/>
                </a:lnTo>
                <a:lnTo>
                  <a:pt x="22" y="9"/>
                </a:lnTo>
                <a:lnTo>
                  <a:pt x="27" y="17"/>
                </a:lnTo>
                <a:lnTo>
                  <a:pt x="30" y="24"/>
                </a:lnTo>
                <a:lnTo>
                  <a:pt x="33" y="30"/>
                </a:lnTo>
                <a:lnTo>
                  <a:pt x="36" y="37"/>
                </a:lnTo>
                <a:lnTo>
                  <a:pt x="43" y="45"/>
                </a:lnTo>
                <a:lnTo>
                  <a:pt x="55" y="55"/>
                </a:lnTo>
                <a:lnTo>
                  <a:pt x="73" y="67"/>
                </a:lnTo>
                <a:lnTo>
                  <a:pt x="76" y="67"/>
                </a:lnTo>
                <a:lnTo>
                  <a:pt x="79" y="67"/>
                </a:lnTo>
                <a:lnTo>
                  <a:pt x="82" y="67"/>
                </a:lnTo>
                <a:lnTo>
                  <a:pt x="85" y="67"/>
                </a:lnTo>
                <a:lnTo>
                  <a:pt x="85" y="77"/>
                </a:lnTo>
                <a:lnTo>
                  <a:pt x="83" y="85"/>
                </a:lnTo>
                <a:lnTo>
                  <a:pt x="81" y="94"/>
                </a:lnTo>
                <a:lnTo>
                  <a:pt x="80" y="103"/>
                </a:lnTo>
                <a:lnTo>
                  <a:pt x="72" y="103"/>
                </a:lnTo>
                <a:lnTo>
                  <a:pt x="61" y="103"/>
                </a:lnTo>
                <a:lnTo>
                  <a:pt x="50" y="103"/>
                </a:lnTo>
                <a:lnTo>
                  <a:pt x="38" y="102"/>
                </a:lnTo>
                <a:lnTo>
                  <a:pt x="28" y="100"/>
                </a:lnTo>
                <a:lnTo>
                  <a:pt x="17" y="99"/>
                </a:lnTo>
                <a:lnTo>
                  <a:pt x="7" y="97"/>
                </a:lnTo>
                <a:lnTo>
                  <a:pt x="0" y="94"/>
                </a:lnTo>
                <a:close/>
              </a:path>
            </a:pathLst>
          </a:custGeom>
          <a:solidFill>
            <a:srgbClr val="00663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88080" name="Freeform 336"/>
          <p:cNvSpPr>
            <a:spLocks/>
          </p:cNvSpPr>
          <p:nvPr/>
        </p:nvSpPr>
        <p:spPr bwMode="auto">
          <a:xfrm flipH="1">
            <a:off x="2552171" y="4808538"/>
            <a:ext cx="96308" cy="57150"/>
          </a:xfrm>
          <a:custGeom>
            <a:avLst/>
            <a:gdLst/>
            <a:ahLst/>
            <a:cxnLst>
              <a:cxn ang="0">
                <a:pos x="0" y="74"/>
              </a:cxn>
              <a:cxn ang="0">
                <a:pos x="0" y="63"/>
              </a:cxn>
              <a:cxn ang="0">
                <a:pos x="0" y="41"/>
              </a:cxn>
              <a:cxn ang="0">
                <a:pos x="4" y="21"/>
              </a:cxn>
              <a:cxn ang="0">
                <a:pos x="13" y="12"/>
              </a:cxn>
              <a:cxn ang="0">
                <a:pos x="13" y="14"/>
              </a:cxn>
              <a:cxn ang="0">
                <a:pos x="13" y="15"/>
              </a:cxn>
              <a:cxn ang="0">
                <a:pos x="13" y="17"/>
              </a:cxn>
              <a:cxn ang="0">
                <a:pos x="13" y="18"/>
              </a:cxn>
              <a:cxn ang="0">
                <a:pos x="21" y="15"/>
              </a:cxn>
              <a:cxn ang="0">
                <a:pos x="28" y="11"/>
              </a:cxn>
              <a:cxn ang="0">
                <a:pos x="34" y="8"/>
              </a:cxn>
              <a:cxn ang="0">
                <a:pos x="39" y="6"/>
              </a:cxn>
              <a:cxn ang="0">
                <a:pos x="46" y="3"/>
              </a:cxn>
              <a:cxn ang="0">
                <a:pos x="52" y="1"/>
              </a:cxn>
              <a:cxn ang="0">
                <a:pos x="60" y="0"/>
              </a:cxn>
              <a:cxn ang="0">
                <a:pos x="68" y="1"/>
              </a:cxn>
              <a:cxn ang="0">
                <a:pos x="69" y="8"/>
              </a:cxn>
              <a:cxn ang="0">
                <a:pos x="70" y="16"/>
              </a:cxn>
              <a:cxn ang="0">
                <a:pos x="72" y="24"/>
              </a:cxn>
              <a:cxn ang="0">
                <a:pos x="73" y="31"/>
              </a:cxn>
              <a:cxn ang="0">
                <a:pos x="76" y="40"/>
              </a:cxn>
              <a:cxn ang="0">
                <a:pos x="82" y="48"/>
              </a:cxn>
              <a:cxn ang="0">
                <a:pos x="89" y="54"/>
              </a:cxn>
              <a:cxn ang="0">
                <a:pos x="97" y="59"/>
              </a:cxn>
              <a:cxn ang="0">
                <a:pos x="105" y="63"/>
              </a:cxn>
              <a:cxn ang="0">
                <a:pos x="114" y="65"/>
              </a:cxn>
              <a:cxn ang="0">
                <a:pos x="125" y="67"/>
              </a:cxn>
              <a:cxn ang="0">
                <a:pos x="135" y="67"/>
              </a:cxn>
              <a:cxn ang="0">
                <a:pos x="136" y="62"/>
              </a:cxn>
              <a:cxn ang="0">
                <a:pos x="137" y="59"/>
              </a:cxn>
              <a:cxn ang="0">
                <a:pos x="140" y="57"/>
              </a:cxn>
              <a:cxn ang="0">
                <a:pos x="143" y="59"/>
              </a:cxn>
              <a:cxn ang="0">
                <a:pos x="142" y="70"/>
              </a:cxn>
              <a:cxn ang="0">
                <a:pos x="141" y="80"/>
              </a:cxn>
              <a:cxn ang="0">
                <a:pos x="140" y="91"/>
              </a:cxn>
              <a:cxn ang="0">
                <a:pos x="138" y="101"/>
              </a:cxn>
              <a:cxn ang="0">
                <a:pos x="131" y="101"/>
              </a:cxn>
              <a:cxn ang="0">
                <a:pos x="118" y="99"/>
              </a:cxn>
              <a:cxn ang="0">
                <a:pos x="97" y="95"/>
              </a:cxn>
              <a:cxn ang="0">
                <a:pos x="74" y="91"/>
              </a:cxn>
              <a:cxn ang="0">
                <a:pos x="51" y="86"/>
              </a:cxn>
              <a:cxn ang="0">
                <a:pos x="29" y="80"/>
              </a:cxn>
              <a:cxn ang="0">
                <a:pos x="10" y="77"/>
              </a:cxn>
              <a:cxn ang="0">
                <a:pos x="0" y="74"/>
              </a:cxn>
            </a:cxnLst>
            <a:rect l="0" t="0" r="r" b="b"/>
            <a:pathLst>
              <a:path w="143" h="101">
                <a:moveTo>
                  <a:pt x="0" y="74"/>
                </a:moveTo>
                <a:lnTo>
                  <a:pt x="0" y="63"/>
                </a:lnTo>
                <a:lnTo>
                  <a:pt x="0" y="41"/>
                </a:lnTo>
                <a:lnTo>
                  <a:pt x="4" y="21"/>
                </a:lnTo>
                <a:lnTo>
                  <a:pt x="13" y="12"/>
                </a:lnTo>
                <a:lnTo>
                  <a:pt x="13" y="14"/>
                </a:lnTo>
                <a:lnTo>
                  <a:pt x="13" y="15"/>
                </a:lnTo>
                <a:lnTo>
                  <a:pt x="13" y="17"/>
                </a:lnTo>
                <a:lnTo>
                  <a:pt x="13" y="18"/>
                </a:lnTo>
                <a:lnTo>
                  <a:pt x="21" y="15"/>
                </a:lnTo>
                <a:lnTo>
                  <a:pt x="28" y="11"/>
                </a:lnTo>
                <a:lnTo>
                  <a:pt x="34" y="8"/>
                </a:lnTo>
                <a:lnTo>
                  <a:pt x="39" y="6"/>
                </a:lnTo>
                <a:lnTo>
                  <a:pt x="46" y="3"/>
                </a:lnTo>
                <a:lnTo>
                  <a:pt x="52" y="1"/>
                </a:lnTo>
                <a:lnTo>
                  <a:pt x="60" y="0"/>
                </a:lnTo>
                <a:lnTo>
                  <a:pt x="68" y="1"/>
                </a:lnTo>
                <a:lnTo>
                  <a:pt x="69" y="8"/>
                </a:lnTo>
                <a:lnTo>
                  <a:pt x="70" y="16"/>
                </a:lnTo>
                <a:lnTo>
                  <a:pt x="72" y="24"/>
                </a:lnTo>
                <a:lnTo>
                  <a:pt x="73" y="31"/>
                </a:lnTo>
                <a:lnTo>
                  <a:pt x="76" y="40"/>
                </a:lnTo>
                <a:lnTo>
                  <a:pt x="82" y="48"/>
                </a:lnTo>
                <a:lnTo>
                  <a:pt x="89" y="54"/>
                </a:lnTo>
                <a:lnTo>
                  <a:pt x="97" y="59"/>
                </a:lnTo>
                <a:lnTo>
                  <a:pt x="105" y="63"/>
                </a:lnTo>
                <a:lnTo>
                  <a:pt x="114" y="65"/>
                </a:lnTo>
                <a:lnTo>
                  <a:pt x="125" y="67"/>
                </a:lnTo>
                <a:lnTo>
                  <a:pt x="135" y="67"/>
                </a:lnTo>
                <a:lnTo>
                  <a:pt x="136" y="62"/>
                </a:lnTo>
                <a:lnTo>
                  <a:pt x="137" y="59"/>
                </a:lnTo>
                <a:lnTo>
                  <a:pt x="140" y="57"/>
                </a:lnTo>
                <a:lnTo>
                  <a:pt x="143" y="59"/>
                </a:lnTo>
                <a:lnTo>
                  <a:pt x="142" y="70"/>
                </a:lnTo>
                <a:lnTo>
                  <a:pt x="141" y="80"/>
                </a:lnTo>
                <a:lnTo>
                  <a:pt x="140" y="91"/>
                </a:lnTo>
                <a:lnTo>
                  <a:pt x="138" y="101"/>
                </a:lnTo>
                <a:lnTo>
                  <a:pt x="131" y="101"/>
                </a:lnTo>
                <a:lnTo>
                  <a:pt x="118" y="99"/>
                </a:lnTo>
                <a:lnTo>
                  <a:pt x="97" y="95"/>
                </a:lnTo>
                <a:lnTo>
                  <a:pt x="74" y="91"/>
                </a:lnTo>
                <a:lnTo>
                  <a:pt x="51" y="86"/>
                </a:lnTo>
                <a:lnTo>
                  <a:pt x="29" y="80"/>
                </a:lnTo>
                <a:lnTo>
                  <a:pt x="10" y="77"/>
                </a:lnTo>
                <a:lnTo>
                  <a:pt x="0" y="74"/>
                </a:lnTo>
                <a:close/>
              </a:path>
            </a:pathLst>
          </a:custGeom>
          <a:solidFill>
            <a:srgbClr val="00663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88081" name="Freeform 337"/>
          <p:cNvSpPr>
            <a:spLocks/>
          </p:cNvSpPr>
          <p:nvPr/>
        </p:nvSpPr>
        <p:spPr bwMode="auto">
          <a:xfrm flipH="1">
            <a:off x="2440385" y="4770438"/>
            <a:ext cx="98028" cy="82550"/>
          </a:xfrm>
          <a:custGeom>
            <a:avLst/>
            <a:gdLst/>
            <a:ahLst/>
            <a:cxnLst>
              <a:cxn ang="0">
                <a:pos x="88" y="133"/>
              </a:cxn>
              <a:cxn ang="0">
                <a:pos x="76" y="130"/>
              </a:cxn>
              <a:cxn ang="0">
                <a:pos x="66" y="128"/>
              </a:cxn>
              <a:cxn ang="0">
                <a:pos x="60" y="124"/>
              </a:cxn>
              <a:cxn ang="0">
                <a:pos x="55" y="121"/>
              </a:cxn>
              <a:cxn ang="0">
                <a:pos x="51" y="118"/>
              </a:cxn>
              <a:cxn ang="0">
                <a:pos x="47" y="114"/>
              </a:cxn>
              <a:cxn ang="0">
                <a:pos x="41" y="111"/>
              </a:cxn>
              <a:cxn ang="0">
                <a:pos x="32" y="108"/>
              </a:cxn>
              <a:cxn ang="0">
                <a:pos x="28" y="93"/>
              </a:cxn>
              <a:cxn ang="0">
                <a:pos x="26" y="85"/>
              </a:cxn>
              <a:cxn ang="0">
                <a:pos x="25" y="82"/>
              </a:cxn>
              <a:cxn ang="0">
                <a:pos x="24" y="80"/>
              </a:cxn>
              <a:cxn ang="0">
                <a:pos x="20" y="69"/>
              </a:cxn>
              <a:cxn ang="0">
                <a:pos x="17" y="63"/>
              </a:cxn>
              <a:cxn ang="0">
                <a:pos x="10" y="62"/>
              </a:cxn>
              <a:cxn ang="0">
                <a:pos x="0" y="63"/>
              </a:cxn>
              <a:cxn ang="0">
                <a:pos x="0" y="47"/>
              </a:cxn>
              <a:cxn ang="0">
                <a:pos x="1" y="31"/>
              </a:cxn>
              <a:cxn ang="0">
                <a:pos x="3" y="16"/>
              </a:cxn>
              <a:cxn ang="0">
                <a:pos x="4" y="0"/>
              </a:cxn>
              <a:cxn ang="0">
                <a:pos x="16" y="2"/>
              </a:cxn>
              <a:cxn ang="0">
                <a:pos x="33" y="7"/>
              </a:cxn>
              <a:cxn ang="0">
                <a:pos x="54" y="14"/>
              </a:cxn>
              <a:cxn ang="0">
                <a:pos x="76" y="22"/>
              </a:cxn>
              <a:cxn ang="0">
                <a:pos x="98" y="31"/>
              </a:cxn>
              <a:cxn ang="0">
                <a:pos x="118" y="39"/>
              </a:cxn>
              <a:cxn ang="0">
                <a:pos x="134" y="47"/>
              </a:cxn>
              <a:cxn ang="0">
                <a:pos x="146" y="53"/>
              </a:cxn>
              <a:cxn ang="0">
                <a:pos x="144" y="73"/>
              </a:cxn>
              <a:cxn ang="0">
                <a:pos x="141" y="85"/>
              </a:cxn>
              <a:cxn ang="0">
                <a:pos x="140" y="95"/>
              </a:cxn>
              <a:cxn ang="0">
                <a:pos x="138" y="107"/>
              </a:cxn>
              <a:cxn ang="0">
                <a:pos x="134" y="110"/>
              </a:cxn>
              <a:cxn ang="0">
                <a:pos x="130" y="112"/>
              </a:cxn>
              <a:cxn ang="0">
                <a:pos x="124" y="114"/>
              </a:cxn>
              <a:cxn ang="0">
                <a:pos x="117" y="116"/>
              </a:cxn>
              <a:cxn ang="0">
                <a:pos x="111" y="120"/>
              </a:cxn>
              <a:cxn ang="0">
                <a:pos x="107" y="122"/>
              </a:cxn>
              <a:cxn ang="0">
                <a:pos x="104" y="126"/>
              </a:cxn>
              <a:cxn ang="0">
                <a:pos x="104" y="129"/>
              </a:cxn>
              <a:cxn ang="0">
                <a:pos x="111" y="129"/>
              </a:cxn>
              <a:cxn ang="0">
                <a:pos x="119" y="128"/>
              </a:cxn>
              <a:cxn ang="0">
                <a:pos x="126" y="126"/>
              </a:cxn>
              <a:cxn ang="0">
                <a:pos x="134" y="124"/>
              </a:cxn>
              <a:cxn ang="0">
                <a:pos x="133" y="131"/>
              </a:cxn>
              <a:cxn ang="0">
                <a:pos x="133" y="139"/>
              </a:cxn>
              <a:cxn ang="0">
                <a:pos x="133" y="148"/>
              </a:cxn>
              <a:cxn ang="0">
                <a:pos x="132" y="156"/>
              </a:cxn>
              <a:cxn ang="0">
                <a:pos x="129" y="154"/>
              </a:cxn>
              <a:cxn ang="0">
                <a:pos x="124" y="152"/>
              </a:cxn>
              <a:cxn ang="0">
                <a:pos x="117" y="149"/>
              </a:cxn>
              <a:cxn ang="0">
                <a:pos x="109" y="145"/>
              </a:cxn>
              <a:cxn ang="0">
                <a:pos x="102" y="142"/>
              </a:cxn>
              <a:cxn ang="0">
                <a:pos x="95" y="137"/>
              </a:cxn>
              <a:cxn ang="0">
                <a:pos x="91" y="135"/>
              </a:cxn>
              <a:cxn ang="0">
                <a:pos x="88" y="133"/>
              </a:cxn>
            </a:cxnLst>
            <a:rect l="0" t="0" r="r" b="b"/>
            <a:pathLst>
              <a:path w="146" h="156">
                <a:moveTo>
                  <a:pt x="88" y="133"/>
                </a:moveTo>
                <a:lnTo>
                  <a:pt x="76" y="130"/>
                </a:lnTo>
                <a:lnTo>
                  <a:pt x="66" y="128"/>
                </a:lnTo>
                <a:lnTo>
                  <a:pt x="60" y="124"/>
                </a:lnTo>
                <a:lnTo>
                  <a:pt x="55" y="121"/>
                </a:lnTo>
                <a:lnTo>
                  <a:pt x="51" y="118"/>
                </a:lnTo>
                <a:lnTo>
                  <a:pt x="47" y="114"/>
                </a:lnTo>
                <a:lnTo>
                  <a:pt x="41" y="111"/>
                </a:lnTo>
                <a:lnTo>
                  <a:pt x="32" y="108"/>
                </a:lnTo>
                <a:lnTo>
                  <a:pt x="28" y="93"/>
                </a:lnTo>
                <a:lnTo>
                  <a:pt x="26" y="85"/>
                </a:lnTo>
                <a:lnTo>
                  <a:pt x="25" y="82"/>
                </a:lnTo>
                <a:lnTo>
                  <a:pt x="24" y="80"/>
                </a:lnTo>
                <a:lnTo>
                  <a:pt x="20" y="69"/>
                </a:lnTo>
                <a:lnTo>
                  <a:pt x="17" y="63"/>
                </a:lnTo>
                <a:lnTo>
                  <a:pt x="10" y="62"/>
                </a:lnTo>
                <a:lnTo>
                  <a:pt x="0" y="63"/>
                </a:lnTo>
                <a:lnTo>
                  <a:pt x="0" y="47"/>
                </a:lnTo>
                <a:lnTo>
                  <a:pt x="1" y="31"/>
                </a:lnTo>
                <a:lnTo>
                  <a:pt x="3" y="16"/>
                </a:lnTo>
                <a:lnTo>
                  <a:pt x="4" y="0"/>
                </a:lnTo>
                <a:lnTo>
                  <a:pt x="16" y="2"/>
                </a:lnTo>
                <a:lnTo>
                  <a:pt x="33" y="7"/>
                </a:lnTo>
                <a:lnTo>
                  <a:pt x="54" y="14"/>
                </a:lnTo>
                <a:lnTo>
                  <a:pt x="76" y="22"/>
                </a:lnTo>
                <a:lnTo>
                  <a:pt x="98" y="31"/>
                </a:lnTo>
                <a:lnTo>
                  <a:pt x="118" y="39"/>
                </a:lnTo>
                <a:lnTo>
                  <a:pt x="134" y="47"/>
                </a:lnTo>
                <a:lnTo>
                  <a:pt x="146" y="53"/>
                </a:lnTo>
                <a:lnTo>
                  <a:pt x="144" y="73"/>
                </a:lnTo>
                <a:lnTo>
                  <a:pt x="141" y="85"/>
                </a:lnTo>
                <a:lnTo>
                  <a:pt x="140" y="95"/>
                </a:lnTo>
                <a:lnTo>
                  <a:pt x="138" y="107"/>
                </a:lnTo>
                <a:lnTo>
                  <a:pt x="134" y="110"/>
                </a:lnTo>
                <a:lnTo>
                  <a:pt x="130" y="112"/>
                </a:lnTo>
                <a:lnTo>
                  <a:pt x="124" y="114"/>
                </a:lnTo>
                <a:lnTo>
                  <a:pt x="117" y="116"/>
                </a:lnTo>
                <a:lnTo>
                  <a:pt x="111" y="120"/>
                </a:lnTo>
                <a:lnTo>
                  <a:pt x="107" y="122"/>
                </a:lnTo>
                <a:lnTo>
                  <a:pt x="104" y="126"/>
                </a:lnTo>
                <a:lnTo>
                  <a:pt x="104" y="129"/>
                </a:lnTo>
                <a:lnTo>
                  <a:pt x="111" y="129"/>
                </a:lnTo>
                <a:lnTo>
                  <a:pt x="119" y="128"/>
                </a:lnTo>
                <a:lnTo>
                  <a:pt x="126" y="126"/>
                </a:lnTo>
                <a:lnTo>
                  <a:pt x="134" y="124"/>
                </a:lnTo>
                <a:lnTo>
                  <a:pt x="133" y="131"/>
                </a:lnTo>
                <a:lnTo>
                  <a:pt x="133" y="139"/>
                </a:lnTo>
                <a:lnTo>
                  <a:pt x="133" y="148"/>
                </a:lnTo>
                <a:lnTo>
                  <a:pt x="132" y="156"/>
                </a:lnTo>
                <a:lnTo>
                  <a:pt x="129" y="154"/>
                </a:lnTo>
                <a:lnTo>
                  <a:pt x="124" y="152"/>
                </a:lnTo>
                <a:lnTo>
                  <a:pt x="117" y="149"/>
                </a:lnTo>
                <a:lnTo>
                  <a:pt x="109" y="145"/>
                </a:lnTo>
                <a:lnTo>
                  <a:pt x="102" y="142"/>
                </a:lnTo>
                <a:lnTo>
                  <a:pt x="95" y="137"/>
                </a:lnTo>
                <a:lnTo>
                  <a:pt x="91" y="135"/>
                </a:lnTo>
                <a:lnTo>
                  <a:pt x="88" y="133"/>
                </a:ln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88082" name="Freeform 338"/>
          <p:cNvSpPr>
            <a:spLocks/>
          </p:cNvSpPr>
          <p:nvPr/>
        </p:nvSpPr>
        <p:spPr bwMode="auto">
          <a:xfrm flipH="1">
            <a:off x="2547012" y="4746625"/>
            <a:ext cx="98028" cy="88900"/>
          </a:xfrm>
          <a:custGeom>
            <a:avLst/>
            <a:gdLst/>
            <a:ahLst/>
            <a:cxnLst>
              <a:cxn ang="0">
                <a:pos x="66" y="100"/>
              </a:cxn>
              <a:cxn ang="0">
                <a:pos x="54" y="100"/>
              </a:cxn>
              <a:cxn ang="0">
                <a:pos x="46" y="102"/>
              </a:cxn>
              <a:cxn ang="0">
                <a:pos x="38" y="105"/>
              </a:cxn>
              <a:cxn ang="0">
                <a:pos x="31" y="107"/>
              </a:cxn>
              <a:cxn ang="0">
                <a:pos x="24" y="110"/>
              </a:cxn>
              <a:cxn ang="0">
                <a:pos x="17" y="114"/>
              </a:cxn>
              <a:cxn ang="0">
                <a:pos x="9" y="117"/>
              </a:cxn>
              <a:cxn ang="0">
                <a:pos x="0" y="121"/>
              </a:cxn>
              <a:cxn ang="0">
                <a:pos x="1" y="110"/>
              </a:cxn>
              <a:cxn ang="0">
                <a:pos x="2" y="105"/>
              </a:cxn>
              <a:cxn ang="0">
                <a:pos x="3" y="100"/>
              </a:cxn>
              <a:cxn ang="0">
                <a:pos x="4" y="94"/>
              </a:cxn>
              <a:cxn ang="0">
                <a:pos x="6" y="71"/>
              </a:cxn>
              <a:cxn ang="0">
                <a:pos x="7" y="40"/>
              </a:cxn>
              <a:cxn ang="0">
                <a:pos x="11" y="14"/>
              </a:cxn>
              <a:cxn ang="0">
                <a:pos x="23" y="0"/>
              </a:cxn>
              <a:cxn ang="0">
                <a:pos x="38" y="3"/>
              </a:cxn>
              <a:cxn ang="0">
                <a:pos x="53" y="7"/>
              </a:cxn>
              <a:cxn ang="0">
                <a:pos x="69" y="10"/>
              </a:cxn>
              <a:cxn ang="0">
                <a:pos x="85" y="14"/>
              </a:cxn>
              <a:cxn ang="0">
                <a:pos x="100" y="17"/>
              </a:cxn>
              <a:cxn ang="0">
                <a:pos x="116" y="20"/>
              </a:cxn>
              <a:cxn ang="0">
                <a:pos x="131" y="25"/>
              </a:cxn>
              <a:cxn ang="0">
                <a:pos x="145" y="30"/>
              </a:cxn>
              <a:cxn ang="0">
                <a:pos x="143" y="52"/>
              </a:cxn>
              <a:cxn ang="0">
                <a:pos x="140" y="72"/>
              </a:cxn>
              <a:cxn ang="0">
                <a:pos x="138" y="94"/>
              </a:cxn>
              <a:cxn ang="0">
                <a:pos x="136" y="115"/>
              </a:cxn>
              <a:cxn ang="0">
                <a:pos x="127" y="130"/>
              </a:cxn>
              <a:cxn ang="0">
                <a:pos x="122" y="145"/>
              </a:cxn>
              <a:cxn ang="0">
                <a:pos x="117" y="156"/>
              </a:cxn>
              <a:cxn ang="0">
                <a:pos x="107" y="159"/>
              </a:cxn>
              <a:cxn ang="0">
                <a:pos x="94" y="161"/>
              </a:cxn>
              <a:cxn ang="0">
                <a:pos x="85" y="158"/>
              </a:cxn>
              <a:cxn ang="0">
                <a:pos x="79" y="152"/>
              </a:cxn>
              <a:cxn ang="0">
                <a:pos x="76" y="144"/>
              </a:cxn>
              <a:cxn ang="0">
                <a:pos x="74" y="133"/>
              </a:cxn>
              <a:cxn ang="0">
                <a:pos x="72" y="122"/>
              </a:cxn>
              <a:cxn ang="0">
                <a:pos x="70" y="110"/>
              </a:cxn>
              <a:cxn ang="0">
                <a:pos x="66" y="100"/>
              </a:cxn>
            </a:cxnLst>
            <a:rect l="0" t="0" r="r" b="b"/>
            <a:pathLst>
              <a:path w="145" h="161">
                <a:moveTo>
                  <a:pt x="66" y="100"/>
                </a:moveTo>
                <a:lnTo>
                  <a:pt x="54" y="100"/>
                </a:lnTo>
                <a:lnTo>
                  <a:pt x="46" y="102"/>
                </a:lnTo>
                <a:lnTo>
                  <a:pt x="38" y="105"/>
                </a:lnTo>
                <a:lnTo>
                  <a:pt x="31" y="107"/>
                </a:lnTo>
                <a:lnTo>
                  <a:pt x="24" y="110"/>
                </a:lnTo>
                <a:lnTo>
                  <a:pt x="17" y="114"/>
                </a:lnTo>
                <a:lnTo>
                  <a:pt x="9" y="117"/>
                </a:lnTo>
                <a:lnTo>
                  <a:pt x="0" y="121"/>
                </a:lnTo>
                <a:lnTo>
                  <a:pt x="1" y="110"/>
                </a:lnTo>
                <a:lnTo>
                  <a:pt x="2" y="105"/>
                </a:lnTo>
                <a:lnTo>
                  <a:pt x="3" y="100"/>
                </a:lnTo>
                <a:lnTo>
                  <a:pt x="4" y="94"/>
                </a:lnTo>
                <a:lnTo>
                  <a:pt x="6" y="71"/>
                </a:lnTo>
                <a:lnTo>
                  <a:pt x="7" y="40"/>
                </a:lnTo>
                <a:lnTo>
                  <a:pt x="11" y="14"/>
                </a:lnTo>
                <a:lnTo>
                  <a:pt x="23" y="0"/>
                </a:lnTo>
                <a:lnTo>
                  <a:pt x="38" y="3"/>
                </a:lnTo>
                <a:lnTo>
                  <a:pt x="53" y="7"/>
                </a:lnTo>
                <a:lnTo>
                  <a:pt x="69" y="10"/>
                </a:lnTo>
                <a:lnTo>
                  <a:pt x="85" y="14"/>
                </a:lnTo>
                <a:lnTo>
                  <a:pt x="100" y="17"/>
                </a:lnTo>
                <a:lnTo>
                  <a:pt x="116" y="20"/>
                </a:lnTo>
                <a:lnTo>
                  <a:pt x="131" y="25"/>
                </a:lnTo>
                <a:lnTo>
                  <a:pt x="145" y="30"/>
                </a:lnTo>
                <a:lnTo>
                  <a:pt x="143" y="52"/>
                </a:lnTo>
                <a:lnTo>
                  <a:pt x="140" y="72"/>
                </a:lnTo>
                <a:lnTo>
                  <a:pt x="138" y="94"/>
                </a:lnTo>
                <a:lnTo>
                  <a:pt x="136" y="115"/>
                </a:lnTo>
                <a:lnTo>
                  <a:pt x="127" y="130"/>
                </a:lnTo>
                <a:lnTo>
                  <a:pt x="122" y="145"/>
                </a:lnTo>
                <a:lnTo>
                  <a:pt x="117" y="156"/>
                </a:lnTo>
                <a:lnTo>
                  <a:pt x="107" y="159"/>
                </a:lnTo>
                <a:lnTo>
                  <a:pt x="94" y="161"/>
                </a:lnTo>
                <a:lnTo>
                  <a:pt x="85" y="158"/>
                </a:lnTo>
                <a:lnTo>
                  <a:pt x="79" y="152"/>
                </a:lnTo>
                <a:lnTo>
                  <a:pt x="76" y="144"/>
                </a:lnTo>
                <a:lnTo>
                  <a:pt x="74" y="133"/>
                </a:lnTo>
                <a:lnTo>
                  <a:pt x="72" y="122"/>
                </a:lnTo>
                <a:lnTo>
                  <a:pt x="70" y="110"/>
                </a:lnTo>
                <a:lnTo>
                  <a:pt x="66" y="100"/>
                </a:ln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88083" name="Freeform 339"/>
          <p:cNvSpPr>
            <a:spLocks/>
          </p:cNvSpPr>
          <p:nvPr/>
        </p:nvSpPr>
        <p:spPr bwMode="auto">
          <a:xfrm flipH="1">
            <a:off x="2321719" y="4803775"/>
            <a:ext cx="24077" cy="26988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2" y="17"/>
              </a:cxn>
              <a:cxn ang="0">
                <a:pos x="4" y="8"/>
              </a:cxn>
              <a:cxn ang="0">
                <a:pos x="6" y="2"/>
              </a:cxn>
              <a:cxn ang="0">
                <a:pos x="11" y="0"/>
              </a:cxn>
              <a:cxn ang="0">
                <a:pos x="19" y="10"/>
              </a:cxn>
              <a:cxn ang="0">
                <a:pos x="27" y="20"/>
              </a:cxn>
              <a:cxn ang="0">
                <a:pos x="34" y="33"/>
              </a:cxn>
              <a:cxn ang="0">
                <a:pos x="38" y="46"/>
              </a:cxn>
              <a:cxn ang="0">
                <a:pos x="35" y="47"/>
              </a:cxn>
              <a:cxn ang="0">
                <a:pos x="29" y="46"/>
              </a:cxn>
              <a:cxn ang="0">
                <a:pos x="23" y="42"/>
              </a:cxn>
              <a:cxn ang="0">
                <a:pos x="18" y="39"/>
              </a:cxn>
              <a:cxn ang="0">
                <a:pos x="12" y="35"/>
              </a:cxn>
              <a:cxn ang="0">
                <a:pos x="6" y="31"/>
              </a:cxn>
              <a:cxn ang="0">
                <a:pos x="3" y="27"/>
              </a:cxn>
              <a:cxn ang="0">
                <a:pos x="0" y="24"/>
              </a:cxn>
            </a:cxnLst>
            <a:rect l="0" t="0" r="r" b="b"/>
            <a:pathLst>
              <a:path w="38" h="47">
                <a:moveTo>
                  <a:pt x="0" y="24"/>
                </a:moveTo>
                <a:lnTo>
                  <a:pt x="2" y="17"/>
                </a:lnTo>
                <a:lnTo>
                  <a:pt x="4" y="8"/>
                </a:lnTo>
                <a:lnTo>
                  <a:pt x="6" y="2"/>
                </a:lnTo>
                <a:lnTo>
                  <a:pt x="11" y="0"/>
                </a:lnTo>
                <a:lnTo>
                  <a:pt x="19" y="10"/>
                </a:lnTo>
                <a:lnTo>
                  <a:pt x="27" y="20"/>
                </a:lnTo>
                <a:lnTo>
                  <a:pt x="34" y="33"/>
                </a:lnTo>
                <a:lnTo>
                  <a:pt x="38" y="46"/>
                </a:lnTo>
                <a:lnTo>
                  <a:pt x="35" y="47"/>
                </a:lnTo>
                <a:lnTo>
                  <a:pt x="29" y="46"/>
                </a:lnTo>
                <a:lnTo>
                  <a:pt x="23" y="42"/>
                </a:lnTo>
                <a:lnTo>
                  <a:pt x="18" y="39"/>
                </a:lnTo>
                <a:lnTo>
                  <a:pt x="12" y="35"/>
                </a:lnTo>
                <a:lnTo>
                  <a:pt x="6" y="31"/>
                </a:lnTo>
                <a:lnTo>
                  <a:pt x="3" y="27"/>
                </a:lnTo>
                <a:lnTo>
                  <a:pt x="0" y="24"/>
                </a:lnTo>
                <a:close/>
              </a:path>
            </a:pathLst>
          </a:custGeom>
          <a:solidFill>
            <a:srgbClr val="00663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88084" name="Freeform 340"/>
          <p:cNvSpPr>
            <a:spLocks/>
          </p:cNvSpPr>
          <p:nvPr/>
        </p:nvSpPr>
        <p:spPr bwMode="auto">
          <a:xfrm flipH="1">
            <a:off x="2313120" y="4759326"/>
            <a:ext cx="27517" cy="68263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3" y="53"/>
              </a:cxn>
              <a:cxn ang="0">
                <a:pos x="8" y="31"/>
              </a:cxn>
              <a:cxn ang="0">
                <a:pos x="16" y="10"/>
              </a:cxn>
              <a:cxn ang="0">
                <a:pos x="26" y="0"/>
              </a:cxn>
              <a:cxn ang="0">
                <a:pos x="29" y="10"/>
              </a:cxn>
              <a:cxn ang="0">
                <a:pos x="32" y="19"/>
              </a:cxn>
              <a:cxn ang="0">
                <a:pos x="34" y="29"/>
              </a:cxn>
              <a:cxn ang="0">
                <a:pos x="37" y="38"/>
              </a:cxn>
              <a:cxn ang="0">
                <a:pos x="38" y="67"/>
              </a:cxn>
              <a:cxn ang="0">
                <a:pos x="39" y="92"/>
              </a:cxn>
              <a:cxn ang="0">
                <a:pos x="39" y="113"/>
              </a:cxn>
              <a:cxn ang="0">
                <a:pos x="40" y="125"/>
              </a:cxn>
              <a:cxn ang="0">
                <a:pos x="38" y="123"/>
              </a:cxn>
              <a:cxn ang="0">
                <a:pos x="33" y="118"/>
              </a:cxn>
              <a:cxn ang="0">
                <a:pos x="26" y="110"/>
              </a:cxn>
              <a:cxn ang="0">
                <a:pos x="21" y="101"/>
              </a:cxn>
              <a:cxn ang="0">
                <a:pos x="14" y="92"/>
              </a:cxn>
              <a:cxn ang="0">
                <a:pos x="8" y="83"/>
              </a:cxn>
              <a:cxn ang="0">
                <a:pos x="3" y="75"/>
              </a:cxn>
              <a:cxn ang="0">
                <a:pos x="0" y="70"/>
              </a:cxn>
            </a:cxnLst>
            <a:rect l="0" t="0" r="r" b="b"/>
            <a:pathLst>
              <a:path w="40" h="125">
                <a:moveTo>
                  <a:pt x="0" y="70"/>
                </a:moveTo>
                <a:lnTo>
                  <a:pt x="3" y="53"/>
                </a:lnTo>
                <a:lnTo>
                  <a:pt x="8" y="31"/>
                </a:lnTo>
                <a:lnTo>
                  <a:pt x="16" y="10"/>
                </a:lnTo>
                <a:lnTo>
                  <a:pt x="26" y="0"/>
                </a:lnTo>
                <a:lnTo>
                  <a:pt x="29" y="10"/>
                </a:lnTo>
                <a:lnTo>
                  <a:pt x="32" y="19"/>
                </a:lnTo>
                <a:lnTo>
                  <a:pt x="34" y="29"/>
                </a:lnTo>
                <a:lnTo>
                  <a:pt x="37" y="38"/>
                </a:lnTo>
                <a:lnTo>
                  <a:pt x="38" y="67"/>
                </a:lnTo>
                <a:lnTo>
                  <a:pt x="39" y="92"/>
                </a:lnTo>
                <a:lnTo>
                  <a:pt x="39" y="113"/>
                </a:lnTo>
                <a:lnTo>
                  <a:pt x="40" y="125"/>
                </a:lnTo>
                <a:lnTo>
                  <a:pt x="38" y="123"/>
                </a:lnTo>
                <a:lnTo>
                  <a:pt x="33" y="118"/>
                </a:lnTo>
                <a:lnTo>
                  <a:pt x="26" y="110"/>
                </a:lnTo>
                <a:lnTo>
                  <a:pt x="21" y="101"/>
                </a:lnTo>
                <a:lnTo>
                  <a:pt x="14" y="92"/>
                </a:lnTo>
                <a:lnTo>
                  <a:pt x="8" y="83"/>
                </a:lnTo>
                <a:lnTo>
                  <a:pt x="3" y="75"/>
                </a:lnTo>
                <a:lnTo>
                  <a:pt x="0" y="70"/>
                </a:ln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88085" name="Freeform 341"/>
          <p:cNvSpPr>
            <a:spLocks/>
          </p:cNvSpPr>
          <p:nvPr/>
        </p:nvSpPr>
        <p:spPr bwMode="auto">
          <a:xfrm flipH="1">
            <a:off x="2347517" y="4735513"/>
            <a:ext cx="79110" cy="80962"/>
          </a:xfrm>
          <a:custGeom>
            <a:avLst/>
            <a:gdLst/>
            <a:ahLst/>
            <a:cxnLst>
              <a:cxn ang="0">
                <a:pos x="0" y="107"/>
              </a:cxn>
              <a:cxn ang="0">
                <a:pos x="2" y="83"/>
              </a:cxn>
              <a:cxn ang="0">
                <a:pos x="5" y="48"/>
              </a:cxn>
              <a:cxn ang="0">
                <a:pos x="12" y="17"/>
              </a:cxn>
              <a:cxn ang="0">
                <a:pos x="25" y="0"/>
              </a:cxn>
              <a:cxn ang="0">
                <a:pos x="30" y="7"/>
              </a:cxn>
              <a:cxn ang="0">
                <a:pos x="35" y="13"/>
              </a:cxn>
              <a:cxn ang="0">
                <a:pos x="40" y="17"/>
              </a:cxn>
              <a:cxn ang="0">
                <a:pos x="44" y="23"/>
              </a:cxn>
              <a:cxn ang="0">
                <a:pos x="44" y="39"/>
              </a:cxn>
              <a:cxn ang="0">
                <a:pos x="42" y="52"/>
              </a:cxn>
              <a:cxn ang="0">
                <a:pos x="39" y="62"/>
              </a:cxn>
              <a:cxn ang="0">
                <a:pos x="38" y="70"/>
              </a:cxn>
              <a:cxn ang="0">
                <a:pos x="39" y="76"/>
              </a:cxn>
              <a:cxn ang="0">
                <a:pos x="44" y="82"/>
              </a:cxn>
              <a:cxn ang="0">
                <a:pos x="55" y="86"/>
              </a:cxn>
              <a:cxn ang="0">
                <a:pos x="73" y="92"/>
              </a:cxn>
              <a:cxn ang="0">
                <a:pos x="76" y="97"/>
              </a:cxn>
              <a:cxn ang="0">
                <a:pos x="78" y="100"/>
              </a:cxn>
              <a:cxn ang="0">
                <a:pos x="80" y="105"/>
              </a:cxn>
              <a:cxn ang="0">
                <a:pos x="83" y="109"/>
              </a:cxn>
              <a:cxn ang="0">
                <a:pos x="93" y="108"/>
              </a:cxn>
              <a:cxn ang="0">
                <a:pos x="100" y="105"/>
              </a:cxn>
              <a:cxn ang="0">
                <a:pos x="106" y="101"/>
              </a:cxn>
              <a:cxn ang="0">
                <a:pos x="112" y="100"/>
              </a:cxn>
              <a:cxn ang="0">
                <a:pos x="115" y="103"/>
              </a:cxn>
              <a:cxn ang="0">
                <a:pos x="116" y="105"/>
              </a:cxn>
              <a:cxn ang="0">
                <a:pos x="117" y="106"/>
              </a:cxn>
              <a:cxn ang="0">
                <a:pos x="118" y="108"/>
              </a:cxn>
              <a:cxn ang="0">
                <a:pos x="117" y="119"/>
              </a:cxn>
              <a:cxn ang="0">
                <a:pos x="115" y="128"/>
              </a:cxn>
              <a:cxn ang="0">
                <a:pos x="112" y="137"/>
              </a:cxn>
              <a:cxn ang="0">
                <a:pos x="108" y="147"/>
              </a:cxn>
              <a:cxn ang="0">
                <a:pos x="98" y="146"/>
              </a:cxn>
              <a:cxn ang="0">
                <a:pos x="85" y="143"/>
              </a:cxn>
              <a:cxn ang="0">
                <a:pos x="71" y="137"/>
              </a:cxn>
              <a:cxn ang="0">
                <a:pos x="56" y="131"/>
              </a:cxn>
              <a:cxn ang="0">
                <a:pos x="41" y="124"/>
              </a:cxn>
              <a:cxn ang="0">
                <a:pos x="26" y="117"/>
              </a:cxn>
              <a:cxn ang="0">
                <a:pos x="12" y="112"/>
              </a:cxn>
              <a:cxn ang="0">
                <a:pos x="0" y="107"/>
              </a:cxn>
            </a:cxnLst>
            <a:rect l="0" t="0" r="r" b="b"/>
            <a:pathLst>
              <a:path w="118" h="147">
                <a:moveTo>
                  <a:pt x="0" y="107"/>
                </a:moveTo>
                <a:lnTo>
                  <a:pt x="2" y="83"/>
                </a:lnTo>
                <a:lnTo>
                  <a:pt x="5" y="48"/>
                </a:lnTo>
                <a:lnTo>
                  <a:pt x="12" y="17"/>
                </a:lnTo>
                <a:lnTo>
                  <a:pt x="25" y="0"/>
                </a:lnTo>
                <a:lnTo>
                  <a:pt x="30" y="7"/>
                </a:lnTo>
                <a:lnTo>
                  <a:pt x="35" y="13"/>
                </a:lnTo>
                <a:lnTo>
                  <a:pt x="40" y="17"/>
                </a:lnTo>
                <a:lnTo>
                  <a:pt x="44" y="23"/>
                </a:lnTo>
                <a:lnTo>
                  <a:pt x="44" y="39"/>
                </a:lnTo>
                <a:lnTo>
                  <a:pt x="42" y="52"/>
                </a:lnTo>
                <a:lnTo>
                  <a:pt x="39" y="62"/>
                </a:lnTo>
                <a:lnTo>
                  <a:pt x="38" y="70"/>
                </a:lnTo>
                <a:lnTo>
                  <a:pt x="39" y="76"/>
                </a:lnTo>
                <a:lnTo>
                  <a:pt x="44" y="82"/>
                </a:lnTo>
                <a:lnTo>
                  <a:pt x="55" y="86"/>
                </a:lnTo>
                <a:lnTo>
                  <a:pt x="73" y="92"/>
                </a:lnTo>
                <a:lnTo>
                  <a:pt x="76" y="97"/>
                </a:lnTo>
                <a:lnTo>
                  <a:pt x="78" y="100"/>
                </a:lnTo>
                <a:lnTo>
                  <a:pt x="80" y="105"/>
                </a:lnTo>
                <a:lnTo>
                  <a:pt x="83" y="109"/>
                </a:lnTo>
                <a:lnTo>
                  <a:pt x="93" y="108"/>
                </a:lnTo>
                <a:lnTo>
                  <a:pt x="100" y="105"/>
                </a:lnTo>
                <a:lnTo>
                  <a:pt x="106" y="101"/>
                </a:lnTo>
                <a:lnTo>
                  <a:pt x="112" y="100"/>
                </a:lnTo>
                <a:lnTo>
                  <a:pt x="115" y="103"/>
                </a:lnTo>
                <a:lnTo>
                  <a:pt x="116" y="105"/>
                </a:lnTo>
                <a:lnTo>
                  <a:pt x="117" y="106"/>
                </a:lnTo>
                <a:lnTo>
                  <a:pt x="118" y="108"/>
                </a:lnTo>
                <a:lnTo>
                  <a:pt x="117" y="119"/>
                </a:lnTo>
                <a:lnTo>
                  <a:pt x="115" y="128"/>
                </a:lnTo>
                <a:lnTo>
                  <a:pt x="112" y="137"/>
                </a:lnTo>
                <a:lnTo>
                  <a:pt x="108" y="147"/>
                </a:lnTo>
                <a:lnTo>
                  <a:pt x="98" y="146"/>
                </a:lnTo>
                <a:lnTo>
                  <a:pt x="85" y="143"/>
                </a:lnTo>
                <a:lnTo>
                  <a:pt x="71" y="137"/>
                </a:lnTo>
                <a:lnTo>
                  <a:pt x="56" y="131"/>
                </a:lnTo>
                <a:lnTo>
                  <a:pt x="41" y="124"/>
                </a:lnTo>
                <a:lnTo>
                  <a:pt x="26" y="117"/>
                </a:lnTo>
                <a:lnTo>
                  <a:pt x="12" y="112"/>
                </a:lnTo>
                <a:lnTo>
                  <a:pt x="0" y="107"/>
                </a:ln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88086" name="Freeform 342"/>
          <p:cNvSpPr>
            <a:spLocks/>
          </p:cNvSpPr>
          <p:nvPr/>
        </p:nvSpPr>
        <p:spPr bwMode="auto">
          <a:xfrm flipH="1">
            <a:off x="2421467" y="4702175"/>
            <a:ext cx="111787" cy="88900"/>
          </a:xfrm>
          <a:custGeom>
            <a:avLst/>
            <a:gdLst/>
            <a:ahLst/>
            <a:cxnLst>
              <a:cxn ang="0">
                <a:pos x="0" y="104"/>
              </a:cxn>
              <a:cxn ang="0">
                <a:pos x="2" y="88"/>
              </a:cxn>
              <a:cxn ang="0">
                <a:pos x="4" y="71"/>
              </a:cxn>
              <a:cxn ang="0">
                <a:pos x="7" y="54"/>
              </a:cxn>
              <a:cxn ang="0">
                <a:pos x="9" y="38"/>
              </a:cxn>
              <a:cxn ang="0">
                <a:pos x="11" y="30"/>
              </a:cxn>
              <a:cxn ang="0">
                <a:pos x="15" y="22"/>
              </a:cxn>
              <a:cxn ang="0">
                <a:pos x="17" y="13"/>
              </a:cxn>
              <a:cxn ang="0">
                <a:pos x="19" y="5"/>
              </a:cxn>
              <a:cxn ang="0">
                <a:pos x="30" y="0"/>
              </a:cxn>
              <a:cxn ang="0">
                <a:pos x="35" y="0"/>
              </a:cxn>
              <a:cxn ang="0">
                <a:pos x="40" y="3"/>
              </a:cxn>
              <a:cxn ang="0">
                <a:pos x="47" y="12"/>
              </a:cxn>
              <a:cxn ang="0">
                <a:pos x="48" y="25"/>
              </a:cxn>
              <a:cxn ang="0">
                <a:pos x="49" y="40"/>
              </a:cxn>
              <a:cxn ang="0">
                <a:pos x="49" y="54"/>
              </a:cxn>
              <a:cxn ang="0">
                <a:pos x="52" y="68"/>
              </a:cxn>
              <a:cxn ang="0">
                <a:pos x="61" y="77"/>
              </a:cxn>
              <a:cxn ang="0">
                <a:pos x="75" y="83"/>
              </a:cxn>
              <a:cxn ang="0">
                <a:pos x="90" y="85"/>
              </a:cxn>
              <a:cxn ang="0">
                <a:pos x="105" y="86"/>
              </a:cxn>
              <a:cxn ang="0">
                <a:pos x="118" y="85"/>
              </a:cxn>
              <a:cxn ang="0">
                <a:pos x="131" y="84"/>
              </a:cxn>
              <a:cxn ang="0">
                <a:pos x="138" y="83"/>
              </a:cxn>
              <a:cxn ang="0">
                <a:pos x="140" y="82"/>
              </a:cxn>
              <a:cxn ang="0">
                <a:pos x="148" y="70"/>
              </a:cxn>
              <a:cxn ang="0">
                <a:pos x="155" y="56"/>
              </a:cxn>
              <a:cxn ang="0">
                <a:pos x="160" y="46"/>
              </a:cxn>
              <a:cxn ang="0">
                <a:pos x="162" y="42"/>
              </a:cxn>
              <a:cxn ang="0">
                <a:pos x="163" y="43"/>
              </a:cxn>
              <a:cxn ang="0">
                <a:pos x="166" y="45"/>
              </a:cxn>
              <a:cxn ang="0">
                <a:pos x="167" y="46"/>
              </a:cxn>
              <a:cxn ang="0">
                <a:pos x="168" y="48"/>
              </a:cxn>
              <a:cxn ang="0">
                <a:pos x="168" y="53"/>
              </a:cxn>
              <a:cxn ang="0">
                <a:pos x="164" y="66"/>
              </a:cxn>
              <a:cxn ang="0">
                <a:pos x="156" y="98"/>
              </a:cxn>
              <a:cxn ang="0">
                <a:pos x="141" y="159"/>
              </a:cxn>
              <a:cxn ang="0">
                <a:pos x="129" y="157"/>
              </a:cxn>
              <a:cxn ang="0">
                <a:pos x="113" y="152"/>
              </a:cxn>
              <a:cxn ang="0">
                <a:pos x="94" y="144"/>
              </a:cxn>
              <a:cxn ang="0">
                <a:pos x="75" y="135"/>
              </a:cxn>
              <a:cxn ang="0">
                <a:pos x="53" y="126"/>
              </a:cxn>
              <a:cxn ang="0">
                <a:pos x="33" y="116"/>
              </a:cxn>
              <a:cxn ang="0">
                <a:pos x="15" y="108"/>
              </a:cxn>
              <a:cxn ang="0">
                <a:pos x="0" y="104"/>
              </a:cxn>
            </a:cxnLst>
            <a:rect l="0" t="0" r="r" b="b"/>
            <a:pathLst>
              <a:path w="168" h="159">
                <a:moveTo>
                  <a:pt x="0" y="104"/>
                </a:moveTo>
                <a:lnTo>
                  <a:pt x="2" y="88"/>
                </a:lnTo>
                <a:lnTo>
                  <a:pt x="4" y="71"/>
                </a:lnTo>
                <a:lnTo>
                  <a:pt x="7" y="54"/>
                </a:lnTo>
                <a:lnTo>
                  <a:pt x="9" y="38"/>
                </a:lnTo>
                <a:lnTo>
                  <a:pt x="11" y="30"/>
                </a:lnTo>
                <a:lnTo>
                  <a:pt x="15" y="22"/>
                </a:lnTo>
                <a:lnTo>
                  <a:pt x="17" y="13"/>
                </a:lnTo>
                <a:lnTo>
                  <a:pt x="19" y="5"/>
                </a:lnTo>
                <a:lnTo>
                  <a:pt x="30" y="0"/>
                </a:lnTo>
                <a:lnTo>
                  <a:pt x="35" y="0"/>
                </a:lnTo>
                <a:lnTo>
                  <a:pt x="40" y="3"/>
                </a:lnTo>
                <a:lnTo>
                  <a:pt x="47" y="12"/>
                </a:lnTo>
                <a:lnTo>
                  <a:pt x="48" y="25"/>
                </a:lnTo>
                <a:lnTo>
                  <a:pt x="49" y="40"/>
                </a:lnTo>
                <a:lnTo>
                  <a:pt x="49" y="54"/>
                </a:lnTo>
                <a:lnTo>
                  <a:pt x="52" y="68"/>
                </a:lnTo>
                <a:lnTo>
                  <a:pt x="61" y="77"/>
                </a:lnTo>
                <a:lnTo>
                  <a:pt x="75" y="83"/>
                </a:lnTo>
                <a:lnTo>
                  <a:pt x="90" y="85"/>
                </a:lnTo>
                <a:lnTo>
                  <a:pt x="105" y="86"/>
                </a:lnTo>
                <a:lnTo>
                  <a:pt x="118" y="85"/>
                </a:lnTo>
                <a:lnTo>
                  <a:pt x="131" y="84"/>
                </a:lnTo>
                <a:lnTo>
                  <a:pt x="138" y="83"/>
                </a:lnTo>
                <a:lnTo>
                  <a:pt x="140" y="82"/>
                </a:lnTo>
                <a:lnTo>
                  <a:pt x="148" y="70"/>
                </a:lnTo>
                <a:lnTo>
                  <a:pt x="155" y="56"/>
                </a:lnTo>
                <a:lnTo>
                  <a:pt x="160" y="46"/>
                </a:lnTo>
                <a:lnTo>
                  <a:pt x="162" y="42"/>
                </a:lnTo>
                <a:lnTo>
                  <a:pt x="163" y="43"/>
                </a:lnTo>
                <a:lnTo>
                  <a:pt x="166" y="45"/>
                </a:lnTo>
                <a:lnTo>
                  <a:pt x="167" y="46"/>
                </a:lnTo>
                <a:lnTo>
                  <a:pt x="168" y="48"/>
                </a:lnTo>
                <a:lnTo>
                  <a:pt x="168" y="53"/>
                </a:lnTo>
                <a:lnTo>
                  <a:pt x="164" y="66"/>
                </a:lnTo>
                <a:lnTo>
                  <a:pt x="156" y="98"/>
                </a:lnTo>
                <a:lnTo>
                  <a:pt x="141" y="159"/>
                </a:lnTo>
                <a:lnTo>
                  <a:pt x="129" y="157"/>
                </a:lnTo>
                <a:lnTo>
                  <a:pt x="113" y="152"/>
                </a:lnTo>
                <a:lnTo>
                  <a:pt x="94" y="144"/>
                </a:lnTo>
                <a:lnTo>
                  <a:pt x="75" y="135"/>
                </a:lnTo>
                <a:lnTo>
                  <a:pt x="53" y="126"/>
                </a:lnTo>
                <a:lnTo>
                  <a:pt x="33" y="116"/>
                </a:lnTo>
                <a:lnTo>
                  <a:pt x="15" y="108"/>
                </a:lnTo>
                <a:lnTo>
                  <a:pt x="0" y="104"/>
                </a:ln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88087" name="Freeform 343"/>
          <p:cNvSpPr>
            <a:spLocks/>
          </p:cNvSpPr>
          <p:nvPr/>
        </p:nvSpPr>
        <p:spPr bwMode="auto">
          <a:xfrm flipH="1">
            <a:off x="2326879" y="4681538"/>
            <a:ext cx="84269" cy="106362"/>
          </a:xfrm>
          <a:custGeom>
            <a:avLst/>
            <a:gdLst/>
            <a:ahLst/>
            <a:cxnLst>
              <a:cxn ang="0">
                <a:pos x="83" y="171"/>
              </a:cxn>
              <a:cxn ang="0">
                <a:pos x="85" y="149"/>
              </a:cxn>
              <a:cxn ang="0">
                <a:pos x="85" y="130"/>
              </a:cxn>
              <a:cxn ang="0">
                <a:pos x="80" y="116"/>
              </a:cxn>
              <a:cxn ang="0">
                <a:pos x="67" y="104"/>
              </a:cxn>
              <a:cxn ang="0">
                <a:pos x="60" y="104"/>
              </a:cxn>
              <a:cxn ang="0">
                <a:pos x="53" y="104"/>
              </a:cxn>
              <a:cxn ang="0">
                <a:pos x="46" y="104"/>
              </a:cxn>
              <a:cxn ang="0">
                <a:pos x="38" y="103"/>
              </a:cxn>
              <a:cxn ang="0">
                <a:pos x="42" y="90"/>
              </a:cxn>
              <a:cxn ang="0">
                <a:pos x="38" y="94"/>
              </a:cxn>
              <a:cxn ang="0">
                <a:pos x="29" y="106"/>
              </a:cxn>
              <a:cxn ang="0">
                <a:pos x="20" y="114"/>
              </a:cxn>
              <a:cxn ang="0">
                <a:pos x="15" y="108"/>
              </a:cxn>
              <a:cxn ang="0">
                <a:pos x="10" y="103"/>
              </a:cxn>
              <a:cxn ang="0">
                <a:pos x="4" y="97"/>
              </a:cxn>
              <a:cxn ang="0">
                <a:pos x="0" y="91"/>
              </a:cxn>
              <a:cxn ang="0">
                <a:pos x="2" y="82"/>
              </a:cxn>
              <a:cxn ang="0">
                <a:pos x="7" y="68"/>
              </a:cxn>
              <a:cxn ang="0">
                <a:pos x="11" y="53"/>
              </a:cxn>
              <a:cxn ang="0">
                <a:pos x="16" y="37"/>
              </a:cxn>
              <a:cxn ang="0">
                <a:pos x="22" y="23"/>
              </a:cxn>
              <a:cxn ang="0">
                <a:pos x="26" y="10"/>
              </a:cxn>
              <a:cxn ang="0">
                <a:pos x="31" y="2"/>
              </a:cxn>
              <a:cxn ang="0">
                <a:pos x="34" y="0"/>
              </a:cxn>
              <a:cxn ang="0">
                <a:pos x="40" y="9"/>
              </a:cxn>
              <a:cxn ang="0">
                <a:pos x="45" y="14"/>
              </a:cxn>
              <a:cxn ang="0">
                <a:pos x="49" y="20"/>
              </a:cxn>
              <a:cxn ang="0">
                <a:pos x="56" y="25"/>
              </a:cxn>
              <a:cxn ang="0">
                <a:pos x="65" y="33"/>
              </a:cxn>
              <a:cxn ang="0">
                <a:pos x="76" y="44"/>
              </a:cxn>
              <a:cxn ang="0">
                <a:pos x="86" y="58"/>
              </a:cxn>
              <a:cxn ang="0">
                <a:pos x="98" y="71"/>
              </a:cxn>
              <a:cxn ang="0">
                <a:pos x="107" y="88"/>
              </a:cxn>
              <a:cxn ang="0">
                <a:pos x="116" y="103"/>
              </a:cxn>
              <a:cxn ang="0">
                <a:pos x="122" y="116"/>
              </a:cxn>
              <a:cxn ang="0">
                <a:pos x="125" y="128"/>
              </a:cxn>
              <a:cxn ang="0">
                <a:pos x="117" y="144"/>
              </a:cxn>
              <a:cxn ang="0">
                <a:pos x="110" y="162"/>
              </a:cxn>
              <a:cxn ang="0">
                <a:pos x="102" y="181"/>
              </a:cxn>
              <a:cxn ang="0">
                <a:pos x="95" y="194"/>
              </a:cxn>
              <a:cxn ang="0">
                <a:pos x="92" y="189"/>
              </a:cxn>
              <a:cxn ang="0">
                <a:pos x="90" y="183"/>
              </a:cxn>
              <a:cxn ang="0">
                <a:pos x="86" y="176"/>
              </a:cxn>
              <a:cxn ang="0">
                <a:pos x="83" y="171"/>
              </a:cxn>
            </a:cxnLst>
            <a:rect l="0" t="0" r="r" b="b"/>
            <a:pathLst>
              <a:path w="125" h="194">
                <a:moveTo>
                  <a:pt x="83" y="171"/>
                </a:moveTo>
                <a:lnTo>
                  <a:pt x="85" y="149"/>
                </a:lnTo>
                <a:lnTo>
                  <a:pt x="85" y="130"/>
                </a:lnTo>
                <a:lnTo>
                  <a:pt x="80" y="116"/>
                </a:lnTo>
                <a:lnTo>
                  <a:pt x="67" y="104"/>
                </a:lnTo>
                <a:lnTo>
                  <a:pt x="60" y="104"/>
                </a:lnTo>
                <a:lnTo>
                  <a:pt x="53" y="104"/>
                </a:lnTo>
                <a:lnTo>
                  <a:pt x="46" y="104"/>
                </a:lnTo>
                <a:lnTo>
                  <a:pt x="38" y="103"/>
                </a:lnTo>
                <a:lnTo>
                  <a:pt x="42" y="90"/>
                </a:lnTo>
                <a:lnTo>
                  <a:pt x="38" y="94"/>
                </a:lnTo>
                <a:lnTo>
                  <a:pt x="29" y="106"/>
                </a:lnTo>
                <a:lnTo>
                  <a:pt x="20" y="114"/>
                </a:lnTo>
                <a:lnTo>
                  <a:pt x="15" y="108"/>
                </a:lnTo>
                <a:lnTo>
                  <a:pt x="10" y="103"/>
                </a:lnTo>
                <a:lnTo>
                  <a:pt x="4" y="97"/>
                </a:lnTo>
                <a:lnTo>
                  <a:pt x="0" y="91"/>
                </a:lnTo>
                <a:lnTo>
                  <a:pt x="2" y="82"/>
                </a:lnTo>
                <a:lnTo>
                  <a:pt x="7" y="68"/>
                </a:lnTo>
                <a:lnTo>
                  <a:pt x="11" y="53"/>
                </a:lnTo>
                <a:lnTo>
                  <a:pt x="16" y="37"/>
                </a:lnTo>
                <a:lnTo>
                  <a:pt x="22" y="23"/>
                </a:lnTo>
                <a:lnTo>
                  <a:pt x="26" y="10"/>
                </a:lnTo>
                <a:lnTo>
                  <a:pt x="31" y="2"/>
                </a:lnTo>
                <a:lnTo>
                  <a:pt x="34" y="0"/>
                </a:lnTo>
                <a:lnTo>
                  <a:pt x="40" y="9"/>
                </a:lnTo>
                <a:lnTo>
                  <a:pt x="45" y="14"/>
                </a:lnTo>
                <a:lnTo>
                  <a:pt x="49" y="20"/>
                </a:lnTo>
                <a:lnTo>
                  <a:pt x="56" y="25"/>
                </a:lnTo>
                <a:lnTo>
                  <a:pt x="65" y="33"/>
                </a:lnTo>
                <a:lnTo>
                  <a:pt x="76" y="44"/>
                </a:lnTo>
                <a:lnTo>
                  <a:pt x="86" y="58"/>
                </a:lnTo>
                <a:lnTo>
                  <a:pt x="98" y="71"/>
                </a:lnTo>
                <a:lnTo>
                  <a:pt x="107" y="88"/>
                </a:lnTo>
                <a:lnTo>
                  <a:pt x="116" y="103"/>
                </a:lnTo>
                <a:lnTo>
                  <a:pt x="122" y="116"/>
                </a:lnTo>
                <a:lnTo>
                  <a:pt x="125" y="128"/>
                </a:lnTo>
                <a:lnTo>
                  <a:pt x="117" y="144"/>
                </a:lnTo>
                <a:lnTo>
                  <a:pt x="110" y="162"/>
                </a:lnTo>
                <a:lnTo>
                  <a:pt x="102" y="181"/>
                </a:lnTo>
                <a:lnTo>
                  <a:pt x="95" y="194"/>
                </a:lnTo>
                <a:lnTo>
                  <a:pt x="92" y="189"/>
                </a:lnTo>
                <a:lnTo>
                  <a:pt x="90" y="183"/>
                </a:lnTo>
                <a:lnTo>
                  <a:pt x="86" y="176"/>
                </a:lnTo>
                <a:lnTo>
                  <a:pt x="83" y="171"/>
                </a:ln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88088" name="Freeform 344"/>
          <p:cNvSpPr>
            <a:spLocks/>
          </p:cNvSpPr>
          <p:nvPr/>
        </p:nvSpPr>
        <p:spPr bwMode="auto">
          <a:xfrm flipH="1">
            <a:off x="2371593" y="4752975"/>
            <a:ext cx="25796" cy="25400"/>
          </a:xfrm>
          <a:custGeom>
            <a:avLst/>
            <a:gdLst/>
            <a:ahLst/>
            <a:cxnLst>
              <a:cxn ang="0">
                <a:pos x="0" y="35"/>
              </a:cxn>
              <a:cxn ang="0">
                <a:pos x="0" y="23"/>
              </a:cxn>
              <a:cxn ang="0">
                <a:pos x="1" y="12"/>
              </a:cxn>
              <a:cxn ang="0">
                <a:pos x="4" y="3"/>
              </a:cxn>
              <a:cxn ang="0">
                <a:pos x="12" y="0"/>
              </a:cxn>
              <a:cxn ang="0">
                <a:pos x="17" y="5"/>
              </a:cxn>
              <a:cxn ang="0">
                <a:pos x="22" y="8"/>
              </a:cxn>
              <a:cxn ang="0">
                <a:pos x="25" y="13"/>
              </a:cxn>
              <a:cxn ang="0">
                <a:pos x="30" y="18"/>
              </a:cxn>
              <a:cxn ang="0">
                <a:pos x="31" y="24"/>
              </a:cxn>
              <a:cxn ang="0">
                <a:pos x="33" y="31"/>
              </a:cxn>
              <a:cxn ang="0">
                <a:pos x="34" y="38"/>
              </a:cxn>
              <a:cxn ang="0">
                <a:pos x="36" y="46"/>
              </a:cxn>
              <a:cxn ang="0">
                <a:pos x="33" y="46"/>
              </a:cxn>
              <a:cxn ang="0">
                <a:pos x="29" y="46"/>
              </a:cxn>
              <a:cxn ang="0">
                <a:pos x="23" y="44"/>
              </a:cxn>
              <a:cxn ang="0">
                <a:pos x="17" y="42"/>
              </a:cxn>
              <a:cxn ang="0">
                <a:pos x="10" y="41"/>
              </a:cxn>
              <a:cxn ang="0">
                <a:pos x="6" y="38"/>
              </a:cxn>
              <a:cxn ang="0">
                <a:pos x="1" y="36"/>
              </a:cxn>
              <a:cxn ang="0">
                <a:pos x="0" y="35"/>
              </a:cxn>
            </a:cxnLst>
            <a:rect l="0" t="0" r="r" b="b"/>
            <a:pathLst>
              <a:path w="36" h="46">
                <a:moveTo>
                  <a:pt x="0" y="35"/>
                </a:moveTo>
                <a:lnTo>
                  <a:pt x="0" y="23"/>
                </a:lnTo>
                <a:lnTo>
                  <a:pt x="1" y="12"/>
                </a:lnTo>
                <a:lnTo>
                  <a:pt x="4" y="3"/>
                </a:lnTo>
                <a:lnTo>
                  <a:pt x="12" y="0"/>
                </a:lnTo>
                <a:lnTo>
                  <a:pt x="17" y="5"/>
                </a:lnTo>
                <a:lnTo>
                  <a:pt x="22" y="8"/>
                </a:lnTo>
                <a:lnTo>
                  <a:pt x="25" y="13"/>
                </a:lnTo>
                <a:lnTo>
                  <a:pt x="30" y="18"/>
                </a:lnTo>
                <a:lnTo>
                  <a:pt x="31" y="24"/>
                </a:lnTo>
                <a:lnTo>
                  <a:pt x="33" y="31"/>
                </a:lnTo>
                <a:lnTo>
                  <a:pt x="34" y="38"/>
                </a:lnTo>
                <a:lnTo>
                  <a:pt x="36" y="46"/>
                </a:lnTo>
                <a:lnTo>
                  <a:pt x="33" y="46"/>
                </a:lnTo>
                <a:lnTo>
                  <a:pt x="29" y="46"/>
                </a:lnTo>
                <a:lnTo>
                  <a:pt x="23" y="44"/>
                </a:lnTo>
                <a:lnTo>
                  <a:pt x="17" y="42"/>
                </a:lnTo>
                <a:lnTo>
                  <a:pt x="10" y="41"/>
                </a:lnTo>
                <a:lnTo>
                  <a:pt x="6" y="38"/>
                </a:lnTo>
                <a:lnTo>
                  <a:pt x="1" y="36"/>
                </a:lnTo>
                <a:lnTo>
                  <a:pt x="0" y="35"/>
                </a:lnTo>
                <a:close/>
              </a:path>
            </a:pathLst>
          </a:custGeom>
          <a:solidFill>
            <a:srgbClr val="00663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88089" name="Freeform 345"/>
          <p:cNvSpPr>
            <a:spLocks/>
          </p:cNvSpPr>
          <p:nvPr/>
        </p:nvSpPr>
        <p:spPr bwMode="auto">
          <a:xfrm flipH="1">
            <a:off x="2376752" y="4749800"/>
            <a:ext cx="6879" cy="7938"/>
          </a:xfrm>
          <a:custGeom>
            <a:avLst/>
            <a:gdLst/>
            <a:ahLst/>
            <a:cxnLst>
              <a:cxn ang="0">
                <a:pos x="9" y="14"/>
              </a:cxn>
              <a:cxn ang="0">
                <a:pos x="7" y="12"/>
              </a:cxn>
              <a:cxn ang="0">
                <a:pos x="5" y="11"/>
              </a:cxn>
              <a:cxn ang="0">
                <a:pos x="3" y="8"/>
              </a:cxn>
              <a:cxn ang="0">
                <a:pos x="0" y="7"/>
              </a:cxn>
              <a:cxn ang="0">
                <a:pos x="0" y="5"/>
              </a:cxn>
              <a:cxn ang="0">
                <a:pos x="0" y="3"/>
              </a:cxn>
              <a:cxn ang="0">
                <a:pos x="1" y="1"/>
              </a:cxn>
              <a:cxn ang="0">
                <a:pos x="4" y="0"/>
              </a:cxn>
              <a:cxn ang="0">
                <a:pos x="4" y="0"/>
              </a:cxn>
              <a:cxn ang="0">
                <a:pos x="5" y="0"/>
              </a:cxn>
              <a:cxn ang="0">
                <a:pos x="6" y="0"/>
              </a:cxn>
              <a:cxn ang="0">
                <a:pos x="7" y="0"/>
              </a:cxn>
              <a:cxn ang="0">
                <a:pos x="9" y="6"/>
              </a:cxn>
              <a:cxn ang="0">
                <a:pos x="12" y="8"/>
              </a:cxn>
              <a:cxn ang="0">
                <a:pos x="12" y="11"/>
              </a:cxn>
              <a:cxn ang="0">
                <a:pos x="12" y="13"/>
              </a:cxn>
              <a:cxn ang="0">
                <a:pos x="11" y="13"/>
              </a:cxn>
              <a:cxn ang="0">
                <a:pos x="11" y="13"/>
              </a:cxn>
              <a:cxn ang="0">
                <a:pos x="11" y="13"/>
              </a:cxn>
              <a:cxn ang="0">
                <a:pos x="9" y="14"/>
              </a:cxn>
            </a:cxnLst>
            <a:rect l="0" t="0" r="r" b="b"/>
            <a:pathLst>
              <a:path w="12" h="14">
                <a:moveTo>
                  <a:pt x="9" y="14"/>
                </a:moveTo>
                <a:lnTo>
                  <a:pt x="7" y="12"/>
                </a:lnTo>
                <a:lnTo>
                  <a:pt x="5" y="11"/>
                </a:lnTo>
                <a:lnTo>
                  <a:pt x="3" y="8"/>
                </a:lnTo>
                <a:lnTo>
                  <a:pt x="0" y="7"/>
                </a:lnTo>
                <a:lnTo>
                  <a:pt x="0" y="5"/>
                </a:lnTo>
                <a:lnTo>
                  <a:pt x="0" y="3"/>
                </a:lnTo>
                <a:lnTo>
                  <a:pt x="1" y="1"/>
                </a:lnTo>
                <a:lnTo>
                  <a:pt x="4" y="0"/>
                </a:lnTo>
                <a:lnTo>
                  <a:pt x="4" y="0"/>
                </a:lnTo>
                <a:lnTo>
                  <a:pt x="5" y="0"/>
                </a:lnTo>
                <a:lnTo>
                  <a:pt x="6" y="0"/>
                </a:lnTo>
                <a:lnTo>
                  <a:pt x="7" y="0"/>
                </a:lnTo>
                <a:lnTo>
                  <a:pt x="9" y="6"/>
                </a:lnTo>
                <a:lnTo>
                  <a:pt x="12" y="8"/>
                </a:lnTo>
                <a:lnTo>
                  <a:pt x="12" y="11"/>
                </a:lnTo>
                <a:lnTo>
                  <a:pt x="12" y="13"/>
                </a:lnTo>
                <a:lnTo>
                  <a:pt x="11" y="13"/>
                </a:lnTo>
                <a:lnTo>
                  <a:pt x="11" y="13"/>
                </a:lnTo>
                <a:lnTo>
                  <a:pt x="11" y="13"/>
                </a:lnTo>
                <a:lnTo>
                  <a:pt x="9" y="14"/>
                </a:lnTo>
                <a:close/>
              </a:path>
            </a:pathLst>
          </a:custGeom>
          <a:solidFill>
            <a:srgbClr val="00663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88090" name="Freeform 346"/>
          <p:cNvSpPr>
            <a:spLocks/>
          </p:cNvSpPr>
          <p:nvPr/>
        </p:nvSpPr>
        <p:spPr bwMode="auto">
          <a:xfrm flipH="1">
            <a:off x="2540133" y="4729163"/>
            <a:ext cx="25796" cy="25400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1" y="36"/>
              </a:cxn>
              <a:cxn ang="0">
                <a:pos x="5" y="32"/>
              </a:cxn>
              <a:cxn ang="0">
                <a:pos x="10" y="27"/>
              </a:cxn>
              <a:cxn ang="0">
                <a:pos x="16" y="20"/>
              </a:cxn>
              <a:cxn ang="0">
                <a:pos x="22" y="14"/>
              </a:cxn>
              <a:cxn ang="0">
                <a:pos x="29" y="8"/>
              </a:cxn>
              <a:cxn ang="0">
                <a:pos x="35" y="4"/>
              </a:cxn>
              <a:cxn ang="0">
                <a:pos x="40" y="0"/>
              </a:cxn>
              <a:cxn ang="0">
                <a:pos x="40" y="3"/>
              </a:cxn>
              <a:cxn ang="0">
                <a:pos x="39" y="8"/>
              </a:cxn>
              <a:cxn ang="0">
                <a:pos x="37" y="22"/>
              </a:cxn>
              <a:cxn ang="0">
                <a:pos x="32" y="47"/>
              </a:cxn>
              <a:cxn ang="0">
                <a:pos x="27" y="49"/>
              </a:cxn>
              <a:cxn ang="0">
                <a:pos x="17" y="47"/>
              </a:cxn>
              <a:cxn ang="0">
                <a:pos x="8" y="43"/>
              </a:cxn>
              <a:cxn ang="0">
                <a:pos x="0" y="40"/>
              </a:cxn>
            </a:cxnLst>
            <a:rect l="0" t="0" r="r" b="b"/>
            <a:pathLst>
              <a:path w="40" h="49">
                <a:moveTo>
                  <a:pt x="0" y="40"/>
                </a:moveTo>
                <a:lnTo>
                  <a:pt x="1" y="36"/>
                </a:lnTo>
                <a:lnTo>
                  <a:pt x="5" y="32"/>
                </a:lnTo>
                <a:lnTo>
                  <a:pt x="10" y="27"/>
                </a:lnTo>
                <a:lnTo>
                  <a:pt x="16" y="20"/>
                </a:lnTo>
                <a:lnTo>
                  <a:pt x="22" y="14"/>
                </a:lnTo>
                <a:lnTo>
                  <a:pt x="29" y="8"/>
                </a:lnTo>
                <a:lnTo>
                  <a:pt x="35" y="4"/>
                </a:lnTo>
                <a:lnTo>
                  <a:pt x="40" y="0"/>
                </a:lnTo>
                <a:lnTo>
                  <a:pt x="40" y="3"/>
                </a:lnTo>
                <a:lnTo>
                  <a:pt x="39" y="8"/>
                </a:lnTo>
                <a:lnTo>
                  <a:pt x="37" y="22"/>
                </a:lnTo>
                <a:lnTo>
                  <a:pt x="32" y="47"/>
                </a:lnTo>
                <a:lnTo>
                  <a:pt x="27" y="49"/>
                </a:lnTo>
                <a:lnTo>
                  <a:pt x="17" y="47"/>
                </a:lnTo>
                <a:lnTo>
                  <a:pt x="8" y="43"/>
                </a:lnTo>
                <a:lnTo>
                  <a:pt x="0" y="40"/>
                </a:ln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88091" name="Freeform 347"/>
          <p:cNvSpPr>
            <a:spLocks/>
          </p:cNvSpPr>
          <p:nvPr/>
        </p:nvSpPr>
        <p:spPr bwMode="auto">
          <a:xfrm flipH="1">
            <a:off x="2524655" y="4633913"/>
            <a:ext cx="108347" cy="112712"/>
          </a:xfrm>
          <a:custGeom>
            <a:avLst/>
            <a:gdLst/>
            <a:ahLst/>
            <a:cxnLst>
              <a:cxn ang="0">
                <a:pos x="56" y="204"/>
              </a:cxn>
              <a:cxn ang="0">
                <a:pos x="59" y="195"/>
              </a:cxn>
              <a:cxn ang="0">
                <a:pos x="60" y="186"/>
              </a:cxn>
              <a:cxn ang="0">
                <a:pos x="62" y="177"/>
              </a:cxn>
              <a:cxn ang="0">
                <a:pos x="64" y="168"/>
              </a:cxn>
              <a:cxn ang="0">
                <a:pos x="70" y="165"/>
              </a:cxn>
              <a:cxn ang="0">
                <a:pos x="74" y="162"/>
              </a:cxn>
              <a:cxn ang="0">
                <a:pos x="76" y="158"/>
              </a:cxn>
              <a:cxn ang="0">
                <a:pos x="78" y="151"/>
              </a:cxn>
              <a:cxn ang="0">
                <a:pos x="77" y="140"/>
              </a:cxn>
              <a:cxn ang="0">
                <a:pos x="75" y="134"/>
              </a:cxn>
              <a:cxn ang="0">
                <a:pos x="68" y="132"/>
              </a:cxn>
              <a:cxn ang="0">
                <a:pos x="56" y="131"/>
              </a:cxn>
              <a:cxn ang="0">
                <a:pos x="53" y="132"/>
              </a:cxn>
              <a:cxn ang="0">
                <a:pos x="49" y="134"/>
              </a:cxn>
              <a:cxn ang="0">
                <a:pos x="45" y="139"/>
              </a:cxn>
              <a:cxn ang="0">
                <a:pos x="36" y="146"/>
              </a:cxn>
              <a:cxn ang="0">
                <a:pos x="32" y="150"/>
              </a:cxn>
              <a:cxn ang="0">
                <a:pos x="29" y="155"/>
              </a:cxn>
              <a:cxn ang="0">
                <a:pos x="25" y="159"/>
              </a:cxn>
              <a:cxn ang="0">
                <a:pos x="21" y="165"/>
              </a:cxn>
              <a:cxn ang="0">
                <a:pos x="16" y="170"/>
              </a:cxn>
              <a:cxn ang="0">
                <a:pos x="11" y="173"/>
              </a:cxn>
              <a:cxn ang="0">
                <a:pos x="6" y="176"/>
              </a:cxn>
              <a:cxn ang="0">
                <a:pos x="0" y="176"/>
              </a:cxn>
              <a:cxn ang="0">
                <a:pos x="3" y="132"/>
              </a:cxn>
              <a:cxn ang="0">
                <a:pos x="8" y="88"/>
              </a:cxn>
              <a:cxn ang="0">
                <a:pos x="11" y="44"/>
              </a:cxn>
              <a:cxn ang="0">
                <a:pos x="15" y="0"/>
              </a:cxn>
              <a:cxn ang="0">
                <a:pos x="37" y="5"/>
              </a:cxn>
              <a:cxn ang="0">
                <a:pos x="57" y="8"/>
              </a:cxn>
              <a:cxn ang="0">
                <a:pos x="77" y="14"/>
              </a:cxn>
              <a:cxn ang="0">
                <a:pos x="95" y="20"/>
              </a:cxn>
              <a:cxn ang="0">
                <a:pos x="113" y="27"/>
              </a:cxn>
              <a:cxn ang="0">
                <a:pos x="130" y="36"/>
              </a:cxn>
              <a:cxn ang="0">
                <a:pos x="147" y="48"/>
              </a:cxn>
              <a:cxn ang="0">
                <a:pos x="165" y="61"/>
              </a:cxn>
              <a:cxn ang="0">
                <a:pos x="159" y="91"/>
              </a:cxn>
              <a:cxn ang="0">
                <a:pos x="157" y="106"/>
              </a:cxn>
              <a:cxn ang="0">
                <a:pos x="154" y="113"/>
              </a:cxn>
              <a:cxn ang="0">
                <a:pos x="153" y="118"/>
              </a:cxn>
              <a:cxn ang="0">
                <a:pos x="143" y="126"/>
              </a:cxn>
              <a:cxn ang="0">
                <a:pos x="136" y="133"/>
              </a:cxn>
              <a:cxn ang="0">
                <a:pos x="130" y="140"/>
              </a:cxn>
              <a:cxn ang="0">
                <a:pos x="127" y="146"/>
              </a:cxn>
              <a:cxn ang="0">
                <a:pos x="123" y="154"/>
              </a:cxn>
              <a:cxn ang="0">
                <a:pos x="120" y="162"/>
              </a:cxn>
              <a:cxn ang="0">
                <a:pos x="116" y="171"/>
              </a:cxn>
              <a:cxn ang="0">
                <a:pos x="113" y="184"/>
              </a:cxn>
              <a:cxn ang="0">
                <a:pos x="107" y="193"/>
              </a:cxn>
              <a:cxn ang="0">
                <a:pos x="101" y="200"/>
              </a:cxn>
              <a:cxn ang="0">
                <a:pos x="95" y="204"/>
              </a:cxn>
              <a:cxn ang="0">
                <a:pos x="90" y="207"/>
              </a:cxn>
              <a:cxn ang="0">
                <a:pos x="83" y="208"/>
              </a:cxn>
              <a:cxn ang="0">
                <a:pos x="75" y="208"/>
              </a:cxn>
              <a:cxn ang="0">
                <a:pos x="66" y="206"/>
              </a:cxn>
              <a:cxn ang="0">
                <a:pos x="56" y="204"/>
              </a:cxn>
            </a:cxnLst>
            <a:rect l="0" t="0" r="r" b="b"/>
            <a:pathLst>
              <a:path w="165" h="208">
                <a:moveTo>
                  <a:pt x="56" y="204"/>
                </a:moveTo>
                <a:lnTo>
                  <a:pt x="59" y="195"/>
                </a:lnTo>
                <a:lnTo>
                  <a:pt x="60" y="186"/>
                </a:lnTo>
                <a:lnTo>
                  <a:pt x="62" y="177"/>
                </a:lnTo>
                <a:lnTo>
                  <a:pt x="64" y="168"/>
                </a:lnTo>
                <a:lnTo>
                  <a:pt x="70" y="165"/>
                </a:lnTo>
                <a:lnTo>
                  <a:pt x="74" y="162"/>
                </a:lnTo>
                <a:lnTo>
                  <a:pt x="76" y="158"/>
                </a:lnTo>
                <a:lnTo>
                  <a:pt x="78" y="151"/>
                </a:lnTo>
                <a:lnTo>
                  <a:pt x="77" y="140"/>
                </a:lnTo>
                <a:lnTo>
                  <a:pt x="75" y="134"/>
                </a:lnTo>
                <a:lnTo>
                  <a:pt x="68" y="132"/>
                </a:lnTo>
                <a:lnTo>
                  <a:pt x="56" y="131"/>
                </a:lnTo>
                <a:lnTo>
                  <a:pt x="53" y="132"/>
                </a:lnTo>
                <a:lnTo>
                  <a:pt x="49" y="134"/>
                </a:lnTo>
                <a:lnTo>
                  <a:pt x="45" y="139"/>
                </a:lnTo>
                <a:lnTo>
                  <a:pt x="36" y="146"/>
                </a:lnTo>
                <a:lnTo>
                  <a:pt x="32" y="150"/>
                </a:lnTo>
                <a:lnTo>
                  <a:pt x="29" y="155"/>
                </a:lnTo>
                <a:lnTo>
                  <a:pt x="25" y="159"/>
                </a:lnTo>
                <a:lnTo>
                  <a:pt x="21" y="165"/>
                </a:lnTo>
                <a:lnTo>
                  <a:pt x="16" y="170"/>
                </a:lnTo>
                <a:lnTo>
                  <a:pt x="11" y="173"/>
                </a:lnTo>
                <a:lnTo>
                  <a:pt x="6" y="176"/>
                </a:lnTo>
                <a:lnTo>
                  <a:pt x="0" y="176"/>
                </a:lnTo>
                <a:lnTo>
                  <a:pt x="3" y="132"/>
                </a:lnTo>
                <a:lnTo>
                  <a:pt x="8" y="88"/>
                </a:lnTo>
                <a:lnTo>
                  <a:pt x="11" y="44"/>
                </a:lnTo>
                <a:lnTo>
                  <a:pt x="15" y="0"/>
                </a:lnTo>
                <a:lnTo>
                  <a:pt x="37" y="5"/>
                </a:lnTo>
                <a:lnTo>
                  <a:pt x="57" y="8"/>
                </a:lnTo>
                <a:lnTo>
                  <a:pt x="77" y="14"/>
                </a:lnTo>
                <a:lnTo>
                  <a:pt x="95" y="20"/>
                </a:lnTo>
                <a:lnTo>
                  <a:pt x="113" y="27"/>
                </a:lnTo>
                <a:lnTo>
                  <a:pt x="130" y="36"/>
                </a:lnTo>
                <a:lnTo>
                  <a:pt x="147" y="48"/>
                </a:lnTo>
                <a:lnTo>
                  <a:pt x="165" y="61"/>
                </a:lnTo>
                <a:lnTo>
                  <a:pt x="159" y="91"/>
                </a:lnTo>
                <a:lnTo>
                  <a:pt x="157" y="106"/>
                </a:lnTo>
                <a:lnTo>
                  <a:pt x="154" y="113"/>
                </a:lnTo>
                <a:lnTo>
                  <a:pt x="153" y="118"/>
                </a:lnTo>
                <a:lnTo>
                  <a:pt x="143" y="126"/>
                </a:lnTo>
                <a:lnTo>
                  <a:pt x="136" y="133"/>
                </a:lnTo>
                <a:lnTo>
                  <a:pt x="130" y="140"/>
                </a:lnTo>
                <a:lnTo>
                  <a:pt x="127" y="146"/>
                </a:lnTo>
                <a:lnTo>
                  <a:pt x="123" y="154"/>
                </a:lnTo>
                <a:lnTo>
                  <a:pt x="120" y="162"/>
                </a:lnTo>
                <a:lnTo>
                  <a:pt x="116" y="171"/>
                </a:lnTo>
                <a:lnTo>
                  <a:pt x="113" y="184"/>
                </a:lnTo>
                <a:lnTo>
                  <a:pt x="107" y="193"/>
                </a:lnTo>
                <a:lnTo>
                  <a:pt x="101" y="200"/>
                </a:lnTo>
                <a:lnTo>
                  <a:pt x="95" y="204"/>
                </a:lnTo>
                <a:lnTo>
                  <a:pt x="90" y="207"/>
                </a:lnTo>
                <a:lnTo>
                  <a:pt x="83" y="208"/>
                </a:lnTo>
                <a:lnTo>
                  <a:pt x="75" y="208"/>
                </a:lnTo>
                <a:lnTo>
                  <a:pt x="66" y="206"/>
                </a:lnTo>
                <a:lnTo>
                  <a:pt x="56" y="204"/>
                </a:lnTo>
                <a:close/>
              </a:path>
            </a:pathLst>
          </a:custGeom>
          <a:solidFill>
            <a:srgbClr val="00663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88092" name="Freeform 348"/>
          <p:cNvSpPr>
            <a:spLocks/>
          </p:cNvSpPr>
          <p:nvPr/>
        </p:nvSpPr>
        <p:spPr bwMode="auto">
          <a:xfrm flipH="1">
            <a:off x="2320000" y="4645026"/>
            <a:ext cx="65352" cy="100013"/>
          </a:xfrm>
          <a:custGeom>
            <a:avLst/>
            <a:gdLst/>
            <a:ahLst/>
            <a:cxnLst>
              <a:cxn ang="0">
                <a:pos x="79" y="166"/>
              </a:cxn>
              <a:cxn ang="0">
                <a:pos x="75" y="156"/>
              </a:cxn>
              <a:cxn ang="0">
                <a:pos x="70" y="146"/>
              </a:cxn>
              <a:cxn ang="0">
                <a:pos x="64" y="138"/>
              </a:cxn>
              <a:cxn ang="0">
                <a:pos x="59" y="129"/>
              </a:cxn>
              <a:cxn ang="0">
                <a:pos x="53" y="121"/>
              </a:cxn>
              <a:cxn ang="0">
                <a:pos x="47" y="113"/>
              </a:cxn>
              <a:cxn ang="0">
                <a:pos x="41" y="105"/>
              </a:cxn>
              <a:cxn ang="0">
                <a:pos x="34" y="97"/>
              </a:cxn>
              <a:cxn ang="0">
                <a:pos x="30" y="92"/>
              </a:cxn>
              <a:cxn ang="0">
                <a:pos x="25" y="89"/>
              </a:cxn>
              <a:cxn ang="0">
                <a:pos x="21" y="84"/>
              </a:cxn>
              <a:cxn ang="0">
                <a:pos x="16" y="80"/>
              </a:cxn>
              <a:cxn ang="0">
                <a:pos x="12" y="75"/>
              </a:cxn>
              <a:cxn ang="0">
                <a:pos x="8" y="70"/>
              </a:cxn>
              <a:cxn ang="0">
                <a:pos x="3" y="66"/>
              </a:cxn>
              <a:cxn ang="0">
                <a:pos x="0" y="61"/>
              </a:cxn>
              <a:cxn ang="0">
                <a:pos x="1" y="47"/>
              </a:cxn>
              <a:cxn ang="0">
                <a:pos x="7" y="33"/>
              </a:cxn>
              <a:cxn ang="0">
                <a:pos x="16" y="21"/>
              </a:cxn>
              <a:cxn ang="0">
                <a:pos x="25" y="12"/>
              </a:cxn>
              <a:cxn ang="0">
                <a:pos x="27" y="7"/>
              </a:cxn>
              <a:cxn ang="0">
                <a:pos x="29" y="3"/>
              </a:cxn>
              <a:cxn ang="0">
                <a:pos x="31" y="1"/>
              </a:cxn>
              <a:cxn ang="0">
                <a:pos x="34" y="0"/>
              </a:cxn>
              <a:cxn ang="0">
                <a:pos x="45" y="21"/>
              </a:cxn>
              <a:cxn ang="0">
                <a:pos x="56" y="41"/>
              </a:cxn>
              <a:cxn ang="0">
                <a:pos x="67" y="63"/>
              </a:cxn>
              <a:cxn ang="0">
                <a:pos x="76" y="86"/>
              </a:cxn>
              <a:cxn ang="0">
                <a:pos x="85" y="109"/>
              </a:cxn>
              <a:cxn ang="0">
                <a:pos x="92" y="133"/>
              </a:cxn>
              <a:cxn ang="0">
                <a:pos x="97" y="156"/>
              </a:cxn>
              <a:cxn ang="0">
                <a:pos x="99" y="179"/>
              </a:cxn>
              <a:cxn ang="0">
                <a:pos x="92" y="182"/>
              </a:cxn>
              <a:cxn ang="0">
                <a:pos x="89" y="180"/>
              </a:cxn>
              <a:cxn ang="0">
                <a:pos x="85" y="174"/>
              </a:cxn>
              <a:cxn ang="0">
                <a:pos x="79" y="166"/>
              </a:cxn>
            </a:cxnLst>
            <a:rect l="0" t="0" r="r" b="b"/>
            <a:pathLst>
              <a:path w="99" h="182">
                <a:moveTo>
                  <a:pt x="79" y="166"/>
                </a:moveTo>
                <a:lnTo>
                  <a:pt x="75" y="156"/>
                </a:lnTo>
                <a:lnTo>
                  <a:pt x="70" y="146"/>
                </a:lnTo>
                <a:lnTo>
                  <a:pt x="64" y="138"/>
                </a:lnTo>
                <a:lnTo>
                  <a:pt x="59" y="129"/>
                </a:lnTo>
                <a:lnTo>
                  <a:pt x="53" y="121"/>
                </a:lnTo>
                <a:lnTo>
                  <a:pt x="47" y="113"/>
                </a:lnTo>
                <a:lnTo>
                  <a:pt x="41" y="105"/>
                </a:lnTo>
                <a:lnTo>
                  <a:pt x="34" y="97"/>
                </a:lnTo>
                <a:lnTo>
                  <a:pt x="30" y="92"/>
                </a:lnTo>
                <a:lnTo>
                  <a:pt x="25" y="89"/>
                </a:lnTo>
                <a:lnTo>
                  <a:pt x="21" y="84"/>
                </a:lnTo>
                <a:lnTo>
                  <a:pt x="16" y="80"/>
                </a:lnTo>
                <a:lnTo>
                  <a:pt x="12" y="75"/>
                </a:lnTo>
                <a:lnTo>
                  <a:pt x="8" y="70"/>
                </a:lnTo>
                <a:lnTo>
                  <a:pt x="3" y="66"/>
                </a:lnTo>
                <a:lnTo>
                  <a:pt x="0" y="61"/>
                </a:lnTo>
                <a:lnTo>
                  <a:pt x="1" y="47"/>
                </a:lnTo>
                <a:lnTo>
                  <a:pt x="7" y="33"/>
                </a:lnTo>
                <a:lnTo>
                  <a:pt x="16" y="21"/>
                </a:lnTo>
                <a:lnTo>
                  <a:pt x="25" y="12"/>
                </a:lnTo>
                <a:lnTo>
                  <a:pt x="27" y="7"/>
                </a:lnTo>
                <a:lnTo>
                  <a:pt x="29" y="3"/>
                </a:lnTo>
                <a:lnTo>
                  <a:pt x="31" y="1"/>
                </a:lnTo>
                <a:lnTo>
                  <a:pt x="34" y="0"/>
                </a:lnTo>
                <a:lnTo>
                  <a:pt x="45" y="21"/>
                </a:lnTo>
                <a:lnTo>
                  <a:pt x="56" y="41"/>
                </a:lnTo>
                <a:lnTo>
                  <a:pt x="67" y="63"/>
                </a:lnTo>
                <a:lnTo>
                  <a:pt x="76" y="86"/>
                </a:lnTo>
                <a:lnTo>
                  <a:pt x="85" y="109"/>
                </a:lnTo>
                <a:lnTo>
                  <a:pt x="92" y="133"/>
                </a:lnTo>
                <a:lnTo>
                  <a:pt x="97" y="156"/>
                </a:lnTo>
                <a:lnTo>
                  <a:pt x="99" y="179"/>
                </a:lnTo>
                <a:lnTo>
                  <a:pt x="92" y="182"/>
                </a:lnTo>
                <a:lnTo>
                  <a:pt x="89" y="180"/>
                </a:lnTo>
                <a:lnTo>
                  <a:pt x="85" y="174"/>
                </a:lnTo>
                <a:lnTo>
                  <a:pt x="79" y="166"/>
                </a:ln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88093" name="Freeform 349"/>
          <p:cNvSpPr>
            <a:spLocks/>
          </p:cNvSpPr>
          <p:nvPr/>
        </p:nvSpPr>
        <p:spPr bwMode="auto">
          <a:xfrm flipH="1">
            <a:off x="2595167" y="4721226"/>
            <a:ext cx="30956" cy="22225"/>
          </a:xfrm>
          <a:custGeom>
            <a:avLst/>
            <a:gdLst/>
            <a:ahLst/>
            <a:cxnLst>
              <a:cxn ang="0">
                <a:pos x="31" y="39"/>
              </a:cxn>
              <a:cxn ang="0">
                <a:pos x="19" y="38"/>
              </a:cxn>
              <a:cxn ang="0">
                <a:pos x="12" y="37"/>
              </a:cxn>
              <a:cxn ang="0">
                <a:pos x="6" y="35"/>
              </a:cxn>
              <a:cxn ang="0">
                <a:pos x="0" y="33"/>
              </a:cxn>
              <a:cxn ang="0">
                <a:pos x="6" y="30"/>
              </a:cxn>
              <a:cxn ang="0">
                <a:pos x="11" y="27"/>
              </a:cxn>
              <a:cxn ang="0">
                <a:pos x="17" y="24"/>
              </a:cxn>
              <a:cxn ang="0">
                <a:pos x="21" y="22"/>
              </a:cxn>
              <a:cxn ang="0">
                <a:pos x="26" y="16"/>
              </a:cxn>
              <a:cxn ang="0">
                <a:pos x="30" y="11"/>
              </a:cxn>
              <a:cxn ang="0">
                <a:pos x="35" y="6"/>
              </a:cxn>
              <a:cxn ang="0">
                <a:pos x="40" y="1"/>
              </a:cxn>
              <a:cxn ang="0">
                <a:pos x="41" y="1"/>
              </a:cxn>
              <a:cxn ang="0">
                <a:pos x="42" y="1"/>
              </a:cxn>
              <a:cxn ang="0">
                <a:pos x="43" y="1"/>
              </a:cxn>
              <a:cxn ang="0">
                <a:pos x="44" y="0"/>
              </a:cxn>
              <a:cxn ang="0">
                <a:pos x="44" y="4"/>
              </a:cxn>
              <a:cxn ang="0">
                <a:pos x="43" y="10"/>
              </a:cxn>
              <a:cxn ang="0">
                <a:pos x="43" y="15"/>
              </a:cxn>
              <a:cxn ang="0">
                <a:pos x="42" y="20"/>
              </a:cxn>
              <a:cxn ang="0">
                <a:pos x="41" y="24"/>
              </a:cxn>
              <a:cxn ang="0">
                <a:pos x="38" y="30"/>
              </a:cxn>
              <a:cxn ang="0">
                <a:pos x="37" y="35"/>
              </a:cxn>
              <a:cxn ang="0">
                <a:pos x="35" y="39"/>
              </a:cxn>
              <a:cxn ang="0">
                <a:pos x="34" y="39"/>
              </a:cxn>
              <a:cxn ang="0">
                <a:pos x="34" y="39"/>
              </a:cxn>
              <a:cxn ang="0">
                <a:pos x="33" y="39"/>
              </a:cxn>
              <a:cxn ang="0">
                <a:pos x="31" y="39"/>
              </a:cxn>
            </a:cxnLst>
            <a:rect l="0" t="0" r="r" b="b"/>
            <a:pathLst>
              <a:path w="44" h="39">
                <a:moveTo>
                  <a:pt x="31" y="39"/>
                </a:moveTo>
                <a:lnTo>
                  <a:pt x="19" y="38"/>
                </a:lnTo>
                <a:lnTo>
                  <a:pt x="12" y="37"/>
                </a:lnTo>
                <a:lnTo>
                  <a:pt x="6" y="35"/>
                </a:lnTo>
                <a:lnTo>
                  <a:pt x="0" y="33"/>
                </a:lnTo>
                <a:lnTo>
                  <a:pt x="6" y="30"/>
                </a:lnTo>
                <a:lnTo>
                  <a:pt x="11" y="27"/>
                </a:lnTo>
                <a:lnTo>
                  <a:pt x="17" y="24"/>
                </a:lnTo>
                <a:lnTo>
                  <a:pt x="21" y="22"/>
                </a:lnTo>
                <a:lnTo>
                  <a:pt x="26" y="16"/>
                </a:lnTo>
                <a:lnTo>
                  <a:pt x="30" y="11"/>
                </a:lnTo>
                <a:lnTo>
                  <a:pt x="35" y="6"/>
                </a:lnTo>
                <a:lnTo>
                  <a:pt x="40" y="1"/>
                </a:lnTo>
                <a:lnTo>
                  <a:pt x="41" y="1"/>
                </a:lnTo>
                <a:lnTo>
                  <a:pt x="42" y="1"/>
                </a:lnTo>
                <a:lnTo>
                  <a:pt x="43" y="1"/>
                </a:lnTo>
                <a:lnTo>
                  <a:pt x="44" y="0"/>
                </a:lnTo>
                <a:lnTo>
                  <a:pt x="44" y="4"/>
                </a:lnTo>
                <a:lnTo>
                  <a:pt x="43" y="10"/>
                </a:lnTo>
                <a:lnTo>
                  <a:pt x="43" y="15"/>
                </a:lnTo>
                <a:lnTo>
                  <a:pt x="42" y="20"/>
                </a:lnTo>
                <a:lnTo>
                  <a:pt x="41" y="24"/>
                </a:lnTo>
                <a:lnTo>
                  <a:pt x="38" y="30"/>
                </a:lnTo>
                <a:lnTo>
                  <a:pt x="37" y="35"/>
                </a:lnTo>
                <a:lnTo>
                  <a:pt x="35" y="39"/>
                </a:lnTo>
                <a:lnTo>
                  <a:pt x="34" y="39"/>
                </a:lnTo>
                <a:lnTo>
                  <a:pt x="34" y="39"/>
                </a:lnTo>
                <a:lnTo>
                  <a:pt x="33" y="39"/>
                </a:lnTo>
                <a:lnTo>
                  <a:pt x="31" y="39"/>
                </a:ln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88094" name="Freeform 350"/>
          <p:cNvSpPr>
            <a:spLocks/>
          </p:cNvSpPr>
          <p:nvPr/>
        </p:nvSpPr>
        <p:spPr bwMode="auto">
          <a:xfrm flipH="1">
            <a:off x="2436945" y="4672014"/>
            <a:ext cx="80830" cy="71437"/>
          </a:xfrm>
          <a:custGeom>
            <a:avLst/>
            <a:gdLst/>
            <a:ahLst/>
            <a:cxnLst>
              <a:cxn ang="0">
                <a:pos x="56" y="123"/>
              </a:cxn>
              <a:cxn ang="0">
                <a:pos x="57" y="109"/>
              </a:cxn>
              <a:cxn ang="0">
                <a:pos x="58" y="95"/>
              </a:cxn>
              <a:cxn ang="0">
                <a:pos x="60" y="83"/>
              </a:cxn>
              <a:cxn ang="0">
                <a:pos x="61" y="70"/>
              </a:cxn>
              <a:cxn ang="0">
                <a:pos x="54" y="64"/>
              </a:cxn>
              <a:cxn ang="0">
                <a:pos x="47" y="58"/>
              </a:cxn>
              <a:cxn ang="0">
                <a:pos x="40" y="53"/>
              </a:cxn>
              <a:cxn ang="0">
                <a:pos x="33" y="47"/>
              </a:cxn>
              <a:cxn ang="0">
                <a:pos x="25" y="41"/>
              </a:cxn>
              <a:cxn ang="0">
                <a:pos x="17" y="38"/>
              </a:cxn>
              <a:cxn ang="0">
                <a:pos x="9" y="37"/>
              </a:cxn>
              <a:cxn ang="0">
                <a:pos x="0" y="38"/>
              </a:cxn>
              <a:cxn ang="0">
                <a:pos x="1" y="29"/>
              </a:cxn>
              <a:cxn ang="0">
                <a:pos x="2" y="18"/>
              </a:cxn>
              <a:cxn ang="0">
                <a:pos x="3" y="9"/>
              </a:cxn>
              <a:cxn ang="0">
                <a:pos x="4" y="0"/>
              </a:cxn>
              <a:cxn ang="0">
                <a:pos x="19" y="5"/>
              </a:cxn>
              <a:cxn ang="0">
                <a:pos x="34" y="14"/>
              </a:cxn>
              <a:cxn ang="0">
                <a:pos x="49" y="23"/>
              </a:cxn>
              <a:cxn ang="0">
                <a:pos x="63" y="34"/>
              </a:cxn>
              <a:cxn ang="0">
                <a:pos x="78" y="45"/>
              </a:cxn>
              <a:cxn ang="0">
                <a:pos x="92" y="56"/>
              </a:cxn>
              <a:cxn ang="0">
                <a:pos x="106" y="68"/>
              </a:cxn>
              <a:cxn ang="0">
                <a:pos x="121" y="77"/>
              </a:cxn>
              <a:cxn ang="0">
                <a:pos x="121" y="83"/>
              </a:cxn>
              <a:cxn ang="0">
                <a:pos x="121" y="90"/>
              </a:cxn>
              <a:cxn ang="0">
                <a:pos x="121" y="97"/>
              </a:cxn>
              <a:cxn ang="0">
                <a:pos x="121" y="105"/>
              </a:cxn>
              <a:cxn ang="0">
                <a:pos x="114" y="111"/>
              </a:cxn>
              <a:cxn ang="0">
                <a:pos x="107" y="117"/>
              </a:cxn>
              <a:cxn ang="0">
                <a:pos x="100" y="123"/>
              </a:cxn>
              <a:cxn ang="0">
                <a:pos x="92" y="126"/>
              </a:cxn>
              <a:cxn ang="0">
                <a:pos x="84" y="129"/>
              </a:cxn>
              <a:cxn ang="0">
                <a:pos x="75" y="129"/>
              </a:cxn>
              <a:cxn ang="0">
                <a:pos x="65" y="128"/>
              </a:cxn>
              <a:cxn ang="0">
                <a:pos x="56" y="123"/>
              </a:cxn>
            </a:cxnLst>
            <a:rect l="0" t="0" r="r" b="b"/>
            <a:pathLst>
              <a:path w="121" h="129">
                <a:moveTo>
                  <a:pt x="56" y="123"/>
                </a:moveTo>
                <a:lnTo>
                  <a:pt x="57" y="109"/>
                </a:lnTo>
                <a:lnTo>
                  <a:pt x="58" y="95"/>
                </a:lnTo>
                <a:lnTo>
                  <a:pt x="60" y="83"/>
                </a:lnTo>
                <a:lnTo>
                  <a:pt x="61" y="70"/>
                </a:lnTo>
                <a:lnTo>
                  <a:pt x="54" y="64"/>
                </a:lnTo>
                <a:lnTo>
                  <a:pt x="47" y="58"/>
                </a:lnTo>
                <a:lnTo>
                  <a:pt x="40" y="53"/>
                </a:lnTo>
                <a:lnTo>
                  <a:pt x="33" y="47"/>
                </a:lnTo>
                <a:lnTo>
                  <a:pt x="25" y="41"/>
                </a:lnTo>
                <a:lnTo>
                  <a:pt x="17" y="38"/>
                </a:lnTo>
                <a:lnTo>
                  <a:pt x="9" y="37"/>
                </a:lnTo>
                <a:lnTo>
                  <a:pt x="0" y="38"/>
                </a:lnTo>
                <a:lnTo>
                  <a:pt x="1" y="29"/>
                </a:lnTo>
                <a:lnTo>
                  <a:pt x="2" y="18"/>
                </a:lnTo>
                <a:lnTo>
                  <a:pt x="3" y="9"/>
                </a:lnTo>
                <a:lnTo>
                  <a:pt x="4" y="0"/>
                </a:lnTo>
                <a:lnTo>
                  <a:pt x="19" y="5"/>
                </a:lnTo>
                <a:lnTo>
                  <a:pt x="34" y="14"/>
                </a:lnTo>
                <a:lnTo>
                  <a:pt x="49" y="23"/>
                </a:lnTo>
                <a:lnTo>
                  <a:pt x="63" y="34"/>
                </a:lnTo>
                <a:lnTo>
                  <a:pt x="78" y="45"/>
                </a:lnTo>
                <a:lnTo>
                  <a:pt x="92" y="56"/>
                </a:lnTo>
                <a:lnTo>
                  <a:pt x="106" y="68"/>
                </a:lnTo>
                <a:lnTo>
                  <a:pt x="121" y="77"/>
                </a:lnTo>
                <a:lnTo>
                  <a:pt x="121" y="83"/>
                </a:lnTo>
                <a:lnTo>
                  <a:pt x="121" y="90"/>
                </a:lnTo>
                <a:lnTo>
                  <a:pt x="121" y="97"/>
                </a:lnTo>
                <a:lnTo>
                  <a:pt x="121" y="105"/>
                </a:lnTo>
                <a:lnTo>
                  <a:pt x="114" y="111"/>
                </a:lnTo>
                <a:lnTo>
                  <a:pt x="107" y="117"/>
                </a:lnTo>
                <a:lnTo>
                  <a:pt x="100" y="123"/>
                </a:lnTo>
                <a:lnTo>
                  <a:pt x="92" y="126"/>
                </a:lnTo>
                <a:lnTo>
                  <a:pt x="84" y="129"/>
                </a:lnTo>
                <a:lnTo>
                  <a:pt x="75" y="129"/>
                </a:lnTo>
                <a:lnTo>
                  <a:pt x="65" y="128"/>
                </a:lnTo>
                <a:lnTo>
                  <a:pt x="56" y="123"/>
                </a:lnTo>
                <a:close/>
              </a:path>
            </a:pathLst>
          </a:custGeom>
          <a:solidFill>
            <a:srgbClr val="00663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88095" name="Freeform 351"/>
          <p:cNvSpPr>
            <a:spLocks/>
          </p:cNvSpPr>
          <p:nvPr/>
        </p:nvSpPr>
        <p:spPr bwMode="auto">
          <a:xfrm flipH="1">
            <a:off x="2646760" y="4719638"/>
            <a:ext cx="70511" cy="6350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27" y="3"/>
              </a:cxn>
              <a:cxn ang="0">
                <a:pos x="46" y="2"/>
              </a:cxn>
              <a:cxn ang="0">
                <a:pos x="61" y="2"/>
              </a:cxn>
              <a:cxn ang="0">
                <a:pos x="73" y="2"/>
              </a:cxn>
              <a:cxn ang="0">
                <a:pos x="82" y="2"/>
              </a:cxn>
              <a:cxn ang="0">
                <a:pos x="90" y="1"/>
              </a:cxn>
              <a:cxn ang="0">
                <a:pos x="98" y="1"/>
              </a:cxn>
              <a:cxn ang="0">
                <a:pos x="108" y="0"/>
              </a:cxn>
              <a:cxn ang="0">
                <a:pos x="106" y="6"/>
              </a:cxn>
              <a:cxn ang="0">
                <a:pos x="106" y="8"/>
              </a:cxn>
              <a:cxn ang="0">
                <a:pos x="106" y="10"/>
              </a:cxn>
              <a:cxn ang="0">
                <a:pos x="105" y="13"/>
              </a:cxn>
              <a:cxn ang="0">
                <a:pos x="96" y="13"/>
              </a:cxn>
              <a:cxn ang="0">
                <a:pos x="81" y="13"/>
              </a:cxn>
              <a:cxn ang="0">
                <a:pos x="65" y="13"/>
              </a:cxn>
              <a:cxn ang="0">
                <a:pos x="48" y="13"/>
              </a:cxn>
              <a:cxn ang="0">
                <a:pos x="30" y="13"/>
              </a:cxn>
              <a:cxn ang="0">
                <a:pos x="15" y="11"/>
              </a:cxn>
              <a:cxn ang="0">
                <a:pos x="5" y="8"/>
              </a:cxn>
              <a:cxn ang="0">
                <a:pos x="0" y="3"/>
              </a:cxn>
            </a:cxnLst>
            <a:rect l="0" t="0" r="r" b="b"/>
            <a:pathLst>
              <a:path w="108" h="13">
                <a:moveTo>
                  <a:pt x="0" y="3"/>
                </a:moveTo>
                <a:lnTo>
                  <a:pt x="27" y="3"/>
                </a:lnTo>
                <a:lnTo>
                  <a:pt x="46" y="2"/>
                </a:lnTo>
                <a:lnTo>
                  <a:pt x="61" y="2"/>
                </a:lnTo>
                <a:lnTo>
                  <a:pt x="73" y="2"/>
                </a:lnTo>
                <a:lnTo>
                  <a:pt x="82" y="2"/>
                </a:lnTo>
                <a:lnTo>
                  <a:pt x="90" y="1"/>
                </a:lnTo>
                <a:lnTo>
                  <a:pt x="98" y="1"/>
                </a:lnTo>
                <a:lnTo>
                  <a:pt x="108" y="0"/>
                </a:lnTo>
                <a:lnTo>
                  <a:pt x="106" y="6"/>
                </a:lnTo>
                <a:lnTo>
                  <a:pt x="106" y="8"/>
                </a:lnTo>
                <a:lnTo>
                  <a:pt x="106" y="10"/>
                </a:lnTo>
                <a:lnTo>
                  <a:pt x="105" y="13"/>
                </a:lnTo>
                <a:lnTo>
                  <a:pt x="96" y="13"/>
                </a:lnTo>
                <a:lnTo>
                  <a:pt x="81" y="13"/>
                </a:lnTo>
                <a:lnTo>
                  <a:pt x="65" y="13"/>
                </a:lnTo>
                <a:lnTo>
                  <a:pt x="48" y="13"/>
                </a:lnTo>
                <a:lnTo>
                  <a:pt x="30" y="13"/>
                </a:lnTo>
                <a:lnTo>
                  <a:pt x="15" y="11"/>
                </a:lnTo>
                <a:lnTo>
                  <a:pt x="5" y="8"/>
                </a:lnTo>
                <a:lnTo>
                  <a:pt x="0" y="3"/>
                </a:lnTo>
                <a:close/>
              </a:path>
            </a:pathLst>
          </a:custGeom>
          <a:solidFill>
            <a:srgbClr val="FF993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88096" name="Freeform 352"/>
          <p:cNvSpPr>
            <a:spLocks/>
          </p:cNvSpPr>
          <p:nvPr/>
        </p:nvSpPr>
        <p:spPr bwMode="auto">
          <a:xfrm flipH="1">
            <a:off x="2397390" y="4648200"/>
            <a:ext cx="41275" cy="77788"/>
          </a:xfrm>
          <a:custGeom>
            <a:avLst/>
            <a:gdLst/>
            <a:ahLst/>
            <a:cxnLst>
              <a:cxn ang="0">
                <a:pos x="19" y="127"/>
              </a:cxn>
              <a:cxn ang="0">
                <a:pos x="19" y="114"/>
              </a:cxn>
              <a:cxn ang="0">
                <a:pos x="19" y="106"/>
              </a:cxn>
              <a:cxn ang="0">
                <a:pos x="20" y="97"/>
              </a:cxn>
              <a:cxn ang="0">
                <a:pos x="21" y="84"/>
              </a:cxn>
              <a:cxn ang="0">
                <a:pos x="34" y="69"/>
              </a:cxn>
              <a:cxn ang="0">
                <a:pos x="37" y="57"/>
              </a:cxn>
              <a:cxn ang="0">
                <a:pos x="33" y="45"/>
              </a:cxn>
              <a:cxn ang="0">
                <a:pos x="21" y="29"/>
              </a:cxn>
              <a:cxn ang="0">
                <a:pos x="19" y="29"/>
              </a:cxn>
              <a:cxn ang="0">
                <a:pos x="16" y="29"/>
              </a:cxn>
              <a:cxn ang="0">
                <a:pos x="13" y="29"/>
              </a:cxn>
              <a:cxn ang="0">
                <a:pos x="11" y="28"/>
              </a:cxn>
              <a:cxn ang="0">
                <a:pos x="7" y="23"/>
              </a:cxn>
              <a:cxn ang="0">
                <a:pos x="4" y="18"/>
              </a:cxn>
              <a:cxn ang="0">
                <a:pos x="1" y="14"/>
              </a:cxn>
              <a:cxn ang="0">
                <a:pos x="0" y="8"/>
              </a:cxn>
              <a:cxn ang="0">
                <a:pos x="13" y="2"/>
              </a:cxn>
              <a:cxn ang="0">
                <a:pos x="21" y="0"/>
              </a:cxn>
              <a:cxn ang="0">
                <a:pos x="27" y="0"/>
              </a:cxn>
              <a:cxn ang="0">
                <a:pos x="33" y="4"/>
              </a:cxn>
              <a:cxn ang="0">
                <a:pos x="37" y="10"/>
              </a:cxn>
              <a:cxn ang="0">
                <a:pos x="43" y="18"/>
              </a:cxn>
              <a:cxn ang="0">
                <a:pos x="51" y="30"/>
              </a:cxn>
              <a:cxn ang="0">
                <a:pos x="62" y="43"/>
              </a:cxn>
              <a:cxn ang="0">
                <a:pos x="59" y="66"/>
              </a:cxn>
              <a:cxn ang="0">
                <a:pos x="50" y="91"/>
              </a:cxn>
              <a:cxn ang="0">
                <a:pos x="39" y="116"/>
              </a:cxn>
              <a:cxn ang="0">
                <a:pos x="30" y="140"/>
              </a:cxn>
              <a:cxn ang="0">
                <a:pos x="28" y="138"/>
              </a:cxn>
              <a:cxn ang="0">
                <a:pos x="24" y="135"/>
              </a:cxn>
              <a:cxn ang="0">
                <a:pos x="21" y="130"/>
              </a:cxn>
              <a:cxn ang="0">
                <a:pos x="19" y="127"/>
              </a:cxn>
            </a:cxnLst>
            <a:rect l="0" t="0" r="r" b="b"/>
            <a:pathLst>
              <a:path w="62" h="140">
                <a:moveTo>
                  <a:pt x="19" y="127"/>
                </a:moveTo>
                <a:lnTo>
                  <a:pt x="19" y="114"/>
                </a:lnTo>
                <a:lnTo>
                  <a:pt x="19" y="106"/>
                </a:lnTo>
                <a:lnTo>
                  <a:pt x="20" y="97"/>
                </a:lnTo>
                <a:lnTo>
                  <a:pt x="21" y="84"/>
                </a:lnTo>
                <a:lnTo>
                  <a:pt x="34" y="69"/>
                </a:lnTo>
                <a:lnTo>
                  <a:pt x="37" y="57"/>
                </a:lnTo>
                <a:lnTo>
                  <a:pt x="33" y="45"/>
                </a:lnTo>
                <a:lnTo>
                  <a:pt x="21" y="29"/>
                </a:lnTo>
                <a:lnTo>
                  <a:pt x="19" y="29"/>
                </a:lnTo>
                <a:lnTo>
                  <a:pt x="16" y="29"/>
                </a:lnTo>
                <a:lnTo>
                  <a:pt x="13" y="29"/>
                </a:lnTo>
                <a:lnTo>
                  <a:pt x="11" y="28"/>
                </a:lnTo>
                <a:lnTo>
                  <a:pt x="7" y="23"/>
                </a:lnTo>
                <a:lnTo>
                  <a:pt x="4" y="18"/>
                </a:lnTo>
                <a:lnTo>
                  <a:pt x="1" y="14"/>
                </a:lnTo>
                <a:lnTo>
                  <a:pt x="0" y="8"/>
                </a:lnTo>
                <a:lnTo>
                  <a:pt x="13" y="2"/>
                </a:lnTo>
                <a:lnTo>
                  <a:pt x="21" y="0"/>
                </a:lnTo>
                <a:lnTo>
                  <a:pt x="27" y="0"/>
                </a:lnTo>
                <a:lnTo>
                  <a:pt x="33" y="4"/>
                </a:lnTo>
                <a:lnTo>
                  <a:pt x="37" y="10"/>
                </a:lnTo>
                <a:lnTo>
                  <a:pt x="43" y="18"/>
                </a:lnTo>
                <a:lnTo>
                  <a:pt x="51" y="30"/>
                </a:lnTo>
                <a:lnTo>
                  <a:pt x="62" y="43"/>
                </a:lnTo>
                <a:lnTo>
                  <a:pt x="59" y="66"/>
                </a:lnTo>
                <a:lnTo>
                  <a:pt x="50" y="91"/>
                </a:lnTo>
                <a:lnTo>
                  <a:pt x="39" y="116"/>
                </a:lnTo>
                <a:lnTo>
                  <a:pt x="30" y="140"/>
                </a:lnTo>
                <a:lnTo>
                  <a:pt x="28" y="138"/>
                </a:lnTo>
                <a:lnTo>
                  <a:pt x="24" y="135"/>
                </a:lnTo>
                <a:lnTo>
                  <a:pt x="21" y="130"/>
                </a:lnTo>
                <a:lnTo>
                  <a:pt x="19" y="127"/>
                </a:ln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88097" name="Freeform 353"/>
          <p:cNvSpPr>
            <a:spLocks/>
          </p:cNvSpPr>
          <p:nvPr/>
        </p:nvSpPr>
        <p:spPr bwMode="auto">
          <a:xfrm flipH="1">
            <a:off x="2638160" y="4646613"/>
            <a:ext cx="110067" cy="68262"/>
          </a:xfrm>
          <a:custGeom>
            <a:avLst/>
            <a:gdLst/>
            <a:ahLst/>
            <a:cxnLst>
              <a:cxn ang="0">
                <a:pos x="59" y="123"/>
              </a:cxn>
              <a:cxn ang="0">
                <a:pos x="53" y="122"/>
              </a:cxn>
              <a:cxn ang="0">
                <a:pos x="46" y="122"/>
              </a:cxn>
              <a:cxn ang="0">
                <a:pos x="39" y="121"/>
              </a:cxn>
              <a:cxn ang="0">
                <a:pos x="33" y="121"/>
              </a:cxn>
              <a:cxn ang="0">
                <a:pos x="15" y="111"/>
              </a:cxn>
              <a:cxn ang="0">
                <a:pos x="5" y="100"/>
              </a:cxn>
              <a:cxn ang="0">
                <a:pos x="0" y="88"/>
              </a:cxn>
              <a:cxn ang="0">
                <a:pos x="0" y="75"/>
              </a:cxn>
              <a:cxn ang="0">
                <a:pos x="3" y="60"/>
              </a:cxn>
              <a:cxn ang="0">
                <a:pos x="10" y="45"/>
              </a:cxn>
              <a:cxn ang="0">
                <a:pos x="18" y="30"/>
              </a:cxn>
              <a:cxn ang="0">
                <a:pos x="26" y="15"/>
              </a:cxn>
              <a:cxn ang="0">
                <a:pos x="38" y="10"/>
              </a:cxn>
              <a:cxn ang="0">
                <a:pos x="53" y="8"/>
              </a:cxn>
              <a:cxn ang="0">
                <a:pos x="69" y="5"/>
              </a:cxn>
              <a:cxn ang="0">
                <a:pos x="86" y="3"/>
              </a:cxn>
              <a:cxn ang="0">
                <a:pos x="102" y="2"/>
              </a:cxn>
              <a:cxn ang="0">
                <a:pos x="117" y="1"/>
              </a:cxn>
              <a:cxn ang="0">
                <a:pos x="132" y="1"/>
              </a:cxn>
              <a:cxn ang="0">
                <a:pos x="145" y="0"/>
              </a:cxn>
              <a:cxn ang="0">
                <a:pos x="150" y="0"/>
              </a:cxn>
              <a:cxn ang="0">
                <a:pos x="156" y="0"/>
              </a:cxn>
              <a:cxn ang="0">
                <a:pos x="160" y="0"/>
              </a:cxn>
              <a:cxn ang="0">
                <a:pos x="165" y="0"/>
              </a:cxn>
              <a:cxn ang="0">
                <a:pos x="160" y="51"/>
              </a:cxn>
              <a:cxn ang="0">
                <a:pos x="158" y="85"/>
              </a:cxn>
              <a:cxn ang="0">
                <a:pos x="157" y="104"/>
              </a:cxn>
              <a:cxn ang="0">
                <a:pos x="155" y="118"/>
              </a:cxn>
              <a:cxn ang="0">
                <a:pos x="155" y="118"/>
              </a:cxn>
              <a:cxn ang="0">
                <a:pos x="155" y="119"/>
              </a:cxn>
              <a:cxn ang="0">
                <a:pos x="155" y="119"/>
              </a:cxn>
              <a:cxn ang="0">
                <a:pos x="154" y="121"/>
              </a:cxn>
              <a:cxn ang="0">
                <a:pos x="142" y="121"/>
              </a:cxn>
              <a:cxn ang="0">
                <a:pos x="131" y="121"/>
              </a:cxn>
              <a:cxn ang="0">
                <a:pos x="119" y="121"/>
              </a:cxn>
              <a:cxn ang="0">
                <a:pos x="107" y="122"/>
              </a:cxn>
              <a:cxn ang="0">
                <a:pos x="96" y="122"/>
              </a:cxn>
              <a:cxn ang="0">
                <a:pos x="83" y="122"/>
              </a:cxn>
              <a:cxn ang="0">
                <a:pos x="72" y="123"/>
              </a:cxn>
              <a:cxn ang="0">
                <a:pos x="59" y="123"/>
              </a:cxn>
            </a:cxnLst>
            <a:rect l="0" t="0" r="r" b="b"/>
            <a:pathLst>
              <a:path w="165" h="123">
                <a:moveTo>
                  <a:pt x="59" y="123"/>
                </a:moveTo>
                <a:lnTo>
                  <a:pt x="53" y="122"/>
                </a:lnTo>
                <a:lnTo>
                  <a:pt x="46" y="122"/>
                </a:lnTo>
                <a:lnTo>
                  <a:pt x="39" y="121"/>
                </a:lnTo>
                <a:lnTo>
                  <a:pt x="33" y="121"/>
                </a:lnTo>
                <a:lnTo>
                  <a:pt x="15" y="111"/>
                </a:lnTo>
                <a:lnTo>
                  <a:pt x="5" y="100"/>
                </a:lnTo>
                <a:lnTo>
                  <a:pt x="0" y="88"/>
                </a:lnTo>
                <a:lnTo>
                  <a:pt x="0" y="75"/>
                </a:lnTo>
                <a:lnTo>
                  <a:pt x="3" y="60"/>
                </a:lnTo>
                <a:lnTo>
                  <a:pt x="10" y="45"/>
                </a:lnTo>
                <a:lnTo>
                  <a:pt x="18" y="30"/>
                </a:lnTo>
                <a:lnTo>
                  <a:pt x="26" y="15"/>
                </a:lnTo>
                <a:lnTo>
                  <a:pt x="38" y="10"/>
                </a:lnTo>
                <a:lnTo>
                  <a:pt x="53" y="8"/>
                </a:lnTo>
                <a:lnTo>
                  <a:pt x="69" y="5"/>
                </a:lnTo>
                <a:lnTo>
                  <a:pt x="86" y="3"/>
                </a:lnTo>
                <a:lnTo>
                  <a:pt x="102" y="2"/>
                </a:lnTo>
                <a:lnTo>
                  <a:pt x="117" y="1"/>
                </a:lnTo>
                <a:lnTo>
                  <a:pt x="132" y="1"/>
                </a:lnTo>
                <a:lnTo>
                  <a:pt x="145" y="0"/>
                </a:lnTo>
                <a:lnTo>
                  <a:pt x="150" y="0"/>
                </a:lnTo>
                <a:lnTo>
                  <a:pt x="156" y="0"/>
                </a:lnTo>
                <a:lnTo>
                  <a:pt x="160" y="0"/>
                </a:lnTo>
                <a:lnTo>
                  <a:pt x="165" y="0"/>
                </a:lnTo>
                <a:lnTo>
                  <a:pt x="160" y="51"/>
                </a:lnTo>
                <a:lnTo>
                  <a:pt x="158" y="85"/>
                </a:lnTo>
                <a:lnTo>
                  <a:pt x="157" y="104"/>
                </a:lnTo>
                <a:lnTo>
                  <a:pt x="155" y="118"/>
                </a:lnTo>
                <a:lnTo>
                  <a:pt x="155" y="118"/>
                </a:lnTo>
                <a:lnTo>
                  <a:pt x="155" y="119"/>
                </a:lnTo>
                <a:lnTo>
                  <a:pt x="155" y="119"/>
                </a:lnTo>
                <a:lnTo>
                  <a:pt x="154" y="121"/>
                </a:lnTo>
                <a:lnTo>
                  <a:pt x="142" y="121"/>
                </a:lnTo>
                <a:lnTo>
                  <a:pt x="131" y="121"/>
                </a:lnTo>
                <a:lnTo>
                  <a:pt x="119" y="121"/>
                </a:lnTo>
                <a:lnTo>
                  <a:pt x="107" y="122"/>
                </a:lnTo>
                <a:lnTo>
                  <a:pt x="96" y="122"/>
                </a:lnTo>
                <a:lnTo>
                  <a:pt x="83" y="122"/>
                </a:lnTo>
                <a:lnTo>
                  <a:pt x="72" y="123"/>
                </a:lnTo>
                <a:lnTo>
                  <a:pt x="59" y="123"/>
                </a:lnTo>
                <a:close/>
              </a:path>
            </a:pathLst>
          </a:custGeom>
          <a:solidFill>
            <a:srgbClr val="FF993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88098" name="Freeform 354"/>
          <p:cNvSpPr>
            <a:spLocks/>
          </p:cNvSpPr>
          <p:nvPr/>
        </p:nvSpPr>
        <p:spPr bwMode="auto">
          <a:xfrm flipH="1">
            <a:off x="2424906" y="4606925"/>
            <a:ext cx="84270" cy="103188"/>
          </a:xfrm>
          <a:custGeom>
            <a:avLst/>
            <a:gdLst/>
            <a:ahLst/>
            <a:cxnLst>
              <a:cxn ang="0">
                <a:pos x="0" y="109"/>
              </a:cxn>
              <a:cxn ang="0">
                <a:pos x="2" y="100"/>
              </a:cxn>
              <a:cxn ang="0">
                <a:pos x="3" y="91"/>
              </a:cxn>
              <a:cxn ang="0">
                <a:pos x="3" y="82"/>
              </a:cxn>
              <a:cxn ang="0">
                <a:pos x="4" y="72"/>
              </a:cxn>
              <a:cxn ang="0">
                <a:pos x="7" y="54"/>
              </a:cxn>
              <a:cxn ang="0">
                <a:pos x="12" y="30"/>
              </a:cxn>
              <a:cxn ang="0">
                <a:pos x="18" y="9"/>
              </a:cxn>
              <a:cxn ang="0">
                <a:pos x="26" y="0"/>
              </a:cxn>
              <a:cxn ang="0">
                <a:pos x="33" y="4"/>
              </a:cxn>
              <a:cxn ang="0">
                <a:pos x="43" y="11"/>
              </a:cxn>
              <a:cxn ang="0">
                <a:pos x="56" y="21"/>
              </a:cxn>
              <a:cxn ang="0">
                <a:pos x="70" y="31"/>
              </a:cxn>
              <a:cxn ang="0">
                <a:pos x="83" y="41"/>
              </a:cxn>
              <a:cxn ang="0">
                <a:pos x="95" y="52"/>
              </a:cxn>
              <a:cxn ang="0">
                <a:pos x="104" y="60"/>
              </a:cxn>
              <a:cxn ang="0">
                <a:pos x="108" y="64"/>
              </a:cxn>
              <a:cxn ang="0">
                <a:pos x="104" y="74"/>
              </a:cxn>
              <a:cxn ang="0">
                <a:pos x="102" y="81"/>
              </a:cxn>
              <a:cxn ang="0">
                <a:pos x="99" y="86"/>
              </a:cxn>
              <a:cxn ang="0">
                <a:pos x="98" y="97"/>
              </a:cxn>
              <a:cxn ang="0">
                <a:pos x="102" y="104"/>
              </a:cxn>
              <a:cxn ang="0">
                <a:pos x="108" y="107"/>
              </a:cxn>
              <a:cxn ang="0">
                <a:pos x="112" y="110"/>
              </a:cxn>
              <a:cxn ang="0">
                <a:pos x="119" y="114"/>
              </a:cxn>
              <a:cxn ang="0">
                <a:pos x="123" y="127"/>
              </a:cxn>
              <a:cxn ang="0">
                <a:pos x="125" y="135"/>
              </a:cxn>
              <a:cxn ang="0">
                <a:pos x="123" y="143"/>
              </a:cxn>
              <a:cxn ang="0">
                <a:pos x="117" y="153"/>
              </a:cxn>
              <a:cxn ang="0">
                <a:pos x="111" y="172"/>
              </a:cxn>
              <a:cxn ang="0">
                <a:pos x="109" y="182"/>
              </a:cxn>
              <a:cxn ang="0">
                <a:pos x="108" y="185"/>
              </a:cxn>
              <a:cxn ang="0">
                <a:pos x="106" y="187"/>
              </a:cxn>
              <a:cxn ang="0">
                <a:pos x="101" y="183"/>
              </a:cxn>
              <a:cxn ang="0">
                <a:pos x="89" y="175"/>
              </a:cxn>
              <a:cxn ang="0">
                <a:pos x="73" y="163"/>
              </a:cxn>
              <a:cxn ang="0">
                <a:pos x="56" y="151"/>
              </a:cxn>
              <a:cxn ang="0">
                <a:pos x="36" y="137"/>
              </a:cxn>
              <a:cxn ang="0">
                <a:pos x="20" y="124"/>
              </a:cxn>
              <a:cxn ang="0">
                <a:pos x="7" y="115"/>
              </a:cxn>
              <a:cxn ang="0">
                <a:pos x="0" y="109"/>
              </a:cxn>
            </a:cxnLst>
            <a:rect l="0" t="0" r="r" b="b"/>
            <a:pathLst>
              <a:path w="125" h="187">
                <a:moveTo>
                  <a:pt x="0" y="109"/>
                </a:moveTo>
                <a:lnTo>
                  <a:pt x="2" y="100"/>
                </a:lnTo>
                <a:lnTo>
                  <a:pt x="3" y="91"/>
                </a:lnTo>
                <a:lnTo>
                  <a:pt x="3" y="82"/>
                </a:lnTo>
                <a:lnTo>
                  <a:pt x="4" y="72"/>
                </a:lnTo>
                <a:lnTo>
                  <a:pt x="7" y="54"/>
                </a:lnTo>
                <a:lnTo>
                  <a:pt x="12" y="30"/>
                </a:lnTo>
                <a:lnTo>
                  <a:pt x="18" y="9"/>
                </a:lnTo>
                <a:lnTo>
                  <a:pt x="26" y="0"/>
                </a:lnTo>
                <a:lnTo>
                  <a:pt x="33" y="4"/>
                </a:lnTo>
                <a:lnTo>
                  <a:pt x="43" y="11"/>
                </a:lnTo>
                <a:lnTo>
                  <a:pt x="56" y="21"/>
                </a:lnTo>
                <a:lnTo>
                  <a:pt x="70" y="31"/>
                </a:lnTo>
                <a:lnTo>
                  <a:pt x="83" y="41"/>
                </a:lnTo>
                <a:lnTo>
                  <a:pt x="95" y="52"/>
                </a:lnTo>
                <a:lnTo>
                  <a:pt x="104" y="60"/>
                </a:lnTo>
                <a:lnTo>
                  <a:pt x="108" y="64"/>
                </a:lnTo>
                <a:lnTo>
                  <a:pt x="104" y="74"/>
                </a:lnTo>
                <a:lnTo>
                  <a:pt x="102" y="81"/>
                </a:lnTo>
                <a:lnTo>
                  <a:pt x="99" y="86"/>
                </a:lnTo>
                <a:lnTo>
                  <a:pt x="98" y="97"/>
                </a:lnTo>
                <a:lnTo>
                  <a:pt x="102" y="104"/>
                </a:lnTo>
                <a:lnTo>
                  <a:pt x="108" y="107"/>
                </a:lnTo>
                <a:lnTo>
                  <a:pt x="112" y="110"/>
                </a:lnTo>
                <a:lnTo>
                  <a:pt x="119" y="114"/>
                </a:lnTo>
                <a:lnTo>
                  <a:pt x="123" y="127"/>
                </a:lnTo>
                <a:lnTo>
                  <a:pt x="125" y="135"/>
                </a:lnTo>
                <a:lnTo>
                  <a:pt x="123" y="143"/>
                </a:lnTo>
                <a:lnTo>
                  <a:pt x="117" y="153"/>
                </a:lnTo>
                <a:lnTo>
                  <a:pt x="111" y="172"/>
                </a:lnTo>
                <a:lnTo>
                  <a:pt x="109" y="182"/>
                </a:lnTo>
                <a:lnTo>
                  <a:pt x="108" y="185"/>
                </a:lnTo>
                <a:lnTo>
                  <a:pt x="106" y="187"/>
                </a:lnTo>
                <a:lnTo>
                  <a:pt x="101" y="183"/>
                </a:lnTo>
                <a:lnTo>
                  <a:pt x="89" y="175"/>
                </a:lnTo>
                <a:lnTo>
                  <a:pt x="73" y="163"/>
                </a:lnTo>
                <a:lnTo>
                  <a:pt x="56" y="151"/>
                </a:lnTo>
                <a:lnTo>
                  <a:pt x="36" y="137"/>
                </a:lnTo>
                <a:lnTo>
                  <a:pt x="20" y="124"/>
                </a:lnTo>
                <a:lnTo>
                  <a:pt x="7" y="115"/>
                </a:lnTo>
                <a:lnTo>
                  <a:pt x="0" y="109"/>
                </a:lnTo>
                <a:close/>
              </a:path>
            </a:pathLst>
          </a:custGeom>
          <a:solidFill>
            <a:srgbClr val="00663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88099" name="Freeform 355"/>
          <p:cNvSpPr>
            <a:spLocks/>
          </p:cNvSpPr>
          <p:nvPr/>
        </p:nvSpPr>
        <p:spPr bwMode="auto">
          <a:xfrm flipH="1">
            <a:off x="2667398" y="4673601"/>
            <a:ext cx="55033" cy="23813"/>
          </a:xfrm>
          <a:custGeom>
            <a:avLst/>
            <a:gdLst/>
            <a:ahLst/>
            <a:cxnLst>
              <a:cxn ang="0">
                <a:pos x="14" y="39"/>
              </a:cxn>
              <a:cxn ang="0">
                <a:pos x="12" y="37"/>
              </a:cxn>
              <a:cxn ang="0">
                <a:pos x="11" y="36"/>
              </a:cxn>
              <a:cxn ang="0">
                <a:pos x="8" y="33"/>
              </a:cxn>
              <a:cxn ang="0">
                <a:pos x="6" y="32"/>
              </a:cxn>
              <a:cxn ang="0">
                <a:pos x="4" y="26"/>
              </a:cxn>
              <a:cxn ang="0">
                <a:pos x="1" y="17"/>
              </a:cxn>
              <a:cxn ang="0">
                <a:pos x="0" y="8"/>
              </a:cxn>
              <a:cxn ang="0">
                <a:pos x="0" y="2"/>
              </a:cxn>
              <a:cxn ang="0">
                <a:pos x="10" y="2"/>
              </a:cxn>
              <a:cxn ang="0">
                <a:pos x="20" y="2"/>
              </a:cxn>
              <a:cxn ang="0">
                <a:pos x="29" y="1"/>
              </a:cxn>
              <a:cxn ang="0">
                <a:pos x="38" y="1"/>
              </a:cxn>
              <a:cxn ang="0">
                <a:pos x="48" y="0"/>
              </a:cxn>
              <a:cxn ang="0">
                <a:pos x="57" y="1"/>
              </a:cxn>
              <a:cxn ang="0">
                <a:pos x="67" y="2"/>
              </a:cxn>
              <a:cxn ang="0">
                <a:pos x="78" y="4"/>
              </a:cxn>
              <a:cxn ang="0">
                <a:pos x="79" y="6"/>
              </a:cxn>
              <a:cxn ang="0">
                <a:pos x="80" y="8"/>
              </a:cxn>
              <a:cxn ang="0">
                <a:pos x="82" y="9"/>
              </a:cxn>
              <a:cxn ang="0">
                <a:pos x="83" y="11"/>
              </a:cxn>
              <a:cxn ang="0">
                <a:pos x="81" y="22"/>
              </a:cxn>
              <a:cxn ang="0">
                <a:pos x="79" y="30"/>
              </a:cxn>
              <a:cxn ang="0">
                <a:pos x="75" y="38"/>
              </a:cxn>
              <a:cxn ang="0">
                <a:pos x="69" y="46"/>
              </a:cxn>
              <a:cxn ang="0">
                <a:pos x="63" y="46"/>
              </a:cxn>
              <a:cxn ang="0">
                <a:pos x="56" y="46"/>
              </a:cxn>
              <a:cxn ang="0">
                <a:pos x="49" y="45"/>
              </a:cxn>
              <a:cxn ang="0">
                <a:pos x="42" y="44"/>
              </a:cxn>
              <a:cxn ang="0">
                <a:pos x="35" y="42"/>
              </a:cxn>
              <a:cxn ang="0">
                <a:pos x="28" y="41"/>
              </a:cxn>
              <a:cxn ang="0">
                <a:pos x="21" y="40"/>
              </a:cxn>
              <a:cxn ang="0">
                <a:pos x="14" y="39"/>
              </a:cxn>
            </a:cxnLst>
            <a:rect l="0" t="0" r="r" b="b"/>
            <a:pathLst>
              <a:path w="83" h="46">
                <a:moveTo>
                  <a:pt x="14" y="39"/>
                </a:moveTo>
                <a:lnTo>
                  <a:pt x="12" y="37"/>
                </a:lnTo>
                <a:lnTo>
                  <a:pt x="11" y="36"/>
                </a:lnTo>
                <a:lnTo>
                  <a:pt x="8" y="33"/>
                </a:lnTo>
                <a:lnTo>
                  <a:pt x="6" y="32"/>
                </a:lnTo>
                <a:lnTo>
                  <a:pt x="4" y="26"/>
                </a:lnTo>
                <a:lnTo>
                  <a:pt x="1" y="17"/>
                </a:lnTo>
                <a:lnTo>
                  <a:pt x="0" y="8"/>
                </a:lnTo>
                <a:lnTo>
                  <a:pt x="0" y="2"/>
                </a:lnTo>
                <a:lnTo>
                  <a:pt x="10" y="2"/>
                </a:lnTo>
                <a:lnTo>
                  <a:pt x="20" y="2"/>
                </a:lnTo>
                <a:lnTo>
                  <a:pt x="29" y="1"/>
                </a:lnTo>
                <a:lnTo>
                  <a:pt x="38" y="1"/>
                </a:lnTo>
                <a:lnTo>
                  <a:pt x="48" y="0"/>
                </a:lnTo>
                <a:lnTo>
                  <a:pt x="57" y="1"/>
                </a:lnTo>
                <a:lnTo>
                  <a:pt x="67" y="2"/>
                </a:lnTo>
                <a:lnTo>
                  <a:pt x="78" y="4"/>
                </a:lnTo>
                <a:lnTo>
                  <a:pt x="79" y="6"/>
                </a:lnTo>
                <a:lnTo>
                  <a:pt x="80" y="8"/>
                </a:lnTo>
                <a:lnTo>
                  <a:pt x="82" y="9"/>
                </a:lnTo>
                <a:lnTo>
                  <a:pt x="83" y="11"/>
                </a:lnTo>
                <a:lnTo>
                  <a:pt x="81" y="22"/>
                </a:lnTo>
                <a:lnTo>
                  <a:pt x="79" y="30"/>
                </a:lnTo>
                <a:lnTo>
                  <a:pt x="75" y="38"/>
                </a:lnTo>
                <a:lnTo>
                  <a:pt x="69" y="46"/>
                </a:lnTo>
                <a:lnTo>
                  <a:pt x="63" y="46"/>
                </a:lnTo>
                <a:lnTo>
                  <a:pt x="56" y="46"/>
                </a:lnTo>
                <a:lnTo>
                  <a:pt x="49" y="45"/>
                </a:lnTo>
                <a:lnTo>
                  <a:pt x="42" y="44"/>
                </a:lnTo>
                <a:lnTo>
                  <a:pt x="35" y="42"/>
                </a:lnTo>
                <a:lnTo>
                  <a:pt x="28" y="41"/>
                </a:lnTo>
                <a:lnTo>
                  <a:pt x="21" y="40"/>
                </a:lnTo>
                <a:lnTo>
                  <a:pt x="14" y="3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88100" name="Freeform 356"/>
          <p:cNvSpPr>
            <a:spLocks/>
          </p:cNvSpPr>
          <p:nvPr/>
        </p:nvSpPr>
        <p:spPr bwMode="auto">
          <a:xfrm flipH="1">
            <a:off x="2371593" y="4564064"/>
            <a:ext cx="115226" cy="104775"/>
          </a:xfrm>
          <a:custGeom>
            <a:avLst/>
            <a:gdLst/>
            <a:ahLst/>
            <a:cxnLst>
              <a:cxn ang="0">
                <a:pos x="75" y="130"/>
              </a:cxn>
              <a:cxn ang="0">
                <a:pos x="75" y="119"/>
              </a:cxn>
              <a:cxn ang="0">
                <a:pos x="77" y="111"/>
              </a:cxn>
              <a:cxn ang="0">
                <a:pos x="81" y="103"/>
              </a:cxn>
              <a:cxn ang="0">
                <a:pos x="90" y="95"/>
              </a:cxn>
              <a:cxn ang="0">
                <a:pos x="88" y="83"/>
              </a:cxn>
              <a:cxn ang="0">
                <a:pos x="86" y="68"/>
              </a:cxn>
              <a:cxn ang="0">
                <a:pos x="83" y="55"/>
              </a:cxn>
              <a:cxn ang="0">
                <a:pos x="76" y="52"/>
              </a:cxn>
              <a:cxn ang="0">
                <a:pos x="71" y="52"/>
              </a:cxn>
              <a:cxn ang="0">
                <a:pos x="68" y="52"/>
              </a:cxn>
              <a:cxn ang="0">
                <a:pos x="63" y="52"/>
              </a:cxn>
              <a:cxn ang="0">
                <a:pos x="58" y="51"/>
              </a:cxn>
              <a:cxn ang="0">
                <a:pos x="53" y="52"/>
              </a:cxn>
              <a:cxn ang="0">
                <a:pos x="45" y="53"/>
              </a:cxn>
              <a:cxn ang="0">
                <a:pos x="35" y="54"/>
              </a:cxn>
              <a:cxn ang="0">
                <a:pos x="26" y="54"/>
              </a:cxn>
              <a:cxn ang="0">
                <a:pos x="16" y="53"/>
              </a:cxn>
              <a:cxn ang="0">
                <a:pos x="8" y="52"/>
              </a:cxn>
              <a:cxn ang="0">
                <a:pos x="2" y="50"/>
              </a:cxn>
              <a:cxn ang="0">
                <a:pos x="0" y="45"/>
              </a:cxn>
              <a:cxn ang="0">
                <a:pos x="3" y="33"/>
              </a:cxn>
              <a:cxn ang="0">
                <a:pos x="7" y="23"/>
              </a:cxn>
              <a:cxn ang="0">
                <a:pos x="9" y="12"/>
              </a:cxn>
              <a:cxn ang="0">
                <a:pos x="11" y="0"/>
              </a:cxn>
              <a:cxn ang="0">
                <a:pos x="31" y="5"/>
              </a:cxn>
              <a:cxn ang="0">
                <a:pos x="52" y="16"/>
              </a:cxn>
              <a:cxn ang="0">
                <a:pos x="75" y="32"/>
              </a:cxn>
              <a:cxn ang="0">
                <a:pos x="98" y="51"/>
              </a:cxn>
              <a:cxn ang="0">
                <a:pos x="120" y="71"/>
              </a:cxn>
              <a:cxn ang="0">
                <a:pos x="140" y="92"/>
              </a:cxn>
              <a:cxn ang="0">
                <a:pos x="158" y="112"/>
              </a:cxn>
              <a:cxn ang="0">
                <a:pos x="171" y="129"/>
              </a:cxn>
              <a:cxn ang="0">
                <a:pos x="167" y="144"/>
              </a:cxn>
              <a:cxn ang="0">
                <a:pos x="156" y="165"/>
              </a:cxn>
              <a:cxn ang="0">
                <a:pos x="145" y="186"/>
              </a:cxn>
              <a:cxn ang="0">
                <a:pos x="138" y="195"/>
              </a:cxn>
              <a:cxn ang="0">
                <a:pos x="134" y="192"/>
              </a:cxn>
              <a:cxn ang="0">
                <a:pos x="128" y="184"/>
              </a:cxn>
              <a:cxn ang="0">
                <a:pos x="117" y="175"/>
              </a:cxn>
              <a:cxn ang="0">
                <a:pos x="107" y="163"/>
              </a:cxn>
              <a:cxn ang="0">
                <a:pos x="95" y="151"/>
              </a:cxn>
              <a:cxn ang="0">
                <a:pos x="85" y="141"/>
              </a:cxn>
              <a:cxn ang="0">
                <a:pos x="78" y="134"/>
              </a:cxn>
              <a:cxn ang="0">
                <a:pos x="75" y="130"/>
              </a:cxn>
            </a:cxnLst>
            <a:rect l="0" t="0" r="r" b="b"/>
            <a:pathLst>
              <a:path w="171" h="195">
                <a:moveTo>
                  <a:pt x="75" y="130"/>
                </a:moveTo>
                <a:lnTo>
                  <a:pt x="75" y="119"/>
                </a:lnTo>
                <a:lnTo>
                  <a:pt x="77" y="111"/>
                </a:lnTo>
                <a:lnTo>
                  <a:pt x="81" y="103"/>
                </a:lnTo>
                <a:lnTo>
                  <a:pt x="90" y="95"/>
                </a:lnTo>
                <a:lnTo>
                  <a:pt x="88" y="83"/>
                </a:lnTo>
                <a:lnTo>
                  <a:pt x="86" y="68"/>
                </a:lnTo>
                <a:lnTo>
                  <a:pt x="83" y="55"/>
                </a:lnTo>
                <a:lnTo>
                  <a:pt x="76" y="52"/>
                </a:lnTo>
                <a:lnTo>
                  <a:pt x="71" y="52"/>
                </a:lnTo>
                <a:lnTo>
                  <a:pt x="68" y="52"/>
                </a:lnTo>
                <a:lnTo>
                  <a:pt x="63" y="52"/>
                </a:lnTo>
                <a:lnTo>
                  <a:pt x="58" y="51"/>
                </a:lnTo>
                <a:lnTo>
                  <a:pt x="53" y="52"/>
                </a:lnTo>
                <a:lnTo>
                  <a:pt x="45" y="53"/>
                </a:lnTo>
                <a:lnTo>
                  <a:pt x="35" y="54"/>
                </a:lnTo>
                <a:lnTo>
                  <a:pt x="26" y="54"/>
                </a:lnTo>
                <a:lnTo>
                  <a:pt x="16" y="53"/>
                </a:lnTo>
                <a:lnTo>
                  <a:pt x="8" y="52"/>
                </a:lnTo>
                <a:lnTo>
                  <a:pt x="2" y="50"/>
                </a:lnTo>
                <a:lnTo>
                  <a:pt x="0" y="45"/>
                </a:lnTo>
                <a:lnTo>
                  <a:pt x="3" y="33"/>
                </a:lnTo>
                <a:lnTo>
                  <a:pt x="7" y="23"/>
                </a:lnTo>
                <a:lnTo>
                  <a:pt x="9" y="12"/>
                </a:lnTo>
                <a:lnTo>
                  <a:pt x="11" y="0"/>
                </a:lnTo>
                <a:lnTo>
                  <a:pt x="31" y="5"/>
                </a:lnTo>
                <a:lnTo>
                  <a:pt x="52" y="16"/>
                </a:lnTo>
                <a:lnTo>
                  <a:pt x="75" y="32"/>
                </a:lnTo>
                <a:lnTo>
                  <a:pt x="98" y="51"/>
                </a:lnTo>
                <a:lnTo>
                  <a:pt x="120" y="71"/>
                </a:lnTo>
                <a:lnTo>
                  <a:pt x="140" y="92"/>
                </a:lnTo>
                <a:lnTo>
                  <a:pt x="158" y="112"/>
                </a:lnTo>
                <a:lnTo>
                  <a:pt x="171" y="129"/>
                </a:lnTo>
                <a:lnTo>
                  <a:pt x="167" y="144"/>
                </a:lnTo>
                <a:lnTo>
                  <a:pt x="156" y="165"/>
                </a:lnTo>
                <a:lnTo>
                  <a:pt x="145" y="186"/>
                </a:lnTo>
                <a:lnTo>
                  <a:pt x="138" y="195"/>
                </a:lnTo>
                <a:lnTo>
                  <a:pt x="134" y="192"/>
                </a:lnTo>
                <a:lnTo>
                  <a:pt x="128" y="184"/>
                </a:lnTo>
                <a:lnTo>
                  <a:pt x="117" y="175"/>
                </a:lnTo>
                <a:lnTo>
                  <a:pt x="107" y="163"/>
                </a:lnTo>
                <a:lnTo>
                  <a:pt x="95" y="151"/>
                </a:lnTo>
                <a:lnTo>
                  <a:pt x="85" y="141"/>
                </a:lnTo>
                <a:lnTo>
                  <a:pt x="78" y="134"/>
                </a:lnTo>
                <a:lnTo>
                  <a:pt x="75" y="130"/>
                </a:ln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88101" name="Freeform 357"/>
          <p:cNvSpPr>
            <a:spLocks/>
          </p:cNvSpPr>
          <p:nvPr/>
        </p:nvSpPr>
        <p:spPr bwMode="auto">
          <a:xfrm flipH="1">
            <a:off x="2509177" y="4583113"/>
            <a:ext cx="111786" cy="76200"/>
          </a:xfrm>
          <a:custGeom>
            <a:avLst/>
            <a:gdLst/>
            <a:ahLst/>
            <a:cxnLst>
              <a:cxn ang="0">
                <a:pos x="0" y="82"/>
              </a:cxn>
              <a:cxn ang="0">
                <a:pos x="2" y="61"/>
              </a:cxn>
              <a:cxn ang="0">
                <a:pos x="6" y="40"/>
              </a:cxn>
              <a:cxn ang="0">
                <a:pos x="9" y="21"/>
              </a:cxn>
              <a:cxn ang="0">
                <a:pos x="14" y="0"/>
              </a:cxn>
              <a:cxn ang="0">
                <a:pos x="22" y="2"/>
              </a:cxn>
              <a:cxn ang="0">
                <a:pos x="31" y="6"/>
              </a:cxn>
              <a:cxn ang="0">
                <a:pos x="42" y="10"/>
              </a:cxn>
              <a:cxn ang="0">
                <a:pos x="52" y="16"/>
              </a:cxn>
              <a:cxn ang="0">
                <a:pos x="64" y="22"/>
              </a:cxn>
              <a:cxn ang="0">
                <a:pos x="73" y="28"/>
              </a:cxn>
              <a:cxn ang="0">
                <a:pos x="82" y="32"/>
              </a:cxn>
              <a:cxn ang="0">
                <a:pos x="90" y="37"/>
              </a:cxn>
              <a:cxn ang="0">
                <a:pos x="97" y="36"/>
              </a:cxn>
              <a:cxn ang="0">
                <a:pos x="103" y="32"/>
              </a:cxn>
              <a:cxn ang="0">
                <a:pos x="110" y="28"/>
              </a:cxn>
              <a:cxn ang="0">
                <a:pos x="115" y="22"/>
              </a:cxn>
              <a:cxn ang="0">
                <a:pos x="122" y="16"/>
              </a:cxn>
              <a:cxn ang="0">
                <a:pos x="129" y="11"/>
              </a:cxn>
              <a:cxn ang="0">
                <a:pos x="136" y="8"/>
              </a:cxn>
              <a:cxn ang="0">
                <a:pos x="144" y="7"/>
              </a:cxn>
              <a:cxn ang="0">
                <a:pos x="151" y="13"/>
              </a:cxn>
              <a:cxn ang="0">
                <a:pos x="158" y="18"/>
              </a:cxn>
              <a:cxn ang="0">
                <a:pos x="164" y="22"/>
              </a:cxn>
              <a:cxn ang="0">
                <a:pos x="172" y="26"/>
              </a:cxn>
              <a:cxn ang="0">
                <a:pos x="171" y="38"/>
              </a:cxn>
              <a:cxn ang="0">
                <a:pos x="166" y="63"/>
              </a:cxn>
              <a:cxn ang="0">
                <a:pos x="159" y="99"/>
              </a:cxn>
              <a:cxn ang="0">
                <a:pos x="151" y="140"/>
              </a:cxn>
              <a:cxn ang="0">
                <a:pos x="143" y="132"/>
              </a:cxn>
              <a:cxn ang="0">
                <a:pos x="126" y="122"/>
              </a:cxn>
              <a:cxn ang="0">
                <a:pos x="102" y="112"/>
              </a:cxn>
              <a:cxn ang="0">
                <a:pos x="75" y="101"/>
              </a:cxn>
              <a:cxn ang="0">
                <a:pos x="49" y="92"/>
              </a:cxn>
              <a:cxn ang="0">
                <a:pos x="25" y="85"/>
              </a:cxn>
              <a:cxn ang="0">
                <a:pos x="8" y="82"/>
              </a:cxn>
              <a:cxn ang="0">
                <a:pos x="0" y="82"/>
              </a:cxn>
            </a:cxnLst>
            <a:rect l="0" t="0" r="r" b="b"/>
            <a:pathLst>
              <a:path w="172" h="140">
                <a:moveTo>
                  <a:pt x="0" y="82"/>
                </a:moveTo>
                <a:lnTo>
                  <a:pt x="2" y="61"/>
                </a:lnTo>
                <a:lnTo>
                  <a:pt x="6" y="40"/>
                </a:lnTo>
                <a:lnTo>
                  <a:pt x="9" y="21"/>
                </a:lnTo>
                <a:lnTo>
                  <a:pt x="14" y="0"/>
                </a:lnTo>
                <a:lnTo>
                  <a:pt x="22" y="2"/>
                </a:lnTo>
                <a:lnTo>
                  <a:pt x="31" y="6"/>
                </a:lnTo>
                <a:lnTo>
                  <a:pt x="42" y="10"/>
                </a:lnTo>
                <a:lnTo>
                  <a:pt x="52" y="16"/>
                </a:lnTo>
                <a:lnTo>
                  <a:pt x="64" y="22"/>
                </a:lnTo>
                <a:lnTo>
                  <a:pt x="73" y="28"/>
                </a:lnTo>
                <a:lnTo>
                  <a:pt x="82" y="32"/>
                </a:lnTo>
                <a:lnTo>
                  <a:pt x="90" y="37"/>
                </a:lnTo>
                <a:lnTo>
                  <a:pt x="97" y="36"/>
                </a:lnTo>
                <a:lnTo>
                  <a:pt x="103" y="32"/>
                </a:lnTo>
                <a:lnTo>
                  <a:pt x="110" y="28"/>
                </a:lnTo>
                <a:lnTo>
                  <a:pt x="115" y="22"/>
                </a:lnTo>
                <a:lnTo>
                  <a:pt x="122" y="16"/>
                </a:lnTo>
                <a:lnTo>
                  <a:pt x="129" y="11"/>
                </a:lnTo>
                <a:lnTo>
                  <a:pt x="136" y="8"/>
                </a:lnTo>
                <a:lnTo>
                  <a:pt x="144" y="7"/>
                </a:lnTo>
                <a:lnTo>
                  <a:pt x="151" y="13"/>
                </a:lnTo>
                <a:lnTo>
                  <a:pt x="158" y="18"/>
                </a:lnTo>
                <a:lnTo>
                  <a:pt x="164" y="22"/>
                </a:lnTo>
                <a:lnTo>
                  <a:pt x="172" y="26"/>
                </a:lnTo>
                <a:lnTo>
                  <a:pt x="171" y="38"/>
                </a:lnTo>
                <a:lnTo>
                  <a:pt x="166" y="63"/>
                </a:lnTo>
                <a:lnTo>
                  <a:pt x="159" y="99"/>
                </a:lnTo>
                <a:lnTo>
                  <a:pt x="151" y="140"/>
                </a:lnTo>
                <a:lnTo>
                  <a:pt x="143" y="132"/>
                </a:lnTo>
                <a:lnTo>
                  <a:pt x="126" y="122"/>
                </a:lnTo>
                <a:lnTo>
                  <a:pt x="102" y="112"/>
                </a:lnTo>
                <a:lnTo>
                  <a:pt x="75" y="101"/>
                </a:lnTo>
                <a:lnTo>
                  <a:pt x="49" y="92"/>
                </a:lnTo>
                <a:lnTo>
                  <a:pt x="25" y="85"/>
                </a:lnTo>
                <a:lnTo>
                  <a:pt x="8" y="82"/>
                </a:lnTo>
                <a:lnTo>
                  <a:pt x="0" y="82"/>
                </a:lnTo>
                <a:close/>
              </a:path>
            </a:pathLst>
          </a:custGeom>
          <a:solidFill>
            <a:srgbClr val="00663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88102" name="Freeform 358"/>
          <p:cNvSpPr>
            <a:spLocks/>
          </p:cNvSpPr>
          <p:nvPr/>
        </p:nvSpPr>
        <p:spPr bwMode="auto">
          <a:xfrm flipH="1">
            <a:off x="2440386" y="4592638"/>
            <a:ext cx="49873" cy="36512"/>
          </a:xfrm>
          <a:custGeom>
            <a:avLst/>
            <a:gdLst/>
            <a:ahLst/>
            <a:cxnLst>
              <a:cxn ang="0">
                <a:pos x="28" y="28"/>
              </a:cxn>
              <a:cxn ang="0">
                <a:pos x="20" y="23"/>
              </a:cxn>
              <a:cxn ang="0">
                <a:pos x="11" y="18"/>
              </a:cxn>
              <a:cxn ang="0">
                <a:pos x="4" y="11"/>
              </a:cxn>
              <a:cxn ang="0">
                <a:pos x="0" y="4"/>
              </a:cxn>
              <a:cxn ang="0">
                <a:pos x="9" y="4"/>
              </a:cxn>
              <a:cxn ang="0">
                <a:pos x="17" y="4"/>
              </a:cxn>
              <a:cxn ang="0">
                <a:pos x="26" y="4"/>
              </a:cxn>
              <a:cxn ang="0">
                <a:pos x="32" y="4"/>
              </a:cxn>
              <a:cxn ang="0">
                <a:pos x="39" y="3"/>
              </a:cxn>
              <a:cxn ang="0">
                <a:pos x="47" y="3"/>
              </a:cxn>
              <a:cxn ang="0">
                <a:pos x="56" y="2"/>
              </a:cxn>
              <a:cxn ang="0">
                <a:pos x="64" y="0"/>
              </a:cxn>
              <a:cxn ang="0">
                <a:pos x="66" y="5"/>
              </a:cxn>
              <a:cxn ang="0">
                <a:pos x="69" y="12"/>
              </a:cxn>
              <a:cxn ang="0">
                <a:pos x="72" y="19"/>
              </a:cxn>
              <a:cxn ang="0">
                <a:pos x="74" y="27"/>
              </a:cxn>
              <a:cxn ang="0">
                <a:pos x="74" y="33"/>
              </a:cxn>
              <a:cxn ang="0">
                <a:pos x="73" y="39"/>
              </a:cxn>
              <a:cxn ang="0">
                <a:pos x="72" y="48"/>
              </a:cxn>
              <a:cxn ang="0">
                <a:pos x="68" y="63"/>
              </a:cxn>
              <a:cxn ang="0">
                <a:pos x="66" y="63"/>
              </a:cxn>
              <a:cxn ang="0">
                <a:pos x="61" y="60"/>
              </a:cxn>
              <a:cxn ang="0">
                <a:pos x="54" y="55"/>
              </a:cxn>
              <a:cxn ang="0">
                <a:pos x="49" y="49"/>
              </a:cxn>
              <a:cxn ang="0">
                <a:pos x="42" y="42"/>
              </a:cxn>
              <a:cxn ang="0">
                <a:pos x="36" y="37"/>
              </a:cxn>
              <a:cxn ang="0">
                <a:pos x="31" y="32"/>
              </a:cxn>
              <a:cxn ang="0">
                <a:pos x="28" y="28"/>
              </a:cxn>
            </a:cxnLst>
            <a:rect l="0" t="0" r="r" b="b"/>
            <a:pathLst>
              <a:path w="74" h="63">
                <a:moveTo>
                  <a:pt x="28" y="28"/>
                </a:moveTo>
                <a:lnTo>
                  <a:pt x="20" y="23"/>
                </a:lnTo>
                <a:lnTo>
                  <a:pt x="11" y="18"/>
                </a:lnTo>
                <a:lnTo>
                  <a:pt x="4" y="11"/>
                </a:lnTo>
                <a:lnTo>
                  <a:pt x="0" y="4"/>
                </a:lnTo>
                <a:lnTo>
                  <a:pt x="9" y="4"/>
                </a:lnTo>
                <a:lnTo>
                  <a:pt x="17" y="4"/>
                </a:lnTo>
                <a:lnTo>
                  <a:pt x="26" y="4"/>
                </a:lnTo>
                <a:lnTo>
                  <a:pt x="32" y="4"/>
                </a:lnTo>
                <a:lnTo>
                  <a:pt x="39" y="3"/>
                </a:lnTo>
                <a:lnTo>
                  <a:pt x="47" y="3"/>
                </a:lnTo>
                <a:lnTo>
                  <a:pt x="56" y="2"/>
                </a:lnTo>
                <a:lnTo>
                  <a:pt x="64" y="0"/>
                </a:lnTo>
                <a:lnTo>
                  <a:pt x="66" y="5"/>
                </a:lnTo>
                <a:lnTo>
                  <a:pt x="69" y="12"/>
                </a:lnTo>
                <a:lnTo>
                  <a:pt x="72" y="19"/>
                </a:lnTo>
                <a:lnTo>
                  <a:pt x="74" y="27"/>
                </a:lnTo>
                <a:lnTo>
                  <a:pt x="74" y="33"/>
                </a:lnTo>
                <a:lnTo>
                  <a:pt x="73" y="39"/>
                </a:lnTo>
                <a:lnTo>
                  <a:pt x="72" y="48"/>
                </a:lnTo>
                <a:lnTo>
                  <a:pt x="68" y="63"/>
                </a:lnTo>
                <a:lnTo>
                  <a:pt x="66" y="63"/>
                </a:lnTo>
                <a:lnTo>
                  <a:pt x="61" y="60"/>
                </a:lnTo>
                <a:lnTo>
                  <a:pt x="54" y="55"/>
                </a:lnTo>
                <a:lnTo>
                  <a:pt x="49" y="49"/>
                </a:lnTo>
                <a:lnTo>
                  <a:pt x="42" y="42"/>
                </a:lnTo>
                <a:lnTo>
                  <a:pt x="36" y="37"/>
                </a:lnTo>
                <a:lnTo>
                  <a:pt x="31" y="32"/>
                </a:lnTo>
                <a:lnTo>
                  <a:pt x="28" y="28"/>
                </a:lnTo>
                <a:close/>
              </a:path>
            </a:pathLst>
          </a:custGeom>
          <a:solidFill>
            <a:srgbClr val="00663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88103" name="Freeform 359"/>
          <p:cNvSpPr>
            <a:spLocks/>
          </p:cNvSpPr>
          <p:nvPr/>
        </p:nvSpPr>
        <p:spPr bwMode="auto">
          <a:xfrm flipH="1">
            <a:off x="2533253" y="4562476"/>
            <a:ext cx="73951" cy="28575"/>
          </a:xfrm>
          <a:custGeom>
            <a:avLst/>
            <a:gdLst/>
            <a:ahLst/>
            <a:cxnLst>
              <a:cxn ang="0">
                <a:pos x="20" y="36"/>
              </a:cxn>
              <a:cxn ang="0">
                <a:pos x="12" y="31"/>
              </a:cxn>
              <a:cxn ang="0">
                <a:pos x="6" y="28"/>
              </a:cxn>
              <a:cxn ang="0">
                <a:pos x="2" y="24"/>
              </a:cxn>
              <a:cxn ang="0">
                <a:pos x="0" y="16"/>
              </a:cxn>
              <a:cxn ang="0">
                <a:pos x="3" y="8"/>
              </a:cxn>
              <a:cxn ang="0">
                <a:pos x="7" y="2"/>
              </a:cxn>
              <a:cxn ang="0">
                <a:pos x="12" y="0"/>
              </a:cxn>
              <a:cxn ang="0">
                <a:pos x="20" y="3"/>
              </a:cxn>
              <a:cxn ang="0">
                <a:pos x="31" y="6"/>
              </a:cxn>
              <a:cxn ang="0">
                <a:pos x="44" y="9"/>
              </a:cxn>
              <a:cxn ang="0">
                <a:pos x="54" y="13"/>
              </a:cxn>
              <a:cxn ang="0">
                <a:pos x="66" y="17"/>
              </a:cxn>
              <a:cxn ang="0">
                <a:pos x="77" y="22"/>
              </a:cxn>
              <a:cxn ang="0">
                <a:pos x="89" y="28"/>
              </a:cxn>
              <a:cxn ang="0">
                <a:pos x="99" y="32"/>
              </a:cxn>
              <a:cxn ang="0">
                <a:pos x="111" y="38"/>
              </a:cxn>
              <a:cxn ang="0">
                <a:pos x="106" y="40"/>
              </a:cxn>
              <a:cxn ang="0">
                <a:pos x="101" y="41"/>
              </a:cxn>
              <a:cxn ang="0">
                <a:pos x="97" y="44"/>
              </a:cxn>
              <a:cxn ang="0">
                <a:pos x="92" y="45"/>
              </a:cxn>
              <a:cxn ang="0">
                <a:pos x="88" y="47"/>
              </a:cxn>
              <a:cxn ang="0">
                <a:pos x="84" y="49"/>
              </a:cxn>
              <a:cxn ang="0">
                <a:pos x="80" y="51"/>
              </a:cxn>
              <a:cxn ang="0">
                <a:pos x="75" y="53"/>
              </a:cxn>
              <a:cxn ang="0">
                <a:pos x="68" y="53"/>
              </a:cxn>
              <a:cxn ang="0">
                <a:pos x="61" y="51"/>
              </a:cxn>
              <a:cxn ang="0">
                <a:pos x="54" y="48"/>
              </a:cxn>
              <a:cxn ang="0">
                <a:pos x="47" y="46"/>
              </a:cxn>
              <a:cxn ang="0">
                <a:pos x="40" y="44"/>
              </a:cxn>
              <a:cxn ang="0">
                <a:pos x="33" y="40"/>
              </a:cxn>
              <a:cxn ang="0">
                <a:pos x="27" y="38"/>
              </a:cxn>
              <a:cxn ang="0">
                <a:pos x="20" y="36"/>
              </a:cxn>
            </a:cxnLst>
            <a:rect l="0" t="0" r="r" b="b"/>
            <a:pathLst>
              <a:path w="111" h="53">
                <a:moveTo>
                  <a:pt x="20" y="36"/>
                </a:moveTo>
                <a:lnTo>
                  <a:pt x="12" y="31"/>
                </a:lnTo>
                <a:lnTo>
                  <a:pt x="6" y="28"/>
                </a:lnTo>
                <a:lnTo>
                  <a:pt x="2" y="24"/>
                </a:lnTo>
                <a:lnTo>
                  <a:pt x="0" y="16"/>
                </a:lnTo>
                <a:lnTo>
                  <a:pt x="3" y="8"/>
                </a:lnTo>
                <a:lnTo>
                  <a:pt x="7" y="2"/>
                </a:lnTo>
                <a:lnTo>
                  <a:pt x="12" y="0"/>
                </a:lnTo>
                <a:lnTo>
                  <a:pt x="20" y="3"/>
                </a:lnTo>
                <a:lnTo>
                  <a:pt x="31" y="6"/>
                </a:lnTo>
                <a:lnTo>
                  <a:pt x="44" y="9"/>
                </a:lnTo>
                <a:lnTo>
                  <a:pt x="54" y="13"/>
                </a:lnTo>
                <a:lnTo>
                  <a:pt x="66" y="17"/>
                </a:lnTo>
                <a:lnTo>
                  <a:pt x="77" y="22"/>
                </a:lnTo>
                <a:lnTo>
                  <a:pt x="89" y="28"/>
                </a:lnTo>
                <a:lnTo>
                  <a:pt x="99" y="32"/>
                </a:lnTo>
                <a:lnTo>
                  <a:pt x="111" y="38"/>
                </a:lnTo>
                <a:lnTo>
                  <a:pt x="106" y="40"/>
                </a:lnTo>
                <a:lnTo>
                  <a:pt x="101" y="41"/>
                </a:lnTo>
                <a:lnTo>
                  <a:pt x="97" y="44"/>
                </a:lnTo>
                <a:lnTo>
                  <a:pt x="92" y="45"/>
                </a:lnTo>
                <a:lnTo>
                  <a:pt x="88" y="47"/>
                </a:lnTo>
                <a:lnTo>
                  <a:pt x="84" y="49"/>
                </a:lnTo>
                <a:lnTo>
                  <a:pt x="80" y="51"/>
                </a:lnTo>
                <a:lnTo>
                  <a:pt x="75" y="53"/>
                </a:lnTo>
                <a:lnTo>
                  <a:pt x="68" y="53"/>
                </a:lnTo>
                <a:lnTo>
                  <a:pt x="61" y="51"/>
                </a:lnTo>
                <a:lnTo>
                  <a:pt x="54" y="48"/>
                </a:lnTo>
                <a:lnTo>
                  <a:pt x="47" y="46"/>
                </a:lnTo>
                <a:lnTo>
                  <a:pt x="40" y="44"/>
                </a:lnTo>
                <a:lnTo>
                  <a:pt x="33" y="40"/>
                </a:lnTo>
                <a:lnTo>
                  <a:pt x="27" y="38"/>
                </a:lnTo>
                <a:lnTo>
                  <a:pt x="20" y="36"/>
                </a:ln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88104" name="Freeform 360"/>
          <p:cNvSpPr>
            <a:spLocks/>
          </p:cNvSpPr>
          <p:nvPr/>
        </p:nvSpPr>
        <p:spPr bwMode="auto">
          <a:xfrm flipH="1">
            <a:off x="2491979" y="4530726"/>
            <a:ext cx="110067" cy="47625"/>
          </a:xfrm>
          <a:custGeom>
            <a:avLst/>
            <a:gdLst/>
            <a:ahLst/>
            <a:cxnLst>
              <a:cxn ang="0">
                <a:pos x="0" y="51"/>
              </a:cxn>
              <a:cxn ang="0">
                <a:pos x="4" y="43"/>
              </a:cxn>
              <a:cxn ang="0">
                <a:pos x="8" y="34"/>
              </a:cxn>
              <a:cxn ang="0">
                <a:pos x="12" y="26"/>
              </a:cxn>
              <a:cxn ang="0">
                <a:pos x="16" y="18"/>
              </a:cxn>
              <a:cxn ang="0">
                <a:pos x="21" y="11"/>
              </a:cxn>
              <a:cxn ang="0">
                <a:pos x="23" y="5"/>
              </a:cxn>
              <a:cxn ang="0">
                <a:pos x="27" y="2"/>
              </a:cxn>
              <a:cxn ang="0">
                <a:pos x="35" y="0"/>
              </a:cxn>
              <a:cxn ang="0">
                <a:pos x="45" y="5"/>
              </a:cxn>
              <a:cxn ang="0">
                <a:pos x="59" y="11"/>
              </a:cxn>
              <a:cxn ang="0">
                <a:pos x="76" y="18"/>
              </a:cxn>
              <a:cxn ang="0">
                <a:pos x="95" y="24"/>
              </a:cxn>
              <a:cxn ang="0">
                <a:pos x="114" y="30"/>
              </a:cxn>
              <a:cxn ang="0">
                <a:pos x="133" y="36"/>
              </a:cxn>
              <a:cxn ang="0">
                <a:pos x="150" y="43"/>
              </a:cxn>
              <a:cxn ang="0">
                <a:pos x="164" y="50"/>
              </a:cxn>
              <a:cxn ang="0">
                <a:pos x="164" y="59"/>
              </a:cxn>
              <a:cxn ang="0">
                <a:pos x="162" y="69"/>
              </a:cxn>
              <a:cxn ang="0">
                <a:pos x="157" y="77"/>
              </a:cxn>
              <a:cxn ang="0">
                <a:pos x="154" y="86"/>
              </a:cxn>
              <a:cxn ang="0">
                <a:pos x="133" y="85"/>
              </a:cxn>
              <a:cxn ang="0">
                <a:pos x="113" y="80"/>
              </a:cxn>
              <a:cxn ang="0">
                <a:pos x="96" y="74"/>
              </a:cxn>
              <a:cxn ang="0">
                <a:pos x="77" y="68"/>
              </a:cxn>
              <a:cxn ang="0">
                <a:pos x="60" y="61"/>
              </a:cxn>
              <a:cxn ang="0">
                <a:pos x="42" y="55"/>
              </a:cxn>
              <a:cxn ang="0">
                <a:pos x="22" y="51"/>
              </a:cxn>
              <a:cxn ang="0">
                <a:pos x="0" y="51"/>
              </a:cxn>
            </a:cxnLst>
            <a:rect l="0" t="0" r="r" b="b"/>
            <a:pathLst>
              <a:path w="164" h="86">
                <a:moveTo>
                  <a:pt x="0" y="51"/>
                </a:moveTo>
                <a:lnTo>
                  <a:pt x="4" y="43"/>
                </a:lnTo>
                <a:lnTo>
                  <a:pt x="8" y="34"/>
                </a:lnTo>
                <a:lnTo>
                  <a:pt x="12" y="26"/>
                </a:lnTo>
                <a:lnTo>
                  <a:pt x="16" y="18"/>
                </a:lnTo>
                <a:lnTo>
                  <a:pt x="21" y="11"/>
                </a:lnTo>
                <a:lnTo>
                  <a:pt x="23" y="5"/>
                </a:lnTo>
                <a:lnTo>
                  <a:pt x="27" y="2"/>
                </a:lnTo>
                <a:lnTo>
                  <a:pt x="35" y="0"/>
                </a:lnTo>
                <a:lnTo>
                  <a:pt x="45" y="5"/>
                </a:lnTo>
                <a:lnTo>
                  <a:pt x="59" y="11"/>
                </a:lnTo>
                <a:lnTo>
                  <a:pt x="76" y="18"/>
                </a:lnTo>
                <a:lnTo>
                  <a:pt x="95" y="24"/>
                </a:lnTo>
                <a:lnTo>
                  <a:pt x="114" y="30"/>
                </a:lnTo>
                <a:lnTo>
                  <a:pt x="133" y="36"/>
                </a:lnTo>
                <a:lnTo>
                  <a:pt x="150" y="43"/>
                </a:lnTo>
                <a:lnTo>
                  <a:pt x="164" y="50"/>
                </a:lnTo>
                <a:lnTo>
                  <a:pt x="164" y="59"/>
                </a:lnTo>
                <a:lnTo>
                  <a:pt x="162" y="69"/>
                </a:lnTo>
                <a:lnTo>
                  <a:pt x="157" y="77"/>
                </a:lnTo>
                <a:lnTo>
                  <a:pt x="154" y="86"/>
                </a:lnTo>
                <a:lnTo>
                  <a:pt x="133" y="85"/>
                </a:lnTo>
                <a:lnTo>
                  <a:pt x="113" y="80"/>
                </a:lnTo>
                <a:lnTo>
                  <a:pt x="96" y="74"/>
                </a:lnTo>
                <a:lnTo>
                  <a:pt x="77" y="68"/>
                </a:lnTo>
                <a:lnTo>
                  <a:pt x="60" y="61"/>
                </a:lnTo>
                <a:lnTo>
                  <a:pt x="42" y="55"/>
                </a:lnTo>
                <a:lnTo>
                  <a:pt x="22" y="51"/>
                </a:lnTo>
                <a:lnTo>
                  <a:pt x="0" y="51"/>
                </a:ln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pic>
        <p:nvPicPr>
          <p:cNvPr id="288107" name="Picture 363" descr="concave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29444" y="4567238"/>
            <a:ext cx="1479021" cy="1365250"/>
          </a:xfrm>
          <a:prstGeom prst="rect">
            <a:avLst/>
          </a:prstGeom>
          <a:noFill/>
        </p:spPr>
      </p:pic>
      <p:sp>
        <p:nvSpPr>
          <p:cNvPr id="288108" name="Line 364"/>
          <p:cNvSpPr>
            <a:spLocks noChangeShapeType="1"/>
          </p:cNvSpPr>
          <p:nvPr/>
        </p:nvSpPr>
        <p:spPr bwMode="auto">
          <a:xfrm flipH="1">
            <a:off x="1532335" y="2949575"/>
            <a:ext cx="928688" cy="325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88109" name="Line 365"/>
          <p:cNvSpPr>
            <a:spLocks noChangeShapeType="1"/>
          </p:cNvSpPr>
          <p:nvPr/>
        </p:nvSpPr>
        <p:spPr bwMode="auto">
          <a:xfrm flipH="1">
            <a:off x="2108465" y="4999038"/>
            <a:ext cx="23217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88110" name="Rectangle 36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Grid vízió és Portálok/eScience átjárók </a:t>
            </a:r>
            <a:endParaRPr lang="en-US"/>
          </a:p>
        </p:txBody>
      </p:sp>
      <p:sp>
        <p:nvSpPr>
          <p:cNvPr id="288445" name="Rectangle 701"/>
          <p:cNvSpPr>
            <a:spLocks noChangeArrowheads="1"/>
          </p:cNvSpPr>
          <p:nvPr/>
        </p:nvSpPr>
        <p:spPr bwMode="auto">
          <a:xfrm>
            <a:off x="4880769" y="2692400"/>
            <a:ext cx="466064" cy="308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de-DE" sz="1400" b="1">
                <a:latin typeface="Arial" pitchFamily="34" charset="0"/>
              </a:rPr>
              <a:t>G</a:t>
            </a:r>
          </a:p>
          <a:p>
            <a:pPr algn="ctr">
              <a:spcBef>
                <a:spcPct val="0"/>
              </a:spcBef>
            </a:pPr>
            <a:r>
              <a:rPr lang="de-DE" sz="1400" b="1">
                <a:latin typeface="Arial" pitchFamily="34" charset="0"/>
              </a:rPr>
              <a:t>R</a:t>
            </a:r>
          </a:p>
          <a:p>
            <a:pPr algn="ctr">
              <a:spcBef>
                <a:spcPct val="0"/>
              </a:spcBef>
            </a:pPr>
            <a:r>
              <a:rPr lang="de-DE" sz="1400" b="1">
                <a:latin typeface="Arial" pitchFamily="34" charset="0"/>
              </a:rPr>
              <a:t>I</a:t>
            </a:r>
          </a:p>
          <a:p>
            <a:pPr algn="ctr">
              <a:spcBef>
                <a:spcPct val="0"/>
              </a:spcBef>
            </a:pPr>
            <a:r>
              <a:rPr lang="de-DE" sz="1400" b="1">
                <a:latin typeface="Arial" pitchFamily="34" charset="0"/>
              </a:rPr>
              <a:t>D</a:t>
            </a:r>
          </a:p>
          <a:p>
            <a:pPr algn="ctr">
              <a:spcBef>
                <a:spcPct val="0"/>
              </a:spcBef>
            </a:pPr>
            <a:endParaRPr lang="de-DE" sz="1400" b="1">
              <a:latin typeface="Arial" pitchFamily="34" charset="0"/>
            </a:endParaRPr>
          </a:p>
          <a:p>
            <a:pPr algn="ctr">
              <a:spcBef>
                <a:spcPct val="0"/>
              </a:spcBef>
            </a:pPr>
            <a:r>
              <a:rPr lang="hu-HU" sz="1400" b="1">
                <a:latin typeface="Arial" pitchFamily="34" charset="0"/>
              </a:rPr>
              <a:t>K</a:t>
            </a:r>
          </a:p>
          <a:p>
            <a:pPr algn="ctr">
              <a:spcBef>
                <a:spcPct val="0"/>
              </a:spcBef>
            </a:pPr>
            <a:r>
              <a:rPr lang="hu-HU" sz="1400" b="1">
                <a:latin typeface="Arial" pitchFamily="34" charset="0"/>
              </a:rPr>
              <a:t>Ö</a:t>
            </a:r>
          </a:p>
          <a:p>
            <a:pPr algn="ctr">
              <a:spcBef>
                <a:spcPct val="0"/>
              </a:spcBef>
            </a:pPr>
            <a:r>
              <a:rPr lang="hu-HU" sz="1400" b="1">
                <a:latin typeface="Arial" pitchFamily="34" charset="0"/>
              </a:rPr>
              <a:t>Z</a:t>
            </a:r>
          </a:p>
          <a:p>
            <a:pPr algn="ctr">
              <a:spcBef>
                <a:spcPct val="0"/>
              </a:spcBef>
            </a:pPr>
            <a:r>
              <a:rPr lang="hu-HU" sz="1400" b="1">
                <a:latin typeface="Arial" pitchFamily="34" charset="0"/>
              </a:rPr>
              <a:t>T</a:t>
            </a:r>
          </a:p>
          <a:p>
            <a:pPr algn="ctr">
              <a:spcBef>
                <a:spcPct val="0"/>
              </a:spcBef>
            </a:pPr>
            <a:r>
              <a:rPr lang="hu-HU" sz="1400" b="1">
                <a:latin typeface="Arial" pitchFamily="34" charset="0"/>
              </a:rPr>
              <a:t>E</a:t>
            </a:r>
          </a:p>
          <a:p>
            <a:pPr algn="ctr">
              <a:spcBef>
                <a:spcPct val="0"/>
              </a:spcBef>
            </a:pPr>
            <a:r>
              <a:rPr lang="hu-HU" sz="1400" b="1">
                <a:latin typeface="Arial" pitchFamily="34" charset="0"/>
              </a:rPr>
              <a:t>S</a:t>
            </a:r>
          </a:p>
          <a:p>
            <a:pPr algn="ctr">
              <a:spcBef>
                <a:spcPct val="0"/>
              </a:spcBef>
            </a:pPr>
            <a:r>
              <a:rPr lang="hu-HU" sz="1400" b="1">
                <a:latin typeface="Arial" pitchFamily="34" charset="0"/>
              </a:rPr>
              <a:t>R</a:t>
            </a:r>
          </a:p>
          <a:p>
            <a:pPr algn="ctr">
              <a:spcBef>
                <a:spcPct val="0"/>
              </a:spcBef>
            </a:pPr>
            <a:r>
              <a:rPr lang="hu-HU" sz="1400" b="1">
                <a:latin typeface="Arial" pitchFamily="34" charset="0"/>
              </a:rPr>
              <a:t>É</a:t>
            </a:r>
          </a:p>
          <a:p>
            <a:pPr algn="ctr">
              <a:spcBef>
                <a:spcPct val="0"/>
              </a:spcBef>
            </a:pPr>
            <a:r>
              <a:rPr lang="hu-HU" sz="1400" b="1">
                <a:latin typeface="Arial" pitchFamily="34" charset="0"/>
              </a:rPr>
              <a:t>T</a:t>
            </a:r>
          </a:p>
          <a:p>
            <a:pPr algn="ctr">
              <a:spcBef>
                <a:spcPct val="0"/>
              </a:spcBef>
            </a:pPr>
            <a:r>
              <a:rPr lang="hu-HU" sz="1400" b="1">
                <a:latin typeface="Arial" pitchFamily="34" charset="0"/>
              </a:rPr>
              <a:t>E</a:t>
            </a:r>
          </a:p>
          <a:p>
            <a:pPr algn="ctr">
              <a:spcBef>
                <a:spcPct val="0"/>
              </a:spcBef>
            </a:pPr>
            <a:r>
              <a:rPr lang="hu-HU" sz="1400" b="1">
                <a:latin typeface="Arial" pitchFamily="34" charset="0"/>
              </a:rPr>
              <a:t>G</a:t>
            </a:r>
            <a:endParaRPr lang="en-US" sz="1400" b="1">
              <a:latin typeface="Arial" pitchFamily="34" charset="0"/>
            </a:endParaRPr>
          </a:p>
        </p:txBody>
      </p:sp>
      <p:grpSp>
        <p:nvGrpSpPr>
          <p:cNvPr id="5" name="Group 809"/>
          <p:cNvGrpSpPr>
            <a:grpSpLocks/>
          </p:cNvGrpSpPr>
          <p:nvPr/>
        </p:nvGrpSpPr>
        <p:grpSpPr bwMode="auto">
          <a:xfrm>
            <a:off x="3090466" y="4414839"/>
            <a:ext cx="768746" cy="681037"/>
            <a:chOff x="2126" y="2781"/>
            <a:chExt cx="447" cy="429"/>
          </a:xfrm>
        </p:grpSpPr>
        <p:sp>
          <p:nvSpPr>
            <p:cNvPr id="288496" name="Freeform 752"/>
            <p:cNvSpPr>
              <a:spLocks/>
            </p:cNvSpPr>
            <p:nvPr/>
          </p:nvSpPr>
          <p:spPr bwMode="auto">
            <a:xfrm flipH="1">
              <a:off x="2126" y="2781"/>
              <a:ext cx="378" cy="403"/>
            </a:xfrm>
            <a:custGeom>
              <a:avLst/>
              <a:gdLst/>
              <a:ahLst/>
              <a:cxnLst>
                <a:cxn ang="0">
                  <a:pos x="2" y="1164"/>
                </a:cxn>
                <a:cxn ang="0">
                  <a:pos x="40" y="1128"/>
                </a:cxn>
                <a:cxn ang="0">
                  <a:pos x="134" y="1052"/>
                </a:cxn>
                <a:cxn ang="0">
                  <a:pos x="198" y="1005"/>
                </a:cxn>
                <a:cxn ang="0">
                  <a:pos x="219" y="958"/>
                </a:cxn>
                <a:cxn ang="0">
                  <a:pos x="215" y="910"/>
                </a:cxn>
                <a:cxn ang="0">
                  <a:pos x="179" y="882"/>
                </a:cxn>
                <a:cxn ang="0">
                  <a:pos x="142" y="859"/>
                </a:cxn>
                <a:cxn ang="0">
                  <a:pos x="93" y="822"/>
                </a:cxn>
                <a:cxn ang="0">
                  <a:pos x="114" y="747"/>
                </a:cxn>
                <a:cxn ang="0">
                  <a:pos x="147" y="687"/>
                </a:cxn>
                <a:cxn ang="0">
                  <a:pos x="197" y="642"/>
                </a:cxn>
                <a:cxn ang="0">
                  <a:pos x="265" y="618"/>
                </a:cxn>
                <a:cxn ang="0">
                  <a:pos x="316" y="713"/>
                </a:cxn>
                <a:cxn ang="0">
                  <a:pos x="385" y="892"/>
                </a:cxn>
                <a:cxn ang="0">
                  <a:pos x="466" y="984"/>
                </a:cxn>
                <a:cxn ang="0">
                  <a:pos x="524" y="1031"/>
                </a:cxn>
                <a:cxn ang="0">
                  <a:pos x="596" y="1073"/>
                </a:cxn>
                <a:cxn ang="0">
                  <a:pos x="667" y="1106"/>
                </a:cxn>
                <a:cxn ang="0">
                  <a:pos x="742" y="1138"/>
                </a:cxn>
                <a:cxn ang="0">
                  <a:pos x="812" y="1118"/>
                </a:cxn>
                <a:cxn ang="0">
                  <a:pos x="883" y="954"/>
                </a:cxn>
                <a:cxn ang="0">
                  <a:pos x="915" y="852"/>
                </a:cxn>
                <a:cxn ang="0">
                  <a:pos x="938" y="751"/>
                </a:cxn>
                <a:cxn ang="0">
                  <a:pos x="970" y="579"/>
                </a:cxn>
                <a:cxn ang="0">
                  <a:pos x="960" y="328"/>
                </a:cxn>
                <a:cxn ang="0">
                  <a:pos x="935" y="169"/>
                </a:cxn>
                <a:cxn ang="0">
                  <a:pos x="878" y="52"/>
                </a:cxn>
                <a:cxn ang="0">
                  <a:pos x="829" y="5"/>
                </a:cxn>
                <a:cxn ang="0">
                  <a:pos x="779" y="5"/>
                </a:cxn>
                <a:cxn ang="0">
                  <a:pos x="711" y="27"/>
                </a:cxn>
                <a:cxn ang="0">
                  <a:pos x="649" y="50"/>
                </a:cxn>
                <a:cxn ang="0">
                  <a:pos x="588" y="78"/>
                </a:cxn>
                <a:cxn ang="0">
                  <a:pos x="522" y="121"/>
                </a:cxn>
                <a:cxn ang="0">
                  <a:pos x="457" y="186"/>
                </a:cxn>
                <a:cxn ang="0">
                  <a:pos x="411" y="249"/>
                </a:cxn>
                <a:cxn ang="0">
                  <a:pos x="385" y="292"/>
                </a:cxn>
                <a:cxn ang="0">
                  <a:pos x="358" y="340"/>
                </a:cxn>
                <a:cxn ang="0">
                  <a:pos x="339" y="399"/>
                </a:cxn>
                <a:cxn ang="0">
                  <a:pos x="313" y="486"/>
                </a:cxn>
                <a:cxn ang="0">
                  <a:pos x="289" y="554"/>
                </a:cxn>
                <a:cxn ang="0">
                  <a:pos x="236" y="577"/>
                </a:cxn>
                <a:cxn ang="0">
                  <a:pos x="170" y="609"/>
                </a:cxn>
                <a:cxn ang="0">
                  <a:pos x="111" y="647"/>
                </a:cxn>
                <a:cxn ang="0">
                  <a:pos x="66" y="705"/>
                </a:cxn>
                <a:cxn ang="0">
                  <a:pos x="49" y="778"/>
                </a:cxn>
                <a:cxn ang="0">
                  <a:pos x="46" y="844"/>
                </a:cxn>
                <a:cxn ang="0">
                  <a:pos x="13" y="847"/>
                </a:cxn>
                <a:cxn ang="0">
                  <a:pos x="0" y="906"/>
                </a:cxn>
                <a:cxn ang="0">
                  <a:pos x="0" y="1004"/>
                </a:cxn>
                <a:cxn ang="0">
                  <a:pos x="53" y="963"/>
                </a:cxn>
                <a:cxn ang="0">
                  <a:pos x="90" y="900"/>
                </a:cxn>
                <a:cxn ang="0">
                  <a:pos x="111" y="902"/>
                </a:cxn>
                <a:cxn ang="0">
                  <a:pos x="138" y="912"/>
                </a:cxn>
                <a:cxn ang="0">
                  <a:pos x="126" y="980"/>
                </a:cxn>
                <a:cxn ang="0">
                  <a:pos x="105" y="1003"/>
                </a:cxn>
                <a:cxn ang="0">
                  <a:pos x="81" y="1025"/>
                </a:cxn>
                <a:cxn ang="0">
                  <a:pos x="49" y="1056"/>
                </a:cxn>
                <a:cxn ang="0">
                  <a:pos x="0" y="1094"/>
                </a:cxn>
              </a:cxnLst>
              <a:rect l="0" t="0" r="r" b="b"/>
              <a:pathLst>
                <a:path w="971" h="1166">
                  <a:moveTo>
                    <a:pt x="0" y="1094"/>
                  </a:moveTo>
                  <a:lnTo>
                    <a:pt x="0" y="1166"/>
                  </a:lnTo>
                  <a:lnTo>
                    <a:pt x="1" y="1165"/>
                  </a:lnTo>
                  <a:lnTo>
                    <a:pt x="2" y="1164"/>
                  </a:lnTo>
                  <a:lnTo>
                    <a:pt x="5" y="1164"/>
                  </a:lnTo>
                  <a:lnTo>
                    <a:pt x="6" y="1163"/>
                  </a:lnTo>
                  <a:lnTo>
                    <a:pt x="21" y="1147"/>
                  </a:lnTo>
                  <a:lnTo>
                    <a:pt x="40" y="1128"/>
                  </a:lnTo>
                  <a:lnTo>
                    <a:pt x="62" y="1109"/>
                  </a:lnTo>
                  <a:lnTo>
                    <a:pt x="85" y="1088"/>
                  </a:lnTo>
                  <a:lnTo>
                    <a:pt x="109" y="1070"/>
                  </a:lnTo>
                  <a:lnTo>
                    <a:pt x="134" y="1052"/>
                  </a:lnTo>
                  <a:lnTo>
                    <a:pt x="156" y="1038"/>
                  </a:lnTo>
                  <a:lnTo>
                    <a:pt x="175" y="1030"/>
                  </a:lnTo>
                  <a:lnTo>
                    <a:pt x="188" y="1016"/>
                  </a:lnTo>
                  <a:lnTo>
                    <a:pt x="198" y="1005"/>
                  </a:lnTo>
                  <a:lnTo>
                    <a:pt x="206" y="993"/>
                  </a:lnTo>
                  <a:lnTo>
                    <a:pt x="212" y="983"/>
                  </a:lnTo>
                  <a:lnTo>
                    <a:pt x="215" y="970"/>
                  </a:lnTo>
                  <a:lnTo>
                    <a:pt x="219" y="958"/>
                  </a:lnTo>
                  <a:lnTo>
                    <a:pt x="220" y="943"/>
                  </a:lnTo>
                  <a:lnTo>
                    <a:pt x="221" y="925"/>
                  </a:lnTo>
                  <a:lnTo>
                    <a:pt x="219" y="917"/>
                  </a:lnTo>
                  <a:lnTo>
                    <a:pt x="215" y="910"/>
                  </a:lnTo>
                  <a:lnTo>
                    <a:pt x="212" y="905"/>
                  </a:lnTo>
                  <a:lnTo>
                    <a:pt x="206" y="899"/>
                  </a:lnTo>
                  <a:lnTo>
                    <a:pt x="191" y="890"/>
                  </a:lnTo>
                  <a:lnTo>
                    <a:pt x="179" y="882"/>
                  </a:lnTo>
                  <a:lnTo>
                    <a:pt x="169" y="875"/>
                  </a:lnTo>
                  <a:lnTo>
                    <a:pt x="161" y="869"/>
                  </a:lnTo>
                  <a:lnTo>
                    <a:pt x="152" y="863"/>
                  </a:lnTo>
                  <a:lnTo>
                    <a:pt x="142" y="859"/>
                  </a:lnTo>
                  <a:lnTo>
                    <a:pt x="127" y="854"/>
                  </a:lnTo>
                  <a:lnTo>
                    <a:pt x="108" y="851"/>
                  </a:lnTo>
                  <a:lnTo>
                    <a:pt x="94" y="839"/>
                  </a:lnTo>
                  <a:lnTo>
                    <a:pt x="93" y="822"/>
                  </a:lnTo>
                  <a:lnTo>
                    <a:pt x="99" y="802"/>
                  </a:lnTo>
                  <a:lnTo>
                    <a:pt x="104" y="780"/>
                  </a:lnTo>
                  <a:lnTo>
                    <a:pt x="108" y="763"/>
                  </a:lnTo>
                  <a:lnTo>
                    <a:pt x="114" y="747"/>
                  </a:lnTo>
                  <a:lnTo>
                    <a:pt x="121" y="731"/>
                  </a:lnTo>
                  <a:lnTo>
                    <a:pt x="129" y="715"/>
                  </a:lnTo>
                  <a:lnTo>
                    <a:pt x="138" y="701"/>
                  </a:lnTo>
                  <a:lnTo>
                    <a:pt x="147" y="687"/>
                  </a:lnTo>
                  <a:lnTo>
                    <a:pt x="159" y="674"/>
                  </a:lnTo>
                  <a:lnTo>
                    <a:pt x="170" y="663"/>
                  </a:lnTo>
                  <a:lnTo>
                    <a:pt x="183" y="651"/>
                  </a:lnTo>
                  <a:lnTo>
                    <a:pt x="197" y="642"/>
                  </a:lnTo>
                  <a:lnTo>
                    <a:pt x="213" y="634"/>
                  </a:lnTo>
                  <a:lnTo>
                    <a:pt x="229" y="627"/>
                  </a:lnTo>
                  <a:lnTo>
                    <a:pt x="247" y="621"/>
                  </a:lnTo>
                  <a:lnTo>
                    <a:pt x="265" y="618"/>
                  </a:lnTo>
                  <a:lnTo>
                    <a:pt x="285" y="615"/>
                  </a:lnTo>
                  <a:lnTo>
                    <a:pt x="305" y="614"/>
                  </a:lnTo>
                  <a:lnTo>
                    <a:pt x="310" y="665"/>
                  </a:lnTo>
                  <a:lnTo>
                    <a:pt x="316" y="713"/>
                  </a:lnTo>
                  <a:lnTo>
                    <a:pt x="326" y="761"/>
                  </a:lnTo>
                  <a:lnTo>
                    <a:pt x="341" y="807"/>
                  </a:lnTo>
                  <a:lnTo>
                    <a:pt x="359" y="851"/>
                  </a:lnTo>
                  <a:lnTo>
                    <a:pt x="385" y="892"/>
                  </a:lnTo>
                  <a:lnTo>
                    <a:pt x="416" y="931"/>
                  </a:lnTo>
                  <a:lnTo>
                    <a:pt x="454" y="969"/>
                  </a:lnTo>
                  <a:lnTo>
                    <a:pt x="461" y="977"/>
                  </a:lnTo>
                  <a:lnTo>
                    <a:pt x="466" y="984"/>
                  </a:lnTo>
                  <a:lnTo>
                    <a:pt x="474" y="992"/>
                  </a:lnTo>
                  <a:lnTo>
                    <a:pt x="487" y="1006"/>
                  </a:lnTo>
                  <a:lnTo>
                    <a:pt x="506" y="1019"/>
                  </a:lnTo>
                  <a:lnTo>
                    <a:pt x="524" y="1031"/>
                  </a:lnTo>
                  <a:lnTo>
                    <a:pt x="542" y="1043"/>
                  </a:lnTo>
                  <a:lnTo>
                    <a:pt x="560" y="1053"/>
                  </a:lnTo>
                  <a:lnTo>
                    <a:pt x="577" y="1064"/>
                  </a:lnTo>
                  <a:lnTo>
                    <a:pt x="596" y="1073"/>
                  </a:lnTo>
                  <a:lnTo>
                    <a:pt x="613" y="1082"/>
                  </a:lnTo>
                  <a:lnTo>
                    <a:pt x="631" y="1090"/>
                  </a:lnTo>
                  <a:lnTo>
                    <a:pt x="649" y="1098"/>
                  </a:lnTo>
                  <a:lnTo>
                    <a:pt x="667" y="1106"/>
                  </a:lnTo>
                  <a:lnTo>
                    <a:pt x="686" y="1114"/>
                  </a:lnTo>
                  <a:lnTo>
                    <a:pt x="704" y="1121"/>
                  </a:lnTo>
                  <a:lnTo>
                    <a:pt x="722" y="1129"/>
                  </a:lnTo>
                  <a:lnTo>
                    <a:pt x="742" y="1138"/>
                  </a:lnTo>
                  <a:lnTo>
                    <a:pt x="762" y="1146"/>
                  </a:lnTo>
                  <a:lnTo>
                    <a:pt x="782" y="1154"/>
                  </a:lnTo>
                  <a:lnTo>
                    <a:pt x="795" y="1143"/>
                  </a:lnTo>
                  <a:lnTo>
                    <a:pt x="812" y="1118"/>
                  </a:lnTo>
                  <a:lnTo>
                    <a:pt x="831" y="1081"/>
                  </a:lnTo>
                  <a:lnTo>
                    <a:pt x="850" y="1038"/>
                  </a:lnTo>
                  <a:lnTo>
                    <a:pt x="868" y="995"/>
                  </a:lnTo>
                  <a:lnTo>
                    <a:pt x="883" y="954"/>
                  </a:lnTo>
                  <a:lnTo>
                    <a:pt x="894" y="922"/>
                  </a:lnTo>
                  <a:lnTo>
                    <a:pt x="900" y="902"/>
                  </a:lnTo>
                  <a:lnTo>
                    <a:pt x="908" y="877"/>
                  </a:lnTo>
                  <a:lnTo>
                    <a:pt x="915" y="852"/>
                  </a:lnTo>
                  <a:lnTo>
                    <a:pt x="921" y="827"/>
                  </a:lnTo>
                  <a:lnTo>
                    <a:pt x="926" y="802"/>
                  </a:lnTo>
                  <a:lnTo>
                    <a:pt x="932" y="777"/>
                  </a:lnTo>
                  <a:lnTo>
                    <a:pt x="938" y="751"/>
                  </a:lnTo>
                  <a:lnTo>
                    <a:pt x="944" y="727"/>
                  </a:lnTo>
                  <a:lnTo>
                    <a:pt x="950" y="702"/>
                  </a:lnTo>
                  <a:lnTo>
                    <a:pt x="963" y="642"/>
                  </a:lnTo>
                  <a:lnTo>
                    <a:pt x="970" y="579"/>
                  </a:lnTo>
                  <a:lnTo>
                    <a:pt x="971" y="515"/>
                  </a:lnTo>
                  <a:lnTo>
                    <a:pt x="969" y="451"/>
                  </a:lnTo>
                  <a:lnTo>
                    <a:pt x="965" y="388"/>
                  </a:lnTo>
                  <a:lnTo>
                    <a:pt x="960" y="328"/>
                  </a:lnTo>
                  <a:lnTo>
                    <a:pt x="956" y="274"/>
                  </a:lnTo>
                  <a:lnTo>
                    <a:pt x="955" y="225"/>
                  </a:lnTo>
                  <a:lnTo>
                    <a:pt x="945" y="198"/>
                  </a:lnTo>
                  <a:lnTo>
                    <a:pt x="935" y="169"/>
                  </a:lnTo>
                  <a:lnTo>
                    <a:pt x="922" y="139"/>
                  </a:lnTo>
                  <a:lnTo>
                    <a:pt x="909" y="108"/>
                  </a:lnTo>
                  <a:lnTo>
                    <a:pt x="894" y="80"/>
                  </a:lnTo>
                  <a:lnTo>
                    <a:pt x="878" y="52"/>
                  </a:lnTo>
                  <a:lnTo>
                    <a:pt x="861" y="29"/>
                  </a:lnTo>
                  <a:lnTo>
                    <a:pt x="841" y="10"/>
                  </a:lnTo>
                  <a:lnTo>
                    <a:pt x="835" y="7"/>
                  </a:lnTo>
                  <a:lnTo>
                    <a:pt x="829" y="5"/>
                  </a:lnTo>
                  <a:lnTo>
                    <a:pt x="823" y="2"/>
                  </a:lnTo>
                  <a:lnTo>
                    <a:pt x="816" y="0"/>
                  </a:lnTo>
                  <a:lnTo>
                    <a:pt x="797" y="2"/>
                  </a:lnTo>
                  <a:lnTo>
                    <a:pt x="779" y="5"/>
                  </a:lnTo>
                  <a:lnTo>
                    <a:pt x="762" y="9"/>
                  </a:lnTo>
                  <a:lnTo>
                    <a:pt x="744" y="15"/>
                  </a:lnTo>
                  <a:lnTo>
                    <a:pt x="728" y="21"/>
                  </a:lnTo>
                  <a:lnTo>
                    <a:pt x="711" y="27"/>
                  </a:lnTo>
                  <a:lnTo>
                    <a:pt x="694" y="33"/>
                  </a:lnTo>
                  <a:lnTo>
                    <a:pt x="675" y="38"/>
                  </a:lnTo>
                  <a:lnTo>
                    <a:pt x="663" y="44"/>
                  </a:lnTo>
                  <a:lnTo>
                    <a:pt x="649" y="50"/>
                  </a:lnTo>
                  <a:lnTo>
                    <a:pt x="634" y="56"/>
                  </a:lnTo>
                  <a:lnTo>
                    <a:pt x="619" y="63"/>
                  </a:lnTo>
                  <a:lnTo>
                    <a:pt x="604" y="70"/>
                  </a:lnTo>
                  <a:lnTo>
                    <a:pt x="588" y="78"/>
                  </a:lnTo>
                  <a:lnTo>
                    <a:pt x="572" y="88"/>
                  </a:lnTo>
                  <a:lnTo>
                    <a:pt x="555" y="98"/>
                  </a:lnTo>
                  <a:lnTo>
                    <a:pt x="539" y="108"/>
                  </a:lnTo>
                  <a:lnTo>
                    <a:pt x="522" y="121"/>
                  </a:lnTo>
                  <a:lnTo>
                    <a:pt x="506" y="135"/>
                  </a:lnTo>
                  <a:lnTo>
                    <a:pt x="490" y="150"/>
                  </a:lnTo>
                  <a:lnTo>
                    <a:pt x="474" y="167"/>
                  </a:lnTo>
                  <a:lnTo>
                    <a:pt x="457" y="186"/>
                  </a:lnTo>
                  <a:lnTo>
                    <a:pt x="442" y="206"/>
                  </a:lnTo>
                  <a:lnTo>
                    <a:pt x="427" y="228"/>
                  </a:lnTo>
                  <a:lnTo>
                    <a:pt x="419" y="239"/>
                  </a:lnTo>
                  <a:lnTo>
                    <a:pt x="411" y="249"/>
                  </a:lnTo>
                  <a:lnTo>
                    <a:pt x="404" y="259"/>
                  </a:lnTo>
                  <a:lnTo>
                    <a:pt x="399" y="270"/>
                  </a:lnTo>
                  <a:lnTo>
                    <a:pt x="392" y="281"/>
                  </a:lnTo>
                  <a:lnTo>
                    <a:pt x="385" y="292"/>
                  </a:lnTo>
                  <a:lnTo>
                    <a:pt x="377" y="302"/>
                  </a:lnTo>
                  <a:lnTo>
                    <a:pt x="369" y="311"/>
                  </a:lnTo>
                  <a:lnTo>
                    <a:pt x="364" y="326"/>
                  </a:lnTo>
                  <a:lnTo>
                    <a:pt x="358" y="340"/>
                  </a:lnTo>
                  <a:lnTo>
                    <a:pt x="354" y="355"/>
                  </a:lnTo>
                  <a:lnTo>
                    <a:pt x="349" y="370"/>
                  </a:lnTo>
                  <a:lnTo>
                    <a:pt x="343" y="385"/>
                  </a:lnTo>
                  <a:lnTo>
                    <a:pt x="339" y="399"/>
                  </a:lnTo>
                  <a:lnTo>
                    <a:pt x="333" y="414"/>
                  </a:lnTo>
                  <a:lnTo>
                    <a:pt x="328" y="428"/>
                  </a:lnTo>
                  <a:lnTo>
                    <a:pt x="319" y="458"/>
                  </a:lnTo>
                  <a:lnTo>
                    <a:pt x="313" y="486"/>
                  </a:lnTo>
                  <a:lnTo>
                    <a:pt x="308" y="515"/>
                  </a:lnTo>
                  <a:lnTo>
                    <a:pt x="304" y="545"/>
                  </a:lnTo>
                  <a:lnTo>
                    <a:pt x="297" y="550"/>
                  </a:lnTo>
                  <a:lnTo>
                    <a:pt x="289" y="554"/>
                  </a:lnTo>
                  <a:lnTo>
                    <a:pt x="278" y="559"/>
                  </a:lnTo>
                  <a:lnTo>
                    <a:pt x="265" y="565"/>
                  </a:lnTo>
                  <a:lnTo>
                    <a:pt x="251" y="570"/>
                  </a:lnTo>
                  <a:lnTo>
                    <a:pt x="236" y="577"/>
                  </a:lnTo>
                  <a:lnTo>
                    <a:pt x="220" y="584"/>
                  </a:lnTo>
                  <a:lnTo>
                    <a:pt x="204" y="592"/>
                  </a:lnTo>
                  <a:lnTo>
                    <a:pt x="188" y="600"/>
                  </a:lnTo>
                  <a:lnTo>
                    <a:pt x="170" y="609"/>
                  </a:lnTo>
                  <a:lnTo>
                    <a:pt x="154" y="618"/>
                  </a:lnTo>
                  <a:lnTo>
                    <a:pt x="138" y="627"/>
                  </a:lnTo>
                  <a:lnTo>
                    <a:pt x="124" y="636"/>
                  </a:lnTo>
                  <a:lnTo>
                    <a:pt x="111" y="647"/>
                  </a:lnTo>
                  <a:lnTo>
                    <a:pt x="98" y="657"/>
                  </a:lnTo>
                  <a:lnTo>
                    <a:pt x="88" y="667"/>
                  </a:lnTo>
                  <a:lnTo>
                    <a:pt x="75" y="687"/>
                  </a:lnTo>
                  <a:lnTo>
                    <a:pt x="66" y="705"/>
                  </a:lnTo>
                  <a:lnTo>
                    <a:pt x="59" y="723"/>
                  </a:lnTo>
                  <a:lnTo>
                    <a:pt x="54" y="740"/>
                  </a:lnTo>
                  <a:lnTo>
                    <a:pt x="52" y="758"/>
                  </a:lnTo>
                  <a:lnTo>
                    <a:pt x="49" y="778"/>
                  </a:lnTo>
                  <a:lnTo>
                    <a:pt x="47" y="800"/>
                  </a:lnTo>
                  <a:lnTo>
                    <a:pt x="45" y="824"/>
                  </a:lnTo>
                  <a:lnTo>
                    <a:pt x="44" y="838"/>
                  </a:lnTo>
                  <a:lnTo>
                    <a:pt x="46" y="844"/>
                  </a:lnTo>
                  <a:lnTo>
                    <a:pt x="44" y="845"/>
                  </a:lnTo>
                  <a:lnTo>
                    <a:pt x="31" y="842"/>
                  </a:lnTo>
                  <a:lnTo>
                    <a:pt x="14" y="846"/>
                  </a:lnTo>
                  <a:lnTo>
                    <a:pt x="13" y="847"/>
                  </a:lnTo>
                  <a:lnTo>
                    <a:pt x="10" y="848"/>
                  </a:lnTo>
                  <a:lnTo>
                    <a:pt x="6" y="849"/>
                  </a:lnTo>
                  <a:lnTo>
                    <a:pt x="0" y="851"/>
                  </a:lnTo>
                  <a:lnTo>
                    <a:pt x="0" y="906"/>
                  </a:lnTo>
                  <a:lnTo>
                    <a:pt x="39" y="892"/>
                  </a:lnTo>
                  <a:lnTo>
                    <a:pt x="14" y="923"/>
                  </a:lnTo>
                  <a:lnTo>
                    <a:pt x="0" y="930"/>
                  </a:lnTo>
                  <a:lnTo>
                    <a:pt x="0" y="1004"/>
                  </a:lnTo>
                  <a:lnTo>
                    <a:pt x="15" y="997"/>
                  </a:lnTo>
                  <a:lnTo>
                    <a:pt x="29" y="988"/>
                  </a:lnTo>
                  <a:lnTo>
                    <a:pt x="41" y="976"/>
                  </a:lnTo>
                  <a:lnTo>
                    <a:pt x="53" y="963"/>
                  </a:lnTo>
                  <a:lnTo>
                    <a:pt x="63" y="950"/>
                  </a:lnTo>
                  <a:lnTo>
                    <a:pt x="73" y="935"/>
                  </a:lnTo>
                  <a:lnTo>
                    <a:pt x="81" y="919"/>
                  </a:lnTo>
                  <a:lnTo>
                    <a:pt x="90" y="900"/>
                  </a:lnTo>
                  <a:lnTo>
                    <a:pt x="93" y="898"/>
                  </a:lnTo>
                  <a:lnTo>
                    <a:pt x="98" y="898"/>
                  </a:lnTo>
                  <a:lnTo>
                    <a:pt x="104" y="900"/>
                  </a:lnTo>
                  <a:lnTo>
                    <a:pt x="111" y="902"/>
                  </a:lnTo>
                  <a:lnTo>
                    <a:pt x="119" y="906"/>
                  </a:lnTo>
                  <a:lnTo>
                    <a:pt x="126" y="909"/>
                  </a:lnTo>
                  <a:lnTo>
                    <a:pt x="132" y="912"/>
                  </a:lnTo>
                  <a:lnTo>
                    <a:pt x="138" y="912"/>
                  </a:lnTo>
                  <a:lnTo>
                    <a:pt x="143" y="931"/>
                  </a:lnTo>
                  <a:lnTo>
                    <a:pt x="142" y="947"/>
                  </a:lnTo>
                  <a:lnTo>
                    <a:pt x="136" y="962"/>
                  </a:lnTo>
                  <a:lnTo>
                    <a:pt x="126" y="980"/>
                  </a:lnTo>
                  <a:lnTo>
                    <a:pt x="119" y="988"/>
                  </a:lnTo>
                  <a:lnTo>
                    <a:pt x="113" y="993"/>
                  </a:lnTo>
                  <a:lnTo>
                    <a:pt x="108" y="998"/>
                  </a:lnTo>
                  <a:lnTo>
                    <a:pt x="105" y="1003"/>
                  </a:lnTo>
                  <a:lnTo>
                    <a:pt x="100" y="1007"/>
                  </a:lnTo>
                  <a:lnTo>
                    <a:pt x="94" y="1012"/>
                  </a:lnTo>
                  <a:lnTo>
                    <a:pt x="89" y="1018"/>
                  </a:lnTo>
                  <a:lnTo>
                    <a:pt x="81" y="1025"/>
                  </a:lnTo>
                  <a:lnTo>
                    <a:pt x="76" y="1031"/>
                  </a:lnTo>
                  <a:lnTo>
                    <a:pt x="69" y="1038"/>
                  </a:lnTo>
                  <a:lnTo>
                    <a:pt x="60" y="1048"/>
                  </a:lnTo>
                  <a:lnTo>
                    <a:pt x="49" y="1056"/>
                  </a:lnTo>
                  <a:lnTo>
                    <a:pt x="38" y="1065"/>
                  </a:lnTo>
                  <a:lnTo>
                    <a:pt x="25" y="1075"/>
                  </a:lnTo>
                  <a:lnTo>
                    <a:pt x="13" y="1084"/>
                  </a:lnTo>
                  <a:lnTo>
                    <a:pt x="0" y="10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88497" name="Freeform 753"/>
            <p:cNvSpPr>
              <a:spLocks/>
            </p:cNvSpPr>
            <p:nvPr/>
          </p:nvSpPr>
          <p:spPr bwMode="auto">
            <a:xfrm flipH="1">
              <a:off x="2504" y="3074"/>
              <a:ext cx="53" cy="57"/>
            </a:xfrm>
            <a:custGeom>
              <a:avLst/>
              <a:gdLst/>
              <a:ahLst/>
              <a:cxnLst>
                <a:cxn ang="0">
                  <a:pos x="135" y="55"/>
                </a:cxn>
                <a:cxn ang="0">
                  <a:pos x="135" y="0"/>
                </a:cxn>
                <a:cxn ang="0">
                  <a:pos x="129" y="1"/>
                </a:cxn>
                <a:cxn ang="0">
                  <a:pos x="122" y="2"/>
                </a:cxn>
                <a:cxn ang="0">
                  <a:pos x="115" y="4"/>
                </a:cxn>
                <a:cxn ang="0">
                  <a:pos x="108" y="5"/>
                </a:cxn>
                <a:cxn ang="0">
                  <a:pos x="102" y="8"/>
                </a:cxn>
                <a:cxn ang="0">
                  <a:pos x="95" y="10"/>
                </a:cxn>
                <a:cxn ang="0">
                  <a:pos x="89" y="12"/>
                </a:cxn>
                <a:cxn ang="0">
                  <a:pos x="83" y="15"/>
                </a:cxn>
                <a:cxn ang="0">
                  <a:pos x="67" y="24"/>
                </a:cxn>
                <a:cxn ang="0">
                  <a:pos x="53" y="32"/>
                </a:cxn>
                <a:cxn ang="0">
                  <a:pos x="42" y="40"/>
                </a:cxn>
                <a:cxn ang="0">
                  <a:pos x="31" y="48"/>
                </a:cxn>
                <a:cxn ang="0">
                  <a:pos x="22" y="57"/>
                </a:cxn>
                <a:cxn ang="0">
                  <a:pos x="14" y="69"/>
                </a:cxn>
                <a:cxn ang="0">
                  <a:pos x="7" y="84"/>
                </a:cxn>
                <a:cxn ang="0">
                  <a:pos x="0" y="101"/>
                </a:cxn>
                <a:cxn ang="0">
                  <a:pos x="2" y="125"/>
                </a:cxn>
                <a:cxn ang="0">
                  <a:pos x="8" y="141"/>
                </a:cxn>
                <a:cxn ang="0">
                  <a:pos x="17" y="153"/>
                </a:cxn>
                <a:cxn ang="0">
                  <a:pos x="30" y="160"/>
                </a:cxn>
                <a:cxn ang="0">
                  <a:pos x="46" y="162"/>
                </a:cxn>
                <a:cxn ang="0">
                  <a:pos x="66" y="162"/>
                </a:cxn>
                <a:cxn ang="0">
                  <a:pos x="87" y="161"/>
                </a:cxn>
                <a:cxn ang="0">
                  <a:pos x="111" y="160"/>
                </a:cxn>
                <a:cxn ang="0">
                  <a:pos x="116" y="157"/>
                </a:cxn>
                <a:cxn ang="0">
                  <a:pos x="123" y="156"/>
                </a:cxn>
                <a:cxn ang="0">
                  <a:pos x="129" y="154"/>
                </a:cxn>
                <a:cxn ang="0">
                  <a:pos x="135" y="153"/>
                </a:cxn>
                <a:cxn ang="0">
                  <a:pos x="135" y="79"/>
                </a:cxn>
                <a:cxn ang="0">
                  <a:pos x="125" y="84"/>
                </a:cxn>
                <a:cxn ang="0">
                  <a:pos x="95" y="85"/>
                </a:cxn>
                <a:cxn ang="0">
                  <a:pos x="97" y="74"/>
                </a:cxn>
                <a:cxn ang="0">
                  <a:pos x="115" y="62"/>
                </a:cxn>
                <a:cxn ang="0">
                  <a:pos x="135" y="55"/>
                </a:cxn>
              </a:cxnLst>
              <a:rect l="0" t="0" r="r" b="b"/>
              <a:pathLst>
                <a:path w="135" h="162">
                  <a:moveTo>
                    <a:pt x="135" y="55"/>
                  </a:moveTo>
                  <a:lnTo>
                    <a:pt x="135" y="0"/>
                  </a:lnTo>
                  <a:lnTo>
                    <a:pt x="129" y="1"/>
                  </a:lnTo>
                  <a:lnTo>
                    <a:pt x="122" y="2"/>
                  </a:lnTo>
                  <a:lnTo>
                    <a:pt x="115" y="4"/>
                  </a:lnTo>
                  <a:lnTo>
                    <a:pt x="108" y="5"/>
                  </a:lnTo>
                  <a:lnTo>
                    <a:pt x="102" y="8"/>
                  </a:lnTo>
                  <a:lnTo>
                    <a:pt x="95" y="10"/>
                  </a:lnTo>
                  <a:lnTo>
                    <a:pt x="89" y="12"/>
                  </a:lnTo>
                  <a:lnTo>
                    <a:pt x="83" y="15"/>
                  </a:lnTo>
                  <a:lnTo>
                    <a:pt x="67" y="24"/>
                  </a:lnTo>
                  <a:lnTo>
                    <a:pt x="53" y="32"/>
                  </a:lnTo>
                  <a:lnTo>
                    <a:pt x="42" y="40"/>
                  </a:lnTo>
                  <a:lnTo>
                    <a:pt x="31" y="48"/>
                  </a:lnTo>
                  <a:lnTo>
                    <a:pt x="22" y="57"/>
                  </a:lnTo>
                  <a:lnTo>
                    <a:pt x="14" y="69"/>
                  </a:lnTo>
                  <a:lnTo>
                    <a:pt x="7" y="84"/>
                  </a:lnTo>
                  <a:lnTo>
                    <a:pt x="0" y="101"/>
                  </a:lnTo>
                  <a:lnTo>
                    <a:pt x="2" y="125"/>
                  </a:lnTo>
                  <a:lnTo>
                    <a:pt x="8" y="141"/>
                  </a:lnTo>
                  <a:lnTo>
                    <a:pt x="17" y="153"/>
                  </a:lnTo>
                  <a:lnTo>
                    <a:pt x="30" y="160"/>
                  </a:lnTo>
                  <a:lnTo>
                    <a:pt x="46" y="162"/>
                  </a:lnTo>
                  <a:lnTo>
                    <a:pt x="66" y="162"/>
                  </a:lnTo>
                  <a:lnTo>
                    <a:pt x="87" y="161"/>
                  </a:lnTo>
                  <a:lnTo>
                    <a:pt x="111" y="160"/>
                  </a:lnTo>
                  <a:lnTo>
                    <a:pt x="116" y="157"/>
                  </a:lnTo>
                  <a:lnTo>
                    <a:pt x="123" y="156"/>
                  </a:lnTo>
                  <a:lnTo>
                    <a:pt x="129" y="154"/>
                  </a:lnTo>
                  <a:lnTo>
                    <a:pt x="135" y="153"/>
                  </a:lnTo>
                  <a:lnTo>
                    <a:pt x="135" y="79"/>
                  </a:lnTo>
                  <a:lnTo>
                    <a:pt x="125" y="84"/>
                  </a:lnTo>
                  <a:lnTo>
                    <a:pt x="95" y="85"/>
                  </a:lnTo>
                  <a:lnTo>
                    <a:pt x="97" y="74"/>
                  </a:lnTo>
                  <a:lnTo>
                    <a:pt x="115" y="62"/>
                  </a:lnTo>
                  <a:lnTo>
                    <a:pt x="135" y="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88498" name="Freeform 754"/>
            <p:cNvSpPr>
              <a:spLocks/>
            </p:cNvSpPr>
            <p:nvPr/>
          </p:nvSpPr>
          <p:spPr bwMode="auto">
            <a:xfrm flipH="1">
              <a:off x="2504" y="3158"/>
              <a:ext cx="69" cy="52"/>
            </a:xfrm>
            <a:custGeom>
              <a:avLst/>
              <a:gdLst/>
              <a:ahLst/>
              <a:cxnLst>
                <a:cxn ang="0">
                  <a:pos x="176" y="72"/>
                </a:cxn>
                <a:cxn ang="0">
                  <a:pos x="176" y="0"/>
                </a:cxn>
                <a:cxn ang="0">
                  <a:pos x="167" y="5"/>
                </a:cxn>
                <a:cxn ang="0">
                  <a:pos x="157" y="11"/>
                </a:cxn>
                <a:cxn ang="0">
                  <a:pos x="149" y="17"/>
                </a:cxn>
                <a:cxn ang="0">
                  <a:pos x="141" y="23"/>
                </a:cxn>
                <a:cxn ang="0">
                  <a:pos x="133" y="27"/>
                </a:cxn>
                <a:cxn ang="0">
                  <a:pos x="126" y="32"/>
                </a:cxn>
                <a:cxn ang="0">
                  <a:pos x="119" y="35"/>
                </a:cxn>
                <a:cxn ang="0">
                  <a:pos x="114" y="39"/>
                </a:cxn>
                <a:cxn ang="0">
                  <a:pos x="99" y="42"/>
                </a:cxn>
                <a:cxn ang="0">
                  <a:pos x="85" y="47"/>
                </a:cxn>
                <a:cxn ang="0">
                  <a:pos x="71" y="53"/>
                </a:cxn>
                <a:cxn ang="0">
                  <a:pos x="57" y="57"/>
                </a:cxn>
                <a:cxn ang="0">
                  <a:pos x="43" y="63"/>
                </a:cxn>
                <a:cxn ang="0">
                  <a:pos x="31" y="69"/>
                </a:cxn>
                <a:cxn ang="0">
                  <a:pos x="17" y="73"/>
                </a:cxn>
                <a:cxn ang="0">
                  <a:pos x="3" y="77"/>
                </a:cxn>
                <a:cxn ang="0">
                  <a:pos x="1" y="85"/>
                </a:cxn>
                <a:cxn ang="0">
                  <a:pos x="0" y="91"/>
                </a:cxn>
                <a:cxn ang="0">
                  <a:pos x="0" y="97"/>
                </a:cxn>
                <a:cxn ang="0">
                  <a:pos x="5" y="101"/>
                </a:cxn>
                <a:cxn ang="0">
                  <a:pos x="10" y="115"/>
                </a:cxn>
                <a:cxn ang="0">
                  <a:pos x="17" y="136"/>
                </a:cxn>
                <a:cxn ang="0">
                  <a:pos x="25" y="150"/>
                </a:cxn>
                <a:cxn ang="0">
                  <a:pos x="33" y="145"/>
                </a:cxn>
                <a:cxn ang="0">
                  <a:pos x="41" y="139"/>
                </a:cxn>
                <a:cxn ang="0">
                  <a:pos x="51" y="132"/>
                </a:cxn>
                <a:cxn ang="0">
                  <a:pos x="62" y="126"/>
                </a:cxn>
                <a:cxn ang="0">
                  <a:pos x="72" y="121"/>
                </a:cxn>
                <a:cxn ang="0">
                  <a:pos x="84" y="115"/>
                </a:cxn>
                <a:cxn ang="0">
                  <a:pos x="94" y="110"/>
                </a:cxn>
                <a:cxn ang="0">
                  <a:pos x="104" y="107"/>
                </a:cxn>
                <a:cxn ang="0">
                  <a:pos x="115" y="103"/>
                </a:cxn>
                <a:cxn ang="0">
                  <a:pos x="123" y="99"/>
                </a:cxn>
                <a:cxn ang="0">
                  <a:pos x="130" y="95"/>
                </a:cxn>
                <a:cxn ang="0">
                  <a:pos x="138" y="91"/>
                </a:cxn>
                <a:cxn ang="0">
                  <a:pos x="145" y="87"/>
                </a:cxn>
                <a:cxn ang="0">
                  <a:pos x="153" y="83"/>
                </a:cxn>
                <a:cxn ang="0">
                  <a:pos x="160" y="79"/>
                </a:cxn>
                <a:cxn ang="0">
                  <a:pos x="168" y="76"/>
                </a:cxn>
                <a:cxn ang="0">
                  <a:pos x="176" y="72"/>
                </a:cxn>
              </a:cxnLst>
              <a:rect l="0" t="0" r="r" b="b"/>
              <a:pathLst>
                <a:path w="176" h="150">
                  <a:moveTo>
                    <a:pt x="176" y="72"/>
                  </a:moveTo>
                  <a:lnTo>
                    <a:pt x="176" y="0"/>
                  </a:lnTo>
                  <a:lnTo>
                    <a:pt x="167" y="5"/>
                  </a:lnTo>
                  <a:lnTo>
                    <a:pt x="157" y="11"/>
                  </a:lnTo>
                  <a:lnTo>
                    <a:pt x="149" y="17"/>
                  </a:lnTo>
                  <a:lnTo>
                    <a:pt x="141" y="23"/>
                  </a:lnTo>
                  <a:lnTo>
                    <a:pt x="133" y="27"/>
                  </a:lnTo>
                  <a:lnTo>
                    <a:pt x="126" y="32"/>
                  </a:lnTo>
                  <a:lnTo>
                    <a:pt x="119" y="35"/>
                  </a:lnTo>
                  <a:lnTo>
                    <a:pt x="114" y="39"/>
                  </a:lnTo>
                  <a:lnTo>
                    <a:pt x="99" y="42"/>
                  </a:lnTo>
                  <a:lnTo>
                    <a:pt x="85" y="47"/>
                  </a:lnTo>
                  <a:lnTo>
                    <a:pt x="71" y="53"/>
                  </a:lnTo>
                  <a:lnTo>
                    <a:pt x="57" y="57"/>
                  </a:lnTo>
                  <a:lnTo>
                    <a:pt x="43" y="63"/>
                  </a:lnTo>
                  <a:lnTo>
                    <a:pt x="31" y="69"/>
                  </a:lnTo>
                  <a:lnTo>
                    <a:pt x="17" y="73"/>
                  </a:lnTo>
                  <a:lnTo>
                    <a:pt x="3" y="77"/>
                  </a:lnTo>
                  <a:lnTo>
                    <a:pt x="1" y="85"/>
                  </a:lnTo>
                  <a:lnTo>
                    <a:pt x="0" y="91"/>
                  </a:lnTo>
                  <a:lnTo>
                    <a:pt x="0" y="97"/>
                  </a:lnTo>
                  <a:lnTo>
                    <a:pt x="5" y="101"/>
                  </a:lnTo>
                  <a:lnTo>
                    <a:pt x="10" y="115"/>
                  </a:lnTo>
                  <a:lnTo>
                    <a:pt x="17" y="136"/>
                  </a:lnTo>
                  <a:lnTo>
                    <a:pt x="25" y="150"/>
                  </a:lnTo>
                  <a:lnTo>
                    <a:pt x="33" y="145"/>
                  </a:lnTo>
                  <a:lnTo>
                    <a:pt x="41" y="139"/>
                  </a:lnTo>
                  <a:lnTo>
                    <a:pt x="51" y="132"/>
                  </a:lnTo>
                  <a:lnTo>
                    <a:pt x="62" y="126"/>
                  </a:lnTo>
                  <a:lnTo>
                    <a:pt x="72" y="121"/>
                  </a:lnTo>
                  <a:lnTo>
                    <a:pt x="84" y="115"/>
                  </a:lnTo>
                  <a:lnTo>
                    <a:pt x="94" y="110"/>
                  </a:lnTo>
                  <a:lnTo>
                    <a:pt x="104" y="107"/>
                  </a:lnTo>
                  <a:lnTo>
                    <a:pt x="115" y="103"/>
                  </a:lnTo>
                  <a:lnTo>
                    <a:pt x="123" y="99"/>
                  </a:lnTo>
                  <a:lnTo>
                    <a:pt x="130" y="95"/>
                  </a:lnTo>
                  <a:lnTo>
                    <a:pt x="138" y="91"/>
                  </a:lnTo>
                  <a:lnTo>
                    <a:pt x="145" y="87"/>
                  </a:lnTo>
                  <a:lnTo>
                    <a:pt x="153" y="83"/>
                  </a:lnTo>
                  <a:lnTo>
                    <a:pt x="160" y="79"/>
                  </a:lnTo>
                  <a:lnTo>
                    <a:pt x="168" y="76"/>
                  </a:lnTo>
                  <a:lnTo>
                    <a:pt x="176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88499" name="Freeform 755"/>
            <p:cNvSpPr>
              <a:spLocks/>
            </p:cNvSpPr>
            <p:nvPr/>
          </p:nvSpPr>
          <p:spPr bwMode="auto">
            <a:xfrm flipH="1">
              <a:off x="2422" y="3077"/>
              <a:ext cx="145" cy="127"/>
            </a:xfrm>
            <a:custGeom>
              <a:avLst/>
              <a:gdLst/>
              <a:ahLst/>
              <a:cxnLst>
                <a:cxn ang="0">
                  <a:pos x="9" y="360"/>
                </a:cxn>
                <a:cxn ang="0">
                  <a:pos x="1" y="338"/>
                </a:cxn>
                <a:cxn ang="0">
                  <a:pos x="4" y="325"/>
                </a:cxn>
                <a:cxn ang="0">
                  <a:pos x="12" y="320"/>
                </a:cxn>
                <a:cxn ang="0">
                  <a:pos x="37" y="310"/>
                </a:cxn>
                <a:cxn ang="0">
                  <a:pos x="79" y="297"/>
                </a:cxn>
                <a:cxn ang="0">
                  <a:pos x="124" y="283"/>
                </a:cxn>
                <a:cxn ang="0">
                  <a:pos x="160" y="261"/>
                </a:cxn>
                <a:cxn ang="0">
                  <a:pos x="185" y="225"/>
                </a:cxn>
                <a:cxn ang="0">
                  <a:pos x="228" y="196"/>
                </a:cxn>
                <a:cxn ang="0">
                  <a:pos x="276" y="168"/>
                </a:cxn>
                <a:cxn ang="0">
                  <a:pos x="309" y="120"/>
                </a:cxn>
                <a:cxn ang="0">
                  <a:pos x="309" y="68"/>
                </a:cxn>
                <a:cxn ang="0">
                  <a:pos x="309" y="51"/>
                </a:cxn>
                <a:cxn ang="0">
                  <a:pos x="304" y="43"/>
                </a:cxn>
                <a:cxn ang="0">
                  <a:pos x="276" y="35"/>
                </a:cxn>
                <a:cxn ang="0">
                  <a:pos x="249" y="21"/>
                </a:cxn>
                <a:cxn ang="0">
                  <a:pos x="249" y="7"/>
                </a:cxn>
                <a:cxn ang="0">
                  <a:pos x="267" y="6"/>
                </a:cxn>
                <a:cxn ang="0">
                  <a:pos x="296" y="18"/>
                </a:cxn>
                <a:cxn ang="0">
                  <a:pos x="321" y="30"/>
                </a:cxn>
                <a:cxn ang="0">
                  <a:pos x="348" y="45"/>
                </a:cxn>
                <a:cxn ang="0">
                  <a:pos x="365" y="58"/>
                </a:cxn>
                <a:cxn ang="0">
                  <a:pos x="367" y="65"/>
                </a:cxn>
                <a:cxn ang="0">
                  <a:pos x="366" y="89"/>
                </a:cxn>
                <a:cxn ang="0">
                  <a:pos x="359" y="120"/>
                </a:cxn>
                <a:cxn ang="0">
                  <a:pos x="344" y="143"/>
                </a:cxn>
                <a:cxn ang="0">
                  <a:pos x="322" y="166"/>
                </a:cxn>
                <a:cxn ang="0">
                  <a:pos x="292" y="189"/>
                </a:cxn>
                <a:cxn ang="0">
                  <a:pos x="260" y="208"/>
                </a:cxn>
                <a:cxn ang="0">
                  <a:pos x="228" y="227"/>
                </a:cxn>
                <a:cxn ang="0">
                  <a:pos x="198" y="253"/>
                </a:cxn>
                <a:cxn ang="0">
                  <a:pos x="170" y="281"/>
                </a:cxn>
                <a:cxn ang="0">
                  <a:pos x="138" y="300"/>
                </a:cxn>
                <a:cxn ang="0">
                  <a:pos x="103" y="319"/>
                </a:cxn>
                <a:cxn ang="0">
                  <a:pos x="69" y="336"/>
                </a:cxn>
                <a:cxn ang="0">
                  <a:pos x="40" y="353"/>
                </a:cxn>
                <a:cxn ang="0">
                  <a:pos x="24" y="363"/>
                </a:cxn>
                <a:cxn ang="0">
                  <a:pos x="16" y="369"/>
                </a:cxn>
                <a:cxn ang="0">
                  <a:pos x="14" y="370"/>
                </a:cxn>
              </a:cxnLst>
              <a:rect l="0" t="0" r="r" b="b"/>
              <a:pathLst>
                <a:path w="369" h="370">
                  <a:moveTo>
                    <a:pt x="12" y="370"/>
                  </a:moveTo>
                  <a:lnTo>
                    <a:pt x="9" y="360"/>
                  </a:lnTo>
                  <a:lnTo>
                    <a:pt x="4" y="350"/>
                  </a:lnTo>
                  <a:lnTo>
                    <a:pt x="1" y="338"/>
                  </a:lnTo>
                  <a:lnTo>
                    <a:pt x="0" y="328"/>
                  </a:lnTo>
                  <a:lnTo>
                    <a:pt x="4" y="325"/>
                  </a:lnTo>
                  <a:lnTo>
                    <a:pt x="9" y="322"/>
                  </a:lnTo>
                  <a:lnTo>
                    <a:pt x="12" y="320"/>
                  </a:lnTo>
                  <a:lnTo>
                    <a:pt x="17" y="317"/>
                  </a:lnTo>
                  <a:lnTo>
                    <a:pt x="37" y="310"/>
                  </a:lnTo>
                  <a:lnTo>
                    <a:pt x="57" y="304"/>
                  </a:lnTo>
                  <a:lnTo>
                    <a:pt x="79" y="297"/>
                  </a:lnTo>
                  <a:lnTo>
                    <a:pt x="102" y="290"/>
                  </a:lnTo>
                  <a:lnTo>
                    <a:pt x="124" y="283"/>
                  </a:lnTo>
                  <a:lnTo>
                    <a:pt x="144" y="272"/>
                  </a:lnTo>
                  <a:lnTo>
                    <a:pt x="160" y="261"/>
                  </a:lnTo>
                  <a:lnTo>
                    <a:pt x="173" y="246"/>
                  </a:lnTo>
                  <a:lnTo>
                    <a:pt x="185" y="225"/>
                  </a:lnTo>
                  <a:lnTo>
                    <a:pt x="204" y="210"/>
                  </a:lnTo>
                  <a:lnTo>
                    <a:pt x="228" y="196"/>
                  </a:lnTo>
                  <a:lnTo>
                    <a:pt x="253" y="184"/>
                  </a:lnTo>
                  <a:lnTo>
                    <a:pt x="276" y="168"/>
                  </a:lnTo>
                  <a:lnTo>
                    <a:pt x="296" y="148"/>
                  </a:lnTo>
                  <a:lnTo>
                    <a:pt x="309" y="120"/>
                  </a:lnTo>
                  <a:lnTo>
                    <a:pt x="312" y="82"/>
                  </a:lnTo>
                  <a:lnTo>
                    <a:pt x="309" y="68"/>
                  </a:lnTo>
                  <a:lnTo>
                    <a:pt x="307" y="58"/>
                  </a:lnTo>
                  <a:lnTo>
                    <a:pt x="309" y="51"/>
                  </a:lnTo>
                  <a:lnTo>
                    <a:pt x="307" y="47"/>
                  </a:lnTo>
                  <a:lnTo>
                    <a:pt x="304" y="43"/>
                  </a:lnTo>
                  <a:lnTo>
                    <a:pt x="294" y="40"/>
                  </a:lnTo>
                  <a:lnTo>
                    <a:pt x="276" y="35"/>
                  </a:lnTo>
                  <a:lnTo>
                    <a:pt x="249" y="28"/>
                  </a:lnTo>
                  <a:lnTo>
                    <a:pt x="249" y="21"/>
                  </a:lnTo>
                  <a:lnTo>
                    <a:pt x="249" y="14"/>
                  </a:lnTo>
                  <a:lnTo>
                    <a:pt x="249" y="7"/>
                  </a:lnTo>
                  <a:lnTo>
                    <a:pt x="250" y="0"/>
                  </a:lnTo>
                  <a:lnTo>
                    <a:pt x="267" y="6"/>
                  </a:lnTo>
                  <a:lnTo>
                    <a:pt x="282" y="12"/>
                  </a:lnTo>
                  <a:lnTo>
                    <a:pt x="296" y="18"/>
                  </a:lnTo>
                  <a:lnTo>
                    <a:pt x="309" y="24"/>
                  </a:lnTo>
                  <a:lnTo>
                    <a:pt x="321" y="30"/>
                  </a:lnTo>
                  <a:lnTo>
                    <a:pt x="334" y="37"/>
                  </a:lnTo>
                  <a:lnTo>
                    <a:pt x="348" y="45"/>
                  </a:lnTo>
                  <a:lnTo>
                    <a:pt x="364" y="56"/>
                  </a:lnTo>
                  <a:lnTo>
                    <a:pt x="365" y="58"/>
                  </a:lnTo>
                  <a:lnTo>
                    <a:pt x="366" y="62"/>
                  </a:lnTo>
                  <a:lnTo>
                    <a:pt x="367" y="65"/>
                  </a:lnTo>
                  <a:lnTo>
                    <a:pt x="369" y="68"/>
                  </a:lnTo>
                  <a:lnTo>
                    <a:pt x="366" y="89"/>
                  </a:lnTo>
                  <a:lnTo>
                    <a:pt x="364" y="106"/>
                  </a:lnTo>
                  <a:lnTo>
                    <a:pt x="359" y="120"/>
                  </a:lnTo>
                  <a:lnTo>
                    <a:pt x="352" y="133"/>
                  </a:lnTo>
                  <a:lnTo>
                    <a:pt x="344" y="143"/>
                  </a:lnTo>
                  <a:lnTo>
                    <a:pt x="335" y="155"/>
                  </a:lnTo>
                  <a:lnTo>
                    <a:pt x="322" y="166"/>
                  </a:lnTo>
                  <a:lnTo>
                    <a:pt x="309" y="180"/>
                  </a:lnTo>
                  <a:lnTo>
                    <a:pt x="292" y="189"/>
                  </a:lnTo>
                  <a:lnTo>
                    <a:pt x="276" y="199"/>
                  </a:lnTo>
                  <a:lnTo>
                    <a:pt x="260" y="208"/>
                  </a:lnTo>
                  <a:lnTo>
                    <a:pt x="244" y="217"/>
                  </a:lnTo>
                  <a:lnTo>
                    <a:pt x="228" y="227"/>
                  </a:lnTo>
                  <a:lnTo>
                    <a:pt x="213" y="239"/>
                  </a:lnTo>
                  <a:lnTo>
                    <a:pt x="198" y="253"/>
                  </a:lnTo>
                  <a:lnTo>
                    <a:pt x="183" y="269"/>
                  </a:lnTo>
                  <a:lnTo>
                    <a:pt x="170" y="281"/>
                  </a:lnTo>
                  <a:lnTo>
                    <a:pt x="154" y="291"/>
                  </a:lnTo>
                  <a:lnTo>
                    <a:pt x="138" y="300"/>
                  </a:lnTo>
                  <a:lnTo>
                    <a:pt x="121" y="309"/>
                  </a:lnTo>
                  <a:lnTo>
                    <a:pt x="103" y="319"/>
                  </a:lnTo>
                  <a:lnTo>
                    <a:pt x="85" y="328"/>
                  </a:lnTo>
                  <a:lnTo>
                    <a:pt x="69" y="336"/>
                  </a:lnTo>
                  <a:lnTo>
                    <a:pt x="53" y="344"/>
                  </a:lnTo>
                  <a:lnTo>
                    <a:pt x="40" y="353"/>
                  </a:lnTo>
                  <a:lnTo>
                    <a:pt x="31" y="359"/>
                  </a:lnTo>
                  <a:lnTo>
                    <a:pt x="24" y="363"/>
                  </a:lnTo>
                  <a:lnTo>
                    <a:pt x="19" y="367"/>
                  </a:lnTo>
                  <a:lnTo>
                    <a:pt x="16" y="369"/>
                  </a:lnTo>
                  <a:lnTo>
                    <a:pt x="15" y="370"/>
                  </a:lnTo>
                  <a:lnTo>
                    <a:pt x="14" y="370"/>
                  </a:lnTo>
                  <a:lnTo>
                    <a:pt x="12" y="3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88500" name="Freeform 756"/>
            <p:cNvSpPr>
              <a:spLocks/>
            </p:cNvSpPr>
            <p:nvPr/>
          </p:nvSpPr>
          <p:spPr bwMode="auto">
            <a:xfrm flipH="1">
              <a:off x="2134" y="2786"/>
              <a:ext cx="91" cy="384"/>
            </a:xfrm>
            <a:custGeom>
              <a:avLst/>
              <a:gdLst/>
              <a:ahLst/>
              <a:cxnLst>
                <a:cxn ang="0">
                  <a:pos x="3" y="847"/>
                </a:cxn>
                <a:cxn ang="0">
                  <a:pos x="0" y="710"/>
                </a:cxn>
                <a:cxn ang="0">
                  <a:pos x="4" y="581"/>
                </a:cxn>
                <a:cxn ang="0">
                  <a:pos x="11" y="453"/>
                </a:cxn>
                <a:cxn ang="0">
                  <a:pos x="20" y="320"/>
                </a:cxn>
                <a:cxn ang="0">
                  <a:pos x="25" y="290"/>
                </a:cxn>
                <a:cxn ang="0">
                  <a:pos x="29" y="267"/>
                </a:cxn>
                <a:cxn ang="0">
                  <a:pos x="34" y="240"/>
                </a:cxn>
                <a:cxn ang="0">
                  <a:pos x="40" y="197"/>
                </a:cxn>
                <a:cxn ang="0">
                  <a:pos x="44" y="181"/>
                </a:cxn>
                <a:cxn ang="0">
                  <a:pos x="52" y="155"/>
                </a:cxn>
                <a:cxn ang="0">
                  <a:pos x="62" y="122"/>
                </a:cxn>
                <a:cxn ang="0">
                  <a:pos x="73" y="87"/>
                </a:cxn>
                <a:cxn ang="0">
                  <a:pos x="85" y="54"/>
                </a:cxn>
                <a:cxn ang="0">
                  <a:pos x="95" y="25"/>
                </a:cxn>
                <a:cxn ang="0">
                  <a:pos x="104" y="7"/>
                </a:cxn>
                <a:cxn ang="0">
                  <a:pos x="111" y="0"/>
                </a:cxn>
                <a:cxn ang="0">
                  <a:pos x="118" y="6"/>
                </a:cxn>
                <a:cxn ang="0">
                  <a:pos x="124" y="11"/>
                </a:cxn>
                <a:cxn ang="0">
                  <a:pos x="130" y="17"/>
                </a:cxn>
                <a:cxn ang="0">
                  <a:pos x="135" y="24"/>
                </a:cxn>
                <a:cxn ang="0">
                  <a:pos x="159" y="72"/>
                </a:cxn>
                <a:cxn ang="0">
                  <a:pos x="181" y="119"/>
                </a:cxn>
                <a:cxn ang="0">
                  <a:pos x="197" y="163"/>
                </a:cxn>
                <a:cxn ang="0">
                  <a:pos x="211" y="208"/>
                </a:cxn>
                <a:cxn ang="0">
                  <a:pos x="222" y="255"/>
                </a:cxn>
                <a:cxn ang="0">
                  <a:pos x="229" y="303"/>
                </a:cxn>
                <a:cxn ang="0">
                  <a:pos x="233" y="355"/>
                </a:cxn>
                <a:cxn ang="0">
                  <a:pos x="234" y="410"/>
                </a:cxn>
                <a:cxn ang="0">
                  <a:pos x="236" y="459"/>
                </a:cxn>
                <a:cxn ang="0">
                  <a:pos x="236" y="509"/>
                </a:cxn>
                <a:cxn ang="0">
                  <a:pos x="232" y="562"/>
                </a:cxn>
                <a:cxn ang="0">
                  <a:pos x="226" y="616"/>
                </a:cxn>
                <a:cxn ang="0">
                  <a:pos x="218" y="671"/>
                </a:cxn>
                <a:cxn ang="0">
                  <a:pos x="208" y="722"/>
                </a:cxn>
                <a:cxn ang="0">
                  <a:pos x="195" y="772"/>
                </a:cxn>
                <a:cxn ang="0">
                  <a:pos x="181" y="817"/>
                </a:cxn>
                <a:cxn ang="0">
                  <a:pos x="173" y="848"/>
                </a:cxn>
                <a:cxn ang="0">
                  <a:pos x="165" y="879"/>
                </a:cxn>
                <a:cxn ang="0">
                  <a:pos x="156" y="909"/>
                </a:cxn>
                <a:cxn ang="0">
                  <a:pos x="147" y="939"/>
                </a:cxn>
                <a:cxn ang="0">
                  <a:pos x="136" y="969"/>
                </a:cxn>
                <a:cxn ang="0">
                  <a:pos x="125" y="999"/>
                </a:cxn>
                <a:cxn ang="0">
                  <a:pos x="113" y="1029"/>
                </a:cxn>
                <a:cxn ang="0">
                  <a:pos x="102" y="1060"/>
                </a:cxn>
                <a:cxn ang="0">
                  <a:pos x="95" y="1074"/>
                </a:cxn>
                <a:cxn ang="0">
                  <a:pos x="87" y="1088"/>
                </a:cxn>
                <a:cxn ang="0">
                  <a:pos x="80" y="1100"/>
                </a:cxn>
                <a:cxn ang="0">
                  <a:pos x="74" y="1115"/>
                </a:cxn>
                <a:cxn ang="0">
                  <a:pos x="64" y="1112"/>
                </a:cxn>
                <a:cxn ang="0">
                  <a:pos x="52" y="1087"/>
                </a:cxn>
                <a:cxn ang="0">
                  <a:pos x="41" y="1046"/>
                </a:cxn>
                <a:cxn ang="0">
                  <a:pos x="30" y="997"/>
                </a:cxn>
                <a:cxn ang="0">
                  <a:pos x="20" y="946"/>
                </a:cxn>
                <a:cxn ang="0">
                  <a:pos x="11" y="900"/>
                </a:cxn>
                <a:cxn ang="0">
                  <a:pos x="5" y="864"/>
                </a:cxn>
                <a:cxn ang="0">
                  <a:pos x="3" y="847"/>
                </a:cxn>
              </a:cxnLst>
              <a:rect l="0" t="0" r="r" b="b"/>
              <a:pathLst>
                <a:path w="236" h="1115">
                  <a:moveTo>
                    <a:pt x="3" y="847"/>
                  </a:moveTo>
                  <a:lnTo>
                    <a:pt x="0" y="710"/>
                  </a:lnTo>
                  <a:lnTo>
                    <a:pt x="4" y="581"/>
                  </a:lnTo>
                  <a:lnTo>
                    <a:pt x="11" y="453"/>
                  </a:lnTo>
                  <a:lnTo>
                    <a:pt x="20" y="320"/>
                  </a:lnTo>
                  <a:lnTo>
                    <a:pt x="25" y="290"/>
                  </a:lnTo>
                  <a:lnTo>
                    <a:pt x="29" y="267"/>
                  </a:lnTo>
                  <a:lnTo>
                    <a:pt x="34" y="240"/>
                  </a:lnTo>
                  <a:lnTo>
                    <a:pt x="40" y="197"/>
                  </a:lnTo>
                  <a:lnTo>
                    <a:pt x="44" y="181"/>
                  </a:lnTo>
                  <a:lnTo>
                    <a:pt x="52" y="155"/>
                  </a:lnTo>
                  <a:lnTo>
                    <a:pt x="62" y="122"/>
                  </a:lnTo>
                  <a:lnTo>
                    <a:pt x="73" y="87"/>
                  </a:lnTo>
                  <a:lnTo>
                    <a:pt x="85" y="54"/>
                  </a:lnTo>
                  <a:lnTo>
                    <a:pt x="95" y="25"/>
                  </a:lnTo>
                  <a:lnTo>
                    <a:pt x="104" y="7"/>
                  </a:lnTo>
                  <a:lnTo>
                    <a:pt x="111" y="0"/>
                  </a:lnTo>
                  <a:lnTo>
                    <a:pt x="118" y="6"/>
                  </a:lnTo>
                  <a:lnTo>
                    <a:pt x="124" y="11"/>
                  </a:lnTo>
                  <a:lnTo>
                    <a:pt x="130" y="17"/>
                  </a:lnTo>
                  <a:lnTo>
                    <a:pt x="135" y="24"/>
                  </a:lnTo>
                  <a:lnTo>
                    <a:pt x="159" y="72"/>
                  </a:lnTo>
                  <a:lnTo>
                    <a:pt x="181" y="119"/>
                  </a:lnTo>
                  <a:lnTo>
                    <a:pt x="197" y="163"/>
                  </a:lnTo>
                  <a:lnTo>
                    <a:pt x="211" y="208"/>
                  </a:lnTo>
                  <a:lnTo>
                    <a:pt x="222" y="255"/>
                  </a:lnTo>
                  <a:lnTo>
                    <a:pt x="229" y="303"/>
                  </a:lnTo>
                  <a:lnTo>
                    <a:pt x="233" y="355"/>
                  </a:lnTo>
                  <a:lnTo>
                    <a:pt x="234" y="410"/>
                  </a:lnTo>
                  <a:lnTo>
                    <a:pt x="236" y="459"/>
                  </a:lnTo>
                  <a:lnTo>
                    <a:pt x="236" y="509"/>
                  </a:lnTo>
                  <a:lnTo>
                    <a:pt x="232" y="562"/>
                  </a:lnTo>
                  <a:lnTo>
                    <a:pt x="226" y="616"/>
                  </a:lnTo>
                  <a:lnTo>
                    <a:pt x="218" y="671"/>
                  </a:lnTo>
                  <a:lnTo>
                    <a:pt x="208" y="722"/>
                  </a:lnTo>
                  <a:lnTo>
                    <a:pt x="195" y="772"/>
                  </a:lnTo>
                  <a:lnTo>
                    <a:pt x="181" y="817"/>
                  </a:lnTo>
                  <a:lnTo>
                    <a:pt x="173" y="848"/>
                  </a:lnTo>
                  <a:lnTo>
                    <a:pt x="165" y="879"/>
                  </a:lnTo>
                  <a:lnTo>
                    <a:pt x="156" y="909"/>
                  </a:lnTo>
                  <a:lnTo>
                    <a:pt x="147" y="939"/>
                  </a:lnTo>
                  <a:lnTo>
                    <a:pt x="136" y="969"/>
                  </a:lnTo>
                  <a:lnTo>
                    <a:pt x="125" y="999"/>
                  </a:lnTo>
                  <a:lnTo>
                    <a:pt x="113" y="1029"/>
                  </a:lnTo>
                  <a:lnTo>
                    <a:pt x="102" y="1060"/>
                  </a:lnTo>
                  <a:lnTo>
                    <a:pt x="95" y="1074"/>
                  </a:lnTo>
                  <a:lnTo>
                    <a:pt x="87" y="1088"/>
                  </a:lnTo>
                  <a:lnTo>
                    <a:pt x="80" y="1100"/>
                  </a:lnTo>
                  <a:lnTo>
                    <a:pt x="74" y="1115"/>
                  </a:lnTo>
                  <a:lnTo>
                    <a:pt x="64" y="1112"/>
                  </a:lnTo>
                  <a:lnTo>
                    <a:pt x="52" y="1087"/>
                  </a:lnTo>
                  <a:lnTo>
                    <a:pt x="41" y="1046"/>
                  </a:lnTo>
                  <a:lnTo>
                    <a:pt x="30" y="997"/>
                  </a:lnTo>
                  <a:lnTo>
                    <a:pt x="20" y="946"/>
                  </a:lnTo>
                  <a:lnTo>
                    <a:pt x="11" y="900"/>
                  </a:lnTo>
                  <a:lnTo>
                    <a:pt x="5" y="864"/>
                  </a:lnTo>
                  <a:lnTo>
                    <a:pt x="3" y="84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88501" name="Freeform 757"/>
            <p:cNvSpPr>
              <a:spLocks/>
            </p:cNvSpPr>
            <p:nvPr/>
          </p:nvSpPr>
          <p:spPr bwMode="auto">
            <a:xfrm flipH="1">
              <a:off x="2208" y="3090"/>
              <a:ext cx="105" cy="78"/>
            </a:xfrm>
            <a:custGeom>
              <a:avLst/>
              <a:gdLst/>
              <a:ahLst/>
              <a:cxnLst>
                <a:cxn ang="0">
                  <a:pos x="156" y="186"/>
                </a:cxn>
                <a:cxn ang="0">
                  <a:pos x="127" y="172"/>
                </a:cxn>
                <a:cxn ang="0">
                  <a:pos x="99" y="157"/>
                </a:cxn>
                <a:cxn ang="0">
                  <a:pos x="71" y="141"/>
                </a:cxn>
                <a:cxn ang="0">
                  <a:pos x="48" y="119"/>
                </a:cxn>
                <a:cxn ang="0">
                  <a:pos x="30" y="87"/>
                </a:cxn>
                <a:cxn ang="0">
                  <a:pos x="15" y="52"/>
                </a:cxn>
                <a:cxn ang="0">
                  <a:pos x="3" y="18"/>
                </a:cxn>
                <a:cxn ang="0">
                  <a:pos x="13" y="4"/>
                </a:cxn>
                <a:cxn ang="0">
                  <a:pos x="40" y="18"/>
                </a:cxn>
                <a:cxn ang="0">
                  <a:pos x="68" y="36"/>
                </a:cxn>
                <a:cxn ang="0">
                  <a:pos x="94" y="53"/>
                </a:cxn>
                <a:cxn ang="0">
                  <a:pos x="112" y="74"/>
                </a:cxn>
                <a:cxn ang="0">
                  <a:pos x="123" y="102"/>
                </a:cxn>
                <a:cxn ang="0">
                  <a:pos x="133" y="131"/>
                </a:cxn>
                <a:cxn ang="0">
                  <a:pos x="145" y="158"/>
                </a:cxn>
                <a:cxn ang="0">
                  <a:pos x="155" y="173"/>
                </a:cxn>
                <a:cxn ang="0">
                  <a:pos x="162" y="179"/>
                </a:cxn>
                <a:cxn ang="0">
                  <a:pos x="166" y="180"/>
                </a:cxn>
                <a:cxn ang="0">
                  <a:pos x="167" y="178"/>
                </a:cxn>
                <a:cxn ang="0">
                  <a:pos x="159" y="163"/>
                </a:cxn>
                <a:cxn ang="0">
                  <a:pos x="146" y="139"/>
                </a:cxn>
                <a:cxn ang="0">
                  <a:pos x="134" y="113"/>
                </a:cxn>
                <a:cxn ang="0">
                  <a:pos x="126" y="88"/>
                </a:cxn>
                <a:cxn ang="0">
                  <a:pos x="138" y="82"/>
                </a:cxn>
                <a:cxn ang="0">
                  <a:pos x="168" y="97"/>
                </a:cxn>
                <a:cxn ang="0">
                  <a:pos x="199" y="113"/>
                </a:cxn>
                <a:cxn ang="0">
                  <a:pos x="230" y="128"/>
                </a:cxn>
                <a:cxn ang="0">
                  <a:pos x="253" y="163"/>
                </a:cxn>
                <a:cxn ang="0">
                  <a:pos x="267" y="210"/>
                </a:cxn>
                <a:cxn ang="0">
                  <a:pos x="266" y="229"/>
                </a:cxn>
                <a:cxn ang="0">
                  <a:pos x="239" y="223"/>
                </a:cxn>
                <a:cxn ang="0">
                  <a:pos x="206" y="209"/>
                </a:cxn>
                <a:cxn ang="0">
                  <a:pos x="178" y="195"/>
                </a:cxn>
              </a:cxnLst>
              <a:rect l="0" t="0" r="r" b="b"/>
              <a:pathLst>
                <a:path w="272" h="229">
                  <a:moveTo>
                    <a:pt x="171" y="192"/>
                  </a:moveTo>
                  <a:lnTo>
                    <a:pt x="156" y="186"/>
                  </a:lnTo>
                  <a:lnTo>
                    <a:pt x="142" y="179"/>
                  </a:lnTo>
                  <a:lnTo>
                    <a:pt x="127" y="172"/>
                  </a:lnTo>
                  <a:lnTo>
                    <a:pt x="114" y="164"/>
                  </a:lnTo>
                  <a:lnTo>
                    <a:pt x="99" y="157"/>
                  </a:lnTo>
                  <a:lnTo>
                    <a:pt x="85" y="149"/>
                  </a:lnTo>
                  <a:lnTo>
                    <a:pt x="71" y="141"/>
                  </a:lnTo>
                  <a:lnTo>
                    <a:pt x="57" y="133"/>
                  </a:lnTo>
                  <a:lnTo>
                    <a:pt x="48" y="119"/>
                  </a:lnTo>
                  <a:lnTo>
                    <a:pt x="38" y="103"/>
                  </a:lnTo>
                  <a:lnTo>
                    <a:pt x="30" y="87"/>
                  </a:lnTo>
                  <a:lnTo>
                    <a:pt x="21" y="70"/>
                  </a:lnTo>
                  <a:lnTo>
                    <a:pt x="15" y="52"/>
                  </a:lnTo>
                  <a:lnTo>
                    <a:pt x="9" y="35"/>
                  </a:lnTo>
                  <a:lnTo>
                    <a:pt x="3" y="18"/>
                  </a:lnTo>
                  <a:lnTo>
                    <a:pt x="0" y="0"/>
                  </a:lnTo>
                  <a:lnTo>
                    <a:pt x="13" y="4"/>
                  </a:lnTo>
                  <a:lnTo>
                    <a:pt x="27" y="10"/>
                  </a:lnTo>
                  <a:lnTo>
                    <a:pt x="40" y="18"/>
                  </a:lnTo>
                  <a:lnTo>
                    <a:pt x="54" y="26"/>
                  </a:lnTo>
                  <a:lnTo>
                    <a:pt x="68" y="36"/>
                  </a:lnTo>
                  <a:lnTo>
                    <a:pt x="81" y="45"/>
                  </a:lnTo>
                  <a:lnTo>
                    <a:pt x="94" y="53"/>
                  </a:lnTo>
                  <a:lnTo>
                    <a:pt x="107" y="62"/>
                  </a:lnTo>
                  <a:lnTo>
                    <a:pt x="112" y="74"/>
                  </a:lnTo>
                  <a:lnTo>
                    <a:pt x="117" y="88"/>
                  </a:lnTo>
                  <a:lnTo>
                    <a:pt x="123" y="102"/>
                  </a:lnTo>
                  <a:lnTo>
                    <a:pt x="127" y="116"/>
                  </a:lnTo>
                  <a:lnTo>
                    <a:pt x="133" y="131"/>
                  </a:lnTo>
                  <a:lnTo>
                    <a:pt x="139" y="145"/>
                  </a:lnTo>
                  <a:lnTo>
                    <a:pt x="145" y="158"/>
                  </a:lnTo>
                  <a:lnTo>
                    <a:pt x="153" y="171"/>
                  </a:lnTo>
                  <a:lnTo>
                    <a:pt x="155" y="173"/>
                  </a:lnTo>
                  <a:lnTo>
                    <a:pt x="159" y="176"/>
                  </a:lnTo>
                  <a:lnTo>
                    <a:pt x="162" y="179"/>
                  </a:lnTo>
                  <a:lnTo>
                    <a:pt x="164" y="181"/>
                  </a:lnTo>
                  <a:lnTo>
                    <a:pt x="166" y="180"/>
                  </a:lnTo>
                  <a:lnTo>
                    <a:pt x="167" y="180"/>
                  </a:lnTo>
                  <a:lnTo>
                    <a:pt x="167" y="178"/>
                  </a:lnTo>
                  <a:lnTo>
                    <a:pt x="167" y="176"/>
                  </a:lnTo>
                  <a:lnTo>
                    <a:pt x="159" y="163"/>
                  </a:lnTo>
                  <a:lnTo>
                    <a:pt x="152" y="150"/>
                  </a:lnTo>
                  <a:lnTo>
                    <a:pt x="146" y="139"/>
                  </a:lnTo>
                  <a:lnTo>
                    <a:pt x="140" y="126"/>
                  </a:lnTo>
                  <a:lnTo>
                    <a:pt x="134" y="113"/>
                  </a:lnTo>
                  <a:lnTo>
                    <a:pt x="130" y="101"/>
                  </a:lnTo>
                  <a:lnTo>
                    <a:pt x="126" y="88"/>
                  </a:lnTo>
                  <a:lnTo>
                    <a:pt x="123" y="74"/>
                  </a:lnTo>
                  <a:lnTo>
                    <a:pt x="138" y="82"/>
                  </a:lnTo>
                  <a:lnTo>
                    <a:pt x="153" y="89"/>
                  </a:lnTo>
                  <a:lnTo>
                    <a:pt x="168" y="97"/>
                  </a:lnTo>
                  <a:lnTo>
                    <a:pt x="184" y="105"/>
                  </a:lnTo>
                  <a:lnTo>
                    <a:pt x="199" y="113"/>
                  </a:lnTo>
                  <a:lnTo>
                    <a:pt x="214" y="121"/>
                  </a:lnTo>
                  <a:lnTo>
                    <a:pt x="230" y="128"/>
                  </a:lnTo>
                  <a:lnTo>
                    <a:pt x="245" y="135"/>
                  </a:lnTo>
                  <a:lnTo>
                    <a:pt x="253" y="163"/>
                  </a:lnTo>
                  <a:lnTo>
                    <a:pt x="260" y="188"/>
                  </a:lnTo>
                  <a:lnTo>
                    <a:pt x="267" y="210"/>
                  </a:lnTo>
                  <a:lnTo>
                    <a:pt x="272" y="228"/>
                  </a:lnTo>
                  <a:lnTo>
                    <a:pt x="266" y="229"/>
                  </a:lnTo>
                  <a:lnTo>
                    <a:pt x="254" y="228"/>
                  </a:lnTo>
                  <a:lnTo>
                    <a:pt x="239" y="223"/>
                  </a:lnTo>
                  <a:lnTo>
                    <a:pt x="223" y="216"/>
                  </a:lnTo>
                  <a:lnTo>
                    <a:pt x="206" y="209"/>
                  </a:lnTo>
                  <a:lnTo>
                    <a:pt x="191" y="202"/>
                  </a:lnTo>
                  <a:lnTo>
                    <a:pt x="178" y="195"/>
                  </a:lnTo>
                  <a:lnTo>
                    <a:pt x="171" y="192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88502" name="Freeform 758"/>
            <p:cNvSpPr>
              <a:spLocks/>
            </p:cNvSpPr>
            <p:nvPr/>
          </p:nvSpPr>
          <p:spPr bwMode="auto">
            <a:xfrm flipH="1">
              <a:off x="2299" y="3063"/>
              <a:ext cx="53" cy="67"/>
            </a:xfrm>
            <a:custGeom>
              <a:avLst/>
              <a:gdLst/>
              <a:ahLst/>
              <a:cxnLst>
                <a:cxn ang="0">
                  <a:pos x="24" y="81"/>
                </a:cxn>
                <a:cxn ang="0">
                  <a:pos x="20" y="63"/>
                </a:cxn>
                <a:cxn ang="0">
                  <a:pos x="13" y="42"/>
                </a:cxn>
                <a:cxn ang="0">
                  <a:pos x="5" y="21"/>
                </a:cxn>
                <a:cxn ang="0">
                  <a:pos x="0" y="0"/>
                </a:cxn>
                <a:cxn ang="0">
                  <a:pos x="3" y="1"/>
                </a:cxn>
                <a:cxn ang="0">
                  <a:pos x="5" y="4"/>
                </a:cxn>
                <a:cxn ang="0">
                  <a:pos x="8" y="6"/>
                </a:cxn>
                <a:cxn ang="0">
                  <a:pos x="11" y="9"/>
                </a:cxn>
                <a:cxn ang="0">
                  <a:pos x="20" y="18"/>
                </a:cxn>
                <a:cxn ang="0">
                  <a:pos x="30" y="24"/>
                </a:cxn>
                <a:cxn ang="0">
                  <a:pos x="40" y="33"/>
                </a:cxn>
                <a:cxn ang="0">
                  <a:pos x="50" y="39"/>
                </a:cxn>
                <a:cxn ang="0">
                  <a:pos x="60" y="46"/>
                </a:cxn>
                <a:cxn ang="0">
                  <a:pos x="70" y="54"/>
                </a:cxn>
                <a:cxn ang="0">
                  <a:pos x="79" y="63"/>
                </a:cxn>
                <a:cxn ang="0">
                  <a:pos x="88" y="71"/>
                </a:cxn>
                <a:cxn ang="0">
                  <a:pos x="92" y="83"/>
                </a:cxn>
                <a:cxn ang="0">
                  <a:pos x="95" y="96"/>
                </a:cxn>
                <a:cxn ang="0">
                  <a:pos x="99" y="111"/>
                </a:cxn>
                <a:cxn ang="0">
                  <a:pos x="103" y="125"/>
                </a:cxn>
                <a:cxn ang="0">
                  <a:pos x="109" y="141"/>
                </a:cxn>
                <a:cxn ang="0">
                  <a:pos x="116" y="157"/>
                </a:cxn>
                <a:cxn ang="0">
                  <a:pos x="125" y="174"/>
                </a:cxn>
                <a:cxn ang="0">
                  <a:pos x="136" y="193"/>
                </a:cxn>
                <a:cxn ang="0">
                  <a:pos x="128" y="190"/>
                </a:cxn>
                <a:cxn ang="0">
                  <a:pos x="115" y="180"/>
                </a:cxn>
                <a:cxn ang="0">
                  <a:pos x="98" y="163"/>
                </a:cxn>
                <a:cxn ang="0">
                  <a:pos x="78" y="143"/>
                </a:cxn>
                <a:cxn ang="0">
                  <a:pos x="60" y="122"/>
                </a:cxn>
                <a:cxn ang="0">
                  <a:pos x="43" y="103"/>
                </a:cxn>
                <a:cxn ang="0">
                  <a:pos x="31" y="88"/>
                </a:cxn>
                <a:cxn ang="0">
                  <a:pos x="24" y="81"/>
                </a:cxn>
              </a:cxnLst>
              <a:rect l="0" t="0" r="r" b="b"/>
              <a:pathLst>
                <a:path w="136" h="193">
                  <a:moveTo>
                    <a:pt x="24" y="81"/>
                  </a:moveTo>
                  <a:lnTo>
                    <a:pt x="20" y="63"/>
                  </a:lnTo>
                  <a:lnTo>
                    <a:pt x="13" y="42"/>
                  </a:lnTo>
                  <a:lnTo>
                    <a:pt x="5" y="21"/>
                  </a:lnTo>
                  <a:lnTo>
                    <a:pt x="0" y="0"/>
                  </a:lnTo>
                  <a:lnTo>
                    <a:pt x="3" y="1"/>
                  </a:lnTo>
                  <a:lnTo>
                    <a:pt x="5" y="4"/>
                  </a:lnTo>
                  <a:lnTo>
                    <a:pt x="8" y="6"/>
                  </a:lnTo>
                  <a:lnTo>
                    <a:pt x="11" y="9"/>
                  </a:lnTo>
                  <a:lnTo>
                    <a:pt x="20" y="18"/>
                  </a:lnTo>
                  <a:lnTo>
                    <a:pt x="30" y="24"/>
                  </a:lnTo>
                  <a:lnTo>
                    <a:pt x="40" y="33"/>
                  </a:lnTo>
                  <a:lnTo>
                    <a:pt x="50" y="39"/>
                  </a:lnTo>
                  <a:lnTo>
                    <a:pt x="60" y="46"/>
                  </a:lnTo>
                  <a:lnTo>
                    <a:pt x="70" y="54"/>
                  </a:lnTo>
                  <a:lnTo>
                    <a:pt x="79" y="63"/>
                  </a:lnTo>
                  <a:lnTo>
                    <a:pt x="88" y="71"/>
                  </a:lnTo>
                  <a:lnTo>
                    <a:pt x="92" y="83"/>
                  </a:lnTo>
                  <a:lnTo>
                    <a:pt x="95" y="96"/>
                  </a:lnTo>
                  <a:lnTo>
                    <a:pt x="99" y="111"/>
                  </a:lnTo>
                  <a:lnTo>
                    <a:pt x="103" y="125"/>
                  </a:lnTo>
                  <a:lnTo>
                    <a:pt x="109" y="141"/>
                  </a:lnTo>
                  <a:lnTo>
                    <a:pt x="116" y="157"/>
                  </a:lnTo>
                  <a:lnTo>
                    <a:pt x="125" y="174"/>
                  </a:lnTo>
                  <a:lnTo>
                    <a:pt x="136" y="193"/>
                  </a:lnTo>
                  <a:lnTo>
                    <a:pt x="128" y="190"/>
                  </a:lnTo>
                  <a:lnTo>
                    <a:pt x="115" y="180"/>
                  </a:lnTo>
                  <a:lnTo>
                    <a:pt x="98" y="163"/>
                  </a:lnTo>
                  <a:lnTo>
                    <a:pt x="78" y="143"/>
                  </a:lnTo>
                  <a:lnTo>
                    <a:pt x="60" y="122"/>
                  </a:lnTo>
                  <a:lnTo>
                    <a:pt x="43" y="103"/>
                  </a:lnTo>
                  <a:lnTo>
                    <a:pt x="31" y="88"/>
                  </a:lnTo>
                  <a:lnTo>
                    <a:pt x="24" y="81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88503" name="Freeform 759"/>
            <p:cNvSpPr>
              <a:spLocks/>
            </p:cNvSpPr>
            <p:nvPr/>
          </p:nvSpPr>
          <p:spPr bwMode="auto">
            <a:xfrm flipH="1">
              <a:off x="2222" y="3076"/>
              <a:ext cx="51" cy="51"/>
            </a:xfrm>
            <a:custGeom>
              <a:avLst/>
              <a:gdLst/>
              <a:ahLst/>
              <a:cxnLst>
                <a:cxn ang="0">
                  <a:pos x="11" y="88"/>
                </a:cxn>
                <a:cxn ang="0">
                  <a:pos x="7" y="73"/>
                </a:cxn>
                <a:cxn ang="0">
                  <a:pos x="4" y="58"/>
                </a:cxn>
                <a:cxn ang="0">
                  <a:pos x="2" y="43"/>
                </a:cxn>
                <a:cxn ang="0">
                  <a:pos x="0" y="28"/>
                </a:cxn>
                <a:cxn ang="0">
                  <a:pos x="3" y="20"/>
                </a:cxn>
                <a:cxn ang="0">
                  <a:pos x="6" y="10"/>
                </a:cxn>
                <a:cxn ang="0">
                  <a:pos x="12" y="1"/>
                </a:cxn>
                <a:cxn ang="0">
                  <a:pos x="26" y="0"/>
                </a:cxn>
                <a:cxn ang="0">
                  <a:pos x="26" y="5"/>
                </a:cxn>
                <a:cxn ang="0">
                  <a:pos x="27" y="8"/>
                </a:cxn>
                <a:cxn ang="0">
                  <a:pos x="27" y="13"/>
                </a:cxn>
                <a:cxn ang="0">
                  <a:pos x="28" y="18"/>
                </a:cxn>
                <a:cxn ang="0">
                  <a:pos x="30" y="23"/>
                </a:cxn>
                <a:cxn ang="0">
                  <a:pos x="33" y="27"/>
                </a:cxn>
                <a:cxn ang="0">
                  <a:pos x="35" y="31"/>
                </a:cxn>
                <a:cxn ang="0">
                  <a:pos x="38" y="35"/>
                </a:cxn>
                <a:cxn ang="0">
                  <a:pos x="47" y="49"/>
                </a:cxn>
                <a:cxn ang="0">
                  <a:pos x="55" y="60"/>
                </a:cxn>
                <a:cxn ang="0">
                  <a:pos x="63" y="69"/>
                </a:cxn>
                <a:cxn ang="0">
                  <a:pos x="71" y="78"/>
                </a:cxn>
                <a:cxn ang="0">
                  <a:pos x="81" y="83"/>
                </a:cxn>
                <a:cxn ang="0">
                  <a:pos x="93" y="89"/>
                </a:cxn>
                <a:cxn ang="0">
                  <a:pos x="105" y="95"/>
                </a:cxn>
                <a:cxn ang="0">
                  <a:pos x="120" y="99"/>
                </a:cxn>
                <a:cxn ang="0">
                  <a:pos x="126" y="111"/>
                </a:cxn>
                <a:cxn ang="0">
                  <a:pos x="129" y="124"/>
                </a:cxn>
                <a:cxn ang="0">
                  <a:pos x="131" y="136"/>
                </a:cxn>
                <a:cxn ang="0">
                  <a:pos x="132" y="149"/>
                </a:cxn>
                <a:cxn ang="0">
                  <a:pos x="121" y="147"/>
                </a:cxn>
                <a:cxn ang="0">
                  <a:pos x="108" y="141"/>
                </a:cxn>
                <a:cxn ang="0">
                  <a:pos x="90" y="133"/>
                </a:cxn>
                <a:cxn ang="0">
                  <a:pos x="72" y="124"/>
                </a:cxn>
                <a:cxn ang="0">
                  <a:pos x="53" y="113"/>
                </a:cxn>
                <a:cxn ang="0">
                  <a:pos x="36" y="103"/>
                </a:cxn>
                <a:cxn ang="0">
                  <a:pos x="21" y="94"/>
                </a:cxn>
                <a:cxn ang="0">
                  <a:pos x="11" y="88"/>
                </a:cxn>
              </a:cxnLst>
              <a:rect l="0" t="0" r="r" b="b"/>
              <a:pathLst>
                <a:path w="132" h="149">
                  <a:moveTo>
                    <a:pt x="11" y="88"/>
                  </a:moveTo>
                  <a:lnTo>
                    <a:pt x="7" y="73"/>
                  </a:lnTo>
                  <a:lnTo>
                    <a:pt x="4" y="58"/>
                  </a:lnTo>
                  <a:lnTo>
                    <a:pt x="2" y="43"/>
                  </a:lnTo>
                  <a:lnTo>
                    <a:pt x="0" y="28"/>
                  </a:lnTo>
                  <a:lnTo>
                    <a:pt x="3" y="20"/>
                  </a:lnTo>
                  <a:lnTo>
                    <a:pt x="6" y="10"/>
                  </a:lnTo>
                  <a:lnTo>
                    <a:pt x="12" y="1"/>
                  </a:lnTo>
                  <a:lnTo>
                    <a:pt x="26" y="0"/>
                  </a:lnTo>
                  <a:lnTo>
                    <a:pt x="26" y="5"/>
                  </a:lnTo>
                  <a:lnTo>
                    <a:pt x="27" y="8"/>
                  </a:lnTo>
                  <a:lnTo>
                    <a:pt x="27" y="13"/>
                  </a:lnTo>
                  <a:lnTo>
                    <a:pt x="28" y="18"/>
                  </a:lnTo>
                  <a:lnTo>
                    <a:pt x="30" y="23"/>
                  </a:lnTo>
                  <a:lnTo>
                    <a:pt x="33" y="27"/>
                  </a:lnTo>
                  <a:lnTo>
                    <a:pt x="35" y="31"/>
                  </a:lnTo>
                  <a:lnTo>
                    <a:pt x="38" y="35"/>
                  </a:lnTo>
                  <a:lnTo>
                    <a:pt x="47" y="49"/>
                  </a:lnTo>
                  <a:lnTo>
                    <a:pt x="55" y="60"/>
                  </a:lnTo>
                  <a:lnTo>
                    <a:pt x="63" y="69"/>
                  </a:lnTo>
                  <a:lnTo>
                    <a:pt x="71" y="78"/>
                  </a:lnTo>
                  <a:lnTo>
                    <a:pt x="81" y="83"/>
                  </a:lnTo>
                  <a:lnTo>
                    <a:pt x="93" y="89"/>
                  </a:lnTo>
                  <a:lnTo>
                    <a:pt x="105" y="95"/>
                  </a:lnTo>
                  <a:lnTo>
                    <a:pt x="120" y="99"/>
                  </a:lnTo>
                  <a:lnTo>
                    <a:pt x="126" y="111"/>
                  </a:lnTo>
                  <a:lnTo>
                    <a:pt x="129" y="124"/>
                  </a:lnTo>
                  <a:lnTo>
                    <a:pt x="131" y="136"/>
                  </a:lnTo>
                  <a:lnTo>
                    <a:pt x="132" y="149"/>
                  </a:lnTo>
                  <a:lnTo>
                    <a:pt x="121" y="147"/>
                  </a:lnTo>
                  <a:lnTo>
                    <a:pt x="108" y="141"/>
                  </a:lnTo>
                  <a:lnTo>
                    <a:pt x="90" y="133"/>
                  </a:lnTo>
                  <a:lnTo>
                    <a:pt x="72" y="124"/>
                  </a:lnTo>
                  <a:lnTo>
                    <a:pt x="53" y="113"/>
                  </a:lnTo>
                  <a:lnTo>
                    <a:pt x="36" y="103"/>
                  </a:lnTo>
                  <a:lnTo>
                    <a:pt x="21" y="94"/>
                  </a:lnTo>
                  <a:lnTo>
                    <a:pt x="11" y="88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88504" name="Freeform 760"/>
            <p:cNvSpPr>
              <a:spLocks/>
            </p:cNvSpPr>
            <p:nvPr/>
          </p:nvSpPr>
          <p:spPr bwMode="auto">
            <a:xfrm flipH="1">
              <a:off x="2385" y="2978"/>
              <a:ext cx="164" cy="146"/>
            </a:xfrm>
            <a:custGeom>
              <a:avLst/>
              <a:gdLst/>
              <a:ahLst/>
              <a:cxnLst>
                <a:cxn ang="0">
                  <a:pos x="2" y="415"/>
                </a:cxn>
                <a:cxn ang="0">
                  <a:pos x="4" y="368"/>
                </a:cxn>
                <a:cxn ang="0">
                  <a:pos x="24" y="336"/>
                </a:cxn>
                <a:cxn ang="0">
                  <a:pos x="61" y="316"/>
                </a:cxn>
                <a:cxn ang="0">
                  <a:pos x="99" y="299"/>
                </a:cxn>
                <a:cxn ang="0">
                  <a:pos x="125" y="290"/>
                </a:cxn>
                <a:cxn ang="0">
                  <a:pos x="155" y="287"/>
                </a:cxn>
                <a:cxn ang="0">
                  <a:pos x="157" y="305"/>
                </a:cxn>
                <a:cxn ang="0">
                  <a:pos x="128" y="317"/>
                </a:cxn>
                <a:cxn ang="0">
                  <a:pos x="108" y="323"/>
                </a:cxn>
                <a:cxn ang="0">
                  <a:pos x="93" y="328"/>
                </a:cxn>
                <a:cxn ang="0">
                  <a:pos x="79" y="336"/>
                </a:cxn>
                <a:cxn ang="0">
                  <a:pos x="56" y="358"/>
                </a:cxn>
                <a:cxn ang="0">
                  <a:pos x="48" y="378"/>
                </a:cxn>
                <a:cxn ang="0">
                  <a:pos x="84" y="383"/>
                </a:cxn>
                <a:cxn ang="0">
                  <a:pos x="102" y="379"/>
                </a:cxn>
                <a:cxn ang="0">
                  <a:pos x="112" y="378"/>
                </a:cxn>
                <a:cxn ang="0">
                  <a:pos x="129" y="375"/>
                </a:cxn>
                <a:cxn ang="0">
                  <a:pos x="151" y="338"/>
                </a:cxn>
                <a:cxn ang="0">
                  <a:pos x="167" y="292"/>
                </a:cxn>
                <a:cxn ang="0">
                  <a:pos x="173" y="244"/>
                </a:cxn>
                <a:cxn ang="0">
                  <a:pos x="172" y="185"/>
                </a:cxn>
                <a:cxn ang="0">
                  <a:pos x="199" y="116"/>
                </a:cxn>
                <a:cxn ang="0">
                  <a:pos x="249" y="75"/>
                </a:cxn>
                <a:cxn ang="0">
                  <a:pos x="302" y="44"/>
                </a:cxn>
                <a:cxn ang="0">
                  <a:pos x="362" y="18"/>
                </a:cxn>
                <a:cxn ang="0">
                  <a:pos x="401" y="4"/>
                </a:cxn>
                <a:cxn ang="0">
                  <a:pos x="415" y="0"/>
                </a:cxn>
                <a:cxn ang="0">
                  <a:pos x="418" y="12"/>
                </a:cxn>
                <a:cxn ang="0">
                  <a:pos x="408" y="29"/>
                </a:cxn>
                <a:cxn ang="0">
                  <a:pos x="373" y="42"/>
                </a:cxn>
                <a:cxn ang="0">
                  <a:pos x="339" y="52"/>
                </a:cxn>
                <a:cxn ang="0">
                  <a:pos x="297" y="72"/>
                </a:cxn>
                <a:cxn ang="0">
                  <a:pos x="268" y="94"/>
                </a:cxn>
                <a:cxn ang="0">
                  <a:pos x="240" y="129"/>
                </a:cxn>
                <a:cxn ang="0">
                  <a:pos x="212" y="184"/>
                </a:cxn>
                <a:cxn ang="0">
                  <a:pos x="203" y="237"/>
                </a:cxn>
                <a:cxn ang="0">
                  <a:pos x="196" y="280"/>
                </a:cxn>
                <a:cxn ang="0">
                  <a:pos x="195" y="312"/>
                </a:cxn>
                <a:cxn ang="0">
                  <a:pos x="176" y="363"/>
                </a:cxn>
                <a:cxn ang="0">
                  <a:pos x="149" y="398"/>
                </a:cxn>
                <a:cxn ang="0">
                  <a:pos x="119" y="409"/>
                </a:cxn>
                <a:cxn ang="0">
                  <a:pos x="91" y="422"/>
                </a:cxn>
                <a:cxn ang="0">
                  <a:pos x="67" y="427"/>
                </a:cxn>
                <a:cxn ang="0">
                  <a:pos x="42" y="427"/>
                </a:cxn>
              </a:cxnLst>
              <a:rect l="0" t="0" r="r" b="b"/>
              <a:pathLst>
                <a:path w="418" h="427">
                  <a:moveTo>
                    <a:pt x="25" y="427"/>
                  </a:moveTo>
                  <a:lnTo>
                    <a:pt x="10" y="422"/>
                  </a:lnTo>
                  <a:lnTo>
                    <a:pt x="2" y="415"/>
                  </a:lnTo>
                  <a:lnTo>
                    <a:pt x="0" y="405"/>
                  </a:lnTo>
                  <a:lnTo>
                    <a:pt x="0" y="388"/>
                  </a:lnTo>
                  <a:lnTo>
                    <a:pt x="4" y="368"/>
                  </a:lnTo>
                  <a:lnTo>
                    <a:pt x="9" y="354"/>
                  </a:lnTo>
                  <a:lnTo>
                    <a:pt x="16" y="344"/>
                  </a:lnTo>
                  <a:lnTo>
                    <a:pt x="24" y="336"/>
                  </a:lnTo>
                  <a:lnTo>
                    <a:pt x="33" y="329"/>
                  </a:lnTo>
                  <a:lnTo>
                    <a:pt x="46" y="323"/>
                  </a:lnTo>
                  <a:lnTo>
                    <a:pt x="61" y="316"/>
                  </a:lnTo>
                  <a:lnTo>
                    <a:pt x="79" y="307"/>
                  </a:lnTo>
                  <a:lnTo>
                    <a:pt x="90" y="302"/>
                  </a:lnTo>
                  <a:lnTo>
                    <a:pt x="99" y="299"/>
                  </a:lnTo>
                  <a:lnTo>
                    <a:pt x="108" y="295"/>
                  </a:lnTo>
                  <a:lnTo>
                    <a:pt x="116" y="292"/>
                  </a:lnTo>
                  <a:lnTo>
                    <a:pt x="125" y="290"/>
                  </a:lnTo>
                  <a:lnTo>
                    <a:pt x="135" y="287"/>
                  </a:lnTo>
                  <a:lnTo>
                    <a:pt x="144" y="287"/>
                  </a:lnTo>
                  <a:lnTo>
                    <a:pt x="155" y="287"/>
                  </a:lnTo>
                  <a:lnTo>
                    <a:pt x="157" y="294"/>
                  </a:lnTo>
                  <a:lnTo>
                    <a:pt x="157" y="299"/>
                  </a:lnTo>
                  <a:lnTo>
                    <a:pt x="157" y="305"/>
                  </a:lnTo>
                  <a:lnTo>
                    <a:pt x="154" y="312"/>
                  </a:lnTo>
                  <a:lnTo>
                    <a:pt x="139" y="315"/>
                  </a:lnTo>
                  <a:lnTo>
                    <a:pt x="128" y="317"/>
                  </a:lnTo>
                  <a:lnTo>
                    <a:pt x="120" y="320"/>
                  </a:lnTo>
                  <a:lnTo>
                    <a:pt x="113" y="321"/>
                  </a:lnTo>
                  <a:lnTo>
                    <a:pt x="108" y="323"/>
                  </a:lnTo>
                  <a:lnTo>
                    <a:pt x="104" y="324"/>
                  </a:lnTo>
                  <a:lnTo>
                    <a:pt x="99" y="325"/>
                  </a:lnTo>
                  <a:lnTo>
                    <a:pt x="93" y="328"/>
                  </a:lnTo>
                  <a:lnTo>
                    <a:pt x="89" y="330"/>
                  </a:lnTo>
                  <a:lnTo>
                    <a:pt x="84" y="332"/>
                  </a:lnTo>
                  <a:lnTo>
                    <a:pt x="79" y="336"/>
                  </a:lnTo>
                  <a:lnTo>
                    <a:pt x="75" y="338"/>
                  </a:lnTo>
                  <a:lnTo>
                    <a:pt x="64" y="348"/>
                  </a:lnTo>
                  <a:lnTo>
                    <a:pt x="56" y="358"/>
                  </a:lnTo>
                  <a:lnTo>
                    <a:pt x="49" y="366"/>
                  </a:lnTo>
                  <a:lnTo>
                    <a:pt x="47" y="373"/>
                  </a:lnTo>
                  <a:lnTo>
                    <a:pt x="48" y="378"/>
                  </a:lnTo>
                  <a:lnTo>
                    <a:pt x="54" y="383"/>
                  </a:lnTo>
                  <a:lnTo>
                    <a:pt x="66" y="384"/>
                  </a:lnTo>
                  <a:lnTo>
                    <a:pt x="84" y="383"/>
                  </a:lnTo>
                  <a:lnTo>
                    <a:pt x="92" y="382"/>
                  </a:lnTo>
                  <a:lnTo>
                    <a:pt x="98" y="381"/>
                  </a:lnTo>
                  <a:lnTo>
                    <a:pt x="102" y="379"/>
                  </a:lnTo>
                  <a:lnTo>
                    <a:pt x="106" y="378"/>
                  </a:lnTo>
                  <a:lnTo>
                    <a:pt x="108" y="378"/>
                  </a:lnTo>
                  <a:lnTo>
                    <a:pt x="112" y="378"/>
                  </a:lnTo>
                  <a:lnTo>
                    <a:pt x="115" y="377"/>
                  </a:lnTo>
                  <a:lnTo>
                    <a:pt x="119" y="377"/>
                  </a:lnTo>
                  <a:lnTo>
                    <a:pt x="129" y="375"/>
                  </a:lnTo>
                  <a:lnTo>
                    <a:pt x="137" y="367"/>
                  </a:lnTo>
                  <a:lnTo>
                    <a:pt x="144" y="354"/>
                  </a:lnTo>
                  <a:lnTo>
                    <a:pt x="151" y="338"/>
                  </a:lnTo>
                  <a:lnTo>
                    <a:pt x="155" y="321"/>
                  </a:lnTo>
                  <a:lnTo>
                    <a:pt x="161" y="305"/>
                  </a:lnTo>
                  <a:lnTo>
                    <a:pt x="167" y="292"/>
                  </a:lnTo>
                  <a:lnTo>
                    <a:pt x="173" y="283"/>
                  </a:lnTo>
                  <a:lnTo>
                    <a:pt x="173" y="263"/>
                  </a:lnTo>
                  <a:lnTo>
                    <a:pt x="173" y="244"/>
                  </a:lnTo>
                  <a:lnTo>
                    <a:pt x="170" y="225"/>
                  </a:lnTo>
                  <a:lnTo>
                    <a:pt x="170" y="205"/>
                  </a:lnTo>
                  <a:lnTo>
                    <a:pt x="172" y="185"/>
                  </a:lnTo>
                  <a:lnTo>
                    <a:pt x="176" y="163"/>
                  </a:lnTo>
                  <a:lnTo>
                    <a:pt x="185" y="141"/>
                  </a:lnTo>
                  <a:lnTo>
                    <a:pt x="199" y="116"/>
                  </a:lnTo>
                  <a:lnTo>
                    <a:pt x="215" y="101"/>
                  </a:lnTo>
                  <a:lnTo>
                    <a:pt x="231" y="88"/>
                  </a:lnTo>
                  <a:lnTo>
                    <a:pt x="249" y="75"/>
                  </a:lnTo>
                  <a:lnTo>
                    <a:pt x="266" y="65"/>
                  </a:lnTo>
                  <a:lnTo>
                    <a:pt x="283" y="54"/>
                  </a:lnTo>
                  <a:lnTo>
                    <a:pt x="302" y="44"/>
                  </a:lnTo>
                  <a:lnTo>
                    <a:pt x="320" y="35"/>
                  </a:lnTo>
                  <a:lnTo>
                    <a:pt x="340" y="26"/>
                  </a:lnTo>
                  <a:lnTo>
                    <a:pt x="362" y="18"/>
                  </a:lnTo>
                  <a:lnTo>
                    <a:pt x="379" y="12"/>
                  </a:lnTo>
                  <a:lnTo>
                    <a:pt x="392" y="7"/>
                  </a:lnTo>
                  <a:lnTo>
                    <a:pt x="401" y="4"/>
                  </a:lnTo>
                  <a:lnTo>
                    <a:pt x="407" y="3"/>
                  </a:lnTo>
                  <a:lnTo>
                    <a:pt x="411" y="1"/>
                  </a:lnTo>
                  <a:lnTo>
                    <a:pt x="415" y="0"/>
                  </a:lnTo>
                  <a:lnTo>
                    <a:pt x="418" y="0"/>
                  </a:lnTo>
                  <a:lnTo>
                    <a:pt x="418" y="6"/>
                  </a:lnTo>
                  <a:lnTo>
                    <a:pt x="418" y="12"/>
                  </a:lnTo>
                  <a:lnTo>
                    <a:pt x="418" y="19"/>
                  </a:lnTo>
                  <a:lnTo>
                    <a:pt x="418" y="25"/>
                  </a:lnTo>
                  <a:lnTo>
                    <a:pt x="408" y="29"/>
                  </a:lnTo>
                  <a:lnTo>
                    <a:pt x="396" y="34"/>
                  </a:lnTo>
                  <a:lnTo>
                    <a:pt x="385" y="37"/>
                  </a:lnTo>
                  <a:lnTo>
                    <a:pt x="373" y="42"/>
                  </a:lnTo>
                  <a:lnTo>
                    <a:pt x="362" y="45"/>
                  </a:lnTo>
                  <a:lnTo>
                    <a:pt x="350" y="49"/>
                  </a:lnTo>
                  <a:lnTo>
                    <a:pt x="339" y="52"/>
                  </a:lnTo>
                  <a:lnTo>
                    <a:pt x="327" y="56"/>
                  </a:lnTo>
                  <a:lnTo>
                    <a:pt x="311" y="65"/>
                  </a:lnTo>
                  <a:lnTo>
                    <a:pt x="297" y="72"/>
                  </a:lnTo>
                  <a:lnTo>
                    <a:pt x="287" y="79"/>
                  </a:lnTo>
                  <a:lnTo>
                    <a:pt x="278" y="86"/>
                  </a:lnTo>
                  <a:lnTo>
                    <a:pt x="268" y="94"/>
                  </a:lnTo>
                  <a:lnTo>
                    <a:pt x="260" y="103"/>
                  </a:lnTo>
                  <a:lnTo>
                    <a:pt x="251" y="114"/>
                  </a:lnTo>
                  <a:lnTo>
                    <a:pt x="240" y="129"/>
                  </a:lnTo>
                  <a:lnTo>
                    <a:pt x="227" y="148"/>
                  </a:lnTo>
                  <a:lnTo>
                    <a:pt x="218" y="166"/>
                  </a:lnTo>
                  <a:lnTo>
                    <a:pt x="212" y="184"/>
                  </a:lnTo>
                  <a:lnTo>
                    <a:pt x="207" y="201"/>
                  </a:lnTo>
                  <a:lnTo>
                    <a:pt x="205" y="219"/>
                  </a:lnTo>
                  <a:lnTo>
                    <a:pt x="203" y="237"/>
                  </a:lnTo>
                  <a:lnTo>
                    <a:pt x="200" y="255"/>
                  </a:lnTo>
                  <a:lnTo>
                    <a:pt x="198" y="275"/>
                  </a:lnTo>
                  <a:lnTo>
                    <a:pt x="196" y="280"/>
                  </a:lnTo>
                  <a:lnTo>
                    <a:pt x="195" y="291"/>
                  </a:lnTo>
                  <a:lnTo>
                    <a:pt x="195" y="302"/>
                  </a:lnTo>
                  <a:lnTo>
                    <a:pt x="195" y="312"/>
                  </a:lnTo>
                  <a:lnTo>
                    <a:pt x="189" y="331"/>
                  </a:lnTo>
                  <a:lnTo>
                    <a:pt x="183" y="346"/>
                  </a:lnTo>
                  <a:lnTo>
                    <a:pt x="176" y="363"/>
                  </a:lnTo>
                  <a:lnTo>
                    <a:pt x="166" y="391"/>
                  </a:lnTo>
                  <a:lnTo>
                    <a:pt x="158" y="394"/>
                  </a:lnTo>
                  <a:lnTo>
                    <a:pt x="149" y="398"/>
                  </a:lnTo>
                  <a:lnTo>
                    <a:pt x="138" y="401"/>
                  </a:lnTo>
                  <a:lnTo>
                    <a:pt x="129" y="406"/>
                  </a:lnTo>
                  <a:lnTo>
                    <a:pt x="119" y="409"/>
                  </a:lnTo>
                  <a:lnTo>
                    <a:pt x="109" y="414"/>
                  </a:lnTo>
                  <a:lnTo>
                    <a:pt x="100" y="418"/>
                  </a:lnTo>
                  <a:lnTo>
                    <a:pt x="91" y="422"/>
                  </a:lnTo>
                  <a:lnTo>
                    <a:pt x="83" y="424"/>
                  </a:lnTo>
                  <a:lnTo>
                    <a:pt x="75" y="426"/>
                  </a:lnTo>
                  <a:lnTo>
                    <a:pt x="67" y="427"/>
                  </a:lnTo>
                  <a:lnTo>
                    <a:pt x="59" y="427"/>
                  </a:lnTo>
                  <a:lnTo>
                    <a:pt x="51" y="427"/>
                  </a:lnTo>
                  <a:lnTo>
                    <a:pt x="42" y="427"/>
                  </a:lnTo>
                  <a:lnTo>
                    <a:pt x="33" y="427"/>
                  </a:lnTo>
                  <a:lnTo>
                    <a:pt x="25" y="4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88505" name="Freeform 761"/>
            <p:cNvSpPr>
              <a:spLocks/>
            </p:cNvSpPr>
            <p:nvPr/>
          </p:nvSpPr>
          <p:spPr bwMode="auto">
            <a:xfrm flipH="1">
              <a:off x="2227" y="3058"/>
              <a:ext cx="50" cy="45"/>
            </a:xfrm>
            <a:custGeom>
              <a:avLst/>
              <a:gdLst/>
              <a:ahLst/>
              <a:cxnLst>
                <a:cxn ang="0">
                  <a:pos x="79" y="111"/>
                </a:cxn>
                <a:cxn ang="0">
                  <a:pos x="73" y="103"/>
                </a:cxn>
                <a:cxn ang="0">
                  <a:pos x="66" y="95"/>
                </a:cxn>
                <a:cxn ang="0">
                  <a:pos x="60" y="86"/>
                </a:cxn>
                <a:cxn ang="0">
                  <a:pos x="52" y="75"/>
                </a:cxn>
                <a:cxn ang="0">
                  <a:pos x="51" y="72"/>
                </a:cxn>
                <a:cxn ang="0">
                  <a:pos x="49" y="68"/>
                </a:cxn>
                <a:cxn ang="0">
                  <a:pos x="48" y="63"/>
                </a:cxn>
                <a:cxn ang="0">
                  <a:pos x="47" y="51"/>
                </a:cxn>
                <a:cxn ang="0">
                  <a:pos x="43" y="46"/>
                </a:cxn>
                <a:cxn ang="0">
                  <a:pos x="38" y="44"/>
                </a:cxn>
                <a:cxn ang="0">
                  <a:pos x="32" y="44"/>
                </a:cxn>
                <a:cxn ang="0">
                  <a:pos x="25" y="44"/>
                </a:cxn>
                <a:cxn ang="0">
                  <a:pos x="19" y="48"/>
                </a:cxn>
                <a:cxn ang="0">
                  <a:pos x="15" y="51"/>
                </a:cxn>
                <a:cxn ang="0">
                  <a:pos x="9" y="54"/>
                </a:cxn>
                <a:cxn ang="0">
                  <a:pos x="2" y="58"/>
                </a:cxn>
                <a:cxn ang="0">
                  <a:pos x="1" y="44"/>
                </a:cxn>
                <a:cxn ang="0">
                  <a:pos x="0" y="29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6" y="3"/>
                </a:cxn>
                <a:cxn ang="0">
                  <a:pos x="11" y="5"/>
                </a:cxn>
                <a:cxn ang="0">
                  <a:pos x="17" y="8"/>
                </a:cxn>
                <a:cxn ang="0">
                  <a:pos x="23" y="11"/>
                </a:cxn>
                <a:cxn ang="0">
                  <a:pos x="28" y="13"/>
                </a:cxn>
                <a:cxn ang="0">
                  <a:pos x="33" y="15"/>
                </a:cxn>
                <a:cxn ang="0">
                  <a:pos x="39" y="19"/>
                </a:cxn>
                <a:cxn ang="0">
                  <a:pos x="45" y="21"/>
                </a:cxn>
                <a:cxn ang="0">
                  <a:pos x="52" y="22"/>
                </a:cxn>
                <a:cxn ang="0">
                  <a:pos x="58" y="24"/>
                </a:cxn>
                <a:cxn ang="0">
                  <a:pos x="63" y="26"/>
                </a:cxn>
                <a:cxn ang="0">
                  <a:pos x="70" y="28"/>
                </a:cxn>
                <a:cxn ang="0">
                  <a:pos x="77" y="30"/>
                </a:cxn>
                <a:cxn ang="0">
                  <a:pos x="87" y="33"/>
                </a:cxn>
                <a:cxn ang="0">
                  <a:pos x="100" y="36"/>
                </a:cxn>
                <a:cxn ang="0">
                  <a:pos x="115" y="39"/>
                </a:cxn>
                <a:cxn ang="0">
                  <a:pos x="120" y="63"/>
                </a:cxn>
                <a:cxn ang="0">
                  <a:pos x="123" y="86"/>
                </a:cxn>
                <a:cxn ang="0">
                  <a:pos x="126" y="109"/>
                </a:cxn>
                <a:cxn ang="0">
                  <a:pos x="128" y="132"/>
                </a:cxn>
                <a:cxn ang="0">
                  <a:pos x="126" y="132"/>
                </a:cxn>
                <a:cxn ang="0">
                  <a:pos x="120" y="129"/>
                </a:cxn>
                <a:cxn ang="0">
                  <a:pos x="113" y="127"/>
                </a:cxn>
                <a:cxn ang="0">
                  <a:pos x="105" y="124"/>
                </a:cxn>
                <a:cxn ang="0">
                  <a:pos x="97" y="120"/>
                </a:cxn>
                <a:cxn ang="0">
                  <a:pos x="89" y="116"/>
                </a:cxn>
                <a:cxn ang="0">
                  <a:pos x="83" y="113"/>
                </a:cxn>
                <a:cxn ang="0">
                  <a:pos x="79" y="111"/>
                </a:cxn>
              </a:cxnLst>
              <a:rect l="0" t="0" r="r" b="b"/>
              <a:pathLst>
                <a:path w="128" h="132">
                  <a:moveTo>
                    <a:pt x="79" y="111"/>
                  </a:moveTo>
                  <a:lnTo>
                    <a:pt x="73" y="103"/>
                  </a:lnTo>
                  <a:lnTo>
                    <a:pt x="66" y="95"/>
                  </a:lnTo>
                  <a:lnTo>
                    <a:pt x="60" y="86"/>
                  </a:lnTo>
                  <a:lnTo>
                    <a:pt x="52" y="75"/>
                  </a:lnTo>
                  <a:lnTo>
                    <a:pt x="51" y="72"/>
                  </a:lnTo>
                  <a:lnTo>
                    <a:pt x="49" y="68"/>
                  </a:lnTo>
                  <a:lnTo>
                    <a:pt x="48" y="63"/>
                  </a:lnTo>
                  <a:lnTo>
                    <a:pt x="47" y="51"/>
                  </a:lnTo>
                  <a:lnTo>
                    <a:pt x="43" y="46"/>
                  </a:lnTo>
                  <a:lnTo>
                    <a:pt x="38" y="44"/>
                  </a:lnTo>
                  <a:lnTo>
                    <a:pt x="32" y="44"/>
                  </a:lnTo>
                  <a:lnTo>
                    <a:pt x="25" y="44"/>
                  </a:lnTo>
                  <a:lnTo>
                    <a:pt x="19" y="48"/>
                  </a:lnTo>
                  <a:lnTo>
                    <a:pt x="15" y="51"/>
                  </a:lnTo>
                  <a:lnTo>
                    <a:pt x="9" y="54"/>
                  </a:lnTo>
                  <a:lnTo>
                    <a:pt x="2" y="58"/>
                  </a:lnTo>
                  <a:lnTo>
                    <a:pt x="1" y="44"/>
                  </a:lnTo>
                  <a:lnTo>
                    <a:pt x="0" y="29"/>
                  </a:lnTo>
                  <a:lnTo>
                    <a:pt x="0" y="15"/>
                  </a:lnTo>
                  <a:lnTo>
                    <a:pt x="0" y="0"/>
                  </a:lnTo>
                  <a:lnTo>
                    <a:pt x="6" y="3"/>
                  </a:lnTo>
                  <a:lnTo>
                    <a:pt x="11" y="5"/>
                  </a:lnTo>
                  <a:lnTo>
                    <a:pt x="17" y="8"/>
                  </a:lnTo>
                  <a:lnTo>
                    <a:pt x="23" y="11"/>
                  </a:lnTo>
                  <a:lnTo>
                    <a:pt x="28" y="13"/>
                  </a:lnTo>
                  <a:lnTo>
                    <a:pt x="33" y="15"/>
                  </a:lnTo>
                  <a:lnTo>
                    <a:pt x="39" y="19"/>
                  </a:lnTo>
                  <a:lnTo>
                    <a:pt x="45" y="21"/>
                  </a:lnTo>
                  <a:lnTo>
                    <a:pt x="52" y="22"/>
                  </a:lnTo>
                  <a:lnTo>
                    <a:pt x="58" y="24"/>
                  </a:lnTo>
                  <a:lnTo>
                    <a:pt x="63" y="26"/>
                  </a:lnTo>
                  <a:lnTo>
                    <a:pt x="70" y="28"/>
                  </a:lnTo>
                  <a:lnTo>
                    <a:pt x="77" y="30"/>
                  </a:lnTo>
                  <a:lnTo>
                    <a:pt x="87" y="33"/>
                  </a:lnTo>
                  <a:lnTo>
                    <a:pt x="100" y="36"/>
                  </a:lnTo>
                  <a:lnTo>
                    <a:pt x="115" y="39"/>
                  </a:lnTo>
                  <a:lnTo>
                    <a:pt x="120" y="63"/>
                  </a:lnTo>
                  <a:lnTo>
                    <a:pt x="123" y="86"/>
                  </a:lnTo>
                  <a:lnTo>
                    <a:pt x="126" y="109"/>
                  </a:lnTo>
                  <a:lnTo>
                    <a:pt x="128" y="132"/>
                  </a:lnTo>
                  <a:lnTo>
                    <a:pt x="126" y="132"/>
                  </a:lnTo>
                  <a:lnTo>
                    <a:pt x="120" y="129"/>
                  </a:lnTo>
                  <a:lnTo>
                    <a:pt x="113" y="127"/>
                  </a:lnTo>
                  <a:lnTo>
                    <a:pt x="105" y="124"/>
                  </a:lnTo>
                  <a:lnTo>
                    <a:pt x="97" y="120"/>
                  </a:lnTo>
                  <a:lnTo>
                    <a:pt x="89" y="116"/>
                  </a:lnTo>
                  <a:lnTo>
                    <a:pt x="83" y="113"/>
                  </a:lnTo>
                  <a:lnTo>
                    <a:pt x="79" y="111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88506" name="Freeform 762"/>
            <p:cNvSpPr>
              <a:spLocks/>
            </p:cNvSpPr>
            <p:nvPr/>
          </p:nvSpPr>
          <p:spPr bwMode="auto">
            <a:xfrm flipH="1">
              <a:off x="2274" y="3067"/>
              <a:ext cx="43" cy="36"/>
            </a:xfrm>
            <a:custGeom>
              <a:avLst/>
              <a:gdLst/>
              <a:ahLst/>
              <a:cxnLst>
                <a:cxn ang="0">
                  <a:pos x="105" y="107"/>
                </a:cxn>
                <a:cxn ang="0">
                  <a:pos x="99" y="103"/>
                </a:cxn>
                <a:cxn ang="0">
                  <a:pos x="93" y="100"/>
                </a:cxn>
                <a:cxn ang="0">
                  <a:pos x="87" y="96"/>
                </a:cxn>
                <a:cxn ang="0">
                  <a:pos x="83" y="93"/>
                </a:cxn>
                <a:cxn ang="0">
                  <a:pos x="77" y="90"/>
                </a:cxn>
                <a:cxn ang="0">
                  <a:pos x="71" y="87"/>
                </a:cxn>
                <a:cxn ang="0">
                  <a:pos x="65" y="83"/>
                </a:cxn>
                <a:cxn ang="0">
                  <a:pos x="57" y="80"/>
                </a:cxn>
                <a:cxn ang="0">
                  <a:pos x="52" y="75"/>
                </a:cxn>
                <a:cxn ang="0">
                  <a:pos x="45" y="72"/>
                </a:cxn>
                <a:cxn ang="0">
                  <a:pos x="39" y="68"/>
                </a:cxn>
                <a:cxn ang="0">
                  <a:pos x="33" y="66"/>
                </a:cxn>
                <a:cxn ang="0">
                  <a:pos x="27" y="63"/>
                </a:cxn>
                <a:cxn ang="0">
                  <a:pos x="20" y="60"/>
                </a:cxn>
                <a:cxn ang="0">
                  <a:pos x="15" y="57"/>
                </a:cxn>
                <a:cxn ang="0">
                  <a:pos x="8" y="54"/>
                </a:cxn>
                <a:cxn ang="0">
                  <a:pos x="4" y="40"/>
                </a:cxn>
                <a:cxn ang="0">
                  <a:pos x="2" y="27"/>
                </a:cxn>
                <a:cxn ang="0">
                  <a:pos x="1" y="14"/>
                </a:cxn>
                <a:cxn ang="0">
                  <a:pos x="0" y="0"/>
                </a:cxn>
                <a:cxn ang="0">
                  <a:pos x="5" y="2"/>
                </a:cxn>
                <a:cxn ang="0">
                  <a:pos x="11" y="3"/>
                </a:cxn>
                <a:cxn ang="0">
                  <a:pos x="18" y="3"/>
                </a:cxn>
                <a:cxn ang="0">
                  <a:pos x="24" y="3"/>
                </a:cxn>
                <a:cxn ang="0">
                  <a:pos x="30" y="4"/>
                </a:cxn>
                <a:cxn ang="0">
                  <a:pos x="34" y="4"/>
                </a:cxn>
                <a:cxn ang="0">
                  <a:pos x="38" y="4"/>
                </a:cxn>
                <a:cxn ang="0">
                  <a:pos x="40" y="5"/>
                </a:cxn>
                <a:cxn ang="0">
                  <a:pos x="45" y="20"/>
                </a:cxn>
                <a:cxn ang="0">
                  <a:pos x="50" y="34"/>
                </a:cxn>
                <a:cxn ang="0">
                  <a:pos x="57" y="47"/>
                </a:cxn>
                <a:cxn ang="0">
                  <a:pos x="66" y="60"/>
                </a:cxn>
                <a:cxn ang="0">
                  <a:pos x="70" y="62"/>
                </a:cxn>
                <a:cxn ang="0">
                  <a:pos x="76" y="66"/>
                </a:cxn>
                <a:cxn ang="0">
                  <a:pos x="83" y="70"/>
                </a:cxn>
                <a:cxn ang="0">
                  <a:pos x="85" y="73"/>
                </a:cxn>
                <a:cxn ang="0">
                  <a:pos x="88" y="73"/>
                </a:cxn>
                <a:cxn ang="0">
                  <a:pos x="92" y="73"/>
                </a:cxn>
                <a:cxn ang="0">
                  <a:pos x="95" y="74"/>
                </a:cxn>
                <a:cxn ang="0">
                  <a:pos x="99" y="74"/>
                </a:cxn>
                <a:cxn ang="0">
                  <a:pos x="101" y="82"/>
                </a:cxn>
                <a:cxn ang="0">
                  <a:pos x="102" y="90"/>
                </a:cxn>
                <a:cxn ang="0">
                  <a:pos x="105" y="98"/>
                </a:cxn>
                <a:cxn ang="0">
                  <a:pos x="107" y="107"/>
                </a:cxn>
                <a:cxn ang="0">
                  <a:pos x="106" y="107"/>
                </a:cxn>
                <a:cxn ang="0">
                  <a:pos x="106" y="107"/>
                </a:cxn>
                <a:cxn ang="0">
                  <a:pos x="105" y="107"/>
                </a:cxn>
                <a:cxn ang="0">
                  <a:pos x="105" y="107"/>
                </a:cxn>
              </a:cxnLst>
              <a:rect l="0" t="0" r="r" b="b"/>
              <a:pathLst>
                <a:path w="107" h="107">
                  <a:moveTo>
                    <a:pt x="105" y="107"/>
                  </a:moveTo>
                  <a:lnTo>
                    <a:pt x="99" y="103"/>
                  </a:lnTo>
                  <a:lnTo>
                    <a:pt x="93" y="100"/>
                  </a:lnTo>
                  <a:lnTo>
                    <a:pt x="87" y="96"/>
                  </a:lnTo>
                  <a:lnTo>
                    <a:pt x="83" y="93"/>
                  </a:lnTo>
                  <a:lnTo>
                    <a:pt x="77" y="90"/>
                  </a:lnTo>
                  <a:lnTo>
                    <a:pt x="71" y="87"/>
                  </a:lnTo>
                  <a:lnTo>
                    <a:pt x="65" y="83"/>
                  </a:lnTo>
                  <a:lnTo>
                    <a:pt x="57" y="80"/>
                  </a:lnTo>
                  <a:lnTo>
                    <a:pt x="52" y="75"/>
                  </a:lnTo>
                  <a:lnTo>
                    <a:pt x="45" y="72"/>
                  </a:lnTo>
                  <a:lnTo>
                    <a:pt x="39" y="68"/>
                  </a:lnTo>
                  <a:lnTo>
                    <a:pt x="33" y="66"/>
                  </a:lnTo>
                  <a:lnTo>
                    <a:pt x="27" y="63"/>
                  </a:lnTo>
                  <a:lnTo>
                    <a:pt x="20" y="60"/>
                  </a:lnTo>
                  <a:lnTo>
                    <a:pt x="15" y="57"/>
                  </a:lnTo>
                  <a:lnTo>
                    <a:pt x="8" y="54"/>
                  </a:lnTo>
                  <a:lnTo>
                    <a:pt x="4" y="40"/>
                  </a:lnTo>
                  <a:lnTo>
                    <a:pt x="2" y="27"/>
                  </a:lnTo>
                  <a:lnTo>
                    <a:pt x="1" y="14"/>
                  </a:lnTo>
                  <a:lnTo>
                    <a:pt x="0" y="0"/>
                  </a:lnTo>
                  <a:lnTo>
                    <a:pt x="5" y="2"/>
                  </a:lnTo>
                  <a:lnTo>
                    <a:pt x="11" y="3"/>
                  </a:lnTo>
                  <a:lnTo>
                    <a:pt x="18" y="3"/>
                  </a:lnTo>
                  <a:lnTo>
                    <a:pt x="24" y="3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8" y="4"/>
                  </a:lnTo>
                  <a:lnTo>
                    <a:pt x="40" y="5"/>
                  </a:lnTo>
                  <a:lnTo>
                    <a:pt x="45" y="20"/>
                  </a:lnTo>
                  <a:lnTo>
                    <a:pt x="50" y="34"/>
                  </a:lnTo>
                  <a:lnTo>
                    <a:pt x="57" y="47"/>
                  </a:lnTo>
                  <a:lnTo>
                    <a:pt x="66" y="60"/>
                  </a:lnTo>
                  <a:lnTo>
                    <a:pt x="70" y="62"/>
                  </a:lnTo>
                  <a:lnTo>
                    <a:pt x="76" y="66"/>
                  </a:lnTo>
                  <a:lnTo>
                    <a:pt x="83" y="70"/>
                  </a:lnTo>
                  <a:lnTo>
                    <a:pt x="85" y="73"/>
                  </a:lnTo>
                  <a:lnTo>
                    <a:pt x="88" y="73"/>
                  </a:lnTo>
                  <a:lnTo>
                    <a:pt x="92" y="73"/>
                  </a:lnTo>
                  <a:lnTo>
                    <a:pt x="95" y="74"/>
                  </a:lnTo>
                  <a:lnTo>
                    <a:pt x="99" y="74"/>
                  </a:lnTo>
                  <a:lnTo>
                    <a:pt x="101" y="82"/>
                  </a:lnTo>
                  <a:lnTo>
                    <a:pt x="102" y="90"/>
                  </a:lnTo>
                  <a:lnTo>
                    <a:pt x="105" y="98"/>
                  </a:lnTo>
                  <a:lnTo>
                    <a:pt x="107" y="107"/>
                  </a:lnTo>
                  <a:lnTo>
                    <a:pt x="106" y="107"/>
                  </a:lnTo>
                  <a:lnTo>
                    <a:pt x="106" y="107"/>
                  </a:lnTo>
                  <a:lnTo>
                    <a:pt x="105" y="107"/>
                  </a:lnTo>
                  <a:lnTo>
                    <a:pt x="105" y="107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88507" name="Freeform 763"/>
            <p:cNvSpPr>
              <a:spLocks/>
            </p:cNvSpPr>
            <p:nvPr/>
          </p:nvSpPr>
          <p:spPr bwMode="auto">
            <a:xfrm flipH="1">
              <a:off x="2281" y="3042"/>
              <a:ext cx="40" cy="42"/>
            </a:xfrm>
            <a:custGeom>
              <a:avLst/>
              <a:gdLst/>
              <a:ahLst/>
              <a:cxnLst>
                <a:cxn ang="0">
                  <a:pos x="68" y="91"/>
                </a:cxn>
                <a:cxn ang="0">
                  <a:pos x="68" y="88"/>
                </a:cxn>
                <a:cxn ang="0">
                  <a:pos x="68" y="84"/>
                </a:cxn>
                <a:cxn ang="0">
                  <a:pos x="68" y="81"/>
                </a:cxn>
                <a:cxn ang="0">
                  <a:pos x="69" y="76"/>
                </a:cxn>
                <a:cxn ang="0">
                  <a:pos x="60" y="71"/>
                </a:cxn>
                <a:cxn ang="0">
                  <a:pos x="52" y="68"/>
                </a:cxn>
                <a:cxn ang="0">
                  <a:pos x="44" y="66"/>
                </a:cxn>
                <a:cxn ang="0">
                  <a:pos x="36" y="63"/>
                </a:cxn>
                <a:cxn ang="0">
                  <a:pos x="29" y="61"/>
                </a:cxn>
                <a:cxn ang="0">
                  <a:pos x="21" y="59"/>
                </a:cxn>
                <a:cxn ang="0">
                  <a:pos x="13" y="57"/>
                </a:cxn>
                <a:cxn ang="0">
                  <a:pos x="5" y="53"/>
                </a:cxn>
                <a:cxn ang="0">
                  <a:pos x="1" y="39"/>
                </a:cxn>
                <a:cxn ang="0">
                  <a:pos x="0" y="27"/>
                </a:cxn>
                <a:cxn ang="0">
                  <a:pos x="0" y="13"/>
                </a:cxn>
                <a:cxn ang="0">
                  <a:pos x="2" y="0"/>
                </a:cxn>
                <a:cxn ang="0">
                  <a:pos x="13" y="2"/>
                </a:cxn>
                <a:cxn ang="0">
                  <a:pos x="24" y="7"/>
                </a:cxn>
                <a:cxn ang="0">
                  <a:pos x="35" y="12"/>
                </a:cxn>
                <a:cxn ang="0">
                  <a:pos x="47" y="17"/>
                </a:cxn>
                <a:cxn ang="0">
                  <a:pos x="59" y="23"/>
                </a:cxn>
                <a:cxn ang="0">
                  <a:pos x="70" y="29"/>
                </a:cxn>
                <a:cxn ang="0">
                  <a:pos x="81" y="33"/>
                </a:cxn>
                <a:cxn ang="0">
                  <a:pos x="91" y="38"/>
                </a:cxn>
                <a:cxn ang="0">
                  <a:pos x="93" y="47"/>
                </a:cxn>
                <a:cxn ang="0">
                  <a:pos x="96" y="59"/>
                </a:cxn>
                <a:cxn ang="0">
                  <a:pos x="98" y="80"/>
                </a:cxn>
                <a:cxn ang="0">
                  <a:pos x="103" y="118"/>
                </a:cxn>
                <a:cxn ang="0">
                  <a:pos x="96" y="120"/>
                </a:cxn>
                <a:cxn ang="0">
                  <a:pos x="90" y="120"/>
                </a:cxn>
                <a:cxn ang="0">
                  <a:pos x="85" y="119"/>
                </a:cxn>
                <a:cxn ang="0">
                  <a:pos x="81" y="115"/>
                </a:cxn>
                <a:cxn ang="0">
                  <a:pos x="77" y="111"/>
                </a:cxn>
                <a:cxn ang="0">
                  <a:pos x="74" y="105"/>
                </a:cxn>
                <a:cxn ang="0">
                  <a:pos x="72" y="98"/>
                </a:cxn>
                <a:cxn ang="0">
                  <a:pos x="68" y="91"/>
                </a:cxn>
              </a:cxnLst>
              <a:rect l="0" t="0" r="r" b="b"/>
              <a:pathLst>
                <a:path w="103" h="120">
                  <a:moveTo>
                    <a:pt x="68" y="91"/>
                  </a:moveTo>
                  <a:lnTo>
                    <a:pt x="68" y="88"/>
                  </a:lnTo>
                  <a:lnTo>
                    <a:pt x="68" y="84"/>
                  </a:lnTo>
                  <a:lnTo>
                    <a:pt x="68" y="81"/>
                  </a:lnTo>
                  <a:lnTo>
                    <a:pt x="69" y="76"/>
                  </a:lnTo>
                  <a:lnTo>
                    <a:pt x="60" y="71"/>
                  </a:lnTo>
                  <a:lnTo>
                    <a:pt x="52" y="68"/>
                  </a:lnTo>
                  <a:lnTo>
                    <a:pt x="44" y="66"/>
                  </a:lnTo>
                  <a:lnTo>
                    <a:pt x="36" y="63"/>
                  </a:lnTo>
                  <a:lnTo>
                    <a:pt x="29" y="61"/>
                  </a:lnTo>
                  <a:lnTo>
                    <a:pt x="21" y="59"/>
                  </a:lnTo>
                  <a:lnTo>
                    <a:pt x="13" y="57"/>
                  </a:lnTo>
                  <a:lnTo>
                    <a:pt x="5" y="53"/>
                  </a:lnTo>
                  <a:lnTo>
                    <a:pt x="1" y="39"/>
                  </a:lnTo>
                  <a:lnTo>
                    <a:pt x="0" y="27"/>
                  </a:lnTo>
                  <a:lnTo>
                    <a:pt x="0" y="13"/>
                  </a:lnTo>
                  <a:lnTo>
                    <a:pt x="2" y="0"/>
                  </a:lnTo>
                  <a:lnTo>
                    <a:pt x="13" y="2"/>
                  </a:lnTo>
                  <a:lnTo>
                    <a:pt x="24" y="7"/>
                  </a:lnTo>
                  <a:lnTo>
                    <a:pt x="35" y="12"/>
                  </a:lnTo>
                  <a:lnTo>
                    <a:pt x="47" y="17"/>
                  </a:lnTo>
                  <a:lnTo>
                    <a:pt x="59" y="23"/>
                  </a:lnTo>
                  <a:lnTo>
                    <a:pt x="70" y="29"/>
                  </a:lnTo>
                  <a:lnTo>
                    <a:pt x="81" y="33"/>
                  </a:lnTo>
                  <a:lnTo>
                    <a:pt x="91" y="38"/>
                  </a:lnTo>
                  <a:lnTo>
                    <a:pt x="93" y="47"/>
                  </a:lnTo>
                  <a:lnTo>
                    <a:pt x="96" y="59"/>
                  </a:lnTo>
                  <a:lnTo>
                    <a:pt x="98" y="80"/>
                  </a:lnTo>
                  <a:lnTo>
                    <a:pt x="103" y="118"/>
                  </a:lnTo>
                  <a:lnTo>
                    <a:pt x="96" y="120"/>
                  </a:lnTo>
                  <a:lnTo>
                    <a:pt x="90" y="120"/>
                  </a:lnTo>
                  <a:lnTo>
                    <a:pt x="85" y="119"/>
                  </a:lnTo>
                  <a:lnTo>
                    <a:pt x="81" y="115"/>
                  </a:lnTo>
                  <a:lnTo>
                    <a:pt x="77" y="111"/>
                  </a:lnTo>
                  <a:lnTo>
                    <a:pt x="74" y="105"/>
                  </a:lnTo>
                  <a:lnTo>
                    <a:pt x="72" y="98"/>
                  </a:lnTo>
                  <a:lnTo>
                    <a:pt x="68" y="91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88508" name="Freeform 764"/>
            <p:cNvSpPr>
              <a:spLocks/>
            </p:cNvSpPr>
            <p:nvPr/>
          </p:nvSpPr>
          <p:spPr bwMode="auto">
            <a:xfrm flipH="1">
              <a:off x="2320" y="3021"/>
              <a:ext cx="38" cy="58"/>
            </a:xfrm>
            <a:custGeom>
              <a:avLst/>
              <a:gdLst/>
              <a:ahLst/>
              <a:cxnLst>
                <a:cxn ang="0">
                  <a:pos x="67" y="145"/>
                </a:cxn>
                <a:cxn ang="0">
                  <a:pos x="60" y="141"/>
                </a:cxn>
                <a:cxn ang="0">
                  <a:pos x="53" y="136"/>
                </a:cxn>
                <a:cxn ang="0">
                  <a:pos x="47" y="131"/>
                </a:cxn>
                <a:cxn ang="0">
                  <a:pos x="40" y="126"/>
                </a:cxn>
                <a:cxn ang="0">
                  <a:pos x="34" y="121"/>
                </a:cxn>
                <a:cxn ang="0">
                  <a:pos x="27" y="117"/>
                </a:cxn>
                <a:cxn ang="0">
                  <a:pos x="21" y="113"/>
                </a:cxn>
                <a:cxn ang="0">
                  <a:pos x="15" y="110"/>
                </a:cxn>
                <a:cxn ang="0">
                  <a:pos x="7" y="87"/>
                </a:cxn>
                <a:cxn ang="0">
                  <a:pos x="2" y="55"/>
                </a:cxn>
                <a:cxn ang="0">
                  <a:pos x="0" y="25"/>
                </a:cxn>
                <a:cxn ang="0">
                  <a:pos x="1" y="0"/>
                </a:cxn>
                <a:cxn ang="0">
                  <a:pos x="9" y="5"/>
                </a:cxn>
                <a:cxn ang="0">
                  <a:pos x="15" y="9"/>
                </a:cxn>
                <a:cxn ang="0">
                  <a:pos x="20" y="12"/>
                </a:cxn>
                <a:cxn ang="0">
                  <a:pos x="23" y="14"/>
                </a:cxn>
                <a:cxn ang="0">
                  <a:pos x="27" y="17"/>
                </a:cxn>
                <a:cxn ang="0">
                  <a:pos x="29" y="20"/>
                </a:cxn>
                <a:cxn ang="0">
                  <a:pos x="32" y="22"/>
                </a:cxn>
                <a:cxn ang="0">
                  <a:pos x="37" y="25"/>
                </a:cxn>
                <a:cxn ang="0">
                  <a:pos x="39" y="32"/>
                </a:cxn>
                <a:cxn ang="0">
                  <a:pos x="40" y="42"/>
                </a:cxn>
                <a:cxn ang="0">
                  <a:pos x="43" y="52"/>
                </a:cxn>
                <a:cxn ang="0">
                  <a:pos x="44" y="60"/>
                </a:cxn>
                <a:cxn ang="0">
                  <a:pos x="49" y="61"/>
                </a:cxn>
                <a:cxn ang="0">
                  <a:pos x="54" y="62"/>
                </a:cxn>
                <a:cxn ang="0">
                  <a:pos x="59" y="63"/>
                </a:cxn>
                <a:cxn ang="0">
                  <a:pos x="65" y="65"/>
                </a:cxn>
                <a:cxn ang="0">
                  <a:pos x="65" y="73"/>
                </a:cxn>
                <a:cxn ang="0">
                  <a:pos x="62" y="87"/>
                </a:cxn>
                <a:cxn ang="0">
                  <a:pos x="60" y="100"/>
                </a:cxn>
                <a:cxn ang="0">
                  <a:pos x="59" y="112"/>
                </a:cxn>
                <a:cxn ang="0">
                  <a:pos x="62" y="118"/>
                </a:cxn>
                <a:cxn ang="0">
                  <a:pos x="67" y="121"/>
                </a:cxn>
                <a:cxn ang="0">
                  <a:pos x="70" y="125"/>
                </a:cxn>
                <a:cxn ang="0">
                  <a:pos x="74" y="128"/>
                </a:cxn>
                <a:cxn ang="0">
                  <a:pos x="79" y="130"/>
                </a:cxn>
                <a:cxn ang="0">
                  <a:pos x="83" y="133"/>
                </a:cxn>
                <a:cxn ang="0">
                  <a:pos x="89" y="134"/>
                </a:cxn>
                <a:cxn ang="0">
                  <a:pos x="95" y="136"/>
                </a:cxn>
                <a:cxn ang="0">
                  <a:pos x="98" y="150"/>
                </a:cxn>
                <a:cxn ang="0">
                  <a:pos x="99" y="157"/>
                </a:cxn>
                <a:cxn ang="0">
                  <a:pos x="100" y="163"/>
                </a:cxn>
                <a:cxn ang="0">
                  <a:pos x="100" y="167"/>
                </a:cxn>
                <a:cxn ang="0">
                  <a:pos x="94" y="166"/>
                </a:cxn>
                <a:cxn ang="0">
                  <a:pos x="83" y="159"/>
                </a:cxn>
                <a:cxn ang="0">
                  <a:pos x="73" y="151"/>
                </a:cxn>
                <a:cxn ang="0">
                  <a:pos x="67" y="145"/>
                </a:cxn>
              </a:cxnLst>
              <a:rect l="0" t="0" r="r" b="b"/>
              <a:pathLst>
                <a:path w="100" h="167">
                  <a:moveTo>
                    <a:pt x="67" y="145"/>
                  </a:moveTo>
                  <a:lnTo>
                    <a:pt x="60" y="141"/>
                  </a:lnTo>
                  <a:lnTo>
                    <a:pt x="53" y="136"/>
                  </a:lnTo>
                  <a:lnTo>
                    <a:pt x="47" y="131"/>
                  </a:lnTo>
                  <a:lnTo>
                    <a:pt x="40" y="126"/>
                  </a:lnTo>
                  <a:lnTo>
                    <a:pt x="34" y="121"/>
                  </a:lnTo>
                  <a:lnTo>
                    <a:pt x="27" y="117"/>
                  </a:lnTo>
                  <a:lnTo>
                    <a:pt x="21" y="113"/>
                  </a:lnTo>
                  <a:lnTo>
                    <a:pt x="15" y="110"/>
                  </a:lnTo>
                  <a:lnTo>
                    <a:pt x="7" y="87"/>
                  </a:lnTo>
                  <a:lnTo>
                    <a:pt x="2" y="55"/>
                  </a:lnTo>
                  <a:lnTo>
                    <a:pt x="0" y="25"/>
                  </a:lnTo>
                  <a:lnTo>
                    <a:pt x="1" y="0"/>
                  </a:lnTo>
                  <a:lnTo>
                    <a:pt x="9" y="5"/>
                  </a:lnTo>
                  <a:lnTo>
                    <a:pt x="15" y="9"/>
                  </a:lnTo>
                  <a:lnTo>
                    <a:pt x="20" y="12"/>
                  </a:lnTo>
                  <a:lnTo>
                    <a:pt x="23" y="14"/>
                  </a:lnTo>
                  <a:lnTo>
                    <a:pt x="27" y="17"/>
                  </a:lnTo>
                  <a:lnTo>
                    <a:pt x="29" y="20"/>
                  </a:lnTo>
                  <a:lnTo>
                    <a:pt x="32" y="22"/>
                  </a:lnTo>
                  <a:lnTo>
                    <a:pt x="37" y="25"/>
                  </a:lnTo>
                  <a:lnTo>
                    <a:pt x="39" y="32"/>
                  </a:lnTo>
                  <a:lnTo>
                    <a:pt x="40" y="42"/>
                  </a:lnTo>
                  <a:lnTo>
                    <a:pt x="43" y="52"/>
                  </a:lnTo>
                  <a:lnTo>
                    <a:pt x="44" y="60"/>
                  </a:lnTo>
                  <a:lnTo>
                    <a:pt x="49" y="61"/>
                  </a:lnTo>
                  <a:lnTo>
                    <a:pt x="54" y="62"/>
                  </a:lnTo>
                  <a:lnTo>
                    <a:pt x="59" y="63"/>
                  </a:lnTo>
                  <a:lnTo>
                    <a:pt x="65" y="65"/>
                  </a:lnTo>
                  <a:lnTo>
                    <a:pt x="65" y="73"/>
                  </a:lnTo>
                  <a:lnTo>
                    <a:pt x="62" y="87"/>
                  </a:lnTo>
                  <a:lnTo>
                    <a:pt x="60" y="100"/>
                  </a:lnTo>
                  <a:lnTo>
                    <a:pt x="59" y="112"/>
                  </a:lnTo>
                  <a:lnTo>
                    <a:pt x="62" y="118"/>
                  </a:lnTo>
                  <a:lnTo>
                    <a:pt x="67" y="121"/>
                  </a:lnTo>
                  <a:lnTo>
                    <a:pt x="70" y="125"/>
                  </a:lnTo>
                  <a:lnTo>
                    <a:pt x="74" y="128"/>
                  </a:lnTo>
                  <a:lnTo>
                    <a:pt x="79" y="130"/>
                  </a:lnTo>
                  <a:lnTo>
                    <a:pt x="83" y="133"/>
                  </a:lnTo>
                  <a:lnTo>
                    <a:pt x="89" y="134"/>
                  </a:lnTo>
                  <a:lnTo>
                    <a:pt x="95" y="136"/>
                  </a:lnTo>
                  <a:lnTo>
                    <a:pt x="98" y="150"/>
                  </a:lnTo>
                  <a:lnTo>
                    <a:pt x="99" y="157"/>
                  </a:lnTo>
                  <a:lnTo>
                    <a:pt x="100" y="163"/>
                  </a:lnTo>
                  <a:lnTo>
                    <a:pt x="100" y="167"/>
                  </a:lnTo>
                  <a:lnTo>
                    <a:pt x="94" y="166"/>
                  </a:lnTo>
                  <a:lnTo>
                    <a:pt x="83" y="159"/>
                  </a:lnTo>
                  <a:lnTo>
                    <a:pt x="73" y="151"/>
                  </a:lnTo>
                  <a:lnTo>
                    <a:pt x="67" y="145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88509" name="Freeform 765"/>
            <p:cNvSpPr>
              <a:spLocks/>
            </p:cNvSpPr>
            <p:nvPr/>
          </p:nvSpPr>
          <p:spPr bwMode="auto">
            <a:xfrm flipH="1">
              <a:off x="2354" y="3053"/>
              <a:ext cx="13" cy="22"/>
            </a:xfrm>
            <a:custGeom>
              <a:avLst/>
              <a:gdLst/>
              <a:ahLst/>
              <a:cxnLst>
                <a:cxn ang="0">
                  <a:pos x="24" y="53"/>
                </a:cxn>
                <a:cxn ang="0">
                  <a:pos x="13" y="28"/>
                </a:cxn>
                <a:cxn ang="0">
                  <a:pos x="7" y="14"/>
                </a:cxn>
                <a:cxn ang="0">
                  <a:pos x="4" y="6"/>
                </a:cxn>
                <a:cxn ang="0">
                  <a:pos x="0" y="0"/>
                </a:cxn>
                <a:cxn ang="0">
                  <a:pos x="8" y="5"/>
                </a:cxn>
                <a:cxn ang="0">
                  <a:pos x="15" y="12"/>
                </a:cxn>
                <a:cxn ang="0">
                  <a:pos x="22" y="20"/>
                </a:cxn>
                <a:cxn ang="0">
                  <a:pos x="29" y="27"/>
                </a:cxn>
                <a:cxn ang="0">
                  <a:pos x="31" y="37"/>
                </a:cxn>
                <a:cxn ang="0">
                  <a:pos x="34" y="47"/>
                </a:cxn>
                <a:cxn ang="0">
                  <a:pos x="35" y="58"/>
                </a:cxn>
                <a:cxn ang="0">
                  <a:pos x="37" y="68"/>
                </a:cxn>
                <a:cxn ang="0">
                  <a:pos x="34" y="67"/>
                </a:cxn>
                <a:cxn ang="0">
                  <a:pos x="31" y="62"/>
                </a:cxn>
                <a:cxn ang="0">
                  <a:pos x="28" y="58"/>
                </a:cxn>
                <a:cxn ang="0">
                  <a:pos x="24" y="53"/>
                </a:cxn>
              </a:cxnLst>
              <a:rect l="0" t="0" r="r" b="b"/>
              <a:pathLst>
                <a:path w="37" h="68">
                  <a:moveTo>
                    <a:pt x="24" y="53"/>
                  </a:moveTo>
                  <a:lnTo>
                    <a:pt x="13" y="28"/>
                  </a:lnTo>
                  <a:lnTo>
                    <a:pt x="7" y="14"/>
                  </a:lnTo>
                  <a:lnTo>
                    <a:pt x="4" y="6"/>
                  </a:lnTo>
                  <a:lnTo>
                    <a:pt x="0" y="0"/>
                  </a:lnTo>
                  <a:lnTo>
                    <a:pt x="8" y="5"/>
                  </a:lnTo>
                  <a:lnTo>
                    <a:pt x="15" y="12"/>
                  </a:lnTo>
                  <a:lnTo>
                    <a:pt x="22" y="20"/>
                  </a:lnTo>
                  <a:lnTo>
                    <a:pt x="29" y="27"/>
                  </a:lnTo>
                  <a:lnTo>
                    <a:pt x="31" y="37"/>
                  </a:lnTo>
                  <a:lnTo>
                    <a:pt x="34" y="47"/>
                  </a:lnTo>
                  <a:lnTo>
                    <a:pt x="35" y="58"/>
                  </a:lnTo>
                  <a:lnTo>
                    <a:pt x="37" y="68"/>
                  </a:lnTo>
                  <a:lnTo>
                    <a:pt x="34" y="67"/>
                  </a:lnTo>
                  <a:lnTo>
                    <a:pt x="31" y="62"/>
                  </a:lnTo>
                  <a:lnTo>
                    <a:pt x="28" y="58"/>
                  </a:lnTo>
                  <a:lnTo>
                    <a:pt x="24" y="53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88510" name="Freeform 766"/>
            <p:cNvSpPr>
              <a:spLocks/>
            </p:cNvSpPr>
            <p:nvPr/>
          </p:nvSpPr>
          <p:spPr bwMode="auto">
            <a:xfrm flipH="1">
              <a:off x="2233" y="2988"/>
              <a:ext cx="48" cy="78"/>
            </a:xfrm>
            <a:custGeom>
              <a:avLst/>
              <a:gdLst/>
              <a:ahLst/>
              <a:cxnLst>
                <a:cxn ang="0">
                  <a:pos x="75" y="219"/>
                </a:cxn>
                <a:cxn ang="0">
                  <a:pos x="68" y="216"/>
                </a:cxn>
                <a:cxn ang="0">
                  <a:pos x="59" y="212"/>
                </a:cxn>
                <a:cxn ang="0">
                  <a:pos x="48" y="209"/>
                </a:cxn>
                <a:cxn ang="0">
                  <a:pos x="38" y="204"/>
                </a:cxn>
                <a:cxn ang="0">
                  <a:pos x="26" y="201"/>
                </a:cxn>
                <a:cxn ang="0">
                  <a:pos x="17" y="196"/>
                </a:cxn>
                <a:cxn ang="0">
                  <a:pos x="9" y="191"/>
                </a:cxn>
                <a:cxn ang="0">
                  <a:pos x="3" y="187"/>
                </a:cxn>
                <a:cxn ang="0">
                  <a:pos x="2" y="158"/>
                </a:cxn>
                <a:cxn ang="0">
                  <a:pos x="2" y="129"/>
                </a:cxn>
                <a:cxn ang="0">
                  <a:pos x="1" y="102"/>
                </a:cxn>
                <a:cxn ang="0">
                  <a:pos x="0" y="73"/>
                </a:cxn>
                <a:cxn ang="0">
                  <a:pos x="2" y="54"/>
                </a:cxn>
                <a:cxn ang="0">
                  <a:pos x="4" y="37"/>
                </a:cxn>
                <a:cxn ang="0">
                  <a:pos x="8" y="20"/>
                </a:cxn>
                <a:cxn ang="0">
                  <a:pos x="9" y="1"/>
                </a:cxn>
                <a:cxn ang="0">
                  <a:pos x="14" y="1"/>
                </a:cxn>
                <a:cxn ang="0">
                  <a:pos x="18" y="1"/>
                </a:cxn>
                <a:cxn ang="0">
                  <a:pos x="22" y="1"/>
                </a:cxn>
                <a:cxn ang="0">
                  <a:pos x="26" y="1"/>
                </a:cxn>
                <a:cxn ang="0">
                  <a:pos x="31" y="1"/>
                </a:cxn>
                <a:cxn ang="0">
                  <a:pos x="36" y="1"/>
                </a:cxn>
                <a:cxn ang="0">
                  <a:pos x="39" y="0"/>
                </a:cxn>
                <a:cxn ang="0">
                  <a:pos x="44" y="0"/>
                </a:cxn>
                <a:cxn ang="0">
                  <a:pos x="46" y="13"/>
                </a:cxn>
                <a:cxn ang="0">
                  <a:pos x="47" y="28"/>
                </a:cxn>
                <a:cxn ang="0">
                  <a:pos x="47" y="44"/>
                </a:cxn>
                <a:cxn ang="0">
                  <a:pos x="48" y="60"/>
                </a:cxn>
                <a:cxn ang="0">
                  <a:pos x="52" y="75"/>
                </a:cxn>
                <a:cxn ang="0">
                  <a:pos x="57" y="88"/>
                </a:cxn>
                <a:cxn ang="0">
                  <a:pos x="69" y="97"/>
                </a:cxn>
                <a:cxn ang="0">
                  <a:pos x="86" y="102"/>
                </a:cxn>
                <a:cxn ang="0">
                  <a:pos x="93" y="111"/>
                </a:cxn>
                <a:cxn ang="0">
                  <a:pos x="100" y="117"/>
                </a:cxn>
                <a:cxn ang="0">
                  <a:pos x="108" y="119"/>
                </a:cxn>
                <a:cxn ang="0">
                  <a:pos x="119" y="120"/>
                </a:cxn>
                <a:cxn ang="0">
                  <a:pos x="120" y="127"/>
                </a:cxn>
                <a:cxn ang="0">
                  <a:pos x="121" y="135"/>
                </a:cxn>
                <a:cxn ang="0">
                  <a:pos x="121" y="143"/>
                </a:cxn>
                <a:cxn ang="0">
                  <a:pos x="122" y="151"/>
                </a:cxn>
                <a:cxn ang="0">
                  <a:pos x="122" y="170"/>
                </a:cxn>
                <a:cxn ang="0">
                  <a:pos x="122" y="189"/>
                </a:cxn>
                <a:cxn ang="0">
                  <a:pos x="121" y="208"/>
                </a:cxn>
                <a:cxn ang="0">
                  <a:pos x="121" y="227"/>
                </a:cxn>
                <a:cxn ang="0">
                  <a:pos x="115" y="227"/>
                </a:cxn>
                <a:cxn ang="0">
                  <a:pos x="109" y="226"/>
                </a:cxn>
                <a:cxn ang="0">
                  <a:pos x="104" y="225"/>
                </a:cxn>
                <a:cxn ang="0">
                  <a:pos x="98" y="224"/>
                </a:cxn>
                <a:cxn ang="0">
                  <a:pos x="92" y="223"/>
                </a:cxn>
                <a:cxn ang="0">
                  <a:pos x="86" y="221"/>
                </a:cxn>
                <a:cxn ang="0">
                  <a:pos x="81" y="220"/>
                </a:cxn>
                <a:cxn ang="0">
                  <a:pos x="75" y="219"/>
                </a:cxn>
              </a:cxnLst>
              <a:rect l="0" t="0" r="r" b="b"/>
              <a:pathLst>
                <a:path w="122" h="227">
                  <a:moveTo>
                    <a:pt x="75" y="219"/>
                  </a:moveTo>
                  <a:lnTo>
                    <a:pt x="68" y="216"/>
                  </a:lnTo>
                  <a:lnTo>
                    <a:pt x="59" y="212"/>
                  </a:lnTo>
                  <a:lnTo>
                    <a:pt x="48" y="209"/>
                  </a:lnTo>
                  <a:lnTo>
                    <a:pt x="38" y="204"/>
                  </a:lnTo>
                  <a:lnTo>
                    <a:pt x="26" y="201"/>
                  </a:lnTo>
                  <a:lnTo>
                    <a:pt x="17" y="196"/>
                  </a:lnTo>
                  <a:lnTo>
                    <a:pt x="9" y="191"/>
                  </a:lnTo>
                  <a:lnTo>
                    <a:pt x="3" y="187"/>
                  </a:lnTo>
                  <a:lnTo>
                    <a:pt x="2" y="158"/>
                  </a:lnTo>
                  <a:lnTo>
                    <a:pt x="2" y="129"/>
                  </a:lnTo>
                  <a:lnTo>
                    <a:pt x="1" y="102"/>
                  </a:lnTo>
                  <a:lnTo>
                    <a:pt x="0" y="73"/>
                  </a:lnTo>
                  <a:lnTo>
                    <a:pt x="2" y="54"/>
                  </a:lnTo>
                  <a:lnTo>
                    <a:pt x="4" y="37"/>
                  </a:lnTo>
                  <a:lnTo>
                    <a:pt x="8" y="20"/>
                  </a:lnTo>
                  <a:lnTo>
                    <a:pt x="9" y="1"/>
                  </a:lnTo>
                  <a:lnTo>
                    <a:pt x="14" y="1"/>
                  </a:lnTo>
                  <a:lnTo>
                    <a:pt x="18" y="1"/>
                  </a:lnTo>
                  <a:lnTo>
                    <a:pt x="22" y="1"/>
                  </a:lnTo>
                  <a:lnTo>
                    <a:pt x="26" y="1"/>
                  </a:lnTo>
                  <a:lnTo>
                    <a:pt x="31" y="1"/>
                  </a:lnTo>
                  <a:lnTo>
                    <a:pt x="36" y="1"/>
                  </a:lnTo>
                  <a:lnTo>
                    <a:pt x="39" y="0"/>
                  </a:lnTo>
                  <a:lnTo>
                    <a:pt x="44" y="0"/>
                  </a:lnTo>
                  <a:lnTo>
                    <a:pt x="46" y="13"/>
                  </a:lnTo>
                  <a:lnTo>
                    <a:pt x="47" y="28"/>
                  </a:lnTo>
                  <a:lnTo>
                    <a:pt x="47" y="44"/>
                  </a:lnTo>
                  <a:lnTo>
                    <a:pt x="48" y="60"/>
                  </a:lnTo>
                  <a:lnTo>
                    <a:pt x="52" y="75"/>
                  </a:lnTo>
                  <a:lnTo>
                    <a:pt x="57" y="88"/>
                  </a:lnTo>
                  <a:lnTo>
                    <a:pt x="69" y="97"/>
                  </a:lnTo>
                  <a:lnTo>
                    <a:pt x="86" y="102"/>
                  </a:lnTo>
                  <a:lnTo>
                    <a:pt x="93" y="111"/>
                  </a:lnTo>
                  <a:lnTo>
                    <a:pt x="100" y="117"/>
                  </a:lnTo>
                  <a:lnTo>
                    <a:pt x="108" y="119"/>
                  </a:lnTo>
                  <a:lnTo>
                    <a:pt x="119" y="120"/>
                  </a:lnTo>
                  <a:lnTo>
                    <a:pt x="120" y="127"/>
                  </a:lnTo>
                  <a:lnTo>
                    <a:pt x="121" y="135"/>
                  </a:lnTo>
                  <a:lnTo>
                    <a:pt x="121" y="143"/>
                  </a:lnTo>
                  <a:lnTo>
                    <a:pt x="122" y="151"/>
                  </a:lnTo>
                  <a:lnTo>
                    <a:pt x="122" y="170"/>
                  </a:lnTo>
                  <a:lnTo>
                    <a:pt x="122" y="189"/>
                  </a:lnTo>
                  <a:lnTo>
                    <a:pt x="121" y="208"/>
                  </a:lnTo>
                  <a:lnTo>
                    <a:pt x="121" y="227"/>
                  </a:lnTo>
                  <a:lnTo>
                    <a:pt x="115" y="227"/>
                  </a:lnTo>
                  <a:lnTo>
                    <a:pt x="109" y="226"/>
                  </a:lnTo>
                  <a:lnTo>
                    <a:pt x="104" y="225"/>
                  </a:lnTo>
                  <a:lnTo>
                    <a:pt x="98" y="224"/>
                  </a:lnTo>
                  <a:lnTo>
                    <a:pt x="92" y="223"/>
                  </a:lnTo>
                  <a:lnTo>
                    <a:pt x="86" y="221"/>
                  </a:lnTo>
                  <a:lnTo>
                    <a:pt x="81" y="220"/>
                  </a:lnTo>
                  <a:lnTo>
                    <a:pt x="75" y="219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88511" name="Freeform 767"/>
            <p:cNvSpPr>
              <a:spLocks/>
            </p:cNvSpPr>
            <p:nvPr/>
          </p:nvSpPr>
          <p:spPr bwMode="auto">
            <a:xfrm flipH="1">
              <a:off x="2325" y="3050"/>
              <a:ext cx="4" cy="9"/>
            </a:xfrm>
            <a:custGeom>
              <a:avLst/>
              <a:gdLst/>
              <a:ahLst/>
              <a:cxnLst>
                <a:cxn ang="0">
                  <a:pos x="1" y="23"/>
                </a:cxn>
                <a:cxn ang="0">
                  <a:pos x="0" y="16"/>
                </a:cxn>
                <a:cxn ang="0">
                  <a:pos x="0" y="8"/>
                </a:cxn>
                <a:cxn ang="0">
                  <a:pos x="3" y="1"/>
                </a:cxn>
                <a:cxn ang="0">
                  <a:pos x="9" y="0"/>
                </a:cxn>
                <a:cxn ang="0">
                  <a:pos x="11" y="7"/>
                </a:cxn>
                <a:cxn ang="0">
                  <a:pos x="12" y="12"/>
                </a:cxn>
                <a:cxn ang="0">
                  <a:pos x="12" y="18"/>
                </a:cxn>
                <a:cxn ang="0">
                  <a:pos x="11" y="27"/>
                </a:cxn>
                <a:cxn ang="0">
                  <a:pos x="7" y="27"/>
                </a:cxn>
                <a:cxn ang="0">
                  <a:pos x="6" y="27"/>
                </a:cxn>
                <a:cxn ang="0">
                  <a:pos x="4" y="26"/>
                </a:cxn>
                <a:cxn ang="0">
                  <a:pos x="1" y="23"/>
                </a:cxn>
              </a:cxnLst>
              <a:rect l="0" t="0" r="r" b="b"/>
              <a:pathLst>
                <a:path w="12" h="27">
                  <a:moveTo>
                    <a:pt x="1" y="23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3" y="1"/>
                  </a:lnTo>
                  <a:lnTo>
                    <a:pt x="9" y="0"/>
                  </a:lnTo>
                  <a:lnTo>
                    <a:pt x="11" y="7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11" y="27"/>
                  </a:lnTo>
                  <a:lnTo>
                    <a:pt x="7" y="27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88512" name="Freeform 768"/>
            <p:cNvSpPr>
              <a:spLocks/>
            </p:cNvSpPr>
            <p:nvPr/>
          </p:nvSpPr>
          <p:spPr bwMode="auto">
            <a:xfrm flipH="1">
              <a:off x="2170" y="2998"/>
              <a:ext cx="22" cy="56"/>
            </a:xfrm>
            <a:custGeom>
              <a:avLst/>
              <a:gdLst/>
              <a:ahLst/>
              <a:cxnLst>
                <a:cxn ang="0">
                  <a:pos x="6" y="157"/>
                </a:cxn>
                <a:cxn ang="0">
                  <a:pos x="2" y="121"/>
                </a:cxn>
                <a:cxn ang="0">
                  <a:pos x="0" y="82"/>
                </a:cxn>
                <a:cxn ang="0">
                  <a:pos x="0" y="43"/>
                </a:cxn>
                <a:cxn ang="0">
                  <a:pos x="3" y="8"/>
                </a:cxn>
                <a:cxn ang="0">
                  <a:pos x="11" y="6"/>
                </a:cxn>
                <a:cxn ang="0">
                  <a:pos x="19" y="2"/>
                </a:cxn>
                <a:cxn ang="0">
                  <a:pos x="26" y="1"/>
                </a:cxn>
                <a:cxn ang="0">
                  <a:pos x="33" y="0"/>
                </a:cxn>
                <a:cxn ang="0">
                  <a:pos x="39" y="1"/>
                </a:cxn>
                <a:cxn ang="0">
                  <a:pos x="45" y="2"/>
                </a:cxn>
                <a:cxn ang="0">
                  <a:pos x="51" y="6"/>
                </a:cxn>
                <a:cxn ang="0">
                  <a:pos x="58" y="12"/>
                </a:cxn>
                <a:cxn ang="0">
                  <a:pos x="57" y="40"/>
                </a:cxn>
                <a:cxn ang="0">
                  <a:pos x="56" y="88"/>
                </a:cxn>
                <a:cxn ang="0">
                  <a:pos x="54" y="133"/>
                </a:cxn>
                <a:cxn ang="0">
                  <a:pos x="51" y="151"/>
                </a:cxn>
                <a:cxn ang="0">
                  <a:pos x="46" y="155"/>
                </a:cxn>
                <a:cxn ang="0">
                  <a:pos x="40" y="157"/>
                </a:cxn>
                <a:cxn ang="0">
                  <a:pos x="34" y="160"/>
                </a:cxn>
                <a:cxn ang="0">
                  <a:pos x="27" y="163"/>
                </a:cxn>
                <a:cxn ang="0">
                  <a:pos x="21" y="164"/>
                </a:cxn>
                <a:cxn ang="0">
                  <a:pos x="16" y="164"/>
                </a:cxn>
                <a:cxn ang="0">
                  <a:pos x="11" y="161"/>
                </a:cxn>
                <a:cxn ang="0">
                  <a:pos x="6" y="157"/>
                </a:cxn>
              </a:cxnLst>
              <a:rect l="0" t="0" r="r" b="b"/>
              <a:pathLst>
                <a:path w="58" h="164">
                  <a:moveTo>
                    <a:pt x="6" y="157"/>
                  </a:moveTo>
                  <a:lnTo>
                    <a:pt x="2" y="121"/>
                  </a:lnTo>
                  <a:lnTo>
                    <a:pt x="0" y="82"/>
                  </a:lnTo>
                  <a:lnTo>
                    <a:pt x="0" y="43"/>
                  </a:lnTo>
                  <a:lnTo>
                    <a:pt x="3" y="8"/>
                  </a:lnTo>
                  <a:lnTo>
                    <a:pt x="11" y="6"/>
                  </a:lnTo>
                  <a:lnTo>
                    <a:pt x="19" y="2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39" y="1"/>
                  </a:lnTo>
                  <a:lnTo>
                    <a:pt x="45" y="2"/>
                  </a:lnTo>
                  <a:lnTo>
                    <a:pt x="51" y="6"/>
                  </a:lnTo>
                  <a:lnTo>
                    <a:pt x="58" y="12"/>
                  </a:lnTo>
                  <a:lnTo>
                    <a:pt x="57" y="40"/>
                  </a:lnTo>
                  <a:lnTo>
                    <a:pt x="56" y="88"/>
                  </a:lnTo>
                  <a:lnTo>
                    <a:pt x="54" y="133"/>
                  </a:lnTo>
                  <a:lnTo>
                    <a:pt x="51" y="151"/>
                  </a:lnTo>
                  <a:lnTo>
                    <a:pt x="46" y="155"/>
                  </a:lnTo>
                  <a:lnTo>
                    <a:pt x="40" y="157"/>
                  </a:lnTo>
                  <a:lnTo>
                    <a:pt x="34" y="160"/>
                  </a:lnTo>
                  <a:lnTo>
                    <a:pt x="27" y="163"/>
                  </a:lnTo>
                  <a:lnTo>
                    <a:pt x="21" y="164"/>
                  </a:lnTo>
                  <a:lnTo>
                    <a:pt x="16" y="164"/>
                  </a:lnTo>
                  <a:lnTo>
                    <a:pt x="11" y="161"/>
                  </a:lnTo>
                  <a:lnTo>
                    <a:pt x="6" y="1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88513" name="Freeform 769"/>
            <p:cNvSpPr>
              <a:spLocks/>
            </p:cNvSpPr>
            <p:nvPr/>
          </p:nvSpPr>
          <p:spPr bwMode="auto">
            <a:xfrm flipH="1">
              <a:off x="2358" y="3007"/>
              <a:ext cx="20" cy="46"/>
            </a:xfrm>
            <a:custGeom>
              <a:avLst/>
              <a:gdLst/>
              <a:ahLst/>
              <a:cxnLst>
                <a:cxn ang="0">
                  <a:pos x="25" y="113"/>
                </a:cxn>
                <a:cxn ang="0">
                  <a:pos x="11" y="86"/>
                </a:cxn>
                <a:cxn ang="0">
                  <a:pos x="4" y="59"/>
                </a:cxn>
                <a:cxn ang="0">
                  <a:pos x="1" y="30"/>
                </a:cxn>
                <a:cxn ang="0">
                  <a:pos x="0" y="0"/>
                </a:cxn>
                <a:cxn ang="0">
                  <a:pos x="8" y="3"/>
                </a:cxn>
                <a:cxn ang="0">
                  <a:pos x="17" y="11"/>
                </a:cxn>
                <a:cxn ang="0">
                  <a:pos x="26" y="21"/>
                </a:cxn>
                <a:cxn ang="0">
                  <a:pos x="33" y="29"/>
                </a:cxn>
                <a:cxn ang="0">
                  <a:pos x="39" y="62"/>
                </a:cxn>
                <a:cxn ang="0">
                  <a:pos x="42" y="84"/>
                </a:cxn>
                <a:cxn ang="0">
                  <a:pos x="45" y="104"/>
                </a:cxn>
                <a:cxn ang="0">
                  <a:pos x="48" y="130"/>
                </a:cxn>
                <a:cxn ang="0">
                  <a:pos x="44" y="129"/>
                </a:cxn>
                <a:cxn ang="0">
                  <a:pos x="37" y="123"/>
                </a:cxn>
                <a:cxn ang="0">
                  <a:pos x="30" y="116"/>
                </a:cxn>
                <a:cxn ang="0">
                  <a:pos x="25" y="113"/>
                </a:cxn>
              </a:cxnLst>
              <a:rect l="0" t="0" r="r" b="b"/>
              <a:pathLst>
                <a:path w="48" h="130">
                  <a:moveTo>
                    <a:pt x="25" y="113"/>
                  </a:moveTo>
                  <a:lnTo>
                    <a:pt x="11" y="86"/>
                  </a:lnTo>
                  <a:lnTo>
                    <a:pt x="4" y="59"/>
                  </a:lnTo>
                  <a:lnTo>
                    <a:pt x="1" y="30"/>
                  </a:lnTo>
                  <a:lnTo>
                    <a:pt x="0" y="0"/>
                  </a:lnTo>
                  <a:lnTo>
                    <a:pt x="8" y="3"/>
                  </a:lnTo>
                  <a:lnTo>
                    <a:pt x="17" y="11"/>
                  </a:lnTo>
                  <a:lnTo>
                    <a:pt x="26" y="21"/>
                  </a:lnTo>
                  <a:lnTo>
                    <a:pt x="33" y="29"/>
                  </a:lnTo>
                  <a:lnTo>
                    <a:pt x="39" y="62"/>
                  </a:lnTo>
                  <a:lnTo>
                    <a:pt x="42" y="84"/>
                  </a:lnTo>
                  <a:lnTo>
                    <a:pt x="45" y="104"/>
                  </a:lnTo>
                  <a:lnTo>
                    <a:pt x="48" y="130"/>
                  </a:lnTo>
                  <a:lnTo>
                    <a:pt x="44" y="129"/>
                  </a:lnTo>
                  <a:lnTo>
                    <a:pt x="37" y="123"/>
                  </a:lnTo>
                  <a:lnTo>
                    <a:pt x="30" y="116"/>
                  </a:lnTo>
                  <a:lnTo>
                    <a:pt x="25" y="113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88514" name="Freeform 770"/>
            <p:cNvSpPr>
              <a:spLocks/>
            </p:cNvSpPr>
            <p:nvPr/>
          </p:nvSpPr>
          <p:spPr bwMode="auto">
            <a:xfrm flipH="1">
              <a:off x="2284" y="2986"/>
              <a:ext cx="39" cy="64"/>
            </a:xfrm>
            <a:custGeom>
              <a:avLst/>
              <a:gdLst/>
              <a:ahLst/>
              <a:cxnLst>
                <a:cxn ang="0">
                  <a:pos x="3" y="144"/>
                </a:cxn>
                <a:cxn ang="0">
                  <a:pos x="0" y="124"/>
                </a:cxn>
                <a:cxn ang="0">
                  <a:pos x="2" y="103"/>
                </a:cxn>
                <a:cxn ang="0">
                  <a:pos x="2" y="83"/>
                </a:cxn>
                <a:cxn ang="0">
                  <a:pos x="3" y="61"/>
                </a:cxn>
                <a:cxn ang="0">
                  <a:pos x="16" y="47"/>
                </a:cxn>
                <a:cxn ang="0">
                  <a:pos x="22" y="36"/>
                </a:cxn>
                <a:cxn ang="0">
                  <a:pos x="23" y="21"/>
                </a:cxn>
                <a:cxn ang="0">
                  <a:pos x="22" y="0"/>
                </a:cxn>
                <a:cxn ang="0">
                  <a:pos x="36" y="1"/>
                </a:cxn>
                <a:cxn ang="0">
                  <a:pos x="44" y="3"/>
                </a:cxn>
                <a:cxn ang="0">
                  <a:pos x="49" y="3"/>
                </a:cxn>
                <a:cxn ang="0">
                  <a:pos x="52" y="4"/>
                </a:cxn>
                <a:cxn ang="0">
                  <a:pos x="57" y="13"/>
                </a:cxn>
                <a:cxn ang="0">
                  <a:pos x="60" y="21"/>
                </a:cxn>
                <a:cxn ang="0">
                  <a:pos x="65" y="28"/>
                </a:cxn>
                <a:cxn ang="0">
                  <a:pos x="71" y="34"/>
                </a:cxn>
                <a:cxn ang="0">
                  <a:pos x="76" y="38"/>
                </a:cxn>
                <a:cxn ang="0">
                  <a:pos x="83" y="43"/>
                </a:cxn>
                <a:cxn ang="0">
                  <a:pos x="91" y="47"/>
                </a:cxn>
                <a:cxn ang="0">
                  <a:pos x="102" y="52"/>
                </a:cxn>
                <a:cxn ang="0">
                  <a:pos x="98" y="87"/>
                </a:cxn>
                <a:cxn ang="0">
                  <a:pos x="96" y="120"/>
                </a:cxn>
                <a:cxn ang="0">
                  <a:pos x="95" y="154"/>
                </a:cxn>
                <a:cxn ang="0">
                  <a:pos x="95" y="188"/>
                </a:cxn>
                <a:cxn ang="0">
                  <a:pos x="86" y="187"/>
                </a:cxn>
                <a:cxn ang="0">
                  <a:pos x="74" y="183"/>
                </a:cxn>
                <a:cxn ang="0">
                  <a:pos x="61" y="178"/>
                </a:cxn>
                <a:cxn ang="0">
                  <a:pos x="48" y="171"/>
                </a:cxn>
                <a:cxn ang="0">
                  <a:pos x="34" y="164"/>
                </a:cxn>
                <a:cxn ang="0">
                  <a:pos x="21" y="157"/>
                </a:cxn>
                <a:cxn ang="0">
                  <a:pos x="11" y="150"/>
                </a:cxn>
                <a:cxn ang="0">
                  <a:pos x="3" y="144"/>
                </a:cxn>
              </a:cxnLst>
              <a:rect l="0" t="0" r="r" b="b"/>
              <a:pathLst>
                <a:path w="102" h="188">
                  <a:moveTo>
                    <a:pt x="3" y="144"/>
                  </a:moveTo>
                  <a:lnTo>
                    <a:pt x="0" y="124"/>
                  </a:lnTo>
                  <a:lnTo>
                    <a:pt x="2" y="103"/>
                  </a:lnTo>
                  <a:lnTo>
                    <a:pt x="2" y="83"/>
                  </a:lnTo>
                  <a:lnTo>
                    <a:pt x="3" y="61"/>
                  </a:lnTo>
                  <a:lnTo>
                    <a:pt x="16" y="47"/>
                  </a:lnTo>
                  <a:lnTo>
                    <a:pt x="22" y="36"/>
                  </a:lnTo>
                  <a:lnTo>
                    <a:pt x="23" y="21"/>
                  </a:lnTo>
                  <a:lnTo>
                    <a:pt x="22" y="0"/>
                  </a:lnTo>
                  <a:lnTo>
                    <a:pt x="36" y="1"/>
                  </a:lnTo>
                  <a:lnTo>
                    <a:pt x="44" y="3"/>
                  </a:lnTo>
                  <a:lnTo>
                    <a:pt x="49" y="3"/>
                  </a:lnTo>
                  <a:lnTo>
                    <a:pt x="52" y="4"/>
                  </a:lnTo>
                  <a:lnTo>
                    <a:pt x="57" y="13"/>
                  </a:lnTo>
                  <a:lnTo>
                    <a:pt x="60" y="21"/>
                  </a:lnTo>
                  <a:lnTo>
                    <a:pt x="65" y="28"/>
                  </a:lnTo>
                  <a:lnTo>
                    <a:pt x="71" y="34"/>
                  </a:lnTo>
                  <a:lnTo>
                    <a:pt x="76" y="38"/>
                  </a:lnTo>
                  <a:lnTo>
                    <a:pt x="83" y="43"/>
                  </a:lnTo>
                  <a:lnTo>
                    <a:pt x="91" y="47"/>
                  </a:lnTo>
                  <a:lnTo>
                    <a:pt x="102" y="52"/>
                  </a:lnTo>
                  <a:lnTo>
                    <a:pt x="98" y="87"/>
                  </a:lnTo>
                  <a:lnTo>
                    <a:pt x="96" y="120"/>
                  </a:lnTo>
                  <a:lnTo>
                    <a:pt x="95" y="154"/>
                  </a:lnTo>
                  <a:lnTo>
                    <a:pt x="95" y="188"/>
                  </a:lnTo>
                  <a:lnTo>
                    <a:pt x="86" y="187"/>
                  </a:lnTo>
                  <a:lnTo>
                    <a:pt x="74" y="183"/>
                  </a:lnTo>
                  <a:lnTo>
                    <a:pt x="61" y="178"/>
                  </a:lnTo>
                  <a:lnTo>
                    <a:pt x="48" y="171"/>
                  </a:lnTo>
                  <a:lnTo>
                    <a:pt x="34" y="164"/>
                  </a:lnTo>
                  <a:lnTo>
                    <a:pt x="21" y="157"/>
                  </a:lnTo>
                  <a:lnTo>
                    <a:pt x="11" y="150"/>
                  </a:lnTo>
                  <a:lnTo>
                    <a:pt x="3" y="144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88515" name="Freeform 771"/>
            <p:cNvSpPr>
              <a:spLocks/>
            </p:cNvSpPr>
            <p:nvPr/>
          </p:nvSpPr>
          <p:spPr bwMode="auto">
            <a:xfrm flipH="1">
              <a:off x="2327" y="3034"/>
              <a:ext cx="12" cy="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1" y="5"/>
                </a:cxn>
                <a:cxn ang="0">
                  <a:pos x="1" y="3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8" y="3"/>
                </a:cxn>
                <a:cxn ang="0">
                  <a:pos x="16" y="6"/>
                </a:cxn>
                <a:cxn ang="0">
                  <a:pos x="23" y="9"/>
                </a:cxn>
                <a:cxn ang="0">
                  <a:pos x="31" y="12"/>
                </a:cxn>
                <a:cxn ang="0">
                  <a:pos x="32" y="15"/>
                </a:cxn>
                <a:cxn ang="0">
                  <a:pos x="32" y="17"/>
                </a:cxn>
                <a:cxn ang="0">
                  <a:pos x="32" y="21"/>
                </a:cxn>
                <a:cxn ang="0">
                  <a:pos x="32" y="24"/>
                </a:cxn>
                <a:cxn ang="0">
                  <a:pos x="27" y="22"/>
                </a:cxn>
                <a:cxn ang="0">
                  <a:pos x="19" y="16"/>
                </a:cxn>
                <a:cxn ang="0">
                  <a:pos x="9" y="9"/>
                </a:cxn>
                <a:cxn ang="0">
                  <a:pos x="1" y="6"/>
                </a:cxn>
              </a:cxnLst>
              <a:rect l="0" t="0" r="r" b="b"/>
              <a:pathLst>
                <a:path w="32" h="24">
                  <a:moveTo>
                    <a:pt x="1" y="6"/>
                  </a:moveTo>
                  <a:lnTo>
                    <a:pt x="1" y="5"/>
                  </a:lnTo>
                  <a:lnTo>
                    <a:pt x="1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8" y="3"/>
                  </a:lnTo>
                  <a:lnTo>
                    <a:pt x="16" y="6"/>
                  </a:lnTo>
                  <a:lnTo>
                    <a:pt x="23" y="9"/>
                  </a:lnTo>
                  <a:lnTo>
                    <a:pt x="31" y="12"/>
                  </a:lnTo>
                  <a:lnTo>
                    <a:pt x="32" y="15"/>
                  </a:lnTo>
                  <a:lnTo>
                    <a:pt x="32" y="17"/>
                  </a:lnTo>
                  <a:lnTo>
                    <a:pt x="32" y="21"/>
                  </a:lnTo>
                  <a:lnTo>
                    <a:pt x="32" y="24"/>
                  </a:lnTo>
                  <a:lnTo>
                    <a:pt x="27" y="22"/>
                  </a:lnTo>
                  <a:lnTo>
                    <a:pt x="19" y="16"/>
                  </a:lnTo>
                  <a:lnTo>
                    <a:pt x="9" y="9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88516" name="Freeform 772"/>
            <p:cNvSpPr>
              <a:spLocks/>
            </p:cNvSpPr>
            <p:nvPr/>
          </p:nvSpPr>
          <p:spPr bwMode="auto">
            <a:xfrm flipH="1">
              <a:off x="2328" y="2982"/>
              <a:ext cx="26" cy="50"/>
            </a:xfrm>
            <a:custGeom>
              <a:avLst/>
              <a:gdLst/>
              <a:ahLst/>
              <a:cxnLst>
                <a:cxn ang="0">
                  <a:pos x="31" y="112"/>
                </a:cxn>
                <a:cxn ang="0">
                  <a:pos x="27" y="101"/>
                </a:cxn>
                <a:cxn ang="0">
                  <a:pos x="23" y="95"/>
                </a:cxn>
                <a:cxn ang="0">
                  <a:pos x="17" y="88"/>
                </a:cxn>
                <a:cxn ang="0">
                  <a:pos x="10" y="78"/>
                </a:cxn>
                <a:cxn ang="0">
                  <a:pos x="6" y="60"/>
                </a:cxn>
                <a:cxn ang="0">
                  <a:pos x="3" y="40"/>
                </a:cxn>
                <a:cxn ang="0">
                  <a:pos x="2" y="20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3" y="2"/>
                </a:cxn>
                <a:cxn ang="0">
                  <a:pos x="19" y="3"/>
                </a:cxn>
                <a:cxn ang="0">
                  <a:pos x="25" y="5"/>
                </a:cxn>
                <a:cxn ang="0">
                  <a:pos x="33" y="25"/>
                </a:cxn>
                <a:cxn ang="0">
                  <a:pos x="40" y="39"/>
                </a:cxn>
                <a:cxn ang="0">
                  <a:pos x="48" y="53"/>
                </a:cxn>
                <a:cxn ang="0">
                  <a:pos x="59" y="68"/>
                </a:cxn>
                <a:cxn ang="0">
                  <a:pos x="61" y="89"/>
                </a:cxn>
                <a:cxn ang="0">
                  <a:pos x="63" y="108"/>
                </a:cxn>
                <a:cxn ang="0">
                  <a:pos x="66" y="126"/>
                </a:cxn>
                <a:cxn ang="0">
                  <a:pos x="66" y="138"/>
                </a:cxn>
                <a:cxn ang="0">
                  <a:pos x="62" y="145"/>
                </a:cxn>
                <a:cxn ang="0">
                  <a:pos x="56" y="145"/>
                </a:cxn>
                <a:cxn ang="0">
                  <a:pos x="46" y="134"/>
                </a:cxn>
                <a:cxn ang="0">
                  <a:pos x="31" y="112"/>
                </a:cxn>
              </a:cxnLst>
              <a:rect l="0" t="0" r="r" b="b"/>
              <a:pathLst>
                <a:path w="66" h="145">
                  <a:moveTo>
                    <a:pt x="31" y="112"/>
                  </a:moveTo>
                  <a:lnTo>
                    <a:pt x="27" y="101"/>
                  </a:lnTo>
                  <a:lnTo>
                    <a:pt x="23" y="95"/>
                  </a:lnTo>
                  <a:lnTo>
                    <a:pt x="17" y="88"/>
                  </a:lnTo>
                  <a:lnTo>
                    <a:pt x="10" y="78"/>
                  </a:lnTo>
                  <a:lnTo>
                    <a:pt x="6" y="60"/>
                  </a:lnTo>
                  <a:lnTo>
                    <a:pt x="3" y="40"/>
                  </a:lnTo>
                  <a:lnTo>
                    <a:pt x="2" y="20"/>
                  </a:lnTo>
                  <a:lnTo>
                    <a:pt x="0" y="0"/>
                  </a:lnTo>
                  <a:lnTo>
                    <a:pt x="6" y="0"/>
                  </a:lnTo>
                  <a:lnTo>
                    <a:pt x="13" y="2"/>
                  </a:lnTo>
                  <a:lnTo>
                    <a:pt x="19" y="3"/>
                  </a:lnTo>
                  <a:lnTo>
                    <a:pt x="25" y="5"/>
                  </a:lnTo>
                  <a:lnTo>
                    <a:pt x="33" y="25"/>
                  </a:lnTo>
                  <a:lnTo>
                    <a:pt x="40" y="39"/>
                  </a:lnTo>
                  <a:lnTo>
                    <a:pt x="48" y="53"/>
                  </a:lnTo>
                  <a:lnTo>
                    <a:pt x="59" y="68"/>
                  </a:lnTo>
                  <a:lnTo>
                    <a:pt x="61" y="89"/>
                  </a:lnTo>
                  <a:lnTo>
                    <a:pt x="63" y="108"/>
                  </a:lnTo>
                  <a:lnTo>
                    <a:pt x="66" y="126"/>
                  </a:lnTo>
                  <a:lnTo>
                    <a:pt x="66" y="138"/>
                  </a:lnTo>
                  <a:lnTo>
                    <a:pt x="62" y="145"/>
                  </a:lnTo>
                  <a:lnTo>
                    <a:pt x="56" y="145"/>
                  </a:lnTo>
                  <a:lnTo>
                    <a:pt x="46" y="134"/>
                  </a:lnTo>
                  <a:lnTo>
                    <a:pt x="31" y="112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88517" name="Freeform 773"/>
            <p:cNvSpPr>
              <a:spLocks/>
            </p:cNvSpPr>
            <p:nvPr/>
          </p:nvSpPr>
          <p:spPr bwMode="auto">
            <a:xfrm flipH="1">
              <a:off x="2234" y="2986"/>
              <a:ext cx="22" cy="39"/>
            </a:xfrm>
            <a:custGeom>
              <a:avLst/>
              <a:gdLst/>
              <a:ahLst/>
              <a:cxnLst>
                <a:cxn ang="0">
                  <a:pos x="5" y="85"/>
                </a:cxn>
                <a:cxn ang="0">
                  <a:pos x="5" y="80"/>
                </a:cxn>
                <a:cxn ang="0">
                  <a:pos x="5" y="75"/>
                </a:cxn>
                <a:cxn ang="0">
                  <a:pos x="5" y="72"/>
                </a:cxn>
                <a:cxn ang="0">
                  <a:pos x="5" y="67"/>
                </a:cxn>
                <a:cxn ang="0">
                  <a:pos x="1" y="55"/>
                </a:cxn>
                <a:cxn ang="0">
                  <a:pos x="0" y="37"/>
                </a:cxn>
                <a:cxn ang="0">
                  <a:pos x="0" y="20"/>
                </a:cxn>
                <a:cxn ang="0">
                  <a:pos x="1" y="5"/>
                </a:cxn>
                <a:cxn ang="0">
                  <a:pos x="8" y="5"/>
                </a:cxn>
                <a:cxn ang="0">
                  <a:pos x="15" y="4"/>
                </a:cxn>
                <a:cxn ang="0">
                  <a:pos x="22" y="4"/>
                </a:cxn>
                <a:cxn ang="0">
                  <a:pos x="29" y="3"/>
                </a:cxn>
                <a:cxn ang="0">
                  <a:pos x="36" y="3"/>
                </a:cxn>
                <a:cxn ang="0">
                  <a:pos x="43" y="2"/>
                </a:cxn>
                <a:cxn ang="0">
                  <a:pos x="50" y="2"/>
                </a:cxn>
                <a:cxn ang="0">
                  <a:pos x="57" y="0"/>
                </a:cxn>
                <a:cxn ang="0">
                  <a:pos x="56" y="37"/>
                </a:cxn>
                <a:cxn ang="0">
                  <a:pos x="54" y="61"/>
                </a:cxn>
                <a:cxn ang="0">
                  <a:pos x="54" y="85"/>
                </a:cxn>
                <a:cxn ang="0">
                  <a:pos x="56" y="117"/>
                </a:cxn>
                <a:cxn ang="0">
                  <a:pos x="53" y="117"/>
                </a:cxn>
                <a:cxn ang="0">
                  <a:pos x="49" y="114"/>
                </a:cxn>
                <a:cxn ang="0">
                  <a:pos x="42" y="110"/>
                </a:cxn>
                <a:cxn ang="0">
                  <a:pos x="34" y="104"/>
                </a:cxn>
                <a:cxn ang="0">
                  <a:pos x="24" y="98"/>
                </a:cxn>
                <a:cxn ang="0">
                  <a:pos x="16" y="93"/>
                </a:cxn>
                <a:cxn ang="0">
                  <a:pos x="9" y="88"/>
                </a:cxn>
                <a:cxn ang="0">
                  <a:pos x="5" y="85"/>
                </a:cxn>
              </a:cxnLst>
              <a:rect l="0" t="0" r="r" b="b"/>
              <a:pathLst>
                <a:path w="57" h="117">
                  <a:moveTo>
                    <a:pt x="5" y="85"/>
                  </a:moveTo>
                  <a:lnTo>
                    <a:pt x="5" y="80"/>
                  </a:lnTo>
                  <a:lnTo>
                    <a:pt x="5" y="75"/>
                  </a:lnTo>
                  <a:lnTo>
                    <a:pt x="5" y="72"/>
                  </a:lnTo>
                  <a:lnTo>
                    <a:pt x="5" y="67"/>
                  </a:lnTo>
                  <a:lnTo>
                    <a:pt x="1" y="55"/>
                  </a:lnTo>
                  <a:lnTo>
                    <a:pt x="0" y="37"/>
                  </a:lnTo>
                  <a:lnTo>
                    <a:pt x="0" y="20"/>
                  </a:lnTo>
                  <a:lnTo>
                    <a:pt x="1" y="5"/>
                  </a:lnTo>
                  <a:lnTo>
                    <a:pt x="8" y="5"/>
                  </a:lnTo>
                  <a:lnTo>
                    <a:pt x="15" y="4"/>
                  </a:lnTo>
                  <a:lnTo>
                    <a:pt x="22" y="4"/>
                  </a:lnTo>
                  <a:lnTo>
                    <a:pt x="29" y="3"/>
                  </a:lnTo>
                  <a:lnTo>
                    <a:pt x="36" y="3"/>
                  </a:lnTo>
                  <a:lnTo>
                    <a:pt x="43" y="2"/>
                  </a:lnTo>
                  <a:lnTo>
                    <a:pt x="50" y="2"/>
                  </a:lnTo>
                  <a:lnTo>
                    <a:pt x="57" y="0"/>
                  </a:lnTo>
                  <a:lnTo>
                    <a:pt x="56" y="37"/>
                  </a:lnTo>
                  <a:lnTo>
                    <a:pt x="54" y="61"/>
                  </a:lnTo>
                  <a:lnTo>
                    <a:pt x="54" y="85"/>
                  </a:lnTo>
                  <a:lnTo>
                    <a:pt x="56" y="117"/>
                  </a:lnTo>
                  <a:lnTo>
                    <a:pt x="53" y="117"/>
                  </a:lnTo>
                  <a:lnTo>
                    <a:pt x="49" y="114"/>
                  </a:lnTo>
                  <a:lnTo>
                    <a:pt x="42" y="110"/>
                  </a:lnTo>
                  <a:lnTo>
                    <a:pt x="34" y="104"/>
                  </a:lnTo>
                  <a:lnTo>
                    <a:pt x="24" y="98"/>
                  </a:lnTo>
                  <a:lnTo>
                    <a:pt x="16" y="93"/>
                  </a:lnTo>
                  <a:lnTo>
                    <a:pt x="9" y="88"/>
                  </a:lnTo>
                  <a:lnTo>
                    <a:pt x="5" y="85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88518" name="Freeform 774"/>
            <p:cNvSpPr>
              <a:spLocks/>
            </p:cNvSpPr>
            <p:nvPr/>
          </p:nvSpPr>
          <p:spPr bwMode="auto">
            <a:xfrm flipH="1">
              <a:off x="2343" y="2983"/>
              <a:ext cx="19" cy="41"/>
            </a:xfrm>
            <a:custGeom>
              <a:avLst/>
              <a:gdLst/>
              <a:ahLst/>
              <a:cxnLst>
                <a:cxn ang="0">
                  <a:pos x="6" y="93"/>
                </a:cxn>
                <a:cxn ang="0">
                  <a:pos x="5" y="78"/>
                </a:cxn>
                <a:cxn ang="0">
                  <a:pos x="4" y="63"/>
                </a:cxn>
                <a:cxn ang="0">
                  <a:pos x="1" y="48"/>
                </a:cxn>
                <a:cxn ang="0">
                  <a:pos x="0" y="33"/>
                </a:cxn>
                <a:cxn ang="0">
                  <a:pos x="0" y="25"/>
                </a:cxn>
                <a:cxn ang="0">
                  <a:pos x="0" y="17"/>
                </a:cxn>
                <a:cxn ang="0">
                  <a:pos x="0" y="9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6" y="2"/>
                </a:cxn>
                <a:cxn ang="0">
                  <a:pos x="8" y="24"/>
                </a:cxn>
                <a:cxn ang="0">
                  <a:pos x="13" y="49"/>
                </a:cxn>
                <a:cxn ang="0">
                  <a:pos x="22" y="77"/>
                </a:cxn>
                <a:cxn ang="0">
                  <a:pos x="34" y="101"/>
                </a:cxn>
                <a:cxn ang="0">
                  <a:pos x="37" y="102"/>
                </a:cxn>
                <a:cxn ang="0">
                  <a:pos x="39" y="104"/>
                </a:cxn>
                <a:cxn ang="0">
                  <a:pos x="43" y="105"/>
                </a:cxn>
                <a:cxn ang="0">
                  <a:pos x="45" y="108"/>
                </a:cxn>
                <a:cxn ang="0">
                  <a:pos x="46" y="112"/>
                </a:cxn>
                <a:cxn ang="0">
                  <a:pos x="48" y="116"/>
                </a:cxn>
                <a:cxn ang="0">
                  <a:pos x="50" y="118"/>
                </a:cxn>
                <a:cxn ang="0">
                  <a:pos x="50" y="120"/>
                </a:cxn>
                <a:cxn ang="0">
                  <a:pos x="46" y="120"/>
                </a:cxn>
                <a:cxn ang="0">
                  <a:pos x="42" y="118"/>
                </a:cxn>
                <a:cxn ang="0">
                  <a:pos x="36" y="115"/>
                </a:cxn>
                <a:cxn ang="0">
                  <a:pos x="28" y="109"/>
                </a:cxn>
                <a:cxn ang="0">
                  <a:pos x="21" y="104"/>
                </a:cxn>
                <a:cxn ang="0">
                  <a:pos x="14" y="98"/>
                </a:cxn>
                <a:cxn ang="0">
                  <a:pos x="9" y="95"/>
                </a:cxn>
                <a:cxn ang="0">
                  <a:pos x="6" y="93"/>
                </a:cxn>
              </a:cxnLst>
              <a:rect l="0" t="0" r="r" b="b"/>
              <a:pathLst>
                <a:path w="50" h="120">
                  <a:moveTo>
                    <a:pt x="6" y="93"/>
                  </a:moveTo>
                  <a:lnTo>
                    <a:pt x="5" y="78"/>
                  </a:lnTo>
                  <a:lnTo>
                    <a:pt x="4" y="63"/>
                  </a:lnTo>
                  <a:lnTo>
                    <a:pt x="1" y="48"/>
                  </a:lnTo>
                  <a:lnTo>
                    <a:pt x="0" y="33"/>
                  </a:lnTo>
                  <a:lnTo>
                    <a:pt x="0" y="25"/>
                  </a:lnTo>
                  <a:lnTo>
                    <a:pt x="0" y="17"/>
                  </a:lnTo>
                  <a:lnTo>
                    <a:pt x="0" y="9"/>
                  </a:lnTo>
                  <a:lnTo>
                    <a:pt x="1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2"/>
                  </a:lnTo>
                  <a:lnTo>
                    <a:pt x="8" y="24"/>
                  </a:lnTo>
                  <a:lnTo>
                    <a:pt x="13" y="49"/>
                  </a:lnTo>
                  <a:lnTo>
                    <a:pt x="22" y="77"/>
                  </a:lnTo>
                  <a:lnTo>
                    <a:pt x="34" y="101"/>
                  </a:lnTo>
                  <a:lnTo>
                    <a:pt x="37" y="102"/>
                  </a:lnTo>
                  <a:lnTo>
                    <a:pt x="39" y="104"/>
                  </a:lnTo>
                  <a:lnTo>
                    <a:pt x="43" y="105"/>
                  </a:lnTo>
                  <a:lnTo>
                    <a:pt x="45" y="108"/>
                  </a:lnTo>
                  <a:lnTo>
                    <a:pt x="46" y="112"/>
                  </a:lnTo>
                  <a:lnTo>
                    <a:pt x="48" y="116"/>
                  </a:lnTo>
                  <a:lnTo>
                    <a:pt x="50" y="118"/>
                  </a:lnTo>
                  <a:lnTo>
                    <a:pt x="50" y="120"/>
                  </a:lnTo>
                  <a:lnTo>
                    <a:pt x="46" y="120"/>
                  </a:lnTo>
                  <a:lnTo>
                    <a:pt x="42" y="118"/>
                  </a:lnTo>
                  <a:lnTo>
                    <a:pt x="36" y="115"/>
                  </a:lnTo>
                  <a:lnTo>
                    <a:pt x="28" y="109"/>
                  </a:lnTo>
                  <a:lnTo>
                    <a:pt x="21" y="104"/>
                  </a:lnTo>
                  <a:lnTo>
                    <a:pt x="14" y="98"/>
                  </a:lnTo>
                  <a:lnTo>
                    <a:pt x="9" y="95"/>
                  </a:lnTo>
                  <a:lnTo>
                    <a:pt x="6" y="93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88519" name="Freeform 775"/>
            <p:cNvSpPr>
              <a:spLocks/>
            </p:cNvSpPr>
            <p:nvPr/>
          </p:nvSpPr>
          <p:spPr bwMode="auto">
            <a:xfrm flipH="1">
              <a:off x="2365" y="2978"/>
              <a:ext cx="14" cy="31"/>
            </a:xfrm>
            <a:custGeom>
              <a:avLst/>
              <a:gdLst/>
              <a:ahLst/>
              <a:cxnLst>
                <a:cxn ang="0">
                  <a:pos x="3" y="67"/>
                </a:cxn>
                <a:cxn ang="0">
                  <a:pos x="0" y="51"/>
                </a:cxn>
                <a:cxn ang="0">
                  <a:pos x="0" y="34"/>
                </a:cxn>
                <a:cxn ang="0">
                  <a:pos x="0" y="16"/>
                </a:cxn>
                <a:cxn ang="0">
                  <a:pos x="1" y="0"/>
                </a:cxn>
                <a:cxn ang="0">
                  <a:pos x="10" y="1"/>
                </a:cxn>
                <a:cxn ang="0">
                  <a:pos x="16" y="4"/>
                </a:cxn>
                <a:cxn ang="0">
                  <a:pos x="23" y="7"/>
                </a:cxn>
                <a:cxn ang="0">
                  <a:pos x="31" y="11"/>
                </a:cxn>
                <a:cxn ang="0">
                  <a:pos x="31" y="31"/>
                </a:cxn>
                <a:cxn ang="0">
                  <a:pos x="33" y="52"/>
                </a:cxn>
                <a:cxn ang="0">
                  <a:pos x="34" y="73"/>
                </a:cxn>
                <a:cxn ang="0">
                  <a:pos x="36" y="94"/>
                </a:cxn>
                <a:cxn ang="0">
                  <a:pos x="30" y="91"/>
                </a:cxn>
                <a:cxn ang="0">
                  <a:pos x="22" y="83"/>
                </a:cxn>
                <a:cxn ang="0">
                  <a:pos x="12" y="73"/>
                </a:cxn>
                <a:cxn ang="0">
                  <a:pos x="3" y="67"/>
                </a:cxn>
              </a:cxnLst>
              <a:rect l="0" t="0" r="r" b="b"/>
              <a:pathLst>
                <a:path w="36" h="94">
                  <a:moveTo>
                    <a:pt x="3" y="67"/>
                  </a:moveTo>
                  <a:lnTo>
                    <a:pt x="0" y="51"/>
                  </a:lnTo>
                  <a:lnTo>
                    <a:pt x="0" y="34"/>
                  </a:lnTo>
                  <a:lnTo>
                    <a:pt x="0" y="16"/>
                  </a:lnTo>
                  <a:lnTo>
                    <a:pt x="1" y="0"/>
                  </a:lnTo>
                  <a:lnTo>
                    <a:pt x="10" y="1"/>
                  </a:lnTo>
                  <a:lnTo>
                    <a:pt x="16" y="4"/>
                  </a:lnTo>
                  <a:lnTo>
                    <a:pt x="23" y="7"/>
                  </a:lnTo>
                  <a:lnTo>
                    <a:pt x="31" y="11"/>
                  </a:lnTo>
                  <a:lnTo>
                    <a:pt x="31" y="31"/>
                  </a:lnTo>
                  <a:lnTo>
                    <a:pt x="33" y="52"/>
                  </a:lnTo>
                  <a:lnTo>
                    <a:pt x="34" y="73"/>
                  </a:lnTo>
                  <a:lnTo>
                    <a:pt x="36" y="94"/>
                  </a:lnTo>
                  <a:lnTo>
                    <a:pt x="30" y="91"/>
                  </a:lnTo>
                  <a:lnTo>
                    <a:pt x="22" y="83"/>
                  </a:lnTo>
                  <a:lnTo>
                    <a:pt x="12" y="73"/>
                  </a:lnTo>
                  <a:lnTo>
                    <a:pt x="3" y="67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88520" name="Freeform 776"/>
            <p:cNvSpPr>
              <a:spLocks/>
            </p:cNvSpPr>
            <p:nvPr/>
          </p:nvSpPr>
          <p:spPr bwMode="auto">
            <a:xfrm flipH="1">
              <a:off x="2329" y="2984"/>
              <a:ext cx="10" cy="15"/>
            </a:xfrm>
            <a:custGeom>
              <a:avLst/>
              <a:gdLst/>
              <a:ahLst/>
              <a:cxnLst>
                <a:cxn ang="0">
                  <a:pos x="3" y="32"/>
                </a:cxn>
                <a:cxn ang="0">
                  <a:pos x="3" y="23"/>
                </a:cxn>
                <a:cxn ang="0">
                  <a:pos x="2" y="16"/>
                </a:cxn>
                <a:cxn ang="0">
                  <a:pos x="1" y="9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3" y="0"/>
                </a:cxn>
                <a:cxn ang="0">
                  <a:pos x="18" y="0"/>
                </a:cxn>
                <a:cxn ang="0">
                  <a:pos x="25" y="1"/>
                </a:cxn>
                <a:cxn ang="0">
                  <a:pos x="24" y="12"/>
                </a:cxn>
                <a:cxn ang="0">
                  <a:pos x="23" y="23"/>
                </a:cxn>
                <a:cxn ang="0">
                  <a:pos x="22" y="34"/>
                </a:cxn>
                <a:cxn ang="0">
                  <a:pos x="21" y="45"/>
                </a:cxn>
                <a:cxn ang="0">
                  <a:pos x="16" y="45"/>
                </a:cxn>
                <a:cxn ang="0">
                  <a:pos x="10" y="41"/>
                </a:cxn>
                <a:cxn ang="0">
                  <a:pos x="6" y="37"/>
                </a:cxn>
                <a:cxn ang="0">
                  <a:pos x="3" y="32"/>
                </a:cxn>
              </a:cxnLst>
              <a:rect l="0" t="0" r="r" b="b"/>
              <a:pathLst>
                <a:path w="25" h="45">
                  <a:moveTo>
                    <a:pt x="3" y="32"/>
                  </a:moveTo>
                  <a:lnTo>
                    <a:pt x="3" y="23"/>
                  </a:lnTo>
                  <a:lnTo>
                    <a:pt x="2" y="16"/>
                  </a:lnTo>
                  <a:lnTo>
                    <a:pt x="1" y="9"/>
                  </a:lnTo>
                  <a:lnTo>
                    <a:pt x="0" y="0"/>
                  </a:lnTo>
                  <a:lnTo>
                    <a:pt x="6" y="0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5" y="1"/>
                  </a:lnTo>
                  <a:lnTo>
                    <a:pt x="24" y="12"/>
                  </a:lnTo>
                  <a:lnTo>
                    <a:pt x="23" y="23"/>
                  </a:lnTo>
                  <a:lnTo>
                    <a:pt x="22" y="34"/>
                  </a:lnTo>
                  <a:lnTo>
                    <a:pt x="21" y="45"/>
                  </a:lnTo>
                  <a:lnTo>
                    <a:pt x="16" y="45"/>
                  </a:lnTo>
                  <a:lnTo>
                    <a:pt x="10" y="41"/>
                  </a:lnTo>
                  <a:lnTo>
                    <a:pt x="6" y="37"/>
                  </a:lnTo>
                  <a:lnTo>
                    <a:pt x="3" y="32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88521" name="Freeform 777"/>
            <p:cNvSpPr>
              <a:spLocks/>
            </p:cNvSpPr>
            <p:nvPr/>
          </p:nvSpPr>
          <p:spPr bwMode="auto">
            <a:xfrm flipH="1">
              <a:off x="2288" y="2986"/>
              <a:ext cx="7" cy="7"/>
            </a:xfrm>
            <a:custGeom>
              <a:avLst/>
              <a:gdLst/>
              <a:ahLst/>
              <a:cxnLst>
                <a:cxn ang="0">
                  <a:pos x="11" y="22"/>
                </a:cxn>
                <a:cxn ang="0">
                  <a:pos x="10" y="19"/>
                </a:cxn>
                <a:cxn ang="0">
                  <a:pos x="8" y="18"/>
                </a:cxn>
                <a:cxn ang="0">
                  <a:pos x="4" y="16"/>
                </a:cxn>
                <a:cxn ang="0">
                  <a:pos x="2" y="15"/>
                </a:cxn>
                <a:cxn ang="0">
                  <a:pos x="1" y="11"/>
                </a:cxn>
                <a:cxn ang="0">
                  <a:pos x="1" y="8"/>
                </a:cxn>
                <a:cxn ang="0">
                  <a:pos x="1" y="4"/>
                </a:cxn>
                <a:cxn ang="0">
                  <a:pos x="0" y="0"/>
                </a:cxn>
                <a:cxn ang="0">
                  <a:pos x="4" y="1"/>
                </a:cxn>
                <a:cxn ang="0">
                  <a:pos x="9" y="1"/>
                </a:cxn>
                <a:cxn ang="0">
                  <a:pos x="15" y="1"/>
                </a:cxn>
                <a:cxn ang="0">
                  <a:pos x="19" y="2"/>
                </a:cxn>
                <a:cxn ang="0">
                  <a:pos x="20" y="3"/>
                </a:cxn>
                <a:cxn ang="0">
                  <a:pos x="19" y="7"/>
                </a:cxn>
                <a:cxn ang="0">
                  <a:pos x="18" y="11"/>
                </a:cxn>
                <a:cxn ang="0">
                  <a:pos x="16" y="22"/>
                </a:cxn>
                <a:cxn ang="0">
                  <a:pos x="15" y="22"/>
                </a:cxn>
                <a:cxn ang="0">
                  <a:pos x="13" y="22"/>
                </a:cxn>
                <a:cxn ang="0">
                  <a:pos x="12" y="22"/>
                </a:cxn>
                <a:cxn ang="0">
                  <a:pos x="11" y="22"/>
                </a:cxn>
              </a:cxnLst>
              <a:rect l="0" t="0" r="r" b="b"/>
              <a:pathLst>
                <a:path w="20" h="22">
                  <a:moveTo>
                    <a:pt x="11" y="22"/>
                  </a:moveTo>
                  <a:lnTo>
                    <a:pt x="10" y="19"/>
                  </a:lnTo>
                  <a:lnTo>
                    <a:pt x="8" y="18"/>
                  </a:lnTo>
                  <a:lnTo>
                    <a:pt x="4" y="16"/>
                  </a:lnTo>
                  <a:lnTo>
                    <a:pt x="2" y="15"/>
                  </a:lnTo>
                  <a:lnTo>
                    <a:pt x="1" y="11"/>
                  </a:lnTo>
                  <a:lnTo>
                    <a:pt x="1" y="8"/>
                  </a:lnTo>
                  <a:lnTo>
                    <a:pt x="1" y="4"/>
                  </a:lnTo>
                  <a:lnTo>
                    <a:pt x="0" y="0"/>
                  </a:lnTo>
                  <a:lnTo>
                    <a:pt x="4" y="1"/>
                  </a:lnTo>
                  <a:lnTo>
                    <a:pt x="9" y="1"/>
                  </a:lnTo>
                  <a:lnTo>
                    <a:pt x="15" y="1"/>
                  </a:lnTo>
                  <a:lnTo>
                    <a:pt x="19" y="2"/>
                  </a:lnTo>
                  <a:lnTo>
                    <a:pt x="20" y="3"/>
                  </a:lnTo>
                  <a:lnTo>
                    <a:pt x="19" y="7"/>
                  </a:lnTo>
                  <a:lnTo>
                    <a:pt x="18" y="11"/>
                  </a:lnTo>
                  <a:lnTo>
                    <a:pt x="16" y="22"/>
                  </a:lnTo>
                  <a:lnTo>
                    <a:pt x="15" y="22"/>
                  </a:lnTo>
                  <a:lnTo>
                    <a:pt x="13" y="22"/>
                  </a:lnTo>
                  <a:lnTo>
                    <a:pt x="12" y="22"/>
                  </a:lnTo>
                  <a:lnTo>
                    <a:pt x="11" y="22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88522" name="Freeform 778"/>
            <p:cNvSpPr>
              <a:spLocks/>
            </p:cNvSpPr>
            <p:nvPr/>
          </p:nvSpPr>
          <p:spPr bwMode="auto">
            <a:xfrm flipH="1">
              <a:off x="2276" y="2918"/>
              <a:ext cx="44" cy="65"/>
            </a:xfrm>
            <a:custGeom>
              <a:avLst/>
              <a:gdLst/>
              <a:ahLst/>
              <a:cxnLst>
                <a:cxn ang="0">
                  <a:pos x="56" y="186"/>
                </a:cxn>
                <a:cxn ang="0">
                  <a:pos x="57" y="177"/>
                </a:cxn>
                <a:cxn ang="0">
                  <a:pos x="58" y="171"/>
                </a:cxn>
                <a:cxn ang="0">
                  <a:pos x="60" y="165"/>
                </a:cxn>
                <a:cxn ang="0">
                  <a:pos x="62" y="157"/>
                </a:cxn>
                <a:cxn ang="0">
                  <a:pos x="55" y="150"/>
                </a:cxn>
                <a:cxn ang="0">
                  <a:pos x="51" y="147"/>
                </a:cxn>
                <a:cxn ang="0">
                  <a:pos x="48" y="145"/>
                </a:cxn>
                <a:cxn ang="0">
                  <a:pos x="45" y="142"/>
                </a:cxn>
                <a:cxn ang="0">
                  <a:pos x="37" y="141"/>
                </a:cxn>
                <a:cxn ang="0">
                  <a:pos x="30" y="139"/>
                </a:cxn>
                <a:cxn ang="0">
                  <a:pos x="23" y="139"/>
                </a:cxn>
                <a:cxn ang="0">
                  <a:pos x="15" y="140"/>
                </a:cxn>
                <a:cxn ang="0">
                  <a:pos x="10" y="143"/>
                </a:cxn>
                <a:cxn ang="0">
                  <a:pos x="6" y="146"/>
                </a:cxn>
                <a:cxn ang="0">
                  <a:pos x="4" y="147"/>
                </a:cxn>
                <a:cxn ang="0">
                  <a:pos x="0" y="148"/>
                </a:cxn>
                <a:cxn ang="0">
                  <a:pos x="0" y="134"/>
                </a:cxn>
                <a:cxn ang="0">
                  <a:pos x="0" y="123"/>
                </a:cxn>
                <a:cxn ang="0">
                  <a:pos x="2" y="112"/>
                </a:cxn>
                <a:cxn ang="0">
                  <a:pos x="6" y="98"/>
                </a:cxn>
                <a:cxn ang="0">
                  <a:pos x="7" y="65"/>
                </a:cxn>
                <a:cxn ang="0">
                  <a:pos x="8" y="47"/>
                </a:cxn>
                <a:cxn ang="0">
                  <a:pos x="10" y="36"/>
                </a:cxn>
                <a:cxn ang="0">
                  <a:pos x="11" y="27"/>
                </a:cxn>
                <a:cxn ang="0">
                  <a:pos x="35" y="20"/>
                </a:cxn>
                <a:cxn ang="0">
                  <a:pos x="55" y="15"/>
                </a:cxn>
                <a:cxn ang="0">
                  <a:pos x="68" y="11"/>
                </a:cxn>
                <a:cxn ang="0">
                  <a:pos x="80" y="9"/>
                </a:cxn>
                <a:cxn ang="0">
                  <a:pos x="88" y="6"/>
                </a:cxn>
                <a:cxn ang="0">
                  <a:pos x="95" y="4"/>
                </a:cxn>
                <a:cxn ang="0">
                  <a:pos x="103" y="3"/>
                </a:cxn>
                <a:cxn ang="0">
                  <a:pos x="111" y="0"/>
                </a:cxn>
                <a:cxn ang="0">
                  <a:pos x="109" y="25"/>
                </a:cxn>
                <a:cxn ang="0">
                  <a:pos x="106" y="41"/>
                </a:cxn>
                <a:cxn ang="0">
                  <a:pos x="104" y="56"/>
                </a:cxn>
                <a:cxn ang="0">
                  <a:pos x="102" y="75"/>
                </a:cxn>
                <a:cxn ang="0">
                  <a:pos x="100" y="101"/>
                </a:cxn>
                <a:cxn ang="0">
                  <a:pos x="98" y="127"/>
                </a:cxn>
                <a:cxn ang="0">
                  <a:pos x="96" y="153"/>
                </a:cxn>
                <a:cxn ang="0">
                  <a:pos x="94" y="179"/>
                </a:cxn>
                <a:cxn ang="0">
                  <a:pos x="91" y="181"/>
                </a:cxn>
                <a:cxn ang="0">
                  <a:pos x="90" y="184"/>
                </a:cxn>
                <a:cxn ang="0">
                  <a:pos x="90" y="186"/>
                </a:cxn>
                <a:cxn ang="0">
                  <a:pos x="89" y="189"/>
                </a:cxn>
                <a:cxn ang="0">
                  <a:pos x="80" y="189"/>
                </a:cxn>
                <a:cxn ang="0">
                  <a:pos x="72" y="187"/>
                </a:cxn>
                <a:cxn ang="0">
                  <a:pos x="64" y="186"/>
                </a:cxn>
                <a:cxn ang="0">
                  <a:pos x="56" y="186"/>
                </a:cxn>
              </a:cxnLst>
              <a:rect l="0" t="0" r="r" b="b"/>
              <a:pathLst>
                <a:path w="111" h="189">
                  <a:moveTo>
                    <a:pt x="56" y="186"/>
                  </a:moveTo>
                  <a:lnTo>
                    <a:pt x="57" y="177"/>
                  </a:lnTo>
                  <a:lnTo>
                    <a:pt x="58" y="171"/>
                  </a:lnTo>
                  <a:lnTo>
                    <a:pt x="60" y="165"/>
                  </a:lnTo>
                  <a:lnTo>
                    <a:pt x="62" y="157"/>
                  </a:lnTo>
                  <a:lnTo>
                    <a:pt x="55" y="150"/>
                  </a:lnTo>
                  <a:lnTo>
                    <a:pt x="51" y="147"/>
                  </a:lnTo>
                  <a:lnTo>
                    <a:pt x="48" y="145"/>
                  </a:lnTo>
                  <a:lnTo>
                    <a:pt x="45" y="142"/>
                  </a:lnTo>
                  <a:lnTo>
                    <a:pt x="37" y="141"/>
                  </a:lnTo>
                  <a:lnTo>
                    <a:pt x="30" y="139"/>
                  </a:lnTo>
                  <a:lnTo>
                    <a:pt x="23" y="139"/>
                  </a:lnTo>
                  <a:lnTo>
                    <a:pt x="15" y="140"/>
                  </a:lnTo>
                  <a:lnTo>
                    <a:pt x="10" y="143"/>
                  </a:lnTo>
                  <a:lnTo>
                    <a:pt x="6" y="146"/>
                  </a:lnTo>
                  <a:lnTo>
                    <a:pt x="4" y="147"/>
                  </a:lnTo>
                  <a:lnTo>
                    <a:pt x="0" y="148"/>
                  </a:lnTo>
                  <a:lnTo>
                    <a:pt x="0" y="134"/>
                  </a:lnTo>
                  <a:lnTo>
                    <a:pt x="0" y="123"/>
                  </a:lnTo>
                  <a:lnTo>
                    <a:pt x="2" y="112"/>
                  </a:lnTo>
                  <a:lnTo>
                    <a:pt x="6" y="98"/>
                  </a:lnTo>
                  <a:lnTo>
                    <a:pt x="7" y="65"/>
                  </a:lnTo>
                  <a:lnTo>
                    <a:pt x="8" y="47"/>
                  </a:lnTo>
                  <a:lnTo>
                    <a:pt x="10" y="36"/>
                  </a:lnTo>
                  <a:lnTo>
                    <a:pt x="11" y="27"/>
                  </a:lnTo>
                  <a:lnTo>
                    <a:pt x="35" y="20"/>
                  </a:lnTo>
                  <a:lnTo>
                    <a:pt x="55" y="15"/>
                  </a:lnTo>
                  <a:lnTo>
                    <a:pt x="68" y="11"/>
                  </a:lnTo>
                  <a:lnTo>
                    <a:pt x="80" y="9"/>
                  </a:lnTo>
                  <a:lnTo>
                    <a:pt x="88" y="6"/>
                  </a:lnTo>
                  <a:lnTo>
                    <a:pt x="95" y="4"/>
                  </a:lnTo>
                  <a:lnTo>
                    <a:pt x="103" y="3"/>
                  </a:lnTo>
                  <a:lnTo>
                    <a:pt x="111" y="0"/>
                  </a:lnTo>
                  <a:lnTo>
                    <a:pt x="109" y="25"/>
                  </a:lnTo>
                  <a:lnTo>
                    <a:pt x="106" y="41"/>
                  </a:lnTo>
                  <a:lnTo>
                    <a:pt x="104" y="56"/>
                  </a:lnTo>
                  <a:lnTo>
                    <a:pt x="102" y="75"/>
                  </a:lnTo>
                  <a:lnTo>
                    <a:pt x="100" y="101"/>
                  </a:lnTo>
                  <a:lnTo>
                    <a:pt x="98" y="127"/>
                  </a:lnTo>
                  <a:lnTo>
                    <a:pt x="96" y="153"/>
                  </a:lnTo>
                  <a:lnTo>
                    <a:pt x="94" y="179"/>
                  </a:lnTo>
                  <a:lnTo>
                    <a:pt x="91" y="181"/>
                  </a:lnTo>
                  <a:lnTo>
                    <a:pt x="90" y="184"/>
                  </a:lnTo>
                  <a:lnTo>
                    <a:pt x="90" y="186"/>
                  </a:lnTo>
                  <a:lnTo>
                    <a:pt x="89" y="189"/>
                  </a:lnTo>
                  <a:lnTo>
                    <a:pt x="80" y="189"/>
                  </a:lnTo>
                  <a:lnTo>
                    <a:pt x="72" y="187"/>
                  </a:lnTo>
                  <a:lnTo>
                    <a:pt x="64" y="186"/>
                  </a:lnTo>
                  <a:lnTo>
                    <a:pt x="56" y="186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88523" name="Freeform 779"/>
            <p:cNvSpPr>
              <a:spLocks/>
            </p:cNvSpPr>
            <p:nvPr/>
          </p:nvSpPr>
          <p:spPr bwMode="auto">
            <a:xfrm flipH="1">
              <a:off x="2263" y="2973"/>
              <a:ext cx="14" cy="10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2" y="17"/>
                </a:cxn>
                <a:cxn ang="0">
                  <a:pos x="8" y="8"/>
                </a:cxn>
                <a:cxn ang="0">
                  <a:pos x="15" y="2"/>
                </a:cxn>
                <a:cxn ang="0">
                  <a:pos x="25" y="0"/>
                </a:cxn>
                <a:cxn ang="0">
                  <a:pos x="29" y="6"/>
                </a:cxn>
                <a:cxn ang="0">
                  <a:pos x="31" y="11"/>
                </a:cxn>
                <a:cxn ang="0">
                  <a:pos x="33" y="16"/>
                </a:cxn>
                <a:cxn ang="0">
                  <a:pos x="34" y="23"/>
                </a:cxn>
                <a:cxn ang="0">
                  <a:pos x="30" y="23"/>
                </a:cxn>
                <a:cxn ang="0">
                  <a:pos x="26" y="23"/>
                </a:cxn>
                <a:cxn ang="0">
                  <a:pos x="22" y="23"/>
                </a:cxn>
                <a:cxn ang="0">
                  <a:pos x="17" y="24"/>
                </a:cxn>
                <a:cxn ang="0">
                  <a:pos x="13" y="24"/>
                </a:cxn>
                <a:cxn ang="0">
                  <a:pos x="9" y="25"/>
                </a:cxn>
                <a:cxn ang="0">
                  <a:pos x="5" y="26"/>
                </a:cxn>
                <a:cxn ang="0">
                  <a:pos x="0" y="28"/>
                </a:cxn>
              </a:cxnLst>
              <a:rect l="0" t="0" r="r" b="b"/>
              <a:pathLst>
                <a:path w="34" h="28">
                  <a:moveTo>
                    <a:pt x="0" y="28"/>
                  </a:moveTo>
                  <a:lnTo>
                    <a:pt x="2" y="17"/>
                  </a:lnTo>
                  <a:lnTo>
                    <a:pt x="8" y="8"/>
                  </a:lnTo>
                  <a:lnTo>
                    <a:pt x="15" y="2"/>
                  </a:lnTo>
                  <a:lnTo>
                    <a:pt x="25" y="0"/>
                  </a:lnTo>
                  <a:lnTo>
                    <a:pt x="29" y="6"/>
                  </a:lnTo>
                  <a:lnTo>
                    <a:pt x="31" y="11"/>
                  </a:lnTo>
                  <a:lnTo>
                    <a:pt x="33" y="16"/>
                  </a:lnTo>
                  <a:lnTo>
                    <a:pt x="34" y="23"/>
                  </a:lnTo>
                  <a:lnTo>
                    <a:pt x="30" y="23"/>
                  </a:lnTo>
                  <a:lnTo>
                    <a:pt x="26" y="23"/>
                  </a:lnTo>
                  <a:lnTo>
                    <a:pt x="22" y="23"/>
                  </a:lnTo>
                  <a:lnTo>
                    <a:pt x="17" y="24"/>
                  </a:lnTo>
                  <a:lnTo>
                    <a:pt x="13" y="24"/>
                  </a:lnTo>
                  <a:lnTo>
                    <a:pt x="9" y="25"/>
                  </a:lnTo>
                  <a:lnTo>
                    <a:pt x="5" y="26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88524" name="Freeform 780"/>
            <p:cNvSpPr>
              <a:spLocks/>
            </p:cNvSpPr>
            <p:nvPr/>
          </p:nvSpPr>
          <p:spPr bwMode="auto">
            <a:xfrm flipH="1">
              <a:off x="2290" y="2962"/>
              <a:ext cx="10" cy="12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0" y="30"/>
                </a:cxn>
                <a:cxn ang="0">
                  <a:pos x="1" y="23"/>
                </a:cxn>
                <a:cxn ang="0">
                  <a:pos x="1" y="17"/>
                </a:cxn>
                <a:cxn ang="0">
                  <a:pos x="2" y="8"/>
                </a:cxn>
                <a:cxn ang="0">
                  <a:pos x="8" y="4"/>
                </a:cxn>
                <a:cxn ang="0">
                  <a:pos x="11" y="2"/>
                </a:cxn>
                <a:cxn ang="0">
                  <a:pos x="15" y="0"/>
                </a:cxn>
                <a:cxn ang="0">
                  <a:pos x="21" y="0"/>
                </a:cxn>
                <a:cxn ang="0">
                  <a:pos x="24" y="10"/>
                </a:cxn>
                <a:cxn ang="0">
                  <a:pos x="25" y="19"/>
                </a:cxn>
                <a:cxn ang="0">
                  <a:pos x="25" y="27"/>
                </a:cxn>
                <a:cxn ang="0">
                  <a:pos x="25" y="36"/>
                </a:cxn>
                <a:cxn ang="0">
                  <a:pos x="18" y="36"/>
                </a:cxn>
                <a:cxn ang="0">
                  <a:pos x="12" y="36"/>
                </a:cxn>
                <a:cxn ang="0">
                  <a:pos x="5" y="37"/>
                </a:cxn>
                <a:cxn ang="0">
                  <a:pos x="0" y="38"/>
                </a:cxn>
              </a:cxnLst>
              <a:rect l="0" t="0" r="r" b="b"/>
              <a:pathLst>
                <a:path w="25" h="38">
                  <a:moveTo>
                    <a:pt x="0" y="38"/>
                  </a:moveTo>
                  <a:lnTo>
                    <a:pt x="0" y="30"/>
                  </a:lnTo>
                  <a:lnTo>
                    <a:pt x="1" y="23"/>
                  </a:lnTo>
                  <a:lnTo>
                    <a:pt x="1" y="17"/>
                  </a:lnTo>
                  <a:lnTo>
                    <a:pt x="2" y="8"/>
                  </a:lnTo>
                  <a:lnTo>
                    <a:pt x="8" y="4"/>
                  </a:lnTo>
                  <a:lnTo>
                    <a:pt x="11" y="2"/>
                  </a:lnTo>
                  <a:lnTo>
                    <a:pt x="15" y="0"/>
                  </a:lnTo>
                  <a:lnTo>
                    <a:pt x="21" y="0"/>
                  </a:lnTo>
                  <a:lnTo>
                    <a:pt x="24" y="10"/>
                  </a:lnTo>
                  <a:lnTo>
                    <a:pt x="25" y="19"/>
                  </a:lnTo>
                  <a:lnTo>
                    <a:pt x="25" y="27"/>
                  </a:lnTo>
                  <a:lnTo>
                    <a:pt x="25" y="36"/>
                  </a:lnTo>
                  <a:lnTo>
                    <a:pt x="18" y="36"/>
                  </a:lnTo>
                  <a:lnTo>
                    <a:pt x="12" y="36"/>
                  </a:lnTo>
                  <a:lnTo>
                    <a:pt x="5" y="37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88525" name="Freeform 781"/>
            <p:cNvSpPr>
              <a:spLocks/>
            </p:cNvSpPr>
            <p:nvPr/>
          </p:nvSpPr>
          <p:spPr bwMode="auto">
            <a:xfrm flipH="1">
              <a:off x="2231" y="2913"/>
              <a:ext cx="47" cy="68"/>
            </a:xfrm>
            <a:custGeom>
              <a:avLst/>
              <a:gdLst/>
              <a:ahLst/>
              <a:cxnLst>
                <a:cxn ang="0">
                  <a:pos x="51" y="197"/>
                </a:cxn>
                <a:cxn ang="0">
                  <a:pos x="48" y="190"/>
                </a:cxn>
                <a:cxn ang="0">
                  <a:pos x="47" y="184"/>
                </a:cxn>
                <a:cxn ang="0">
                  <a:pos x="47" y="178"/>
                </a:cxn>
                <a:cxn ang="0">
                  <a:pos x="45" y="174"/>
                </a:cxn>
                <a:cxn ang="0">
                  <a:pos x="43" y="170"/>
                </a:cxn>
                <a:cxn ang="0">
                  <a:pos x="37" y="167"/>
                </a:cxn>
                <a:cxn ang="0">
                  <a:pos x="29" y="163"/>
                </a:cxn>
                <a:cxn ang="0">
                  <a:pos x="15" y="162"/>
                </a:cxn>
                <a:cxn ang="0">
                  <a:pos x="12" y="164"/>
                </a:cxn>
                <a:cxn ang="0">
                  <a:pos x="9" y="166"/>
                </a:cxn>
                <a:cxn ang="0">
                  <a:pos x="4" y="168"/>
                </a:cxn>
                <a:cxn ang="0">
                  <a:pos x="0" y="170"/>
                </a:cxn>
                <a:cxn ang="0">
                  <a:pos x="2" y="131"/>
                </a:cxn>
                <a:cxn ang="0">
                  <a:pos x="5" y="92"/>
                </a:cxn>
                <a:cxn ang="0">
                  <a:pos x="10" y="54"/>
                </a:cxn>
                <a:cxn ang="0">
                  <a:pos x="15" y="15"/>
                </a:cxn>
                <a:cxn ang="0">
                  <a:pos x="20" y="11"/>
                </a:cxn>
                <a:cxn ang="0">
                  <a:pos x="28" y="9"/>
                </a:cxn>
                <a:cxn ang="0">
                  <a:pos x="36" y="7"/>
                </a:cxn>
                <a:cxn ang="0">
                  <a:pos x="45" y="4"/>
                </a:cxn>
                <a:cxn ang="0">
                  <a:pos x="55" y="2"/>
                </a:cxn>
                <a:cxn ang="0">
                  <a:pos x="64" y="1"/>
                </a:cxn>
                <a:cxn ang="0">
                  <a:pos x="72" y="1"/>
                </a:cxn>
                <a:cxn ang="0">
                  <a:pos x="79" y="0"/>
                </a:cxn>
                <a:cxn ang="0">
                  <a:pos x="77" y="11"/>
                </a:cxn>
                <a:cxn ang="0">
                  <a:pos x="78" y="22"/>
                </a:cxn>
                <a:cxn ang="0">
                  <a:pos x="81" y="31"/>
                </a:cxn>
                <a:cxn ang="0">
                  <a:pos x="88" y="41"/>
                </a:cxn>
                <a:cxn ang="0">
                  <a:pos x="96" y="43"/>
                </a:cxn>
                <a:cxn ang="0">
                  <a:pos x="105" y="46"/>
                </a:cxn>
                <a:cxn ang="0">
                  <a:pos x="115" y="48"/>
                </a:cxn>
                <a:cxn ang="0">
                  <a:pos x="121" y="51"/>
                </a:cxn>
                <a:cxn ang="0">
                  <a:pos x="119" y="87"/>
                </a:cxn>
                <a:cxn ang="0">
                  <a:pos x="118" y="123"/>
                </a:cxn>
                <a:cxn ang="0">
                  <a:pos x="117" y="159"/>
                </a:cxn>
                <a:cxn ang="0">
                  <a:pos x="115" y="194"/>
                </a:cxn>
                <a:cxn ang="0">
                  <a:pos x="106" y="194"/>
                </a:cxn>
                <a:cxn ang="0">
                  <a:pos x="98" y="196"/>
                </a:cxn>
                <a:cxn ang="0">
                  <a:pos x="90" y="196"/>
                </a:cxn>
                <a:cxn ang="0">
                  <a:pos x="83" y="196"/>
                </a:cxn>
                <a:cxn ang="0">
                  <a:pos x="75" y="197"/>
                </a:cxn>
                <a:cxn ang="0">
                  <a:pos x="67" y="197"/>
                </a:cxn>
                <a:cxn ang="0">
                  <a:pos x="59" y="197"/>
                </a:cxn>
                <a:cxn ang="0">
                  <a:pos x="51" y="197"/>
                </a:cxn>
              </a:cxnLst>
              <a:rect l="0" t="0" r="r" b="b"/>
              <a:pathLst>
                <a:path w="121" h="197">
                  <a:moveTo>
                    <a:pt x="51" y="197"/>
                  </a:moveTo>
                  <a:lnTo>
                    <a:pt x="48" y="190"/>
                  </a:lnTo>
                  <a:lnTo>
                    <a:pt x="47" y="184"/>
                  </a:lnTo>
                  <a:lnTo>
                    <a:pt x="47" y="178"/>
                  </a:lnTo>
                  <a:lnTo>
                    <a:pt x="45" y="174"/>
                  </a:lnTo>
                  <a:lnTo>
                    <a:pt x="43" y="170"/>
                  </a:lnTo>
                  <a:lnTo>
                    <a:pt x="37" y="167"/>
                  </a:lnTo>
                  <a:lnTo>
                    <a:pt x="29" y="163"/>
                  </a:lnTo>
                  <a:lnTo>
                    <a:pt x="15" y="162"/>
                  </a:lnTo>
                  <a:lnTo>
                    <a:pt x="12" y="164"/>
                  </a:lnTo>
                  <a:lnTo>
                    <a:pt x="9" y="166"/>
                  </a:lnTo>
                  <a:lnTo>
                    <a:pt x="4" y="168"/>
                  </a:lnTo>
                  <a:lnTo>
                    <a:pt x="0" y="170"/>
                  </a:lnTo>
                  <a:lnTo>
                    <a:pt x="2" y="131"/>
                  </a:lnTo>
                  <a:lnTo>
                    <a:pt x="5" y="92"/>
                  </a:lnTo>
                  <a:lnTo>
                    <a:pt x="10" y="54"/>
                  </a:lnTo>
                  <a:lnTo>
                    <a:pt x="15" y="15"/>
                  </a:lnTo>
                  <a:lnTo>
                    <a:pt x="20" y="11"/>
                  </a:lnTo>
                  <a:lnTo>
                    <a:pt x="28" y="9"/>
                  </a:lnTo>
                  <a:lnTo>
                    <a:pt x="36" y="7"/>
                  </a:lnTo>
                  <a:lnTo>
                    <a:pt x="45" y="4"/>
                  </a:lnTo>
                  <a:lnTo>
                    <a:pt x="55" y="2"/>
                  </a:lnTo>
                  <a:lnTo>
                    <a:pt x="64" y="1"/>
                  </a:lnTo>
                  <a:lnTo>
                    <a:pt x="72" y="1"/>
                  </a:lnTo>
                  <a:lnTo>
                    <a:pt x="79" y="0"/>
                  </a:lnTo>
                  <a:lnTo>
                    <a:pt x="77" y="11"/>
                  </a:lnTo>
                  <a:lnTo>
                    <a:pt x="78" y="22"/>
                  </a:lnTo>
                  <a:lnTo>
                    <a:pt x="81" y="31"/>
                  </a:lnTo>
                  <a:lnTo>
                    <a:pt x="88" y="41"/>
                  </a:lnTo>
                  <a:lnTo>
                    <a:pt x="96" y="43"/>
                  </a:lnTo>
                  <a:lnTo>
                    <a:pt x="105" y="46"/>
                  </a:lnTo>
                  <a:lnTo>
                    <a:pt x="115" y="48"/>
                  </a:lnTo>
                  <a:lnTo>
                    <a:pt x="121" y="51"/>
                  </a:lnTo>
                  <a:lnTo>
                    <a:pt x="119" y="87"/>
                  </a:lnTo>
                  <a:lnTo>
                    <a:pt x="118" y="123"/>
                  </a:lnTo>
                  <a:lnTo>
                    <a:pt x="117" y="159"/>
                  </a:lnTo>
                  <a:lnTo>
                    <a:pt x="115" y="194"/>
                  </a:lnTo>
                  <a:lnTo>
                    <a:pt x="106" y="194"/>
                  </a:lnTo>
                  <a:lnTo>
                    <a:pt x="98" y="196"/>
                  </a:lnTo>
                  <a:lnTo>
                    <a:pt x="90" y="196"/>
                  </a:lnTo>
                  <a:lnTo>
                    <a:pt x="83" y="196"/>
                  </a:lnTo>
                  <a:lnTo>
                    <a:pt x="75" y="197"/>
                  </a:lnTo>
                  <a:lnTo>
                    <a:pt x="67" y="197"/>
                  </a:lnTo>
                  <a:lnTo>
                    <a:pt x="59" y="197"/>
                  </a:lnTo>
                  <a:lnTo>
                    <a:pt x="51" y="197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88526" name="Freeform 782"/>
            <p:cNvSpPr>
              <a:spLocks/>
            </p:cNvSpPr>
            <p:nvPr/>
          </p:nvSpPr>
          <p:spPr bwMode="auto">
            <a:xfrm flipH="1">
              <a:off x="2322" y="2929"/>
              <a:ext cx="36" cy="52"/>
            </a:xfrm>
            <a:custGeom>
              <a:avLst/>
              <a:gdLst/>
              <a:ahLst/>
              <a:cxnLst>
                <a:cxn ang="0">
                  <a:pos x="35" y="142"/>
                </a:cxn>
                <a:cxn ang="0">
                  <a:pos x="36" y="129"/>
                </a:cxn>
                <a:cxn ang="0">
                  <a:pos x="36" y="115"/>
                </a:cxn>
                <a:cxn ang="0">
                  <a:pos x="35" y="101"/>
                </a:cxn>
                <a:cxn ang="0">
                  <a:pos x="30" y="89"/>
                </a:cxn>
                <a:cxn ang="0">
                  <a:pos x="22" y="87"/>
                </a:cxn>
                <a:cxn ang="0">
                  <a:pos x="14" y="84"/>
                </a:cxn>
                <a:cxn ang="0">
                  <a:pos x="7" y="80"/>
                </a:cxn>
                <a:cxn ang="0">
                  <a:pos x="0" y="77"/>
                </a:cxn>
                <a:cxn ang="0">
                  <a:pos x="2" y="64"/>
                </a:cxn>
                <a:cxn ang="0">
                  <a:pos x="5" y="50"/>
                </a:cxn>
                <a:cxn ang="0">
                  <a:pos x="6" y="38"/>
                </a:cxn>
                <a:cxn ang="0">
                  <a:pos x="8" y="24"/>
                </a:cxn>
                <a:cxn ang="0">
                  <a:pos x="19" y="19"/>
                </a:cxn>
                <a:cxn ang="0">
                  <a:pos x="30" y="15"/>
                </a:cxn>
                <a:cxn ang="0">
                  <a:pos x="40" y="11"/>
                </a:cxn>
                <a:cxn ang="0">
                  <a:pos x="51" y="8"/>
                </a:cxn>
                <a:cxn ang="0">
                  <a:pos x="61" y="5"/>
                </a:cxn>
                <a:cxn ang="0">
                  <a:pos x="73" y="3"/>
                </a:cxn>
                <a:cxn ang="0">
                  <a:pos x="83" y="2"/>
                </a:cxn>
                <a:cxn ang="0">
                  <a:pos x="95" y="0"/>
                </a:cxn>
                <a:cxn ang="0">
                  <a:pos x="89" y="36"/>
                </a:cxn>
                <a:cxn ang="0">
                  <a:pos x="85" y="76"/>
                </a:cxn>
                <a:cxn ang="0">
                  <a:pos x="82" y="114"/>
                </a:cxn>
                <a:cxn ang="0">
                  <a:pos x="76" y="152"/>
                </a:cxn>
                <a:cxn ang="0">
                  <a:pos x="69" y="152"/>
                </a:cxn>
                <a:cxn ang="0">
                  <a:pos x="62" y="152"/>
                </a:cxn>
                <a:cxn ang="0">
                  <a:pos x="58" y="152"/>
                </a:cxn>
                <a:cxn ang="0">
                  <a:pos x="53" y="152"/>
                </a:cxn>
                <a:cxn ang="0">
                  <a:pos x="49" y="151"/>
                </a:cxn>
                <a:cxn ang="0">
                  <a:pos x="44" y="149"/>
                </a:cxn>
                <a:cxn ang="0">
                  <a:pos x="39" y="147"/>
                </a:cxn>
                <a:cxn ang="0">
                  <a:pos x="35" y="142"/>
                </a:cxn>
              </a:cxnLst>
              <a:rect l="0" t="0" r="r" b="b"/>
              <a:pathLst>
                <a:path w="95" h="152">
                  <a:moveTo>
                    <a:pt x="35" y="142"/>
                  </a:moveTo>
                  <a:lnTo>
                    <a:pt x="36" y="129"/>
                  </a:lnTo>
                  <a:lnTo>
                    <a:pt x="36" y="115"/>
                  </a:lnTo>
                  <a:lnTo>
                    <a:pt x="35" y="101"/>
                  </a:lnTo>
                  <a:lnTo>
                    <a:pt x="30" y="89"/>
                  </a:lnTo>
                  <a:lnTo>
                    <a:pt x="22" y="87"/>
                  </a:lnTo>
                  <a:lnTo>
                    <a:pt x="14" y="84"/>
                  </a:lnTo>
                  <a:lnTo>
                    <a:pt x="7" y="80"/>
                  </a:lnTo>
                  <a:lnTo>
                    <a:pt x="0" y="77"/>
                  </a:lnTo>
                  <a:lnTo>
                    <a:pt x="2" y="64"/>
                  </a:lnTo>
                  <a:lnTo>
                    <a:pt x="5" y="50"/>
                  </a:lnTo>
                  <a:lnTo>
                    <a:pt x="6" y="38"/>
                  </a:lnTo>
                  <a:lnTo>
                    <a:pt x="8" y="24"/>
                  </a:lnTo>
                  <a:lnTo>
                    <a:pt x="19" y="19"/>
                  </a:lnTo>
                  <a:lnTo>
                    <a:pt x="30" y="15"/>
                  </a:lnTo>
                  <a:lnTo>
                    <a:pt x="40" y="11"/>
                  </a:lnTo>
                  <a:lnTo>
                    <a:pt x="51" y="8"/>
                  </a:lnTo>
                  <a:lnTo>
                    <a:pt x="61" y="5"/>
                  </a:lnTo>
                  <a:lnTo>
                    <a:pt x="73" y="3"/>
                  </a:lnTo>
                  <a:lnTo>
                    <a:pt x="83" y="2"/>
                  </a:lnTo>
                  <a:lnTo>
                    <a:pt x="95" y="0"/>
                  </a:lnTo>
                  <a:lnTo>
                    <a:pt x="89" y="36"/>
                  </a:lnTo>
                  <a:lnTo>
                    <a:pt x="85" y="76"/>
                  </a:lnTo>
                  <a:lnTo>
                    <a:pt x="82" y="114"/>
                  </a:lnTo>
                  <a:lnTo>
                    <a:pt x="76" y="152"/>
                  </a:lnTo>
                  <a:lnTo>
                    <a:pt x="69" y="152"/>
                  </a:lnTo>
                  <a:lnTo>
                    <a:pt x="62" y="152"/>
                  </a:lnTo>
                  <a:lnTo>
                    <a:pt x="58" y="152"/>
                  </a:lnTo>
                  <a:lnTo>
                    <a:pt x="53" y="152"/>
                  </a:lnTo>
                  <a:lnTo>
                    <a:pt x="49" y="151"/>
                  </a:lnTo>
                  <a:lnTo>
                    <a:pt x="44" y="149"/>
                  </a:lnTo>
                  <a:lnTo>
                    <a:pt x="39" y="147"/>
                  </a:lnTo>
                  <a:lnTo>
                    <a:pt x="35" y="142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88527" name="Freeform 783"/>
            <p:cNvSpPr>
              <a:spLocks/>
            </p:cNvSpPr>
            <p:nvPr/>
          </p:nvSpPr>
          <p:spPr bwMode="auto">
            <a:xfrm flipH="1">
              <a:off x="2351" y="2961"/>
              <a:ext cx="10" cy="19"/>
            </a:xfrm>
            <a:custGeom>
              <a:avLst/>
              <a:gdLst/>
              <a:ahLst/>
              <a:cxnLst>
                <a:cxn ang="0">
                  <a:pos x="15" y="52"/>
                </a:cxn>
                <a:cxn ang="0">
                  <a:pos x="13" y="48"/>
                </a:cxn>
                <a:cxn ang="0">
                  <a:pos x="12" y="45"/>
                </a:cxn>
                <a:cxn ang="0">
                  <a:pos x="10" y="43"/>
                </a:cxn>
                <a:cxn ang="0">
                  <a:pos x="6" y="39"/>
                </a:cxn>
                <a:cxn ang="0">
                  <a:pos x="3" y="29"/>
                </a:cxn>
                <a:cxn ang="0">
                  <a:pos x="1" y="22"/>
                </a:cxn>
                <a:cxn ang="0">
                  <a:pos x="0" y="14"/>
                </a:cxn>
                <a:cxn ang="0">
                  <a:pos x="0" y="4"/>
                </a:cxn>
                <a:cxn ang="0">
                  <a:pos x="5" y="2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8" y="0"/>
                </a:cxn>
                <a:cxn ang="0">
                  <a:pos x="20" y="12"/>
                </a:cxn>
                <a:cxn ang="0">
                  <a:pos x="23" y="28"/>
                </a:cxn>
                <a:cxn ang="0">
                  <a:pos x="25" y="43"/>
                </a:cxn>
                <a:cxn ang="0">
                  <a:pos x="25" y="53"/>
                </a:cxn>
                <a:cxn ang="0">
                  <a:pos x="23" y="53"/>
                </a:cxn>
                <a:cxn ang="0">
                  <a:pos x="20" y="53"/>
                </a:cxn>
                <a:cxn ang="0">
                  <a:pos x="17" y="53"/>
                </a:cxn>
                <a:cxn ang="0">
                  <a:pos x="15" y="52"/>
                </a:cxn>
              </a:cxnLst>
              <a:rect l="0" t="0" r="r" b="b"/>
              <a:pathLst>
                <a:path w="25" h="53">
                  <a:moveTo>
                    <a:pt x="15" y="52"/>
                  </a:moveTo>
                  <a:lnTo>
                    <a:pt x="13" y="48"/>
                  </a:lnTo>
                  <a:lnTo>
                    <a:pt x="12" y="45"/>
                  </a:lnTo>
                  <a:lnTo>
                    <a:pt x="10" y="43"/>
                  </a:lnTo>
                  <a:lnTo>
                    <a:pt x="6" y="39"/>
                  </a:lnTo>
                  <a:lnTo>
                    <a:pt x="3" y="29"/>
                  </a:lnTo>
                  <a:lnTo>
                    <a:pt x="1" y="22"/>
                  </a:lnTo>
                  <a:lnTo>
                    <a:pt x="0" y="14"/>
                  </a:lnTo>
                  <a:lnTo>
                    <a:pt x="0" y="4"/>
                  </a:lnTo>
                  <a:lnTo>
                    <a:pt x="5" y="2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0" y="12"/>
                  </a:lnTo>
                  <a:lnTo>
                    <a:pt x="23" y="28"/>
                  </a:lnTo>
                  <a:lnTo>
                    <a:pt x="25" y="43"/>
                  </a:lnTo>
                  <a:lnTo>
                    <a:pt x="25" y="53"/>
                  </a:lnTo>
                  <a:lnTo>
                    <a:pt x="23" y="53"/>
                  </a:lnTo>
                  <a:lnTo>
                    <a:pt x="20" y="53"/>
                  </a:lnTo>
                  <a:lnTo>
                    <a:pt x="17" y="53"/>
                  </a:lnTo>
                  <a:lnTo>
                    <a:pt x="15" y="52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88528" name="Freeform 784"/>
            <p:cNvSpPr>
              <a:spLocks/>
            </p:cNvSpPr>
            <p:nvPr/>
          </p:nvSpPr>
          <p:spPr bwMode="auto">
            <a:xfrm flipH="1">
              <a:off x="2363" y="2941"/>
              <a:ext cx="16" cy="37"/>
            </a:xfrm>
            <a:custGeom>
              <a:avLst/>
              <a:gdLst/>
              <a:ahLst/>
              <a:cxnLst>
                <a:cxn ang="0">
                  <a:pos x="1" y="98"/>
                </a:cxn>
                <a:cxn ang="0">
                  <a:pos x="0" y="79"/>
                </a:cxn>
                <a:cxn ang="0">
                  <a:pos x="0" y="56"/>
                </a:cxn>
                <a:cxn ang="0">
                  <a:pos x="1" y="33"/>
                </a:cxn>
                <a:cxn ang="0">
                  <a:pos x="8" y="14"/>
                </a:cxn>
                <a:cxn ang="0">
                  <a:pos x="16" y="10"/>
                </a:cxn>
                <a:cxn ang="0">
                  <a:pos x="25" y="5"/>
                </a:cxn>
                <a:cxn ang="0">
                  <a:pos x="33" y="3"/>
                </a:cxn>
                <a:cxn ang="0">
                  <a:pos x="41" y="0"/>
                </a:cxn>
                <a:cxn ang="0">
                  <a:pos x="37" y="27"/>
                </a:cxn>
                <a:cxn ang="0">
                  <a:pos x="35" y="53"/>
                </a:cxn>
                <a:cxn ang="0">
                  <a:pos x="33" y="79"/>
                </a:cxn>
                <a:cxn ang="0">
                  <a:pos x="31" y="106"/>
                </a:cxn>
                <a:cxn ang="0">
                  <a:pos x="25" y="105"/>
                </a:cxn>
                <a:cxn ang="0">
                  <a:pos x="16" y="103"/>
                </a:cxn>
                <a:cxn ang="0">
                  <a:pos x="8" y="101"/>
                </a:cxn>
                <a:cxn ang="0">
                  <a:pos x="1" y="98"/>
                </a:cxn>
              </a:cxnLst>
              <a:rect l="0" t="0" r="r" b="b"/>
              <a:pathLst>
                <a:path w="41" h="106">
                  <a:moveTo>
                    <a:pt x="1" y="98"/>
                  </a:moveTo>
                  <a:lnTo>
                    <a:pt x="0" y="79"/>
                  </a:lnTo>
                  <a:lnTo>
                    <a:pt x="0" y="56"/>
                  </a:lnTo>
                  <a:lnTo>
                    <a:pt x="1" y="33"/>
                  </a:lnTo>
                  <a:lnTo>
                    <a:pt x="8" y="14"/>
                  </a:lnTo>
                  <a:lnTo>
                    <a:pt x="16" y="10"/>
                  </a:lnTo>
                  <a:lnTo>
                    <a:pt x="25" y="5"/>
                  </a:lnTo>
                  <a:lnTo>
                    <a:pt x="33" y="3"/>
                  </a:lnTo>
                  <a:lnTo>
                    <a:pt x="41" y="0"/>
                  </a:lnTo>
                  <a:lnTo>
                    <a:pt x="37" y="27"/>
                  </a:lnTo>
                  <a:lnTo>
                    <a:pt x="35" y="53"/>
                  </a:lnTo>
                  <a:lnTo>
                    <a:pt x="33" y="79"/>
                  </a:lnTo>
                  <a:lnTo>
                    <a:pt x="31" y="106"/>
                  </a:lnTo>
                  <a:lnTo>
                    <a:pt x="25" y="105"/>
                  </a:lnTo>
                  <a:lnTo>
                    <a:pt x="16" y="103"/>
                  </a:lnTo>
                  <a:lnTo>
                    <a:pt x="8" y="101"/>
                  </a:lnTo>
                  <a:lnTo>
                    <a:pt x="1" y="98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88529" name="Freeform 785"/>
            <p:cNvSpPr>
              <a:spLocks/>
            </p:cNvSpPr>
            <p:nvPr/>
          </p:nvSpPr>
          <p:spPr bwMode="auto">
            <a:xfrm flipH="1">
              <a:off x="2353" y="2906"/>
              <a:ext cx="22" cy="35"/>
            </a:xfrm>
            <a:custGeom>
              <a:avLst/>
              <a:gdLst/>
              <a:ahLst/>
              <a:cxnLst>
                <a:cxn ang="0">
                  <a:pos x="0" y="100"/>
                </a:cxn>
                <a:cxn ang="0">
                  <a:pos x="2" y="88"/>
                </a:cxn>
                <a:cxn ang="0">
                  <a:pos x="6" y="76"/>
                </a:cxn>
                <a:cxn ang="0">
                  <a:pos x="8" y="64"/>
                </a:cxn>
                <a:cxn ang="0">
                  <a:pos x="10" y="52"/>
                </a:cxn>
                <a:cxn ang="0">
                  <a:pos x="15" y="39"/>
                </a:cxn>
                <a:cxn ang="0">
                  <a:pos x="19" y="26"/>
                </a:cxn>
                <a:cxn ang="0">
                  <a:pos x="26" y="13"/>
                </a:cxn>
                <a:cxn ang="0">
                  <a:pos x="33" y="2"/>
                </a:cxn>
                <a:cxn ang="0">
                  <a:pos x="39" y="1"/>
                </a:cxn>
                <a:cxn ang="0">
                  <a:pos x="45" y="1"/>
                </a:cxn>
                <a:cxn ang="0">
                  <a:pos x="51" y="1"/>
                </a:cxn>
                <a:cxn ang="0">
                  <a:pos x="56" y="0"/>
                </a:cxn>
                <a:cxn ang="0">
                  <a:pos x="51" y="20"/>
                </a:cxn>
                <a:cxn ang="0">
                  <a:pos x="47" y="39"/>
                </a:cxn>
                <a:cxn ang="0">
                  <a:pos x="42" y="59"/>
                </a:cxn>
                <a:cxn ang="0">
                  <a:pos x="37" y="79"/>
                </a:cxn>
                <a:cxn ang="0">
                  <a:pos x="36" y="80"/>
                </a:cxn>
                <a:cxn ang="0">
                  <a:pos x="33" y="82"/>
                </a:cxn>
                <a:cxn ang="0">
                  <a:pos x="32" y="83"/>
                </a:cxn>
                <a:cxn ang="0">
                  <a:pos x="29" y="84"/>
                </a:cxn>
                <a:cxn ang="0">
                  <a:pos x="24" y="87"/>
                </a:cxn>
                <a:cxn ang="0">
                  <a:pos x="18" y="90"/>
                </a:cxn>
                <a:cxn ang="0">
                  <a:pos x="10" y="95"/>
                </a:cxn>
                <a:cxn ang="0">
                  <a:pos x="0" y="100"/>
                </a:cxn>
              </a:cxnLst>
              <a:rect l="0" t="0" r="r" b="b"/>
              <a:pathLst>
                <a:path w="56" h="100">
                  <a:moveTo>
                    <a:pt x="0" y="100"/>
                  </a:moveTo>
                  <a:lnTo>
                    <a:pt x="2" y="88"/>
                  </a:lnTo>
                  <a:lnTo>
                    <a:pt x="6" y="76"/>
                  </a:lnTo>
                  <a:lnTo>
                    <a:pt x="8" y="64"/>
                  </a:lnTo>
                  <a:lnTo>
                    <a:pt x="10" y="52"/>
                  </a:lnTo>
                  <a:lnTo>
                    <a:pt x="15" y="39"/>
                  </a:lnTo>
                  <a:lnTo>
                    <a:pt x="19" y="26"/>
                  </a:lnTo>
                  <a:lnTo>
                    <a:pt x="26" y="13"/>
                  </a:lnTo>
                  <a:lnTo>
                    <a:pt x="33" y="2"/>
                  </a:lnTo>
                  <a:lnTo>
                    <a:pt x="39" y="1"/>
                  </a:lnTo>
                  <a:lnTo>
                    <a:pt x="45" y="1"/>
                  </a:lnTo>
                  <a:lnTo>
                    <a:pt x="51" y="1"/>
                  </a:lnTo>
                  <a:lnTo>
                    <a:pt x="56" y="0"/>
                  </a:lnTo>
                  <a:lnTo>
                    <a:pt x="51" y="20"/>
                  </a:lnTo>
                  <a:lnTo>
                    <a:pt x="47" y="39"/>
                  </a:lnTo>
                  <a:lnTo>
                    <a:pt x="42" y="59"/>
                  </a:lnTo>
                  <a:lnTo>
                    <a:pt x="37" y="79"/>
                  </a:lnTo>
                  <a:lnTo>
                    <a:pt x="36" y="80"/>
                  </a:lnTo>
                  <a:lnTo>
                    <a:pt x="33" y="82"/>
                  </a:lnTo>
                  <a:lnTo>
                    <a:pt x="32" y="83"/>
                  </a:lnTo>
                  <a:lnTo>
                    <a:pt x="29" y="84"/>
                  </a:lnTo>
                  <a:lnTo>
                    <a:pt x="24" y="87"/>
                  </a:lnTo>
                  <a:lnTo>
                    <a:pt x="18" y="90"/>
                  </a:lnTo>
                  <a:lnTo>
                    <a:pt x="10" y="95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88530" name="Freeform 786"/>
            <p:cNvSpPr>
              <a:spLocks/>
            </p:cNvSpPr>
            <p:nvPr/>
          </p:nvSpPr>
          <p:spPr bwMode="auto">
            <a:xfrm flipH="1">
              <a:off x="2308" y="2880"/>
              <a:ext cx="47" cy="52"/>
            </a:xfrm>
            <a:custGeom>
              <a:avLst/>
              <a:gdLst/>
              <a:ahLst/>
              <a:cxnLst>
                <a:cxn ang="0">
                  <a:pos x="0" y="151"/>
                </a:cxn>
                <a:cxn ang="0">
                  <a:pos x="5" y="133"/>
                </a:cxn>
                <a:cxn ang="0">
                  <a:pos x="10" y="113"/>
                </a:cxn>
                <a:cxn ang="0">
                  <a:pos x="14" y="94"/>
                </a:cxn>
                <a:cxn ang="0">
                  <a:pos x="18" y="75"/>
                </a:cxn>
                <a:cxn ang="0">
                  <a:pos x="23" y="68"/>
                </a:cxn>
                <a:cxn ang="0">
                  <a:pos x="25" y="61"/>
                </a:cxn>
                <a:cxn ang="0">
                  <a:pos x="26" y="54"/>
                </a:cxn>
                <a:cxn ang="0">
                  <a:pos x="27" y="46"/>
                </a:cxn>
                <a:cxn ang="0">
                  <a:pos x="35" y="37"/>
                </a:cxn>
                <a:cxn ang="0">
                  <a:pos x="46" y="29"/>
                </a:cxn>
                <a:cxn ang="0">
                  <a:pos x="56" y="22"/>
                </a:cxn>
                <a:cxn ang="0">
                  <a:pos x="68" y="16"/>
                </a:cxn>
                <a:cxn ang="0">
                  <a:pos x="80" y="10"/>
                </a:cxn>
                <a:cxn ang="0">
                  <a:pos x="92" y="7"/>
                </a:cxn>
                <a:cxn ang="0">
                  <a:pos x="105" y="3"/>
                </a:cxn>
                <a:cxn ang="0">
                  <a:pos x="116" y="0"/>
                </a:cxn>
                <a:cxn ang="0">
                  <a:pos x="109" y="32"/>
                </a:cxn>
                <a:cxn ang="0">
                  <a:pos x="101" y="63"/>
                </a:cxn>
                <a:cxn ang="0">
                  <a:pos x="94" y="94"/>
                </a:cxn>
                <a:cxn ang="0">
                  <a:pos x="88" y="127"/>
                </a:cxn>
                <a:cxn ang="0">
                  <a:pos x="83" y="129"/>
                </a:cxn>
                <a:cxn ang="0">
                  <a:pos x="76" y="130"/>
                </a:cxn>
                <a:cxn ang="0">
                  <a:pos x="67" y="133"/>
                </a:cxn>
                <a:cxn ang="0">
                  <a:pos x="57" y="135"/>
                </a:cxn>
                <a:cxn ang="0">
                  <a:pos x="46" y="138"/>
                </a:cxn>
                <a:cxn ang="0">
                  <a:pos x="32" y="142"/>
                </a:cxn>
                <a:cxn ang="0">
                  <a:pos x="17" y="146"/>
                </a:cxn>
                <a:cxn ang="0">
                  <a:pos x="0" y="151"/>
                </a:cxn>
              </a:cxnLst>
              <a:rect l="0" t="0" r="r" b="b"/>
              <a:pathLst>
                <a:path w="116" h="151">
                  <a:moveTo>
                    <a:pt x="0" y="151"/>
                  </a:moveTo>
                  <a:lnTo>
                    <a:pt x="5" y="133"/>
                  </a:lnTo>
                  <a:lnTo>
                    <a:pt x="10" y="113"/>
                  </a:lnTo>
                  <a:lnTo>
                    <a:pt x="14" y="94"/>
                  </a:lnTo>
                  <a:lnTo>
                    <a:pt x="18" y="75"/>
                  </a:lnTo>
                  <a:lnTo>
                    <a:pt x="23" y="68"/>
                  </a:lnTo>
                  <a:lnTo>
                    <a:pt x="25" y="61"/>
                  </a:lnTo>
                  <a:lnTo>
                    <a:pt x="26" y="54"/>
                  </a:lnTo>
                  <a:lnTo>
                    <a:pt x="27" y="46"/>
                  </a:lnTo>
                  <a:lnTo>
                    <a:pt x="35" y="37"/>
                  </a:lnTo>
                  <a:lnTo>
                    <a:pt x="46" y="29"/>
                  </a:lnTo>
                  <a:lnTo>
                    <a:pt x="56" y="22"/>
                  </a:lnTo>
                  <a:lnTo>
                    <a:pt x="68" y="16"/>
                  </a:lnTo>
                  <a:lnTo>
                    <a:pt x="80" y="10"/>
                  </a:lnTo>
                  <a:lnTo>
                    <a:pt x="92" y="7"/>
                  </a:lnTo>
                  <a:lnTo>
                    <a:pt x="105" y="3"/>
                  </a:lnTo>
                  <a:lnTo>
                    <a:pt x="116" y="0"/>
                  </a:lnTo>
                  <a:lnTo>
                    <a:pt x="109" y="32"/>
                  </a:lnTo>
                  <a:lnTo>
                    <a:pt x="101" y="63"/>
                  </a:lnTo>
                  <a:lnTo>
                    <a:pt x="94" y="94"/>
                  </a:lnTo>
                  <a:lnTo>
                    <a:pt x="88" y="127"/>
                  </a:lnTo>
                  <a:lnTo>
                    <a:pt x="83" y="129"/>
                  </a:lnTo>
                  <a:lnTo>
                    <a:pt x="76" y="130"/>
                  </a:lnTo>
                  <a:lnTo>
                    <a:pt x="67" y="133"/>
                  </a:lnTo>
                  <a:lnTo>
                    <a:pt x="57" y="135"/>
                  </a:lnTo>
                  <a:lnTo>
                    <a:pt x="46" y="138"/>
                  </a:lnTo>
                  <a:lnTo>
                    <a:pt x="32" y="142"/>
                  </a:lnTo>
                  <a:lnTo>
                    <a:pt x="17" y="146"/>
                  </a:lnTo>
                  <a:lnTo>
                    <a:pt x="0" y="151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88531" name="Freeform 787"/>
            <p:cNvSpPr>
              <a:spLocks/>
            </p:cNvSpPr>
            <p:nvPr/>
          </p:nvSpPr>
          <p:spPr bwMode="auto">
            <a:xfrm flipH="1">
              <a:off x="2226" y="2907"/>
              <a:ext cx="18" cy="16"/>
            </a:xfrm>
            <a:custGeom>
              <a:avLst/>
              <a:gdLst/>
              <a:ahLst/>
              <a:cxnLst>
                <a:cxn ang="0">
                  <a:pos x="26" y="50"/>
                </a:cxn>
                <a:cxn ang="0">
                  <a:pos x="24" y="48"/>
                </a:cxn>
                <a:cxn ang="0">
                  <a:pos x="24" y="44"/>
                </a:cxn>
                <a:cxn ang="0">
                  <a:pos x="23" y="41"/>
                </a:cxn>
                <a:cxn ang="0">
                  <a:pos x="23" y="38"/>
                </a:cxn>
                <a:cxn ang="0">
                  <a:pos x="22" y="41"/>
                </a:cxn>
                <a:cxn ang="0">
                  <a:pos x="20" y="43"/>
                </a:cxn>
                <a:cxn ang="0">
                  <a:pos x="17" y="46"/>
                </a:cxn>
                <a:cxn ang="0">
                  <a:pos x="15" y="49"/>
                </a:cxn>
                <a:cxn ang="0">
                  <a:pos x="4" y="42"/>
                </a:cxn>
                <a:cxn ang="0">
                  <a:pos x="0" y="35"/>
                </a:cxn>
                <a:cxn ang="0">
                  <a:pos x="1" y="26"/>
                </a:cxn>
                <a:cxn ang="0">
                  <a:pos x="6" y="13"/>
                </a:cxn>
                <a:cxn ang="0">
                  <a:pos x="11" y="12"/>
                </a:cxn>
                <a:cxn ang="0">
                  <a:pos x="15" y="10"/>
                </a:cxn>
                <a:cxn ang="0">
                  <a:pos x="21" y="7"/>
                </a:cxn>
                <a:cxn ang="0">
                  <a:pos x="27" y="5"/>
                </a:cxn>
                <a:cxn ang="0">
                  <a:pos x="31" y="4"/>
                </a:cxn>
                <a:cxn ang="0">
                  <a:pos x="36" y="1"/>
                </a:cxn>
                <a:cxn ang="0">
                  <a:pos x="41" y="0"/>
                </a:cxn>
                <a:cxn ang="0">
                  <a:pos x="44" y="0"/>
                </a:cxn>
                <a:cxn ang="0">
                  <a:pos x="43" y="13"/>
                </a:cxn>
                <a:cxn ang="0">
                  <a:pos x="42" y="22"/>
                </a:cxn>
                <a:cxn ang="0">
                  <a:pos x="39" y="33"/>
                </a:cxn>
                <a:cxn ang="0">
                  <a:pos x="36" y="50"/>
                </a:cxn>
                <a:cxn ang="0">
                  <a:pos x="34" y="50"/>
                </a:cxn>
                <a:cxn ang="0">
                  <a:pos x="31" y="50"/>
                </a:cxn>
                <a:cxn ang="0">
                  <a:pos x="29" y="50"/>
                </a:cxn>
                <a:cxn ang="0">
                  <a:pos x="26" y="50"/>
                </a:cxn>
              </a:cxnLst>
              <a:rect l="0" t="0" r="r" b="b"/>
              <a:pathLst>
                <a:path w="44" h="50">
                  <a:moveTo>
                    <a:pt x="26" y="50"/>
                  </a:moveTo>
                  <a:lnTo>
                    <a:pt x="24" y="48"/>
                  </a:lnTo>
                  <a:lnTo>
                    <a:pt x="24" y="44"/>
                  </a:lnTo>
                  <a:lnTo>
                    <a:pt x="23" y="41"/>
                  </a:lnTo>
                  <a:lnTo>
                    <a:pt x="23" y="38"/>
                  </a:lnTo>
                  <a:lnTo>
                    <a:pt x="22" y="41"/>
                  </a:lnTo>
                  <a:lnTo>
                    <a:pt x="20" y="43"/>
                  </a:lnTo>
                  <a:lnTo>
                    <a:pt x="17" y="46"/>
                  </a:lnTo>
                  <a:lnTo>
                    <a:pt x="15" y="49"/>
                  </a:lnTo>
                  <a:lnTo>
                    <a:pt x="4" y="42"/>
                  </a:lnTo>
                  <a:lnTo>
                    <a:pt x="0" y="35"/>
                  </a:lnTo>
                  <a:lnTo>
                    <a:pt x="1" y="26"/>
                  </a:lnTo>
                  <a:lnTo>
                    <a:pt x="6" y="13"/>
                  </a:lnTo>
                  <a:lnTo>
                    <a:pt x="11" y="12"/>
                  </a:lnTo>
                  <a:lnTo>
                    <a:pt x="15" y="10"/>
                  </a:lnTo>
                  <a:lnTo>
                    <a:pt x="21" y="7"/>
                  </a:lnTo>
                  <a:lnTo>
                    <a:pt x="27" y="5"/>
                  </a:lnTo>
                  <a:lnTo>
                    <a:pt x="31" y="4"/>
                  </a:lnTo>
                  <a:lnTo>
                    <a:pt x="36" y="1"/>
                  </a:lnTo>
                  <a:lnTo>
                    <a:pt x="41" y="0"/>
                  </a:lnTo>
                  <a:lnTo>
                    <a:pt x="44" y="0"/>
                  </a:lnTo>
                  <a:lnTo>
                    <a:pt x="43" y="13"/>
                  </a:lnTo>
                  <a:lnTo>
                    <a:pt x="42" y="22"/>
                  </a:lnTo>
                  <a:lnTo>
                    <a:pt x="39" y="33"/>
                  </a:lnTo>
                  <a:lnTo>
                    <a:pt x="36" y="50"/>
                  </a:lnTo>
                  <a:lnTo>
                    <a:pt x="34" y="50"/>
                  </a:lnTo>
                  <a:lnTo>
                    <a:pt x="31" y="50"/>
                  </a:lnTo>
                  <a:lnTo>
                    <a:pt x="29" y="50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88532" name="Freeform 788"/>
            <p:cNvSpPr>
              <a:spLocks/>
            </p:cNvSpPr>
            <p:nvPr/>
          </p:nvSpPr>
          <p:spPr bwMode="auto">
            <a:xfrm flipH="1">
              <a:off x="2274" y="2875"/>
              <a:ext cx="40" cy="48"/>
            </a:xfrm>
            <a:custGeom>
              <a:avLst/>
              <a:gdLst/>
              <a:ahLst/>
              <a:cxnLst>
                <a:cxn ang="0">
                  <a:pos x="0" y="138"/>
                </a:cxn>
                <a:cxn ang="0">
                  <a:pos x="6" y="107"/>
                </a:cxn>
                <a:cxn ang="0">
                  <a:pos x="8" y="89"/>
                </a:cxn>
                <a:cxn ang="0">
                  <a:pos x="11" y="76"/>
                </a:cxn>
                <a:cxn ang="0">
                  <a:pos x="12" y="61"/>
                </a:cxn>
                <a:cxn ang="0">
                  <a:pos x="15" y="47"/>
                </a:cxn>
                <a:cxn ang="0">
                  <a:pos x="22" y="26"/>
                </a:cxn>
                <a:cxn ang="0">
                  <a:pos x="29" y="8"/>
                </a:cxn>
                <a:cxn ang="0">
                  <a:pos x="36" y="0"/>
                </a:cxn>
                <a:cxn ang="0">
                  <a:pos x="40" y="13"/>
                </a:cxn>
                <a:cxn ang="0">
                  <a:pos x="42" y="24"/>
                </a:cxn>
                <a:cxn ang="0">
                  <a:pos x="43" y="36"/>
                </a:cxn>
                <a:cxn ang="0">
                  <a:pos x="44" y="48"/>
                </a:cxn>
                <a:cxn ang="0">
                  <a:pos x="47" y="52"/>
                </a:cxn>
                <a:cxn ang="0">
                  <a:pos x="50" y="55"/>
                </a:cxn>
                <a:cxn ang="0">
                  <a:pos x="51" y="59"/>
                </a:cxn>
                <a:cxn ang="0">
                  <a:pos x="52" y="62"/>
                </a:cxn>
                <a:cxn ang="0">
                  <a:pos x="57" y="61"/>
                </a:cxn>
                <a:cxn ang="0">
                  <a:pos x="61" y="60"/>
                </a:cxn>
                <a:cxn ang="0">
                  <a:pos x="65" y="59"/>
                </a:cxn>
                <a:cxn ang="0">
                  <a:pos x="70" y="58"/>
                </a:cxn>
                <a:cxn ang="0">
                  <a:pos x="74" y="56"/>
                </a:cxn>
                <a:cxn ang="0">
                  <a:pos x="79" y="55"/>
                </a:cxn>
                <a:cxn ang="0">
                  <a:pos x="82" y="55"/>
                </a:cxn>
                <a:cxn ang="0">
                  <a:pos x="87" y="55"/>
                </a:cxn>
                <a:cxn ang="0">
                  <a:pos x="88" y="65"/>
                </a:cxn>
                <a:cxn ang="0">
                  <a:pos x="90" y="75"/>
                </a:cxn>
                <a:cxn ang="0">
                  <a:pos x="95" y="83"/>
                </a:cxn>
                <a:cxn ang="0">
                  <a:pos x="103" y="89"/>
                </a:cxn>
                <a:cxn ang="0">
                  <a:pos x="104" y="96"/>
                </a:cxn>
                <a:cxn ang="0">
                  <a:pos x="104" y="100"/>
                </a:cxn>
                <a:cxn ang="0">
                  <a:pos x="104" y="104"/>
                </a:cxn>
                <a:cxn ang="0">
                  <a:pos x="102" y="108"/>
                </a:cxn>
                <a:cxn ang="0">
                  <a:pos x="89" y="112"/>
                </a:cxn>
                <a:cxn ang="0">
                  <a:pos x="76" y="115"/>
                </a:cxn>
                <a:cxn ang="0">
                  <a:pos x="64" y="119"/>
                </a:cxn>
                <a:cxn ang="0">
                  <a:pos x="51" y="123"/>
                </a:cxn>
                <a:cxn ang="0">
                  <a:pos x="38" y="127"/>
                </a:cxn>
                <a:cxn ang="0">
                  <a:pos x="26" y="130"/>
                </a:cxn>
                <a:cxn ang="0">
                  <a:pos x="13" y="135"/>
                </a:cxn>
                <a:cxn ang="0">
                  <a:pos x="0" y="138"/>
                </a:cxn>
              </a:cxnLst>
              <a:rect l="0" t="0" r="r" b="b"/>
              <a:pathLst>
                <a:path w="104" h="138">
                  <a:moveTo>
                    <a:pt x="0" y="138"/>
                  </a:moveTo>
                  <a:lnTo>
                    <a:pt x="6" y="107"/>
                  </a:lnTo>
                  <a:lnTo>
                    <a:pt x="8" y="89"/>
                  </a:lnTo>
                  <a:lnTo>
                    <a:pt x="11" y="76"/>
                  </a:lnTo>
                  <a:lnTo>
                    <a:pt x="12" y="61"/>
                  </a:lnTo>
                  <a:lnTo>
                    <a:pt x="15" y="47"/>
                  </a:lnTo>
                  <a:lnTo>
                    <a:pt x="22" y="26"/>
                  </a:lnTo>
                  <a:lnTo>
                    <a:pt x="29" y="8"/>
                  </a:lnTo>
                  <a:lnTo>
                    <a:pt x="36" y="0"/>
                  </a:lnTo>
                  <a:lnTo>
                    <a:pt x="40" y="13"/>
                  </a:lnTo>
                  <a:lnTo>
                    <a:pt x="42" y="24"/>
                  </a:lnTo>
                  <a:lnTo>
                    <a:pt x="43" y="36"/>
                  </a:lnTo>
                  <a:lnTo>
                    <a:pt x="44" y="48"/>
                  </a:lnTo>
                  <a:lnTo>
                    <a:pt x="47" y="52"/>
                  </a:lnTo>
                  <a:lnTo>
                    <a:pt x="50" y="55"/>
                  </a:lnTo>
                  <a:lnTo>
                    <a:pt x="51" y="59"/>
                  </a:lnTo>
                  <a:lnTo>
                    <a:pt x="52" y="62"/>
                  </a:lnTo>
                  <a:lnTo>
                    <a:pt x="57" y="61"/>
                  </a:lnTo>
                  <a:lnTo>
                    <a:pt x="61" y="60"/>
                  </a:lnTo>
                  <a:lnTo>
                    <a:pt x="65" y="59"/>
                  </a:lnTo>
                  <a:lnTo>
                    <a:pt x="70" y="58"/>
                  </a:lnTo>
                  <a:lnTo>
                    <a:pt x="74" y="56"/>
                  </a:lnTo>
                  <a:lnTo>
                    <a:pt x="79" y="55"/>
                  </a:lnTo>
                  <a:lnTo>
                    <a:pt x="82" y="55"/>
                  </a:lnTo>
                  <a:lnTo>
                    <a:pt x="87" y="55"/>
                  </a:lnTo>
                  <a:lnTo>
                    <a:pt x="88" y="65"/>
                  </a:lnTo>
                  <a:lnTo>
                    <a:pt x="90" y="75"/>
                  </a:lnTo>
                  <a:lnTo>
                    <a:pt x="95" y="83"/>
                  </a:lnTo>
                  <a:lnTo>
                    <a:pt x="103" y="89"/>
                  </a:lnTo>
                  <a:lnTo>
                    <a:pt x="104" y="96"/>
                  </a:lnTo>
                  <a:lnTo>
                    <a:pt x="104" y="100"/>
                  </a:lnTo>
                  <a:lnTo>
                    <a:pt x="104" y="104"/>
                  </a:lnTo>
                  <a:lnTo>
                    <a:pt x="102" y="108"/>
                  </a:lnTo>
                  <a:lnTo>
                    <a:pt x="89" y="112"/>
                  </a:lnTo>
                  <a:lnTo>
                    <a:pt x="76" y="115"/>
                  </a:lnTo>
                  <a:lnTo>
                    <a:pt x="64" y="119"/>
                  </a:lnTo>
                  <a:lnTo>
                    <a:pt x="51" y="123"/>
                  </a:lnTo>
                  <a:lnTo>
                    <a:pt x="38" y="127"/>
                  </a:lnTo>
                  <a:lnTo>
                    <a:pt x="26" y="130"/>
                  </a:lnTo>
                  <a:lnTo>
                    <a:pt x="13" y="135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88533" name="Freeform 789"/>
            <p:cNvSpPr>
              <a:spLocks/>
            </p:cNvSpPr>
            <p:nvPr/>
          </p:nvSpPr>
          <p:spPr bwMode="auto">
            <a:xfrm flipH="1">
              <a:off x="2165" y="2869"/>
              <a:ext cx="17" cy="54"/>
            </a:xfrm>
            <a:custGeom>
              <a:avLst/>
              <a:gdLst/>
              <a:ahLst/>
              <a:cxnLst>
                <a:cxn ang="0">
                  <a:pos x="4" y="146"/>
                </a:cxn>
                <a:cxn ang="0">
                  <a:pos x="2" y="141"/>
                </a:cxn>
                <a:cxn ang="0">
                  <a:pos x="1" y="133"/>
                </a:cxn>
                <a:cxn ang="0">
                  <a:pos x="1" y="118"/>
                </a:cxn>
                <a:cxn ang="0">
                  <a:pos x="0" y="88"/>
                </a:cxn>
                <a:cxn ang="0">
                  <a:pos x="2" y="69"/>
                </a:cxn>
                <a:cxn ang="0">
                  <a:pos x="4" y="50"/>
                </a:cxn>
                <a:cxn ang="0">
                  <a:pos x="5" y="32"/>
                </a:cxn>
                <a:cxn ang="0">
                  <a:pos x="5" y="14"/>
                </a:cxn>
                <a:cxn ang="0">
                  <a:pos x="7" y="7"/>
                </a:cxn>
                <a:cxn ang="0">
                  <a:pos x="12" y="3"/>
                </a:cxn>
                <a:cxn ang="0">
                  <a:pos x="17" y="1"/>
                </a:cxn>
                <a:cxn ang="0">
                  <a:pos x="23" y="0"/>
                </a:cxn>
                <a:cxn ang="0">
                  <a:pos x="29" y="2"/>
                </a:cxn>
                <a:cxn ang="0">
                  <a:pos x="35" y="7"/>
                </a:cxn>
                <a:cxn ang="0">
                  <a:pos x="39" y="12"/>
                </a:cxn>
                <a:cxn ang="0">
                  <a:pos x="43" y="22"/>
                </a:cxn>
                <a:cxn ang="0">
                  <a:pos x="43" y="33"/>
                </a:cxn>
                <a:cxn ang="0">
                  <a:pos x="43" y="46"/>
                </a:cxn>
                <a:cxn ang="0">
                  <a:pos x="42" y="58"/>
                </a:cxn>
                <a:cxn ang="0">
                  <a:pos x="42" y="71"/>
                </a:cxn>
                <a:cxn ang="0">
                  <a:pos x="43" y="90"/>
                </a:cxn>
                <a:cxn ang="0">
                  <a:pos x="44" y="113"/>
                </a:cxn>
                <a:cxn ang="0">
                  <a:pos x="44" y="136"/>
                </a:cxn>
                <a:cxn ang="0">
                  <a:pos x="39" y="152"/>
                </a:cxn>
                <a:cxn ang="0">
                  <a:pos x="33" y="152"/>
                </a:cxn>
                <a:cxn ang="0">
                  <a:pos x="29" y="153"/>
                </a:cxn>
                <a:cxn ang="0">
                  <a:pos x="24" y="153"/>
                </a:cxn>
                <a:cxn ang="0">
                  <a:pos x="21" y="154"/>
                </a:cxn>
                <a:cxn ang="0">
                  <a:pos x="17" y="153"/>
                </a:cxn>
                <a:cxn ang="0">
                  <a:pos x="13" y="152"/>
                </a:cxn>
                <a:cxn ang="0">
                  <a:pos x="8" y="150"/>
                </a:cxn>
                <a:cxn ang="0">
                  <a:pos x="4" y="146"/>
                </a:cxn>
              </a:cxnLst>
              <a:rect l="0" t="0" r="r" b="b"/>
              <a:pathLst>
                <a:path w="44" h="154">
                  <a:moveTo>
                    <a:pt x="4" y="146"/>
                  </a:moveTo>
                  <a:lnTo>
                    <a:pt x="2" y="141"/>
                  </a:lnTo>
                  <a:lnTo>
                    <a:pt x="1" y="133"/>
                  </a:lnTo>
                  <a:lnTo>
                    <a:pt x="1" y="118"/>
                  </a:lnTo>
                  <a:lnTo>
                    <a:pt x="0" y="88"/>
                  </a:lnTo>
                  <a:lnTo>
                    <a:pt x="2" y="69"/>
                  </a:lnTo>
                  <a:lnTo>
                    <a:pt x="4" y="50"/>
                  </a:lnTo>
                  <a:lnTo>
                    <a:pt x="5" y="32"/>
                  </a:lnTo>
                  <a:lnTo>
                    <a:pt x="5" y="14"/>
                  </a:lnTo>
                  <a:lnTo>
                    <a:pt x="7" y="7"/>
                  </a:lnTo>
                  <a:lnTo>
                    <a:pt x="12" y="3"/>
                  </a:lnTo>
                  <a:lnTo>
                    <a:pt x="17" y="1"/>
                  </a:lnTo>
                  <a:lnTo>
                    <a:pt x="23" y="0"/>
                  </a:lnTo>
                  <a:lnTo>
                    <a:pt x="29" y="2"/>
                  </a:lnTo>
                  <a:lnTo>
                    <a:pt x="35" y="7"/>
                  </a:lnTo>
                  <a:lnTo>
                    <a:pt x="39" y="12"/>
                  </a:lnTo>
                  <a:lnTo>
                    <a:pt x="43" y="22"/>
                  </a:lnTo>
                  <a:lnTo>
                    <a:pt x="43" y="33"/>
                  </a:lnTo>
                  <a:lnTo>
                    <a:pt x="43" y="46"/>
                  </a:lnTo>
                  <a:lnTo>
                    <a:pt x="42" y="58"/>
                  </a:lnTo>
                  <a:lnTo>
                    <a:pt x="42" y="71"/>
                  </a:lnTo>
                  <a:lnTo>
                    <a:pt x="43" y="90"/>
                  </a:lnTo>
                  <a:lnTo>
                    <a:pt x="44" y="113"/>
                  </a:lnTo>
                  <a:lnTo>
                    <a:pt x="44" y="136"/>
                  </a:lnTo>
                  <a:lnTo>
                    <a:pt x="39" y="152"/>
                  </a:lnTo>
                  <a:lnTo>
                    <a:pt x="33" y="152"/>
                  </a:lnTo>
                  <a:lnTo>
                    <a:pt x="29" y="153"/>
                  </a:lnTo>
                  <a:lnTo>
                    <a:pt x="24" y="153"/>
                  </a:lnTo>
                  <a:lnTo>
                    <a:pt x="21" y="154"/>
                  </a:lnTo>
                  <a:lnTo>
                    <a:pt x="17" y="153"/>
                  </a:lnTo>
                  <a:lnTo>
                    <a:pt x="13" y="152"/>
                  </a:lnTo>
                  <a:lnTo>
                    <a:pt x="8" y="150"/>
                  </a:lnTo>
                  <a:lnTo>
                    <a:pt x="4" y="1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88534" name="Freeform 790"/>
            <p:cNvSpPr>
              <a:spLocks/>
            </p:cNvSpPr>
            <p:nvPr/>
          </p:nvSpPr>
          <p:spPr bwMode="auto">
            <a:xfrm flipH="1">
              <a:off x="2241" y="2893"/>
              <a:ext cx="30" cy="18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1"/>
                </a:cxn>
                <a:cxn ang="0">
                  <a:pos x="0" y="49"/>
                </a:cxn>
                <a:cxn ang="0">
                  <a:pos x="0" y="47"/>
                </a:cxn>
                <a:cxn ang="0">
                  <a:pos x="0" y="45"/>
                </a:cxn>
                <a:cxn ang="0">
                  <a:pos x="2" y="44"/>
                </a:cxn>
                <a:cxn ang="0">
                  <a:pos x="3" y="42"/>
                </a:cxn>
                <a:cxn ang="0">
                  <a:pos x="5" y="38"/>
                </a:cxn>
                <a:cxn ang="0">
                  <a:pos x="6" y="32"/>
                </a:cxn>
                <a:cxn ang="0">
                  <a:pos x="12" y="32"/>
                </a:cxn>
                <a:cxn ang="0">
                  <a:pos x="18" y="32"/>
                </a:cxn>
                <a:cxn ang="0">
                  <a:pos x="24" y="32"/>
                </a:cxn>
                <a:cxn ang="0">
                  <a:pos x="31" y="31"/>
                </a:cxn>
                <a:cxn ang="0">
                  <a:pos x="35" y="30"/>
                </a:cxn>
                <a:cxn ang="0">
                  <a:pos x="38" y="28"/>
                </a:cxn>
                <a:cxn ang="0">
                  <a:pos x="43" y="24"/>
                </a:cxn>
                <a:cxn ang="0">
                  <a:pos x="51" y="17"/>
                </a:cxn>
                <a:cxn ang="0">
                  <a:pos x="54" y="13"/>
                </a:cxn>
                <a:cxn ang="0">
                  <a:pos x="57" y="11"/>
                </a:cxn>
                <a:cxn ang="0">
                  <a:pos x="60" y="8"/>
                </a:cxn>
                <a:cxn ang="0">
                  <a:pos x="65" y="5"/>
                </a:cxn>
                <a:cxn ang="0">
                  <a:pos x="67" y="4"/>
                </a:cxn>
                <a:cxn ang="0">
                  <a:pos x="70" y="2"/>
                </a:cxn>
                <a:cxn ang="0">
                  <a:pos x="74" y="1"/>
                </a:cxn>
                <a:cxn ang="0">
                  <a:pos x="76" y="0"/>
                </a:cxn>
                <a:cxn ang="0">
                  <a:pos x="75" y="8"/>
                </a:cxn>
                <a:cxn ang="0">
                  <a:pos x="75" y="16"/>
                </a:cxn>
                <a:cxn ang="0">
                  <a:pos x="74" y="24"/>
                </a:cxn>
                <a:cxn ang="0">
                  <a:pos x="73" y="32"/>
                </a:cxn>
                <a:cxn ang="0">
                  <a:pos x="63" y="35"/>
                </a:cxn>
                <a:cxn ang="0">
                  <a:pos x="54" y="37"/>
                </a:cxn>
                <a:cxn ang="0">
                  <a:pos x="45" y="39"/>
                </a:cxn>
                <a:cxn ang="0">
                  <a:pos x="37" y="42"/>
                </a:cxn>
                <a:cxn ang="0">
                  <a:pos x="28" y="45"/>
                </a:cxn>
                <a:cxn ang="0">
                  <a:pos x="18" y="47"/>
                </a:cxn>
                <a:cxn ang="0">
                  <a:pos x="9" y="50"/>
                </a:cxn>
                <a:cxn ang="0">
                  <a:pos x="0" y="52"/>
                </a:cxn>
              </a:cxnLst>
              <a:rect l="0" t="0" r="r" b="b"/>
              <a:pathLst>
                <a:path w="76" h="52">
                  <a:moveTo>
                    <a:pt x="0" y="52"/>
                  </a:moveTo>
                  <a:lnTo>
                    <a:pt x="0" y="51"/>
                  </a:lnTo>
                  <a:lnTo>
                    <a:pt x="0" y="49"/>
                  </a:lnTo>
                  <a:lnTo>
                    <a:pt x="0" y="47"/>
                  </a:lnTo>
                  <a:lnTo>
                    <a:pt x="0" y="45"/>
                  </a:lnTo>
                  <a:lnTo>
                    <a:pt x="2" y="44"/>
                  </a:lnTo>
                  <a:lnTo>
                    <a:pt x="3" y="42"/>
                  </a:lnTo>
                  <a:lnTo>
                    <a:pt x="5" y="38"/>
                  </a:lnTo>
                  <a:lnTo>
                    <a:pt x="6" y="32"/>
                  </a:lnTo>
                  <a:lnTo>
                    <a:pt x="12" y="32"/>
                  </a:lnTo>
                  <a:lnTo>
                    <a:pt x="18" y="32"/>
                  </a:lnTo>
                  <a:lnTo>
                    <a:pt x="24" y="32"/>
                  </a:lnTo>
                  <a:lnTo>
                    <a:pt x="31" y="31"/>
                  </a:lnTo>
                  <a:lnTo>
                    <a:pt x="35" y="30"/>
                  </a:lnTo>
                  <a:lnTo>
                    <a:pt x="38" y="28"/>
                  </a:lnTo>
                  <a:lnTo>
                    <a:pt x="43" y="24"/>
                  </a:lnTo>
                  <a:lnTo>
                    <a:pt x="51" y="17"/>
                  </a:lnTo>
                  <a:lnTo>
                    <a:pt x="54" y="13"/>
                  </a:lnTo>
                  <a:lnTo>
                    <a:pt x="57" y="11"/>
                  </a:lnTo>
                  <a:lnTo>
                    <a:pt x="60" y="8"/>
                  </a:lnTo>
                  <a:lnTo>
                    <a:pt x="65" y="5"/>
                  </a:lnTo>
                  <a:lnTo>
                    <a:pt x="67" y="4"/>
                  </a:lnTo>
                  <a:lnTo>
                    <a:pt x="70" y="2"/>
                  </a:lnTo>
                  <a:lnTo>
                    <a:pt x="74" y="1"/>
                  </a:lnTo>
                  <a:lnTo>
                    <a:pt x="76" y="0"/>
                  </a:lnTo>
                  <a:lnTo>
                    <a:pt x="75" y="8"/>
                  </a:lnTo>
                  <a:lnTo>
                    <a:pt x="75" y="16"/>
                  </a:lnTo>
                  <a:lnTo>
                    <a:pt x="74" y="24"/>
                  </a:lnTo>
                  <a:lnTo>
                    <a:pt x="73" y="32"/>
                  </a:lnTo>
                  <a:lnTo>
                    <a:pt x="63" y="35"/>
                  </a:lnTo>
                  <a:lnTo>
                    <a:pt x="54" y="37"/>
                  </a:lnTo>
                  <a:lnTo>
                    <a:pt x="45" y="39"/>
                  </a:lnTo>
                  <a:lnTo>
                    <a:pt x="37" y="42"/>
                  </a:lnTo>
                  <a:lnTo>
                    <a:pt x="28" y="45"/>
                  </a:lnTo>
                  <a:lnTo>
                    <a:pt x="18" y="47"/>
                  </a:lnTo>
                  <a:lnTo>
                    <a:pt x="9" y="5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88535" name="Freeform 791"/>
            <p:cNvSpPr>
              <a:spLocks/>
            </p:cNvSpPr>
            <p:nvPr/>
          </p:nvSpPr>
          <p:spPr bwMode="auto">
            <a:xfrm flipH="1">
              <a:off x="2216" y="2849"/>
              <a:ext cx="50" cy="55"/>
            </a:xfrm>
            <a:custGeom>
              <a:avLst/>
              <a:gdLst/>
              <a:ahLst/>
              <a:cxnLst>
                <a:cxn ang="0">
                  <a:pos x="70" y="152"/>
                </a:cxn>
                <a:cxn ang="0">
                  <a:pos x="72" y="146"/>
                </a:cxn>
                <a:cxn ang="0">
                  <a:pos x="75" y="137"/>
                </a:cxn>
                <a:cxn ang="0">
                  <a:pos x="77" y="127"/>
                </a:cxn>
                <a:cxn ang="0">
                  <a:pos x="78" y="116"/>
                </a:cxn>
                <a:cxn ang="0">
                  <a:pos x="72" y="109"/>
                </a:cxn>
                <a:cxn ang="0">
                  <a:pos x="63" y="108"/>
                </a:cxn>
                <a:cxn ang="0">
                  <a:pos x="52" y="111"/>
                </a:cxn>
                <a:cxn ang="0">
                  <a:pos x="39" y="117"/>
                </a:cxn>
                <a:cxn ang="0">
                  <a:pos x="26" y="124"/>
                </a:cxn>
                <a:cxn ang="0">
                  <a:pos x="15" y="132"/>
                </a:cxn>
                <a:cxn ang="0">
                  <a:pos x="6" y="139"/>
                </a:cxn>
                <a:cxn ang="0">
                  <a:pos x="0" y="143"/>
                </a:cxn>
                <a:cxn ang="0">
                  <a:pos x="6" y="113"/>
                </a:cxn>
                <a:cxn ang="0">
                  <a:pos x="9" y="93"/>
                </a:cxn>
                <a:cxn ang="0">
                  <a:pos x="14" y="75"/>
                </a:cxn>
                <a:cxn ang="0">
                  <a:pos x="19" y="49"/>
                </a:cxn>
                <a:cxn ang="0">
                  <a:pos x="22" y="46"/>
                </a:cxn>
                <a:cxn ang="0">
                  <a:pos x="24" y="41"/>
                </a:cxn>
                <a:cxn ang="0">
                  <a:pos x="25" y="37"/>
                </a:cxn>
                <a:cxn ang="0">
                  <a:pos x="28" y="32"/>
                </a:cxn>
                <a:cxn ang="0">
                  <a:pos x="38" y="26"/>
                </a:cxn>
                <a:cxn ang="0">
                  <a:pos x="51" y="22"/>
                </a:cxn>
                <a:cxn ang="0">
                  <a:pos x="63" y="17"/>
                </a:cxn>
                <a:cxn ang="0">
                  <a:pos x="77" y="13"/>
                </a:cxn>
                <a:cxn ang="0">
                  <a:pos x="91" y="9"/>
                </a:cxn>
                <a:cxn ang="0">
                  <a:pos x="104" y="6"/>
                </a:cxn>
                <a:cxn ang="0">
                  <a:pos x="116" y="2"/>
                </a:cxn>
                <a:cxn ang="0">
                  <a:pos x="128" y="0"/>
                </a:cxn>
                <a:cxn ang="0">
                  <a:pos x="124" y="20"/>
                </a:cxn>
                <a:cxn ang="0">
                  <a:pos x="120" y="45"/>
                </a:cxn>
                <a:cxn ang="0">
                  <a:pos x="113" y="78"/>
                </a:cxn>
                <a:cxn ang="0">
                  <a:pos x="105" y="119"/>
                </a:cxn>
                <a:cxn ang="0">
                  <a:pos x="105" y="128"/>
                </a:cxn>
                <a:cxn ang="0">
                  <a:pos x="105" y="141"/>
                </a:cxn>
                <a:cxn ang="0">
                  <a:pos x="102" y="153"/>
                </a:cxn>
                <a:cxn ang="0">
                  <a:pos x="99" y="160"/>
                </a:cxn>
                <a:cxn ang="0">
                  <a:pos x="91" y="160"/>
                </a:cxn>
                <a:cxn ang="0">
                  <a:pos x="82" y="160"/>
                </a:cxn>
                <a:cxn ang="0">
                  <a:pos x="74" y="158"/>
                </a:cxn>
                <a:cxn ang="0">
                  <a:pos x="70" y="152"/>
                </a:cxn>
              </a:cxnLst>
              <a:rect l="0" t="0" r="r" b="b"/>
              <a:pathLst>
                <a:path w="128" h="160">
                  <a:moveTo>
                    <a:pt x="70" y="152"/>
                  </a:moveTo>
                  <a:lnTo>
                    <a:pt x="72" y="146"/>
                  </a:lnTo>
                  <a:lnTo>
                    <a:pt x="75" y="137"/>
                  </a:lnTo>
                  <a:lnTo>
                    <a:pt x="77" y="127"/>
                  </a:lnTo>
                  <a:lnTo>
                    <a:pt x="78" y="116"/>
                  </a:lnTo>
                  <a:lnTo>
                    <a:pt x="72" y="109"/>
                  </a:lnTo>
                  <a:lnTo>
                    <a:pt x="63" y="108"/>
                  </a:lnTo>
                  <a:lnTo>
                    <a:pt x="52" y="111"/>
                  </a:lnTo>
                  <a:lnTo>
                    <a:pt x="39" y="117"/>
                  </a:lnTo>
                  <a:lnTo>
                    <a:pt x="26" y="124"/>
                  </a:lnTo>
                  <a:lnTo>
                    <a:pt x="15" y="132"/>
                  </a:lnTo>
                  <a:lnTo>
                    <a:pt x="6" y="139"/>
                  </a:lnTo>
                  <a:lnTo>
                    <a:pt x="0" y="143"/>
                  </a:lnTo>
                  <a:lnTo>
                    <a:pt x="6" y="113"/>
                  </a:lnTo>
                  <a:lnTo>
                    <a:pt x="9" y="93"/>
                  </a:lnTo>
                  <a:lnTo>
                    <a:pt x="14" y="75"/>
                  </a:lnTo>
                  <a:lnTo>
                    <a:pt x="19" y="49"/>
                  </a:lnTo>
                  <a:lnTo>
                    <a:pt x="22" y="46"/>
                  </a:lnTo>
                  <a:lnTo>
                    <a:pt x="24" y="41"/>
                  </a:lnTo>
                  <a:lnTo>
                    <a:pt x="25" y="37"/>
                  </a:lnTo>
                  <a:lnTo>
                    <a:pt x="28" y="32"/>
                  </a:lnTo>
                  <a:lnTo>
                    <a:pt x="38" y="26"/>
                  </a:lnTo>
                  <a:lnTo>
                    <a:pt x="51" y="22"/>
                  </a:lnTo>
                  <a:lnTo>
                    <a:pt x="63" y="17"/>
                  </a:lnTo>
                  <a:lnTo>
                    <a:pt x="77" y="13"/>
                  </a:lnTo>
                  <a:lnTo>
                    <a:pt x="91" y="9"/>
                  </a:lnTo>
                  <a:lnTo>
                    <a:pt x="104" y="6"/>
                  </a:lnTo>
                  <a:lnTo>
                    <a:pt x="116" y="2"/>
                  </a:lnTo>
                  <a:lnTo>
                    <a:pt x="128" y="0"/>
                  </a:lnTo>
                  <a:lnTo>
                    <a:pt x="124" y="20"/>
                  </a:lnTo>
                  <a:lnTo>
                    <a:pt x="120" y="45"/>
                  </a:lnTo>
                  <a:lnTo>
                    <a:pt x="113" y="78"/>
                  </a:lnTo>
                  <a:lnTo>
                    <a:pt x="105" y="119"/>
                  </a:lnTo>
                  <a:lnTo>
                    <a:pt x="105" y="128"/>
                  </a:lnTo>
                  <a:lnTo>
                    <a:pt x="105" y="141"/>
                  </a:lnTo>
                  <a:lnTo>
                    <a:pt x="102" y="153"/>
                  </a:lnTo>
                  <a:lnTo>
                    <a:pt x="99" y="160"/>
                  </a:lnTo>
                  <a:lnTo>
                    <a:pt x="91" y="160"/>
                  </a:lnTo>
                  <a:lnTo>
                    <a:pt x="82" y="160"/>
                  </a:lnTo>
                  <a:lnTo>
                    <a:pt x="74" y="158"/>
                  </a:lnTo>
                  <a:lnTo>
                    <a:pt x="70" y="152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88536" name="Freeform 792"/>
            <p:cNvSpPr>
              <a:spLocks/>
            </p:cNvSpPr>
            <p:nvPr/>
          </p:nvSpPr>
          <p:spPr bwMode="auto">
            <a:xfrm flipH="1">
              <a:off x="2342" y="2878"/>
              <a:ext cx="16" cy="24"/>
            </a:xfrm>
            <a:custGeom>
              <a:avLst/>
              <a:gdLst/>
              <a:ahLst/>
              <a:cxnLst>
                <a:cxn ang="0">
                  <a:pos x="2" y="69"/>
                </a:cxn>
                <a:cxn ang="0">
                  <a:pos x="0" y="64"/>
                </a:cxn>
                <a:cxn ang="0">
                  <a:pos x="2" y="56"/>
                </a:cxn>
                <a:cxn ang="0">
                  <a:pos x="7" y="44"/>
                </a:cxn>
                <a:cxn ang="0">
                  <a:pos x="14" y="32"/>
                </a:cxn>
                <a:cxn ang="0">
                  <a:pos x="21" y="21"/>
                </a:cxn>
                <a:cxn ang="0">
                  <a:pos x="29" y="12"/>
                </a:cxn>
                <a:cxn ang="0">
                  <a:pos x="37" y="4"/>
                </a:cxn>
                <a:cxn ang="0">
                  <a:pos x="43" y="0"/>
                </a:cxn>
                <a:cxn ang="0">
                  <a:pos x="38" y="13"/>
                </a:cxn>
                <a:cxn ang="0">
                  <a:pos x="34" y="26"/>
                </a:cxn>
                <a:cxn ang="0">
                  <a:pos x="29" y="38"/>
                </a:cxn>
                <a:cxn ang="0">
                  <a:pos x="24" y="51"/>
                </a:cxn>
                <a:cxn ang="0">
                  <a:pos x="19" y="56"/>
                </a:cxn>
                <a:cxn ang="0">
                  <a:pos x="13" y="60"/>
                </a:cxn>
                <a:cxn ang="0">
                  <a:pos x="8" y="65"/>
                </a:cxn>
                <a:cxn ang="0">
                  <a:pos x="2" y="69"/>
                </a:cxn>
              </a:cxnLst>
              <a:rect l="0" t="0" r="r" b="b"/>
              <a:pathLst>
                <a:path w="43" h="69">
                  <a:moveTo>
                    <a:pt x="2" y="69"/>
                  </a:moveTo>
                  <a:lnTo>
                    <a:pt x="0" y="64"/>
                  </a:lnTo>
                  <a:lnTo>
                    <a:pt x="2" y="56"/>
                  </a:lnTo>
                  <a:lnTo>
                    <a:pt x="7" y="44"/>
                  </a:lnTo>
                  <a:lnTo>
                    <a:pt x="14" y="32"/>
                  </a:lnTo>
                  <a:lnTo>
                    <a:pt x="21" y="21"/>
                  </a:lnTo>
                  <a:lnTo>
                    <a:pt x="29" y="12"/>
                  </a:lnTo>
                  <a:lnTo>
                    <a:pt x="37" y="4"/>
                  </a:lnTo>
                  <a:lnTo>
                    <a:pt x="43" y="0"/>
                  </a:lnTo>
                  <a:lnTo>
                    <a:pt x="38" y="13"/>
                  </a:lnTo>
                  <a:lnTo>
                    <a:pt x="34" y="26"/>
                  </a:lnTo>
                  <a:lnTo>
                    <a:pt x="29" y="38"/>
                  </a:lnTo>
                  <a:lnTo>
                    <a:pt x="24" y="51"/>
                  </a:lnTo>
                  <a:lnTo>
                    <a:pt x="19" y="56"/>
                  </a:lnTo>
                  <a:lnTo>
                    <a:pt x="13" y="60"/>
                  </a:lnTo>
                  <a:lnTo>
                    <a:pt x="8" y="65"/>
                  </a:lnTo>
                  <a:lnTo>
                    <a:pt x="2" y="69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88537" name="Freeform 793"/>
            <p:cNvSpPr>
              <a:spLocks/>
            </p:cNvSpPr>
            <p:nvPr/>
          </p:nvSpPr>
          <p:spPr bwMode="auto">
            <a:xfrm flipH="1">
              <a:off x="2260" y="2860"/>
              <a:ext cx="35" cy="35"/>
            </a:xfrm>
            <a:custGeom>
              <a:avLst/>
              <a:gdLst/>
              <a:ahLst/>
              <a:cxnLst>
                <a:cxn ang="0">
                  <a:pos x="37" y="79"/>
                </a:cxn>
                <a:cxn ang="0">
                  <a:pos x="29" y="80"/>
                </a:cxn>
                <a:cxn ang="0">
                  <a:pos x="21" y="81"/>
                </a:cxn>
                <a:cxn ang="0">
                  <a:pos x="11" y="81"/>
                </a:cxn>
                <a:cxn ang="0">
                  <a:pos x="4" y="80"/>
                </a:cxn>
                <a:cxn ang="0">
                  <a:pos x="3" y="74"/>
                </a:cxn>
                <a:cxn ang="0">
                  <a:pos x="3" y="69"/>
                </a:cxn>
                <a:cxn ang="0">
                  <a:pos x="3" y="65"/>
                </a:cxn>
                <a:cxn ang="0">
                  <a:pos x="3" y="56"/>
                </a:cxn>
                <a:cxn ang="0">
                  <a:pos x="2" y="50"/>
                </a:cxn>
                <a:cxn ang="0">
                  <a:pos x="0" y="45"/>
                </a:cxn>
                <a:cxn ang="0">
                  <a:pos x="0" y="41"/>
                </a:cxn>
                <a:cxn ang="0">
                  <a:pos x="0" y="35"/>
                </a:cxn>
                <a:cxn ang="0">
                  <a:pos x="14" y="29"/>
                </a:cxn>
                <a:cxn ang="0">
                  <a:pos x="22" y="26"/>
                </a:cxn>
                <a:cxn ang="0">
                  <a:pos x="26" y="23"/>
                </a:cxn>
                <a:cxn ang="0">
                  <a:pos x="33" y="20"/>
                </a:cxn>
                <a:cxn ang="0">
                  <a:pos x="40" y="18"/>
                </a:cxn>
                <a:cxn ang="0">
                  <a:pos x="47" y="15"/>
                </a:cxn>
                <a:cxn ang="0">
                  <a:pos x="54" y="13"/>
                </a:cxn>
                <a:cxn ang="0">
                  <a:pos x="61" y="10"/>
                </a:cxn>
                <a:cxn ang="0">
                  <a:pos x="68" y="7"/>
                </a:cxn>
                <a:cxn ang="0">
                  <a:pos x="75" y="5"/>
                </a:cxn>
                <a:cxn ang="0">
                  <a:pos x="83" y="3"/>
                </a:cxn>
                <a:cxn ang="0">
                  <a:pos x="90" y="0"/>
                </a:cxn>
                <a:cxn ang="0">
                  <a:pos x="89" y="6"/>
                </a:cxn>
                <a:cxn ang="0">
                  <a:pos x="87" y="12"/>
                </a:cxn>
                <a:cxn ang="0">
                  <a:pos x="86" y="19"/>
                </a:cxn>
                <a:cxn ang="0">
                  <a:pos x="85" y="25"/>
                </a:cxn>
                <a:cxn ang="0">
                  <a:pos x="71" y="69"/>
                </a:cxn>
                <a:cxn ang="0">
                  <a:pos x="64" y="93"/>
                </a:cxn>
                <a:cxn ang="0">
                  <a:pos x="61" y="101"/>
                </a:cxn>
                <a:cxn ang="0">
                  <a:pos x="60" y="103"/>
                </a:cxn>
                <a:cxn ang="0">
                  <a:pos x="57" y="99"/>
                </a:cxn>
                <a:cxn ang="0">
                  <a:pos x="52" y="91"/>
                </a:cxn>
                <a:cxn ang="0">
                  <a:pos x="45" y="83"/>
                </a:cxn>
                <a:cxn ang="0">
                  <a:pos x="37" y="79"/>
                </a:cxn>
              </a:cxnLst>
              <a:rect l="0" t="0" r="r" b="b"/>
              <a:pathLst>
                <a:path w="90" h="103">
                  <a:moveTo>
                    <a:pt x="37" y="79"/>
                  </a:moveTo>
                  <a:lnTo>
                    <a:pt x="29" y="80"/>
                  </a:lnTo>
                  <a:lnTo>
                    <a:pt x="21" y="81"/>
                  </a:lnTo>
                  <a:lnTo>
                    <a:pt x="11" y="81"/>
                  </a:lnTo>
                  <a:lnTo>
                    <a:pt x="4" y="80"/>
                  </a:lnTo>
                  <a:lnTo>
                    <a:pt x="3" y="74"/>
                  </a:lnTo>
                  <a:lnTo>
                    <a:pt x="3" y="69"/>
                  </a:lnTo>
                  <a:lnTo>
                    <a:pt x="3" y="65"/>
                  </a:lnTo>
                  <a:lnTo>
                    <a:pt x="3" y="56"/>
                  </a:lnTo>
                  <a:lnTo>
                    <a:pt x="2" y="50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14" y="29"/>
                  </a:lnTo>
                  <a:lnTo>
                    <a:pt x="22" y="26"/>
                  </a:lnTo>
                  <a:lnTo>
                    <a:pt x="26" y="23"/>
                  </a:lnTo>
                  <a:lnTo>
                    <a:pt x="33" y="20"/>
                  </a:lnTo>
                  <a:lnTo>
                    <a:pt x="40" y="18"/>
                  </a:lnTo>
                  <a:lnTo>
                    <a:pt x="47" y="15"/>
                  </a:lnTo>
                  <a:lnTo>
                    <a:pt x="54" y="13"/>
                  </a:lnTo>
                  <a:lnTo>
                    <a:pt x="61" y="10"/>
                  </a:lnTo>
                  <a:lnTo>
                    <a:pt x="68" y="7"/>
                  </a:lnTo>
                  <a:lnTo>
                    <a:pt x="75" y="5"/>
                  </a:lnTo>
                  <a:lnTo>
                    <a:pt x="83" y="3"/>
                  </a:lnTo>
                  <a:lnTo>
                    <a:pt x="90" y="0"/>
                  </a:lnTo>
                  <a:lnTo>
                    <a:pt x="89" y="6"/>
                  </a:lnTo>
                  <a:lnTo>
                    <a:pt x="87" y="12"/>
                  </a:lnTo>
                  <a:lnTo>
                    <a:pt x="86" y="19"/>
                  </a:lnTo>
                  <a:lnTo>
                    <a:pt x="85" y="25"/>
                  </a:lnTo>
                  <a:lnTo>
                    <a:pt x="71" y="69"/>
                  </a:lnTo>
                  <a:lnTo>
                    <a:pt x="64" y="93"/>
                  </a:lnTo>
                  <a:lnTo>
                    <a:pt x="61" y="101"/>
                  </a:lnTo>
                  <a:lnTo>
                    <a:pt x="60" y="103"/>
                  </a:lnTo>
                  <a:lnTo>
                    <a:pt x="57" y="99"/>
                  </a:lnTo>
                  <a:lnTo>
                    <a:pt x="52" y="91"/>
                  </a:lnTo>
                  <a:lnTo>
                    <a:pt x="45" y="83"/>
                  </a:lnTo>
                  <a:lnTo>
                    <a:pt x="37" y="79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88538" name="Freeform 794"/>
            <p:cNvSpPr>
              <a:spLocks/>
            </p:cNvSpPr>
            <p:nvPr/>
          </p:nvSpPr>
          <p:spPr bwMode="auto">
            <a:xfrm flipH="1">
              <a:off x="2294" y="2841"/>
              <a:ext cx="48" cy="49"/>
            </a:xfrm>
            <a:custGeom>
              <a:avLst/>
              <a:gdLst/>
              <a:ahLst/>
              <a:cxnLst>
                <a:cxn ang="0">
                  <a:pos x="0" y="143"/>
                </a:cxn>
                <a:cxn ang="0">
                  <a:pos x="2" y="133"/>
                </a:cxn>
                <a:cxn ang="0">
                  <a:pos x="7" y="122"/>
                </a:cxn>
                <a:cxn ang="0">
                  <a:pos x="11" y="112"/>
                </a:cxn>
                <a:cxn ang="0">
                  <a:pos x="15" y="99"/>
                </a:cxn>
                <a:cxn ang="0">
                  <a:pos x="25" y="86"/>
                </a:cxn>
                <a:cxn ang="0">
                  <a:pos x="34" y="75"/>
                </a:cxn>
                <a:cxn ang="0">
                  <a:pos x="44" y="65"/>
                </a:cxn>
                <a:cxn ang="0">
                  <a:pos x="53" y="54"/>
                </a:cxn>
                <a:cxn ang="0">
                  <a:pos x="62" y="44"/>
                </a:cxn>
                <a:cxn ang="0">
                  <a:pos x="72" y="35"/>
                </a:cxn>
                <a:cxn ang="0">
                  <a:pos x="85" y="27"/>
                </a:cxn>
                <a:cxn ang="0">
                  <a:pos x="100" y="17"/>
                </a:cxn>
                <a:cxn ang="0">
                  <a:pos x="112" y="8"/>
                </a:cxn>
                <a:cxn ang="0">
                  <a:pos x="117" y="3"/>
                </a:cxn>
                <a:cxn ang="0">
                  <a:pos x="121" y="1"/>
                </a:cxn>
                <a:cxn ang="0">
                  <a:pos x="123" y="0"/>
                </a:cxn>
                <a:cxn ang="0">
                  <a:pos x="116" y="21"/>
                </a:cxn>
                <a:cxn ang="0">
                  <a:pos x="108" y="44"/>
                </a:cxn>
                <a:cxn ang="0">
                  <a:pos x="100" y="67"/>
                </a:cxn>
                <a:cxn ang="0">
                  <a:pos x="92" y="88"/>
                </a:cxn>
                <a:cxn ang="0">
                  <a:pos x="77" y="96"/>
                </a:cxn>
                <a:cxn ang="0">
                  <a:pos x="63" y="105"/>
                </a:cxn>
                <a:cxn ang="0">
                  <a:pos x="51" y="113"/>
                </a:cxn>
                <a:cxn ang="0">
                  <a:pos x="39" y="120"/>
                </a:cxn>
                <a:cxn ang="0">
                  <a:pos x="27" y="127"/>
                </a:cxn>
                <a:cxn ang="0">
                  <a:pos x="17" y="134"/>
                </a:cxn>
                <a:cxn ang="0">
                  <a:pos x="8" y="138"/>
                </a:cxn>
                <a:cxn ang="0">
                  <a:pos x="0" y="143"/>
                </a:cxn>
              </a:cxnLst>
              <a:rect l="0" t="0" r="r" b="b"/>
              <a:pathLst>
                <a:path w="123" h="143">
                  <a:moveTo>
                    <a:pt x="0" y="143"/>
                  </a:moveTo>
                  <a:lnTo>
                    <a:pt x="2" y="133"/>
                  </a:lnTo>
                  <a:lnTo>
                    <a:pt x="7" y="122"/>
                  </a:lnTo>
                  <a:lnTo>
                    <a:pt x="11" y="112"/>
                  </a:lnTo>
                  <a:lnTo>
                    <a:pt x="15" y="99"/>
                  </a:lnTo>
                  <a:lnTo>
                    <a:pt x="25" y="86"/>
                  </a:lnTo>
                  <a:lnTo>
                    <a:pt x="34" y="75"/>
                  </a:lnTo>
                  <a:lnTo>
                    <a:pt x="44" y="65"/>
                  </a:lnTo>
                  <a:lnTo>
                    <a:pt x="53" y="54"/>
                  </a:lnTo>
                  <a:lnTo>
                    <a:pt x="62" y="44"/>
                  </a:lnTo>
                  <a:lnTo>
                    <a:pt x="72" y="35"/>
                  </a:lnTo>
                  <a:lnTo>
                    <a:pt x="85" y="27"/>
                  </a:lnTo>
                  <a:lnTo>
                    <a:pt x="100" y="17"/>
                  </a:lnTo>
                  <a:lnTo>
                    <a:pt x="112" y="8"/>
                  </a:lnTo>
                  <a:lnTo>
                    <a:pt x="117" y="3"/>
                  </a:lnTo>
                  <a:lnTo>
                    <a:pt x="121" y="1"/>
                  </a:lnTo>
                  <a:lnTo>
                    <a:pt x="123" y="0"/>
                  </a:lnTo>
                  <a:lnTo>
                    <a:pt x="116" y="21"/>
                  </a:lnTo>
                  <a:lnTo>
                    <a:pt x="108" y="44"/>
                  </a:lnTo>
                  <a:lnTo>
                    <a:pt x="100" y="67"/>
                  </a:lnTo>
                  <a:lnTo>
                    <a:pt x="92" y="88"/>
                  </a:lnTo>
                  <a:lnTo>
                    <a:pt x="77" y="96"/>
                  </a:lnTo>
                  <a:lnTo>
                    <a:pt x="63" y="105"/>
                  </a:lnTo>
                  <a:lnTo>
                    <a:pt x="51" y="113"/>
                  </a:lnTo>
                  <a:lnTo>
                    <a:pt x="39" y="120"/>
                  </a:lnTo>
                  <a:lnTo>
                    <a:pt x="27" y="127"/>
                  </a:lnTo>
                  <a:lnTo>
                    <a:pt x="17" y="134"/>
                  </a:lnTo>
                  <a:lnTo>
                    <a:pt x="8" y="138"/>
                  </a:lnTo>
                  <a:lnTo>
                    <a:pt x="0" y="143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88539" name="Freeform 795"/>
            <p:cNvSpPr>
              <a:spLocks/>
            </p:cNvSpPr>
            <p:nvPr/>
          </p:nvSpPr>
          <p:spPr bwMode="auto">
            <a:xfrm flipH="1">
              <a:off x="2292" y="2862"/>
              <a:ext cx="6" cy="5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1" y="11"/>
                </a:cxn>
                <a:cxn ang="0">
                  <a:pos x="2" y="7"/>
                </a:cxn>
                <a:cxn ang="0">
                  <a:pos x="2" y="5"/>
                </a:cxn>
                <a:cxn ang="0">
                  <a:pos x="3" y="1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6" y="1"/>
                </a:cxn>
                <a:cxn ang="0">
                  <a:pos x="7" y="0"/>
                </a:cxn>
                <a:cxn ang="0">
                  <a:pos x="8" y="4"/>
                </a:cxn>
                <a:cxn ang="0">
                  <a:pos x="10" y="6"/>
                </a:cxn>
                <a:cxn ang="0">
                  <a:pos x="13" y="8"/>
                </a:cxn>
                <a:cxn ang="0">
                  <a:pos x="14" y="9"/>
                </a:cxn>
                <a:cxn ang="0">
                  <a:pos x="10" y="9"/>
                </a:cxn>
                <a:cxn ang="0">
                  <a:pos x="7" y="12"/>
                </a:cxn>
                <a:cxn ang="0">
                  <a:pos x="3" y="13"/>
                </a:cxn>
                <a:cxn ang="0">
                  <a:pos x="0" y="14"/>
                </a:cxn>
              </a:cxnLst>
              <a:rect l="0" t="0" r="r" b="b"/>
              <a:pathLst>
                <a:path w="14" h="14">
                  <a:moveTo>
                    <a:pt x="0" y="14"/>
                  </a:moveTo>
                  <a:lnTo>
                    <a:pt x="1" y="11"/>
                  </a:lnTo>
                  <a:lnTo>
                    <a:pt x="2" y="7"/>
                  </a:lnTo>
                  <a:lnTo>
                    <a:pt x="2" y="5"/>
                  </a:lnTo>
                  <a:lnTo>
                    <a:pt x="3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8" y="4"/>
                  </a:lnTo>
                  <a:lnTo>
                    <a:pt x="10" y="6"/>
                  </a:lnTo>
                  <a:lnTo>
                    <a:pt x="13" y="8"/>
                  </a:lnTo>
                  <a:lnTo>
                    <a:pt x="14" y="9"/>
                  </a:lnTo>
                  <a:lnTo>
                    <a:pt x="10" y="9"/>
                  </a:lnTo>
                  <a:lnTo>
                    <a:pt x="7" y="12"/>
                  </a:lnTo>
                  <a:lnTo>
                    <a:pt x="3" y="1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88540" name="Freeform 796"/>
            <p:cNvSpPr>
              <a:spLocks/>
            </p:cNvSpPr>
            <p:nvPr/>
          </p:nvSpPr>
          <p:spPr bwMode="auto">
            <a:xfrm flipH="1">
              <a:off x="2259" y="2826"/>
              <a:ext cx="36" cy="33"/>
            </a:xfrm>
            <a:custGeom>
              <a:avLst/>
              <a:gdLst/>
              <a:ahLst/>
              <a:cxnLst>
                <a:cxn ang="0">
                  <a:pos x="0" y="99"/>
                </a:cxn>
                <a:cxn ang="0">
                  <a:pos x="1" y="90"/>
                </a:cxn>
                <a:cxn ang="0">
                  <a:pos x="2" y="82"/>
                </a:cxn>
                <a:cxn ang="0">
                  <a:pos x="3" y="73"/>
                </a:cxn>
                <a:cxn ang="0">
                  <a:pos x="4" y="65"/>
                </a:cxn>
                <a:cxn ang="0">
                  <a:pos x="9" y="53"/>
                </a:cxn>
                <a:cxn ang="0">
                  <a:pos x="15" y="45"/>
                </a:cxn>
                <a:cxn ang="0">
                  <a:pos x="21" y="37"/>
                </a:cxn>
                <a:cxn ang="0">
                  <a:pos x="26" y="27"/>
                </a:cxn>
                <a:cxn ang="0">
                  <a:pos x="33" y="23"/>
                </a:cxn>
                <a:cxn ang="0">
                  <a:pos x="41" y="19"/>
                </a:cxn>
                <a:cxn ang="0">
                  <a:pos x="49" y="14"/>
                </a:cxn>
                <a:cxn ang="0">
                  <a:pos x="59" y="9"/>
                </a:cxn>
                <a:cxn ang="0">
                  <a:pos x="67" y="5"/>
                </a:cxn>
                <a:cxn ang="0">
                  <a:pos x="76" y="2"/>
                </a:cxn>
                <a:cxn ang="0">
                  <a:pos x="84" y="0"/>
                </a:cxn>
                <a:cxn ang="0">
                  <a:pos x="91" y="0"/>
                </a:cxn>
                <a:cxn ang="0">
                  <a:pos x="82" y="10"/>
                </a:cxn>
                <a:cxn ang="0">
                  <a:pos x="75" y="19"/>
                </a:cxn>
                <a:cxn ang="0">
                  <a:pos x="68" y="27"/>
                </a:cxn>
                <a:cxn ang="0">
                  <a:pos x="62" y="35"/>
                </a:cxn>
                <a:cxn ang="0">
                  <a:pos x="57" y="42"/>
                </a:cxn>
                <a:cxn ang="0">
                  <a:pos x="54" y="50"/>
                </a:cxn>
                <a:cxn ang="0">
                  <a:pos x="52" y="59"/>
                </a:cxn>
                <a:cxn ang="0">
                  <a:pos x="49" y="68"/>
                </a:cxn>
                <a:cxn ang="0">
                  <a:pos x="46" y="75"/>
                </a:cxn>
                <a:cxn ang="0">
                  <a:pos x="42" y="81"/>
                </a:cxn>
                <a:cxn ang="0">
                  <a:pos x="39" y="85"/>
                </a:cxn>
                <a:cxn ang="0">
                  <a:pos x="33" y="90"/>
                </a:cxn>
                <a:cxn ang="0">
                  <a:pos x="25" y="92"/>
                </a:cxn>
                <a:cxn ang="0">
                  <a:pos x="17" y="95"/>
                </a:cxn>
                <a:cxn ang="0">
                  <a:pos x="8" y="97"/>
                </a:cxn>
                <a:cxn ang="0">
                  <a:pos x="0" y="99"/>
                </a:cxn>
              </a:cxnLst>
              <a:rect l="0" t="0" r="r" b="b"/>
              <a:pathLst>
                <a:path w="91" h="99">
                  <a:moveTo>
                    <a:pt x="0" y="99"/>
                  </a:moveTo>
                  <a:lnTo>
                    <a:pt x="1" y="90"/>
                  </a:lnTo>
                  <a:lnTo>
                    <a:pt x="2" y="82"/>
                  </a:lnTo>
                  <a:lnTo>
                    <a:pt x="3" y="73"/>
                  </a:lnTo>
                  <a:lnTo>
                    <a:pt x="4" y="65"/>
                  </a:lnTo>
                  <a:lnTo>
                    <a:pt x="9" y="53"/>
                  </a:lnTo>
                  <a:lnTo>
                    <a:pt x="15" y="45"/>
                  </a:lnTo>
                  <a:lnTo>
                    <a:pt x="21" y="37"/>
                  </a:lnTo>
                  <a:lnTo>
                    <a:pt x="26" y="27"/>
                  </a:lnTo>
                  <a:lnTo>
                    <a:pt x="33" y="23"/>
                  </a:lnTo>
                  <a:lnTo>
                    <a:pt x="41" y="19"/>
                  </a:lnTo>
                  <a:lnTo>
                    <a:pt x="49" y="14"/>
                  </a:lnTo>
                  <a:lnTo>
                    <a:pt x="59" y="9"/>
                  </a:lnTo>
                  <a:lnTo>
                    <a:pt x="67" y="5"/>
                  </a:lnTo>
                  <a:lnTo>
                    <a:pt x="76" y="2"/>
                  </a:lnTo>
                  <a:lnTo>
                    <a:pt x="84" y="0"/>
                  </a:lnTo>
                  <a:lnTo>
                    <a:pt x="91" y="0"/>
                  </a:lnTo>
                  <a:lnTo>
                    <a:pt x="82" y="10"/>
                  </a:lnTo>
                  <a:lnTo>
                    <a:pt x="75" y="19"/>
                  </a:lnTo>
                  <a:lnTo>
                    <a:pt x="68" y="27"/>
                  </a:lnTo>
                  <a:lnTo>
                    <a:pt x="62" y="35"/>
                  </a:lnTo>
                  <a:lnTo>
                    <a:pt x="57" y="42"/>
                  </a:lnTo>
                  <a:lnTo>
                    <a:pt x="54" y="50"/>
                  </a:lnTo>
                  <a:lnTo>
                    <a:pt x="52" y="59"/>
                  </a:lnTo>
                  <a:lnTo>
                    <a:pt x="49" y="68"/>
                  </a:lnTo>
                  <a:lnTo>
                    <a:pt x="46" y="75"/>
                  </a:lnTo>
                  <a:lnTo>
                    <a:pt x="42" y="81"/>
                  </a:lnTo>
                  <a:lnTo>
                    <a:pt x="39" y="85"/>
                  </a:lnTo>
                  <a:lnTo>
                    <a:pt x="33" y="90"/>
                  </a:lnTo>
                  <a:lnTo>
                    <a:pt x="25" y="92"/>
                  </a:lnTo>
                  <a:lnTo>
                    <a:pt x="17" y="95"/>
                  </a:lnTo>
                  <a:lnTo>
                    <a:pt x="8" y="97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88541" name="Freeform 797"/>
            <p:cNvSpPr>
              <a:spLocks/>
            </p:cNvSpPr>
            <p:nvPr/>
          </p:nvSpPr>
          <p:spPr bwMode="auto">
            <a:xfrm flipH="1">
              <a:off x="2245" y="2825"/>
              <a:ext cx="31" cy="34"/>
            </a:xfrm>
            <a:custGeom>
              <a:avLst/>
              <a:gdLst/>
              <a:ahLst/>
              <a:cxnLst>
                <a:cxn ang="0">
                  <a:pos x="0" y="100"/>
                </a:cxn>
                <a:cxn ang="0">
                  <a:pos x="1" y="98"/>
                </a:cxn>
                <a:cxn ang="0">
                  <a:pos x="1" y="94"/>
                </a:cxn>
                <a:cxn ang="0">
                  <a:pos x="1" y="92"/>
                </a:cxn>
                <a:cxn ang="0">
                  <a:pos x="2" y="90"/>
                </a:cxn>
                <a:cxn ang="0">
                  <a:pos x="5" y="86"/>
                </a:cxn>
                <a:cxn ang="0">
                  <a:pos x="8" y="83"/>
                </a:cxn>
                <a:cxn ang="0">
                  <a:pos x="10" y="79"/>
                </a:cxn>
                <a:cxn ang="0">
                  <a:pos x="13" y="77"/>
                </a:cxn>
                <a:cxn ang="0">
                  <a:pos x="18" y="68"/>
                </a:cxn>
                <a:cxn ang="0">
                  <a:pos x="23" y="57"/>
                </a:cxn>
                <a:cxn ang="0">
                  <a:pos x="29" y="48"/>
                </a:cxn>
                <a:cxn ang="0">
                  <a:pos x="35" y="38"/>
                </a:cxn>
                <a:cxn ang="0">
                  <a:pos x="40" y="32"/>
                </a:cxn>
                <a:cxn ang="0">
                  <a:pos x="45" y="25"/>
                </a:cxn>
                <a:cxn ang="0">
                  <a:pos x="51" y="18"/>
                </a:cxn>
                <a:cxn ang="0">
                  <a:pos x="55" y="12"/>
                </a:cxn>
                <a:cxn ang="0">
                  <a:pos x="60" y="10"/>
                </a:cxn>
                <a:cxn ang="0">
                  <a:pos x="63" y="7"/>
                </a:cxn>
                <a:cxn ang="0">
                  <a:pos x="68" y="3"/>
                </a:cxn>
                <a:cxn ang="0">
                  <a:pos x="72" y="0"/>
                </a:cxn>
                <a:cxn ang="0">
                  <a:pos x="74" y="0"/>
                </a:cxn>
                <a:cxn ang="0">
                  <a:pos x="76" y="0"/>
                </a:cxn>
                <a:cxn ang="0">
                  <a:pos x="77" y="0"/>
                </a:cxn>
                <a:cxn ang="0">
                  <a:pos x="80" y="0"/>
                </a:cxn>
                <a:cxn ang="0">
                  <a:pos x="74" y="17"/>
                </a:cxn>
                <a:cxn ang="0">
                  <a:pos x="67" y="36"/>
                </a:cxn>
                <a:cxn ang="0">
                  <a:pos x="60" y="54"/>
                </a:cxn>
                <a:cxn ang="0">
                  <a:pos x="54" y="72"/>
                </a:cxn>
                <a:cxn ang="0">
                  <a:pos x="53" y="76"/>
                </a:cxn>
                <a:cxn ang="0">
                  <a:pos x="52" y="78"/>
                </a:cxn>
                <a:cxn ang="0">
                  <a:pos x="50" y="80"/>
                </a:cxn>
                <a:cxn ang="0">
                  <a:pos x="48" y="83"/>
                </a:cxn>
                <a:cxn ang="0">
                  <a:pos x="43" y="85"/>
                </a:cxn>
                <a:cxn ang="0">
                  <a:pos x="37" y="87"/>
                </a:cxn>
                <a:cxn ang="0">
                  <a:pos x="31" y="90"/>
                </a:cxn>
                <a:cxn ang="0">
                  <a:pos x="25" y="91"/>
                </a:cxn>
                <a:cxn ang="0">
                  <a:pos x="18" y="93"/>
                </a:cxn>
                <a:cxn ang="0">
                  <a:pos x="13" y="95"/>
                </a:cxn>
                <a:cxn ang="0">
                  <a:pos x="7" y="98"/>
                </a:cxn>
                <a:cxn ang="0">
                  <a:pos x="0" y="100"/>
                </a:cxn>
              </a:cxnLst>
              <a:rect l="0" t="0" r="r" b="b"/>
              <a:pathLst>
                <a:path w="80" h="100">
                  <a:moveTo>
                    <a:pt x="0" y="100"/>
                  </a:moveTo>
                  <a:lnTo>
                    <a:pt x="1" y="98"/>
                  </a:lnTo>
                  <a:lnTo>
                    <a:pt x="1" y="94"/>
                  </a:lnTo>
                  <a:lnTo>
                    <a:pt x="1" y="92"/>
                  </a:lnTo>
                  <a:lnTo>
                    <a:pt x="2" y="90"/>
                  </a:lnTo>
                  <a:lnTo>
                    <a:pt x="5" y="86"/>
                  </a:lnTo>
                  <a:lnTo>
                    <a:pt x="8" y="83"/>
                  </a:lnTo>
                  <a:lnTo>
                    <a:pt x="10" y="79"/>
                  </a:lnTo>
                  <a:lnTo>
                    <a:pt x="13" y="77"/>
                  </a:lnTo>
                  <a:lnTo>
                    <a:pt x="18" y="68"/>
                  </a:lnTo>
                  <a:lnTo>
                    <a:pt x="23" y="57"/>
                  </a:lnTo>
                  <a:lnTo>
                    <a:pt x="29" y="48"/>
                  </a:lnTo>
                  <a:lnTo>
                    <a:pt x="35" y="38"/>
                  </a:lnTo>
                  <a:lnTo>
                    <a:pt x="40" y="32"/>
                  </a:lnTo>
                  <a:lnTo>
                    <a:pt x="45" y="25"/>
                  </a:lnTo>
                  <a:lnTo>
                    <a:pt x="51" y="18"/>
                  </a:lnTo>
                  <a:lnTo>
                    <a:pt x="55" y="12"/>
                  </a:lnTo>
                  <a:lnTo>
                    <a:pt x="60" y="10"/>
                  </a:lnTo>
                  <a:lnTo>
                    <a:pt x="63" y="7"/>
                  </a:lnTo>
                  <a:lnTo>
                    <a:pt x="68" y="3"/>
                  </a:lnTo>
                  <a:lnTo>
                    <a:pt x="72" y="0"/>
                  </a:lnTo>
                  <a:lnTo>
                    <a:pt x="74" y="0"/>
                  </a:lnTo>
                  <a:lnTo>
                    <a:pt x="76" y="0"/>
                  </a:lnTo>
                  <a:lnTo>
                    <a:pt x="77" y="0"/>
                  </a:lnTo>
                  <a:lnTo>
                    <a:pt x="80" y="0"/>
                  </a:lnTo>
                  <a:lnTo>
                    <a:pt x="74" y="17"/>
                  </a:lnTo>
                  <a:lnTo>
                    <a:pt x="67" y="36"/>
                  </a:lnTo>
                  <a:lnTo>
                    <a:pt x="60" y="54"/>
                  </a:lnTo>
                  <a:lnTo>
                    <a:pt x="54" y="72"/>
                  </a:lnTo>
                  <a:lnTo>
                    <a:pt x="53" y="76"/>
                  </a:lnTo>
                  <a:lnTo>
                    <a:pt x="52" y="78"/>
                  </a:lnTo>
                  <a:lnTo>
                    <a:pt x="50" y="80"/>
                  </a:lnTo>
                  <a:lnTo>
                    <a:pt x="48" y="83"/>
                  </a:lnTo>
                  <a:lnTo>
                    <a:pt x="43" y="85"/>
                  </a:lnTo>
                  <a:lnTo>
                    <a:pt x="37" y="87"/>
                  </a:lnTo>
                  <a:lnTo>
                    <a:pt x="31" y="90"/>
                  </a:lnTo>
                  <a:lnTo>
                    <a:pt x="25" y="91"/>
                  </a:lnTo>
                  <a:lnTo>
                    <a:pt x="18" y="93"/>
                  </a:lnTo>
                  <a:lnTo>
                    <a:pt x="13" y="95"/>
                  </a:lnTo>
                  <a:lnTo>
                    <a:pt x="7" y="98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88542" name="Freeform 798"/>
            <p:cNvSpPr>
              <a:spLocks/>
            </p:cNvSpPr>
            <p:nvPr/>
          </p:nvSpPr>
          <p:spPr bwMode="auto">
            <a:xfrm flipH="1">
              <a:off x="2202" y="2865"/>
              <a:ext cx="50" cy="43"/>
            </a:xfrm>
            <a:custGeom>
              <a:avLst/>
              <a:gdLst/>
              <a:ahLst/>
              <a:cxnLst>
                <a:cxn ang="0">
                  <a:pos x="0" y="122"/>
                </a:cxn>
                <a:cxn ang="0">
                  <a:pos x="11" y="83"/>
                </a:cxn>
                <a:cxn ang="0">
                  <a:pos x="18" y="61"/>
                </a:cxn>
                <a:cxn ang="0">
                  <a:pos x="21" y="51"/>
                </a:cxn>
                <a:cxn ang="0">
                  <a:pos x="25" y="43"/>
                </a:cxn>
                <a:cxn ang="0">
                  <a:pos x="32" y="39"/>
                </a:cxn>
                <a:cxn ang="0">
                  <a:pos x="38" y="37"/>
                </a:cxn>
                <a:cxn ang="0">
                  <a:pos x="42" y="35"/>
                </a:cxn>
                <a:cxn ang="0">
                  <a:pos x="46" y="33"/>
                </a:cxn>
                <a:cxn ang="0">
                  <a:pos x="49" y="32"/>
                </a:cxn>
                <a:cxn ang="0">
                  <a:pos x="53" y="31"/>
                </a:cxn>
                <a:cxn ang="0">
                  <a:pos x="56" y="30"/>
                </a:cxn>
                <a:cxn ang="0">
                  <a:pos x="61" y="29"/>
                </a:cxn>
                <a:cxn ang="0">
                  <a:pos x="64" y="31"/>
                </a:cxn>
                <a:cxn ang="0">
                  <a:pos x="66" y="35"/>
                </a:cxn>
                <a:cxn ang="0">
                  <a:pos x="70" y="38"/>
                </a:cxn>
                <a:cxn ang="0">
                  <a:pos x="72" y="41"/>
                </a:cxn>
                <a:cxn ang="0">
                  <a:pos x="76" y="43"/>
                </a:cxn>
                <a:cxn ang="0">
                  <a:pos x="81" y="44"/>
                </a:cxn>
                <a:cxn ang="0">
                  <a:pos x="86" y="44"/>
                </a:cxn>
                <a:cxn ang="0">
                  <a:pos x="93" y="43"/>
                </a:cxn>
                <a:cxn ang="0">
                  <a:pos x="99" y="41"/>
                </a:cxn>
                <a:cxn ang="0">
                  <a:pos x="103" y="40"/>
                </a:cxn>
                <a:cxn ang="0">
                  <a:pos x="108" y="38"/>
                </a:cxn>
                <a:cxn ang="0">
                  <a:pos x="110" y="35"/>
                </a:cxn>
                <a:cxn ang="0">
                  <a:pos x="109" y="33"/>
                </a:cxn>
                <a:cxn ang="0">
                  <a:pos x="108" y="32"/>
                </a:cxn>
                <a:cxn ang="0">
                  <a:pos x="107" y="31"/>
                </a:cxn>
                <a:cxn ang="0">
                  <a:pos x="106" y="30"/>
                </a:cxn>
                <a:cxn ang="0">
                  <a:pos x="100" y="30"/>
                </a:cxn>
                <a:cxn ang="0">
                  <a:pos x="94" y="30"/>
                </a:cxn>
                <a:cxn ang="0">
                  <a:pos x="88" y="32"/>
                </a:cxn>
                <a:cxn ang="0">
                  <a:pos x="83" y="33"/>
                </a:cxn>
                <a:cxn ang="0">
                  <a:pos x="78" y="33"/>
                </a:cxn>
                <a:cxn ang="0">
                  <a:pos x="74" y="32"/>
                </a:cxn>
                <a:cxn ang="0">
                  <a:pos x="72" y="29"/>
                </a:cxn>
                <a:cxn ang="0">
                  <a:pos x="70" y="22"/>
                </a:cxn>
                <a:cxn ang="0">
                  <a:pos x="73" y="21"/>
                </a:cxn>
                <a:cxn ang="0">
                  <a:pos x="73" y="20"/>
                </a:cxn>
                <a:cxn ang="0">
                  <a:pos x="73" y="17"/>
                </a:cxn>
                <a:cxn ang="0">
                  <a:pos x="73" y="14"/>
                </a:cxn>
                <a:cxn ang="0">
                  <a:pos x="85" y="10"/>
                </a:cxn>
                <a:cxn ang="0">
                  <a:pos x="94" y="8"/>
                </a:cxn>
                <a:cxn ang="0">
                  <a:pos x="101" y="6"/>
                </a:cxn>
                <a:cxn ang="0">
                  <a:pos x="106" y="5"/>
                </a:cxn>
                <a:cxn ang="0">
                  <a:pos x="110" y="3"/>
                </a:cxn>
                <a:cxn ang="0">
                  <a:pos x="115" y="2"/>
                </a:cxn>
                <a:cxn ang="0">
                  <a:pos x="121" y="1"/>
                </a:cxn>
                <a:cxn ang="0">
                  <a:pos x="126" y="0"/>
                </a:cxn>
                <a:cxn ang="0">
                  <a:pos x="118" y="24"/>
                </a:cxn>
                <a:cxn ang="0">
                  <a:pos x="110" y="48"/>
                </a:cxn>
                <a:cxn ang="0">
                  <a:pos x="102" y="73"/>
                </a:cxn>
                <a:cxn ang="0">
                  <a:pos x="95" y="97"/>
                </a:cxn>
                <a:cxn ang="0">
                  <a:pos x="87" y="100"/>
                </a:cxn>
                <a:cxn ang="0">
                  <a:pos x="77" y="103"/>
                </a:cxn>
                <a:cxn ang="0">
                  <a:pos x="64" y="106"/>
                </a:cxn>
                <a:cxn ang="0">
                  <a:pos x="50" y="109"/>
                </a:cxn>
                <a:cxn ang="0">
                  <a:pos x="36" y="112"/>
                </a:cxn>
                <a:cxn ang="0">
                  <a:pos x="23" y="115"/>
                </a:cxn>
                <a:cxn ang="0">
                  <a:pos x="10" y="119"/>
                </a:cxn>
                <a:cxn ang="0">
                  <a:pos x="0" y="122"/>
                </a:cxn>
              </a:cxnLst>
              <a:rect l="0" t="0" r="r" b="b"/>
              <a:pathLst>
                <a:path w="126" h="122">
                  <a:moveTo>
                    <a:pt x="0" y="122"/>
                  </a:moveTo>
                  <a:lnTo>
                    <a:pt x="11" y="83"/>
                  </a:lnTo>
                  <a:lnTo>
                    <a:pt x="18" y="61"/>
                  </a:lnTo>
                  <a:lnTo>
                    <a:pt x="21" y="51"/>
                  </a:lnTo>
                  <a:lnTo>
                    <a:pt x="25" y="43"/>
                  </a:lnTo>
                  <a:lnTo>
                    <a:pt x="32" y="39"/>
                  </a:lnTo>
                  <a:lnTo>
                    <a:pt x="38" y="37"/>
                  </a:lnTo>
                  <a:lnTo>
                    <a:pt x="42" y="35"/>
                  </a:lnTo>
                  <a:lnTo>
                    <a:pt x="46" y="33"/>
                  </a:lnTo>
                  <a:lnTo>
                    <a:pt x="49" y="32"/>
                  </a:lnTo>
                  <a:lnTo>
                    <a:pt x="53" y="31"/>
                  </a:lnTo>
                  <a:lnTo>
                    <a:pt x="56" y="30"/>
                  </a:lnTo>
                  <a:lnTo>
                    <a:pt x="61" y="29"/>
                  </a:lnTo>
                  <a:lnTo>
                    <a:pt x="64" y="31"/>
                  </a:lnTo>
                  <a:lnTo>
                    <a:pt x="66" y="35"/>
                  </a:lnTo>
                  <a:lnTo>
                    <a:pt x="70" y="38"/>
                  </a:lnTo>
                  <a:lnTo>
                    <a:pt x="72" y="41"/>
                  </a:lnTo>
                  <a:lnTo>
                    <a:pt x="76" y="43"/>
                  </a:lnTo>
                  <a:lnTo>
                    <a:pt x="81" y="44"/>
                  </a:lnTo>
                  <a:lnTo>
                    <a:pt x="86" y="44"/>
                  </a:lnTo>
                  <a:lnTo>
                    <a:pt x="93" y="43"/>
                  </a:lnTo>
                  <a:lnTo>
                    <a:pt x="99" y="41"/>
                  </a:lnTo>
                  <a:lnTo>
                    <a:pt x="103" y="40"/>
                  </a:lnTo>
                  <a:lnTo>
                    <a:pt x="108" y="38"/>
                  </a:lnTo>
                  <a:lnTo>
                    <a:pt x="110" y="35"/>
                  </a:lnTo>
                  <a:lnTo>
                    <a:pt x="109" y="33"/>
                  </a:lnTo>
                  <a:lnTo>
                    <a:pt x="108" y="32"/>
                  </a:lnTo>
                  <a:lnTo>
                    <a:pt x="107" y="31"/>
                  </a:lnTo>
                  <a:lnTo>
                    <a:pt x="106" y="30"/>
                  </a:lnTo>
                  <a:lnTo>
                    <a:pt x="100" y="30"/>
                  </a:lnTo>
                  <a:lnTo>
                    <a:pt x="94" y="30"/>
                  </a:lnTo>
                  <a:lnTo>
                    <a:pt x="88" y="32"/>
                  </a:lnTo>
                  <a:lnTo>
                    <a:pt x="83" y="33"/>
                  </a:lnTo>
                  <a:lnTo>
                    <a:pt x="78" y="33"/>
                  </a:lnTo>
                  <a:lnTo>
                    <a:pt x="74" y="32"/>
                  </a:lnTo>
                  <a:lnTo>
                    <a:pt x="72" y="29"/>
                  </a:lnTo>
                  <a:lnTo>
                    <a:pt x="70" y="22"/>
                  </a:lnTo>
                  <a:lnTo>
                    <a:pt x="73" y="21"/>
                  </a:lnTo>
                  <a:lnTo>
                    <a:pt x="73" y="20"/>
                  </a:lnTo>
                  <a:lnTo>
                    <a:pt x="73" y="17"/>
                  </a:lnTo>
                  <a:lnTo>
                    <a:pt x="73" y="14"/>
                  </a:lnTo>
                  <a:lnTo>
                    <a:pt x="85" y="10"/>
                  </a:lnTo>
                  <a:lnTo>
                    <a:pt x="94" y="8"/>
                  </a:lnTo>
                  <a:lnTo>
                    <a:pt x="101" y="6"/>
                  </a:lnTo>
                  <a:lnTo>
                    <a:pt x="106" y="5"/>
                  </a:lnTo>
                  <a:lnTo>
                    <a:pt x="110" y="3"/>
                  </a:lnTo>
                  <a:lnTo>
                    <a:pt x="115" y="2"/>
                  </a:lnTo>
                  <a:lnTo>
                    <a:pt x="121" y="1"/>
                  </a:lnTo>
                  <a:lnTo>
                    <a:pt x="126" y="0"/>
                  </a:lnTo>
                  <a:lnTo>
                    <a:pt x="118" y="24"/>
                  </a:lnTo>
                  <a:lnTo>
                    <a:pt x="110" y="48"/>
                  </a:lnTo>
                  <a:lnTo>
                    <a:pt x="102" y="73"/>
                  </a:lnTo>
                  <a:lnTo>
                    <a:pt x="95" y="97"/>
                  </a:lnTo>
                  <a:lnTo>
                    <a:pt x="87" y="100"/>
                  </a:lnTo>
                  <a:lnTo>
                    <a:pt x="77" y="103"/>
                  </a:lnTo>
                  <a:lnTo>
                    <a:pt x="64" y="106"/>
                  </a:lnTo>
                  <a:lnTo>
                    <a:pt x="50" y="109"/>
                  </a:lnTo>
                  <a:lnTo>
                    <a:pt x="36" y="112"/>
                  </a:lnTo>
                  <a:lnTo>
                    <a:pt x="23" y="115"/>
                  </a:lnTo>
                  <a:lnTo>
                    <a:pt x="10" y="119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88543" name="Freeform 799"/>
            <p:cNvSpPr>
              <a:spLocks/>
            </p:cNvSpPr>
            <p:nvPr/>
          </p:nvSpPr>
          <p:spPr bwMode="auto">
            <a:xfrm flipH="1">
              <a:off x="2282" y="2876"/>
              <a:ext cx="32" cy="24"/>
            </a:xfrm>
            <a:custGeom>
              <a:avLst/>
              <a:gdLst/>
              <a:ahLst/>
              <a:cxnLst>
                <a:cxn ang="0">
                  <a:pos x="0" y="69"/>
                </a:cxn>
                <a:cxn ang="0">
                  <a:pos x="4" y="61"/>
                </a:cxn>
                <a:cxn ang="0">
                  <a:pos x="12" y="51"/>
                </a:cxn>
                <a:cxn ang="0">
                  <a:pos x="23" y="39"/>
                </a:cxn>
                <a:cxn ang="0">
                  <a:pos x="36" y="28"/>
                </a:cxn>
                <a:cxn ang="0">
                  <a:pos x="50" y="16"/>
                </a:cxn>
                <a:cxn ang="0">
                  <a:pos x="64" y="7"/>
                </a:cxn>
                <a:cxn ang="0">
                  <a:pos x="74" y="1"/>
                </a:cxn>
                <a:cxn ang="0">
                  <a:pos x="82" y="0"/>
                </a:cxn>
                <a:cxn ang="0">
                  <a:pos x="80" y="3"/>
                </a:cxn>
                <a:cxn ang="0">
                  <a:pos x="76" y="7"/>
                </a:cxn>
                <a:cxn ang="0">
                  <a:pos x="73" y="13"/>
                </a:cxn>
                <a:cxn ang="0">
                  <a:pos x="67" y="23"/>
                </a:cxn>
                <a:cxn ang="0">
                  <a:pos x="59" y="28"/>
                </a:cxn>
                <a:cxn ang="0">
                  <a:pos x="50" y="33"/>
                </a:cxn>
                <a:cxn ang="0">
                  <a:pos x="42" y="40"/>
                </a:cxn>
                <a:cxn ang="0">
                  <a:pos x="34" y="47"/>
                </a:cxn>
                <a:cxn ang="0">
                  <a:pos x="25" y="54"/>
                </a:cxn>
                <a:cxn ang="0">
                  <a:pos x="17" y="60"/>
                </a:cxn>
                <a:cxn ang="0">
                  <a:pos x="8" y="66"/>
                </a:cxn>
                <a:cxn ang="0">
                  <a:pos x="0" y="69"/>
                </a:cxn>
              </a:cxnLst>
              <a:rect l="0" t="0" r="r" b="b"/>
              <a:pathLst>
                <a:path w="82" h="69">
                  <a:moveTo>
                    <a:pt x="0" y="69"/>
                  </a:moveTo>
                  <a:lnTo>
                    <a:pt x="4" y="61"/>
                  </a:lnTo>
                  <a:lnTo>
                    <a:pt x="12" y="51"/>
                  </a:lnTo>
                  <a:lnTo>
                    <a:pt x="23" y="39"/>
                  </a:lnTo>
                  <a:lnTo>
                    <a:pt x="36" y="28"/>
                  </a:lnTo>
                  <a:lnTo>
                    <a:pt x="50" y="16"/>
                  </a:lnTo>
                  <a:lnTo>
                    <a:pt x="64" y="7"/>
                  </a:lnTo>
                  <a:lnTo>
                    <a:pt x="74" y="1"/>
                  </a:lnTo>
                  <a:lnTo>
                    <a:pt x="82" y="0"/>
                  </a:lnTo>
                  <a:lnTo>
                    <a:pt x="80" y="3"/>
                  </a:lnTo>
                  <a:lnTo>
                    <a:pt x="76" y="7"/>
                  </a:lnTo>
                  <a:lnTo>
                    <a:pt x="73" y="13"/>
                  </a:lnTo>
                  <a:lnTo>
                    <a:pt x="67" y="23"/>
                  </a:lnTo>
                  <a:lnTo>
                    <a:pt x="59" y="28"/>
                  </a:lnTo>
                  <a:lnTo>
                    <a:pt x="50" y="33"/>
                  </a:lnTo>
                  <a:lnTo>
                    <a:pt x="42" y="40"/>
                  </a:lnTo>
                  <a:lnTo>
                    <a:pt x="34" y="47"/>
                  </a:lnTo>
                  <a:lnTo>
                    <a:pt x="25" y="54"/>
                  </a:lnTo>
                  <a:lnTo>
                    <a:pt x="17" y="60"/>
                  </a:lnTo>
                  <a:lnTo>
                    <a:pt x="8" y="66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88544" name="Freeform 800"/>
            <p:cNvSpPr>
              <a:spLocks/>
            </p:cNvSpPr>
            <p:nvPr/>
          </p:nvSpPr>
          <p:spPr bwMode="auto">
            <a:xfrm flipH="1">
              <a:off x="2231" y="2851"/>
              <a:ext cx="49" cy="29"/>
            </a:xfrm>
            <a:custGeom>
              <a:avLst/>
              <a:gdLst/>
              <a:ahLst/>
              <a:cxnLst>
                <a:cxn ang="0">
                  <a:pos x="0" y="79"/>
                </a:cxn>
                <a:cxn ang="0">
                  <a:pos x="2" y="73"/>
                </a:cxn>
                <a:cxn ang="0">
                  <a:pos x="6" y="68"/>
                </a:cxn>
                <a:cxn ang="0">
                  <a:pos x="10" y="63"/>
                </a:cxn>
                <a:cxn ang="0">
                  <a:pos x="15" y="57"/>
                </a:cxn>
                <a:cxn ang="0">
                  <a:pos x="28" y="49"/>
                </a:cxn>
                <a:cxn ang="0">
                  <a:pos x="41" y="40"/>
                </a:cxn>
                <a:cxn ang="0">
                  <a:pos x="55" y="31"/>
                </a:cxn>
                <a:cxn ang="0">
                  <a:pos x="70" y="22"/>
                </a:cxn>
                <a:cxn ang="0">
                  <a:pos x="84" y="13"/>
                </a:cxn>
                <a:cxn ang="0">
                  <a:pos x="99" y="7"/>
                </a:cxn>
                <a:cxn ang="0">
                  <a:pos x="113" y="2"/>
                </a:cxn>
                <a:cxn ang="0">
                  <a:pos x="127" y="0"/>
                </a:cxn>
                <a:cxn ang="0">
                  <a:pos x="123" y="7"/>
                </a:cxn>
                <a:cxn ang="0">
                  <a:pos x="119" y="17"/>
                </a:cxn>
                <a:cxn ang="0">
                  <a:pos x="112" y="31"/>
                </a:cxn>
                <a:cxn ang="0">
                  <a:pos x="103" y="46"/>
                </a:cxn>
                <a:cxn ang="0">
                  <a:pos x="93" y="52"/>
                </a:cxn>
                <a:cxn ang="0">
                  <a:pos x="82" y="57"/>
                </a:cxn>
                <a:cxn ang="0">
                  <a:pos x="68" y="62"/>
                </a:cxn>
                <a:cxn ang="0">
                  <a:pos x="54" y="66"/>
                </a:cxn>
                <a:cxn ang="0">
                  <a:pos x="40" y="71"/>
                </a:cxn>
                <a:cxn ang="0">
                  <a:pos x="25" y="75"/>
                </a:cxn>
                <a:cxn ang="0">
                  <a:pos x="13" y="77"/>
                </a:cxn>
                <a:cxn ang="0">
                  <a:pos x="0" y="79"/>
                </a:cxn>
              </a:cxnLst>
              <a:rect l="0" t="0" r="r" b="b"/>
              <a:pathLst>
                <a:path w="127" h="79">
                  <a:moveTo>
                    <a:pt x="0" y="79"/>
                  </a:moveTo>
                  <a:lnTo>
                    <a:pt x="2" y="73"/>
                  </a:lnTo>
                  <a:lnTo>
                    <a:pt x="6" y="68"/>
                  </a:lnTo>
                  <a:lnTo>
                    <a:pt x="10" y="63"/>
                  </a:lnTo>
                  <a:lnTo>
                    <a:pt x="15" y="57"/>
                  </a:lnTo>
                  <a:lnTo>
                    <a:pt x="28" y="49"/>
                  </a:lnTo>
                  <a:lnTo>
                    <a:pt x="41" y="40"/>
                  </a:lnTo>
                  <a:lnTo>
                    <a:pt x="55" y="31"/>
                  </a:lnTo>
                  <a:lnTo>
                    <a:pt x="70" y="22"/>
                  </a:lnTo>
                  <a:lnTo>
                    <a:pt x="84" y="13"/>
                  </a:lnTo>
                  <a:lnTo>
                    <a:pt x="99" y="7"/>
                  </a:lnTo>
                  <a:lnTo>
                    <a:pt x="113" y="2"/>
                  </a:lnTo>
                  <a:lnTo>
                    <a:pt x="127" y="0"/>
                  </a:lnTo>
                  <a:lnTo>
                    <a:pt x="123" y="7"/>
                  </a:lnTo>
                  <a:lnTo>
                    <a:pt x="119" y="17"/>
                  </a:lnTo>
                  <a:lnTo>
                    <a:pt x="112" y="31"/>
                  </a:lnTo>
                  <a:lnTo>
                    <a:pt x="103" y="46"/>
                  </a:lnTo>
                  <a:lnTo>
                    <a:pt x="93" y="52"/>
                  </a:lnTo>
                  <a:lnTo>
                    <a:pt x="82" y="57"/>
                  </a:lnTo>
                  <a:lnTo>
                    <a:pt x="68" y="62"/>
                  </a:lnTo>
                  <a:lnTo>
                    <a:pt x="54" y="66"/>
                  </a:lnTo>
                  <a:lnTo>
                    <a:pt x="40" y="71"/>
                  </a:lnTo>
                  <a:lnTo>
                    <a:pt x="25" y="75"/>
                  </a:lnTo>
                  <a:lnTo>
                    <a:pt x="13" y="77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88545" name="Freeform 801"/>
            <p:cNvSpPr>
              <a:spLocks/>
            </p:cNvSpPr>
            <p:nvPr/>
          </p:nvSpPr>
          <p:spPr bwMode="auto">
            <a:xfrm flipH="1">
              <a:off x="2260" y="2815"/>
              <a:ext cx="45" cy="23"/>
            </a:xfrm>
            <a:custGeom>
              <a:avLst/>
              <a:gdLst/>
              <a:ahLst/>
              <a:cxnLst>
                <a:cxn ang="0">
                  <a:pos x="0" y="68"/>
                </a:cxn>
                <a:cxn ang="0">
                  <a:pos x="1" y="66"/>
                </a:cxn>
                <a:cxn ang="0">
                  <a:pos x="1" y="65"/>
                </a:cxn>
                <a:cxn ang="0">
                  <a:pos x="1" y="62"/>
                </a:cxn>
                <a:cxn ang="0">
                  <a:pos x="1" y="61"/>
                </a:cxn>
                <a:cxn ang="0">
                  <a:pos x="7" y="54"/>
                </a:cxn>
                <a:cxn ang="0">
                  <a:pos x="12" y="46"/>
                </a:cxn>
                <a:cxn ang="0">
                  <a:pos x="15" y="38"/>
                </a:cxn>
                <a:cxn ang="0">
                  <a:pos x="17" y="30"/>
                </a:cxn>
                <a:cxn ang="0">
                  <a:pos x="23" y="25"/>
                </a:cxn>
                <a:cxn ang="0">
                  <a:pos x="33" y="20"/>
                </a:cxn>
                <a:cxn ang="0">
                  <a:pos x="47" y="14"/>
                </a:cxn>
                <a:cxn ang="0">
                  <a:pos x="62" y="9"/>
                </a:cxn>
                <a:cxn ang="0">
                  <a:pos x="78" y="5"/>
                </a:cxn>
                <a:cxn ang="0">
                  <a:pos x="93" y="2"/>
                </a:cxn>
                <a:cxn ang="0">
                  <a:pos x="106" y="0"/>
                </a:cxn>
                <a:cxn ang="0">
                  <a:pos x="115" y="0"/>
                </a:cxn>
                <a:cxn ang="0">
                  <a:pos x="110" y="12"/>
                </a:cxn>
                <a:cxn ang="0">
                  <a:pos x="105" y="23"/>
                </a:cxn>
                <a:cxn ang="0">
                  <a:pos x="99" y="36"/>
                </a:cxn>
                <a:cxn ang="0">
                  <a:pos x="93" y="47"/>
                </a:cxn>
                <a:cxn ang="0">
                  <a:pos x="88" y="50"/>
                </a:cxn>
                <a:cxn ang="0">
                  <a:pos x="77" y="52"/>
                </a:cxn>
                <a:cxn ang="0">
                  <a:pos x="65" y="55"/>
                </a:cxn>
                <a:cxn ang="0">
                  <a:pos x="50" y="58"/>
                </a:cxn>
                <a:cxn ang="0">
                  <a:pos x="35" y="61"/>
                </a:cxn>
                <a:cxn ang="0">
                  <a:pos x="21" y="64"/>
                </a:cxn>
                <a:cxn ang="0">
                  <a:pos x="8" y="66"/>
                </a:cxn>
                <a:cxn ang="0">
                  <a:pos x="0" y="68"/>
                </a:cxn>
              </a:cxnLst>
              <a:rect l="0" t="0" r="r" b="b"/>
              <a:pathLst>
                <a:path w="115" h="68">
                  <a:moveTo>
                    <a:pt x="0" y="68"/>
                  </a:moveTo>
                  <a:lnTo>
                    <a:pt x="1" y="66"/>
                  </a:lnTo>
                  <a:lnTo>
                    <a:pt x="1" y="65"/>
                  </a:lnTo>
                  <a:lnTo>
                    <a:pt x="1" y="62"/>
                  </a:lnTo>
                  <a:lnTo>
                    <a:pt x="1" y="61"/>
                  </a:lnTo>
                  <a:lnTo>
                    <a:pt x="7" y="54"/>
                  </a:lnTo>
                  <a:lnTo>
                    <a:pt x="12" y="46"/>
                  </a:lnTo>
                  <a:lnTo>
                    <a:pt x="15" y="38"/>
                  </a:lnTo>
                  <a:lnTo>
                    <a:pt x="17" y="30"/>
                  </a:lnTo>
                  <a:lnTo>
                    <a:pt x="23" y="25"/>
                  </a:lnTo>
                  <a:lnTo>
                    <a:pt x="33" y="20"/>
                  </a:lnTo>
                  <a:lnTo>
                    <a:pt x="47" y="14"/>
                  </a:lnTo>
                  <a:lnTo>
                    <a:pt x="62" y="9"/>
                  </a:lnTo>
                  <a:lnTo>
                    <a:pt x="78" y="5"/>
                  </a:lnTo>
                  <a:lnTo>
                    <a:pt x="93" y="2"/>
                  </a:lnTo>
                  <a:lnTo>
                    <a:pt x="106" y="0"/>
                  </a:lnTo>
                  <a:lnTo>
                    <a:pt x="115" y="0"/>
                  </a:lnTo>
                  <a:lnTo>
                    <a:pt x="110" y="12"/>
                  </a:lnTo>
                  <a:lnTo>
                    <a:pt x="105" y="23"/>
                  </a:lnTo>
                  <a:lnTo>
                    <a:pt x="99" y="36"/>
                  </a:lnTo>
                  <a:lnTo>
                    <a:pt x="93" y="47"/>
                  </a:lnTo>
                  <a:lnTo>
                    <a:pt x="88" y="50"/>
                  </a:lnTo>
                  <a:lnTo>
                    <a:pt x="77" y="52"/>
                  </a:lnTo>
                  <a:lnTo>
                    <a:pt x="65" y="55"/>
                  </a:lnTo>
                  <a:lnTo>
                    <a:pt x="50" y="58"/>
                  </a:lnTo>
                  <a:lnTo>
                    <a:pt x="35" y="61"/>
                  </a:lnTo>
                  <a:lnTo>
                    <a:pt x="21" y="64"/>
                  </a:lnTo>
                  <a:lnTo>
                    <a:pt x="8" y="66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6" name="Group 808"/>
          <p:cNvGrpSpPr>
            <a:grpSpLocks/>
          </p:cNvGrpSpPr>
          <p:nvPr/>
        </p:nvGrpSpPr>
        <p:grpSpPr bwMode="auto">
          <a:xfrm>
            <a:off x="2533254" y="1998664"/>
            <a:ext cx="1862534" cy="1741487"/>
            <a:chOff x="1830" y="1504"/>
            <a:chExt cx="1083" cy="1097"/>
          </a:xfrm>
        </p:grpSpPr>
        <p:grpSp>
          <p:nvGrpSpPr>
            <p:cNvPr id="7" name="Group 807"/>
            <p:cNvGrpSpPr>
              <a:grpSpLocks/>
            </p:cNvGrpSpPr>
            <p:nvPr/>
          </p:nvGrpSpPr>
          <p:grpSpPr bwMode="auto">
            <a:xfrm>
              <a:off x="1830" y="1504"/>
              <a:ext cx="1083" cy="1097"/>
              <a:chOff x="2109" y="1824"/>
              <a:chExt cx="448" cy="429"/>
            </a:xfrm>
          </p:grpSpPr>
          <p:sp>
            <p:nvSpPr>
              <p:cNvPr id="288446" name="Freeform 702"/>
              <p:cNvSpPr>
                <a:spLocks/>
              </p:cNvSpPr>
              <p:nvPr/>
            </p:nvSpPr>
            <p:spPr bwMode="auto">
              <a:xfrm flipH="1">
                <a:off x="2109" y="1824"/>
                <a:ext cx="379" cy="403"/>
              </a:xfrm>
              <a:custGeom>
                <a:avLst/>
                <a:gdLst/>
                <a:ahLst/>
                <a:cxnLst>
                  <a:cxn ang="0">
                    <a:pos x="2" y="1164"/>
                  </a:cxn>
                  <a:cxn ang="0">
                    <a:pos x="40" y="1128"/>
                  </a:cxn>
                  <a:cxn ang="0">
                    <a:pos x="134" y="1052"/>
                  </a:cxn>
                  <a:cxn ang="0">
                    <a:pos x="198" y="1005"/>
                  </a:cxn>
                  <a:cxn ang="0">
                    <a:pos x="219" y="958"/>
                  </a:cxn>
                  <a:cxn ang="0">
                    <a:pos x="215" y="910"/>
                  </a:cxn>
                  <a:cxn ang="0">
                    <a:pos x="179" y="882"/>
                  </a:cxn>
                  <a:cxn ang="0">
                    <a:pos x="142" y="859"/>
                  </a:cxn>
                  <a:cxn ang="0">
                    <a:pos x="93" y="822"/>
                  </a:cxn>
                  <a:cxn ang="0">
                    <a:pos x="114" y="747"/>
                  </a:cxn>
                  <a:cxn ang="0">
                    <a:pos x="147" y="687"/>
                  </a:cxn>
                  <a:cxn ang="0">
                    <a:pos x="197" y="642"/>
                  </a:cxn>
                  <a:cxn ang="0">
                    <a:pos x="265" y="618"/>
                  </a:cxn>
                  <a:cxn ang="0">
                    <a:pos x="316" y="713"/>
                  </a:cxn>
                  <a:cxn ang="0">
                    <a:pos x="385" y="892"/>
                  </a:cxn>
                  <a:cxn ang="0">
                    <a:pos x="466" y="984"/>
                  </a:cxn>
                  <a:cxn ang="0">
                    <a:pos x="524" y="1031"/>
                  </a:cxn>
                  <a:cxn ang="0">
                    <a:pos x="596" y="1073"/>
                  </a:cxn>
                  <a:cxn ang="0">
                    <a:pos x="667" y="1106"/>
                  </a:cxn>
                  <a:cxn ang="0">
                    <a:pos x="742" y="1138"/>
                  </a:cxn>
                  <a:cxn ang="0">
                    <a:pos x="812" y="1118"/>
                  </a:cxn>
                  <a:cxn ang="0">
                    <a:pos x="883" y="954"/>
                  </a:cxn>
                  <a:cxn ang="0">
                    <a:pos x="915" y="852"/>
                  </a:cxn>
                  <a:cxn ang="0">
                    <a:pos x="938" y="751"/>
                  </a:cxn>
                  <a:cxn ang="0">
                    <a:pos x="970" y="579"/>
                  </a:cxn>
                  <a:cxn ang="0">
                    <a:pos x="960" y="328"/>
                  </a:cxn>
                  <a:cxn ang="0">
                    <a:pos x="935" y="169"/>
                  </a:cxn>
                  <a:cxn ang="0">
                    <a:pos x="878" y="52"/>
                  </a:cxn>
                  <a:cxn ang="0">
                    <a:pos x="829" y="5"/>
                  </a:cxn>
                  <a:cxn ang="0">
                    <a:pos x="779" y="5"/>
                  </a:cxn>
                  <a:cxn ang="0">
                    <a:pos x="711" y="27"/>
                  </a:cxn>
                  <a:cxn ang="0">
                    <a:pos x="649" y="50"/>
                  </a:cxn>
                  <a:cxn ang="0">
                    <a:pos x="588" y="78"/>
                  </a:cxn>
                  <a:cxn ang="0">
                    <a:pos x="522" y="121"/>
                  </a:cxn>
                  <a:cxn ang="0">
                    <a:pos x="457" y="186"/>
                  </a:cxn>
                  <a:cxn ang="0">
                    <a:pos x="411" y="249"/>
                  </a:cxn>
                  <a:cxn ang="0">
                    <a:pos x="385" y="292"/>
                  </a:cxn>
                  <a:cxn ang="0">
                    <a:pos x="358" y="340"/>
                  </a:cxn>
                  <a:cxn ang="0">
                    <a:pos x="339" y="399"/>
                  </a:cxn>
                  <a:cxn ang="0">
                    <a:pos x="313" y="486"/>
                  </a:cxn>
                  <a:cxn ang="0">
                    <a:pos x="289" y="554"/>
                  </a:cxn>
                  <a:cxn ang="0">
                    <a:pos x="236" y="577"/>
                  </a:cxn>
                  <a:cxn ang="0">
                    <a:pos x="170" y="609"/>
                  </a:cxn>
                  <a:cxn ang="0">
                    <a:pos x="111" y="647"/>
                  </a:cxn>
                  <a:cxn ang="0">
                    <a:pos x="66" y="705"/>
                  </a:cxn>
                  <a:cxn ang="0">
                    <a:pos x="49" y="778"/>
                  </a:cxn>
                  <a:cxn ang="0">
                    <a:pos x="46" y="844"/>
                  </a:cxn>
                  <a:cxn ang="0">
                    <a:pos x="13" y="847"/>
                  </a:cxn>
                  <a:cxn ang="0">
                    <a:pos x="0" y="906"/>
                  </a:cxn>
                  <a:cxn ang="0">
                    <a:pos x="0" y="1004"/>
                  </a:cxn>
                  <a:cxn ang="0">
                    <a:pos x="53" y="963"/>
                  </a:cxn>
                  <a:cxn ang="0">
                    <a:pos x="90" y="900"/>
                  </a:cxn>
                  <a:cxn ang="0">
                    <a:pos x="111" y="902"/>
                  </a:cxn>
                  <a:cxn ang="0">
                    <a:pos x="138" y="912"/>
                  </a:cxn>
                  <a:cxn ang="0">
                    <a:pos x="126" y="980"/>
                  </a:cxn>
                  <a:cxn ang="0">
                    <a:pos x="105" y="1003"/>
                  </a:cxn>
                  <a:cxn ang="0">
                    <a:pos x="81" y="1025"/>
                  </a:cxn>
                  <a:cxn ang="0">
                    <a:pos x="49" y="1056"/>
                  </a:cxn>
                  <a:cxn ang="0">
                    <a:pos x="0" y="1094"/>
                  </a:cxn>
                </a:cxnLst>
                <a:rect l="0" t="0" r="r" b="b"/>
                <a:pathLst>
                  <a:path w="971" h="1166">
                    <a:moveTo>
                      <a:pt x="0" y="1094"/>
                    </a:moveTo>
                    <a:lnTo>
                      <a:pt x="0" y="1166"/>
                    </a:lnTo>
                    <a:lnTo>
                      <a:pt x="1" y="1165"/>
                    </a:lnTo>
                    <a:lnTo>
                      <a:pt x="2" y="1164"/>
                    </a:lnTo>
                    <a:lnTo>
                      <a:pt x="5" y="1164"/>
                    </a:lnTo>
                    <a:lnTo>
                      <a:pt x="6" y="1163"/>
                    </a:lnTo>
                    <a:lnTo>
                      <a:pt x="21" y="1147"/>
                    </a:lnTo>
                    <a:lnTo>
                      <a:pt x="40" y="1128"/>
                    </a:lnTo>
                    <a:lnTo>
                      <a:pt x="62" y="1109"/>
                    </a:lnTo>
                    <a:lnTo>
                      <a:pt x="85" y="1088"/>
                    </a:lnTo>
                    <a:lnTo>
                      <a:pt x="109" y="1070"/>
                    </a:lnTo>
                    <a:lnTo>
                      <a:pt x="134" y="1052"/>
                    </a:lnTo>
                    <a:lnTo>
                      <a:pt x="156" y="1038"/>
                    </a:lnTo>
                    <a:lnTo>
                      <a:pt x="175" y="1030"/>
                    </a:lnTo>
                    <a:lnTo>
                      <a:pt x="188" y="1016"/>
                    </a:lnTo>
                    <a:lnTo>
                      <a:pt x="198" y="1005"/>
                    </a:lnTo>
                    <a:lnTo>
                      <a:pt x="206" y="993"/>
                    </a:lnTo>
                    <a:lnTo>
                      <a:pt x="212" y="983"/>
                    </a:lnTo>
                    <a:lnTo>
                      <a:pt x="215" y="970"/>
                    </a:lnTo>
                    <a:lnTo>
                      <a:pt x="219" y="958"/>
                    </a:lnTo>
                    <a:lnTo>
                      <a:pt x="220" y="943"/>
                    </a:lnTo>
                    <a:lnTo>
                      <a:pt x="221" y="925"/>
                    </a:lnTo>
                    <a:lnTo>
                      <a:pt x="219" y="917"/>
                    </a:lnTo>
                    <a:lnTo>
                      <a:pt x="215" y="910"/>
                    </a:lnTo>
                    <a:lnTo>
                      <a:pt x="212" y="905"/>
                    </a:lnTo>
                    <a:lnTo>
                      <a:pt x="206" y="899"/>
                    </a:lnTo>
                    <a:lnTo>
                      <a:pt x="191" y="890"/>
                    </a:lnTo>
                    <a:lnTo>
                      <a:pt x="179" y="882"/>
                    </a:lnTo>
                    <a:lnTo>
                      <a:pt x="169" y="875"/>
                    </a:lnTo>
                    <a:lnTo>
                      <a:pt x="161" y="869"/>
                    </a:lnTo>
                    <a:lnTo>
                      <a:pt x="152" y="863"/>
                    </a:lnTo>
                    <a:lnTo>
                      <a:pt x="142" y="859"/>
                    </a:lnTo>
                    <a:lnTo>
                      <a:pt x="127" y="854"/>
                    </a:lnTo>
                    <a:lnTo>
                      <a:pt x="108" y="851"/>
                    </a:lnTo>
                    <a:lnTo>
                      <a:pt x="94" y="839"/>
                    </a:lnTo>
                    <a:lnTo>
                      <a:pt x="93" y="822"/>
                    </a:lnTo>
                    <a:lnTo>
                      <a:pt x="99" y="802"/>
                    </a:lnTo>
                    <a:lnTo>
                      <a:pt x="104" y="780"/>
                    </a:lnTo>
                    <a:lnTo>
                      <a:pt x="108" y="763"/>
                    </a:lnTo>
                    <a:lnTo>
                      <a:pt x="114" y="747"/>
                    </a:lnTo>
                    <a:lnTo>
                      <a:pt x="121" y="731"/>
                    </a:lnTo>
                    <a:lnTo>
                      <a:pt x="129" y="715"/>
                    </a:lnTo>
                    <a:lnTo>
                      <a:pt x="138" y="701"/>
                    </a:lnTo>
                    <a:lnTo>
                      <a:pt x="147" y="687"/>
                    </a:lnTo>
                    <a:lnTo>
                      <a:pt x="159" y="674"/>
                    </a:lnTo>
                    <a:lnTo>
                      <a:pt x="170" y="663"/>
                    </a:lnTo>
                    <a:lnTo>
                      <a:pt x="183" y="651"/>
                    </a:lnTo>
                    <a:lnTo>
                      <a:pt x="197" y="642"/>
                    </a:lnTo>
                    <a:lnTo>
                      <a:pt x="213" y="634"/>
                    </a:lnTo>
                    <a:lnTo>
                      <a:pt x="229" y="627"/>
                    </a:lnTo>
                    <a:lnTo>
                      <a:pt x="247" y="621"/>
                    </a:lnTo>
                    <a:lnTo>
                      <a:pt x="265" y="618"/>
                    </a:lnTo>
                    <a:lnTo>
                      <a:pt x="285" y="615"/>
                    </a:lnTo>
                    <a:lnTo>
                      <a:pt x="305" y="614"/>
                    </a:lnTo>
                    <a:lnTo>
                      <a:pt x="310" y="665"/>
                    </a:lnTo>
                    <a:lnTo>
                      <a:pt x="316" y="713"/>
                    </a:lnTo>
                    <a:lnTo>
                      <a:pt x="326" y="761"/>
                    </a:lnTo>
                    <a:lnTo>
                      <a:pt x="341" y="807"/>
                    </a:lnTo>
                    <a:lnTo>
                      <a:pt x="359" y="851"/>
                    </a:lnTo>
                    <a:lnTo>
                      <a:pt x="385" y="892"/>
                    </a:lnTo>
                    <a:lnTo>
                      <a:pt x="416" y="931"/>
                    </a:lnTo>
                    <a:lnTo>
                      <a:pt x="454" y="969"/>
                    </a:lnTo>
                    <a:lnTo>
                      <a:pt x="461" y="977"/>
                    </a:lnTo>
                    <a:lnTo>
                      <a:pt x="466" y="984"/>
                    </a:lnTo>
                    <a:lnTo>
                      <a:pt x="474" y="992"/>
                    </a:lnTo>
                    <a:lnTo>
                      <a:pt x="487" y="1006"/>
                    </a:lnTo>
                    <a:lnTo>
                      <a:pt x="506" y="1019"/>
                    </a:lnTo>
                    <a:lnTo>
                      <a:pt x="524" y="1031"/>
                    </a:lnTo>
                    <a:lnTo>
                      <a:pt x="542" y="1043"/>
                    </a:lnTo>
                    <a:lnTo>
                      <a:pt x="560" y="1053"/>
                    </a:lnTo>
                    <a:lnTo>
                      <a:pt x="577" y="1064"/>
                    </a:lnTo>
                    <a:lnTo>
                      <a:pt x="596" y="1073"/>
                    </a:lnTo>
                    <a:lnTo>
                      <a:pt x="613" y="1082"/>
                    </a:lnTo>
                    <a:lnTo>
                      <a:pt x="631" y="1090"/>
                    </a:lnTo>
                    <a:lnTo>
                      <a:pt x="649" y="1098"/>
                    </a:lnTo>
                    <a:lnTo>
                      <a:pt x="667" y="1106"/>
                    </a:lnTo>
                    <a:lnTo>
                      <a:pt x="686" y="1114"/>
                    </a:lnTo>
                    <a:lnTo>
                      <a:pt x="704" y="1121"/>
                    </a:lnTo>
                    <a:lnTo>
                      <a:pt x="722" y="1129"/>
                    </a:lnTo>
                    <a:lnTo>
                      <a:pt x="742" y="1138"/>
                    </a:lnTo>
                    <a:lnTo>
                      <a:pt x="762" y="1146"/>
                    </a:lnTo>
                    <a:lnTo>
                      <a:pt x="782" y="1154"/>
                    </a:lnTo>
                    <a:lnTo>
                      <a:pt x="795" y="1143"/>
                    </a:lnTo>
                    <a:lnTo>
                      <a:pt x="812" y="1118"/>
                    </a:lnTo>
                    <a:lnTo>
                      <a:pt x="831" y="1081"/>
                    </a:lnTo>
                    <a:lnTo>
                      <a:pt x="850" y="1038"/>
                    </a:lnTo>
                    <a:lnTo>
                      <a:pt x="868" y="995"/>
                    </a:lnTo>
                    <a:lnTo>
                      <a:pt x="883" y="954"/>
                    </a:lnTo>
                    <a:lnTo>
                      <a:pt x="894" y="922"/>
                    </a:lnTo>
                    <a:lnTo>
                      <a:pt x="900" y="902"/>
                    </a:lnTo>
                    <a:lnTo>
                      <a:pt x="908" y="877"/>
                    </a:lnTo>
                    <a:lnTo>
                      <a:pt x="915" y="852"/>
                    </a:lnTo>
                    <a:lnTo>
                      <a:pt x="921" y="827"/>
                    </a:lnTo>
                    <a:lnTo>
                      <a:pt x="926" y="802"/>
                    </a:lnTo>
                    <a:lnTo>
                      <a:pt x="932" y="777"/>
                    </a:lnTo>
                    <a:lnTo>
                      <a:pt x="938" y="751"/>
                    </a:lnTo>
                    <a:lnTo>
                      <a:pt x="944" y="727"/>
                    </a:lnTo>
                    <a:lnTo>
                      <a:pt x="950" y="702"/>
                    </a:lnTo>
                    <a:lnTo>
                      <a:pt x="963" y="642"/>
                    </a:lnTo>
                    <a:lnTo>
                      <a:pt x="970" y="579"/>
                    </a:lnTo>
                    <a:lnTo>
                      <a:pt x="971" y="515"/>
                    </a:lnTo>
                    <a:lnTo>
                      <a:pt x="969" y="451"/>
                    </a:lnTo>
                    <a:lnTo>
                      <a:pt x="965" y="388"/>
                    </a:lnTo>
                    <a:lnTo>
                      <a:pt x="960" y="328"/>
                    </a:lnTo>
                    <a:lnTo>
                      <a:pt x="956" y="274"/>
                    </a:lnTo>
                    <a:lnTo>
                      <a:pt x="955" y="225"/>
                    </a:lnTo>
                    <a:lnTo>
                      <a:pt x="945" y="198"/>
                    </a:lnTo>
                    <a:lnTo>
                      <a:pt x="935" y="169"/>
                    </a:lnTo>
                    <a:lnTo>
                      <a:pt x="922" y="139"/>
                    </a:lnTo>
                    <a:lnTo>
                      <a:pt x="909" y="108"/>
                    </a:lnTo>
                    <a:lnTo>
                      <a:pt x="894" y="80"/>
                    </a:lnTo>
                    <a:lnTo>
                      <a:pt x="878" y="52"/>
                    </a:lnTo>
                    <a:lnTo>
                      <a:pt x="861" y="29"/>
                    </a:lnTo>
                    <a:lnTo>
                      <a:pt x="841" y="10"/>
                    </a:lnTo>
                    <a:lnTo>
                      <a:pt x="835" y="7"/>
                    </a:lnTo>
                    <a:lnTo>
                      <a:pt x="829" y="5"/>
                    </a:lnTo>
                    <a:lnTo>
                      <a:pt x="823" y="2"/>
                    </a:lnTo>
                    <a:lnTo>
                      <a:pt x="816" y="0"/>
                    </a:lnTo>
                    <a:lnTo>
                      <a:pt x="797" y="2"/>
                    </a:lnTo>
                    <a:lnTo>
                      <a:pt x="779" y="5"/>
                    </a:lnTo>
                    <a:lnTo>
                      <a:pt x="762" y="9"/>
                    </a:lnTo>
                    <a:lnTo>
                      <a:pt x="744" y="15"/>
                    </a:lnTo>
                    <a:lnTo>
                      <a:pt x="728" y="21"/>
                    </a:lnTo>
                    <a:lnTo>
                      <a:pt x="711" y="27"/>
                    </a:lnTo>
                    <a:lnTo>
                      <a:pt x="694" y="33"/>
                    </a:lnTo>
                    <a:lnTo>
                      <a:pt x="675" y="38"/>
                    </a:lnTo>
                    <a:lnTo>
                      <a:pt x="663" y="44"/>
                    </a:lnTo>
                    <a:lnTo>
                      <a:pt x="649" y="50"/>
                    </a:lnTo>
                    <a:lnTo>
                      <a:pt x="634" y="56"/>
                    </a:lnTo>
                    <a:lnTo>
                      <a:pt x="619" y="63"/>
                    </a:lnTo>
                    <a:lnTo>
                      <a:pt x="604" y="70"/>
                    </a:lnTo>
                    <a:lnTo>
                      <a:pt x="588" y="78"/>
                    </a:lnTo>
                    <a:lnTo>
                      <a:pt x="572" y="88"/>
                    </a:lnTo>
                    <a:lnTo>
                      <a:pt x="555" y="98"/>
                    </a:lnTo>
                    <a:lnTo>
                      <a:pt x="539" y="108"/>
                    </a:lnTo>
                    <a:lnTo>
                      <a:pt x="522" y="121"/>
                    </a:lnTo>
                    <a:lnTo>
                      <a:pt x="506" y="135"/>
                    </a:lnTo>
                    <a:lnTo>
                      <a:pt x="490" y="150"/>
                    </a:lnTo>
                    <a:lnTo>
                      <a:pt x="474" y="167"/>
                    </a:lnTo>
                    <a:lnTo>
                      <a:pt x="457" y="186"/>
                    </a:lnTo>
                    <a:lnTo>
                      <a:pt x="442" y="206"/>
                    </a:lnTo>
                    <a:lnTo>
                      <a:pt x="427" y="228"/>
                    </a:lnTo>
                    <a:lnTo>
                      <a:pt x="419" y="239"/>
                    </a:lnTo>
                    <a:lnTo>
                      <a:pt x="411" y="249"/>
                    </a:lnTo>
                    <a:lnTo>
                      <a:pt x="404" y="259"/>
                    </a:lnTo>
                    <a:lnTo>
                      <a:pt x="399" y="270"/>
                    </a:lnTo>
                    <a:lnTo>
                      <a:pt x="392" y="281"/>
                    </a:lnTo>
                    <a:lnTo>
                      <a:pt x="385" y="292"/>
                    </a:lnTo>
                    <a:lnTo>
                      <a:pt x="377" y="302"/>
                    </a:lnTo>
                    <a:lnTo>
                      <a:pt x="369" y="311"/>
                    </a:lnTo>
                    <a:lnTo>
                      <a:pt x="364" y="326"/>
                    </a:lnTo>
                    <a:lnTo>
                      <a:pt x="358" y="340"/>
                    </a:lnTo>
                    <a:lnTo>
                      <a:pt x="354" y="355"/>
                    </a:lnTo>
                    <a:lnTo>
                      <a:pt x="349" y="370"/>
                    </a:lnTo>
                    <a:lnTo>
                      <a:pt x="343" y="385"/>
                    </a:lnTo>
                    <a:lnTo>
                      <a:pt x="339" y="399"/>
                    </a:lnTo>
                    <a:lnTo>
                      <a:pt x="333" y="414"/>
                    </a:lnTo>
                    <a:lnTo>
                      <a:pt x="328" y="428"/>
                    </a:lnTo>
                    <a:lnTo>
                      <a:pt x="319" y="458"/>
                    </a:lnTo>
                    <a:lnTo>
                      <a:pt x="313" y="486"/>
                    </a:lnTo>
                    <a:lnTo>
                      <a:pt x="308" y="515"/>
                    </a:lnTo>
                    <a:lnTo>
                      <a:pt x="304" y="545"/>
                    </a:lnTo>
                    <a:lnTo>
                      <a:pt x="297" y="550"/>
                    </a:lnTo>
                    <a:lnTo>
                      <a:pt x="289" y="554"/>
                    </a:lnTo>
                    <a:lnTo>
                      <a:pt x="278" y="559"/>
                    </a:lnTo>
                    <a:lnTo>
                      <a:pt x="265" y="565"/>
                    </a:lnTo>
                    <a:lnTo>
                      <a:pt x="251" y="570"/>
                    </a:lnTo>
                    <a:lnTo>
                      <a:pt x="236" y="577"/>
                    </a:lnTo>
                    <a:lnTo>
                      <a:pt x="220" y="584"/>
                    </a:lnTo>
                    <a:lnTo>
                      <a:pt x="204" y="592"/>
                    </a:lnTo>
                    <a:lnTo>
                      <a:pt x="188" y="600"/>
                    </a:lnTo>
                    <a:lnTo>
                      <a:pt x="170" y="609"/>
                    </a:lnTo>
                    <a:lnTo>
                      <a:pt x="154" y="618"/>
                    </a:lnTo>
                    <a:lnTo>
                      <a:pt x="138" y="627"/>
                    </a:lnTo>
                    <a:lnTo>
                      <a:pt x="124" y="636"/>
                    </a:lnTo>
                    <a:lnTo>
                      <a:pt x="111" y="647"/>
                    </a:lnTo>
                    <a:lnTo>
                      <a:pt x="98" y="657"/>
                    </a:lnTo>
                    <a:lnTo>
                      <a:pt x="88" y="667"/>
                    </a:lnTo>
                    <a:lnTo>
                      <a:pt x="75" y="687"/>
                    </a:lnTo>
                    <a:lnTo>
                      <a:pt x="66" y="705"/>
                    </a:lnTo>
                    <a:lnTo>
                      <a:pt x="59" y="723"/>
                    </a:lnTo>
                    <a:lnTo>
                      <a:pt x="54" y="740"/>
                    </a:lnTo>
                    <a:lnTo>
                      <a:pt x="52" y="758"/>
                    </a:lnTo>
                    <a:lnTo>
                      <a:pt x="49" y="778"/>
                    </a:lnTo>
                    <a:lnTo>
                      <a:pt x="47" y="800"/>
                    </a:lnTo>
                    <a:lnTo>
                      <a:pt x="45" y="824"/>
                    </a:lnTo>
                    <a:lnTo>
                      <a:pt x="44" y="838"/>
                    </a:lnTo>
                    <a:lnTo>
                      <a:pt x="46" y="844"/>
                    </a:lnTo>
                    <a:lnTo>
                      <a:pt x="44" y="845"/>
                    </a:lnTo>
                    <a:lnTo>
                      <a:pt x="31" y="842"/>
                    </a:lnTo>
                    <a:lnTo>
                      <a:pt x="14" y="846"/>
                    </a:lnTo>
                    <a:lnTo>
                      <a:pt x="13" y="847"/>
                    </a:lnTo>
                    <a:lnTo>
                      <a:pt x="10" y="848"/>
                    </a:lnTo>
                    <a:lnTo>
                      <a:pt x="6" y="849"/>
                    </a:lnTo>
                    <a:lnTo>
                      <a:pt x="0" y="851"/>
                    </a:lnTo>
                    <a:lnTo>
                      <a:pt x="0" y="906"/>
                    </a:lnTo>
                    <a:lnTo>
                      <a:pt x="39" y="892"/>
                    </a:lnTo>
                    <a:lnTo>
                      <a:pt x="14" y="923"/>
                    </a:lnTo>
                    <a:lnTo>
                      <a:pt x="0" y="930"/>
                    </a:lnTo>
                    <a:lnTo>
                      <a:pt x="0" y="1004"/>
                    </a:lnTo>
                    <a:lnTo>
                      <a:pt x="15" y="997"/>
                    </a:lnTo>
                    <a:lnTo>
                      <a:pt x="29" y="988"/>
                    </a:lnTo>
                    <a:lnTo>
                      <a:pt x="41" y="976"/>
                    </a:lnTo>
                    <a:lnTo>
                      <a:pt x="53" y="963"/>
                    </a:lnTo>
                    <a:lnTo>
                      <a:pt x="63" y="950"/>
                    </a:lnTo>
                    <a:lnTo>
                      <a:pt x="73" y="935"/>
                    </a:lnTo>
                    <a:lnTo>
                      <a:pt x="81" y="919"/>
                    </a:lnTo>
                    <a:lnTo>
                      <a:pt x="90" y="900"/>
                    </a:lnTo>
                    <a:lnTo>
                      <a:pt x="93" y="898"/>
                    </a:lnTo>
                    <a:lnTo>
                      <a:pt x="98" y="898"/>
                    </a:lnTo>
                    <a:lnTo>
                      <a:pt x="104" y="900"/>
                    </a:lnTo>
                    <a:lnTo>
                      <a:pt x="111" y="902"/>
                    </a:lnTo>
                    <a:lnTo>
                      <a:pt x="119" y="906"/>
                    </a:lnTo>
                    <a:lnTo>
                      <a:pt x="126" y="909"/>
                    </a:lnTo>
                    <a:lnTo>
                      <a:pt x="132" y="912"/>
                    </a:lnTo>
                    <a:lnTo>
                      <a:pt x="138" y="912"/>
                    </a:lnTo>
                    <a:lnTo>
                      <a:pt x="143" y="931"/>
                    </a:lnTo>
                    <a:lnTo>
                      <a:pt x="142" y="947"/>
                    </a:lnTo>
                    <a:lnTo>
                      <a:pt x="136" y="962"/>
                    </a:lnTo>
                    <a:lnTo>
                      <a:pt x="126" y="980"/>
                    </a:lnTo>
                    <a:lnTo>
                      <a:pt x="119" y="988"/>
                    </a:lnTo>
                    <a:lnTo>
                      <a:pt x="113" y="993"/>
                    </a:lnTo>
                    <a:lnTo>
                      <a:pt x="108" y="998"/>
                    </a:lnTo>
                    <a:lnTo>
                      <a:pt x="105" y="1003"/>
                    </a:lnTo>
                    <a:lnTo>
                      <a:pt x="100" y="1007"/>
                    </a:lnTo>
                    <a:lnTo>
                      <a:pt x="94" y="1012"/>
                    </a:lnTo>
                    <a:lnTo>
                      <a:pt x="89" y="1018"/>
                    </a:lnTo>
                    <a:lnTo>
                      <a:pt x="81" y="1025"/>
                    </a:lnTo>
                    <a:lnTo>
                      <a:pt x="76" y="1031"/>
                    </a:lnTo>
                    <a:lnTo>
                      <a:pt x="69" y="1038"/>
                    </a:lnTo>
                    <a:lnTo>
                      <a:pt x="60" y="1048"/>
                    </a:lnTo>
                    <a:lnTo>
                      <a:pt x="49" y="1056"/>
                    </a:lnTo>
                    <a:lnTo>
                      <a:pt x="38" y="1065"/>
                    </a:lnTo>
                    <a:lnTo>
                      <a:pt x="25" y="1075"/>
                    </a:lnTo>
                    <a:lnTo>
                      <a:pt x="13" y="1084"/>
                    </a:lnTo>
                    <a:lnTo>
                      <a:pt x="0" y="10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447" name="Freeform 703"/>
              <p:cNvSpPr>
                <a:spLocks/>
              </p:cNvSpPr>
              <p:nvPr/>
            </p:nvSpPr>
            <p:spPr bwMode="auto">
              <a:xfrm flipH="1">
                <a:off x="2488" y="2117"/>
                <a:ext cx="53" cy="57"/>
              </a:xfrm>
              <a:custGeom>
                <a:avLst/>
                <a:gdLst/>
                <a:ahLst/>
                <a:cxnLst>
                  <a:cxn ang="0">
                    <a:pos x="135" y="55"/>
                  </a:cxn>
                  <a:cxn ang="0">
                    <a:pos x="135" y="0"/>
                  </a:cxn>
                  <a:cxn ang="0">
                    <a:pos x="129" y="1"/>
                  </a:cxn>
                  <a:cxn ang="0">
                    <a:pos x="122" y="2"/>
                  </a:cxn>
                  <a:cxn ang="0">
                    <a:pos x="115" y="4"/>
                  </a:cxn>
                  <a:cxn ang="0">
                    <a:pos x="108" y="5"/>
                  </a:cxn>
                  <a:cxn ang="0">
                    <a:pos x="102" y="8"/>
                  </a:cxn>
                  <a:cxn ang="0">
                    <a:pos x="95" y="10"/>
                  </a:cxn>
                  <a:cxn ang="0">
                    <a:pos x="89" y="12"/>
                  </a:cxn>
                  <a:cxn ang="0">
                    <a:pos x="83" y="15"/>
                  </a:cxn>
                  <a:cxn ang="0">
                    <a:pos x="67" y="24"/>
                  </a:cxn>
                  <a:cxn ang="0">
                    <a:pos x="53" y="32"/>
                  </a:cxn>
                  <a:cxn ang="0">
                    <a:pos x="42" y="40"/>
                  </a:cxn>
                  <a:cxn ang="0">
                    <a:pos x="31" y="48"/>
                  </a:cxn>
                  <a:cxn ang="0">
                    <a:pos x="22" y="57"/>
                  </a:cxn>
                  <a:cxn ang="0">
                    <a:pos x="14" y="69"/>
                  </a:cxn>
                  <a:cxn ang="0">
                    <a:pos x="7" y="84"/>
                  </a:cxn>
                  <a:cxn ang="0">
                    <a:pos x="0" y="101"/>
                  </a:cxn>
                  <a:cxn ang="0">
                    <a:pos x="2" y="125"/>
                  </a:cxn>
                  <a:cxn ang="0">
                    <a:pos x="8" y="141"/>
                  </a:cxn>
                  <a:cxn ang="0">
                    <a:pos x="17" y="153"/>
                  </a:cxn>
                  <a:cxn ang="0">
                    <a:pos x="30" y="160"/>
                  </a:cxn>
                  <a:cxn ang="0">
                    <a:pos x="46" y="162"/>
                  </a:cxn>
                  <a:cxn ang="0">
                    <a:pos x="66" y="162"/>
                  </a:cxn>
                  <a:cxn ang="0">
                    <a:pos x="87" y="161"/>
                  </a:cxn>
                  <a:cxn ang="0">
                    <a:pos x="111" y="160"/>
                  </a:cxn>
                  <a:cxn ang="0">
                    <a:pos x="116" y="157"/>
                  </a:cxn>
                  <a:cxn ang="0">
                    <a:pos x="123" y="156"/>
                  </a:cxn>
                  <a:cxn ang="0">
                    <a:pos x="129" y="154"/>
                  </a:cxn>
                  <a:cxn ang="0">
                    <a:pos x="135" y="153"/>
                  </a:cxn>
                  <a:cxn ang="0">
                    <a:pos x="135" y="79"/>
                  </a:cxn>
                  <a:cxn ang="0">
                    <a:pos x="125" y="84"/>
                  </a:cxn>
                  <a:cxn ang="0">
                    <a:pos x="95" y="85"/>
                  </a:cxn>
                  <a:cxn ang="0">
                    <a:pos x="97" y="74"/>
                  </a:cxn>
                  <a:cxn ang="0">
                    <a:pos x="115" y="62"/>
                  </a:cxn>
                  <a:cxn ang="0">
                    <a:pos x="135" y="55"/>
                  </a:cxn>
                </a:cxnLst>
                <a:rect l="0" t="0" r="r" b="b"/>
                <a:pathLst>
                  <a:path w="135" h="162">
                    <a:moveTo>
                      <a:pt x="135" y="55"/>
                    </a:moveTo>
                    <a:lnTo>
                      <a:pt x="135" y="0"/>
                    </a:lnTo>
                    <a:lnTo>
                      <a:pt x="129" y="1"/>
                    </a:lnTo>
                    <a:lnTo>
                      <a:pt x="122" y="2"/>
                    </a:lnTo>
                    <a:lnTo>
                      <a:pt x="115" y="4"/>
                    </a:lnTo>
                    <a:lnTo>
                      <a:pt x="108" y="5"/>
                    </a:lnTo>
                    <a:lnTo>
                      <a:pt x="102" y="8"/>
                    </a:lnTo>
                    <a:lnTo>
                      <a:pt x="95" y="10"/>
                    </a:lnTo>
                    <a:lnTo>
                      <a:pt x="89" y="12"/>
                    </a:lnTo>
                    <a:lnTo>
                      <a:pt x="83" y="15"/>
                    </a:lnTo>
                    <a:lnTo>
                      <a:pt x="67" y="24"/>
                    </a:lnTo>
                    <a:lnTo>
                      <a:pt x="53" y="32"/>
                    </a:lnTo>
                    <a:lnTo>
                      <a:pt x="42" y="40"/>
                    </a:lnTo>
                    <a:lnTo>
                      <a:pt x="31" y="48"/>
                    </a:lnTo>
                    <a:lnTo>
                      <a:pt x="22" y="57"/>
                    </a:lnTo>
                    <a:lnTo>
                      <a:pt x="14" y="69"/>
                    </a:lnTo>
                    <a:lnTo>
                      <a:pt x="7" y="84"/>
                    </a:lnTo>
                    <a:lnTo>
                      <a:pt x="0" y="101"/>
                    </a:lnTo>
                    <a:lnTo>
                      <a:pt x="2" y="125"/>
                    </a:lnTo>
                    <a:lnTo>
                      <a:pt x="8" y="141"/>
                    </a:lnTo>
                    <a:lnTo>
                      <a:pt x="17" y="153"/>
                    </a:lnTo>
                    <a:lnTo>
                      <a:pt x="30" y="160"/>
                    </a:lnTo>
                    <a:lnTo>
                      <a:pt x="46" y="162"/>
                    </a:lnTo>
                    <a:lnTo>
                      <a:pt x="66" y="162"/>
                    </a:lnTo>
                    <a:lnTo>
                      <a:pt x="87" y="161"/>
                    </a:lnTo>
                    <a:lnTo>
                      <a:pt x="111" y="160"/>
                    </a:lnTo>
                    <a:lnTo>
                      <a:pt x="116" y="157"/>
                    </a:lnTo>
                    <a:lnTo>
                      <a:pt x="123" y="156"/>
                    </a:lnTo>
                    <a:lnTo>
                      <a:pt x="129" y="154"/>
                    </a:lnTo>
                    <a:lnTo>
                      <a:pt x="135" y="153"/>
                    </a:lnTo>
                    <a:lnTo>
                      <a:pt x="135" y="79"/>
                    </a:lnTo>
                    <a:lnTo>
                      <a:pt x="125" y="84"/>
                    </a:lnTo>
                    <a:lnTo>
                      <a:pt x="95" y="85"/>
                    </a:lnTo>
                    <a:lnTo>
                      <a:pt x="97" y="74"/>
                    </a:lnTo>
                    <a:lnTo>
                      <a:pt x="115" y="62"/>
                    </a:lnTo>
                    <a:lnTo>
                      <a:pt x="135" y="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448" name="Freeform 704"/>
              <p:cNvSpPr>
                <a:spLocks/>
              </p:cNvSpPr>
              <p:nvPr/>
            </p:nvSpPr>
            <p:spPr bwMode="auto">
              <a:xfrm flipH="1">
                <a:off x="2488" y="2201"/>
                <a:ext cx="69" cy="52"/>
              </a:xfrm>
              <a:custGeom>
                <a:avLst/>
                <a:gdLst/>
                <a:ahLst/>
                <a:cxnLst>
                  <a:cxn ang="0">
                    <a:pos x="176" y="72"/>
                  </a:cxn>
                  <a:cxn ang="0">
                    <a:pos x="176" y="0"/>
                  </a:cxn>
                  <a:cxn ang="0">
                    <a:pos x="167" y="5"/>
                  </a:cxn>
                  <a:cxn ang="0">
                    <a:pos x="157" y="11"/>
                  </a:cxn>
                  <a:cxn ang="0">
                    <a:pos x="149" y="17"/>
                  </a:cxn>
                  <a:cxn ang="0">
                    <a:pos x="141" y="23"/>
                  </a:cxn>
                  <a:cxn ang="0">
                    <a:pos x="133" y="27"/>
                  </a:cxn>
                  <a:cxn ang="0">
                    <a:pos x="126" y="32"/>
                  </a:cxn>
                  <a:cxn ang="0">
                    <a:pos x="119" y="35"/>
                  </a:cxn>
                  <a:cxn ang="0">
                    <a:pos x="114" y="39"/>
                  </a:cxn>
                  <a:cxn ang="0">
                    <a:pos x="99" y="42"/>
                  </a:cxn>
                  <a:cxn ang="0">
                    <a:pos x="85" y="47"/>
                  </a:cxn>
                  <a:cxn ang="0">
                    <a:pos x="71" y="53"/>
                  </a:cxn>
                  <a:cxn ang="0">
                    <a:pos x="57" y="57"/>
                  </a:cxn>
                  <a:cxn ang="0">
                    <a:pos x="43" y="63"/>
                  </a:cxn>
                  <a:cxn ang="0">
                    <a:pos x="31" y="69"/>
                  </a:cxn>
                  <a:cxn ang="0">
                    <a:pos x="17" y="73"/>
                  </a:cxn>
                  <a:cxn ang="0">
                    <a:pos x="3" y="77"/>
                  </a:cxn>
                  <a:cxn ang="0">
                    <a:pos x="1" y="85"/>
                  </a:cxn>
                  <a:cxn ang="0">
                    <a:pos x="0" y="91"/>
                  </a:cxn>
                  <a:cxn ang="0">
                    <a:pos x="0" y="97"/>
                  </a:cxn>
                  <a:cxn ang="0">
                    <a:pos x="5" y="101"/>
                  </a:cxn>
                  <a:cxn ang="0">
                    <a:pos x="10" y="115"/>
                  </a:cxn>
                  <a:cxn ang="0">
                    <a:pos x="17" y="136"/>
                  </a:cxn>
                  <a:cxn ang="0">
                    <a:pos x="25" y="150"/>
                  </a:cxn>
                  <a:cxn ang="0">
                    <a:pos x="33" y="145"/>
                  </a:cxn>
                  <a:cxn ang="0">
                    <a:pos x="41" y="139"/>
                  </a:cxn>
                  <a:cxn ang="0">
                    <a:pos x="51" y="132"/>
                  </a:cxn>
                  <a:cxn ang="0">
                    <a:pos x="62" y="126"/>
                  </a:cxn>
                  <a:cxn ang="0">
                    <a:pos x="72" y="121"/>
                  </a:cxn>
                  <a:cxn ang="0">
                    <a:pos x="84" y="115"/>
                  </a:cxn>
                  <a:cxn ang="0">
                    <a:pos x="94" y="110"/>
                  </a:cxn>
                  <a:cxn ang="0">
                    <a:pos x="104" y="107"/>
                  </a:cxn>
                  <a:cxn ang="0">
                    <a:pos x="115" y="103"/>
                  </a:cxn>
                  <a:cxn ang="0">
                    <a:pos x="123" y="99"/>
                  </a:cxn>
                  <a:cxn ang="0">
                    <a:pos x="130" y="95"/>
                  </a:cxn>
                  <a:cxn ang="0">
                    <a:pos x="138" y="91"/>
                  </a:cxn>
                  <a:cxn ang="0">
                    <a:pos x="145" y="87"/>
                  </a:cxn>
                  <a:cxn ang="0">
                    <a:pos x="153" y="83"/>
                  </a:cxn>
                  <a:cxn ang="0">
                    <a:pos x="160" y="79"/>
                  </a:cxn>
                  <a:cxn ang="0">
                    <a:pos x="168" y="76"/>
                  </a:cxn>
                  <a:cxn ang="0">
                    <a:pos x="176" y="72"/>
                  </a:cxn>
                </a:cxnLst>
                <a:rect l="0" t="0" r="r" b="b"/>
                <a:pathLst>
                  <a:path w="176" h="150">
                    <a:moveTo>
                      <a:pt x="176" y="72"/>
                    </a:moveTo>
                    <a:lnTo>
                      <a:pt x="176" y="0"/>
                    </a:lnTo>
                    <a:lnTo>
                      <a:pt x="167" y="5"/>
                    </a:lnTo>
                    <a:lnTo>
                      <a:pt x="157" y="11"/>
                    </a:lnTo>
                    <a:lnTo>
                      <a:pt x="149" y="17"/>
                    </a:lnTo>
                    <a:lnTo>
                      <a:pt x="141" y="23"/>
                    </a:lnTo>
                    <a:lnTo>
                      <a:pt x="133" y="27"/>
                    </a:lnTo>
                    <a:lnTo>
                      <a:pt x="126" y="32"/>
                    </a:lnTo>
                    <a:lnTo>
                      <a:pt x="119" y="35"/>
                    </a:lnTo>
                    <a:lnTo>
                      <a:pt x="114" y="39"/>
                    </a:lnTo>
                    <a:lnTo>
                      <a:pt x="99" y="42"/>
                    </a:lnTo>
                    <a:lnTo>
                      <a:pt x="85" y="47"/>
                    </a:lnTo>
                    <a:lnTo>
                      <a:pt x="71" y="53"/>
                    </a:lnTo>
                    <a:lnTo>
                      <a:pt x="57" y="57"/>
                    </a:lnTo>
                    <a:lnTo>
                      <a:pt x="43" y="63"/>
                    </a:lnTo>
                    <a:lnTo>
                      <a:pt x="31" y="69"/>
                    </a:lnTo>
                    <a:lnTo>
                      <a:pt x="17" y="73"/>
                    </a:lnTo>
                    <a:lnTo>
                      <a:pt x="3" y="77"/>
                    </a:lnTo>
                    <a:lnTo>
                      <a:pt x="1" y="85"/>
                    </a:lnTo>
                    <a:lnTo>
                      <a:pt x="0" y="91"/>
                    </a:lnTo>
                    <a:lnTo>
                      <a:pt x="0" y="97"/>
                    </a:lnTo>
                    <a:lnTo>
                      <a:pt x="5" y="101"/>
                    </a:lnTo>
                    <a:lnTo>
                      <a:pt x="10" y="115"/>
                    </a:lnTo>
                    <a:lnTo>
                      <a:pt x="17" y="136"/>
                    </a:lnTo>
                    <a:lnTo>
                      <a:pt x="25" y="150"/>
                    </a:lnTo>
                    <a:lnTo>
                      <a:pt x="33" y="145"/>
                    </a:lnTo>
                    <a:lnTo>
                      <a:pt x="41" y="139"/>
                    </a:lnTo>
                    <a:lnTo>
                      <a:pt x="51" y="132"/>
                    </a:lnTo>
                    <a:lnTo>
                      <a:pt x="62" y="126"/>
                    </a:lnTo>
                    <a:lnTo>
                      <a:pt x="72" y="121"/>
                    </a:lnTo>
                    <a:lnTo>
                      <a:pt x="84" y="115"/>
                    </a:lnTo>
                    <a:lnTo>
                      <a:pt x="94" y="110"/>
                    </a:lnTo>
                    <a:lnTo>
                      <a:pt x="104" y="107"/>
                    </a:lnTo>
                    <a:lnTo>
                      <a:pt x="115" y="103"/>
                    </a:lnTo>
                    <a:lnTo>
                      <a:pt x="123" y="99"/>
                    </a:lnTo>
                    <a:lnTo>
                      <a:pt x="130" y="95"/>
                    </a:lnTo>
                    <a:lnTo>
                      <a:pt x="138" y="91"/>
                    </a:lnTo>
                    <a:lnTo>
                      <a:pt x="145" y="87"/>
                    </a:lnTo>
                    <a:lnTo>
                      <a:pt x="153" y="83"/>
                    </a:lnTo>
                    <a:lnTo>
                      <a:pt x="160" y="79"/>
                    </a:lnTo>
                    <a:lnTo>
                      <a:pt x="168" y="76"/>
                    </a:lnTo>
                    <a:lnTo>
                      <a:pt x="176" y="7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449" name="Freeform 705"/>
              <p:cNvSpPr>
                <a:spLocks/>
              </p:cNvSpPr>
              <p:nvPr/>
            </p:nvSpPr>
            <p:spPr bwMode="auto">
              <a:xfrm flipH="1">
                <a:off x="2406" y="2120"/>
                <a:ext cx="144" cy="127"/>
              </a:xfrm>
              <a:custGeom>
                <a:avLst/>
                <a:gdLst/>
                <a:ahLst/>
                <a:cxnLst>
                  <a:cxn ang="0">
                    <a:pos x="9" y="360"/>
                  </a:cxn>
                  <a:cxn ang="0">
                    <a:pos x="1" y="338"/>
                  </a:cxn>
                  <a:cxn ang="0">
                    <a:pos x="4" y="325"/>
                  </a:cxn>
                  <a:cxn ang="0">
                    <a:pos x="12" y="320"/>
                  </a:cxn>
                  <a:cxn ang="0">
                    <a:pos x="37" y="310"/>
                  </a:cxn>
                  <a:cxn ang="0">
                    <a:pos x="79" y="297"/>
                  </a:cxn>
                  <a:cxn ang="0">
                    <a:pos x="124" y="283"/>
                  </a:cxn>
                  <a:cxn ang="0">
                    <a:pos x="160" y="261"/>
                  </a:cxn>
                  <a:cxn ang="0">
                    <a:pos x="185" y="225"/>
                  </a:cxn>
                  <a:cxn ang="0">
                    <a:pos x="228" y="196"/>
                  </a:cxn>
                  <a:cxn ang="0">
                    <a:pos x="276" y="168"/>
                  </a:cxn>
                  <a:cxn ang="0">
                    <a:pos x="309" y="120"/>
                  </a:cxn>
                  <a:cxn ang="0">
                    <a:pos x="309" y="68"/>
                  </a:cxn>
                  <a:cxn ang="0">
                    <a:pos x="309" y="51"/>
                  </a:cxn>
                  <a:cxn ang="0">
                    <a:pos x="304" y="43"/>
                  </a:cxn>
                  <a:cxn ang="0">
                    <a:pos x="276" y="35"/>
                  </a:cxn>
                  <a:cxn ang="0">
                    <a:pos x="249" y="21"/>
                  </a:cxn>
                  <a:cxn ang="0">
                    <a:pos x="249" y="7"/>
                  </a:cxn>
                  <a:cxn ang="0">
                    <a:pos x="267" y="6"/>
                  </a:cxn>
                  <a:cxn ang="0">
                    <a:pos x="296" y="18"/>
                  </a:cxn>
                  <a:cxn ang="0">
                    <a:pos x="321" y="30"/>
                  </a:cxn>
                  <a:cxn ang="0">
                    <a:pos x="348" y="45"/>
                  </a:cxn>
                  <a:cxn ang="0">
                    <a:pos x="365" y="58"/>
                  </a:cxn>
                  <a:cxn ang="0">
                    <a:pos x="367" y="65"/>
                  </a:cxn>
                  <a:cxn ang="0">
                    <a:pos x="366" y="89"/>
                  </a:cxn>
                  <a:cxn ang="0">
                    <a:pos x="359" y="120"/>
                  </a:cxn>
                  <a:cxn ang="0">
                    <a:pos x="344" y="143"/>
                  </a:cxn>
                  <a:cxn ang="0">
                    <a:pos x="322" y="166"/>
                  </a:cxn>
                  <a:cxn ang="0">
                    <a:pos x="292" y="189"/>
                  </a:cxn>
                  <a:cxn ang="0">
                    <a:pos x="260" y="208"/>
                  </a:cxn>
                  <a:cxn ang="0">
                    <a:pos x="228" y="227"/>
                  </a:cxn>
                  <a:cxn ang="0">
                    <a:pos x="198" y="253"/>
                  </a:cxn>
                  <a:cxn ang="0">
                    <a:pos x="170" y="281"/>
                  </a:cxn>
                  <a:cxn ang="0">
                    <a:pos x="138" y="300"/>
                  </a:cxn>
                  <a:cxn ang="0">
                    <a:pos x="103" y="319"/>
                  </a:cxn>
                  <a:cxn ang="0">
                    <a:pos x="69" y="336"/>
                  </a:cxn>
                  <a:cxn ang="0">
                    <a:pos x="40" y="353"/>
                  </a:cxn>
                  <a:cxn ang="0">
                    <a:pos x="24" y="363"/>
                  </a:cxn>
                  <a:cxn ang="0">
                    <a:pos x="16" y="369"/>
                  </a:cxn>
                  <a:cxn ang="0">
                    <a:pos x="14" y="370"/>
                  </a:cxn>
                </a:cxnLst>
                <a:rect l="0" t="0" r="r" b="b"/>
                <a:pathLst>
                  <a:path w="369" h="370">
                    <a:moveTo>
                      <a:pt x="12" y="370"/>
                    </a:moveTo>
                    <a:lnTo>
                      <a:pt x="9" y="360"/>
                    </a:lnTo>
                    <a:lnTo>
                      <a:pt x="4" y="350"/>
                    </a:lnTo>
                    <a:lnTo>
                      <a:pt x="1" y="338"/>
                    </a:lnTo>
                    <a:lnTo>
                      <a:pt x="0" y="328"/>
                    </a:lnTo>
                    <a:lnTo>
                      <a:pt x="4" y="325"/>
                    </a:lnTo>
                    <a:lnTo>
                      <a:pt x="9" y="322"/>
                    </a:lnTo>
                    <a:lnTo>
                      <a:pt x="12" y="320"/>
                    </a:lnTo>
                    <a:lnTo>
                      <a:pt x="17" y="317"/>
                    </a:lnTo>
                    <a:lnTo>
                      <a:pt x="37" y="310"/>
                    </a:lnTo>
                    <a:lnTo>
                      <a:pt x="57" y="304"/>
                    </a:lnTo>
                    <a:lnTo>
                      <a:pt x="79" y="297"/>
                    </a:lnTo>
                    <a:lnTo>
                      <a:pt x="102" y="290"/>
                    </a:lnTo>
                    <a:lnTo>
                      <a:pt x="124" y="283"/>
                    </a:lnTo>
                    <a:lnTo>
                      <a:pt x="144" y="272"/>
                    </a:lnTo>
                    <a:lnTo>
                      <a:pt x="160" y="261"/>
                    </a:lnTo>
                    <a:lnTo>
                      <a:pt x="173" y="246"/>
                    </a:lnTo>
                    <a:lnTo>
                      <a:pt x="185" y="225"/>
                    </a:lnTo>
                    <a:lnTo>
                      <a:pt x="204" y="210"/>
                    </a:lnTo>
                    <a:lnTo>
                      <a:pt x="228" y="196"/>
                    </a:lnTo>
                    <a:lnTo>
                      <a:pt x="253" y="184"/>
                    </a:lnTo>
                    <a:lnTo>
                      <a:pt x="276" y="168"/>
                    </a:lnTo>
                    <a:lnTo>
                      <a:pt x="296" y="148"/>
                    </a:lnTo>
                    <a:lnTo>
                      <a:pt x="309" y="120"/>
                    </a:lnTo>
                    <a:lnTo>
                      <a:pt x="312" y="82"/>
                    </a:lnTo>
                    <a:lnTo>
                      <a:pt x="309" y="68"/>
                    </a:lnTo>
                    <a:lnTo>
                      <a:pt x="307" y="58"/>
                    </a:lnTo>
                    <a:lnTo>
                      <a:pt x="309" y="51"/>
                    </a:lnTo>
                    <a:lnTo>
                      <a:pt x="307" y="47"/>
                    </a:lnTo>
                    <a:lnTo>
                      <a:pt x="304" y="43"/>
                    </a:lnTo>
                    <a:lnTo>
                      <a:pt x="294" y="40"/>
                    </a:lnTo>
                    <a:lnTo>
                      <a:pt x="276" y="35"/>
                    </a:lnTo>
                    <a:lnTo>
                      <a:pt x="249" y="28"/>
                    </a:lnTo>
                    <a:lnTo>
                      <a:pt x="249" y="21"/>
                    </a:lnTo>
                    <a:lnTo>
                      <a:pt x="249" y="14"/>
                    </a:lnTo>
                    <a:lnTo>
                      <a:pt x="249" y="7"/>
                    </a:lnTo>
                    <a:lnTo>
                      <a:pt x="250" y="0"/>
                    </a:lnTo>
                    <a:lnTo>
                      <a:pt x="267" y="6"/>
                    </a:lnTo>
                    <a:lnTo>
                      <a:pt x="282" y="12"/>
                    </a:lnTo>
                    <a:lnTo>
                      <a:pt x="296" y="18"/>
                    </a:lnTo>
                    <a:lnTo>
                      <a:pt x="309" y="24"/>
                    </a:lnTo>
                    <a:lnTo>
                      <a:pt x="321" y="30"/>
                    </a:lnTo>
                    <a:lnTo>
                      <a:pt x="334" y="37"/>
                    </a:lnTo>
                    <a:lnTo>
                      <a:pt x="348" y="45"/>
                    </a:lnTo>
                    <a:lnTo>
                      <a:pt x="364" y="56"/>
                    </a:lnTo>
                    <a:lnTo>
                      <a:pt x="365" y="58"/>
                    </a:lnTo>
                    <a:lnTo>
                      <a:pt x="366" y="62"/>
                    </a:lnTo>
                    <a:lnTo>
                      <a:pt x="367" y="65"/>
                    </a:lnTo>
                    <a:lnTo>
                      <a:pt x="369" y="68"/>
                    </a:lnTo>
                    <a:lnTo>
                      <a:pt x="366" y="89"/>
                    </a:lnTo>
                    <a:lnTo>
                      <a:pt x="364" y="106"/>
                    </a:lnTo>
                    <a:lnTo>
                      <a:pt x="359" y="120"/>
                    </a:lnTo>
                    <a:lnTo>
                      <a:pt x="352" y="133"/>
                    </a:lnTo>
                    <a:lnTo>
                      <a:pt x="344" y="143"/>
                    </a:lnTo>
                    <a:lnTo>
                      <a:pt x="335" y="155"/>
                    </a:lnTo>
                    <a:lnTo>
                      <a:pt x="322" y="166"/>
                    </a:lnTo>
                    <a:lnTo>
                      <a:pt x="309" y="180"/>
                    </a:lnTo>
                    <a:lnTo>
                      <a:pt x="292" y="189"/>
                    </a:lnTo>
                    <a:lnTo>
                      <a:pt x="276" y="199"/>
                    </a:lnTo>
                    <a:lnTo>
                      <a:pt x="260" y="208"/>
                    </a:lnTo>
                    <a:lnTo>
                      <a:pt x="244" y="217"/>
                    </a:lnTo>
                    <a:lnTo>
                      <a:pt x="228" y="227"/>
                    </a:lnTo>
                    <a:lnTo>
                      <a:pt x="213" y="239"/>
                    </a:lnTo>
                    <a:lnTo>
                      <a:pt x="198" y="253"/>
                    </a:lnTo>
                    <a:lnTo>
                      <a:pt x="183" y="269"/>
                    </a:lnTo>
                    <a:lnTo>
                      <a:pt x="170" y="281"/>
                    </a:lnTo>
                    <a:lnTo>
                      <a:pt x="154" y="291"/>
                    </a:lnTo>
                    <a:lnTo>
                      <a:pt x="138" y="300"/>
                    </a:lnTo>
                    <a:lnTo>
                      <a:pt x="121" y="309"/>
                    </a:lnTo>
                    <a:lnTo>
                      <a:pt x="103" y="319"/>
                    </a:lnTo>
                    <a:lnTo>
                      <a:pt x="85" y="328"/>
                    </a:lnTo>
                    <a:lnTo>
                      <a:pt x="69" y="336"/>
                    </a:lnTo>
                    <a:lnTo>
                      <a:pt x="53" y="344"/>
                    </a:lnTo>
                    <a:lnTo>
                      <a:pt x="40" y="353"/>
                    </a:lnTo>
                    <a:lnTo>
                      <a:pt x="31" y="359"/>
                    </a:lnTo>
                    <a:lnTo>
                      <a:pt x="24" y="363"/>
                    </a:lnTo>
                    <a:lnTo>
                      <a:pt x="19" y="367"/>
                    </a:lnTo>
                    <a:lnTo>
                      <a:pt x="16" y="369"/>
                    </a:lnTo>
                    <a:lnTo>
                      <a:pt x="15" y="370"/>
                    </a:lnTo>
                    <a:lnTo>
                      <a:pt x="14" y="370"/>
                    </a:lnTo>
                    <a:lnTo>
                      <a:pt x="12" y="37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450" name="Freeform 706"/>
              <p:cNvSpPr>
                <a:spLocks/>
              </p:cNvSpPr>
              <p:nvPr/>
            </p:nvSpPr>
            <p:spPr bwMode="auto">
              <a:xfrm flipH="1">
                <a:off x="2118" y="1829"/>
                <a:ext cx="91" cy="384"/>
              </a:xfrm>
              <a:custGeom>
                <a:avLst/>
                <a:gdLst/>
                <a:ahLst/>
                <a:cxnLst>
                  <a:cxn ang="0">
                    <a:pos x="3" y="847"/>
                  </a:cxn>
                  <a:cxn ang="0">
                    <a:pos x="0" y="710"/>
                  </a:cxn>
                  <a:cxn ang="0">
                    <a:pos x="4" y="581"/>
                  </a:cxn>
                  <a:cxn ang="0">
                    <a:pos x="11" y="453"/>
                  </a:cxn>
                  <a:cxn ang="0">
                    <a:pos x="20" y="320"/>
                  </a:cxn>
                  <a:cxn ang="0">
                    <a:pos x="25" y="290"/>
                  </a:cxn>
                  <a:cxn ang="0">
                    <a:pos x="29" y="267"/>
                  </a:cxn>
                  <a:cxn ang="0">
                    <a:pos x="34" y="240"/>
                  </a:cxn>
                  <a:cxn ang="0">
                    <a:pos x="40" y="197"/>
                  </a:cxn>
                  <a:cxn ang="0">
                    <a:pos x="44" y="181"/>
                  </a:cxn>
                  <a:cxn ang="0">
                    <a:pos x="52" y="155"/>
                  </a:cxn>
                  <a:cxn ang="0">
                    <a:pos x="62" y="122"/>
                  </a:cxn>
                  <a:cxn ang="0">
                    <a:pos x="73" y="87"/>
                  </a:cxn>
                  <a:cxn ang="0">
                    <a:pos x="85" y="54"/>
                  </a:cxn>
                  <a:cxn ang="0">
                    <a:pos x="95" y="25"/>
                  </a:cxn>
                  <a:cxn ang="0">
                    <a:pos x="104" y="7"/>
                  </a:cxn>
                  <a:cxn ang="0">
                    <a:pos x="111" y="0"/>
                  </a:cxn>
                  <a:cxn ang="0">
                    <a:pos x="118" y="6"/>
                  </a:cxn>
                  <a:cxn ang="0">
                    <a:pos x="124" y="11"/>
                  </a:cxn>
                  <a:cxn ang="0">
                    <a:pos x="130" y="17"/>
                  </a:cxn>
                  <a:cxn ang="0">
                    <a:pos x="135" y="24"/>
                  </a:cxn>
                  <a:cxn ang="0">
                    <a:pos x="159" y="72"/>
                  </a:cxn>
                  <a:cxn ang="0">
                    <a:pos x="181" y="119"/>
                  </a:cxn>
                  <a:cxn ang="0">
                    <a:pos x="197" y="163"/>
                  </a:cxn>
                  <a:cxn ang="0">
                    <a:pos x="211" y="208"/>
                  </a:cxn>
                  <a:cxn ang="0">
                    <a:pos x="222" y="255"/>
                  </a:cxn>
                  <a:cxn ang="0">
                    <a:pos x="229" y="303"/>
                  </a:cxn>
                  <a:cxn ang="0">
                    <a:pos x="233" y="355"/>
                  </a:cxn>
                  <a:cxn ang="0">
                    <a:pos x="234" y="410"/>
                  </a:cxn>
                  <a:cxn ang="0">
                    <a:pos x="236" y="459"/>
                  </a:cxn>
                  <a:cxn ang="0">
                    <a:pos x="236" y="509"/>
                  </a:cxn>
                  <a:cxn ang="0">
                    <a:pos x="232" y="562"/>
                  </a:cxn>
                  <a:cxn ang="0">
                    <a:pos x="226" y="616"/>
                  </a:cxn>
                  <a:cxn ang="0">
                    <a:pos x="218" y="671"/>
                  </a:cxn>
                  <a:cxn ang="0">
                    <a:pos x="208" y="722"/>
                  </a:cxn>
                  <a:cxn ang="0">
                    <a:pos x="195" y="772"/>
                  </a:cxn>
                  <a:cxn ang="0">
                    <a:pos x="181" y="817"/>
                  </a:cxn>
                  <a:cxn ang="0">
                    <a:pos x="173" y="848"/>
                  </a:cxn>
                  <a:cxn ang="0">
                    <a:pos x="165" y="879"/>
                  </a:cxn>
                  <a:cxn ang="0">
                    <a:pos x="156" y="909"/>
                  </a:cxn>
                  <a:cxn ang="0">
                    <a:pos x="147" y="939"/>
                  </a:cxn>
                  <a:cxn ang="0">
                    <a:pos x="136" y="969"/>
                  </a:cxn>
                  <a:cxn ang="0">
                    <a:pos x="125" y="999"/>
                  </a:cxn>
                  <a:cxn ang="0">
                    <a:pos x="113" y="1029"/>
                  </a:cxn>
                  <a:cxn ang="0">
                    <a:pos x="102" y="1060"/>
                  </a:cxn>
                  <a:cxn ang="0">
                    <a:pos x="95" y="1074"/>
                  </a:cxn>
                  <a:cxn ang="0">
                    <a:pos x="87" y="1088"/>
                  </a:cxn>
                  <a:cxn ang="0">
                    <a:pos x="80" y="1100"/>
                  </a:cxn>
                  <a:cxn ang="0">
                    <a:pos x="74" y="1115"/>
                  </a:cxn>
                  <a:cxn ang="0">
                    <a:pos x="64" y="1112"/>
                  </a:cxn>
                  <a:cxn ang="0">
                    <a:pos x="52" y="1087"/>
                  </a:cxn>
                  <a:cxn ang="0">
                    <a:pos x="41" y="1046"/>
                  </a:cxn>
                  <a:cxn ang="0">
                    <a:pos x="30" y="997"/>
                  </a:cxn>
                  <a:cxn ang="0">
                    <a:pos x="20" y="946"/>
                  </a:cxn>
                  <a:cxn ang="0">
                    <a:pos x="11" y="900"/>
                  </a:cxn>
                  <a:cxn ang="0">
                    <a:pos x="5" y="864"/>
                  </a:cxn>
                  <a:cxn ang="0">
                    <a:pos x="3" y="847"/>
                  </a:cxn>
                </a:cxnLst>
                <a:rect l="0" t="0" r="r" b="b"/>
                <a:pathLst>
                  <a:path w="236" h="1115">
                    <a:moveTo>
                      <a:pt x="3" y="847"/>
                    </a:moveTo>
                    <a:lnTo>
                      <a:pt x="0" y="710"/>
                    </a:lnTo>
                    <a:lnTo>
                      <a:pt x="4" y="581"/>
                    </a:lnTo>
                    <a:lnTo>
                      <a:pt x="11" y="453"/>
                    </a:lnTo>
                    <a:lnTo>
                      <a:pt x="20" y="320"/>
                    </a:lnTo>
                    <a:lnTo>
                      <a:pt x="25" y="290"/>
                    </a:lnTo>
                    <a:lnTo>
                      <a:pt x="29" y="267"/>
                    </a:lnTo>
                    <a:lnTo>
                      <a:pt x="34" y="240"/>
                    </a:lnTo>
                    <a:lnTo>
                      <a:pt x="40" y="197"/>
                    </a:lnTo>
                    <a:lnTo>
                      <a:pt x="44" y="181"/>
                    </a:lnTo>
                    <a:lnTo>
                      <a:pt x="52" y="155"/>
                    </a:lnTo>
                    <a:lnTo>
                      <a:pt x="62" y="122"/>
                    </a:lnTo>
                    <a:lnTo>
                      <a:pt x="73" y="87"/>
                    </a:lnTo>
                    <a:lnTo>
                      <a:pt x="85" y="54"/>
                    </a:lnTo>
                    <a:lnTo>
                      <a:pt x="95" y="25"/>
                    </a:lnTo>
                    <a:lnTo>
                      <a:pt x="104" y="7"/>
                    </a:lnTo>
                    <a:lnTo>
                      <a:pt x="111" y="0"/>
                    </a:lnTo>
                    <a:lnTo>
                      <a:pt x="118" y="6"/>
                    </a:lnTo>
                    <a:lnTo>
                      <a:pt x="124" y="11"/>
                    </a:lnTo>
                    <a:lnTo>
                      <a:pt x="130" y="17"/>
                    </a:lnTo>
                    <a:lnTo>
                      <a:pt x="135" y="24"/>
                    </a:lnTo>
                    <a:lnTo>
                      <a:pt x="159" y="72"/>
                    </a:lnTo>
                    <a:lnTo>
                      <a:pt x="181" y="119"/>
                    </a:lnTo>
                    <a:lnTo>
                      <a:pt x="197" y="163"/>
                    </a:lnTo>
                    <a:lnTo>
                      <a:pt x="211" y="208"/>
                    </a:lnTo>
                    <a:lnTo>
                      <a:pt x="222" y="255"/>
                    </a:lnTo>
                    <a:lnTo>
                      <a:pt x="229" y="303"/>
                    </a:lnTo>
                    <a:lnTo>
                      <a:pt x="233" y="355"/>
                    </a:lnTo>
                    <a:lnTo>
                      <a:pt x="234" y="410"/>
                    </a:lnTo>
                    <a:lnTo>
                      <a:pt x="236" y="459"/>
                    </a:lnTo>
                    <a:lnTo>
                      <a:pt x="236" y="509"/>
                    </a:lnTo>
                    <a:lnTo>
                      <a:pt x="232" y="562"/>
                    </a:lnTo>
                    <a:lnTo>
                      <a:pt x="226" y="616"/>
                    </a:lnTo>
                    <a:lnTo>
                      <a:pt x="218" y="671"/>
                    </a:lnTo>
                    <a:lnTo>
                      <a:pt x="208" y="722"/>
                    </a:lnTo>
                    <a:lnTo>
                      <a:pt x="195" y="772"/>
                    </a:lnTo>
                    <a:lnTo>
                      <a:pt x="181" y="817"/>
                    </a:lnTo>
                    <a:lnTo>
                      <a:pt x="173" y="848"/>
                    </a:lnTo>
                    <a:lnTo>
                      <a:pt x="165" y="879"/>
                    </a:lnTo>
                    <a:lnTo>
                      <a:pt x="156" y="909"/>
                    </a:lnTo>
                    <a:lnTo>
                      <a:pt x="147" y="939"/>
                    </a:lnTo>
                    <a:lnTo>
                      <a:pt x="136" y="969"/>
                    </a:lnTo>
                    <a:lnTo>
                      <a:pt x="125" y="999"/>
                    </a:lnTo>
                    <a:lnTo>
                      <a:pt x="113" y="1029"/>
                    </a:lnTo>
                    <a:lnTo>
                      <a:pt x="102" y="1060"/>
                    </a:lnTo>
                    <a:lnTo>
                      <a:pt x="95" y="1074"/>
                    </a:lnTo>
                    <a:lnTo>
                      <a:pt x="87" y="1088"/>
                    </a:lnTo>
                    <a:lnTo>
                      <a:pt x="80" y="1100"/>
                    </a:lnTo>
                    <a:lnTo>
                      <a:pt x="74" y="1115"/>
                    </a:lnTo>
                    <a:lnTo>
                      <a:pt x="64" y="1112"/>
                    </a:lnTo>
                    <a:lnTo>
                      <a:pt x="52" y="1087"/>
                    </a:lnTo>
                    <a:lnTo>
                      <a:pt x="41" y="1046"/>
                    </a:lnTo>
                    <a:lnTo>
                      <a:pt x="30" y="997"/>
                    </a:lnTo>
                    <a:lnTo>
                      <a:pt x="20" y="946"/>
                    </a:lnTo>
                    <a:lnTo>
                      <a:pt x="11" y="900"/>
                    </a:lnTo>
                    <a:lnTo>
                      <a:pt x="5" y="864"/>
                    </a:lnTo>
                    <a:lnTo>
                      <a:pt x="3" y="8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451" name="Freeform 707"/>
              <p:cNvSpPr>
                <a:spLocks/>
              </p:cNvSpPr>
              <p:nvPr/>
            </p:nvSpPr>
            <p:spPr bwMode="auto">
              <a:xfrm flipH="1">
                <a:off x="2191" y="2133"/>
                <a:ext cx="106" cy="79"/>
              </a:xfrm>
              <a:custGeom>
                <a:avLst/>
                <a:gdLst/>
                <a:ahLst/>
                <a:cxnLst>
                  <a:cxn ang="0">
                    <a:pos x="156" y="186"/>
                  </a:cxn>
                  <a:cxn ang="0">
                    <a:pos x="127" y="172"/>
                  </a:cxn>
                  <a:cxn ang="0">
                    <a:pos x="99" y="157"/>
                  </a:cxn>
                  <a:cxn ang="0">
                    <a:pos x="71" y="141"/>
                  </a:cxn>
                  <a:cxn ang="0">
                    <a:pos x="48" y="119"/>
                  </a:cxn>
                  <a:cxn ang="0">
                    <a:pos x="30" y="87"/>
                  </a:cxn>
                  <a:cxn ang="0">
                    <a:pos x="15" y="52"/>
                  </a:cxn>
                  <a:cxn ang="0">
                    <a:pos x="3" y="18"/>
                  </a:cxn>
                  <a:cxn ang="0">
                    <a:pos x="13" y="4"/>
                  </a:cxn>
                  <a:cxn ang="0">
                    <a:pos x="40" y="18"/>
                  </a:cxn>
                  <a:cxn ang="0">
                    <a:pos x="68" y="36"/>
                  </a:cxn>
                  <a:cxn ang="0">
                    <a:pos x="94" y="53"/>
                  </a:cxn>
                  <a:cxn ang="0">
                    <a:pos x="112" y="74"/>
                  </a:cxn>
                  <a:cxn ang="0">
                    <a:pos x="123" y="102"/>
                  </a:cxn>
                  <a:cxn ang="0">
                    <a:pos x="133" y="131"/>
                  </a:cxn>
                  <a:cxn ang="0">
                    <a:pos x="145" y="158"/>
                  </a:cxn>
                  <a:cxn ang="0">
                    <a:pos x="155" y="173"/>
                  </a:cxn>
                  <a:cxn ang="0">
                    <a:pos x="162" y="179"/>
                  </a:cxn>
                  <a:cxn ang="0">
                    <a:pos x="166" y="180"/>
                  </a:cxn>
                  <a:cxn ang="0">
                    <a:pos x="167" y="178"/>
                  </a:cxn>
                  <a:cxn ang="0">
                    <a:pos x="159" y="163"/>
                  </a:cxn>
                  <a:cxn ang="0">
                    <a:pos x="146" y="139"/>
                  </a:cxn>
                  <a:cxn ang="0">
                    <a:pos x="134" y="113"/>
                  </a:cxn>
                  <a:cxn ang="0">
                    <a:pos x="126" y="88"/>
                  </a:cxn>
                  <a:cxn ang="0">
                    <a:pos x="138" y="82"/>
                  </a:cxn>
                  <a:cxn ang="0">
                    <a:pos x="168" y="97"/>
                  </a:cxn>
                  <a:cxn ang="0">
                    <a:pos x="199" y="113"/>
                  </a:cxn>
                  <a:cxn ang="0">
                    <a:pos x="230" y="128"/>
                  </a:cxn>
                  <a:cxn ang="0">
                    <a:pos x="253" y="163"/>
                  </a:cxn>
                  <a:cxn ang="0">
                    <a:pos x="267" y="210"/>
                  </a:cxn>
                  <a:cxn ang="0">
                    <a:pos x="266" y="229"/>
                  </a:cxn>
                  <a:cxn ang="0">
                    <a:pos x="239" y="223"/>
                  </a:cxn>
                  <a:cxn ang="0">
                    <a:pos x="206" y="209"/>
                  </a:cxn>
                  <a:cxn ang="0">
                    <a:pos x="178" y="195"/>
                  </a:cxn>
                </a:cxnLst>
                <a:rect l="0" t="0" r="r" b="b"/>
                <a:pathLst>
                  <a:path w="272" h="229">
                    <a:moveTo>
                      <a:pt x="171" y="192"/>
                    </a:moveTo>
                    <a:lnTo>
                      <a:pt x="156" y="186"/>
                    </a:lnTo>
                    <a:lnTo>
                      <a:pt x="142" y="179"/>
                    </a:lnTo>
                    <a:lnTo>
                      <a:pt x="127" y="172"/>
                    </a:lnTo>
                    <a:lnTo>
                      <a:pt x="114" y="164"/>
                    </a:lnTo>
                    <a:lnTo>
                      <a:pt x="99" y="157"/>
                    </a:lnTo>
                    <a:lnTo>
                      <a:pt x="85" y="149"/>
                    </a:lnTo>
                    <a:lnTo>
                      <a:pt x="71" y="141"/>
                    </a:lnTo>
                    <a:lnTo>
                      <a:pt x="57" y="133"/>
                    </a:lnTo>
                    <a:lnTo>
                      <a:pt x="48" y="119"/>
                    </a:lnTo>
                    <a:lnTo>
                      <a:pt x="38" y="103"/>
                    </a:lnTo>
                    <a:lnTo>
                      <a:pt x="30" y="87"/>
                    </a:lnTo>
                    <a:lnTo>
                      <a:pt x="21" y="70"/>
                    </a:lnTo>
                    <a:lnTo>
                      <a:pt x="15" y="52"/>
                    </a:lnTo>
                    <a:lnTo>
                      <a:pt x="9" y="35"/>
                    </a:lnTo>
                    <a:lnTo>
                      <a:pt x="3" y="18"/>
                    </a:lnTo>
                    <a:lnTo>
                      <a:pt x="0" y="0"/>
                    </a:lnTo>
                    <a:lnTo>
                      <a:pt x="13" y="4"/>
                    </a:lnTo>
                    <a:lnTo>
                      <a:pt x="27" y="10"/>
                    </a:lnTo>
                    <a:lnTo>
                      <a:pt x="40" y="18"/>
                    </a:lnTo>
                    <a:lnTo>
                      <a:pt x="54" y="26"/>
                    </a:lnTo>
                    <a:lnTo>
                      <a:pt x="68" y="36"/>
                    </a:lnTo>
                    <a:lnTo>
                      <a:pt x="81" y="45"/>
                    </a:lnTo>
                    <a:lnTo>
                      <a:pt x="94" y="53"/>
                    </a:lnTo>
                    <a:lnTo>
                      <a:pt x="107" y="62"/>
                    </a:lnTo>
                    <a:lnTo>
                      <a:pt x="112" y="74"/>
                    </a:lnTo>
                    <a:lnTo>
                      <a:pt x="117" y="88"/>
                    </a:lnTo>
                    <a:lnTo>
                      <a:pt x="123" y="102"/>
                    </a:lnTo>
                    <a:lnTo>
                      <a:pt x="127" y="116"/>
                    </a:lnTo>
                    <a:lnTo>
                      <a:pt x="133" y="131"/>
                    </a:lnTo>
                    <a:lnTo>
                      <a:pt x="139" y="145"/>
                    </a:lnTo>
                    <a:lnTo>
                      <a:pt x="145" y="158"/>
                    </a:lnTo>
                    <a:lnTo>
                      <a:pt x="153" y="171"/>
                    </a:lnTo>
                    <a:lnTo>
                      <a:pt x="155" y="173"/>
                    </a:lnTo>
                    <a:lnTo>
                      <a:pt x="159" y="176"/>
                    </a:lnTo>
                    <a:lnTo>
                      <a:pt x="162" y="179"/>
                    </a:lnTo>
                    <a:lnTo>
                      <a:pt x="164" y="181"/>
                    </a:lnTo>
                    <a:lnTo>
                      <a:pt x="166" y="180"/>
                    </a:lnTo>
                    <a:lnTo>
                      <a:pt x="167" y="180"/>
                    </a:lnTo>
                    <a:lnTo>
                      <a:pt x="167" y="178"/>
                    </a:lnTo>
                    <a:lnTo>
                      <a:pt x="167" y="176"/>
                    </a:lnTo>
                    <a:lnTo>
                      <a:pt x="159" y="163"/>
                    </a:lnTo>
                    <a:lnTo>
                      <a:pt x="152" y="150"/>
                    </a:lnTo>
                    <a:lnTo>
                      <a:pt x="146" y="139"/>
                    </a:lnTo>
                    <a:lnTo>
                      <a:pt x="140" y="126"/>
                    </a:lnTo>
                    <a:lnTo>
                      <a:pt x="134" y="113"/>
                    </a:lnTo>
                    <a:lnTo>
                      <a:pt x="130" y="101"/>
                    </a:lnTo>
                    <a:lnTo>
                      <a:pt x="126" y="88"/>
                    </a:lnTo>
                    <a:lnTo>
                      <a:pt x="123" y="74"/>
                    </a:lnTo>
                    <a:lnTo>
                      <a:pt x="138" y="82"/>
                    </a:lnTo>
                    <a:lnTo>
                      <a:pt x="153" y="89"/>
                    </a:lnTo>
                    <a:lnTo>
                      <a:pt x="168" y="97"/>
                    </a:lnTo>
                    <a:lnTo>
                      <a:pt x="184" y="105"/>
                    </a:lnTo>
                    <a:lnTo>
                      <a:pt x="199" y="113"/>
                    </a:lnTo>
                    <a:lnTo>
                      <a:pt x="214" y="121"/>
                    </a:lnTo>
                    <a:lnTo>
                      <a:pt x="230" y="128"/>
                    </a:lnTo>
                    <a:lnTo>
                      <a:pt x="245" y="135"/>
                    </a:lnTo>
                    <a:lnTo>
                      <a:pt x="253" y="163"/>
                    </a:lnTo>
                    <a:lnTo>
                      <a:pt x="260" y="188"/>
                    </a:lnTo>
                    <a:lnTo>
                      <a:pt x="267" y="210"/>
                    </a:lnTo>
                    <a:lnTo>
                      <a:pt x="272" y="228"/>
                    </a:lnTo>
                    <a:lnTo>
                      <a:pt x="266" y="229"/>
                    </a:lnTo>
                    <a:lnTo>
                      <a:pt x="254" y="228"/>
                    </a:lnTo>
                    <a:lnTo>
                      <a:pt x="239" y="223"/>
                    </a:lnTo>
                    <a:lnTo>
                      <a:pt x="223" y="216"/>
                    </a:lnTo>
                    <a:lnTo>
                      <a:pt x="206" y="209"/>
                    </a:lnTo>
                    <a:lnTo>
                      <a:pt x="191" y="202"/>
                    </a:lnTo>
                    <a:lnTo>
                      <a:pt x="178" y="195"/>
                    </a:lnTo>
                    <a:lnTo>
                      <a:pt x="171" y="192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452" name="Freeform 708"/>
              <p:cNvSpPr>
                <a:spLocks/>
              </p:cNvSpPr>
              <p:nvPr/>
            </p:nvSpPr>
            <p:spPr bwMode="auto">
              <a:xfrm flipH="1">
                <a:off x="2283" y="2106"/>
                <a:ext cx="53" cy="67"/>
              </a:xfrm>
              <a:custGeom>
                <a:avLst/>
                <a:gdLst/>
                <a:ahLst/>
                <a:cxnLst>
                  <a:cxn ang="0">
                    <a:pos x="24" y="81"/>
                  </a:cxn>
                  <a:cxn ang="0">
                    <a:pos x="20" y="63"/>
                  </a:cxn>
                  <a:cxn ang="0">
                    <a:pos x="13" y="42"/>
                  </a:cxn>
                  <a:cxn ang="0">
                    <a:pos x="5" y="21"/>
                  </a:cxn>
                  <a:cxn ang="0">
                    <a:pos x="0" y="0"/>
                  </a:cxn>
                  <a:cxn ang="0">
                    <a:pos x="3" y="1"/>
                  </a:cxn>
                  <a:cxn ang="0">
                    <a:pos x="5" y="4"/>
                  </a:cxn>
                  <a:cxn ang="0">
                    <a:pos x="8" y="6"/>
                  </a:cxn>
                  <a:cxn ang="0">
                    <a:pos x="11" y="9"/>
                  </a:cxn>
                  <a:cxn ang="0">
                    <a:pos x="20" y="18"/>
                  </a:cxn>
                  <a:cxn ang="0">
                    <a:pos x="30" y="24"/>
                  </a:cxn>
                  <a:cxn ang="0">
                    <a:pos x="40" y="33"/>
                  </a:cxn>
                  <a:cxn ang="0">
                    <a:pos x="50" y="39"/>
                  </a:cxn>
                  <a:cxn ang="0">
                    <a:pos x="60" y="46"/>
                  </a:cxn>
                  <a:cxn ang="0">
                    <a:pos x="70" y="54"/>
                  </a:cxn>
                  <a:cxn ang="0">
                    <a:pos x="79" y="63"/>
                  </a:cxn>
                  <a:cxn ang="0">
                    <a:pos x="88" y="71"/>
                  </a:cxn>
                  <a:cxn ang="0">
                    <a:pos x="92" y="83"/>
                  </a:cxn>
                  <a:cxn ang="0">
                    <a:pos x="95" y="96"/>
                  </a:cxn>
                  <a:cxn ang="0">
                    <a:pos x="99" y="111"/>
                  </a:cxn>
                  <a:cxn ang="0">
                    <a:pos x="103" y="125"/>
                  </a:cxn>
                  <a:cxn ang="0">
                    <a:pos x="109" y="141"/>
                  </a:cxn>
                  <a:cxn ang="0">
                    <a:pos x="116" y="157"/>
                  </a:cxn>
                  <a:cxn ang="0">
                    <a:pos x="125" y="174"/>
                  </a:cxn>
                  <a:cxn ang="0">
                    <a:pos x="136" y="193"/>
                  </a:cxn>
                  <a:cxn ang="0">
                    <a:pos x="128" y="190"/>
                  </a:cxn>
                  <a:cxn ang="0">
                    <a:pos x="115" y="180"/>
                  </a:cxn>
                  <a:cxn ang="0">
                    <a:pos x="98" y="163"/>
                  </a:cxn>
                  <a:cxn ang="0">
                    <a:pos x="78" y="143"/>
                  </a:cxn>
                  <a:cxn ang="0">
                    <a:pos x="60" y="122"/>
                  </a:cxn>
                  <a:cxn ang="0">
                    <a:pos x="43" y="103"/>
                  </a:cxn>
                  <a:cxn ang="0">
                    <a:pos x="31" y="88"/>
                  </a:cxn>
                  <a:cxn ang="0">
                    <a:pos x="24" y="81"/>
                  </a:cxn>
                </a:cxnLst>
                <a:rect l="0" t="0" r="r" b="b"/>
                <a:pathLst>
                  <a:path w="136" h="193">
                    <a:moveTo>
                      <a:pt x="24" y="81"/>
                    </a:moveTo>
                    <a:lnTo>
                      <a:pt x="20" y="63"/>
                    </a:lnTo>
                    <a:lnTo>
                      <a:pt x="13" y="42"/>
                    </a:lnTo>
                    <a:lnTo>
                      <a:pt x="5" y="21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5" y="4"/>
                    </a:lnTo>
                    <a:lnTo>
                      <a:pt x="8" y="6"/>
                    </a:lnTo>
                    <a:lnTo>
                      <a:pt x="11" y="9"/>
                    </a:lnTo>
                    <a:lnTo>
                      <a:pt x="20" y="18"/>
                    </a:lnTo>
                    <a:lnTo>
                      <a:pt x="30" y="24"/>
                    </a:lnTo>
                    <a:lnTo>
                      <a:pt x="40" y="33"/>
                    </a:lnTo>
                    <a:lnTo>
                      <a:pt x="50" y="39"/>
                    </a:lnTo>
                    <a:lnTo>
                      <a:pt x="60" y="46"/>
                    </a:lnTo>
                    <a:lnTo>
                      <a:pt x="70" y="54"/>
                    </a:lnTo>
                    <a:lnTo>
                      <a:pt x="79" y="63"/>
                    </a:lnTo>
                    <a:lnTo>
                      <a:pt x="88" y="71"/>
                    </a:lnTo>
                    <a:lnTo>
                      <a:pt x="92" y="83"/>
                    </a:lnTo>
                    <a:lnTo>
                      <a:pt x="95" y="96"/>
                    </a:lnTo>
                    <a:lnTo>
                      <a:pt x="99" y="111"/>
                    </a:lnTo>
                    <a:lnTo>
                      <a:pt x="103" y="125"/>
                    </a:lnTo>
                    <a:lnTo>
                      <a:pt x="109" y="141"/>
                    </a:lnTo>
                    <a:lnTo>
                      <a:pt x="116" y="157"/>
                    </a:lnTo>
                    <a:lnTo>
                      <a:pt x="125" y="174"/>
                    </a:lnTo>
                    <a:lnTo>
                      <a:pt x="136" y="193"/>
                    </a:lnTo>
                    <a:lnTo>
                      <a:pt x="128" y="190"/>
                    </a:lnTo>
                    <a:lnTo>
                      <a:pt x="115" y="180"/>
                    </a:lnTo>
                    <a:lnTo>
                      <a:pt x="98" y="163"/>
                    </a:lnTo>
                    <a:lnTo>
                      <a:pt x="78" y="143"/>
                    </a:lnTo>
                    <a:lnTo>
                      <a:pt x="60" y="122"/>
                    </a:lnTo>
                    <a:lnTo>
                      <a:pt x="43" y="103"/>
                    </a:lnTo>
                    <a:lnTo>
                      <a:pt x="31" y="88"/>
                    </a:lnTo>
                    <a:lnTo>
                      <a:pt x="24" y="81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453" name="Freeform 709"/>
              <p:cNvSpPr>
                <a:spLocks/>
              </p:cNvSpPr>
              <p:nvPr/>
            </p:nvSpPr>
            <p:spPr bwMode="auto">
              <a:xfrm flipH="1">
                <a:off x="2206" y="2119"/>
                <a:ext cx="50" cy="51"/>
              </a:xfrm>
              <a:custGeom>
                <a:avLst/>
                <a:gdLst/>
                <a:ahLst/>
                <a:cxnLst>
                  <a:cxn ang="0">
                    <a:pos x="11" y="88"/>
                  </a:cxn>
                  <a:cxn ang="0">
                    <a:pos x="7" y="73"/>
                  </a:cxn>
                  <a:cxn ang="0">
                    <a:pos x="4" y="58"/>
                  </a:cxn>
                  <a:cxn ang="0">
                    <a:pos x="2" y="43"/>
                  </a:cxn>
                  <a:cxn ang="0">
                    <a:pos x="0" y="28"/>
                  </a:cxn>
                  <a:cxn ang="0">
                    <a:pos x="3" y="20"/>
                  </a:cxn>
                  <a:cxn ang="0">
                    <a:pos x="6" y="10"/>
                  </a:cxn>
                  <a:cxn ang="0">
                    <a:pos x="12" y="1"/>
                  </a:cxn>
                  <a:cxn ang="0">
                    <a:pos x="26" y="0"/>
                  </a:cxn>
                  <a:cxn ang="0">
                    <a:pos x="26" y="5"/>
                  </a:cxn>
                  <a:cxn ang="0">
                    <a:pos x="27" y="8"/>
                  </a:cxn>
                  <a:cxn ang="0">
                    <a:pos x="27" y="13"/>
                  </a:cxn>
                  <a:cxn ang="0">
                    <a:pos x="28" y="18"/>
                  </a:cxn>
                  <a:cxn ang="0">
                    <a:pos x="30" y="23"/>
                  </a:cxn>
                  <a:cxn ang="0">
                    <a:pos x="33" y="27"/>
                  </a:cxn>
                  <a:cxn ang="0">
                    <a:pos x="35" y="31"/>
                  </a:cxn>
                  <a:cxn ang="0">
                    <a:pos x="38" y="35"/>
                  </a:cxn>
                  <a:cxn ang="0">
                    <a:pos x="47" y="49"/>
                  </a:cxn>
                  <a:cxn ang="0">
                    <a:pos x="55" y="60"/>
                  </a:cxn>
                  <a:cxn ang="0">
                    <a:pos x="63" y="69"/>
                  </a:cxn>
                  <a:cxn ang="0">
                    <a:pos x="71" y="78"/>
                  </a:cxn>
                  <a:cxn ang="0">
                    <a:pos x="81" y="83"/>
                  </a:cxn>
                  <a:cxn ang="0">
                    <a:pos x="93" y="89"/>
                  </a:cxn>
                  <a:cxn ang="0">
                    <a:pos x="105" y="95"/>
                  </a:cxn>
                  <a:cxn ang="0">
                    <a:pos x="120" y="99"/>
                  </a:cxn>
                  <a:cxn ang="0">
                    <a:pos x="126" y="111"/>
                  </a:cxn>
                  <a:cxn ang="0">
                    <a:pos x="129" y="124"/>
                  </a:cxn>
                  <a:cxn ang="0">
                    <a:pos x="131" y="136"/>
                  </a:cxn>
                  <a:cxn ang="0">
                    <a:pos x="132" y="149"/>
                  </a:cxn>
                  <a:cxn ang="0">
                    <a:pos x="121" y="147"/>
                  </a:cxn>
                  <a:cxn ang="0">
                    <a:pos x="108" y="141"/>
                  </a:cxn>
                  <a:cxn ang="0">
                    <a:pos x="90" y="133"/>
                  </a:cxn>
                  <a:cxn ang="0">
                    <a:pos x="72" y="124"/>
                  </a:cxn>
                  <a:cxn ang="0">
                    <a:pos x="53" y="113"/>
                  </a:cxn>
                  <a:cxn ang="0">
                    <a:pos x="36" y="103"/>
                  </a:cxn>
                  <a:cxn ang="0">
                    <a:pos x="21" y="94"/>
                  </a:cxn>
                  <a:cxn ang="0">
                    <a:pos x="11" y="88"/>
                  </a:cxn>
                </a:cxnLst>
                <a:rect l="0" t="0" r="r" b="b"/>
                <a:pathLst>
                  <a:path w="132" h="149">
                    <a:moveTo>
                      <a:pt x="11" y="88"/>
                    </a:moveTo>
                    <a:lnTo>
                      <a:pt x="7" y="73"/>
                    </a:lnTo>
                    <a:lnTo>
                      <a:pt x="4" y="58"/>
                    </a:lnTo>
                    <a:lnTo>
                      <a:pt x="2" y="43"/>
                    </a:lnTo>
                    <a:lnTo>
                      <a:pt x="0" y="28"/>
                    </a:lnTo>
                    <a:lnTo>
                      <a:pt x="3" y="20"/>
                    </a:lnTo>
                    <a:lnTo>
                      <a:pt x="6" y="10"/>
                    </a:lnTo>
                    <a:lnTo>
                      <a:pt x="12" y="1"/>
                    </a:lnTo>
                    <a:lnTo>
                      <a:pt x="26" y="0"/>
                    </a:lnTo>
                    <a:lnTo>
                      <a:pt x="26" y="5"/>
                    </a:lnTo>
                    <a:lnTo>
                      <a:pt x="27" y="8"/>
                    </a:lnTo>
                    <a:lnTo>
                      <a:pt x="27" y="13"/>
                    </a:lnTo>
                    <a:lnTo>
                      <a:pt x="28" y="18"/>
                    </a:lnTo>
                    <a:lnTo>
                      <a:pt x="30" y="23"/>
                    </a:lnTo>
                    <a:lnTo>
                      <a:pt x="33" y="27"/>
                    </a:lnTo>
                    <a:lnTo>
                      <a:pt x="35" y="31"/>
                    </a:lnTo>
                    <a:lnTo>
                      <a:pt x="38" y="35"/>
                    </a:lnTo>
                    <a:lnTo>
                      <a:pt x="47" y="49"/>
                    </a:lnTo>
                    <a:lnTo>
                      <a:pt x="55" y="60"/>
                    </a:lnTo>
                    <a:lnTo>
                      <a:pt x="63" y="69"/>
                    </a:lnTo>
                    <a:lnTo>
                      <a:pt x="71" y="78"/>
                    </a:lnTo>
                    <a:lnTo>
                      <a:pt x="81" y="83"/>
                    </a:lnTo>
                    <a:lnTo>
                      <a:pt x="93" y="89"/>
                    </a:lnTo>
                    <a:lnTo>
                      <a:pt x="105" y="95"/>
                    </a:lnTo>
                    <a:lnTo>
                      <a:pt x="120" y="99"/>
                    </a:lnTo>
                    <a:lnTo>
                      <a:pt x="126" y="111"/>
                    </a:lnTo>
                    <a:lnTo>
                      <a:pt x="129" y="124"/>
                    </a:lnTo>
                    <a:lnTo>
                      <a:pt x="131" y="136"/>
                    </a:lnTo>
                    <a:lnTo>
                      <a:pt x="132" y="149"/>
                    </a:lnTo>
                    <a:lnTo>
                      <a:pt x="121" y="147"/>
                    </a:lnTo>
                    <a:lnTo>
                      <a:pt x="108" y="141"/>
                    </a:lnTo>
                    <a:lnTo>
                      <a:pt x="90" y="133"/>
                    </a:lnTo>
                    <a:lnTo>
                      <a:pt x="72" y="124"/>
                    </a:lnTo>
                    <a:lnTo>
                      <a:pt x="53" y="113"/>
                    </a:lnTo>
                    <a:lnTo>
                      <a:pt x="36" y="103"/>
                    </a:lnTo>
                    <a:lnTo>
                      <a:pt x="21" y="94"/>
                    </a:lnTo>
                    <a:lnTo>
                      <a:pt x="11" y="88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454" name="Freeform 710"/>
              <p:cNvSpPr>
                <a:spLocks/>
              </p:cNvSpPr>
              <p:nvPr/>
            </p:nvSpPr>
            <p:spPr bwMode="auto">
              <a:xfrm flipH="1">
                <a:off x="2369" y="2021"/>
                <a:ext cx="164" cy="146"/>
              </a:xfrm>
              <a:custGeom>
                <a:avLst/>
                <a:gdLst/>
                <a:ahLst/>
                <a:cxnLst>
                  <a:cxn ang="0">
                    <a:pos x="2" y="415"/>
                  </a:cxn>
                  <a:cxn ang="0">
                    <a:pos x="4" y="368"/>
                  </a:cxn>
                  <a:cxn ang="0">
                    <a:pos x="24" y="336"/>
                  </a:cxn>
                  <a:cxn ang="0">
                    <a:pos x="61" y="316"/>
                  </a:cxn>
                  <a:cxn ang="0">
                    <a:pos x="99" y="299"/>
                  </a:cxn>
                  <a:cxn ang="0">
                    <a:pos x="125" y="290"/>
                  </a:cxn>
                  <a:cxn ang="0">
                    <a:pos x="155" y="287"/>
                  </a:cxn>
                  <a:cxn ang="0">
                    <a:pos x="157" y="305"/>
                  </a:cxn>
                  <a:cxn ang="0">
                    <a:pos x="128" y="317"/>
                  </a:cxn>
                  <a:cxn ang="0">
                    <a:pos x="108" y="323"/>
                  </a:cxn>
                  <a:cxn ang="0">
                    <a:pos x="93" y="328"/>
                  </a:cxn>
                  <a:cxn ang="0">
                    <a:pos x="79" y="336"/>
                  </a:cxn>
                  <a:cxn ang="0">
                    <a:pos x="56" y="358"/>
                  </a:cxn>
                  <a:cxn ang="0">
                    <a:pos x="48" y="378"/>
                  </a:cxn>
                  <a:cxn ang="0">
                    <a:pos x="84" y="383"/>
                  </a:cxn>
                  <a:cxn ang="0">
                    <a:pos x="102" y="379"/>
                  </a:cxn>
                  <a:cxn ang="0">
                    <a:pos x="112" y="378"/>
                  </a:cxn>
                  <a:cxn ang="0">
                    <a:pos x="129" y="375"/>
                  </a:cxn>
                  <a:cxn ang="0">
                    <a:pos x="151" y="338"/>
                  </a:cxn>
                  <a:cxn ang="0">
                    <a:pos x="167" y="292"/>
                  </a:cxn>
                  <a:cxn ang="0">
                    <a:pos x="173" y="244"/>
                  </a:cxn>
                  <a:cxn ang="0">
                    <a:pos x="172" y="185"/>
                  </a:cxn>
                  <a:cxn ang="0">
                    <a:pos x="199" y="116"/>
                  </a:cxn>
                  <a:cxn ang="0">
                    <a:pos x="249" y="75"/>
                  </a:cxn>
                  <a:cxn ang="0">
                    <a:pos x="302" y="44"/>
                  </a:cxn>
                  <a:cxn ang="0">
                    <a:pos x="362" y="18"/>
                  </a:cxn>
                  <a:cxn ang="0">
                    <a:pos x="401" y="4"/>
                  </a:cxn>
                  <a:cxn ang="0">
                    <a:pos x="415" y="0"/>
                  </a:cxn>
                  <a:cxn ang="0">
                    <a:pos x="418" y="12"/>
                  </a:cxn>
                  <a:cxn ang="0">
                    <a:pos x="408" y="29"/>
                  </a:cxn>
                  <a:cxn ang="0">
                    <a:pos x="373" y="42"/>
                  </a:cxn>
                  <a:cxn ang="0">
                    <a:pos x="339" y="52"/>
                  </a:cxn>
                  <a:cxn ang="0">
                    <a:pos x="297" y="72"/>
                  </a:cxn>
                  <a:cxn ang="0">
                    <a:pos x="268" y="94"/>
                  </a:cxn>
                  <a:cxn ang="0">
                    <a:pos x="240" y="129"/>
                  </a:cxn>
                  <a:cxn ang="0">
                    <a:pos x="212" y="184"/>
                  </a:cxn>
                  <a:cxn ang="0">
                    <a:pos x="203" y="237"/>
                  </a:cxn>
                  <a:cxn ang="0">
                    <a:pos x="196" y="280"/>
                  </a:cxn>
                  <a:cxn ang="0">
                    <a:pos x="195" y="312"/>
                  </a:cxn>
                  <a:cxn ang="0">
                    <a:pos x="176" y="363"/>
                  </a:cxn>
                  <a:cxn ang="0">
                    <a:pos x="149" y="398"/>
                  </a:cxn>
                  <a:cxn ang="0">
                    <a:pos x="119" y="409"/>
                  </a:cxn>
                  <a:cxn ang="0">
                    <a:pos x="91" y="422"/>
                  </a:cxn>
                  <a:cxn ang="0">
                    <a:pos x="67" y="427"/>
                  </a:cxn>
                  <a:cxn ang="0">
                    <a:pos x="42" y="427"/>
                  </a:cxn>
                </a:cxnLst>
                <a:rect l="0" t="0" r="r" b="b"/>
                <a:pathLst>
                  <a:path w="418" h="427">
                    <a:moveTo>
                      <a:pt x="25" y="427"/>
                    </a:moveTo>
                    <a:lnTo>
                      <a:pt x="10" y="422"/>
                    </a:lnTo>
                    <a:lnTo>
                      <a:pt x="2" y="415"/>
                    </a:lnTo>
                    <a:lnTo>
                      <a:pt x="0" y="405"/>
                    </a:lnTo>
                    <a:lnTo>
                      <a:pt x="0" y="388"/>
                    </a:lnTo>
                    <a:lnTo>
                      <a:pt x="4" y="368"/>
                    </a:lnTo>
                    <a:lnTo>
                      <a:pt x="9" y="354"/>
                    </a:lnTo>
                    <a:lnTo>
                      <a:pt x="16" y="344"/>
                    </a:lnTo>
                    <a:lnTo>
                      <a:pt x="24" y="336"/>
                    </a:lnTo>
                    <a:lnTo>
                      <a:pt x="33" y="329"/>
                    </a:lnTo>
                    <a:lnTo>
                      <a:pt x="46" y="323"/>
                    </a:lnTo>
                    <a:lnTo>
                      <a:pt x="61" y="316"/>
                    </a:lnTo>
                    <a:lnTo>
                      <a:pt x="79" y="307"/>
                    </a:lnTo>
                    <a:lnTo>
                      <a:pt x="90" y="302"/>
                    </a:lnTo>
                    <a:lnTo>
                      <a:pt x="99" y="299"/>
                    </a:lnTo>
                    <a:lnTo>
                      <a:pt x="108" y="295"/>
                    </a:lnTo>
                    <a:lnTo>
                      <a:pt x="116" y="292"/>
                    </a:lnTo>
                    <a:lnTo>
                      <a:pt x="125" y="290"/>
                    </a:lnTo>
                    <a:lnTo>
                      <a:pt x="135" y="287"/>
                    </a:lnTo>
                    <a:lnTo>
                      <a:pt x="144" y="287"/>
                    </a:lnTo>
                    <a:lnTo>
                      <a:pt x="155" y="287"/>
                    </a:lnTo>
                    <a:lnTo>
                      <a:pt x="157" y="294"/>
                    </a:lnTo>
                    <a:lnTo>
                      <a:pt x="157" y="299"/>
                    </a:lnTo>
                    <a:lnTo>
                      <a:pt x="157" y="305"/>
                    </a:lnTo>
                    <a:lnTo>
                      <a:pt x="154" y="312"/>
                    </a:lnTo>
                    <a:lnTo>
                      <a:pt x="139" y="315"/>
                    </a:lnTo>
                    <a:lnTo>
                      <a:pt x="128" y="317"/>
                    </a:lnTo>
                    <a:lnTo>
                      <a:pt x="120" y="320"/>
                    </a:lnTo>
                    <a:lnTo>
                      <a:pt x="113" y="321"/>
                    </a:lnTo>
                    <a:lnTo>
                      <a:pt x="108" y="323"/>
                    </a:lnTo>
                    <a:lnTo>
                      <a:pt x="104" y="324"/>
                    </a:lnTo>
                    <a:lnTo>
                      <a:pt x="99" y="325"/>
                    </a:lnTo>
                    <a:lnTo>
                      <a:pt x="93" y="328"/>
                    </a:lnTo>
                    <a:lnTo>
                      <a:pt x="89" y="330"/>
                    </a:lnTo>
                    <a:lnTo>
                      <a:pt x="84" y="332"/>
                    </a:lnTo>
                    <a:lnTo>
                      <a:pt x="79" y="336"/>
                    </a:lnTo>
                    <a:lnTo>
                      <a:pt x="75" y="338"/>
                    </a:lnTo>
                    <a:lnTo>
                      <a:pt x="64" y="348"/>
                    </a:lnTo>
                    <a:lnTo>
                      <a:pt x="56" y="358"/>
                    </a:lnTo>
                    <a:lnTo>
                      <a:pt x="49" y="366"/>
                    </a:lnTo>
                    <a:lnTo>
                      <a:pt x="47" y="373"/>
                    </a:lnTo>
                    <a:lnTo>
                      <a:pt x="48" y="378"/>
                    </a:lnTo>
                    <a:lnTo>
                      <a:pt x="54" y="383"/>
                    </a:lnTo>
                    <a:lnTo>
                      <a:pt x="66" y="384"/>
                    </a:lnTo>
                    <a:lnTo>
                      <a:pt x="84" y="383"/>
                    </a:lnTo>
                    <a:lnTo>
                      <a:pt x="92" y="382"/>
                    </a:lnTo>
                    <a:lnTo>
                      <a:pt x="98" y="381"/>
                    </a:lnTo>
                    <a:lnTo>
                      <a:pt x="102" y="379"/>
                    </a:lnTo>
                    <a:lnTo>
                      <a:pt x="106" y="378"/>
                    </a:lnTo>
                    <a:lnTo>
                      <a:pt x="108" y="378"/>
                    </a:lnTo>
                    <a:lnTo>
                      <a:pt x="112" y="378"/>
                    </a:lnTo>
                    <a:lnTo>
                      <a:pt x="115" y="377"/>
                    </a:lnTo>
                    <a:lnTo>
                      <a:pt x="119" y="377"/>
                    </a:lnTo>
                    <a:lnTo>
                      <a:pt x="129" y="375"/>
                    </a:lnTo>
                    <a:lnTo>
                      <a:pt x="137" y="367"/>
                    </a:lnTo>
                    <a:lnTo>
                      <a:pt x="144" y="354"/>
                    </a:lnTo>
                    <a:lnTo>
                      <a:pt x="151" y="338"/>
                    </a:lnTo>
                    <a:lnTo>
                      <a:pt x="155" y="321"/>
                    </a:lnTo>
                    <a:lnTo>
                      <a:pt x="161" y="305"/>
                    </a:lnTo>
                    <a:lnTo>
                      <a:pt x="167" y="292"/>
                    </a:lnTo>
                    <a:lnTo>
                      <a:pt x="173" y="283"/>
                    </a:lnTo>
                    <a:lnTo>
                      <a:pt x="173" y="263"/>
                    </a:lnTo>
                    <a:lnTo>
                      <a:pt x="173" y="244"/>
                    </a:lnTo>
                    <a:lnTo>
                      <a:pt x="170" y="225"/>
                    </a:lnTo>
                    <a:lnTo>
                      <a:pt x="170" y="205"/>
                    </a:lnTo>
                    <a:lnTo>
                      <a:pt x="172" y="185"/>
                    </a:lnTo>
                    <a:lnTo>
                      <a:pt x="176" y="163"/>
                    </a:lnTo>
                    <a:lnTo>
                      <a:pt x="185" y="141"/>
                    </a:lnTo>
                    <a:lnTo>
                      <a:pt x="199" y="116"/>
                    </a:lnTo>
                    <a:lnTo>
                      <a:pt x="215" y="101"/>
                    </a:lnTo>
                    <a:lnTo>
                      <a:pt x="231" y="88"/>
                    </a:lnTo>
                    <a:lnTo>
                      <a:pt x="249" y="75"/>
                    </a:lnTo>
                    <a:lnTo>
                      <a:pt x="266" y="65"/>
                    </a:lnTo>
                    <a:lnTo>
                      <a:pt x="283" y="54"/>
                    </a:lnTo>
                    <a:lnTo>
                      <a:pt x="302" y="44"/>
                    </a:lnTo>
                    <a:lnTo>
                      <a:pt x="320" y="35"/>
                    </a:lnTo>
                    <a:lnTo>
                      <a:pt x="340" y="26"/>
                    </a:lnTo>
                    <a:lnTo>
                      <a:pt x="362" y="18"/>
                    </a:lnTo>
                    <a:lnTo>
                      <a:pt x="379" y="12"/>
                    </a:lnTo>
                    <a:lnTo>
                      <a:pt x="392" y="7"/>
                    </a:lnTo>
                    <a:lnTo>
                      <a:pt x="401" y="4"/>
                    </a:lnTo>
                    <a:lnTo>
                      <a:pt x="407" y="3"/>
                    </a:lnTo>
                    <a:lnTo>
                      <a:pt x="411" y="1"/>
                    </a:lnTo>
                    <a:lnTo>
                      <a:pt x="415" y="0"/>
                    </a:lnTo>
                    <a:lnTo>
                      <a:pt x="418" y="0"/>
                    </a:lnTo>
                    <a:lnTo>
                      <a:pt x="418" y="6"/>
                    </a:lnTo>
                    <a:lnTo>
                      <a:pt x="418" y="12"/>
                    </a:lnTo>
                    <a:lnTo>
                      <a:pt x="418" y="19"/>
                    </a:lnTo>
                    <a:lnTo>
                      <a:pt x="418" y="25"/>
                    </a:lnTo>
                    <a:lnTo>
                      <a:pt x="408" y="29"/>
                    </a:lnTo>
                    <a:lnTo>
                      <a:pt x="396" y="34"/>
                    </a:lnTo>
                    <a:lnTo>
                      <a:pt x="385" y="37"/>
                    </a:lnTo>
                    <a:lnTo>
                      <a:pt x="373" y="42"/>
                    </a:lnTo>
                    <a:lnTo>
                      <a:pt x="362" y="45"/>
                    </a:lnTo>
                    <a:lnTo>
                      <a:pt x="350" y="49"/>
                    </a:lnTo>
                    <a:lnTo>
                      <a:pt x="339" y="52"/>
                    </a:lnTo>
                    <a:lnTo>
                      <a:pt x="327" y="56"/>
                    </a:lnTo>
                    <a:lnTo>
                      <a:pt x="311" y="65"/>
                    </a:lnTo>
                    <a:lnTo>
                      <a:pt x="297" y="72"/>
                    </a:lnTo>
                    <a:lnTo>
                      <a:pt x="287" y="79"/>
                    </a:lnTo>
                    <a:lnTo>
                      <a:pt x="278" y="86"/>
                    </a:lnTo>
                    <a:lnTo>
                      <a:pt x="268" y="94"/>
                    </a:lnTo>
                    <a:lnTo>
                      <a:pt x="260" y="103"/>
                    </a:lnTo>
                    <a:lnTo>
                      <a:pt x="251" y="114"/>
                    </a:lnTo>
                    <a:lnTo>
                      <a:pt x="240" y="129"/>
                    </a:lnTo>
                    <a:lnTo>
                      <a:pt x="227" y="148"/>
                    </a:lnTo>
                    <a:lnTo>
                      <a:pt x="218" y="166"/>
                    </a:lnTo>
                    <a:lnTo>
                      <a:pt x="212" y="184"/>
                    </a:lnTo>
                    <a:lnTo>
                      <a:pt x="207" y="201"/>
                    </a:lnTo>
                    <a:lnTo>
                      <a:pt x="205" y="219"/>
                    </a:lnTo>
                    <a:lnTo>
                      <a:pt x="203" y="237"/>
                    </a:lnTo>
                    <a:lnTo>
                      <a:pt x="200" y="255"/>
                    </a:lnTo>
                    <a:lnTo>
                      <a:pt x="198" y="275"/>
                    </a:lnTo>
                    <a:lnTo>
                      <a:pt x="196" y="280"/>
                    </a:lnTo>
                    <a:lnTo>
                      <a:pt x="195" y="291"/>
                    </a:lnTo>
                    <a:lnTo>
                      <a:pt x="195" y="302"/>
                    </a:lnTo>
                    <a:lnTo>
                      <a:pt x="195" y="312"/>
                    </a:lnTo>
                    <a:lnTo>
                      <a:pt x="189" y="331"/>
                    </a:lnTo>
                    <a:lnTo>
                      <a:pt x="183" y="346"/>
                    </a:lnTo>
                    <a:lnTo>
                      <a:pt x="176" y="363"/>
                    </a:lnTo>
                    <a:lnTo>
                      <a:pt x="166" y="391"/>
                    </a:lnTo>
                    <a:lnTo>
                      <a:pt x="158" y="394"/>
                    </a:lnTo>
                    <a:lnTo>
                      <a:pt x="149" y="398"/>
                    </a:lnTo>
                    <a:lnTo>
                      <a:pt x="138" y="401"/>
                    </a:lnTo>
                    <a:lnTo>
                      <a:pt x="129" y="406"/>
                    </a:lnTo>
                    <a:lnTo>
                      <a:pt x="119" y="409"/>
                    </a:lnTo>
                    <a:lnTo>
                      <a:pt x="109" y="414"/>
                    </a:lnTo>
                    <a:lnTo>
                      <a:pt x="100" y="418"/>
                    </a:lnTo>
                    <a:lnTo>
                      <a:pt x="91" y="422"/>
                    </a:lnTo>
                    <a:lnTo>
                      <a:pt x="83" y="424"/>
                    </a:lnTo>
                    <a:lnTo>
                      <a:pt x="75" y="426"/>
                    </a:lnTo>
                    <a:lnTo>
                      <a:pt x="67" y="427"/>
                    </a:lnTo>
                    <a:lnTo>
                      <a:pt x="59" y="427"/>
                    </a:lnTo>
                    <a:lnTo>
                      <a:pt x="51" y="427"/>
                    </a:lnTo>
                    <a:lnTo>
                      <a:pt x="42" y="427"/>
                    </a:lnTo>
                    <a:lnTo>
                      <a:pt x="33" y="427"/>
                    </a:lnTo>
                    <a:lnTo>
                      <a:pt x="25" y="4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455" name="Freeform 711"/>
              <p:cNvSpPr>
                <a:spLocks/>
              </p:cNvSpPr>
              <p:nvPr/>
            </p:nvSpPr>
            <p:spPr bwMode="auto">
              <a:xfrm flipH="1">
                <a:off x="2211" y="2101"/>
                <a:ext cx="50" cy="46"/>
              </a:xfrm>
              <a:custGeom>
                <a:avLst/>
                <a:gdLst/>
                <a:ahLst/>
                <a:cxnLst>
                  <a:cxn ang="0">
                    <a:pos x="79" y="111"/>
                  </a:cxn>
                  <a:cxn ang="0">
                    <a:pos x="73" y="103"/>
                  </a:cxn>
                  <a:cxn ang="0">
                    <a:pos x="66" y="95"/>
                  </a:cxn>
                  <a:cxn ang="0">
                    <a:pos x="60" y="86"/>
                  </a:cxn>
                  <a:cxn ang="0">
                    <a:pos x="52" y="75"/>
                  </a:cxn>
                  <a:cxn ang="0">
                    <a:pos x="51" y="72"/>
                  </a:cxn>
                  <a:cxn ang="0">
                    <a:pos x="49" y="68"/>
                  </a:cxn>
                  <a:cxn ang="0">
                    <a:pos x="48" y="63"/>
                  </a:cxn>
                  <a:cxn ang="0">
                    <a:pos x="47" y="51"/>
                  </a:cxn>
                  <a:cxn ang="0">
                    <a:pos x="43" y="46"/>
                  </a:cxn>
                  <a:cxn ang="0">
                    <a:pos x="38" y="44"/>
                  </a:cxn>
                  <a:cxn ang="0">
                    <a:pos x="32" y="44"/>
                  </a:cxn>
                  <a:cxn ang="0">
                    <a:pos x="25" y="44"/>
                  </a:cxn>
                  <a:cxn ang="0">
                    <a:pos x="19" y="48"/>
                  </a:cxn>
                  <a:cxn ang="0">
                    <a:pos x="15" y="51"/>
                  </a:cxn>
                  <a:cxn ang="0">
                    <a:pos x="9" y="54"/>
                  </a:cxn>
                  <a:cxn ang="0">
                    <a:pos x="2" y="58"/>
                  </a:cxn>
                  <a:cxn ang="0">
                    <a:pos x="1" y="44"/>
                  </a:cxn>
                  <a:cxn ang="0">
                    <a:pos x="0" y="29"/>
                  </a:cxn>
                  <a:cxn ang="0">
                    <a:pos x="0" y="15"/>
                  </a:cxn>
                  <a:cxn ang="0">
                    <a:pos x="0" y="0"/>
                  </a:cxn>
                  <a:cxn ang="0">
                    <a:pos x="6" y="3"/>
                  </a:cxn>
                  <a:cxn ang="0">
                    <a:pos x="11" y="5"/>
                  </a:cxn>
                  <a:cxn ang="0">
                    <a:pos x="17" y="8"/>
                  </a:cxn>
                  <a:cxn ang="0">
                    <a:pos x="23" y="11"/>
                  </a:cxn>
                  <a:cxn ang="0">
                    <a:pos x="28" y="13"/>
                  </a:cxn>
                  <a:cxn ang="0">
                    <a:pos x="33" y="15"/>
                  </a:cxn>
                  <a:cxn ang="0">
                    <a:pos x="39" y="19"/>
                  </a:cxn>
                  <a:cxn ang="0">
                    <a:pos x="45" y="21"/>
                  </a:cxn>
                  <a:cxn ang="0">
                    <a:pos x="52" y="22"/>
                  </a:cxn>
                  <a:cxn ang="0">
                    <a:pos x="58" y="24"/>
                  </a:cxn>
                  <a:cxn ang="0">
                    <a:pos x="63" y="26"/>
                  </a:cxn>
                  <a:cxn ang="0">
                    <a:pos x="70" y="28"/>
                  </a:cxn>
                  <a:cxn ang="0">
                    <a:pos x="77" y="30"/>
                  </a:cxn>
                  <a:cxn ang="0">
                    <a:pos x="87" y="33"/>
                  </a:cxn>
                  <a:cxn ang="0">
                    <a:pos x="100" y="36"/>
                  </a:cxn>
                  <a:cxn ang="0">
                    <a:pos x="115" y="39"/>
                  </a:cxn>
                  <a:cxn ang="0">
                    <a:pos x="120" y="63"/>
                  </a:cxn>
                  <a:cxn ang="0">
                    <a:pos x="123" y="86"/>
                  </a:cxn>
                  <a:cxn ang="0">
                    <a:pos x="126" y="109"/>
                  </a:cxn>
                  <a:cxn ang="0">
                    <a:pos x="128" y="132"/>
                  </a:cxn>
                  <a:cxn ang="0">
                    <a:pos x="126" y="132"/>
                  </a:cxn>
                  <a:cxn ang="0">
                    <a:pos x="120" y="129"/>
                  </a:cxn>
                  <a:cxn ang="0">
                    <a:pos x="113" y="127"/>
                  </a:cxn>
                  <a:cxn ang="0">
                    <a:pos x="105" y="124"/>
                  </a:cxn>
                  <a:cxn ang="0">
                    <a:pos x="97" y="120"/>
                  </a:cxn>
                  <a:cxn ang="0">
                    <a:pos x="89" y="116"/>
                  </a:cxn>
                  <a:cxn ang="0">
                    <a:pos x="83" y="113"/>
                  </a:cxn>
                  <a:cxn ang="0">
                    <a:pos x="79" y="111"/>
                  </a:cxn>
                </a:cxnLst>
                <a:rect l="0" t="0" r="r" b="b"/>
                <a:pathLst>
                  <a:path w="128" h="132">
                    <a:moveTo>
                      <a:pt x="79" y="111"/>
                    </a:moveTo>
                    <a:lnTo>
                      <a:pt x="73" y="103"/>
                    </a:lnTo>
                    <a:lnTo>
                      <a:pt x="66" y="95"/>
                    </a:lnTo>
                    <a:lnTo>
                      <a:pt x="60" y="86"/>
                    </a:lnTo>
                    <a:lnTo>
                      <a:pt x="52" y="75"/>
                    </a:lnTo>
                    <a:lnTo>
                      <a:pt x="51" y="72"/>
                    </a:lnTo>
                    <a:lnTo>
                      <a:pt x="49" y="68"/>
                    </a:lnTo>
                    <a:lnTo>
                      <a:pt x="48" y="63"/>
                    </a:lnTo>
                    <a:lnTo>
                      <a:pt x="47" y="51"/>
                    </a:lnTo>
                    <a:lnTo>
                      <a:pt x="43" y="46"/>
                    </a:lnTo>
                    <a:lnTo>
                      <a:pt x="38" y="44"/>
                    </a:lnTo>
                    <a:lnTo>
                      <a:pt x="32" y="44"/>
                    </a:lnTo>
                    <a:lnTo>
                      <a:pt x="25" y="44"/>
                    </a:lnTo>
                    <a:lnTo>
                      <a:pt x="19" y="48"/>
                    </a:lnTo>
                    <a:lnTo>
                      <a:pt x="15" y="51"/>
                    </a:lnTo>
                    <a:lnTo>
                      <a:pt x="9" y="54"/>
                    </a:lnTo>
                    <a:lnTo>
                      <a:pt x="2" y="58"/>
                    </a:lnTo>
                    <a:lnTo>
                      <a:pt x="1" y="44"/>
                    </a:lnTo>
                    <a:lnTo>
                      <a:pt x="0" y="29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6" y="3"/>
                    </a:lnTo>
                    <a:lnTo>
                      <a:pt x="11" y="5"/>
                    </a:lnTo>
                    <a:lnTo>
                      <a:pt x="17" y="8"/>
                    </a:lnTo>
                    <a:lnTo>
                      <a:pt x="23" y="11"/>
                    </a:lnTo>
                    <a:lnTo>
                      <a:pt x="28" y="13"/>
                    </a:lnTo>
                    <a:lnTo>
                      <a:pt x="33" y="15"/>
                    </a:lnTo>
                    <a:lnTo>
                      <a:pt x="39" y="19"/>
                    </a:lnTo>
                    <a:lnTo>
                      <a:pt x="45" y="21"/>
                    </a:lnTo>
                    <a:lnTo>
                      <a:pt x="52" y="22"/>
                    </a:lnTo>
                    <a:lnTo>
                      <a:pt x="58" y="24"/>
                    </a:lnTo>
                    <a:lnTo>
                      <a:pt x="63" y="26"/>
                    </a:lnTo>
                    <a:lnTo>
                      <a:pt x="70" y="28"/>
                    </a:lnTo>
                    <a:lnTo>
                      <a:pt x="77" y="30"/>
                    </a:lnTo>
                    <a:lnTo>
                      <a:pt x="87" y="33"/>
                    </a:lnTo>
                    <a:lnTo>
                      <a:pt x="100" y="36"/>
                    </a:lnTo>
                    <a:lnTo>
                      <a:pt x="115" y="39"/>
                    </a:lnTo>
                    <a:lnTo>
                      <a:pt x="120" y="63"/>
                    </a:lnTo>
                    <a:lnTo>
                      <a:pt x="123" y="86"/>
                    </a:lnTo>
                    <a:lnTo>
                      <a:pt x="126" y="109"/>
                    </a:lnTo>
                    <a:lnTo>
                      <a:pt x="128" y="132"/>
                    </a:lnTo>
                    <a:lnTo>
                      <a:pt x="126" y="132"/>
                    </a:lnTo>
                    <a:lnTo>
                      <a:pt x="120" y="129"/>
                    </a:lnTo>
                    <a:lnTo>
                      <a:pt x="113" y="127"/>
                    </a:lnTo>
                    <a:lnTo>
                      <a:pt x="105" y="124"/>
                    </a:lnTo>
                    <a:lnTo>
                      <a:pt x="97" y="120"/>
                    </a:lnTo>
                    <a:lnTo>
                      <a:pt x="89" y="116"/>
                    </a:lnTo>
                    <a:lnTo>
                      <a:pt x="83" y="113"/>
                    </a:lnTo>
                    <a:lnTo>
                      <a:pt x="79" y="111"/>
                    </a:lnTo>
                    <a:close/>
                  </a:path>
                </a:pathLst>
              </a:custGeom>
              <a:solidFill>
                <a:srgbClr val="0066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456" name="Freeform 712"/>
              <p:cNvSpPr>
                <a:spLocks/>
              </p:cNvSpPr>
              <p:nvPr/>
            </p:nvSpPr>
            <p:spPr bwMode="auto">
              <a:xfrm flipH="1">
                <a:off x="2258" y="2110"/>
                <a:ext cx="43" cy="37"/>
              </a:xfrm>
              <a:custGeom>
                <a:avLst/>
                <a:gdLst/>
                <a:ahLst/>
                <a:cxnLst>
                  <a:cxn ang="0">
                    <a:pos x="105" y="107"/>
                  </a:cxn>
                  <a:cxn ang="0">
                    <a:pos x="99" y="103"/>
                  </a:cxn>
                  <a:cxn ang="0">
                    <a:pos x="93" y="100"/>
                  </a:cxn>
                  <a:cxn ang="0">
                    <a:pos x="87" y="96"/>
                  </a:cxn>
                  <a:cxn ang="0">
                    <a:pos x="83" y="93"/>
                  </a:cxn>
                  <a:cxn ang="0">
                    <a:pos x="77" y="90"/>
                  </a:cxn>
                  <a:cxn ang="0">
                    <a:pos x="71" y="87"/>
                  </a:cxn>
                  <a:cxn ang="0">
                    <a:pos x="65" y="83"/>
                  </a:cxn>
                  <a:cxn ang="0">
                    <a:pos x="57" y="80"/>
                  </a:cxn>
                  <a:cxn ang="0">
                    <a:pos x="52" y="75"/>
                  </a:cxn>
                  <a:cxn ang="0">
                    <a:pos x="45" y="72"/>
                  </a:cxn>
                  <a:cxn ang="0">
                    <a:pos x="39" y="68"/>
                  </a:cxn>
                  <a:cxn ang="0">
                    <a:pos x="33" y="66"/>
                  </a:cxn>
                  <a:cxn ang="0">
                    <a:pos x="27" y="63"/>
                  </a:cxn>
                  <a:cxn ang="0">
                    <a:pos x="20" y="60"/>
                  </a:cxn>
                  <a:cxn ang="0">
                    <a:pos x="15" y="57"/>
                  </a:cxn>
                  <a:cxn ang="0">
                    <a:pos x="8" y="54"/>
                  </a:cxn>
                  <a:cxn ang="0">
                    <a:pos x="4" y="40"/>
                  </a:cxn>
                  <a:cxn ang="0">
                    <a:pos x="2" y="27"/>
                  </a:cxn>
                  <a:cxn ang="0">
                    <a:pos x="1" y="14"/>
                  </a:cxn>
                  <a:cxn ang="0">
                    <a:pos x="0" y="0"/>
                  </a:cxn>
                  <a:cxn ang="0">
                    <a:pos x="5" y="2"/>
                  </a:cxn>
                  <a:cxn ang="0">
                    <a:pos x="11" y="3"/>
                  </a:cxn>
                  <a:cxn ang="0">
                    <a:pos x="18" y="3"/>
                  </a:cxn>
                  <a:cxn ang="0">
                    <a:pos x="24" y="3"/>
                  </a:cxn>
                  <a:cxn ang="0">
                    <a:pos x="30" y="4"/>
                  </a:cxn>
                  <a:cxn ang="0">
                    <a:pos x="34" y="4"/>
                  </a:cxn>
                  <a:cxn ang="0">
                    <a:pos x="38" y="4"/>
                  </a:cxn>
                  <a:cxn ang="0">
                    <a:pos x="40" y="5"/>
                  </a:cxn>
                  <a:cxn ang="0">
                    <a:pos x="45" y="20"/>
                  </a:cxn>
                  <a:cxn ang="0">
                    <a:pos x="50" y="34"/>
                  </a:cxn>
                  <a:cxn ang="0">
                    <a:pos x="57" y="47"/>
                  </a:cxn>
                  <a:cxn ang="0">
                    <a:pos x="66" y="60"/>
                  </a:cxn>
                  <a:cxn ang="0">
                    <a:pos x="70" y="62"/>
                  </a:cxn>
                  <a:cxn ang="0">
                    <a:pos x="76" y="66"/>
                  </a:cxn>
                  <a:cxn ang="0">
                    <a:pos x="83" y="70"/>
                  </a:cxn>
                  <a:cxn ang="0">
                    <a:pos x="85" y="73"/>
                  </a:cxn>
                  <a:cxn ang="0">
                    <a:pos x="88" y="73"/>
                  </a:cxn>
                  <a:cxn ang="0">
                    <a:pos x="92" y="73"/>
                  </a:cxn>
                  <a:cxn ang="0">
                    <a:pos x="95" y="74"/>
                  </a:cxn>
                  <a:cxn ang="0">
                    <a:pos x="99" y="74"/>
                  </a:cxn>
                  <a:cxn ang="0">
                    <a:pos x="101" y="82"/>
                  </a:cxn>
                  <a:cxn ang="0">
                    <a:pos x="102" y="90"/>
                  </a:cxn>
                  <a:cxn ang="0">
                    <a:pos x="105" y="98"/>
                  </a:cxn>
                  <a:cxn ang="0">
                    <a:pos x="107" y="107"/>
                  </a:cxn>
                  <a:cxn ang="0">
                    <a:pos x="106" y="107"/>
                  </a:cxn>
                  <a:cxn ang="0">
                    <a:pos x="106" y="107"/>
                  </a:cxn>
                  <a:cxn ang="0">
                    <a:pos x="105" y="107"/>
                  </a:cxn>
                  <a:cxn ang="0">
                    <a:pos x="105" y="107"/>
                  </a:cxn>
                </a:cxnLst>
                <a:rect l="0" t="0" r="r" b="b"/>
                <a:pathLst>
                  <a:path w="107" h="107">
                    <a:moveTo>
                      <a:pt x="105" y="107"/>
                    </a:moveTo>
                    <a:lnTo>
                      <a:pt x="99" y="103"/>
                    </a:lnTo>
                    <a:lnTo>
                      <a:pt x="93" y="100"/>
                    </a:lnTo>
                    <a:lnTo>
                      <a:pt x="87" y="96"/>
                    </a:lnTo>
                    <a:lnTo>
                      <a:pt x="83" y="93"/>
                    </a:lnTo>
                    <a:lnTo>
                      <a:pt x="77" y="90"/>
                    </a:lnTo>
                    <a:lnTo>
                      <a:pt x="71" y="87"/>
                    </a:lnTo>
                    <a:lnTo>
                      <a:pt x="65" y="83"/>
                    </a:lnTo>
                    <a:lnTo>
                      <a:pt x="57" y="80"/>
                    </a:lnTo>
                    <a:lnTo>
                      <a:pt x="52" y="75"/>
                    </a:lnTo>
                    <a:lnTo>
                      <a:pt x="45" y="72"/>
                    </a:lnTo>
                    <a:lnTo>
                      <a:pt x="39" y="68"/>
                    </a:lnTo>
                    <a:lnTo>
                      <a:pt x="33" y="66"/>
                    </a:lnTo>
                    <a:lnTo>
                      <a:pt x="27" y="63"/>
                    </a:lnTo>
                    <a:lnTo>
                      <a:pt x="20" y="60"/>
                    </a:lnTo>
                    <a:lnTo>
                      <a:pt x="15" y="57"/>
                    </a:lnTo>
                    <a:lnTo>
                      <a:pt x="8" y="54"/>
                    </a:lnTo>
                    <a:lnTo>
                      <a:pt x="4" y="40"/>
                    </a:lnTo>
                    <a:lnTo>
                      <a:pt x="2" y="27"/>
                    </a:lnTo>
                    <a:lnTo>
                      <a:pt x="1" y="14"/>
                    </a:lnTo>
                    <a:lnTo>
                      <a:pt x="0" y="0"/>
                    </a:lnTo>
                    <a:lnTo>
                      <a:pt x="5" y="2"/>
                    </a:lnTo>
                    <a:lnTo>
                      <a:pt x="11" y="3"/>
                    </a:lnTo>
                    <a:lnTo>
                      <a:pt x="18" y="3"/>
                    </a:lnTo>
                    <a:lnTo>
                      <a:pt x="24" y="3"/>
                    </a:lnTo>
                    <a:lnTo>
                      <a:pt x="30" y="4"/>
                    </a:lnTo>
                    <a:lnTo>
                      <a:pt x="34" y="4"/>
                    </a:lnTo>
                    <a:lnTo>
                      <a:pt x="38" y="4"/>
                    </a:lnTo>
                    <a:lnTo>
                      <a:pt x="40" y="5"/>
                    </a:lnTo>
                    <a:lnTo>
                      <a:pt x="45" y="20"/>
                    </a:lnTo>
                    <a:lnTo>
                      <a:pt x="50" y="34"/>
                    </a:lnTo>
                    <a:lnTo>
                      <a:pt x="57" y="47"/>
                    </a:lnTo>
                    <a:lnTo>
                      <a:pt x="66" y="60"/>
                    </a:lnTo>
                    <a:lnTo>
                      <a:pt x="70" y="62"/>
                    </a:lnTo>
                    <a:lnTo>
                      <a:pt x="76" y="66"/>
                    </a:lnTo>
                    <a:lnTo>
                      <a:pt x="83" y="70"/>
                    </a:lnTo>
                    <a:lnTo>
                      <a:pt x="85" y="73"/>
                    </a:lnTo>
                    <a:lnTo>
                      <a:pt x="88" y="73"/>
                    </a:lnTo>
                    <a:lnTo>
                      <a:pt x="92" y="73"/>
                    </a:lnTo>
                    <a:lnTo>
                      <a:pt x="95" y="74"/>
                    </a:lnTo>
                    <a:lnTo>
                      <a:pt x="99" y="74"/>
                    </a:lnTo>
                    <a:lnTo>
                      <a:pt x="101" y="82"/>
                    </a:lnTo>
                    <a:lnTo>
                      <a:pt x="102" y="90"/>
                    </a:lnTo>
                    <a:lnTo>
                      <a:pt x="105" y="98"/>
                    </a:lnTo>
                    <a:lnTo>
                      <a:pt x="107" y="107"/>
                    </a:lnTo>
                    <a:lnTo>
                      <a:pt x="106" y="107"/>
                    </a:lnTo>
                    <a:lnTo>
                      <a:pt x="106" y="107"/>
                    </a:lnTo>
                    <a:lnTo>
                      <a:pt x="105" y="107"/>
                    </a:lnTo>
                    <a:lnTo>
                      <a:pt x="105" y="107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457" name="Freeform 713"/>
              <p:cNvSpPr>
                <a:spLocks/>
              </p:cNvSpPr>
              <p:nvPr/>
            </p:nvSpPr>
            <p:spPr bwMode="auto">
              <a:xfrm flipH="1">
                <a:off x="2265" y="2085"/>
                <a:ext cx="39" cy="42"/>
              </a:xfrm>
              <a:custGeom>
                <a:avLst/>
                <a:gdLst/>
                <a:ahLst/>
                <a:cxnLst>
                  <a:cxn ang="0">
                    <a:pos x="68" y="91"/>
                  </a:cxn>
                  <a:cxn ang="0">
                    <a:pos x="68" y="88"/>
                  </a:cxn>
                  <a:cxn ang="0">
                    <a:pos x="68" y="84"/>
                  </a:cxn>
                  <a:cxn ang="0">
                    <a:pos x="68" y="81"/>
                  </a:cxn>
                  <a:cxn ang="0">
                    <a:pos x="69" y="76"/>
                  </a:cxn>
                  <a:cxn ang="0">
                    <a:pos x="60" y="71"/>
                  </a:cxn>
                  <a:cxn ang="0">
                    <a:pos x="52" y="68"/>
                  </a:cxn>
                  <a:cxn ang="0">
                    <a:pos x="44" y="66"/>
                  </a:cxn>
                  <a:cxn ang="0">
                    <a:pos x="36" y="63"/>
                  </a:cxn>
                  <a:cxn ang="0">
                    <a:pos x="29" y="61"/>
                  </a:cxn>
                  <a:cxn ang="0">
                    <a:pos x="21" y="59"/>
                  </a:cxn>
                  <a:cxn ang="0">
                    <a:pos x="13" y="57"/>
                  </a:cxn>
                  <a:cxn ang="0">
                    <a:pos x="5" y="53"/>
                  </a:cxn>
                  <a:cxn ang="0">
                    <a:pos x="1" y="39"/>
                  </a:cxn>
                  <a:cxn ang="0">
                    <a:pos x="0" y="27"/>
                  </a:cxn>
                  <a:cxn ang="0">
                    <a:pos x="0" y="13"/>
                  </a:cxn>
                  <a:cxn ang="0">
                    <a:pos x="2" y="0"/>
                  </a:cxn>
                  <a:cxn ang="0">
                    <a:pos x="13" y="2"/>
                  </a:cxn>
                  <a:cxn ang="0">
                    <a:pos x="24" y="7"/>
                  </a:cxn>
                  <a:cxn ang="0">
                    <a:pos x="35" y="12"/>
                  </a:cxn>
                  <a:cxn ang="0">
                    <a:pos x="47" y="17"/>
                  </a:cxn>
                  <a:cxn ang="0">
                    <a:pos x="59" y="23"/>
                  </a:cxn>
                  <a:cxn ang="0">
                    <a:pos x="70" y="29"/>
                  </a:cxn>
                  <a:cxn ang="0">
                    <a:pos x="81" y="33"/>
                  </a:cxn>
                  <a:cxn ang="0">
                    <a:pos x="91" y="38"/>
                  </a:cxn>
                  <a:cxn ang="0">
                    <a:pos x="93" y="47"/>
                  </a:cxn>
                  <a:cxn ang="0">
                    <a:pos x="96" y="59"/>
                  </a:cxn>
                  <a:cxn ang="0">
                    <a:pos x="98" y="80"/>
                  </a:cxn>
                  <a:cxn ang="0">
                    <a:pos x="103" y="118"/>
                  </a:cxn>
                  <a:cxn ang="0">
                    <a:pos x="96" y="120"/>
                  </a:cxn>
                  <a:cxn ang="0">
                    <a:pos x="90" y="120"/>
                  </a:cxn>
                  <a:cxn ang="0">
                    <a:pos x="85" y="119"/>
                  </a:cxn>
                  <a:cxn ang="0">
                    <a:pos x="81" y="115"/>
                  </a:cxn>
                  <a:cxn ang="0">
                    <a:pos x="77" y="111"/>
                  </a:cxn>
                  <a:cxn ang="0">
                    <a:pos x="74" y="105"/>
                  </a:cxn>
                  <a:cxn ang="0">
                    <a:pos x="72" y="98"/>
                  </a:cxn>
                  <a:cxn ang="0">
                    <a:pos x="68" y="91"/>
                  </a:cxn>
                </a:cxnLst>
                <a:rect l="0" t="0" r="r" b="b"/>
                <a:pathLst>
                  <a:path w="103" h="120">
                    <a:moveTo>
                      <a:pt x="68" y="91"/>
                    </a:moveTo>
                    <a:lnTo>
                      <a:pt x="68" y="88"/>
                    </a:lnTo>
                    <a:lnTo>
                      <a:pt x="68" y="84"/>
                    </a:lnTo>
                    <a:lnTo>
                      <a:pt x="68" y="81"/>
                    </a:lnTo>
                    <a:lnTo>
                      <a:pt x="69" y="76"/>
                    </a:lnTo>
                    <a:lnTo>
                      <a:pt x="60" y="71"/>
                    </a:lnTo>
                    <a:lnTo>
                      <a:pt x="52" y="68"/>
                    </a:lnTo>
                    <a:lnTo>
                      <a:pt x="44" y="66"/>
                    </a:lnTo>
                    <a:lnTo>
                      <a:pt x="36" y="63"/>
                    </a:lnTo>
                    <a:lnTo>
                      <a:pt x="29" y="61"/>
                    </a:lnTo>
                    <a:lnTo>
                      <a:pt x="21" y="59"/>
                    </a:lnTo>
                    <a:lnTo>
                      <a:pt x="13" y="57"/>
                    </a:lnTo>
                    <a:lnTo>
                      <a:pt x="5" y="53"/>
                    </a:lnTo>
                    <a:lnTo>
                      <a:pt x="1" y="39"/>
                    </a:lnTo>
                    <a:lnTo>
                      <a:pt x="0" y="27"/>
                    </a:lnTo>
                    <a:lnTo>
                      <a:pt x="0" y="13"/>
                    </a:lnTo>
                    <a:lnTo>
                      <a:pt x="2" y="0"/>
                    </a:lnTo>
                    <a:lnTo>
                      <a:pt x="13" y="2"/>
                    </a:lnTo>
                    <a:lnTo>
                      <a:pt x="24" y="7"/>
                    </a:lnTo>
                    <a:lnTo>
                      <a:pt x="35" y="12"/>
                    </a:lnTo>
                    <a:lnTo>
                      <a:pt x="47" y="17"/>
                    </a:lnTo>
                    <a:lnTo>
                      <a:pt x="59" y="23"/>
                    </a:lnTo>
                    <a:lnTo>
                      <a:pt x="70" y="29"/>
                    </a:lnTo>
                    <a:lnTo>
                      <a:pt x="81" y="33"/>
                    </a:lnTo>
                    <a:lnTo>
                      <a:pt x="91" y="38"/>
                    </a:lnTo>
                    <a:lnTo>
                      <a:pt x="93" y="47"/>
                    </a:lnTo>
                    <a:lnTo>
                      <a:pt x="96" y="59"/>
                    </a:lnTo>
                    <a:lnTo>
                      <a:pt x="98" y="80"/>
                    </a:lnTo>
                    <a:lnTo>
                      <a:pt x="103" y="118"/>
                    </a:lnTo>
                    <a:lnTo>
                      <a:pt x="96" y="120"/>
                    </a:lnTo>
                    <a:lnTo>
                      <a:pt x="90" y="120"/>
                    </a:lnTo>
                    <a:lnTo>
                      <a:pt x="85" y="119"/>
                    </a:lnTo>
                    <a:lnTo>
                      <a:pt x="81" y="115"/>
                    </a:lnTo>
                    <a:lnTo>
                      <a:pt x="77" y="111"/>
                    </a:lnTo>
                    <a:lnTo>
                      <a:pt x="74" y="105"/>
                    </a:lnTo>
                    <a:lnTo>
                      <a:pt x="72" y="98"/>
                    </a:lnTo>
                    <a:lnTo>
                      <a:pt x="68" y="91"/>
                    </a:lnTo>
                    <a:close/>
                  </a:path>
                </a:pathLst>
              </a:custGeom>
              <a:solidFill>
                <a:srgbClr val="0066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458" name="Freeform 714"/>
              <p:cNvSpPr>
                <a:spLocks/>
              </p:cNvSpPr>
              <p:nvPr/>
            </p:nvSpPr>
            <p:spPr bwMode="auto">
              <a:xfrm flipH="1">
                <a:off x="2304" y="2065"/>
                <a:ext cx="38" cy="57"/>
              </a:xfrm>
              <a:custGeom>
                <a:avLst/>
                <a:gdLst/>
                <a:ahLst/>
                <a:cxnLst>
                  <a:cxn ang="0">
                    <a:pos x="67" y="145"/>
                  </a:cxn>
                  <a:cxn ang="0">
                    <a:pos x="60" y="141"/>
                  </a:cxn>
                  <a:cxn ang="0">
                    <a:pos x="53" y="136"/>
                  </a:cxn>
                  <a:cxn ang="0">
                    <a:pos x="47" y="131"/>
                  </a:cxn>
                  <a:cxn ang="0">
                    <a:pos x="40" y="126"/>
                  </a:cxn>
                  <a:cxn ang="0">
                    <a:pos x="34" y="121"/>
                  </a:cxn>
                  <a:cxn ang="0">
                    <a:pos x="27" y="117"/>
                  </a:cxn>
                  <a:cxn ang="0">
                    <a:pos x="21" y="113"/>
                  </a:cxn>
                  <a:cxn ang="0">
                    <a:pos x="15" y="110"/>
                  </a:cxn>
                  <a:cxn ang="0">
                    <a:pos x="7" y="87"/>
                  </a:cxn>
                  <a:cxn ang="0">
                    <a:pos x="2" y="55"/>
                  </a:cxn>
                  <a:cxn ang="0">
                    <a:pos x="0" y="25"/>
                  </a:cxn>
                  <a:cxn ang="0">
                    <a:pos x="1" y="0"/>
                  </a:cxn>
                  <a:cxn ang="0">
                    <a:pos x="9" y="5"/>
                  </a:cxn>
                  <a:cxn ang="0">
                    <a:pos x="15" y="9"/>
                  </a:cxn>
                  <a:cxn ang="0">
                    <a:pos x="20" y="12"/>
                  </a:cxn>
                  <a:cxn ang="0">
                    <a:pos x="23" y="14"/>
                  </a:cxn>
                  <a:cxn ang="0">
                    <a:pos x="27" y="17"/>
                  </a:cxn>
                  <a:cxn ang="0">
                    <a:pos x="29" y="20"/>
                  </a:cxn>
                  <a:cxn ang="0">
                    <a:pos x="32" y="22"/>
                  </a:cxn>
                  <a:cxn ang="0">
                    <a:pos x="37" y="25"/>
                  </a:cxn>
                  <a:cxn ang="0">
                    <a:pos x="39" y="32"/>
                  </a:cxn>
                  <a:cxn ang="0">
                    <a:pos x="40" y="42"/>
                  </a:cxn>
                  <a:cxn ang="0">
                    <a:pos x="43" y="52"/>
                  </a:cxn>
                  <a:cxn ang="0">
                    <a:pos x="44" y="60"/>
                  </a:cxn>
                  <a:cxn ang="0">
                    <a:pos x="49" y="61"/>
                  </a:cxn>
                  <a:cxn ang="0">
                    <a:pos x="54" y="62"/>
                  </a:cxn>
                  <a:cxn ang="0">
                    <a:pos x="59" y="63"/>
                  </a:cxn>
                  <a:cxn ang="0">
                    <a:pos x="65" y="65"/>
                  </a:cxn>
                  <a:cxn ang="0">
                    <a:pos x="65" y="73"/>
                  </a:cxn>
                  <a:cxn ang="0">
                    <a:pos x="62" y="87"/>
                  </a:cxn>
                  <a:cxn ang="0">
                    <a:pos x="60" y="100"/>
                  </a:cxn>
                  <a:cxn ang="0">
                    <a:pos x="59" y="112"/>
                  </a:cxn>
                  <a:cxn ang="0">
                    <a:pos x="62" y="118"/>
                  </a:cxn>
                  <a:cxn ang="0">
                    <a:pos x="67" y="121"/>
                  </a:cxn>
                  <a:cxn ang="0">
                    <a:pos x="70" y="125"/>
                  </a:cxn>
                  <a:cxn ang="0">
                    <a:pos x="74" y="128"/>
                  </a:cxn>
                  <a:cxn ang="0">
                    <a:pos x="79" y="130"/>
                  </a:cxn>
                  <a:cxn ang="0">
                    <a:pos x="83" y="133"/>
                  </a:cxn>
                  <a:cxn ang="0">
                    <a:pos x="89" y="134"/>
                  </a:cxn>
                  <a:cxn ang="0">
                    <a:pos x="95" y="136"/>
                  </a:cxn>
                  <a:cxn ang="0">
                    <a:pos x="98" y="150"/>
                  </a:cxn>
                  <a:cxn ang="0">
                    <a:pos x="99" y="157"/>
                  </a:cxn>
                  <a:cxn ang="0">
                    <a:pos x="100" y="163"/>
                  </a:cxn>
                  <a:cxn ang="0">
                    <a:pos x="100" y="167"/>
                  </a:cxn>
                  <a:cxn ang="0">
                    <a:pos x="94" y="166"/>
                  </a:cxn>
                  <a:cxn ang="0">
                    <a:pos x="83" y="159"/>
                  </a:cxn>
                  <a:cxn ang="0">
                    <a:pos x="73" y="151"/>
                  </a:cxn>
                  <a:cxn ang="0">
                    <a:pos x="67" y="145"/>
                  </a:cxn>
                </a:cxnLst>
                <a:rect l="0" t="0" r="r" b="b"/>
                <a:pathLst>
                  <a:path w="100" h="167">
                    <a:moveTo>
                      <a:pt x="67" y="145"/>
                    </a:moveTo>
                    <a:lnTo>
                      <a:pt x="60" y="141"/>
                    </a:lnTo>
                    <a:lnTo>
                      <a:pt x="53" y="136"/>
                    </a:lnTo>
                    <a:lnTo>
                      <a:pt x="47" y="131"/>
                    </a:lnTo>
                    <a:lnTo>
                      <a:pt x="40" y="126"/>
                    </a:lnTo>
                    <a:lnTo>
                      <a:pt x="34" y="121"/>
                    </a:lnTo>
                    <a:lnTo>
                      <a:pt x="27" y="117"/>
                    </a:lnTo>
                    <a:lnTo>
                      <a:pt x="21" y="113"/>
                    </a:lnTo>
                    <a:lnTo>
                      <a:pt x="15" y="110"/>
                    </a:lnTo>
                    <a:lnTo>
                      <a:pt x="7" y="87"/>
                    </a:lnTo>
                    <a:lnTo>
                      <a:pt x="2" y="55"/>
                    </a:lnTo>
                    <a:lnTo>
                      <a:pt x="0" y="25"/>
                    </a:lnTo>
                    <a:lnTo>
                      <a:pt x="1" y="0"/>
                    </a:lnTo>
                    <a:lnTo>
                      <a:pt x="9" y="5"/>
                    </a:lnTo>
                    <a:lnTo>
                      <a:pt x="15" y="9"/>
                    </a:lnTo>
                    <a:lnTo>
                      <a:pt x="20" y="12"/>
                    </a:lnTo>
                    <a:lnTo>
                      <a:pt x="23" y="14"/>
                    </a:lnTo>
                    <a:lnTo>
                      <a:pt x="27" y="17"/>
                    </a:lnTo>
                    <a:lnTo>
                      <a:pt x="29" y="20"/>
                    </a:lnTo>
                    <a:lnTo>
                      <a:pt x="32" y="22"/>
                    </a:lnTo>
                    <a:lnTo>
                      <a:pt x="37" y="25"/>
                    </a:lnTo>
                    <a:lnTo>
                      <a:pt x="39" y="32"/>
                    </a:lnTo>
                    <a:lnTo>
                      <a:pt x="40" y="42"/>
                    </a:lnTo>
                    <a:lnTo>
                      <a:pt x="43" y="52"/>
                    </a:lnTo>
                    <a:lnTo>
                      <a:pt x="44" y="60"/>
                    </a:lnTo>
                    <a:lnTo>
                      <a:pt x="49" y="61"/>
                    </a:lnTo>
                    <a:lnTo>
                      <a:pt x="54" y="62"/>
                    </a:lnTo>
                    <a:lnTo>
                      <a:pt x="59" y="63"/>
                    </a:lnTo>
                    <a:lnTo>
                      <a:pt x="65" y="65"/>
                    </a:lnTo>
                    <a:lnTo>
                      <a:pt x="65" y="73"/>
                    </a:lnTo>
                    <a:lnTo>
                      <a:pt x="62" y="87"/>
                    </a:lnTo>
                    <a:lnTo>
                      <a:pt x="60" y="100"/>
                    </a:lnTo>
                    <a:lnTo>
                      <a:pt x="59" y="112"/>
                    </a:lnTo>
                    <a:lnTo>
                      <a:pt x="62" y="118"/>
                    </a:lnTo>
                    <a:lnTo>
                      <a:pt x="67" y="121"/>
                    </a:lnTo>
                    <a:lnTo>
                      <a:pt x="70" y="125"/>
                    </a:lnTo>
                    <a:lnTo>
                      <a:pt x="74" y="128"/>
                    </a:lnTo>
                    <a:lnTo>
                      <a:pt x="79" y="130"/>
                    </a:lnTo>
                    <a:lnTo>
                      <a:pt x="83" y="133"/>
                    </a:lnTo>
                    <a:lnTo>
                      <a:pt x="89" y="134"/>
                    </a:lnTo>
                    <a:lnTo>
                      <a:pt x="95" y="136"/>
                    </a:lnTo>
                    <a:lnTo>
                      <a:pt x="98" y="150"/>
                    </a:lnTo>
                    <a:lnTo>
                      <a:pt x="99" y="157"/>
                    </a:lnTo>
                    <a:lnTo>
                      <a:pt x="100" y="163"/>
                    </a:lnTo>
                    <a:lnTo>
                      <a:pt x="100" y="167"/>
                    </a:lnTo>
                    <a:lnTo>
                      <a:pt x="94" y="166"/>
                    </a:lnTo>
                    <a:lnTo>
                      <a:pt x="83" y="159"/>
                    </a:lnTo>
                    <a:lnTo>
                      <a:pt x="73" y="151"/>
                    </a:lnTo>
                    <a:lnTo>
                      <a:pt x="67" y="145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459" name="Freeform 715"/>
              <p:cNvSpPr>
                <a:spLocks/>
              </p:cNvSpPr>
              <p:nvPr/>
            </p:nvSpPr>
            <p:spPr bwMode="auto">
              <a:xfrm flipH="1">
                <a:off x="2337" y="2096"/>
                <a:ext cx="14" cy="22"/>
              </a:xfrm>
              <a:custGeom>
                <a:avLst/>
                <a:gdLst/>
                <a:ahLst/>
                <a:cxnLst>
                  <a:cxn ang="0">
                    <a:pos x="24" y="53"/>
                  </a:cxn>
                  <a:cxn ang="0">
                    <a:pos x="13" y="28"/>
                  </a:cxn>
                  <a:cxn ang="0">
                    <a:pos x="7" y="14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8" y="5"/>
                  </a:cxn>
                  <a:cxn ang="0">
                    <a:pos x="15" y="12"/>
                  </a:cxn>
                  <a:cxn ang="0">
                    <a:pos x="22" y="20"/>
                  </a:cxn>
                  <a:cxn ang="0">
                    <a:pos x="29" y="27"/>
                  </a:cxn>
                  <a:cxn ang="0">
                    <a:pos x="31" y="37"/>
                  </a:cxn>
                  <a:cxn ang="0">
                    <a:pos x="34" y="47"/>
                  </a:cxn>
                  <a:cxn ang="0">
                    <a:pos x="35" y="58"/>
                  </a:cxn>
                  <a:cxn ang="0">
                    <a:pos x="37" y="68"/>
                  </a:cxn>
                  <a:cxn ang="0">
                    <a:pos x="34" y="67"/>
                  </a:cxn>
                  <a:cxn ang="0">
                    <a:pos x="31" y="62"/>
                  </a:cxn>
                  <a:cxn ang="0">
                    <a:pos x="28" y="58"/>
                  </a:cxn>
                  <a:cxn ang="0">
                    <a:pos x="24" y="53"/>
                  </a:cxn>
                </a:cxnLst>
                <a:rect l="0" t="0" r="r" b="b"/>
                <a:pathLst>
                  <a:path w="37" h="68">
                    <a:moveTo>
                      <a:pt x="24" y="53"/>
                    </a:moveTo>
                    <a:lnTo>
                      <a:pt x="13" y="28"/>
                    </a:lnTo>
                    <a:lnTo>
                      <a:pt x="7" y="14"/>
                    </a:lnTo>
                    <a:lnTo>
                      <a:pt x="4" y="6"/>
                    </a:lnTo>
                    <a:lnTo>
                      <a:pt x="0" y="0"/>
                    </a:lnTo>
                    <a:lnTo>
                      <a:pt x="8" y="5"/>
                    </a:lnTo>
                    <a:lnTo>
                      <a:pt x="15" y="12"/>
                    </a:lnTo>
                    <a:lnTo>
                      <a:pt x="22" y="20"/>
                    </a:lnTo>
                    <a:lnTo>
                      <a:pt x="29" y="27"/>
                    </a:lnTo>
                    <a:lnTo>
                      <a:pt x="31" y="37"/>
                    </a:lnTo>
                    <a:lnTo>
                      <a:pt x="34" y="47"/>
                    </a:lnTo>
                    <a:lnTo>
                      <a:pt x="35" y="58"/>
                    </a:lnTo>
                    <a:lnTo>
                      <a:pt x="37" y="68"/>
                    </a:lnTo>
                    <a:lnTo>
                      <a:pt x="34" y="67"/>
                    </a:lnTo>
                    <a:lnTo>
                      <a:pt x="31" y="62"/>
                    </a:lnTo>
                    <a:lnTo>
                      <a:pt x="28" y="58"/>
                    </a:lnTo>
                    <a:lnTo>
                      <a:pt x="24" y="53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460" name="Freeform 716"/>
              <p:cNvSpPr>
                <a:spLocks/>
              </p:cNvSpPr>
              <p:nvPr/>
            </p:nvSpPr>
            <p:spPr bwMode="auto">
              <a:xfrm flipH="1">
                <a:off x="2217" y="2031"/>
                <a:ext cx="48" cy="78"/>
              </a:xfrm>
              <a:custGeom>
                <a:avLst/>
                <a:gdLst/>
                <a:ahLst/>
                <a:cxnLst>
                  <a:cxn ang="0">
                    <a:pos x="75" y="219"/>
                  </a:cxn>
                  <a:cxn ang="0">
                    <a:pos x="68" y="216"/>
                  </a:cxn>
                  <a:cxn ang="0">
                    <a:pos x="59" y="212"/>
                  </a:cxn>
                  <a:cxn ang="0">
                    <a:pos x="48" y="209"/>
                  </a:cxn>
                  <a:cxn ang="0">
                    <a:pos x="38" y="204"/>
                  </a:cxn>
                  <a:cxn ang="0">
                    <a:pos x="26" y="201"/>
                  </a:cxn>
                  <a:cxn ang="0">
                    <a:pos x="17" y="196"/>
                  </a:cxn>
                  <a:cxn ang="0">
                    <a:pos x="9" y="191"/>
                  </a:cxn>
                  <a:cxn ang="0">
                    <a:pos x="3" y="187"/>
                  </a:cxn>
                  <a:cxn ang="0">
                    <a:pos x="2" y="158"/>
                  </a:cxn>
                  <a:cxn ang="0">
                    <a:pos x="2" y="129"/>
                  </a:cxn>
                  <a:cxn ang="0">
                    <a:pos x="1" y="102"/>
                  </a:cxn>
                  <a:cxn ang="0">
                    <a:pos x="0" y="73"/>
                  </a:cxn>
                  <a:cxn ang="0">
                    <a:pos x="2" y="54"/>
                  </a:cxn>
                  <a:cxn ang="0">
                    <a:pos x="4" y="37"/>
                  </a:cxn>
                  <a:cxn ang="0">
                    <a:pos x="8" y="20"/>
                  </a:cxn>
                  <a:cxn ang="0">
                    <a:pos x="9" y="1"/>
                  </a:cxn>
                  <a:cxn ang="0">
                    <a:pos x="14" y="1"/>
                  </a:cxn>
                  <a:cxn ang="0">
                    <a:pos x="18" y="1"/>
                  </a:cxn>
                  <a:cxn ang="0">
                    <a:pos x="22" y="1"/>
                  </a:cxn>
                  <a:cxn ang="0">
                    <a:pos x="26" y="1"/>
                  </a:cxn>
                  <a:cxn ang="0">
                    <a:pos x="31" y="1"/>
                  </a:cxn>
                  <a:cxn ang="0">
                    <a:pos x="36" y="1"/>
                  </a:cxn>
                  <a:cxn ang="0">
                    <a:pos x="39" y="0"/>
                  </a:cxn>
                  <a:cxn ang="0">
                    <a:pos x="44" y="0"/>
                  </a:cxn>
                  <a:cxn ang="0">
                    <a:pos x="46" y="13"/>
                  </a:cxn>
                  <a:cxn ang="0">
                    <a:pos x="47" y="28"/>
                  </a:cxn>
                  <a:cxn ang="0">
                    <a:pos x="47" y="44"/>
                  </a:cxn>
                  <a:cxn ang="0">
                    <a:pos x="48" y="60"/>
                  </a:cxn>
                  <a:cxn ang="0">
                    <a:pos x="52" y="75"/>
                  </a:cxn>
                  <a:cxn ang="0">
                    <a:pos x="57" y="88"/>
                  </a:cxn>
                  <a:cxn ang="0">
                    <a:pos x="69" y="97"/>
                  </a:cxn>
                  <a:cxn ang="0">
                    <a:pos x="86" y="102"/>
                  </a:cxn>
                  <a:cxn ang="0">
                    <a:pos x="93" y="111"/>
                  </a:cxn>
                  <a:cxn ang="0">
                    <a:pos x="100" y="117"/>
                  </a:cxn>
                  <a:cxn ang="0">
                    <a:pos x="108" y="119"/>
                  </a:cxn>
                  <a:cxn ang="0">
                    <a:pos x="119" y="120"/>
                  </a:cxn>
                  <a:cxn ang="0">
                    <a:pos x="120" y="127"/>
                  </a:cxn>
                  <a:cxn ang="0">
                    <a:pos x="121" y="135"/>
                  </a:cxn>
                  <a:cxn ang="0">
                    <a:pos x="121" y="143"/>
                  </a:cxn>
                  <a:cxn ang="0">
                    <a:pos x="122" y="151"/>
                  </a:cxn>
                  <a:cxn ang="0">
                    <a:pos x="122" y="170"/>
                  </a:cxn>
                  <a:cxn ang="0">
                    <a:pos x="122" y="189"/>
                  </a:cxn>
                  <a:cxn ang="0">
                    <a:pos x="121" y="208"/>
                  </a:cxn>
                  <a:cxn ang="0">
                    <a:pos x="121" y="227"/>
                  </a:cxn>
                  <a:cxn ang="0">
                    <a:pos x="115" y="227"/>
                  </a:cxn>
                  <a:cxn ang="0">
                    <a:pos x="109" y="226"/>
                  </a:cxn>
                  <a:cxn ang="0">
                    <a:pos x="104" y="225"/>
                  </a:cxn>
                  <a:cxn ang="0">
                    <a:pos x="98" y="224"/>
                  </a:cxn>
                  <a:cxn ang="0">
                    <a:pos x="92" y="223"/>
                  </a:cxn>
                  <a:cxn ang="0">
                    <a:pos x="86" y="221"/>
                  </a:cxn>
                  <a:cxn ang="0">
                    <a:pos x="81" y="220"/>
                  </a:cxn>
                  <a:cxn ang="0">
                    <a:pos x="75" y="219"/>
                  </a:cxn>
                </a:cxnLst>
                <a:rect l="0" t="0" r="r" b="b"/>
                <a:pathLst>
                  <a:path w="122" h="227">
                    <a:moveTo>
                      <a:pt x="75" y="219"/>
                    </a:moveTo>
                    <a:lnTo>
                      <a:pt x="68" y="216"/>
                    </a:lnTo>
                    <a:lnTo>
                      <a:pt x="59" y="212"/>
                    </a:lnTo>
                    <a:lnTo>
                      <a:pt x="48" y="209"/>
                    </a:lnTo>
                    <a:lnTo>
                      <a:pt x="38" y="204"/>
                    </a:lnTo>
                    <a:lnTo>
                      <a:pt x="26" y="201"/>
                    </a:lnTo>
                    <a:lnTo>
                      <a:pt x="17" y="196"/>
                    </a:lnTo>
                    <a:lnTo>
                      <a:pt x="9" y="191"/>
                    </a:lnTo>
                    <a:lnTo>
                      <a:pt x="3" y="187"/>
                    </a:lnTo>
                    <a:lnTo>
                      <a:pt x="2" y="158"/>
                    </a:lnTo>
                    <a:lnTo>
                      <a:pt x="2" y="129"/>
                    </a:lnTo>
                    <a:lnTo>
                      <a:pt x="1" y="102"/>
                    </a:lnTo>
                    <a:lnTo>
                      <a:pt x="0" y="73"/>
                    </a:lnTo>
                    <a:lnTo>
                      <a:pt x="2" y="54"/>
                    </a:lnTo>
                    <a:lnTo>
                      <a:pt x="4" y="37"/>
                    </a:lnTo>
                    <a:lnTo>
                      <a:pt x="8" y="20"/>
                    </a:lnTo>
                    <a:lnTo>
                      <a:pt x="9" y="1"/>
                    </a:lnTo>
                    <a:lnTo>
                      <a:pt x="14" y="1"/>
                    </a:lnTo>
                    <a:lnTo>
                      <a:pt x="18" y="1"/>
                    </a:lnTo>
                    <a:lnTo>
                      <a:pt x="22" y="1"/>
                    </a:lnTo>
                    <a:lnTo>
                      <a:pt x="26" y="1"/>
                    </a:lnTo>
                    <a:lnTo>
                      <a:pt x="31" y="1"/>
                    </a:lnTo>
                    <a:lnTo>
                      <a:pt x="36" y="1"/>
                    </a:lnTo>
                    <a:lnTo>
                      <a:pt x="39" y="0"/>
                    </a:lnTo>
                    <a:lnTo>
                      <a:pt x="44" y="0"/>
                    </a:lnTo>
                    <a:lnTo>
                      <a:pt x="46" y="13"/>
                    </a:lnTo>
                    <a:lnTo>
                      <a:pt x="47" y="28"/>
                    </a:lnTo>
                    <a:lnTo>
                      <a:pt x="47" y="44"/>
                    </a:lnTo>
                    <a:lnTo>
                      <a:pt x="48" y="60"/>
                    </a:lnTo>
                    <a:lnTo>
                      <a:pt x="52" y="75"/>
                    </a:lnTo>
                    <a:lnTo>
                      <a:pt x="57" y="88"/>
                    </a:lnTo>
                    <a:lnTo>
                      <a:pt x="69" y="97"/>
                    </a:lnTo>
                    <a:lnTo>
                      <a:pt x="86" y="102"/>
                    </a:lnTo>
                    <a:lnTo>
                      <a:pt x="93" y="111"/>
                    </a:lnTo>
                    <a:lnTo>
                      <a:pt x="100" y="117"/>
                    </a:lnTo>
                    <a:lnTo>
                      <a:pt x="108" y="119"/>
                    </a:lnTo>
                    <a:lnTo>
                      <a:pt x="119" y="120"/>
                    </a:lnTo>
                    <a:lnTo>
                      <a:pt x="120" y="127"/>
                    </a:lnTo>
                    <a:lnTo>
                      <a:pt x="121" y="135"/>
                    </a:lnTo>
                    <a:lnTo>
                      <a:pt x="121" y="143"/>
                    </a:lnTo>
                    <a:lnTo>
                      <a:pt x="122" y="151"/>
                    </a:lnTo>
                    <a:lnTo>
                      <a:pt x="122" y="170"/>
                    </a:lnTo>
                    <a:lnTo>
                      <a:pt x="122" y="189"/>
                    </a:lnTo>
                    <a:lnTo>
                      <a:pt x="121" y="208"/>
                    </a:lnTo>
                    <a:lnTo>
                      <a:pt x="121" y="227"/>
                    </a:lnTo>
                    <a:lnTo>
                      <a:pt x="115" y="227"/>
                    </a:lnTo>
                    <a:lnTo>
                      <a:pt x="109" y="226"/>
                    </a:lnTo>
                    <a:lnTo>
                      <a:pt x="104" y="225"/>
                    </a:lnTo>
                    <a:lnTo>
                      <a:pt x="98" y="224"/>
                    </a:lnTo>
                    <a:lnTo>
                      <a:pt x="92" y="223"/>
                    </a:lnTo>
                    <a:lnTo>
                      <a:pt x="86" y="221"/>
                    </a:lnTo>
                    <a:lnTo>
                      <a:pt x="81" y="220"/>
                    </a:lnTo>
                    <a:lnTo>
                      <a:pt x="75" y="219"/>
                    </a:lnTo>
                    <a:close/>
                  </a:path>
                </a:pathLst>
              </a:custGeom>
              <a:solidFill>
                <a:srgbClr val="0066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461" name="Freeform 717"/>
              <p:cNvSpPr>
                <a:spLocks/>
              </p:cNvSpPr>
              <p:nvPr/>
            </p:nvSpPr>
            <p:spPr bwMode="auto">
              <a:xfrm flipH="1">
                <a:off x="2309" y="2093"/>
                <a:ext cx="4" cy="9"/>
              </a:xfrm>
              <a:custGeom>
                <a:avLst/>
                <a:gdLst/>
                <a:ahLst/>
                <a:cxnLst>
                  <a:cxn ang="0">
                    <a:pos x="1" y="23"/>
                  </a:cxn>
                  <a:cxn ang="0">
                    <a:pos x="0" y="16"/>
                  </a:cxn>
                  <a:cxn ang="0">
                    <a:pos x="0" y="8"/>
                  </a:cxn>
                  <a:cxn ang="0">
                    <a:pos x="3" y="1"/>
                  </a:cxn>
                  <a:cxn ang="0">
                    <a:pos x="9" y="0"/>
                  </a:cxn>
                  <a:cxn ang="0">
                    <a:pos x="11" y="7"/>
                  </a:cxn>
                  <a:cxn ang="0">
                    <a:pos x="12" y="12"/>
                  </a:cxn>
                  <a:cxn ang="0">
                    <a:pos x="12" y="18"/>
                  </a:cxn>
                  <a:cxn ang="0">
                    <a:pos x="11" y="27"/>
                  </a:cxn>
                  <a:cxn ang="0">
                    <a:pos x="7" y="27"/>
                  </a:cxn>
                  <a:cxn ang="0">
                    <a:pos x="6" y="27"/>
                  </a:cxn>
                  <a:cxn ang="0">
                    <a:pos x="4" y="26"/>
                  </a:cxn>
                  <a:cxn ang="0">
                    <a:pos x="1" y="23"/>
                  </a:cxn>
                </a:cxnLst>
                <a:rect l="0" t="0" r="r" b="b"/>
                <a:pathLst>
                  <a:path w="12" h="27">
                    <a:moveTo>
                      <a:pt x="1" y="23"/>
                    </a:moveTo>
                    <a:lnTo>
                      <a:pt x="0" y="16"/>
                    </a:lnTo>
                    <a:lnTo>
                      <a:pt x="0" y="8"/>
                    </a:lnTo>
                    <a:lnTo>
                      <a:pt x="3" y="1"/>
                    </a:lnTo>
                    <a:lnTo>
                      <a:pt x="9" y="0"/>
                    </a:lnTo>
                    <a:lnTo>
                      <a:pt x="11" y="7"/>
                    </a:lnTo>
                    <a:lnTo>
                      <a:pt x="12" y="12"/>
                    </a:lnTo>
                    <a:lnTo>
                      <a:pt x="12" y="18"/>
                    </a:lnTo>
                    <a:lnTo>
                      <a:pt x="11" y="27"/>
                    </a:lnTo>
                    <a:lnTo>
                      <a:pt x="7" y="27"/>
                    </a:lnTo>
                    <a:lnTo>
                      <a:pt x="6" y="27"/>
                    </a:lnTo>
                    <a:lnTo>
                      <a:pt x="4" y="26"/>
                    </a:lnTo>
                    <a:lnTo>
                      <a:pt x="1" y="23"/>
                    </a:lnTo>
                    <a:close/>
                  </a:path>
                </a:pathLst>
              </a:custGeom>
              <a:solidFill>
                <a:srgbClr val="0066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462" name="Freeform 718"/>
              <p:cNvSpPr>
                <a:spLocks/>
              </p:cNvSpPr>
              <p:nvPr/>
            </p:nvSpPr>
            <p:spPr bwMode="auto">
              <a:xfrm flipH="1">
                <a:off x="2154" y="2041"/>
                <a:ext cx="22" cy="57"/>
              </a:xfrm>
              <a:custGeom>
                <a:avLst/>
                <a:gdLst/>
                <a:ahLst/>
                <a:cxnLst>
                  <a:cxn ang="0">
                    <a:pos x="6" y="157"/>
                  </a:cxn>
                  <a:cxn ang="0">
                    <a:pos x="2" y="121"/>
                  </a:cxn>
                  <a:cxn ang="0">
                    <a:pos x="0" y="82"/>
                  </a:cxn>
                  <a:cxn ang="0">
                    <a:pos x="0" y="43"/>
                  </a:cxn>
                  <a:cxn ang="0">
                    <a:pos x="3" y="8"/>
                  </a:cxn>
                  <a:cxn ang="0">
                    <a:pos x="11" y="6"/>
                  </a:cxn>
                  <a:cxn ang="0">
                    <a:pos x="19" y="2"/>
                  </a:cxn>
                  <a:cxn ang="0">
                    <a:pos x="26" y="1"/>
                  </a:cxn>
                  <a:cxn ang="0">
                    <a:pos x="33" y="0"/>
                  </a:cxn>
                  <a:cxn ang="0">
                    <a:pos x="39" y="1"/>
                  </a:cxn>
                  <a:cxn ang="0">
                    <a:pos x="45" y="2"/>
                  </a:cxn>
                  <a:cxn ang="0">
                    <a:pos x="51" y="6"/>
                  </a:cxn>
                  <a:cxn ang="0">
                    <a:pos x="58" y="12"/>
                  </a:cxn>
                  <a:cxn ang="0">
                    <a:pos x="57" y="40"/>
                  </a:cxn>
                  <a:cxn ang="0">
                    <a:pos x="56" y="88"/>
                  </a:cxn>
                  <a:cxn ang="0">
                    <a:pos x="54" y="133"/>
                  </a:cxn>
                  <a:cxn ang="0">
                    <a:pos x="51" y="151"/>
                  </a:cxn>
                  <a:cxn ang="0">
                    <a:pos x="46" y="155"/>
                  </a:cxn>
                  <a:cxn ang="0">
                    <a:pos x="40" y="157"/>
                  </a:cxn>
                  <a:cxn ang="0">
                    <a:pos x="34" y="160"/>
                  </a:cxn>
                  <a:cxn ang="0">
                    <a:pos x="27" y="163"/>
                  </a:cxn>
                  <a:cxn ang="0">
                    <a:pos x="21" y="164"/>
                  </a:cxn>
                  <a:cxn ang="0">
                    <a:pos x="16" y="164"/>
                  </a:cxn>
                  <a:cxn ang="0">
                    <a:pos x="11" y="161"/>
                  </a:cxn>
                  <a:cxn ang="0">
                    <a:pos x="6" y="157"/>
                  </a:cxn>
                </a:cxnLst>
                <a:rect l="0" t="0" r="r" b="b"/>
                <a:pathLst>
                  <a:path w="58" h="164">
                    <a:moveTo>
                      <a:pt x="6" y="157"/>
                    </a:moveTo>
                    <a:lnTo>
                      <a:pt x="2" y="121"/>
                    </a:lnTo>
                    <a:lnTo>
                      <a:pt x="0" y="82"/>
                    </a:lnTo>
                    <a:lnTo>
                      <a:pt x="0" y="43"/>
                    </a:lnTo>
                    <a:lnTo>
                      <a:pt x="3" y="8"/>
                    </a:lnTo>
                    <a:lnTo>
                      <a:pt x="11" y="6"/>
                    </a:lnTo>
                    <a:lnTo>
                      <a:pt x="19" y="2"/>
                    </a:lnTo>
                    <a:lnTo>
                      <a:pt x="26" y="1"/>
                    </a:lnTo>
                    <a:lnTo>
                      <a:pt x="33" y="0"/>
                    </a:lnTo>
                    <a:lnTo>
                      <a:pt x="39" y="1"/>
                    </a:lnTo>
                    <a:lnTo>
                      <a:pt x="45" y="2"/>
                    </a:lnTo>
                    <a:lnTo>
                      <a:pt x="51" y="6"/>
                    </a:lnTo>
                    <a:lnTo>
                      <a:pt x="58" y="12"/>
                    </a:lnTo>
                    <a:lnTo>
                      <a:pt x="57" y="40"/>
                    </a:lnTo>
                    <a:lnTo>
                      <a:pt x="56" y="88"/>
                    </a:lnTo>
                    <a:lnTo>
                      <a:pt x="54" y="133"/>
                    </a:lnTo>
                    <a:lnTo>
                      <a:pt x="51" y="151"/>
                    </a:lnTo>
                    <a:lnTo>
                      <a:pt x="46" y="155"/>
                    </a:lnTo>
                    <a:lnTo>
                      <a:pt x="40" y="157"/>
                    </a:lnTo>
                    <a:lnTo>
                      <a:pt x="34" y="160"/>
                    </a:lnTo>
                    <a:lnTo>
                      <a:pt x="27" y="163"/>
                    </a:lnTo>
                    <a:lnTo>
                      <a:pt x="21" y="164"/>
                    </a:lnTo>
                    <a:lnTo>
                      <a:pt x="16" y="164"/>
                    </a:lnTo>
                    <a:lnTo>
                      <a:pt x="11" y="161"/>
                    </a:lnTo>
                    <a:lnTo>
                      <a:pt x="6" y="1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463" name="Freeform 719"/>
              <p:cNvSpPr>
                <a:spLocks/>
              </p:cNvSpPr>
              <p:nvPr/>
            </p:nvSpPr>
            <p:spPr bwMode="auto">
              <a:xfrm flipH="1">
                <a:off x="2342" y="2050"/>
                <a:ext cx="20" cy="46"/>
              </a:xfrm>
              <a:custGeom>
                <a:avLst/>
                <a:gdLst/>
                <a:ahLst/>
                <a:cxnLst>
                  <a:cxn ang="0">
                    <a:pos x="25" y="113"/>
                  </a:cxn>
                  <a:cxn ang="0">
                    <a:pos x="11" y="86"/>
                  </a:cxn>
                  <a:cxn ang="0">
                    <a:pos x="4" y="59"/>
                  </a:cxn>
                  <a:cxn ang="0">
                    <a:pos x="1" y="30"/>
                  </a:cxn>
                  <a:cxn ang="0">
                    <a:pos x="0" y="0"/>
                  </a:cxn>
                  <a:cxn ang="0">
                    <a:pos x="8" y="3"/>
                  </a:cxn>
                  <a:cxn ang="0">
                    <a:pos x="17" y="11"/>
                  </a:cxn>
                  <a:cxn ang="0">
                    <a:pos x="26" y="21"/>
                  </a:cxn>
                  <a:cxn ang="0">
                    <a:pos x="33" y="29"/>
                  </a:cxn>
                  <a:cxn ang="0">
                    <a:pos x="39" y="62"/>
                  </a:cxn>
                  <a:cxn ang="0">
                    <a:pos x="42" y="84"/>
                  </a:cxn>
                  <a:cxn ang="0">
                    <a:pos x="45" y="104"/>
                  </a:cxn>
                  <a:cxn ang="0">
                    <a:pos x="48" y="130"/>
                  </a:cxn>
                  <a:cxn ang="0">
                    <a:pos x="44" y="129"/>
                  </a:cxn>
                  <a:cxn ang="0">
                    <a:pos x="37" y="123"/>
                  </a:cxn>
                  <a:cxn ang="0">
                    <a:pos x="30" y="116"/>
                  </a:cxn>
                  <a:cxn ang="0">
                    <a:pos x="25" y="113"/>
                  </a:cxn>
                </a:cxnLst>
                <a:rect l="0" t="0" r="r" b="b"/>
                <a:pathLst>
                  <a:path w="48" h="130">
                    <a:moveTo>
                      <a:pt x="25" y="113"/>
                    </a:moveTo>
                    <a:lnTo>
                      <a:pt x="11" y="86"/>
                    </a:lnTo>
                    <a:lnTo>
                      <a:pt x="4" y="59"/>
                    </a:lnTo>
                    <a:lnTo>
                      <a:pt x="1" y="30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7" y="11"/>
                    </a:lnTo>
                    <a:lnTo>
                      <a:pt x="26" y="21"/>
                    </a:lnTo>
                    <a:lnTo>
                      <a:pt x="33" y="29"/>
                    </a:lnTo>
                    <a:lnTo>
                      <a:pt x="39" y="62"/>
                    </a:lnTo>
                    <a:lnTo>
                      <a:pt x="42" y="84"/>
                    </a:lnTo>
                    <a:lnTo>
                      <a:pt x="45" y="104"/>
                    </a:lnTo>
                    <a:lnTo>
                      <a:pt x="48" y="130"/>
                    </a:lnTo>
                    <a:lnTo>
                      <a:pt x="44" y="129"/>
                    </a:lnTo>
                    <a:lnTo>
                      <a:pt x="37" y="123"/>
                    </a:lnTo>
                    <a:lnTo>
                      <a:pt x="30" y="116"/>
                    </a:lnTo>
                    <a:lnTo>
                      <a:pt x="25" y="113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464" name="Freeform 720"/>
              <p:cNvSpPr>
                <a:spLocks/>
              </p:cNvSpPr>
              <p:nvPr/>
            </p:nvSpPr>
            <p:spPr bwMode="auto">
              <a:xfrm flipH="1">
                <a:off x="2268" y="2029"/>
                <a:ext cx="38" cy="64"/>
              </a:xfrm>
              <a:custGeom>
                <a:avLst/>
                <a:gdLst/>
                <a:ahLst/>
                <a:cxnLst>
                  <a:cxn ang="0">
                    <a:pos x="3" y="144"/>
                  </a:cxn>
                  <a:cxn ang="0">
                    <a:pos x="0" y="124"/>
                  </a:cxn>
                  <a:cxn ang="0">
                    <a:pos x="2" y="103"/>
                  </a:cxn>
                  <a:cxn ang="0">
                    <a:pos x="2" y="83"/>
                  </a:cxn>
                  <a:cxn ang="0">
                    <a:pos x="3" y="61"/>
                  </a:cxn>
                  <a:cxn ang="0">
                    <a:pos x="16" y="47"/>
                  </a:cxn>
                  <a:cxn ang="0">
                    <a:pos x="22" y="36"/>
                  </a:cxn>
                  <a:cxn ang="0">
                    <a:pos x="23" y="21"/>
                  </a:cxn>
                  <a:cxn ang="0">
                    <a:pos x="22" y="0"/>
                  </a:cxn>
                  <a:cxn ang="0">
                    <a:pos x="36" y="1"/>
                  </a:cxn>
                  <a:cxn ang="0">
                    <a:pos x="44" y="3"/>
                  </a:cxn>
                  <a:cxn ang="0">
                    <a:pos x="49" y="3"/>
                  </a:cxn>
                  <a:cxn ang="0">
                    <a:pos x="52" y="4"/>
                  </a:cxn>
                  <a:cxn ang="0">
                    <a:pos x="57" y="13"/>
                  </a:cxn>
                  <a:cxn ang="0">
                    <a:pos x="60" y="21"/>
                  </a:cxn>
                  <a:cxn ang="0">
                    <a:pos x="65" y="28"/>
                  </a:cxn>
                  <a:cxn ang="0">
                    <a:pos x="71" y="34"/>
                  </a:cxn>
                  <a:cxn ang="0">
                    <a:pos x="76" y="38"/>
                  </a:cxn>
                  <a:cxn ang="0">
                    <a:pos x="83" y="43"/>
                  </a:cxn>
                  <a:cxn ang="0">
                    <a:pos x="91" y="47"/>
                  </a:cxn>
                  <a:cxn ang="0">
                    <a:pos x="102" y="52"/>
                  </a:cxn>
                  <a:cxn ang="0">
                    <a:pos x="98" y="87"/>
                  </a:cxn>
                  <a:cxn ang="0">
                    <a:pos x="96" y="120"/>
                  </a:cxn>
                  <a:cxn ang="0">
                    <a:pos x="95" y="154"/>
                  </a:cxn>
                  <a:cxn ang="0">
                    <a:pos x="95" y="188"/>
                  </a:cxn>
                  <a:cxn ang="0">
                    <a:pos x="86" y="187"/>
                  </a:cxn>
                  <a:cxn ang="0">
                    <a:pos x="74" y="183"/>
                  </a:cxn>
                  <a:cxn ang="0">
                    <a:pos x="61" y="178"/>
                  </a:cxn>
                  <a:cxn ang="0">
                    <a:pos x="48" y="171"/>
                  </a:cxn>
                  <a:cxn ang="0">
                    <a:pos x="34" y="164"/>
                  </a:cxn>
                  <a:cxn ang="0">
                    <a:pos x="21" y="157"/>
                  </a:cxn>
                  <a:cxn ang="0">
                    <a:pos x="11" y="150"/>
                  </a:cxn>
                  <a:cxn ang="0">
                    <a:pos x="3" y="144"/>
                  </a:cxn>
                </a:cxnLst>
                <a:rect l="0" t="0" r="r" b="b"/>
                <a:pathLst>
                  <a:path w="102" h="188">
                    <a:moveTo>
                      <a:pt x="3" y="144"/>
                    </a:moveTo>
                    <a:lnTo>
                      <a:pt x="0" y="124"/>
                    </a:lnTo>
                    <a:lnTo>
                      <a:pt x="2" y="103"/>
                    </a:lnTo>
                    <a:lnTo>
                      <a:pt x="2" y="83"/>
                    </a:lnTo>
                    <a:lnTo>
                      <a:pt x="3" y="61"/>
                    </a:lnTo>
                    <a:lnTo>
                      <a:pt x="16" y="47"/>
                    </a:lnTo>
                    <a:lnTo>
                      <a:pt x="22" y="36"/>
                    </a:lnTo>
                    <a:lnTo>
                      <a:pt x="23" y="21"/>
                    </a:lnTo>
                    <a:lnTo>
                      <a:pt x="22" y="0"/>
                    </a:lnTo>
                    <a:lnTo>
                      <a:pt x="36" y="1"/>
                    </a:lnTo>
                    <a:lnTo>
                      <a:pt x="44" y="3"/>
                    </a:lnTo>
                    <a:lnTo>
                      <a:pt x="49" y="3"/>
                    </a:lnTo>
                    <a:lnTo>
                      <a:pt x="52" y="4"/>
                    </a:lnTo>
                    <a:lnTo>
                      <a:pt x="57" y="13"/>
                    </a:lnTo>
                    <a:lnTo>
                      <a:pt x="60" y="21"/>
                    </a:lnTo>
                    <a:lnTo>
                      <a:pt x="65" y="28"/>
                    </a:lnTo>
                    <a:lnTo>
                      <a:pt x="71" y="34"/>
                    </a:lnTo>
                    <a:lnTo>
                      <a:pt x="76" y="38"/>
                    </a:lnTo>
                    <a:lnTo>
                      <a:pt x="83" y="43"/>
                    </a:lnTo>
                    <a:lnTo>
                      <a:pt x="91" y="47"/>
                    </a:lnTo>
                    <a:lnTo>
                      <a:pt x="102" y="52"/>
                    </a:lnTo>
                    <a:lnTo>
                      <a:pt x="98" y="87"/>
                    </a:lnTo>
                    <a:lnTo>
                      <a:pt x="96" y="120"/>
                    </a:lnTo>
                    <a:lnTo>
                      <a:pt x="95" y="154"/>
                    </a:lnTo>
                    <a:lnTo>
                      <a:pt x="95" y="188"/>
                    </a:lnTo>
                    <a:lnTo>
                      <a:pt x="86" y="187"/>
                    </a:lnTo>
                    <a:lnTo>
                      <a:pt x="74" y="183"/>
                    </a:lnTo>
                    <a:lnTo>
                      <a:pt x="61" y="178"/>
                    </a:lnTo>
                    <a:lnTo>
                      <a:pt x="48" y="171"/>
                    </a:lnTo>
                    <a:lnTo>
                      <a:pt x="34" y="164"/>
                    </a:lnTo>
                    <a:lnTo>
                      <a:pt x="21" y="157"/>
                    </a:lnTo>
                    <a:lnTo>
                      <a:pt x="11" y="150"/>
                    </a:lnTo>
                    <a:lnTo>
                      <a:pt x="3" y="144"/>
                    </a:lnTo>
                    <a:close/>
                  </a:path>
                </a:pathLst>
              </a:custGeom>
              <a:solidFill>
                <a:srgbClr val="0066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465" name="Freeform 721"/>
              <p:cNvSpPr>
                <a:spLocks/>
              </p:cNvSpPr>
              <p:nvPr/>
            </p:nvSpPr>
            <p:spPr bwMode="auto">
              <a:xfrm flipH="1">
                <a:off x="2311" y="2077"/>
                <a:ext cx="12" cy="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1" y="5"/>
                  </a:cxn>
                  <a:cxn ang="0">
                    <a:pos x="1" y="3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8" y="3"/>
                  </a:cxn>
                  <a:cxn ang="0">
                    <a:pos x="16" y="6"/>
                  </a:cxn>
                  <a:cxn ang="0">
                    <a:pos x="23" y="9"/>
                  </a:cxn>
                  <a:cxn ang="0">
                    <a:pos x="31" y="12"/>
                  </a:cxn>
                  <a:cxn ang="0">
                    <a:pos x="32" y="15"/>
                  </a:cxn>
                  <a:cxn ang="0">
                    <a:pos x="32" y="17"/>
                  </a:cxn>
                  <a:cxn ang="0">
                    <a:pos x="32" y="21"/>
                  </a:cxn>
                  <a:cxn ang="0">
                    <a:pos x="32" y="24"/>
                  </a:cxn>
                  <a:cxn ang="0">
                    <a:pos x="27" y="22"/>
                  </a:cxn>
                  <a:cxn ang="0">
                    <a:pos x="19" y="16"/>
                  </a:cxn>
                  <a:cxn ang="0">
                    <a:pos x="9" y="9"/>
                  </a:cxn>
                  <a:cxn ang="0">
                    <a:pos x="1" y="6"/>
                  </a:cxn>
                </a:cxnLst>
                <a:rect l="0" t="0" r="r" b="b"/>
                <a:pathLst>
                  <a:path w="32" h="24">
                    <a:moveTo>
                      <a:pt x="1" y="6"/>
                    </a:moveTo>
                    <a:lnTo>
                      <a:pt x="1" y="5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6" y="6"/>
                    </a:lnTo>
                    <a:lnTo>
                      <a:pt x="23" y="9"/>
                    </a:lnTo>
                    <a:lnTo>
                      <a:pt x="31" y="12"/>
                    </a:lnTo>
                    <a:lnTo>
                      <a:pt x="32" y="15"/>
                    </a:lnTo>
                    <a:lnTo>
                      <a:pt x="32" y="17"/>
                    </a:lnTo>
                    <a:lnTo>
                      <a:pt x="32" y="21"/>
                    </a:lnTo>
                    <a:lnTo>
                      <a:pt x="32" y="24"/>
                    </a:lnTo>
                    <a:lnTo>
                      <a:pt x="27" y="22"/>
                    </a:lnTo>
                    <a:lnTo>
                      <a:pt x="19" y="16"/>
                    </a:lnTo>
                    <a:lnTo>
                      <a:pt x="9" y="9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0066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466" name="Freeform 722"/>
              <p:cNvSpPr>
                <a:spLocks/>
              </p:cNvSpPr>
              <p:nvPr/>
            </p:nvSpPr>
            <p:spPr bwMode="auto">
              <a:xfrm flipH="1">
                <a:off x="2312" y="2025"/>
                <a:ext cx="25" cy="50"/>
              </a:xfrm>
              <a:custGeom>
                <a:avLst/>
                <a:gdLst/>
                <a:ahLst/>
                <a:cxnLst>
                  <a:cxn ang="0">
                    <a:pos x="31" y="112"/>
                  </a:cxn>
                  <a:cxn ang="0">
                    <a:pos x="27" y="101"/>
                  </a:cxn>
                  <a:cxn ang="0">
                    <a:pos x="23" y="95"/>
                  </a:cxn>
                  <a:cxn ang="0">
                    <a:pos x="17" y="88"/>
                  </a:cxn>
                  <a:cxn ang="0">
                    <a:pos x="10" y="78"/>
                  </a:cxn>
                  <a:cxn ang="0">
                    <a:pos x="6" y="60"/>
                  </a:cxn>
                  <a:cxn ang="0">
                    <a:pos x="3" y="40"/>
                  </a:cxn>
                  <a:cxn ang="0">
                    <a:pos x="2" y="2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3" y="2"/>
                  </a:cxn>
                  <a:cxn ang="0">
                    <a:pos x="19" y="3"/>
                  </a:cxn>
                  <a:cxn ang="0">
                    <a:pos x="25" y="5"/>
                  </a:cxn>
                  <a:cxn ang="0">
                    <a:pos x="33" y="25"/>
                  </a:cxn>
                  <a:cxn ang="0">
                    <a:pos x="40" y="39"/>
                  </a:cxn>
                  <a:cxn ang="0">
                    <a:pos x="48" y="53"/>
                  </a:cxn>
                  <a:cxn ang="0">
                    <a:pos x="59" y="68"/>
                  </a:cxn>
                  <a:cxn ang="0">
                    <a:pos x="61" y="89"/>
                  </a:cxn>
                  <a:cxn ang="0">
                    <a:pos x="63" y="108"/>
                  </a:cxn>
                  <a:cxn ang="0">
                    <a:pos x="66" y="126"/>
                  </a:cxn>
                  <a:cxn ang="0">
                    <a:pos x="66" y="138"/>
                  </a:cxn>
                  <a:cxn ang="0">
                    <a:pos x="62" y="145"/>
                  </a:cxn>
                  <a:cxn ang="0">
                    <a:pos x="56" y="145"/>
                  </a:cxn>
                  <a:cxn ang="0">
                    <a:pos x="46" y="134"/>
                  </a:cxn>
                  <a:cxn ang="0">
                    <a:pos x="31" y="112"/>
                  </a:cxn>
                </a:cxnLst>
                <a:rect l="0" t="0" r="r" b="b"/>
                <a:pathLst>
                  <a:path w="66" h="145">
                    <a:moveTo>
                      <a:pt x="31" y="112"/>
                    </a:moveTo>
                    <a:lnTo>
                      <a:pt x="27" y="101"/>
                    </a:lnTo>
                    <a:lnTo>
                      <a:pt x="23" y="95"/>
                    </a:lnTo>
                    <a:lnTo>
                      <a:pt x="17" y="88"/>
                    </a:lnTo>
                    <a:lnTo>
                      <a:pt x="10" y="78"/>
                    </a:lnTo>
                    <a:lnTo>
                      <a:pt x="6" y="60"/>
                    </a:lnTo>
                    <a:lnTo>
                      <a:pt x="3" y="40"/>
                    </a:lnTo>
                    <a:lnTo>
                      <a:pt x="2" y="2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3" y="2"/>
                    </a:lnTo>
                    <a:lnTo>
                      <a:pt x="19" y="3"/>
                    </a:lnTo>
                    <a:lnTo>
                      <a:pt x="25" y="5"/>
                    </a:lnTo>
                    <a:lnTo>
                      <a:pt x="33" y="25"/>
                    </a:lnTo>
                    <a:lnTo>
                      <a:pt x="40" y="39"/>
                    </a:lnTo>
                    <a:lnTo>
                      <a:pt x="48" y="53"/>
                    </a:lnTo>
                    <a:lnTo>
                      <a:pt x="59" y="68"/>
                    </a:lnTo>
                    <a:lnTo>
                      <a:pt x="61" y="89"/>
                    </a:lnTo>
                    <a:lnTo>
                      <a:pt x="63" y="108"/>
                    </a:lnTo>
                    <a:lnTo>
                      <a:pt x="66" y="126"/>
                    </a:lnTo>
                    <a:lnTo>
                      <a:pt x="66" y="138"/>
                    </a:lnTo>
                    <a:lnTo>
                      <a:pt x="62" y="145"/>
                    </a:lnTo>
                    <a:lnTo>
                      <a:pt x="56" y="145"/>
                    </a:lnTo>
                    <a:lnTo>
                      <a:pt x="46" y="134"/>
                    </a:lnTo>
                    <a:lnTo>
                      <a:pt x="31" y="112"/>
                    </a:lnTo>
                    <a:close/>
                  </a:path>
                </a:pathLst>
              </a:custGeom>
              <a:solidFill>
                <a:srgbClr val="0066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467" name="Freeform 723"/>
              <p:cNvSpPr>
                <a:spLocks/>
              </p:cNvSpPr>
              <p:nvPr/>
            </p:nvSpPr>
            <p:spPr bwMode="auto">
              <a:xfrm flipH="1">
                <a:off x="2218" y="2029"/>
                <a:ext cx="21" cy="39"/>
              </a:xfrm>
              <a:custGeom>
                <a:avLst/>
                <a:gdLst/>
                <a:ahLst/>
                <a:cxnLst>
                  <a:cxn ang="0">
                    <a:pos x="5" y="85"/>
                  </a:cxn>
                  <a:cxn ang="0">
                    <a:pos x="5" y="80"/>
                  </a:cxn>
                  <a:cxn ang="0">
                    <a:pos x="5" y="75"/>
                  </a:cxn>
                  <a:cxn ang="0">
                    <a:pos x="5" y="72"/>
                  </a:cxn>
                  <a:cxn ang="0">
                    <a:pos x="5" y="67"/>
                  </a:cxn>
                  <a:cxn ang="0">
                    <a:pos x="1" y="55"/>
                  </a:cxn>
                  <a:cxn ang="0">
                    <a:pos x="0" y="37"/>
                  </a:cxn>
                  <a:cxn ang="0">
                    <a:pos x="0" y="20"/>
                  </a:cxn>
                  <a:cxn ang="0">
                    <a:pos x="1" y="5"/>
                  </a:cxn>
                  <a:cxn ang="0">
                    <a:pos x="8" y="5"/>
                  </a:cxn>
                  <a:cxn ang="0">
                    <a:pos x="15" y="4"/>
                  </a:cxn>
                  <a:cxn ang="0">
                    <a:pos x="22" y="4"/>
                  </a:cxn>
                  <a:cxn ang="0">
                    <a:pos x="29" y="3"/>
                  </a:cxn>
                  <a:cxn ang="0">
                    <a:pos x="36" y="3"/>
                  </a:cxn>
                  <a:cxn ang="0">
                    <a:pos x="43" y="2"/>
                  </a:cxn>
                  <a:cxn ang="0">
                    <a:pos x="50" y="2"/>
                  </a:cxn>
                  <a:cxn ang="0">
                    <a:pos x="57" y="0"/>
                  </a:cxn>
                  <a:cxn ang="0">
                    <a:pos x="56" y="37"/>
                  </a:cxn>
                  <a:cxn ang="0">
                    <a:pos x="54" y="61"/>
                  </a:cxn>
                  <a:cxn ang="0">
                    <a:pos x="54" y="85"/>
                  </a:cxn>
                  <a:cxn ang="0">
                    <a:pos x="56" y="117"/>
                  </a:cxn>
                  <a:cxn ang="0">
                    <a:pos x="53" y="117"/>
                  </a:cxn>
                  <a:cxn ang="0">
                    <a:pos x="49" y="114"/>
                  </a:cxn>
                  <a:cxn ang="0">
                    <a:pos x="42" y="110"/>
                  </a:cxn>
                  <a:cxn ang="0">
                    <a:pos x="34" y="104"/>
                  </a:cxn>
                  <a:cxn ang="0">
                    <a:pos x="24" y="98"/>
                  </a:cxn>
                  <a:cxn ang="0">
                    <a:pos x="16" y="93"/>
                  </a:cxn>
                  <a:cxn ang="0">
                    <a:pos x="9" y="88"/>
                  </a:cxn>
                  <a:cxn ang="0">
                    <a:pos x="5" y="85"/>
                  </a:cxn>
                </a:cxnLst>
                <a:rect l="0" t="0" r="r" b="b"/>
                <a:pathLst>
                  <a:path w="57" h="117">
                    <a:moveTo>
                      <a:pt x="5" y="85"/>
                    </a:moveTo>
                    <a:lnTo>
                      <a:pt x="5" y="80"/>
                    </a:lnTo>
                    <a:lnTo>
                      <a:pt x="5" y="75"/>
                    </a:lnTo>
                    <a:lnTo>
                      <a:pt x="5" y="72"/>
                    </a:lnTo>
                    <a:lnTo>
                      <a:pt x="5" y="67"/>
                    </a:lnTo>
                    <a:lnTo>
                      <a:pt x="1" y="55"/>
                    </a:lnTo>
                    <a:lnTo>
                      <a:pt x="0" y="37"/>
                    </a:lnTo>
                    <a:lnTo>
                      <a:pt x="0" y="20"/>
                    </a:lnTo>
                    <a:lnTo>
                      <a:pt x="1" y="5"/>
                    </a:lnTo>
                    <a:lnTo>
                      <a:pt x="8" y="5"/>
                    </a:lnTo>
                    <a:lnTo>
                      <a:pt x="15" y="4"/>
                    </a:lnTo>
                    <a:lnTo>
                      <a:pt x="22" y="4"/>
                    </a:lnTo>
                    <a:lnTo>
                      <a:pt x="29" y="3"/>
                    </a:lnTo>
                    <a:lnTo>
                      <a:pt x="36" y="3"/>
                    </a:lnTo>
                    <a:lnTo>
                      <a:pt x="43" y="2"/>
                    </a:lnTo>
                    <a:lnTo>
                      <a:pt x="50" y="2"/>
                    </a:lnTo>
                    <a:lnTo>
                      <a:pt x="57" y="0"/>
                    </a:lnTo>
                    <a:lnTo>
                      <a:pt x="56" y="37"/>
                    </a:lnTo>
                    <a:lnTo>
                      <a:pt x="54" y="61"/>
                    </a:lnTo>
                    <a:lnTo>
                      <a:pt x="54" y="85"/>
                    </a:lnTo>
                    <a:lnTo>
                      <a:pt x="56" y="117"/>
                    </a:lnTo>
                    <a:lnTo>
                      <a:pt x="53" y="117"/>
                    </a:lnTo>
                    <a:lnTo>
                      <a:pt x="49" y="114"/>
                    </a:lnTo>
                    <a:lnTo>
                      <a:pt x="42" y="110"/>
                    </a:lnTo>
                    <a:lnTo>
                      <a:pt x="34" y="104"/>
                    </a:lnTo>
                    <a:lnTo>
                      <a:pt x="24" y="98"/>
                    </a:lnTo>
                    <a:lnTo>
                      <a:pt x="16" y="93"/>
                    </a:lnTo>
                    <a:lnTo>
                      <a:pt x="9" y="88"/>
                    </a:lnTo>
                    <a:lnTo>
                      <a:pt x="5" y="85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468" name="Freeform 724"/>
              <p:cNvSpPr>
                <a:spLocks/>
              </p:cNvSpPr>
              <p:nvPr/>
            </p:nvSpPr>
            <p:spPr bwMode="auto">
              <a:xfrm flipH="1">
                <a:off x="2327" y="2026"/>
                <a:ext cx="19" cy="41"/>
              </a:xfrm>
              <a:custGeom>
                <a:avLst/>
                <a:gdLst/>
                <a:ahLst/>
                <a:cxnLst>
                  <a:cxn ang="0">
                    <a:pos x="6" y="93"/>
                  </a:cxn>
                  <a:cxn ang="0">
                    <a:pos x="5" y="78"/>
                  </a:cxn>
                  <a:cxn ang="0">
                    <a:pos x="4" y="63"/>
                  </a:cxn>
                  <a:cxn ang="0">
                    <a:pos x="1" y="48"/>
                  </a:cxn>
                  <a:cxn ang="0">
                    <a:pos x="0" y="33"/>
                  </a:cxn>
                  <a:cxn ang="0">
                    <a:pos x="0" y="25"/>
                  </a:cxn>
                  <a:cxn ang="0">
                    <a:pos x="0" y="17"/>
                  </a:cxn>
                  <a:cxn ang="0">
                    <a:pos x="0" y="9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6" y="2"/>
                  </a:cxn>
                  <a:cxn ang="0">
                    <a:pos x="8" y="24"/>
                  </a:cxn>
                  <a:cxn ang="0">
                    <a:pos x="13" y="49"/>
                  </a:cxn>
                  <a:cxn ang="0">
                    <a:pos x="22" y="77"/>
                  </a:cxn>
                  <a:cxn ang="0">
                    <a:pos x="34" y="101"/>
                  </a:cxn>
                  <a:cxn ang="0">
                    <a:pos x="37" y="102"/>
                  </a:cxn>
                  <a:cxn ang="0">
                    <a:pos x="39" y="104"/>
                  </a:cxn>
                  <a:cxn ang="0">
                    <a:pos x="43" y="105"/>
                  </a:cxn>
                  <a:cxn ang="0">
                    <a:pos x="45" y="108"/>
                  </a:cxn>
                  <a:cxn ang="0">
                    <a:pos x="46" y="112"/>
                  </a:cxn>
                  <a:cxn ang="0">
                    <a:pos x="48" y="116"/>
                  </a:cxn>
                  <a:cxn ang="0">
                    <a:pos x="50" y="118"/>
                  </a:cxn>
                  <a:cxn ang="0">
                    <a:pos x="50" y="120"/>
                  </a:cxn>
                  <a:cxn ang="0">
                    <a:pos x="46" y="120"/>
                  </a:cxn>
                  <a:cxn ang="0">
                    <a:pos x="42" y="118"/>
                  </a:cxn>
                  <a:cxn ang="0">
                    <a:pos x="36" y="115"/>
                  </a:cxn>
                  <a:cxn ang="0">
                    <a:pos x="28" y="109"/>
                  </a:cxn>
                  <a:cxn ang="0">
                    <a:pos x="21" y="104"/>
                  </a:cxn>
                  <a:cxn ang="0">
                    <a:pos x="14" y="98"/>
                  </a:cxn>
                  <a:cxn ang="0">
                    <a:pos x="9" y="95"/>
                  </a:cxn>
                  <a:cxn ang="0">
                    <a:pos x="6" y="93"/>
                  </a:cxn>
                </a:cxnLst>
                <a:rect l="0" t="0" r="r" b="b"/>
                <a:pathLst>
                  <a:path w="50" h="120">
                    <a:moveTo>
                      <a:pt x="6" y="93"/>
                    </a:moveTo>
                    <a:lnTo>
                      <a:pt x="5" y="78"/>
                    </a:lnTo>
                    <a:lnTo>
                      <a:pt x="4" y="63"/>
                    </a:lnTo>
                    <a:lnTo>
                      <a:pt x="1" y="48"/>
                    </a:lnTo>
                    <a:lnTo>
                      <a:pt x="0" y="33"/>
                    </a:lnTo>
                    <a:lnTo>
                      <a:pt x="0" y="25"/>
                    </a:lnTo>
                    <a:lnTo>
                      <a:pt x="0" y="17"/>
                    </a:lnTo>
                    <a:lnTo>
                      <a:pt x="0" y="9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2"/>
                    </a:lnTo>
                    <a:lnTo>
                      <a:pt x="8" y="24"/>
                    </a:lnTo>
                    <a:lnTo>
                      <a:pt x="13" y="49"/>
                    </a:lnTo>
                    <a:lnTo>
                      <a:pt x="22" y="77"/>
                    </a:lnTo>
                    <a:lnTo>
                      <a:pt x="34" y="101"/>
                    </a:lnTo>
                    <a:lnTo>
                      <a:pt x="37" y="102"/>
                    </a:lnTo>
                    <a:lnTo>
                      <a:pt x="39" y="104"/>
                    </a:lnTo>
                    <a:lnTo>
                      <a:pt x="43" y="105"/>
                    </a:lnTo>
                    <a:lnTo>
                      <a:pt x="45" y="108"/>
                    </a:lnTo>
                    <a:lnTo>
                      <a:pt x="46" y="112"/>
                    </a:lnTo>
                    <a:lnTo>
                      <a:pt x="48" y="116"/>
                    </a:lnTo>
                    <a:lnTo>
                      <a:pt x="50" y="118"/>
                    </a:lnTo>
                    <a:lnTo>
                      <a:pt x="50" y="120"/>
                    </a:lnTo>
                    <a:lnTo>
                      <a:pt x="46" y="120"/>
                    </a:lnTo>
                    <a:lnTo>
                      <a:pt x="42" y="118"/>
                    </a:lnTo>
                    <a:lnTo>
                      <a:pt x="36" y="115"/>
                    </a:lnTo>
                    <a:lnTo>
                      <a:pt x="28" y="109"/>
                    </a:lnTo>
                    <a:lnTo>
                      <a:pt x="21" y="104"/>
                    </a:lnTo>
                    <a:lnTo>
                      <a:pt x="14" y="98"/>
                    </a:lnTo>
                    <a:lnTo>
                      <a:pt x="9" y="95"/>
                    </a:lnTo>
                    <a:lnTo>
                      <a:pt x="6" y="93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469" name="Freeform 725"/>
              <p:cNvSpPr>
                <a:spLocks/>
              </p:cNvSpPr>
              <p:nvPr/>
            </p:nvSpPr>
            <p:spPr bwMode="auto">
              <a:xfrm flipH="1">
                <a:off x="2349" y="2021"/>
                <a:ext cx="14" cy="31"/>
              </a:xfrm>
              <a:custGeom>
                <a:avLst/>
                <a:gdLst/>
                <a:ahLst/>
                <a:cxnLst>
                  <a:cxn ang="0">
                    <a:pos x="3" y="67"/>
                  </a:cxn>
                  <a:cxn ang="0">
                    <a:pos x="0" y="51"/>
                  </a:cxn>
                  <a:cxn ang="0">
                    <a:pos x="0" y="34"/>
                  </a:cxn>
                  <a:cxn ang="0">
                    <a:pos x="0" y="16"/>
                  </a:cxn>
                  <a:cxn ang="0">
                    <a:pos x="1" y="0"/>
                  </a:cxn>
                  <a:cxn ang="0">
                    <a:pos x="10" y="1"/>
                  </a:cxn>
                  <a:cxn ang="0">
                    <a:pos x="16" y="4"/>
                  </a:cxn>
                  <a:cxn ang="0">
                    <a:pos x="23" y="7"/>
                  </a:cxn>
                  <a:cxn ang="0">
                    <a:pos x="31" y="11"/>
                  </a:cxn>
                  <a:cxn ang="0">
                    <a:pos x="31" y="31"/>
                  </a:cxn>
                  <a:cxn ang="0">
                    <a:pos x="33" y="52"/>
                  </a:cxn>
                  <a:cxn ang="0">
                    <a:pos x="34" y="73"/>
                  </a:cxn>
                  <a:cxn ang="0">
                    <a:pos x="36" y="94"/>
                  </a:cxn>
                  <a:cxn ang="0">
                    <a:pos x="30" y="91"/>
                  </a:cxn>
                  <a:cxn ang="0">
                    <a:pos x="22" y="83"/>
                  </a:cxn>
                  <a:cxn ang="0">
                    <a:pos x="12" y="73"/>
                  </a:cxn>
                  <a:cxn ang="0">
                    <a:pos x="3" y="67"/>
                  </a:cxn>
                </a:cxnLst>
                <a:rect l="0" t="0" r="r" b="b"/>
                <a:pathLst>
                  <a:path w="36" h="94">
                    <a:moveTo>
                      <a:pt x="3" y="67"/>
                    </a:moveTo>
                    <a:lnTo>
                      <a:pt x="0" y="51"/>
                    </a:lnTo>
                    <a:lnTo>
                      <a:pt x="0" y="34"/>
                    </a:lnTo>
                    <a:lnTo>
                      <a:pt x="0" y="16"/>
                    </a:lnTo>
                    <a:lnTo>
                      <a:pt x="1" y="0"/>
                    </a:lnTo>
                    <a:lnTo>
                      <a:pt x="10" y="1"/>
                    </a:lnTo>
                    <a:lnTo>
                      <a:pt x="16" y="4"/>
                    </a:lnTo>
                    <a:lnTo>
                      <a:pt x="23" y="7"/>
                    </a:lnTo>
                    <a:lnTo>
                      <a:pt x="31" y="11"/>
                    </a:lnTo>
                    <a:lnTo>
                      <a:pt x="31" y="31"/>
                    </a:lnTo>
                    <a:lnTo>
                      <a:pt x="33" y="52"/>
                    </a:lnTo>
                    <a:lnTo>
                      <a:pt x="34" y="73"/>
                    </a:lnTo>
                    <a:lnTo>
                      <a:pt x="36" y="94"/>
                    </a:lnTo>
                    <a:lnTo>
                      <a:pt x="30" y="91"/>
                    </a:lnTo>
                    <a:lnTo>
                      <a:pt x="22" y="83"/>
                    </a:lnTo>
                    <a:lnTo>
                      <a:pt x="12" y="73"/>
                    </a:lnTo>
                    <a:lnTo>
                      <a:pt x="3" y="67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470" name="Freeform 726"/>
              <p:cNvSpPr>
                <a:spLocks/>
              </p:cNvSpPr>
              <p:nvPr/>
            </p:nvSpPr>
            <p:spPr bwMode="auto">
              <a:xfrm flipH="1">
                <a:off x="2313" y="2027"/>
                <a:ext cx="10" cy="15"/>
              </a:xfrm>
              <a:custGeom>
                <a:avLst/>
                <a:gdLst/>
                <a:ahLst/>
                <a:cxnLst>
                  <a:cxn ang="0">
                    <a:pos x="3" y="32"/>
                  </a:cxn>
                  <a:cxn ang="0">
                    <a:pos x="3" y="23"/>
                  </a:cxn>
                  <a:cxn ang="0">
                    <a:pos x="2" y="16"/>
                  </a:cxn>
                  <a:cxn ang="0">
                    <a:pos x="1" y="9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3" y="0"/>
                  </a:cxn>
                  <a:cxn ang="0">
                    <a:pos x="18" y="0"/>
                  </a:cxn>
                  <a:cxn ang="0">
                    <a:pos x="25" y="1"/>
                  </a:cxn>
                  <a:cxn ang="0">
                    <a:pos x="24" y="12"/>
                  </a:cxn>
                  <a:cxn ang="0">
                    <a:pos x="23" y="23"/>
                  </a:cxn>
                  <a:cxn ang="0">
                    <a:pos x="22" y="34"/>
                  </a:cxn>
                  <a:cxn ang="0">
                    <a:pos x="21" y="45"/>
                  </a:cxn>
                  <a:cxn ang="0">
                    <a:pos x="16" y="45"/>
                  </a:cxn>
                  <a:cxn ang="0">
                    <a:pos x="10" y="41"/>
                  </a:cxn>
                  <a:cxn ang="0">
                    <a:pos x="6" y="37"/>
                  </a:cxn>
                  <a:cxn ang="0">
                    <a:pos x="3" y="32"/>
                  </a:cxn>
                </a:cxnLst>
                <a:rect l="0" t="0" r="r" b="b"/>
                <a:pathLst>
                  <a:path w="25" h="45">
                    <a:moveTo>
                      <a:pt x="3" y="32"/>
                    </a:moveTo>
                    <a:lnTo>
                      <a:pt x="3" y="23"/>
                    </a:lnTo>
                    <a:lnTo>
                      <a:pt x="2" y="16"/>
                    </a:lnTo>
                    <a:lnTo>
                      <a:pt x="1" y="9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3" y="0"/>
                    </a:lnTo>
                    <a:lnTo>
                      <a:pt x="18" y="0"/>
                    </a:lnTo>
                    <a:lnTo>
                      <a:pt x="25" y="1"/>
                    </a:lnTo>
                    <a:lnTo>
                      <a:pt x="24" y="12"/>
                    </a:lnTo>
                    <a:lnTo>
                      <a:pt x="23" y="23"/>
                    </a:lnTo>
                    <a:lnTo>
                      <a:pt x="22" y="34"/>
                    </a:lnTo>
                    <a:lnTo>
                      <a:pt x="21" y="45"/>
                    </a:lnTo>
                    <a:lnTo>
                      <a:pt x="16" y="45"/>
                    </a:lnTo>
                    <a:lnTo>
                      <a:pt x="10" y="41"/>
                    </a:lnTo>
                    <a:lnTo>
                      <a:pt x="6" y="37"/>
                    </a:lnTo>
                    <a:lnTo>
                      <a:pt x="3" y="32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471" name="Freeform 727"/>
              <p:cNvSpPr>
                <a:spLocks/>
              </p:cNvSpPr>
              <p:nvPr/>
            </p:nvSpPr>
            <p:spPr bwMode="auto">
              <a:xfrm flipH="1">
                <a:off x="2271" y="2029"/>
                <a:ext cx="8" cy="7"/>
              </a:xfrm>
              <a:custGeom>
                <a:avLst/>
                <a:gdLst/>
                <a:ahLst/>
                <a:cxnLst>
                  <a:cxn ang="0">
                    <a:pos x="11" y="22"/>
                  </a:cxn>
                  <a:cxn ang="0">
                    <a:pos x="10" y="19"/>
                  </a:cxn>
                  <a:cxn ang="0">
                    <a:pos x="8" y="18"/>
                  </a:cxn>
                  <a:cxn ang="0">
                    <a:pos x="4" y="16"/>
                  </a:cxn>
                  <a:cxn ang="0">
                    <a:pos x="2" y="15"/>
                  </a:cxn>
                  <a:cxn ang="0">
                    <a:pos x="1" y="11"/>
                  </a:cxn>
                  <a:cxn ang="0">
                    <a:pos x="1" y="8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4" y="1"/>
                  </a:cxn>
                  <a:cxn ang="0">
                    <a:pos x="9" y="1"/>
                  </a:cxn>
                  <a:cxn ang="0">
                    <a:pos x="15" y="1"/>
                  </a:cxn>
                  <a:cxn ang="0">
                    <a:pos x="19" y="2"/>
                  </a:cxn>
                  <a:cxn ang="0">
                    <a:pos x="20" y="3"/>
                  </a:cxn>
                  <a:cxn ang="0">
                    <a:pos x="19" y="7"/>
                  </a:cxn>
                  <a:cxn ang="0">
                    <a:pos x="18" y="11"/>
                  </a:cxn>
                  <a:cxn ang="0">
                    <a:pos x="16" y="22"/>
                  </a:cxn>
                  <a:cxn ang="0">
                    <a:pos x="15" y="22"/>
                  </a:cxn>
                  <a:cxn ang="0">
                    <a:pos x="13" y="22"/>
                  </a:cxn>
                  <a:cxn ang="0">
                    <a:pos x="12" y="22"/>
                  </a:cxn>
                  <a:cxn ang="0">
                    <a:pos x="11" y="22"/>
                  </a:cxn>
                </a:cxnLst>
                <a:rect l="0" t="0" r="r" b="b"/>
                <a:pathLst>
                  <a:path w="20" h="22">
                    <a:moveTo>
                      <a:pt x="11" y="22"/>
                    </a:moveTo>
                    <a:lnTo>
                      <a:pt x="10" y="19"/>
                    </a:lnTo>
                    <a:lnTo>
                      <a:pt x="8" y="18"/>
                    </a:lnTo>
                    <a:lnTo>
                      <a:pt x="4" y="16"/>
                    </a:lnTo>
                    <a:lnTo>
                      <a:pt x="2" y="15"/>
                    </a:lnTo>
                    <a:lnTo>
                      <a:pt x="1" y="11"/>
                    </a:lnTo>
                    <a:lnTo>
                      <a:pt x="1" y="8"/>
                    </a:lnTo>
                    <a:lnTo>
                      <a:pt x="1" y="4"/>
                    </a:lnTo>
                    <a:lnTo>
                      <a:pt x="0" y="0"/>
                    </a:lnTo>
                    <a:lnTo>
                      <a:pt x="4" y="1"/>
                    </a:lnTo>
                    <a:lnTo>
                      <a:pt x="9" y="1"/>
                    </a:lnTo>
                    <a:lnTo>
                      <a:pt x="15" y="1"/>
                    </a:lnTo>
                    <a:lnTo>
                      <a:pt x="19" y="2"/>
                    </a:lnTo>
                    <a:lnTo>
                      <a:pt x="20" y="3"/>
                    </a:lnTo>
                    <a:lnTo>
                      <a:pt x="19" y="7"/>
                    </a:lnTo>
                    <a:lnTo>
                      <a:pt x="18" y="11"/>
                    </a:lnTo>
                    <a:lnTo>
                      <a:pt x="16" y="22"/>
                    </a:lnTo>
                    <a:lnTo>
                      <a:pt x="15" y="22"/>
                    </a:lnTo>
                    <a:lnTo>
                      <a:pt x="13" y="22"/>
                    </a:lnTo>
                    <a:lnTo>
                      <a:pt x="12" y="22"/>
                    </a:lnTo>
                    <a:lnTo>
                      <a:pt x="11" y="22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472" name="Freeform 728"/>
              <p:cNvSpPr>
                <a:spLocks/>
              </p:cNvSpPr>
              <p:nvPr/>
            </p:nvSpPr>
            <p:spPr bwMode="auto">
              <a:xfrm flipH="1">
                <a:off x="2260" y="1961"/>
                <a:ext cx="44" cy="65"/>
              </a:xfrm>
              <a:custGeom>
                <a:avLst/>
                <a:gdLst/>
                <a:ahLst/>
                <a:cxnLst>
                  <a:cxn ang="0">
                    <a:pos x="56" y="186"/>
                  </a:cxn>
                  <a:cxn ang="0">
                    <a:pos x="57" y="177"/>
                  </a:cxn>
                  <a:cxn ang="0">
                    <a:pos x="58" y="171"/>
                  </a:cxn>
                  <a:cxn ang="0">
                    <a:pos x="60" y="165"/>
                  </a:cxn>
                  <a:cxn ang="0">
                    <a:pos x="62" y="157"/>
                  </a:cxn>
                  <a:cxn ang="0">
                    <a:pos x="55" y="150"/>
                  </a:cxn>
                  <a:cxn ang="0">
                    <a:pos x="51" y="147"/>
                  </a:cxn>
                  <a:cxn ang="0">
                    <a:pos x="48" y="145"/>
                  </a:cxn>
                  <a:cxn ang="0">
                    <a:pos x="45" y="142"/>
                  </a:cxn>
                  <a:cxn ang="0">
                    <a:pos x="37" y="141"/>
                  </a:cxn>
                  <a:cxn ang="0">
                    <a:pos x="30" y="139"/>
                  </a:cxn>
                  <a:cxn ang="0">
                    <a:pos x="23" y="139"/>
                  </a:cxn>
                  <a:cxn ang="0">
                    <a:pos x="15" y="140"/>
                  </a:cxn>
                  <a:cxn ang="0">
                    <a:pos x="10" y="143"/>
                  </a:cxn>
                  <a:cxn ang="0">
                    <a:pos x="6" y="146"/>
                  </a:cxn>
                  <a:cxn ang="0">
                    <a:pos x="4" y="147"/>
                  </a:cxn>
                  <a:cxn ang="0">
                    <a:pos x="0" y="148"/>
                  </a:cxn>
                  <a:cxn ang="0">
                    <a:pos x="0" y="134"/>
                  </a:cxn>
                  <a:cxn ang="0">
                    <a:pos x="0" y="123"/>
                  </a:cxn>
                  <a:cxn ang="0">
                    <a:pos x="2" y="112"/>
                  </a:cxn>
                  <a:cxn ang="0">
                    <a:pos x="6" y="98"/>
                  </a:cxn>
                  <a:cxn ang="0">
                    <a:pos x="7" y="65"/>
                  </a:cxn>
                  <a:cxn ang="0">
                    <a:pos x="8" y="47"/>
                  </a:cxn>
                  <a:cxn ang="0">
                    <a:pos x="10" y="36"/>
                  </a:cxn>
                  <a:cxn ang="0">
                    <a:pos x="11" y="27"/>
                  </a:cxn>
                  <a:cxn ang="0">
                    <a:pos x="35" y="20"/>
                  </a:cxn>
                  <a:cxn ang="0">
                    <a:pos x="55" y="15"/>
                  </a:cxn>
                  <a:cxn ang="0">
                    <a:pos x="68" y="11"/>
                  </a:cxn>
                  <a:cxn ang="0">
                    <a:pos x="80" y="9"/>
                  </a:cxn>
                  <a:cxn ang="0">
                    <a:pos x="88" y="6"/>
                  </a:cxn>
                  <a:cxn ang="0">
                    <a:pos x="95" y="4"/>
                  </a:cxn>
                  <a:cxn ang="0">
                    <a:pos x="103" y="3"/>
                  </a:cxn>
                  <a:cxn ang="0">
                    <a:pos x="111" y="0"/>
                  </a:cxn>
                  <a:cxn ang="0">
                    <a:pos x="109" y="25"/>
                  </a:cxn>
                  <a:cxn ang="0">
                    <a:pos x="106" y="41"/>
                  </a:cxn>
                  <a:cxn ang="0">
                    <a:pos x="104" y="56"/>
                  </a:cxn>
                  <a:cxn ang="0">
                    <a:pos x="102" y="75"/>
                  </a:cxn>
                  <a:cxn ang="0">
                    <a:pos x="100" y="101"/>
                  </a:cxn>
                  <a:cxn ang="0">
                    <a:pos x="98" y="127"/>
                  </a:cxn>
                  <a:cxn ang="0">
                    <a:pos x="96" y="153"/>
                  </a:cxn>
                  <a:cxn ang="0">
                    <a:pos x="94" y="179"/>
                  </a:cxn>
                  <a:cxn ang="0">
                    <a:pos x="91" y="181"/>
                  </a:cxn>
                  <a:cxn ang="0">
                    <a:pos x="90" y="184"/>
                  </a:cxn>
                  <a:cxn ang="0">
                    <a:pos x="90" y="186"/>
                  </a:cxn>
                  <a:cxn ang="0">
                    <a:pos x="89" y="189"/>
                  </a:cxn>
                  <a:cxn ang="0">
                    <a:pos x="80" y="189"/>
                  </a:cxn>
                  <a:cxn ang="0">
                    <a:pos x="72" y="187"/>
                  </a:cxn>
                  <a:cxn ang="0">
                    <a:pos x="64" y="186"/>
                  </a:cxn>
                  <a:cxn ang="0">
                    <a:pos x="56" y="186"/>
                  </a:cxn>
                </a:cxnLst>
                <a:rect l="0" t="0" r="r" b="b"/>
                <a:pathLst>
                  <a:path w="111" h="189">
                    <a:moveTo>
                      <a:pt x="56" y="186"/>
                    </a:moveTo>
                    <a:lnTo>
                      <a:pt x="57" y="177"/>
                    </a:lnTo>
                    <a:lnTo>
                      <a:pt x="58" y="171"/>
                    </a:lnTo>
                    <a:lnTo>
                      <a:pt x="60" y="165"/>
                    </a:lnTo>
                    <a:lnTo>
                      <a:pt x="62" y="157"/>
                    </a:lnTo>
                    <a:lnTo>
                      <a:pt x="55" y="150"/>
                    </a:lnTo>
                    <a:lnTo>
                      <a:pt x="51" y="147"/>
                    </a:lnTo>
                    <a:lnTo>
                      <a:pt x="48" y="145"/>
                    </a:lnTo>
                    <a:lnTo>
                      <a:pt x="45" y="142"/>
                    </a:lnTo>
                    <a:lnTo>
                      <a:pt x="37" y="141"/>
                    </a:lnTo>
                    <a:lnTo>
                      <a:pt x="30" y="139"/>
                    </a:lnTo>
                    <a:lnTo>
                      <a:pt x="23" y="139"/>
                    </a:lnTo>
                    <a:lnTo>
                      <a:pt x="15" y="140"/>
                    </a:lnTo>
                    <a:lnTo>
                      <a:pt x="10" y="143"/>
                    </a:lnTo>
                    <a:lnTo>
                      <a:pt x="6" y="146"/>
                    </a:lnTo>
                    <a:lnTo>
                      <a:pt x="4" y="147"/>
                    </a:lnTo>
                    <a:lnTo>
                      <a:pt x="0" y="148"/>
                    </a:lnTo>
                    <a:lnTo>
                      <a:pt x="0" y="134"/>
                    </a:lnTo>
                    <a:lnTo>
                      <a:pt x="0" y="123"/>
                    </a:lnTo>
                    <a:lnTo>
                      <a:pt x="2" y="112"/>
                    </a:lnTo>
                    <a:lnTo>
                      <a:pt x="6" y="98"/>
                    </a:lnTo>
                    <a:lnTo>
                      <a:pt x="7" y="65"/>
                    </a:lnTo>
                    <a:lnTo>
                      <a:pt x="8" y="47"/>
                    </a:lnTo>
                    <a:lnTo>
                      <a:pt x="10" y="36"/>
                    </a:lnTo>
                    <a:lnTo>
                      <a:pt x="11" y="27"/>
                    </a:lnTo>
                    <a:lnTo>
                      <a:pt x="35" y="20"/>
                    </a:lnTo>
                    <a:lnTo>
                      <a:pt x="55" y="15"/>
                    </a:lnTo>
                    <a:lnTo>
                      <a:pt x="68" y="11"/>
                    </a:lnTo>
                    <a:lnTo>
                      <a:pt x="80" y="9"/>
                    </a:lnTo>
                    <a:lnTo>
                      <a:pt x="88" y="6"/>
                    </a:lnTo>
                    <a:lnTo>
                      <a:pt x="95" y="4"/>
                    </a:lnTo>
                    <a:lnTo>
                      <a:pt x="103" y="3"/>
                    </a:lnTo>
                    <a:lnTo>
                      <a:pt x="111" y="0"/>
                    </a:lnTo>
                    <a:lnTo>
                      <a:pt x="109" y="25"/>
                    </a:lnTo>
                    <a:lnTo>
                      <a:pt x="106" y="41"/>
                    </a:lnTo>
                    <a:lnTo>
                      <a:pt x="104" y="56"/>
                    </a:lnTo>
                    <a:lnTo>
                      <a:pt x="102" y="75"/>
                    </a:lnTo>
                    <a:lnTo>
                      <a:pt x="100" y="101"/>
                    </a:lnTo>
                    <a:lnTo>
                      <a:pt x="98" y="127"/>
                    </a:lnTo>
                    <a:lnTo>
                      <a:pt x="96" y="153"/>
                    </a:lnTo>
                    <a:lnTo>
                      <a:pt x="94" y="179"/>
                    </a:lnTo>
                    <a:lnTo>
                      <a:pt x="91" y="181"/>
                    </a:lnTo>
                    <a:lnTo>
                      <a:pt x="90" y="184"/>
                    </a:lnTo>
                    <a:lnTo>
                      <a:pt x="90" y="186"/>
                    </a:lnTo>
                    <a:lnTo>
                      <a:pt x="89" y="189"/>
                    </a:lnTo>
                    <a:lnTo>
                      <a:pt x="80" y="189"/>
                    </a:lnTo>
                    <a:lnTo>
                      <a:pt x="72" y="187"/>
                    </a:lnTo>
                    <a:lnTo>
                      <a:pt x="64" y="186"/>
                    </a:lnTo>
                    <a:lnTo>
                      <a:pt x="56" y="186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473" name="Freeform 729"/>
              <p:cNvSpPr>
                <a:spLocks/>
              </p:cNvSpPr>
              <p:nvPr/>
            </p:nvSpPr>
            <p:spPr bwMode="auto">
              <a:xfrm flipH="1">
                <a:off x="2247" y="2017"/>
                <a:ext cx="14" cy="9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2" y="17"/>
                  </a:cxn>
                  <a:cxn ang="0">
                    <a:pos x="8" y="8"/>
                  </a:cxn>
                  <a:cxn ang="0">
                    <a:pos x="15" y="2"/>
                  </a:cxn>
                  <a:cxn ang="0">
                    <a:pos x="25" y="0"/>
                  </a:cxn>
                  <a:cxn ang="0">
                    <a:pos x="29" y="6"/>
                  </a:cxn>
                  <a:cxn ang="0">
                    <a:pos x="31" y="11"/>
                  </a:cxn>
                  <a:cxn ang="0">
                    <a:pos x="33" y="16"/>
                  </a:cxn>
                  <a:cxn ang="0">
                    <a:pos x="34" y="23"/>
                  </a:cxn>
                  <a:cxn ang="0">
                    <a:pos x="30" y="23"/>
                  </a:cxn>
                  <a:cxn ang="0">
                    <a:pos x="26" y="23"/>
                  </a:cxn>
                  <a:cxn ang="0">
                    <a:pos x="22" y="23"/>
                  </a:cxn>
                  <a:cxn ang="0">
                    <a:pos x="17" y="24"/>
                  </a:cxn>
                  <a:cxn ang="0">
                    <a:pos x="13" y="24"/>
                  </a:cxn>
                  <a:cxn ang="0">
                    <a:pos x="9" y="25"/>
                  </a:cxn>
                  <a:cxn ang="0">
                    <a:pos x="5" y="26"/>
                  </a:cxn>
                  <a:cxn ang="0">
                    <a:pos x="0" y="28"/>
                  </a:cxn>
                </a:cxnLst>
                <a:rect l="0" t="0" r="r" b="b"/>
                <a:pathLst>
                  <a:path w="34" h="28">
                    <a:moveTo>
                      <a:pt x="0" y="28"/>
                    </a:moveTo>
                    <a:lnTo>
                      <a:pt x="2" y="17"/>
                    </a:lnTo>
                    <a:lnTo>
                      <a:pt x="8" y="8"/>
                    </a:lnTo>
                    <a:lnTo>
                      <a:pt x="15" y="2"/>
                    </a:lnTo>
                    <a:lnTo>
                      <a:pt x="25" y="0"/>
                    </a:lnTo>
                    <a:lnTo>
                      <a:pt x="29" y="6"/>
                    </a:lnTo>
                    <a:lnTo>
                      <a:pt x="31" y="11"/>
                    </a:lnTo>
                    <a:lnTo>
                      <a:pt x="33" y="16"/>
                    </a:lnTo>
                    <a:lnTo>
                      <a:pt x="34" y="23"/>
                    </a:lnTo>
                    <a:lnTo>
                      <a:pt x="30" y="23"/>
                    </a:lnTo>
                    <a:lnTo>
                      <a:pt x="26" y="23"/>
                    </a:lnTo>
                    <a:lnTo>
                      <a:pt x="22" y="23"/>
                    </a:lnTo>
                    <a:lnTo>
                      <a:pt x="17" y="24"/>
                    </a:lnTo>
                    <a:lnTo>
                      <a:pt x="13" y="24"/>
                    </a:lnTo>
                    <a:lnTo>
                      <a:pt x="9" y="25"/>
                    </a:lnTo>
                    <a:lnTo>
                      <a:pt x="5" y="26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66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474" name="Freeform 730"/>
              <p:cNvSpPr>
                <a:spLocks/>
              </p:cNvSpPr>
              <p:nvPr/>
            </p:nvSpPr>
            <p:spPr bwMode="auto">
              <a:xfrm flipH="1">
                <a:off x="2274" y="2005"/>
                <a:ext cx="10" cy="12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0" y="30"/>
                  </a:cxn>
                  <a:cxn ang="0">
                    <a:pos x="1" y="23"/>
                  </a:cxn>
                  <a:cxn ang="0">
                    <a:pos x="1" y="17"/>
                  </a:cxn>
                  <a:cxn ang="0">
                    <a:pos x="2" y="8"/>
                  </a:cxn>
                  <a:cxn ang="0">
                    <a:pos x="8" y="4"/>
                  </a:cxn>
                  <a:cxn ang="0">
                    <a:pos x="11" y="2"/>
                  </a:cxn>
                  <a:cxn ang="0">
                    <a:pos x="15" y="0"/>
                  </a:cxn>
                  <a:cxn ang="0">
                    <a:pos x="21" y="0"/>
                  </a:cxn>
                  <a:cxn ang="0">
                    <a:pos x="24" y="10"/>
                  </a:cxn>
                  <a:cxn ang="0">
                    <a:pos x="25" y="19"/>
                  </a:cxn>
                  <a:cxn ang="0">
                    <a:pos x="25" y="27"/>
                  </a:cxn>
                  <a:cxn ang="0">
                    <a:pos x="25" y="36"/>
                  </a:cxn>
                  <a:cxn ang="0">
                    <a:pos x="18" y="36"/>
                  </a:cxn>
                  <a:cxn ang="0">
                    <a:pos x="12" y="36"/>
                  </a:cxn>
                  <a:cxn ang="0">
                    <a:pos x="5" y="37"/>
                  </a:cxn>
                  <a:cxn ang="0">
                    <a:pos x="0" y="38"/>
                  </a:cxn>
                </a:cxnLst>
                <a:rect l="0" t="0" r="r" b="b"/>
                <a:pathLst>
                  <a:path w="25" h="38">
                    <a:moveTo>
                      <a:pt x="0" y="38"/>
                    </a:moveTo>
                    <a:lnTo>
                      <a:pt x="0" y="30"/>
                    </a:lnTo>
                    <a:lnTo>
                      <a:pt x="1" y="23"/>
                    </a:lnTo>
                    <a:lnTo>
                      <a:pt x="1" y="17"/>
                    </a:lnTo>
                    <a:lnTo>
                      <a:pt x="2" y="8"/>
                    </a:lnTo>
                    <a:lnTo>
                      <a:pt x="8" y="4"/>
                    </a:lnTo>
                    <a:lnTo>
                      <a:pt x="11" y="2"/>
                    </a:lnTo>
                    <a:lnTo>
                      <a:pt x="15" y="0"/>
                    </a:lnTo>
                    <a:lnTo>
                      <a:pt x="21" y="0"/>
                    </a:lnTo>
                    <a:lnTo>
                      <a:pt x="24" y="10"/>
                    </a:lnTo>
                    <a:lnTo>
                      <a:pt x="25" y="19"/>
                    </a:lnTo>
                    <a:lnTo>
                      <a:pt x="25" y="27"/>
                    </a:lnTo>
                    <a:lnTo>
                      <a:pt x="25" y="36"/>
                    </a:lnTo>
                    <a:lnTo>
                      <a:pt x="18" y="36"/>
                    </a:lnTo>
                    <a:lnTo>
                      <a:pt x="12" y="36"/>
                    </a:lnTo>
                    <a:lnTo>
                      <a:pt x="5" y="37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66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475" name="Freeform 731"/>
              <p:cNvSpPr>
                <a:spLocks/>
              </p:cNvSpPr>
              <p:nvPr/>
            </p:nvSpPr>
            <p:spPr bwMode="auto">
              <a:xfrm flipH="1">
                <a:off x="2215" y="1956"/>
                <a:ext cx="47" cy="68"/>
              </a:xfrm>
              <a:custGeom>
                <a:avLst/>
                <a:gdLst/>
                <a:ahLst/>
                <a:cxnLst>
                  <a:cxn ang="0">
                    <a:pos x="51" y="197"/>
                  </a:cxn>
                  <a:cxn ang="0">
                    <a:pos x="48" y="190"/>
                  </a:cxn>
                  <a:cxn ang="0">
                    <a:pos x="47" y="184"/>
                  </a:cxn>
                  <a:cxn ang="0">
                    <a:pos x="47" y="178"/>
                  </a:cxn>
                  <a:cxn ang="0">
                    <a:pos x="45" y="174"/>
                  </a:cxn>
                  <a:cxn ang="0">
                    <a:pos x="43" y="170"/>
                  </a:cxn>
                  <a:cxn ang="0">
                    <a:pos x="37" y="167"/>
                  </a:cxn>
                  <a:cxn ang="0">
                    <a:pos x="29" y="163"/>
                  </a:cxn>
                  <a:cxn ang="0">
                    <a:pos x="15" y="162"/>
                  </a:cxn>
                  <a:cxn ang="0">
                    <a:pos x="12" y="164"/>
                  </a:cxn>
                  <a:cxn ang="0">
                    <a:pos x="9" y="166"/>
                  </a:cxn>
                  <a:cxn ang="0">
                    <a:pos x="4" y="168"/>
                  </a:cxn>
                  <a:cxn ang="0">
                    <a:pos x="0" y="170"/>
                  </a:cxn>
                  <a:cxn ang="0">
                    <a:pos x="2" y="131"/>
                  </a:cxn>
                  <a:cxn ang="0">
                    <a:pos x="5" y="92"/>
                  </a:cxn>
                  <a:cxn ang="0">
                    <a:pos x="10" y="54"/>
                  </a:cxn>
                  <a:cxn ang="0">
                    <a:pos x="15" y="15"/>
                  </a:cxn>
                  <a:cxn ang="0">
                    <a:pos x="20" y="11"/>
                  </a:cxn>
                  <a:cxn ang="0">
                    <a:pos x="28" y="9"/>
                  </a:cxn>
                  <a:cxn ang="0">
                    <a:pos x="36" y="7"/>
                  </a:cxn>
                  <a:cxn ang="0">
                    <a:pos x="45" y="4"/>
                  </a:cxn>
                  <a:cxn ang="0">
                    <a:pos x="55" y="2"/>
                  </a:cxn>
                  <a:cxn ang="0">
                    <a:pos x="64" y="1"/>
                  </a:cxn>
                  <a:cxn ang="0">
                    <a:pos x="72" y="1"/>
                  </a:cxn>
                  <a:cxn ang="0">
                    <a:pos x="79" y="0"/>
                  </a:cxn>
                  <a:cxn ang="0">
                    <a:pos x="77" y="11"/>
                  </a:cxn>
                  <a:cxn ang="0">
                    <a:pos x="78" y="22"/>
                  </a:cxn>
                  <a:cxn ang="0">
                    <a:pos x="81" y="31"/>
                  </a:cxn>
                  <a:cxn ang="0">
                    <a:pos x="88" y="41"/>
                  </a:cxn>
                  <a:cxn ang="0">
                    <a:pos x="96" y="43"/>
                  </a:cxn>
                  <a:cxn ang="0">
                    <a:pos x="105" y="46"/>
                  </a:cxn>
                  <a:cxn ang="0">
                    <a:pos x="115" y="48"/>
                  </a:cxn>
                  <a:cxn ang="0">
                    <a:pos x="121" y="51"/>
                  </a:cxn>
                  <a:cxn ang="0">
                    <a:pos x="119" y="87"/>
                  </a:cxn>
                  <a:cxn ang="0">
                    <a:pos x="118" y="123"/>
                  </a:cxn>
                  <a:cxn ang="0">
                    <a:pos x="117" y="159"/>
                  </a:cxn>
                  <a:cxn ang="0">
                    <a:pos x="115" y="194"/>
                  </a:cxn>
                  <a:cxn ang="0">
                    <a:pos x="106" y="194"/>
                  </a:cxn>
                  <a:cxn ang="0">
                    <a:pos x="98" y="196"/>
                  </a:cxn>
                  <a:cxn ang="0">
                    <a:pos x="90" y="196"/>
                  </a:cxn>
                  <a:cxn ang="0">
                    <a:pos x="83" y="196"/>
                  </a:cxn>
                  <a:cxn ang="0">
                    <a:pos x="75" y="197"/>
                  </a:cxn>
                  <a:cxn ang="0">
                    <a:pos x="67" y="197"/>
                  </a:cxn>
                  <a:cxn ang="0">
                    <a:pos x="59" y="197"/>
                  </a:cxn>
                  <a:cxn ang="0">
                    <a:pos x="51" y="197"/>
                  </a:cxn>
                </a:cxnLst>
                <a:rect l="0" t="0" r="r" b="b"/>
                <a:pathLst>
                  <a:path w="121" h="197">
                    <a:moveTo>
                      <a:pt x="51" y="197"/>
                    </a:moveTo>
                    <a:lnTo>
                      <a:pt x="48" y="190"/>
                    </a:lnTo>
                    <a:lnTo>
                      <a:pt x="47" y="184"/>
                    </a:lnTo>
                    <a:lnTo>
                      <a:pt x="47" y="178"/>
                    </a:lnTo>
                    <a:lnTo>
                      <a:pt x="45" y="174"/>
                    </a:lnTo>
                    <a:lnTo>
                      <a:pt x="43" y="170"/>
                    </a:lnTo>
                    <a:lnTo>
                      <a:pt x="37" y="167"/>
                    </a:lnTo>
                    <a:lnTo>
                      <a:pt x="29" y="163"/>
                    </a:lnTo>
                    <a:lnTo>
                      <a:pt x="15" y="162"/>
                    </a:lnTo>
                    <a:lnTo>
                      <a:pt x="12" y="164"/>
                    </a:lnTo>
                    <a:lnTo>
                      <a:pt x="9" y="166"/>
                    </a:lnTo>
                    <a:lnTo>
                      <a:pt x="4" y="168"/>
                    </a:lnTo>
                    <a:lnTo>
                      <a:pt x="0" y="170"/>
                    </a:lnTo>
                    <a:lnTo>
                      <a:pt x="2" y="131"/>
                    </a:lnTo>
                    <a:lnTo>
                      <a:pt x="5" y="92"/>
                    </a:lnTo>
                    <a:lnTo>
                      <a:pt x="10" y="54"/>
                    </a:lnTo>
                    <a:lnTo>
                      <a:pt x="15" y="15"/>
                    </a:lnTo>
                    <a:lnTo>
                      <a:pt x="20" y="11"/>
                    </a:lnTo>
                    <a:lnTo>
                      <a:pt x="28" y="9"/>
                    </a:lnTo>
                    <a:lnTo>
                      <a:pt x="36" y="7"/>
                    </a:lnTo>
                    <a:lnTo>
                      <a:pt x="45" y="4"/>
                    </a:lnTo>
                    <a:lnTo>
                      <a:pt x="55" y="2"/>
                    </a:lnTo>
                    <a:lnTo>
                      <a:pt x="64" y="1"/>
                    </a:lnTo>
                    <a:lnTo>
                      <a:pt x="72" y="1"/>
                    </a:lnTo>
                    <a:lnTo>
                      <a:pt x="79" y="0"/>
                    </a:lnTo>
                    <a:lnTo>
                      <a:pt x="77" y="11"/>
                    </a:lnTo>
                    <a:lnTo>
                      <a:pt x="78" y="22"/>
                    </a:lnTo>
                    <a:lnTo>
                      <a:pt x="81" y="31"/>
                    </a:lnTo>
                    <a:lnTo>
                      <a:pt x="88" y="41"/>
                    </a:lnTo>
                    <a:lnTo>
                      <a:pt x="96" y="43"/>
                    </a:lnTo>
                    <a:lnTo>
                      <a:pt x="105" y="46"/>
                    </a:lnTo>
                    <a:lnTo>
                      <a:pt x="115" y="48"/>
                    </a:lnTo>
                    <a:lnTo>
                      <a:pt x="121" y="51"/>
                    </a:lnTo>
                    <a:lnTo>
                      <a:pt x="119" y="87"/>
                    </a:lnTo>
                    <a:lnTo>
                      <a:pt x="118" y="123"/>
                    </a:lnTo>
                    <a:lnTo>
                      <a:pt x="117" y="159"/>
                    </a:lnTo>
                    <a:lnTo>
                      <a:pt x="115" y="194"/>
                    </a:lnTo>
                    <a:lnTo>
                      <a:pt x="106" y="194"/>
                    </a:lnTo>
                    <a:lnTo>
                      <a:pt x="98" y="196"/>
                    </a:lnTo>
                    <a:lnTo>
                      <a:pt x="90" y="196"/>
                    </a:lnTo>
                    <a:lnTo>
                      <a:pt x="83" y="196"/>
                    </a:lnTo>
                    <a:lnTo>
                      <a:pt x="75" y="197"/>
                    </a:lnTo>
                    <a:lnTo>
                      <a:pt x="67" y="197"/>
                    </a:lnTo>
                    <a:lnTo>
                      <a:pt x="59" y="197"/>
                    </a:lnTo>
                    <a:lnTo>
                      <a:pt x="51" y="197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476" name="Freeform 732"/>
              <p:cNvSpPr>
                <a:spLocks/>
              </p:cNvSpPr>
              <p:nvPr/>
            </p:nvSpPr>
            <p:spPr bwMode="auto">
              <a:xfrm flipH="1">
                <a:off x="2305" y="1972"/>
                <a:ext cx="37" cy="52"/>
              </a:xfrm>
              <a:custGeom>
                <a:avLst/>
                <a:gdLst/>
                <a:ahLst/>
                <a:cxnLst>
                  <a:cxn ang="0">
                    <a:pos x="35" y="142"/>
                  </a:cxn>
                  <a:cxn ang="0">
                    <a:pos x="36" y="129"/>
                  </a:cxn>
                  <a:cxn ang="0">
                    <a:pos x="36" y="115"/>
                  </a:cxn>
                  <a:cxn ang="0">
                    <a:pos x="35" y="101"/>
                  </a:cxn>
                  <a:cxn ang="0">
                    <a:pos x="30" y="89"/>
                  </a:cxn>
                  <a:cxn ang="0">
                    <a:pos x="22" y="87"/>
                  </a:cxn>
                  <a:cxn ang="0">
                    <a:pos x="14" y="84"/>
                  </a:cxn>
                  <a:cxn ang="0">
                    <a:pos x="7" y="80"/>
                  </a:cxn>
                  <a:cxn ang="0">
                    <a:pos x="0" y="77"/>
                  </a:cxn>
                  <a:cxn ang="0">
                    <a:pos x="2" y="64"/>
                  </a:cxn>
                  <a:cxn ang="0">
                    <a:pos x="5" y="50"/>
                  </a:cxn>
                  <a:cxn ang="0">
                    <a:pos x="6" y="38"/>
                  </a:cxn>
                  <a:cxn ang="0">
                    <a:pos x="8" y="24"/>
                  </a:cxn>
                  <a:cxn ang="0">
                    <a:pos x="19" y="19"/>
                  </a:cxn>
                  <a:cxn ang="0">
                    <a:pos x="30" y="15"/>
                  </a:cxn>
                  <a:cxn ang="0">
                    <a:pos x="40" y="11"/>
                  </a:cxn>
                  <a:cxn ang="0">
                    <a:pos x="51" y="8"/>
                  </a:cxn>
                  <a:cxn ang="0">
                    <a:pos x="61" y="5"/>
                  </a:cxn>
                  <a:cxn ang="0">
                    <a:pos x="73" y="3"/>
                  </a:cxn>
                  <a:cxn ang="0">
                    <a:pos x="83" y="2"/>
                  </a:cxn>
                  <a:cxn ang="0">
                    <a:pos x="95" y="0"/>
                  </a:cxn>
                  <a:cxn ang="0">
                    <a:pos x="89" y="36"/>
                  </a:cxn>
                  <a:cxn ang="0">
                    <a:pos x="85" y="76"/>
                  </a:cxn>
                  <a:cxn ang="0">
                    <a:pos x="82" y="114"/>
                  </a:cxn>
                  <a:cxn ang="0">
                    <a:pos x="76" y="152"/>
                  </a:cxn>
                  <a:cxn ang="0">
                    <a:pos x="69" y="152"/>
                  </a:cxn>
                  <a:cxn ang="0">
                    <a:pos x="62" y="152"/>
                  </a:cxn>
                  <a:cxn ang="0">
                    <a:pos x="58" y="152"/>
                  </a:cxn>
                  <a:cxn ang="0">
                    <a:pos x="53" y="152"/>
                  </a:cxn>
                  <a:cxn ang="0">
                    <a:pos x="49" y="151"/>
                  </a:cxn>
                  <a:cxn ang="0">
                    <a:pos x="44" y="149"/>
                  </a:cxn>
                  <a:cxn ang="0">
                    <a:pos x="39" y="147"/>
                  </a:cxn>
                  <a:cxn ang="0">
                    <a:pos x="35" y="142"/>
                  </a:cxn>
                </a:cxnLst>
                <a:rect l="0" t="0" r="r" b="b"/>
                <a:pathLst>
                  <a:path w="95" h="152">
                    <a:moveTo>
                      <a:pt x="35" y="142"/>
                    </a:moveTo>
                    <a:lnTo>
                      <a:pt x="36" y="129"/>
                    </a:lnTo>
                    <a:lnTo>
                      <a:pt x="36" y="115"/>
                    </a:lnTo>
                    <a:lnTo>
                      <a:pt x="35" y="101"/>
                    </a:lnTo>
                    <a:lnTo>
                      <a:pt x="30" y="89"/>
                    </a:lnTo>
                    <a:lnTo>
                      <a:pt x="22" y="87"/>
                    </a:lnTo>
                    <a:lnTo>
                      <a:pt x="14" y="84"/>
                    </a:lnTo>
                    <a:lnTo>
                      <a:pt x="7" y="80"/>
                    </a:lnTo>
                    <a:lnTo>
                      <a:pt x="0" y="77"/>
                    </a:lnTo>
                    <a:lnTo>
                      <a:pt x="2" y="64"/>
                    </a:lnTo>
                    <a:lnTo>
                      <a:pt x="5" y="50"/>
                    </a:lnTo>
                    <a:lnTo>
                      <a:pt x="6" y="38"/>
                    </a:lnTo>
                    <a:lnTo>
                      <a:pt x="8" y="24"/>
                    </a:lnTo>
                    <a:lnTo>
                      <a:pt x="19" y="19"/>
                    </a:lnTo>
                    <a:lnTo>
                      <a:pt x="30" y="15"/>
                    </a:lnTo>
                    <a:lnTo>
                      <a:pt x="40" y="11"/>
                    </a:lnTo>
                    <a:lnTo>
                      <a:pt x="51" y="8"/>
                    </a:lnTo>
                    <a:lnTo>
                      <a:pt x="61" y="5"/>
                    </a:lnTo>
                    <a:lnTo>
                      <a:pt x="73" y="3"/>
                    </a:lnTo>
                    <a:lnTo>
                      <a:pt x="83" y="2"/>
                    </a:lnTo>
                    <a:lnTo>
                      <a:pt x="95" y="0"/>
                    </a:lnTo>
                    <a:lnTo>
                      <a:pt x="89" y="36"/>
                    </a:lnTo>
                    <a:lnTo>
                      <a:pt x="85" y="76"/>
                    </a:lnTo>
                    <a:lnTo>
                      <a:pt x="82" y="114"/>
                    </a:lnTo>
                    <a:lnTo>
                      <a:pt x="76" y="152"/>
                    </a:lnTo>
                    <a:lnTo>
                      <a:pt x="69" y="152"/>
                    </a:lnTo>
                    <a:lnTo>
                      <a:pt x="62" y="152"/>
                    </a:lnTo>
                    <a:lnTo>
                      <a:pt x="58" y="152"/>
                    </a:lnTo>
                    <a:lnTo>
                      <a:pt x="53" y="152"/>
                    </a:lnTo>
                    <a:lnTo>
                      <a:pt x="49" y="151"/>
                    </a:lnTo>
                    <a:lnTo>
                      <a:pt x="44" y="149"/>
                    </a:lnTo>
                    <a:lnTo>
                      <a:pt x="39" y="147"/>
                    </a:lnTo>
                    <a:lnTo>
                      <a:pt x="35" y="142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477" name="Freeform 733"/>
              <p:cNvSpPr>
                <a:spLocks/>
              </p:cNvSpPr>
              <p:nvPr/>
            </p:nvSpPr>
            <p:spPr bwMode="auto">
              <a:xfrm flipH="1">
                <a:off x="2335" y="2004"/>
                <a:ext cx="10" cy="19"/>
              </a:xfrm>
              <a:custGeom>
                <a:avLst/>
                <a:gdLst/>
                <a:ahLst/>
                <a:cxnLst>
                  <a:cxn ang="0">
                    <a:pos x="15" y="52"/>
                  </a:cxn>
                  <a:cxn ang="0">
                    <a:pos x="13" y="48"/>
                  </a:cxn>
                  <a:cxn ang="0">
                    <a:pos x="12" y="45"/>
                  </a:cxn>
                  <a:cxn ang="0">
                    <a:pos x="10" y="43"/>
                  </a:cxn>
                  <a:cxn ang="0">
                    <a:pos x="6" y="39"/>
                  </a:cxn>
                  <a:cxn ang="0">
                    <a:pos x="3" y="29"/>
                  </a:cxn>
                  <a:cxn ang="0">
                    <a:pos x="1" y="22"/>
                  </a:cxn>
                  <a:cxn ang="0">
                    <a:pos x="0" y="14"/>
                  </a:cxn>
                  <a:cxn ang="0">
                    <a:pos x="0" y="4"/>
                  </a:cxn>
                  <a:cxn ang="0">
                    <a:pos x="5" y="2"/>
                  </a:cxn>
                  <a:cxn ang="0">
                    <a:pos x="9" y="0"/>
                  </a:cxn>
                  <a:cxn ang="0">
                    <a:pos x="13" y="0"/>
                  </a:cxn>
                  <a:cxn ang="0">
                    <a:pos x="18" y="0"/>
                  </a:cxn>
                  <a:cxn ang="0">
                    <a:pos x="20" y="12"/>
                  </a:cxn>
                  <a:cxn ang="0">
                    <a:pos x="23" y="28"/>
                  </a:cxn>
                  <a:cxn ang="0">
                    <a:pos x="25" y="43"/>
                  </a:cxn>
                  <a:cxn ang="0">
                    <a:pos x="25" y="53"/>
                  </a:cxn>
                  <a:cxn ang="0">
                    <a:pos x="23" y="53"/>
                  </a:cxn>
                  <a:cxn ang="0">
                    <a:pos x="20" y="53"/>
                  </a:cxn>
                  <a:cxn ang="0">
                    <a:pos x="17" y="53"/>
                  </a:cxn>
                  <a:cxn ang="0">
                    <a:pos x="15" y="52"/>
                  </a:cxn>
                </a:cxnLst>
                <a:rect l="0" t="0" r="r" b="b"/>
                <a:pathLst>
                  <a:path w="25" h="53">
                    <a:moveTo>
                      <a:pt x="15" y="52"/>
                    </a:moveTo>
                    <a:lnTo>
                      <a:pt x="13" y="48"/>
                    </a:lnTo>
                    <a:lnTo>
                      <a:pt x="12" y="45"/>
                    </a:lnTo>
                    <a:lnTo>
                      <a:pt x="10" y="43"/>
                    </a:lnTo>
                    <a:lnTo>
                      <a:pt x="6" y="39"/>
                    </a:lnTo>
                    <a:lnTo>
                      <a:pt x="3" y="29"/>
                    </a:lnTo>
                    <a:lnTo>
                      <a:pt x="1" y="22"/>
                    </a:lnTo>
                    <a:lnTo>
                      <a:pt x="0" y="14"/>
                    </a:lnTo>
                    <a:lnTo>
                      <a:pt x="0" y="4"/>
                    </a:lnTo>
                    <a:lnTo>
                      <a:pt x="5" y="2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8" y="0"/>
                    </a:lnTo>
                    <a:lnTo>
                      <a:pt x="20" y="12"/>
                    </a:lnTo>
                    <a:lnTo>
                      <a:pt x="23" y="28"/>
                    </a:lnTo>
                    <a:lnTo>
                      <a:pt x="25" y="43"/>
                    </a:lnTo>
                    <a:lnTo>
                      <a:pt x="25" y="53"/>
                    </a:lnTo>
                    <a:lnTo>
                      <a:pt x="23" y="53"/>
                    </a:lnTo>
                    <a:lnTo>
                      <a:pt x="20" y="53"/>
                    </a:lnTo>
                    <a:lnTo>
                      <a:pt x="17" y="53"/>
                    </a:lnTo>
                    <a:lnTo>
                      <a:pt x="15" y="52"/>
                    </a:lnTo>
                    <a:close/>
                  </a:path>
                </a:pathLst>
              </a:custGeom>
              <a:solidFill>
                <a:srgbClr val="0066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478" name="Freeform 734"/>
              <p:cNvSpPr>
                <a:spLocks/>
              </p:cNvSpPr>
              <p:nvPr/>
            </p:nvSpPr>
            <p:spPr bwMode="auto">
              <a:xfrm flipH="1">
                <a:off x="2347" y="1985"/>
                <a:ext cx="16" cy="36"/>
              </a:xfrm>
              <a:custGeom>
                <a:avLst/>
                <a:gdLst/>
                <a:ahLst/>
                <a:cxnLst>
                  <a:cxn ang="0">
                    <a:pos x="1" y="98"/>
                  </a:cxn>
                  <a:cxn ang="0">
                    <a:pos x="0" y="79"/>
                  </a:cxn>
                  <a:cxn ang="0">
                    <a:pos x="0" y="56"/>
                  </a:cxn>
                  <a:cxn ang="0">
                    <a:pos x="1" y="33"/>
                  </a:cxn>
                  <a:cxn ang="0">
                    <a:pos x="8" y="14"/>
                  </a:cxn>
                  <a:cxn ang="0">
                    <a:pos x="16" y="10"/>
                  </a:cxn>
                  <a:cxn ang="0">
                    <a:pos x="25" y="5"/>
                  </a:cxn>
                  <a:cxn ang="0">
                    <a:pos x="33" y="3"/>
                  </a:cxn>
                  <a:cxn ang="0">
                    <a:pos x="41" y="0"/>
                  </a:cxn>
                  <a:cxn ang="0">
                    <a:pos x="37" y="27"/>
                  </a:cxn>
                  <a:cxn ang="0">
                    <a:pos x="35" y="53"/>
                  </a:cxn>
                  <a:cxn ang="0">
                    <a:pos x="33" y="79"/>
                  </a:cxn>
                  <a:cxn ang="0">
                    <a:pos x="31" y="106"/>
                  </a:cxn>
                  <a:cxn ang="0">
                    <a:pos x="25" y="105"/>
                  </a:cxn>
                  <a:cxn ang="0">
                    <a:pos x="16" y="103"/>
                  </a:cxn>
                  <a:cxn ang="0">
                    <a:pos x="8" y="101"/>
                  </a:cxn>
                  <a:cxn ang="0">
                    <a:pos x="1" y="98"/>
                  </a:cxn>
                </a:cxnLst>
                <a:rect l="0" t="0" r="r" b="b"/>
                <a:pathLst>
                  <a:path w="41" h="106">
                    <a:moveTo>
                      <a:pt x="1" y="98"/>
                    </a:moveTo>
                    <a:lnTo>
                      <a:pt x="0" y="79"/>
                    </a:lnTo>
                    <a:lnTo>
                      <a:pt x="0" y="56"/>
                    </a:lnTo>
                    <a:lnTo>
                      <a:pt x="1" y="33"/>
                    </a:lnTo>
                    <a:lnTo>
                      <a:pt x="8" y="14"/>
                    </a:lnTo>
                    <a:lnTo>
                      <a:pt x="16" y="10"/>
                    </a:lnTo>
                    <a:lnTo>
                      <a:pt x="25" y="5"/>
                    </a:lnTo>
                    <a:lnTo>
                      <a:pt x="33" y="3"/>
                    </a:lnTo>
                    <a:lnTo>
                      <a:pt x="41" y="0"/>
                    </a:lnTo>
                    <a:lnTo>
                      <a:pt x="37" y="27"/>
                    </a:lnTo>
                    <a:lnTo>
                      <a:pt x="35" y="53"/>
                    </a:lnTo>
                    <a:lnTo>
                      <a:pt x="33" y="79"/>
                    </a:lnTo>
                    <a:lnTo>
                      <a:pt x="31" y="106"/>
                    </a:lnTo>
                    <a:lnTo>
                      <a:pt x="25" y="105"/>
                    </a:lnTo>
                    <a:lnTo>
                      <a:pt x="16" y="103"/>
                    </a:lnTo>
                    <a:lnTo>
                      <a:pt x="8" y="101"/>
                    </a:lnTo>
                    <a:lnTo>
                      <a:pt x="1" y="98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479" name="Freeform 735"/>
              <p:cNvSpPr>
                <a:spLocks/>
              </p:cNvSpPr>
              <p:nvPr/>
            </p:nvSpPr>
            <p:spPr bwMode="auto">
              <a:xfrm flipH="1">
                <a:off x="2337" y="1950"/>
                <a:ext cx="22" cy="35"/>
              </a:xfrm>
              <a:custGeom>
                <a:avLst/>
                <a:gdLst/>
                <a:ahLst/>
                <a:cxnLst>
                  <a:cxn ang="0">
                    <a:pos x="0" y="100"/>
                  </a:cxn>
                  <a:cxn ang="0">
                    <a:pos x="2" y="88"/>
                  </a:cxn>
                  <a:cxn ang="0">
                    <a:pos x="6" y="76"/>
                  </a:cxn>
                  <a:cxn ang="0">
                    <a:pos x="8" y="64"/>
                  </a:cxn>
                  <a:cxn ang="0">
                    <a:pos x="10" y="52"/>
                  </a:cxn>
                  <a:cxn ang="0">
                    <a:pos x="15" y="39"/>
                  </a:cxn>
                  <a:cxn ang="0">
                    <a:pos x="19" y="26"/>
                  </a:cxn>
                  <a:cxn ang="0">
                    <a:pos x="26" y="13"/>
                  </a:cxn>
                  <a:cxn ang="0">
                    <a:pos x="33" y="2"/>
                  </a:cxn>
                  <a:cxn ang="0">
                    <a:pos x="39" y="1"/>
                  </a:cxn>
                  <a:cxn ang="0">
                    <a:pos x="45" y="1"/>
                  </a:cxn>
                  <a:cxn ang="0">
                    <a:pos x="51" y="1"/>
                  </a:cxn>
                  <a:cxn ang="0">
                    <a:pos x="56" y="0"/>
                  </a:cxn>
                  <a:cxn ang="0">
                    <a:pos x="51" y="20"/>
                  </a:cxn>
                  <a:cxn ang="0">
                    <a:pos x="47" y="39"/>
                  </a:cxn>
                  <a:cxn ang="0">
                    <a:pos x="42" y="59"/>
                  </a:cxn>
                  <a:cxn ang="0">
                    <a:pos x="37" y="79"/>
                  </a:cxn>
                  <a:cxn ang="0">
                    <a:pos x="36" y="80"/>
                  </a:cxn>
                  <a:cxn ang="0">
                    <a:pos x="33" y="82"/>
                  </a:cxn>
                  <a:cxn ang="0">
                    <a:pos x="32" y="83"/>
                  </a:cxn>
                  <a:cxn ang="0">
                    <a:pos x="29" y="84"/>
                  </a:cxn>
                  <a:cxn ang="0">
                    <a:pos x="24" y="87"/>
                  </a:cxn>
                  <a:cxn ang="0">
                    <a:pos x="18" y="90"/>
                  </a:cxn>
                  <a:cxn ang="0">
                    <a:pos x="10" y="95"/>
                  </a:cxn>
                  <a:cxn ang="0">
                    <a:pos x="0" y="100"/>
                  </a:cxn>
                </a:cxnLst>
                <a:rect l="0" t="0" r="r" b="b"/>
                <a:pathLst>
                  <a:path w="56" h="100">
                    <a:moveTo>
                      <a:pt x="0" y="100"/>
                    </a:moveTo>
                    <a:lnTo>
                      <a:pt x="2" y="88"/>
                    </a:lnTo>
                    <a:lnTo>
                      <a:pt x="6" y="76"/>
                    </a:lnTo>
                    <a:lnTo>
                      <a:pt x="8" y="64"/>
                    </a:lnTo>
                    <a:lnTo>
                      <a:pt x="10" y="52"/>
                    </a:lnTo>
                    <a:lnTo>
                      <a:pt x="15" y="39"/>
                    </a:lnTo>
                    <a:lnTo>
                      <a:pt x="19" y="26"/>
                    </a:lnTo>
                    <a:lnTo>
                      <a:pt x="26" y="13"/>
                    </a:lnTo>
                    <a:lnTo>
                      <a:pt x="33" y="2"/>
                    </a:lnTo>
                    <a:lnTo>
                      <a:pt x="39" y="1"/>
                    </a:lnTo>
                    <a:lnTo>
                      <a:pt x="45" y="1"/>
                    </a:lnTo>
                    <a:lnTo>
                      <a:pt x="51" y="1"/>
                    </a:lnTo>
                    <a:lnTo>
                      <a:pt x="56" y="0"/>
                    </a:lnTo>
                    <a:lnTo>
                      <a:pt x="51" y="20"/>
                    </a:lnTo>
                    <a:lnTo>
                      <a:pt x="47" y="39"/>
                    </a:lnTo>
                    <a:lnTo>
                      <a:pt x="42" y="59"/>
                    </a:lnTo>
                    <a:lnTo>
                      <a:pt x="37" y="79"/>
                    </a:lnTo>
                    <a:lnTo>
                      <a:pt x="36" y="80"/>
                    </a:lnTo>
                    <a:lnTo>
                      <a:pt x="33" y="82"/>
                    </a:lnTo>
                    <a:lnTo>
                      <a:pt x="32" y="83"/>
                    </a:lnTo>
                    <a:lnTo>
                      <a:pt x="29" y="84"/>
                    </a:lnTo>
                    <a:lnTo>
                      <a:pt x="24" y="87"/>
                    </a:lnTo>
                    <a:lnTo>
                      <a:pt x="18" y="90"/>
                    </a:lnTo>
                    <a:lnTo>
                      <a:pt x="10" y="95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480" name="Freeform 736"/>
              <p:cNvSpPr>
                <a:spLocks/>
              </p:cNvSpPr>
              <p:nvPr/>
            </p:nvSpPr>
            <p:spPr bwMode="auto">
              <a:xfrm flipH="1">
                <a:off x="2292" y="1923"/>
                <a:ext cx="46" cy="52"/>
              </a:xfrm>
              <a:custGeom>
                <a:avLst/>
                <a:gdLst/>
                <a:ahLst/>
                <a:cxnLst>
                  <a:cxn ang="0">
                    <a:pos x="0" y="151"/>
                  </a:cxn>
                  <a:cxn ang="0">
                    <a:pos x="5" y="133"/>
                  </a:cxn>
                  <a:cxn ang="0">
                    <a:pos x="10" y="113"/>
                  </a:cxn>
                  <a:cxn ang="0">
                    <a:pos x="14" y="94"/>
                  </a:cxn>
                  <a:cxn ang="0">
                    <a:pos x="18" y="75"/>
                  </a:cxn>
                  <a:cxn ang="0">
                    <a:pos x="23" y="68"/>
                  </a:cxn>
                  <a:cxn ang="0">
                    <a:pos x="25" y="61"/>
                  </a:cxn>
                  <a:cxn ang="0">
                    <a:pos x="26" y="54"/>
                  </a:cxn>
                  <a:cxn ang="0">
                    <a:pos x="27" y="46"/>
                  </a:cxn>
                  <a:cxn ang="0">
                    <a:pos x="35" y="37"/>
                  </a:cxn>
                  <a:cxn ang="0">
                    <a:pos x="46" y="29"/>
                  </a:cxn>
                  <a:cxn ang="0">
                    <a:pos x="56" y="22"/>
                  </a:cxn>
                  <a:cxn ang="0">
                    <a:pos x="68" y="16"/>
                  </a:cxn>
                  <a:cxn ang="0">
                    <a:pos x="80" y="10"/>
                  </a:cxn>
                  <a:cxn ang="0">
                    <a:pos x="92" y="7"/>
                  </a:cxn>
                  <a:cxn ang="0">
                    <a:pos x="105" y="3"/>
                  </a:cxn>
                  <a:cxn ang="0">
                    <a:pos x="116" y="0"/>
                  </a:cxn>
                  <a:cxn ang="0">
                    <a:pos x="109" y="32"/>
                  </a:cxn>
                  <a:cxn ang="0">
                    <a:pos x="101" y="63"/>
                  </a:cxn>
                  <a:cxn ang="0">
                    <a:pos x="94" y="94"/>
                  </a:cxn>
                  <a:cxn ang="0">
                    <a:pos x="88" y="127"/>
                  </a:cxn>
                  <a:cxn ang="0">
                    <a:pos x="83" y="129"/>
                  </a:cxn>
                  <a:cxn ang="0">
                    <a:pos x="76" y="130"/>
                  </a:cxn>
                  <a:cxn ang="0">
                    <a:pos x="67" y="133"/>
                  </a:cxn>
                  <a:cxn ang="0">
                    <a:pos x="57" y="135"/>
                  </a:cxn>
                  <a:cxn ang="0">
                    <a:pos x="46" y="138"/>
                  </a:cxn>
                  <a:cxn ang="0">
                    <a:pos x="32" y="142"/>
                  </a:cxn>
                  <a:cxn ang="0">
                    <a:pos x="17" y="146"/>
                  </a:cxn>
                  <a:cxn ang="0">
                    <a:pos x="0" y="151"/>
                  </a:cxn>
                </a:cxnLst>
                <a:rect l="0" t="0" r="r" b="b"/>
                <a:pathLst>
                  <a:path w="116" h="151">
                    <a:moveTo>
                      <a:pt x="0" y="151"/>
                    </a:moveTo>
                    <a:lnTo>
                      <a:pt x="5" y="133"/>
                    </a:lnTo>
                    <a:lnTo>
                      <a:pt x="10" y="113"/>
                    </a:lnTo>
                    <a:lnTo>
                      <a:pt x="14" y="94"/>
                    </a:lnTo>
                    <a:lnTo>
                      <a:pt x="18" y="75"/>
                    </a:lnTo>
                    <a:lnTo>
                      <a:pt x="23" y="68"/>
                    </a:lnTo>
                    <a:lnTo>
                      <a:pt x="25" y="61"/>
                    </a:lnTo>
                    <a:lnTo>
                      <a:pt x="26" y="54"/>
                    </a:lnTo>
                    <a:lnTo>
                      <a:pt x="27" y="46"/>
                    </a:lnTo>
                    <a:lnTo>
                      <a:pt x="35" y="37"/>
                    </a:lnTo>
                    <a:lnTo>
                      <a:pt x="46" y="29"/>
                    </a:lnTo>
                    <a:lnTo>
                      <a:pt x="56" y="22"/>
                    </a:lnTo>
                    <a:lnTo>
                      <a:pt x="68" y="16"/>
                    </a:lnTo>
                    <a:lnTo>
                      <a:pt x="80" y="10"/>
                    </a:lnTo>
                    <a:lnTo>
                      <a:pt x="92" y="7"/>
                    </a:lnTo>
                    <a:lnTo>
                      <a:pt x="105" y="3"/>
                    </a:lnTo>
                    <a:lnTo>
                      <a:pt x="116" y="0"/>
                    </a:lnTo>
                    <a:lnTo>
                      <a:pt x="109" y="32"/>
                    </a:lnTo>
                    <a:lnTo>
                      <a:pt x="101" y="63"/>
                    </a:lnTo>
                    <a:lnTo>
                      <a:pt x="94" y="94"/>
                    </a:lnTo>
                    <a:lnTo>
                      <a:pt x="88" y="127"/>
                    </a:lnTo>
                    <a:lnTo>
                      <a:pt x="83" y="129"/>
                    </a:lnTo>
                    <a:lnTo>
                      <a:pt x="76" y="130"/>
                    </a:lnTo>
                    <a:lnTo>
                      <a:pt x="67" y="133"/>
                    </a:lnTo>
                    <a:lnTo>
                      <a:pt x="57" y="135"/>
                    </a:lnTo>
                    <a:lnTo>
                      <a:pt x="46" y="138"/>
                    </a:lnTo>
                    <a:lnTo>
                      <a:pt x="32" y="142"/>
                    </a:lnTo>
                    <a:lnTo>
                      <a:pt x="17" y="146"/>
                    </a:lnTo>
                    <a:lnTo>
                      <a:pt x="0" y="151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481" name="Freeform 737"/>
              <p:cNvSpPr>
                <a:spLocks/>
              </p:cNvSpPr>
              <p:nvPr/>
            </p:nvSpPr>
            <p:spPr bwMode="auto">
              <a:xfrm flipH="1">
                <a:off x="2210" y="1951"/>
                <a:ext cx="18" cy="16"/>
              </a:xfrm>
              <a:custGeom>
                <a:avLst/>
                <a:gdLst/>
                <a:ahLst/>
                <a:cxnLst>
                  <a:cxn ang="0">
                    <a:pos x="26" y="50"/>
                  </a:cxn>
                  <a:cxn ang="0">
                    <a:pos x="24" y="48"/>
                  </a:cxn>
                  <a:cxn ang="0">
                    <a:pos x="24" y="44"/>
                  </a:cxn>
                  <a:cxn ang="0">
                    <a:pos x="23" y="41"/>
                  </a:cxn>
                  <a:cxn ang="0">
                    <a:pos x="23" y="38"/>
                  </a:cxn>
                  <a:cxn ang="0">
                    <a:pos x="22" y="41"/>
                  </a:cxn>
                  <a:cxn ang="0">
                    <a:pos x="20" y="43"/>
                  </a:cxn>
                  <a:cxn ang="0">
                    <a:pos x="17" y="46"/>
                  </a:cxn>
                  <a:cxn ang="0">
                    <a:pos x="15" y="49"/>
                  </a:cxn>
                  <a:cxn ang="0">
                    <a:pos x="4" y="42"/>
                  </a:cxn>
                  <a:cxn ang="0">
                    <a:pos x="0" y="35"/>
                  </a:cxn>
                  <a:cxn ang="0">
                    <a:pos x="1" y="26"/>
                  </a:cxn>
                  <a:cxn ang="0">
                    <a:pos x="6" y="13"/>
                  </a:cxn>
                  <a:cxn ang="0">
                    <a:pos x="11" y="12"/>
                  </a:cxn>
                  <a:cxn ang="0">
                    <a:pos x="15" y="10"/>
                  </a:cxn>
                  <a:cxn ang="0">
                    <a:pos x="21" y="7"/>
                  </a:cxn>
                  <a:cxn ang="0">
                    <a:pos x="27" y="5"/>
                  </a:cxn>
                  <a:cxn ang="0">
                    <a:pos x="31" y="4"/>
                  </a:cxn>
                  <a:cxn ang="0">
                    <a:pos x="36" y="1"/>
                  </a:cxn>
                  <a:cxn ang="0">
                    <a:pos x="41" y="0"/>
                  </a:cxn>
                  <a:cxn ang="0">
                    <a:pos x="44" y="0"/>
                  </a:cxn>
                  <a:cxn ang="0">
                    <a:pos x="43" y="13"/>
                  </a:cxn>
                  <a:cxn ang="0">
                    <a:pos x="42" y="22"/>
                  </a:cxn>
                  <a:cxn ang="0">
                    <a:pos x="39" y="33"/>
                  </a:cxn>
                  <a:cxn ang="0">
                    <a:pos x="36" y="50"/>
                  </a:cxn>
                  <a:cxn ang="0">
                    <a:pos x="34" y="50"/>
                  </a:cxn>
                  <a:cxn ang="0">
                    <a:pos x="31" y="50"/>
                  </a:cxn>
                  <a:cxn ang="0">
                    <a:pos x="29" y="50"/>
                  </a:cxn>
                  <a:cxn ang="0">
                    <a:pos x="26" y="50"/>
                  </a:cxn>
                </a:cxnLst>
                <a:rect l="0" t="0" r="r" b="b"/>
                <a:pathLst>
                  <a:path w="44" h="50">
                    <a:moveTo>
                      <a:pt x="26" y="50"/>
                    </a:moveTo>
                    <a:lnTo>
                      <a:pt x="24" y="48"/>
                    </a:lnTo>
                    <a:lnTo>
                      <a:pt x="24" y="44"/>
                    </a:lnTo>
                    <a:lnTo>
                      <a:pt x="23" y="41"/>
                    </a:lnTo>
                    <a:lnTo>
                      <a:pt x="23" y="38"/>
                    </a:lnTo>
                    <a:lnTo>
                      <a:pt x="22" y="41"/>
                    </a:lnTo>
                    <a:lnTo>
                      <a:pt x="20" y="43"/>
                    </a:lnTo>
                    <a:lnTo>
                      <a:pt x="17" y="46"/>
                    </a:lnTo>
                    <a:lnTo>
                      <a:pt x="15" y="49"/>
                    </a:lnTo>
                    <a:lnTo>
                      <a:pt x="4" y="42"/>
                    </a:lnTo>
                    <a:lnTo>
                      <a:pt x="0" y="35"/>
                    </a:lnTo>
                    <a:lnTo>
                      <a:pt x="1" y="26"/>
                    </a:lnTo>
                    <a:lnTo>
                      <a:pt x="6" y="13"/>
                    </a:lnTo>
                    <a:lnTo>
                      <a:pt x="11" y="12"/>
                    </a:lnTo>
                    <a:lnTo>
                      <a:pt x="15" y="10"/>
                    </a:lnTo>
                    <a:lnTo>
                      <a:pt x="21" y="7"/>
                    </a:lnTo>
                    <a:lnTo>
                      <a:pt x="27" y="5"/>
                    </a:lnTo>
                    <a:lnTo>
                      <a:pt x="31" y="4"/>
                    </a:lnTo>
                    <a:lnTo>
                      <a:pt x="36" y="1"/>
                    </a:lnTo>
                    <a:lnTo>
                      <a:pt x="41" y="0"/>
                    </a:lnTo>
                    <a:lnTo>
                      <a:pt x="44" y="0"/>
                    </a:lnTo>
                    <a:lnTo>
                      <a:pt x="43" y="13"/>
                    </a:lnTo>
                    <a:lnTo>
                      <a:pt x="42" y="22"/>
                    </a:lnTo>
                    <a:lnTo>
                      <a:pt x="39" y="33"/>
                    </a:lnTo>
                    <a:lnTo>
                      <a:pt x="36" y="50"/>
                    </a:lnTo>
                    <a:lnTo>
                      <a:pt x="34" y="50"/>
                    </a:lnTo>
                    <a:lnTo>
                      <a:pt x="31" y="50"/>
                    </a:lnTo>
                    <a:lnTo>
                      <a:pt x="29" y="50"/>
                    </a:lnTo>
                    <a:lnTo>
                      <a:pt x="26" y="50"/>
                    </a:lnTo>
                    <a:close/>
                  </a:path>
                </a:pathLst>
              </a:custGeom>
              <a:solidFill>
                <a:srgbClr val="0066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482" name="Freeform 738"/>
              <p:cNvSpPr>
                <a:spLocks/>
              </p:cNvSpPr>
              <p:nvPr/>
            </p:nvSpPr>
            <p:spPr bwMode="auto">
              <a:xfrm flipH="1">
                <a:off x="2257" y="1919"/>
                <a:ext cx="41" cy="47"/>
              </a:xfrm>
              <a:custGeom>
                <a:avLst/>
                <a:gdLst/>
                <a:ahLst/>
                <a:cxnLst>
                  <a:cxn ang="0">
                    <a:pos x="0" y="138"/>
                  </a:cxn>
                  <a:cxn ang="0">
                    <a:pos x="6" y="107"/>
                  </a:cxn>
                  <a:cxn ang="0">
                    <a:pos x="8" y="89"/>
                  </a:cxn>
                  <a:cxn ang="0">
                    <a:pos x="11" y="76"/>
                  </a:cxn>
                  <a:cxn ang="0">
                    <a:pos x="12" y="61"/>
                  </a:cxn>
                  <a:cxn ang="0">
                    <a:pos x="15" y="47"/>
                  </a:cxn>
                  <a:cxn ang="0">
                    <a:pos x="22" y="26"/>
                  </a:cxn>
                  <a:cxn ang="0">
                    <a:pos x="29" y="8"/>
                  </a:cxn>
                  <a:cxn ang="0">
                    <a:pos x="36" y="0"/>
                  </a:cxn>
                  <a:cxn ang="0">
                    <a:pos x="40" y="13"/>
                  </a:cxn>
                  <a:cxn ang="0">
                    <a:pos x="42" y="24"/>
                  </a:cxn>
                  <a:cxn ang="0">
                    <a:pos x="43" y="36"/>
                  </a:cxn>
                  <a:cxn ang="0">
                    <a:pos x="44" y="48"/>
                  </a:cxn>
                  <a:cxn ang="0">
                    <a:pos x="47" y="52"/>
                  </a:cxn>
                  <a:cxn ang="0">
                    <a:pos x="50" y="55"/>
                  </a:cxn>
                  <a:cxn ang="0">
                    <a:pos x="51" y="59"/>
                  </a:cxn>
                  <a:cxn ang="0">
                    <a:pos x="52" y="62"/>
                  </a:cxn>
                  <a:cxn ang="0">
                    <a:pos x="57" y="61"/>
                  </a:cxn>
                  <a:cxn ang="0">
                    <a:pos x="61" y="60"/>
                  </a:cxn>
                  <a:cxn ang="0">
                    <a:pos x="65" y="59"/>
                  </a:cxn>
                  <a:cxn ang="0">
                    <a:pos x="70" y="58"/>
                  </a:cxn>
                  <a:cxn ang="0">
                    <a:pos x="74" y="56"/>
                  </a:cxn>
                  <a:cxn ang="0">
                    <a:pos x="79" y="55"/>
                  </a:cxn>
                  <a:cxn ang="0">
                    <a:pos x="82" y="55"/>
                  </a:cxn>
                  <a:cxn ang="0">
                    <a:pos x="87" y="55"/>
                  </a:cxn>
                  <a:cxn ang="0">
                    <a:pos x="88" y="65"/>
                  </a:cxn>
                  <a:cxn ang="0">
                    <a:pos x="90" y="75"/>
                  </a:cxn>
                  <a:cxn ang="0">
                    <a:pos x="95" y="83"/>
                  </a:cxn>
                  <a:cxn ang="0">
                    <a:pos x="103" y="89"/>
                  </a:cxn>
                  <a:cxn ang="0">
                    <a:pos x="104" y="96"/>
                  </a:cxn>
                  <a:cxn ang="0">
                    <a:pos x="104" y="100"/>
                  </a:cxn>
                  <a:cxn ang="0">
                    <a:pos x="104" y="104"/>
                  </a:cxn>
                  <a:cxn ang="0">
                    <a:pos x="102" y="108"/>
                  </a:cxn>
                  <a:cxn ang="0">
                    <a:pos x="89" y="112"/>
                  </a:cxn>
                  <a:cxn ang="0">
                    <a:pos x="76" y="115"/>
                  </a:cxn>
                  <a:cxn ang="0">
                    <a:pos x="64" y="119"/>
                  </a:cxn>
                  <a:cxn ang="0">
                    <a:pos x="51" y="123"/>
                  </a:cxn>
                  <a:cxn ang="0">
                    <a:pos x="38" y="127"/>
                  </a:cxn>
                  <a:cxn ang="0">
                    <a:pos x="26" y="130"/>
                  </a:cxn>
                  <a:cxn ang="0">
                    <a:pos x="13" y="135"/>
                  </a:cxn>
                  <a:cxn ang="0">
                    <a:pos x="0" y="138"/>
                  </a:cxn>
                </a:cxnLst>
                <a:rect l="0" t="0" r="r" b="b"/>
                <a:pathLst>
                  <a:path w="104" h="138">
                    <a:moveTo>
                      <a:pt x="0" y="138"/>
                    </a:moveTo>
                    <a:lnTo>
                      <a:pt x="6" y="107"/>
                    </a:lnTo>
                    <a:lnTo>
                      <a:pt x="8" y="89"/>
                    </a:lnTo>
                    <a:lnTo>
                      <a:pt x="11" y="76"/>
                    </a:lnTo>
                    <a:lnTo>
                      <a:pt x="12" y="61"/>
                    </a:lnTo>
                    <a:lnTo>
                      <a:pt x="15" y="47"/>
                    </a:lnTo>
                    <a:lnTo>
                      <a:pt x="22" y="26"/>
                    </a:lnTo>
                    <a:lnTo>
                      <a:pt x="29" y="8"/>
                    </a:lnTo>
                    <a:lnTo>
                      <a:pt x="36" y="0"/>
                    </a:lnTo>
                    <a:lnTo>
                      <a:pt x="40" y="13"/>
                    </a:lnTo>
                    <a:lnTo>
                      <a:pt x="42" y="24"/>
                    </a:lnTo>
                    <a:lnTo>
                      <a:pt x="43" y="36"/>
                    </a:lnTo>
                    <a:lnTo>
                      <a:pt x="44" y="48"/>
                    </a:lnTo>
                    <a:lnTo>
                      <a:pt x="47" y="52"/>
                    </a:lnTo>
                    <a:lnTo>
                      <a:pt x="50" y="55"/>
                    </a:lnTo>
                    <a:lnTo>
                      <a:pt x="51" y="59"/>
                    </a:lnTo>
                    <a:lnTo>
                      <a:pt x="52" y="62"/>
                    </a:lnTo>
                    <a:lnTo>
                      <a:pt x="57" y="61"/>
                    </a:lnTo>
                    <a:lnTo>
                      <a:pt x="61" y="60"/>
                    </a:lnTo>
                    <a:lnTo>
                      <a:pt x="65" y="59"/>
                    </a:lnTo>
                    <a:lnTo>
                      <a:pt x="70" y="58"/>
                    </a:lnTo>
                    <a:lnTo>
                      <a:pt x="74" y="56"/>
                    </a:lnTo>
                    <a:lnTo>
                      <a:pt x="79" y="55"/>
                    </a:lnTo>
                    <a:lnTo>
                      <a:pt x="82" y="55"/>
                    </a:lnTo>
                    <a:lnTo>
                      <a:pt x="87" y="55"/>
                    </a:lnTo>
                    <a:lnTo>
                      <a:pt x="88" y="65"/>
                    </a:lnTo>
                    <a:lnTo>
                      <a:pt x="90" y="75"/>
                    </a:lnTo>
                    <a:lnTo>
                      <a:pt x="95" y="83"/>
                    </a:lnTo>
                    <a:lnTo>
                      <a:pt x="103" y="89"/>
                    </a:lnTo>
                    <a:lnTo>
                      <a:pt x="104" y="96"/>
                    </a:lnTo>
                    <a:lnTo>
                      <a:pt x="104" y="100"/>
                    </a:lnTo>
                    <a:lnTo>
                      <a:pt x="104" y="104"/>
                    </a:lnTo>
                    <a:lnTo>
                      <a:pt x="102" y="108"/>
                    </a:lnTo>
                    <a:lnTo>
                      <a:pt x="89" y="112"/>
                    </a:lnTo>
                    <a:lnTo>
                      <a:pt x="76" y="115"/>
                    </a:lnTo>
                    <a:lnTo>
                      <a:pt x="64" y="119"/>
                    </a:lnTo>
                    <a:lnTo>
                      <a:pt x="51" y="123"/>
                    </a:lnTo>
                    <a:lnTo>
                      <a:pt x="38" y="127"/>
                    </a:lnTo>
                    <a:lnTo>
                      <a:pt x="26" y="130"/>
                    </a:lnTo>
                    <a:lnTo>
                      <a:pt x="13" y="135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483" name="Freeform 739"/>
              <p:cNvSpPr>
                <a:spLocks/>
              </p:cNvSpPr>
              <p:nvPr/>
            </p:nvSpPr>
            <p:spPr bwMode="auto">
              <a:xfrm flipH="1">
                <a:off x="2149" y="1912"/>
                <a:ext cx="17" cy="54"/>
              </a:xfrm>
              <a:custGeom>
                <a:avLst/>
                <a:gdLst/>
                <a:ahLst/>
                <a:cxnLst>
                  <a:cxn ang="0">
                    <a:pos x="4" y="146"/>
                  </a:cxn>
                  <a:cxn ang="0">
                    <a:pos x="2" y="141"/>
                  </a:cxn>
                  <a:cxn ang="0">
                    <a:pos x="1" y="133"/>
                  </a:cxn>
                  <a:cxn ang="0">
                    <a:pos x="1" y="118"/>
                  </a:cxn>
                  <a:cxn ang="0">
                    <a:pos x="0" y="88"/>
                  </a:cxn>
                  <a:cxn ang="0">
                    <a:pos x="2" y="69"/>
                  </a:cxn>
                  <a:cxn ang="0">
                    <a:pos x="4" y="50"/>
                  </a:cxn>
                  <a:cxn ang="0">
                    <a:pos x="5" y="32"/>
                  </a:cxn>
                  <a:cxn ang="0">
                    <a:pos x="5" y="14"/>
                  </a:cxn>
                  <a:cxn ang="0">
                    <a:pos x="7" y="7"/>
                  </a:cxn>
                  <a:cxn ang="0">
                    <a:pos x="12" y="3"/>
                  </a:cxn>
                  <a:cxn ang="0">
                    <a:pos x="17" y="1"/>
                  </a:cxn>
                  <a:cxn ang="0">
                    <a:pos x="23" y="0"/>
                  </a:cxn>
                  <a:cxn ang="0">
                    <a:pos x="29" y="2"/>
                  </a:cxn>
                  <a:cxn ang="0">
                    <a:pos x="35" y="7"/>
                  </a:cxn>
                  <a:cxn ang="0">
                    <a:pos x="39" y="12"/>
                  </a:cxn>
                  <a:cxn ang="0">
                    <a:pos x="43" y="22"/>
                  </a:cxn>
                  <a:cxn ang="0">
                    <a:pos x="43" y="33"/>
                  </a:cxn>
                  <a:cxn ang="0">
                    <a:pos x="43" y="46"/>
                  </a:cxn>
                  <a:cxn ang="0">
                    <a:pos x="42" y="58"/>
                  </a:cxn>
                  <a:cxn ang="0">
                    <a:pos x="42" y="71"/>
                  </a:cxn>
                  <a:cxn ang="0">
                    <a:pos x="43" y="90"/>
                  </a:cxn>
                  <a:cxn ang="0">
                    <a:pos x="44" y="113"/>
                  </a:cxn>
                  <a:cxn ang="0">
                    <a:pos x="44" y="136"/>
                  </a:cxn>
                  <a:cxn ang="0">
                    <a:pos x="39" y="152"/>
                  </a:cxn>
                  <a:cxn ang="0">
                    <a:pos x="33" y="152"/>
                  </a:cxn>
                  <a:cxn ang="0">
                    <a:pos x="29" y="153"/>
                  </a:cxn>
                  <a:cxn ang="0">
                    <a:pos x="24" y="153"/>
                  </a:cxn>
                  <a:cxn ang="0">
                    <a:pos x="21" y="154"/>
                  </a:cxn>
                  <a:cxn ang="0">
                    <a:pos x="17" y="153"/>
                  </a:cxn>
                  <a:cxn ang="0">
                    <a:pos x="13" y="152"/>
                  </a:cxn>
                  <a:cxn ang="0">
                    <a:pos x="8" y="150"/>
                  </a:cxn>
                  <a:cxn ang="0">
                    <a:pos x="4" y="146"/>
                  </a:cxn>
                </a:cxnLst>
                <a:rect l="0" t="0" r="r" b="b"/>
                <a:pathLst>
                  <a:path w="44" h="154">
                    <a:moveTo>
                      <a:pt x="4" y="146"/>
                    </a:moveTo>
                    <a:lnTo>
                      <a:pt x="2" y="141"/>
                    </a:lnTo>
                    <a:lnTo>
                      <a:pt x="1" y="133"/>
                    </a:lnTo>
                    <a:lnTo>
                      <a:pt x="1" y="118"/>
                    </a:lnTo>
                    <a:lnTo>
                      <a:pt x="0" y="88"/>
                    </a:lnTo>
                    <a:lnTo>
                      <a:pt x="2" y="69"/>
                    </a:lnTo>
                    <a:lnTo>
                      <a:pt x="4" y="50"/>
                    </a:lnTo>
                    <a:lnTo>
                      <a:pt x="5" y="32"/>
                    </a:lnTo>
                    <a:lnTo>
                      <a:pt x="5" y="14"/>
                    </a:lnTo>
                    <a:lnTo>
                      <a:pt x="7" y="7"/>
                    </a:lnTo>
                    <a:lnTo>
                      <a:pt x="12" y="3"/>
                    </a:lnTo>
                    <a:lnTo>
                      <a:pt x="17" y="1"/>
                    </a:lnTo>
                    <a:lnTo>
                      <a:pt x="23" y="0"/>
                    </a:lnTo>
                    <a:lnTo>
                      <a:pt x="29" y="2"/>
                    </a:lnTo>
                    <a:lnTo>
                      <a:pt x="35" y="7"/>
                    </a:lnTo>
                    <a:lnTo>
                      <a:pt x="39" y="12"/>
                    </a:lnTo>
                    <a:lnTo>
                      <a:pt x="43" y="22"/>
                    </a:lnTo>
                    <a:lnTo>
                      <a:pt x="43" y="33"/>
                    </a:lnTo>
                    <a:lnTo>
                      <a:pt x="43" y="46"/>
                    </a:lnTo>
                    <a:lnTo>
                      <a:pt x="42" y="58"/>
                    </a:lnTo>
                    <a:lnTo>
                      <a:pt x="42" y="71"/>
                    </a:lnTo>
                    <a:lnTo>
                      <a:pt x="43" y="90"/>
                    </a:lnTo>
                    <a:lnTo>
                      <a:pt x="44" y="113"/>
                    </a:lnTo>
                    <a:lnTo>
                      <a:pt x="44" y="136"/>
                    </a:lnTo>
                    <a:lnTo>
                      <a:pt x="39" y="152"/>
                    </a:lnTo>
                    <a:lnTo>
                      <a:pt x="33" y="152"/>
                    </a:lnTo>
                    <a:lnTo>
                      <a:pt x="29" y="153"/>
                    </a:lnTo>
                    <a:lnTo>
                      <a:pt x="24" y="153"/>
                    </a:lnTo>
                    <a:lnTo>
                      <a:pt x="21" y="154"/>
                    </a:lnTo>
                    <a:lnTo>
                      <a:pt x="17" y="153"/>
                    </a:lnTo>
                    <a:lnTo>
                      <a:pt x="13" y="152"/>
                    </a:lnTo>
                    <a:lnTo>
                      <a:pt x="8" y="150"/>
                    </a:lnTo>
                    <a:lnTo>
                      <a:pt x="4" y="1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484" name="Freeform 740"/>
              <p:cNvSpPr>
                <a:spLocks/>
              </p:cNvSpPr>
              <p:nvPr/>
            </p:nvSpPr>
            <p:spPr bwMode="auto">
              <a:xfrm flipH="1">
                <a:off x="2224" y="1936"/>
                <a:ext cx="31" cy="18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0" y="51"/>
                  </a:cxn>
                  <a:cxn ang="0">
                    <a:pos x="0" y="49"/>
                  </a:cxn>
                  <a:cxn ang="0">
                    <a:pos x="0" y="47"/>
                  </a:cxn>
                  <a:cxn ang="0">
                    <a:pos x="0" y="45"/>
                  </a:cxn>
                  <a:cxn ang="0">
                    <a:pos x="2" y="44"/>
                  </a:cxn>
                  <a:cxn ang="0">
                    <a:pos x="3" y="42"/>
                  </a:cxn>
                  <a:cxn ang="0">
                    <a:pos x="5" y="38"/>
                  </a:cxn>
                  <a:cxn ang="0">
                    <a:pos x="6" y="32"/>
                  </a:cxn>
                  <a:cxn ang="0">
                    <a:pos x="12" y="32"/>
                  </a:cxn>
                  <a:cxn ang="0">
                    <a:pos x="18" y="32"/>
                  </a:cxn>
                  <a:cxn ang="0">
                    <a:pos x="24" y="32"/>
                  </a:cxn>
                  <a:cxn ang="0">
                    <a:pos x="31" y="31"/>
                  </a:cxn>
                  <a:cxn ang="0">
                    <a:pos x="35" y="30"/>
                  </a:cxn>
                  <a:cxn ang="0">
                    <a:pos x="38" y="28"/>
                  </a:cxn>
                  <a:cxn ang="0">
                    <a:pos x="43" y="24"/>
                  </a:cxn>
                  <a:cxn ang="0">
                    <a:pos x="51" y="17"/>
                  </a:cxn>
                  <a:cxn ang="0">
                    <a:pos x="54" y="13"/>
                  </a:cxn>
                  <a:cxn ang="0">
                    <a:pos x="57" y="11"/>
                  </a:cxn>
                  <a:cxn ang="0">
                    <a:pos x="60" y="8"/>
                  </a:cxn>
                  <a:cxn ang="0">
                    <a:pos x="65" y="5"/>
                  </a:cxn>
                  <a:cxn ang="0">
                    <a:pos x="67" y="4"/>
                  </a:cxn>
                  <a:cxn ang="0">
                    <a:pos x="70" y="2"/>
                  </a:cxn>
                  <a:cxn ang="0">
                    <a:pos x="74" y="1"/>
                  </a:cxn>
                  <a:cxn ang="0">
                    <a:pos x="76" y="0"/>
                  </a:cxn>
                  <a:cxn ang="0">
                    <a:pos x="75" y="8"/>
                  </a:cxn>
                  <a:cxn ang="0">
                    <a:pos x="75" y="16"/>
                  </a:cxn>
                  <a:cxn ang="0">
                    <a:pos x="74" y="24"/>
                  </a:cxn>
                  <a:cxn ang="0">
                    <a:pos x="73" y="32"/>
                  </a:cxn>
                  <a:cxn ang="0">
                    <a:pos x="63" y="35"/>
                  </a:cxn>
                  <a:cxn ang="0">
                    <a:pos x="54" y="37"/>
                  </a:cxn>
                  <a:cxn ang="0">
                    <a:pos x="45" y="39"/>
                  </a:cxn>
                  <a:cxn ang="0">
                    <a:pos x="37" y="42"/>
                  </a:cxn>
                  <a:cxn ang="0">
                    <a:pos x="28" y="45"/>
                  </a:cxn>
                  <a:cxn ang="0">
                    <a:pos x="18" y="47"/>
                  </a:cxn>
                  <a:cxn ang="0">
                    <a:pos x="9" y="50"/>
                  </a:cxn>
                  <a:cxn ang="0">
                    <a:pos x="0" y="52"/>
                  </a:cxn>
                </a:cxnLst>
                <a:rect l="0" t="0" r="r" b="b"/>
                <a:pathLst>
                  <a:path w="76" h="52">
                    <a:moveTo>
                      <a:pt x="0" y="52"/>
                    </a:moveTo>
                    <a:lnTo>
                      <a:pt x="0" y="51"/>
                    </a:lnTo>
                    <a:lnTo>
                      <a:pt x="0" y="49"/>
                    </a:lnTo>
                    <a:lnTo>
                      <a:pt x="0" y="47"/>
                    </a:lnTo>
                    <a:lnTo>
                      <a:pt x="0" y="45"/>
                    </a:lnTo>
                    <a:lnTo>
                      <a:pt x="2" y="44"/>
                    </a:lnTo>
                    <a:lnTo>
                      <a:pt x="3" y="42"/>
                    </a:lnTo>
                    <a:lnTo>
                      <a:pt x="5" y="38"/>
                    </a:lnTo>
                    <a:lnTo>
                      <a:pt x="6" y="32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2"/>
                    </a:lnTo>
                    <a:lnTo>
                      <a:pt x="31" y="31"/>
                    </a:lnTo>
                    <a:lnTo>
                      <a:pt x="35" y="30"/>
                    </a:lnTo>
                    <a:lnTo>
                      <a:pt x="38" y="28"/>
                    </a:lnTo>
                    <a:lnTo>
                      <a:pt x="43" y="24"/>
                    </a:lnTo>
                    <a:lnTo>
                      <a:pt x="51" y="17"/>
                    </a:lnTo>
                    <a:lnTo>
                      <a:pt x="54" y="13"/>
                    </a:lnTo>
                    <a:lnTo>
                      <a:pt x="57" y="11"/>
                    </a:lnTo>
                    <a:lnTo>
                      <a:pt x="60" y="8"/>
                    </a:lnTo>
                    <a:lnTo>
                      <a:pt x="65" y="5"/>
                    </a:lnTo>
                    <a:lnTo>
                      <a:pt x="67" y="4"/>
                    </a:lnTo>
                    <a:lnTo>
                      <a:pt x="70" y="2"/>
                    </a:lnTo>
                    <a:lnTo>
                      <a:pt x="74" y="1"/>
                    </a:lnTo>
                    <a:lnTo>
                      <a:pt x="76" y="0"/>
                    </a:lnTo>
                    <a:lnTo>
                      <a:pt x="75" y="8"/>
                    </a:lnTo>
                    <a:lnTo>
                      <a:pt x="75" y="16"/>
                    </a:lnTo>
                    <a:lnTo>
                      <a:pt x="74" y="24"/>
                    </a:lnTo>
                    <a:lnTo>
                      <a:pt x="73" y="32"/>
                    </a:lnTo>
                    <a:lnTo>
                      <a:pt x="63" y="35"/>
                    </a:lnTo>
                    <a:lnTo>
                      <a:pt x="54" y="37"/>
                    </a:lnTo>
                    <a:lnTo>
                      <a:pt x="45" y="39"/>
                    </a:lnTo>
                    <a:lnTo>
                      <a:pt x="37" y="42"/>
                    </a:lnTo>
                    <a:lnTo>
                      <a:pt x="28" y="45"/>
                    </a:lnTo>
                    <a:lnTo>
                      <a:pt x="18" y="47"/>
                    </a:lnTo>
                    <a:lnTo>
                      <a:pt x="9" y="50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485" name="Freeform 741"/>
              <p:cNvSpPr>
                <a:spLocks/>
              </p:cNvSpPr>
              <p:nvPr/>
            </p:nvSpPr>
            <p:spPr bwMode="auto">
              <a:xfrm flipH="1">
                <a:off x="2200" y="1892"/>
                <a:ext cx="50" cy="55"/>
              </a:xfrm>
              <a:custGeom>
                <a:avLst/>
                <a:gdLst/>
                <a:ahLst/>
                <a:cxnLst>
                  <a:cxn ang="0">
                    <a:pos x="70" y="152"/>
                  </a:cxn>
                  <a:cxn ang="0">
                    <a:pos x="72" y="146"/>
                  </a:cxn>
                  <a:cxn ang="0">
                    <a:pos x="75" y="137"/>
                  </a:cxn>
                  <a:cxn ang="0">
                    <a:pos x="77" y="127"/>
                  </a:cxn>
                  <a:cxn ang="0">
                    <a:pos x="78" y="116"/>
                  </a:cxn>
                  <a:cxn ang="0">
                    <a:pos x="72" y="109"/>
                  </a:cxn>
                  <a:cxn ang="0">
                    <a:pos x="63" y="108"/>
                  </a:cxn>
                  <a:cxn ang="0">
                    <a:pos x="52" y="111"/>
                  </a:cxn>
                  <a:cxn ang="0">
                    <a:pos x="39" y="117"/>
                  </a:cxn>
                  <a:cxn ang="0">
                    <a:pos x="26" y="124"/>
                  </a:cxn>
                  <a:cxn ang="0">
                    <a:pos x="15" y="132"/>
                  </a:cxn>
                  <a:cxn ang="0">
                    <a:pos x="6" y="139"/>
                  </a:cxn>
                  <a:cxn ang="0">
                    <a:pos x="0" y="143"/>
                  </a:cxn>
                  <a:cxn ang="0">
                    <a:pos x="6" y="113"/>
                  </a:cxn>
                  <a:cxn ang="0">
                    <a:pos x="9" y="93"/>
                  </a:cxn>
                  <a:cxn ang="0">
                    <a:pos x="14" y="75"/>
                  </a:cxn>
                  <a:cxn ang="0">
                    <a:pos x="19" y="49"/>
                  </a:cxn>
                  <a:cxn ang="0">
                    <a:pos x="22" y="46"/>
                  </a:cxn>
                  <a:cxn ang="0">
                    <a:pos x="24" y="41"/>
                  </a:cxn>
                  <a:cxn ang="0">
                    <a:pos x="25" y="37"/>
                  </a:cxn>
                  <a:cxn ang="0">
                    <a:pos x="28" y="32"/>
                  </a:cxn>
                  <a:cxn ang="0">
                    <a:pos x="38" y="26"/>
                  </a:cxn>
                  <a:cxn ang="0">
                    <a:pos x="51" y="22"/>
                  </a:cxn>
                  <a:cxn ang="0">
                    <a:pos x="63" y="17"/>
                  </a:cxn>
                  <a:cxn ang="0">
                    <a:pos x="77" y="13"/>
                  </a:cxn>
                  <a:cxn ang="0">
                    <a:pos x="91" y="9"/>
                  </a:cxn>
                  <a:cxn ang="0">
                    <a:pos x="104" y="6"/>
                  </a:cxn>
                  <a:cxn ang="0">
                    <a:pos x="116" y="2"/>
                  </a:cxn>
                  <a:cxn ang="0">
                    <a:pos x="128" y="0"/>
                  </a:cxn>
                  <a:cxn ang="0">
                    <a:pos x="124" y="20"/>
                  </a:cxn>
                  <a:cxn ang="0">
                    <a:pos x="120" y="45"/>
                  </a:cxn>
                  <a:cxn ang="0">
                    <a:pos x="113" y="78"/>
                  </a:cxn>
                  <a:cxn ang="0">
                    <a:pos x="105" y="119"/>
                  </a:cxn>
                  <a:cxn ang="0">
                    <a:pos x="105" y="128"/>
                  </a:cxn>
                  <a:cxn ang="0">
                    <a:pos x="105" y="141"/>
                  </a:cxn>
                  <a:cxn ang="0">
                    <a:pos x="102" y="153"/>
                  </a:cxn>
                  <a:cxn ang="0">
                    <a:pos x="99" y="160"/>
                  </a:cxn>
                  <a:cxn ang="0">
                    <a:pos x="91" y="160"/>
                  </a:cxn>
                  <a:cxn ang="0">
                    <a:pos x="82" y="160"/>
                  </a:cxn>
                  <a:cxn ang="0">
                    <a:pos x="74" y="158"/>
                  </a:cxn>
                  <a:cxn ang="0">
                    <a:pos x="70" y="152"/>
                  </a:cxn>
                </a:cxnLst>
                <a:rect l="0" t="0" r="r" b="b"/>
                <a:pathLst>
                  <a:path w="128" h="160">
                    <a:moveTo>
                      <a:pt x="70" y="152"/>
                    </a:moveTo>
                    <a:lnTo>
                      <a:pt x="72" y="146"/>
                    </a:lnTo>
                    <a:lnTo>
                      <a:pt x="75" y="137"/>
                    </a:lnTo>
                    <a:lnTo>
                      <a:pt x="77" y="127"/>
                    </a:lnTo>
                    <a:lnTo>
                      <a:pt x="78" y="116"/>
                    </a:lnTo>
                    <a:lnTo>
                      <a:pt x="72" y="109"/>
                    </a:lnTo>
                    <a:lnTo>
                      <a:pt x="63" y="108"/>
                    </a:lnTo>
                    <a:lnTo>
                      <a:pt x="52" y="111"/>
                    </a:lnTo>
                    <a:lnTo>
                      <a:pt x="39" y="117"/>
                    </a:lnTo>
                    <a:lnTo>
                      <a:pt x="26" y="124"/>
                    </a:lnTo>
                    <a:lnTo>
                      <a:pt x="15" y="132"/>
                    </a:lnTo>
                    <a:lnTo>
                      <a:pt x="6" y="139"/>
                    </a:lnTo>
                    <a:lnTo>
                      <a:pt x="0" y="143"/>
                    </a:lnTo>
                    <a:lnTo>
                      <a:pt x="6" y="113"/>
                    </a:lnTo>
                    <a:lnTo>
                      <a:pt x="9" y="93"/>
                    </a:lnTo>
                    <a:lnTo>
                      <a:pt x="14" y="75"/>
                    </a:lnTo>
                    <a:lnTo>
                      <a:pt x="19" y="49"/>
                    </a:lnTo>
                    <a:lnTo>
                      <a:pt x="22" y="46"/>
                    </a:lnTo>
                    <a:lnTo>
                      <a:pt x="24" y="41"/>
                    </a:lnTo>
                    <a:lnTo>
                      <a:pt x="25" y="37"/>
                    </a:lnTo>
                    <a:lnTo>
                      <a:pt x="28" y="32"/>
                    </a:lnTo>
                    <a:lnTo>
                      <a:pt x="38" y="26"/>
                    </a:lnTo>
                    <a:lnTo>
                      <a:pt x="51" y="22"/>
                    </a:lnTo>
                    <a:lnTo>
                      <a:pt x="63" y="17"/>
                    </a:lnTo>
                    <a:lnTo>
                      <a:pt x="77" y="13"/>
                    </a:lnTo>
                    <a:lnTo>
                      <a:pt x="91" y="9"/>
                    </a:lnTo>
                    <a:lnTo>
                      <a:pt x="104" y="6"/>
                    </a:lnTo>
                    <a:lnTo>
                      <a:pt x="116" y="2"/>
                    </a:lnTo>
                    <a:lnTo>
                      <a:pt x="128" y="0"/>
                    </a:lnTo>
                    <a:lnTo>
                      <a:pt x="124" y="20"/>
                    </a:lnTo>
                    <a:lnTo>
                      <a:pt x="120" y="45"/>
                    </a:lnTo>
                    <a:lnTo>
                      <a:pt x="113" y="78"/>
                    </a:lnTo>
                    <a:lnTo>
                      <a:pt x="105" y="119"/>
                    </a:lnTo>
                    <a:lnTo>
                      <a:pt x="105" y="128"/>
                    </a:lnTo>
                    <a:lnTo>
                      <a:pt x="105" y="141"/>
                    </a:lnTo>
                    <a:lnTo>
                      <a:pt x="102" y="153"/>
                    </a:lnTo>
                    <a:lnTo>
                      <a:pt x="99" y="160"/>
                    </a:lnTo>
                    <a:lnTo>
                      <a:pt x="91" y="160"/>
                    </a:lnTo>
                    <a:lnTo>
                      <a:pt x="82" y="160"/>
                    </a:lnTo>
                    <a:lnTo>
                      <a:pt x="74" y="158"/>
                    </a:lnTo>
                    <a:lnTo>
                      <a:pt x="70" y="152"/>
                    </a:lnTo>
                    <a:close/>
                  </a:path>
                </a:pathLst>
              </a:custGeom>
              <a:solidFill>
                <a:srgbClr val="0066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486" name="Freeform 742"/>
              <p:cNvSpPr>
                <a:spLocks/>
              </p:cNvSpPr>
              <p:nvPr/>
            </p:nvSpPr>
            <p:spPr bwMode="auto">
              <a:xfrm flipH="1">
                <a:off x="2326" y="1921"/>
                <a:ext cx="16" cy="24"/>
              </a:xfrm>
              <a:custGeom>
                <a:avLst/>
                <a:gdLst/>
                <a:ahLst/>
                <a:cxnLst>
                  <a:cxn ang="0">
                    <a:pos x="2" y="69"/>
                  </a:cxn>
                  <a:cxn ang="0">
                    <a:pos x="0" y="64"/>
                  </a:cxn>
                  <a:cxn ang="0">
                    <a:pos x="2" y="56"/>
                  </a:cxn>
                  <a:cxn ang="0">
                    <a:pos x="7" y="44"/>
                  </a:cxn>
                  <a:cxn ang="0">
                    <a:pos x="14" y="32"/>
                  </a:cxn>
                  <a:cxn ang="0">
                    <a:pos x="21" y="21"/>
                  </a:cxn>
                  <a:cxn ang="0">
                    <a:pos x="29" y="12"/>
                  </a:cxn>
                  <a:cxn ang="0">
                    <a:pos x="37" y="4"/>
                  </a:cxn>
                  <a:cxn ang="0">
                    <a:pos x="43" y="0"/>
                  </a:cxn>
                  <a:cxn ang="0">
                    <a:pos x="38" y="13"/>
                  </a:cxn>
                  <a:cxn ang="0">
                    <a:pos x="34" y="26"/>
                  </a:cxn>
                  <a:cxn ang="0">
                    <a:pos x="29" y="38"/>
                  </a:cxn>
                  <a:cxn ang="0">
                    <a:pos x="24" y="51"/>
                  </a:cxn>
                  <a:cxn ang="0">
                    <a:pos x="19" y="56"/>
                  </a:cxn>
                  <a:cxn ang="0">
                    <a:pos x="13" y="60"/>
                  </a:cxn>
                  <a:cxn ang="0">
                    <a:pos x="8" y="65"/>
                  </a:cxn>
                  <a:cxn ang="0">
                    <a:pos x="2" y="69"/>
                  </a:cxn>
                </a:cxnLst>
                <a:rect l="0" t="0" r="r" b="b"/>
                <a:pathLst>
                  <a:path w="43" h="69">
                    <a:moveTo>
                      <a:pt x="2" y="69"/>
                    </a:moveTo>
                    <a:lnTo>
                      <a:pt x="0" y="64"/>
                    </a:lnTo>
                    <a:lnTo>
                      <a:pt x="2" y="56"/>
                    </a:lnTo>
                    <a:lnTo>
                      <a:pt x="7" y="44"/>
                    </a:lnTo>
                    <a:lnTo>
                      <a:pt x="14" y="32"/>
                    </a:lnTo>
                    <a:lnTo>
                      <a:pt x="21" y="21"/>
                    </a:lnTo>
                    <a:lnTo>
                      <a:pt x="29" y="12"/>
                    </a:lnTo>
                    <a:lnTo>
                      <a:pt x="37" y="4"/>
                    </a:lnTo>
                    <a:lnTo>
                      <a:pt x="43" y="0"/>
                    </a:lnTo>
                    <a:lnTo>
                      <a:pt x="38" y="13"/>
                    </a:lnTo>
                    <a:lnTo>
                      <a:pt x="34" y="26"/>
                    </a:lnTo>
                    <a:lnTo>
                      <a:pt x="29" y="38"/>
                    </a:lnTo>
                    <a:lnTo>
                      <a:pt x="24" y="51"/>
                    </a:lnTo>
                    <a:lnTo>
                      <a:pt x="19" y="56"/>
                    </a:lnTo>
                    <a:lnTo>
                      <a:pt x="13" y="60"/>
                    </a:lnTo>
                    <a:lnTo>
                      <a:pt x="8" y="65"/>
                    </a:lnTo>
                    <a:lnTo>
                      <a:pt x="2" y="69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487" name="Freeform 743"/>
              <p:cNvSpPr>
                <a:spLocks/>
              </p:cNvSpPr>
              <p:nvPr/>
            </p:nvSpPr>
            <p:spPr bwMode="auto">
              <a:xfrm flipH="1">
                <a:off x="2244" y="1903"/>
                <a:ext cx="35" cy="35"/>
              </a:xfrm>
              <a:custGeom>
                <a:avLst/>
                <a:gdLst/>
                <a:ahLst/>
                <a:cxnLst>
                  <a:cxn ang="0">
                    <a:pos x="37" y="79"/>
                  </a:cxn>
                  <a:cxn ang="0">
                    <a:pos x="29" y="80"/>
                  </a:cxn>
                  <a:cxn ang="0">
                    <a:pos x="21" y="81"/>
                  </a:cxn>
                  <a:cxn ang="0">
                    <a:pos x="11" y="81"/>
                  </a:cxn>
                  <a:cxn ang="0">
                    <a:pos x="4" y="80"/>
                  </a:cxn>
                  <a:cxn ang="0">
                    <a:pos x="3" y="74"/>
                  </a:cxn>
                  <a:cxn ang="0">
                    <a:pos x="3" y="69"/>
                  </a:cxn>
                  <a:cxn ang="0">
                    <a:pos x="3" y="65"/>
                  </a:cxn>
                  <a:cxn ang="0">
                    <a:pos x="3" y="56"/>
                  </a:cxn>
                  <a:cxn ang="0">
                    <a:pos x="2" y="50"/>
                  </a:cxn>
                  <a:cxn ang="0">
                    <a:pos x="0" y="45"/>
                  </a:cxn>
                  <a:cxn ang="0">
                    <a:pos x="0" y="41"/>
                  </a:cxn>
                  <a:cxn ang="0">
                    <a:pos x="0" y="35"/>
                  </a:cxn>
                  <a:cxn ang="0">
                    <a:pos x="14" y="29"/>
                  </a:cxn>
                  <a:cxn ang="0">
                    <a:pos x="22" y="26"/>
                  </a:cxn>
                  <a:cxn ang="0">
                    <a:pos x="26" y="23"/>
                  </a:cxn>
                  <a:cxn ang="0">
                    <a:pos x="33" y="20"/>
                  </a:cxn>
                  <a:cxn ang="0">
                    <a:pos x="40" y="18"/>
                  </a:cxn>
                  <a:cxn ang="0">
                    <a:pos x="47" y="15"/>
                  </a:cxn>
                  <a:cxn ang="0">
                    <a:pos x="54" y="13"/>
                  </a:cxn>
                  <a:cxn ang="0">
                    <a:pos x="61" y="10"/>
                  </a:cxn>
                  <a:cxn ang="0">
                    <a:pos x="68" y="7"/>
                  </a:cxn>
                  <a:cxn ang="0">
                    <a:pos x="75" y="5"/>
                  </a:cxn>
                  <a:cxn ang="0">
                    <a:pos x="83" y="3"/>
                  </a:cxn>
                  <a:cxn ang="0">
                    <a:pos x="90" y="0"/>
                  </a:cxn>
                  <a:cxn ang="0">
                    <a:pos x="89" y="6"/>
                  </a:cxn>
                  <a:cxn ang="0">
                    <a:pos x="87" y="12"/>
                  </a:cxn>
                  <a:cxn ang="0">
                    <a:pos x="86" y="19"/>
                  </a:cxn>
                  <a:cxn ang="0">
                    <a:pos x="85" y="25"/>
                  </a:cxn>
                  <a:cxn ang="0">
                    <a:pos x="71" y="69"/>
                  </a:cxn>
                  <a:cxn ang="0">
                    <a:pos x="64" y="93"/>
                  </a:cxn>
                  <a:cxn ang="0">
                    <a:pos x="61" y="101"/>
                  </a:cxn>
                  <a:cxn ang="0">
                    <a:pos x="60" y="103"/>
                  </a:cxn>
                  <a:cxn ang="0">
                    <a:pos x="57" y="99"/>
                  </a:cxn>
                  <a:cxn ang="0">
                    <a:pos x="52" y="91"/>
                  </a:cxn>
                  <a:cxn ang="0">
                    <a:pos x="45" y="83"/>
                  </a:cxn>
                  <a:cxn ang="0">
                    <a:pos x="37" y="79"/>
                  </a:cxn>
                </a:cxnLst>
                <a:rect l="0" t="0" r="r" b="b"/>
                <a:pathLst>
                  <a:path w="90" h="103">
                    <a:moveTo>
                      <a:pt x="37" y="79"/>
                    </a:moveTo>
                    <a:lnTo>
                      <a:pt x="29" y="80"/>
                    </a:lnTo>
                    <a:lnTo>
                      <a:pt x="21" y="81"/>
                    </a:lnTo>
                    <a:lnTo>
                      <a:pt x="11" y="81"/>
                    </a:lnTo>
                    <a:lnTo>
                      <a:pt x="4" y="80"/>
                    </a:lnTo>
                    <a:lnTo>
                      <a:pt x="3" y="74"/>
                    </a:lnTo>
                    <a:lnTo>
                      <a:pt x="3" y="69"/>
                    </a:lnTo>
                    <a:lnTo>
                      <a:pt x="3" y="65"/>
                    </a:lnTo>
                    <a:lnTo>
                      <a:pt x="3" y="56"/>
                    </a:lnTo>
                    <a:lnTo>
                      <a:pt x="2" y="50"/>
                    </a:lnTo>
                    <a:lnTo>
                      <a:pt x="0" y="45"/>
                    </a:lnTo>
                    <a:lnTo>
                      <a:pt x="0" y="41"/>
                    </a:lnTo>
                    <a:lnTo>
                      <a:pt x="0" y="35"/>
                    </a:lnTo>
                    <a:lnTo>
                      <a:pt x="14" y="29"/>
                    </a:lnTo>
                    <a:lnTo>
                      <a:pt x="22" y="26"/>
                    </a:lnTo>
                    <a:lnTo>
                      <a:pt x="26" y="23"/>
                    </a:lnTo>
                    <a:lnTo>
                      <a:pt x="33" y="20"/>
                    </a:lnTo>
                    <a:lnTo>
                      <a:pt x="40" y="18"/>
                    </a:lnTo>
                    <a:lnTo>
                      <a:pt x="47" y="15"/>
                    </a:lnTo>
                    <a:lnTo>
                      <a:pt x="54" y="13"/>
                    </a:lnTo>
                    <a:lnTo>
                      <a:pt x="61" y="10"/>
                    </a:lnTo>
                    <a:lnTo>
                      <a:pt x="68" y="7"/>
                    </a:lnTo>
                    <a:lnTo>
                      <a:pt x="75" y="5"/>
                    </a:lnTo>
                    <a:lnTo>
                      <a:pt x="83" y="3"/>
                    </a:lnTo>
                    <a:lnTo>
                      <a:pt x="90" y="0"/>
                    </a:lnTo>
                    <a:lnTo>
                      <a:pt x="89" y="6"/>
                    </a:lnTo>
                    <a:lnTo>
                      <a:pt x="87" y="12"/>
                    </a:lnTo>
                    <a:lnTo>
                      <a:pt x="86" y="19"/>
                    </a:lnTo>
                    <a:lnTo>
                      <a:pt x="85" y="25"/>
                    </a:lnTo>
                    <a:lnTo>
                      <a:pt x="71" y="69"/>
                    </a:lnTo>
                    <a:lnTo>
                      <a:pt x="64" y="93"/>
                    </a:lnTo>
                    <a:lnTo>
                      <a:pt x="61" y="101"/>
                    </a:lnTo>
                    <a:lnTo>
                      <a:pt x="60" y="103"/>
                    </a:lnTo>
                    <a:lnTo>
                      <a:pt x="57" y="99"/>
                    </a:lnTo>
                    <a:lnTo>
                      <a:pt x="52" y="91"/>
                    </a:lnTo>
                    <a:lnTo>
                      <a:pt x="45" y="83"/>
                    </a:lnTo>
                    <a:lnTo>
                      <a:pt x="37" y="79"/>
                    </a:lnTo>
                    <a:close/>
                  </a:path>
                </a:pathLst>
              </a:custGeom>
              <a:solidFill>
                <a:srgbClr val="0066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488" name="Freeform 744"/>
              <p:cNvSpPr>
                <a:spLocks/>
              </p:cNvSpPr>
              <p:nvPr/>
            </p:nvSpPr>
            <p:spPr bwMode="auto">
              <a:xfrm flipH="1">
                <a:off x="2278" y="1885"/>
                <a:ext cx="48" cy="49"/>
              </a:xfrm>
              <a:custGeom>
                <a:avLst/>
                <a:gdLst/>
                <a:ahLst/>
                <a:cxnLst>
                  <a:cxn ang="0">
                    <a:pos x="0" y="143"/>
                  </a:cxn>
                  <a:cxn ang="0">
                    <a:pos x="2" y="133"/>
                  </a:cxn>
                  <a:cxn ang="0">
                    <a:pos x="7" y="122"/>
                  </a:cxn>
                  <a:cxn ang="0">
                    <a:pos x="11" y="112"/>
                  </a:cxn>
                  <a:cxn ang="0">
                    <a:pos x="15" y="99"/>
                  </a:cxn>
                  <a:cxn ang="0">
                    <a:pos x="25" y="86"/>
                  </a:cxn>
                  <a:cxn ang="0">
                    <a:pos x="34" y="75"/>
                  </a:cxn>
                  <a:cxn ang="0">
                    <a:pos x="44" y="65"/>
                  </a:cxn>
                  <a:cxn ang="0">
                    <a:pos x="53" y="54"/>
                  </a:cxn>
                  <a:cxn ang="0">
                    <a:pos x="62" y="44"/>
                  </a:cxn>
                  <a:cxn ang="0">
                    <a:pos x="72" y="35"/>
                  </a:cxn>
                  <a:cxn ang="0">
                    <a:pos x="85" y="27"/>
                  </a:cxn>
                  <a:cxn ang="0">
                    <a:pos x="100" y="17"/>
                  </a:cxn>
                  <a:cxn ang="0">
                    <a:pos x="112" y="8"/>
                  </a:cxn>
                  <a:cxn ang="0">
                    <a:pos x="117" y="3"/>
                  </a:cxn>
                  <a:cxn ang="0">
                    <a:pos x="121" y="1"/>
                  </a:cxn>
                  <a:cxn ang="0">
                    <a:pos x="123" y="0"/>
                  </a:cxn>
                  <a:cxn ang="0">
                    <a:pos x="116" y="21"/>
                  </a:cxn>
                  <a:cxn ang="0">
                    <a:pos x="108" y="44"/>
                  </a:cxn>
                  <a:cxn ang="0">
                    <a:pos x="100" y="67"/>
                  </a:cxn>
                  <a:cxn ang="0">
                    <a:pos x="92" y="88"/>
                  </a:cxn>
                  <a:cxn ang="0">
                    <a:pos x="77" y="96"/>
                  </a:cxn>
                  <a:cxn ang="0">
                    <a:pos x="63" y="105"/>
                  </a:cxn>
                  <a:cxn ang="0">
                    <a:pos x="51" y="113"/>
                  </a:cxn>
                  <a:cxn ang="0">
                    <a:pos x="39" y="120"/>
                  </a:cxn>
                  <a:cxn ang="0">
                    <a:pos x="27" y="127"/>
                  </a:cxn>
                  <a:cxn ang="0">
                    <a:pos x="17" y="134"/>
                  </a:cxn>
                  <a:cxn ang="0">
                    <a:pos x="8" y="138"/>
                  </a:cxn>
                  <a:cxn ang="0">
                    <a:pos x="0" y="143"/>
                  </a:cxn>
                </a:cxnLst>
                <a:rect l="0" t="0" r="r" b="b"/>
                <a:pathLst>
                  <a:path w="123" h="143">
                    <a:moveTo>
                      <a:pt x="0" y="143"/>
                    </a:moveTo>
                    <a:lnTo>
                      <a:pt x="2" y="133"/>
                    </a:lnTo>
                    <a:lnTo>
                      <a:pt x="7" y="122"/>
                    </a:lnTo>
                    <a:lnTo>
                      <a:pt x="11" y="112"/>
                    </a:lnTo>
                    <a:lnTo>
                      <a:pt x="15" y="99"/>
                    </a:lnTo>
                    <a:lnTo>
                      <a:pt x="25" y="86"/>
                    </a:lnTo>
                    <a:lnTo>
                      <a:pt x="34" y="75"/>
                    </a:lnTo>
                    <a:lnTo>
                      <a:pt x="44" y="65"/>
                    </a:lnTo>
                    <a:lnTo>
                      <a:pt x="53" y="54"/>
                    </a:lnTo>
                    <a:lnTo>
                      <a:pt x="62" y="44"/>
                    </a:lnTo>
                    <a:lnTo>
                      <a:pt x="72" y="35"/>
                    </a:lnTo>
                    <a:lnTo>
                      <a:pt x="85" y="27"/>
                    </a:lnTo>
                    <a:lnTo>
                      <a:pt x="100" y="17"/>
                    </a:lnTo>
                    <a:lnTo>
                      <a:pt x="112" y="8"/>
                    </a:lnTo>
                    <a:lnTo>
                      <a:pt x="117" y="3"/>
                    </a:lnTo>
                    <a:lnTo>
                      <a:pt x="121" y="1"/>
                    </a:lnTo>
                    <a:lnTo>
                      <a:pt x="123" y="0"/>
                    </a:lnTo>
                    <a:lnTo>
                      <a:pt x="116" y="21"/>
                    </a:lnTo>
                    <a:lnTo>
                      <a:pt x="108" y="44"/>
                    </a:lnTo>
                    <a:lnTo>
                      <a:pt x="100" y="67"/>
                    </a:lnTo>
                    <a:lnTo>
                      <a:pt x="92" y="88"/>
                    </a:lnTo>
                    <a:lnTo>
                      <a:pt x="77" y="96"/>
                    </a:lnTo>
                    <a:lnTo>
                      <a:pt x="63" y="105"/>
                    </a:lnTo>
                    <a:lnTo>
                      <a:pt x="51" y="113"/>
                    </a:lnTo>
                    <a:lnTo>
                      <a:pt x="39" y="120"/>
                    </a:lnTo>
                    <a:lnTo>
                      <a:pt x="27" y="127"/>
                    </a:lnTo>
                    <a:lnTo>
                      <a:pt x="17" y="134"/>
                    </a:lnTo>
                    <a:lnTo>
                      <a:pt x="8" y="138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489" name="Freeform 745"/>
              <p:cNvSpPr>
                <a:spLocks/>
              </p:cNvSpPr>
              <p:nvPr/>
            </p:nvSpPr>
            <p:spPr bwMode="auto">
              <a:xfrm flipH="1">
                <a:off x="2276" y="1905"/>
                <a:ext cx="6" cy="5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1" y="11"/>
                  </a:cxn>
                  <a:cxn ang="0">
                    <a:pos x="2" y="7"/>
                  </a:cxn>
                  <a:cxn ang="0">
                    <a:pos x="2" y="5"/>
                  </a:cxn>
                  <a:cxn ang="0">
                    <a:pos x="3" y="1"/>
                  </a:cxn>
                  <a:cxn ang="0">
                    <a:pos x="5" y="1"/>
                  </a:cxn>
                  <a:cxn ang="0">
                    <a:pos x="6" y="1"/>
                  </a:cxn>
                  <a:cxn ang="0">
                    <a:pos x="6" y="1"/>
                  </a:cxn>
                  <a:cxn ang="0">
                    <a:pos x="7" y="0"/>
                  </a:cxn>
                  <a:cxn ang="0">
                    <a:pos x="8" y="4"/>
                  </a:cxn>
                  <a:cxn ang="0">
                    <a:pos x="10" y="6"/>
                  </a:cxn>
                  <a:cxn ang="0">
                    <a:pos x="13" y="8"/>
                  </a:cxn>
                  <a:cxn ang="0">
                    <a:pos x="14" y="9"/>
                  </a:cxn>
                  <a:cxn ang="0">
                    <a:pos x="10" y="9"/>
                  </a:cxn>
                  <a:cxn ang="0">
                    <a:pos x="7" y="12"/>
                  </a:cxn>
                  <a:cxn ang="0">
                    <a:pos x="3" y="13"/>
                  </a:cxn>
                  <a:cxn ang="0">
                    <a:pos x="0" y="14"/>
                  </a:cxn>
                </a:cxnLst>
                <a:rect l="0" t="0" r="r" b="b"/>
                <a:pathLst>
                  <a:path w="14" h="14">
                    <a:moveTo>
                      <a:pt x="0" y="14"/>
                    </a:moveTo>
                    <a:lnTo>
                      <a:pt x="1" y="11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8" y="4"/>
                    </a:lnTo>
                    <a:lnTo>
                      <a:pt x="10" y="6"/>
                    </a:lnTo>
                    <a:lnTo>
                      <a:pt x="13" y="8"/>
                    </a:lnTo>
                    <a:lnTo>
                      <a:pt x="14" y="9"/>
                    </a:lnTo>
                    <a:lnTo>
                      <a:pt x="10" y="9"/>
                    </a:lnTo>
                    <a:lnTo>
                      <a:pt x="7" y="12"/>
                    </a:lnTo>
                    <a:lnTo>
                      <a:pt x="3" y="13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490" name="Freeform 746"/>
              <p:cNvSpPr>
                <a:spLocks/>
              </p:cNvSpPr>
              <p:nvPr/>
            </p:nvSpPr>
            <p:spPr bwMode="auto">
              <a:xfrm flipH="1">
                <a:off x="2243" y="1870"/>
                <a:ext cx="36" cy="33"/>
              </a:xfrm>
              <a:custGeom>
                <a:avLst/>
                <a:gdLst/>
                <a:ahLst/>
                <a:cxnLst>
                  <a:cxn ang="0">
                    <a:pos x="0" y="99"/>
                  </a:cxn>
                  <a:cxn ang="0">
                    <a:pos x="1" y="90"/>
                  </a:cxn>
                  <a:cxn ang="0">
                    <a:pos x="2" y="82"/>
                  </a:cxn>
                  <a:cxn ang="0">
                    <a:pos x="3" y="73"/>
                  </a:cxn>
                  <a:cxn ang="0">
                    <a:pos x="4" y="65"/>
                  </a:cxn>
                  <a:cxn ang="0">
                    <a:pos x="9" y="53"/>
                  </a:cxn>
                  <a:cxn ang="0">
                    <a:pos x="15" y="45"/>
                  </a:cxn>
                  <a:cxn ang="0">
                    <a:pos x="21" y="37"/>
                  </a:cxn>
                  <a:cxn ang="0">
                    <a:pos x="26" y="27"/>
                  </a:cxn>
                  <a:cxn ang="0">
                    <a:pos x="33" y="23"/>
                  </a:cxn>
                  <a:cxn ang="0">
                    <a:pos x="41" y="19"/>
                  </a:cxn>
                  <a:cxn ang="0">
                    <a:pos x="49" y="14"/>
                  </a:cxn>
                  <a:cxn ang="0">
                    <a:pos x="59" y="9"/>
                  </a:cxn>
                  <a:cxn ang="0">
                    <a:pos x="67" y="5"/>
                  </a:cxn>
                  <a:cxn ang="0">
                    <a:pos x="76" y="2"/>
                  </a:cxn>
                  <a:cxn ang="0">
                    <a:pos x="84" y="0"/>
                  </a:cxn>
                  <a:cxn ang="0">
                    <a:pos x="91" y="0"/>
                  </a:cxn>
                  <a:cxn ang="0">
                    <a:pos x="82" y="10"/>
                  </a:cxn>
                  <a:cxn ang="0">
                    <a:pos x="75" y="19"/>
                  </a:cxn>
                  <a:cxn ang="0">
                    <a:pos x="68" y="27"/>
                  </a:cxn>
                  <a:cxn ang="0">
                    <a:pos x="62" y="35"/>
                  </a:cxn>
                  <a:cxn ang="0">
                    <a:pos x="57" y="42"/>
                  </a:cxn>
                  <a:cxn ang="0">
                    <a:pos x="54" y="50"/>
                  </a:cxn>
                  <a:cxn ang="0">
                    <a:pos x="52" y="59"/>
                  </a:cxn>
                  <a:cxn ang="0">
                    <a:pos x="49" y="68"/>
                  </a:cxn>
                  <a:cxn ang="0">
                    <a:pos x="46" y="75"/>
                  </a:cxn>
                  <a:cxn ang="0">
                    <a:pos x="42" y="81"/>
                  </a:cxn>
                  <a:cxn ang="0">
                    <a:pos x="39" y="85"/>
                  </a:cxn>
                  <a:cxn ang="0">
                    <a:pos x="33" y="90"/>
                  </a:cxn>
                  <a:cxn ang="0">
                    <a:pos x="25" y="92"/>
                  </a:cxn>
                  <a:cxn ang="0">
                    <a:pos x="17" y="95"/>
                  </a:cxn>
                  <a:cxn ang="0">
                    <a:pos x="8" y="97"/>
                  </a:cxn>
                  <a:cxn ang="0">
                    <a:pos x="0" y="99"/>
                  </a:cxn>
                </a:cxnLst>
                <a:rect l="0" t="0" r="r" b="b"/>
                <a:pathLst>
                  <a:path w="91" h="99">
                    <a:moveTo>
                      <a:pt x="0" y="99"/>
                    </a:moveTo>
                    <a:lnTo>
                      <a:pt x="1" y="90"/>
                    </a:lnTo>
                    <a:lnTo>
                      <a:pt x="2" y="82"/>
                    </a:lnTo>
                    <a:lnTo>
                      <a:pt x="3" y="73"/>
                    </a:lnTo>
                    <a:lnTo>
                      <a:pt x="4" y="65"/>
                    </a:lnTo>
                    <a:lnTo>
                      <a:pt x="9" y="53"/>
                    </a:lnTo>
                    <a:lnTo>
                      <a:pt x="15" y="45"/>
                    </a:lnTo>
                    <a:lnTo>
                      <a:pt x="21" y="37"/>
                    </a:lnTo>
                    <a:lnTo>
                      <a:pt x="26" y="27"/>
                    </a:lnTo>
                    <a:lnTo>
                      <a:pt x="33" y="23"/>
                    </a:lnTo>
                    <a:lnTo>
                      <a:pt x="41" y="19"/>
                    </a:lnTo>
                    <a:lnTo>
                      <a:pt x="49" y="14"/>
                    </a:lnTo>
                    <a:lnTo>
                      <a:pt x="59" y="9"/>
                    </a:lnTo>
                    <a:lnTo>
                      <a:pt x="67" y="5"/>
                    </a:lnTo>
                    <a:lnTo>
                      <a:pt x="76" y="2"/>
                    </a:lnTo>
                    <a:lnTo>
                      <a:pt x="84" y="0"/>
                    </a:lnTo>
                    <a:lnTo>
                      <a:pt x="91" y="0"/>
                    </a:lnTo>
                    <a:lnTo>
                      <a:pt x="82" y="10"/>
                    </a:lnTo>
                    <a:lnTo>
                      <a:pt x="75" y="19"/>
                    </a:lnTo>
                    <a:lnTo>
                      <a:pt x="68" y="27"/>
                    </a:lnTo>
                    <a:lnTo>
                      <a:pt x="62" y="35"/>
                    </a:lnTo>
                    <a:lnTo>
                      <a:pt x="57" y="42"/>
                    </a:lnTo>
                    <a:lnTo>
                      <a:pt x="54" y="50"/>
                    </a:lnTo>
                    <a:lnTo>
                      <a:pt x="52" y="59"/>
                    </a:lnTo>
                    <a:lnTo>
                      <a:pt x="49" y="68"/>
                    </a:lnTo>
                    <a:lnTo>
                      <a:pt x="46" y="75"/>
                    </a:lnTo>
                    <a:lnTo>
                      <a:pt x="42" y="81"/>
                    </a:lnTo>
                    <a:lnTo>
                      <a:pt x="39" y="85"/>
                    </a:lnTo>
                    <a:lnTo>
                      <a:pt x="33" y="90"/>
                    </a:lnTo>
                    <a:lnTo>
                      <a:pt x="25" y="92"/>
                    </a:lnTo>
                    <a:lnTo>
                      <a:pt x="17" y="95"/>
                    </a:lnTo>
                    <a:lnTo>
                      <a:pt x="8" y="97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491" name="Freeform 747"/>
              <p:cNvSpPr>
                <a:spLocks/>
              </p:cNvSpPr>
              <p:nvPr/>
            </p:nvSpPr>
            <p:spPr bwMode="auto">
              <a:xfrm flipH="1">
                <a:off x="2229" y="1868"/>
                <a:ext cx="31" cy="35"/>
              </a:xfrm>
              <a:custGeom>
                <a:avLst/>
                <a:gdLst/>
                <a:ahLst/>
                <a:cxnLst>
                  <a:cxn ang="0">
                    <a:pos x="0" y="100"/>
                  </a:cxn>
                  <a:cxn ang="0">
                    <a:pos x="1" y="98"/>
                  </a:cxn>
                  <a:cxn ang="0">
                    <a:pos x="1" y="94"/>
                  </a:cxn>
                  <a:cxn ang="0">
                    <a:pos x="1" y="92"/>
                  </a:cxn>
                  <a:cxn ang="0">
                    <a:pos x="2" y="90"/>
                  </a:cxn>
                  <a:cxn ang="0">
                    <a:pos x="5" y="86"/>
                  </a:cxn>
                  <a:cxn ang="0">
                    <a:pos x="8" y="83"/>
                  </a:cxn>
                  <a:cxn ang="0">
                    <a:pos x="10" y="79"/>
                  </a:cxn>
                  <a:cxn ang="0">
                    <a:pos x="13" y="77"/>
                  </a:cxn>
                  <a:cxn ang="0">
                    <a:pos x="18" y="68"/>
                  </a:cxn>
                  <a:cxn ang="0">
                    <a:pos x="23" y="57"/>
                  </a:cxn>
                  <a:cxn ang="0">
                    <a:pos x="29" y="48"/>
                  </a:cxn>
                  <a:cxn ang="0">
                    <a:pos x="35" y="38"/>
                  </a:cxn>
                  <a:cxn ang="0">
                    <a:pos x="40" y="32"/>
                  </a:cxn>
                  <a:cxn ang="0">
                    <a:pos x="45" y="25"/>
                  </a:cxn>
                  <a:cxn ang="0">
                    <a:pos x="51" y="18"/>
                  </a:cxn>
                  <a:cxn ang="0">
                    <a:pos x="55" y="12"/>
                  </a:cxn>
                  <a:cxn ang="0">
                    <a:pos x="60" y="10"/>
                  </a:cxn>
                  <a:cxn ang="0">
                    <a:pos x="63" y="7"/>
                  </a:cxn>
                  <a:cxn ang="0">
                    <a:pos x="68" y="3"/>
                  </a:cxn>
                  <a:cxn ang="0">
                    <a:pos x="72" y="0"/>
                  </a:cxn>
                  <a:cxn ang="0">
                    <a:pos x="74" y="0"/>
                  </a:cxn>
                  <a:cxn ang="0">
                    <a:pos x="76" y="0"/>
                  </a:cxn>
                  <a:cxn ang="0">
                    <a:pos x="77" y="0"/>
                  </a:cxn>
                  <a:cxn ang="0">
                    <a:pos x="80" y="0"/>
                  </a:cxn>
                  <a:cxn ang="0">
                    <a:pos x="74" y="17"/>
                  </a:cxn>
                  <a:cxn ang="0">
                    <a:pos x="67" y="36"/>
                  </a:cxn>
                  <a:cxn ang="0">
                    <a:pos x="60" y="54"/>
                  </a:cxn>
                  <a:cxn ang="0">
                    <a:pos x="54" y="72"/>
                  </a:cxn>
                  <a:cxn ang="0">
                    <a:pos x="53" y="76"/>
                  </a:cxn>
                  <a:cxn ang="0">
                    <a:pos x="52" y="78"/>
                  </a:cxn>
                  <a:cxn ang="0">
                    <a:pos x="50" y="80"/>
                  </a:cxn>
                  <a:cxn ang="0">
                    <a:pos x="48" y="83"/>
                  </a:cxn>
                  <a:cxn ang="0">
                    <a:pos x="43" y="85"/>
                  </a:cxn>
                  <a:cxn ang="0">
                    <a:pos x="37" y="87"/>
                  </a:cxn>
                  <a:cxn ang="0">
                    <a:pos x="31" y="90"/>
                  </a:cxn>
                  <a:cxn ang="0">
                    <a:pos x="25" y="91"/>
                  </a:cxn>
                  <a:cxn ang="0">
                    <a:pos x="18" y="93"/>
                  </a:cxn>
                  <a:cxn ang="0">
                    <a:pos x="13" y="95"/>
                  </a:cxn>
                  <a:cxn ang="0">
                    <a:pos x="7" y="98"/>
                  </a:cxn>
                  <a:cxn ang="0">
                    <a:pos x="0" y="100"/>
                  </a:cxn>
                </a:cxnLst>
                <a:rect l="0" t="0" r="r" b="b"/>
                <a:pathLst>
                  <a:path w="80" h="100">
                    <a:moveTo>
                      <a:pt x="0" y="100"/>
                    </a:moveTo>
                    <a:lnTo>
                      <a:pt x="1" y="98"/>
                    </a:lnTo>
                    <a:lnTo>
                      <a:pt x="1" y="94"/>
                    </a:lnTo>
                    <a:lnTo>
                      <a:pt x="1" y="92"/>
                    </a:lnTo>
                    <a:lnTo>
                      <a:pt x="2" y="90"/>
                    </a:lnTo>
                    <a:lnTo>
                      <a:pt x="5" y="86"/>
                    </a:lnTo>
                    <a:lnTo>
                      <a:pt x="8" y="83"/>
                    </a:lnTo>
                    <a:lnTo>
                      <a:pt x="10" y="79"/>
                    </a:lnTo>
                    <a:lnTo>
                      <a:pt x="13" y="77"/>
                    </a:lnTo>
                    <a:lnTo>
                      <a:pt x="18" y="68"/>
                    </a:lnTo>
                    <a:lnTo>
                      <a:pt x="23" y="57"/>
                    </a:lnTo>
                    <a:lnTo>
                      <a:pt x="29" y="48"/>
                    </a:lnTo>
                    <a:lnTo>
                      <a:pt x="35" y="38"/>
                    </a:lnTo>
                    <a:lnTo>
                      <a:pt x="40" y="32"/>
                    </a:lnTo>
                    <a:lnTo>
                      <a:pt x="45" y="25"/>
                    </a:lnTo>
                    <a:lnTo>
                      <a:pt x="51" y="18"/>
                    </a:lnTo>
                    <a:lnTo>
                      <a:pt x="55" y="12"/>
                    </a:lnTo>
                    <a:lnTo>
                      <a:pt x="60" y="10"/>
                    </a:lnTo>
                    <a:lnTo>
                      <a:pt x="63" y="7"/>
                    </a:lnTo>
                    <a:lnTo>
                      <a:pt x="68" y="3"/>
                    </a:lnTo>
                    <a:lnTo>
                      <a:pt x="72" y="0"/>
                    </a:lnTo>
                    <a:lnTo>
                      <a:pt x="74" y="0"/>
                    </a:lnTo>
                    <a:lnTo>
                      <a:pt x="76" y="0"/>
                    </a:lnTo>
                    <a:lnTo>
                      <a:pt x="77" y="0"/>
                    </a:lnTo>
                    <a:lnTo>
                      <a:pt x="80" y="0"/>
                    </a:lnTo>
                    <a:lnTo>
                      <a:pt x="74" y="17"/>
                    </a:lnTo>
                    <a:lnTo>
                      <a:pt x="67" y="36"/>
                    </a:lnTo>
                    <a:lnTo>
                      <a:pt x="60" y="54"/>
                    </a:lnTo>
                    <a:lnTo>
                      <a:pt x="54" y="72"/>
                    </a:lnTo>
                    <a:lnTo>
                      <a:pt x="53" y="76"/>
                    </a:lnTo>
                    <a:lnTo>
                      <a:pt x="52" y="78"/>
                    </a:lnTo>
                    <a:lnTo>
                      <a:pt x="50" y="80"/>
                    </a:lnTo>
                    <a:lnTo>
                      <a:pt x="48" y="83"/>
                    </a:lnTo>
                    <a:lnTo>
                      <a:pt x="43" y="85"/>
                    </a:lnTo>
                    <a:lnTo>
                      <a:pt x="37" y="87"/>
                    </a:lnTo>
                    <a:lnTo>
                      <a:pt x="31" y="90"/>
                    </a:lnTo>
                    <a:lnTo>
                      <a:pt x="25" y="91"/>
                    </a:lnTo>
                    <a:lnTo>
                      <a:pt x="18" y="93"/>
                    </a:lnTo>
                    <a:lnTo>
                      <a:pt x="13" y="95"/>
                    </a:lnTo>
                    <a:lnTo>
                      <a:pt x="7" y="98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0066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492" name="Freeform 748"/>
              <p:cNvSpPr>
                <a:spLocks/>
              </p:cNvSpPr>
              <p:nvPr/>
            </p:nvSpPr>
            <p:spPr bwMode="auto">
              <a:xfrm flipH="1">
                <a:off x="2186" y="1853"/>
                <a:ext cx="50" cy="42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11" y="83"/>
                  </a:cxn>
                  <a:cxn ang="0">
                    <a:pos x="18" y="61"/>
                  </a:cxn>
                  <a:cxn ang="0">
                    <a:pos x="21" y="51"/>
                  </a:cxn>
                  <a:cxn ang="0">
                    <a:pos x="25" y="43"/>
                  </a:cxn>
                  <a:cxn ang="0">
                    <a:pos x="32" y="39"/>
                  </a:cxn>
                  <a:cxn ang="0">
                    <a:pos x="38" y="37"/>
                  </a:cxn>
                  <a:cxn ang="0">
                    <a:pos x="42" y="35"/>
                  </a:cxn>
                  <a:cxn ang="0">
                    <a:pos x="46" y="33"/>
                  </a:cxn>
                  <a:cxn ang="0">
                    <a:pos x="49" y="32"/>
                  </a:cxn>
                  <a:cxn ang="0">
                    <a:pos x="53" y="31"/>
                  </a:cxn>
                  <a:cxn ang="0">
                    <a:pos x="56" y="30"/>
                  </a:cxn>
                  <a:cxn ang="0">
                    <a:pos x="61" y="29"/>
                  </a:cxn>
                  <a:cxn ang="0">
                    <a:pos x="64" y="31"/>
                  </a:cxn>
                  <a:cxn ang="0">
                    <a:pos x="66" y="35"/>
                  </a:cxn>
                  <a:cxn ang="0">
                    <a:pos x="70" y="38"/>
                  </a:cxn>
                  <a:cxn ang="0">
                    <a:pos x="72" y="41"/>
                  </a:cxn>
                  <a:cxn ang="0">
                    <a:pos x="76" y="43"/>
                  </a:cxn>
                  <a:cxn ang="0">
                    <a:pos x="81" y="44"/>
                  </a:cxn>
                  <a:cxn ang="0">
                    <a:pos x="86" y="44"/>
                  </a:cxn>
                  <a:cxn ang="0">
                    <a:pos x="93" y="43"/>
                  </a:cxn>
                  <a:cxn ang="0">
                    <a:pos x="99" y="41"/>
                  </a:cxn>
                  <a:cxn ang="0">
                    <a:pos x="103" y="40"/>
                  </a:cxn>
                  <a:cxn ang="0">
                    <a:pos x="108" y="38"/>
                  </a:cxn>
                  <a:cxn ang="0">
                    <a:pos x="110" y="35"/>
                  </a:cxn>
                  <a:cxn ang="0">
                    <a:pos x="109" y="33"/>
                  </a:cxn>
                  <a:cxn ang="0">
                    <a:pos x="108" y="32"/>
                  </a:cxn>
                  <a:cxn ang="0">
                    <a:pos x="107" y="31"/>
                  </a:cxn>
                  <a:cxn ang="0">
                    <a:pos x="106" y="30"/>
                  </a:cxn>
                  <a:cxn ang="0">
                    <a:pos x="100" y="30"/>
                  </a:cxn>
                  <a:cxn ang="0">
                    <a:pos x="94" y="30"/>
                  </a:cxn>
                  <a:cxn ang="0">
                    <a:pos x="88" y="32"/>
                  </a:cxn>
                  <a:cxn ang="0">
                    <a:pos x="83" y="33"/>
                  </a:cxn>
                  <a:cxn ang="0">
                    <a:pos x="78" y="33"/>
                  </a:cxn>
                  <a:cxn ang="0">
                    <a:pos x="74" y="32"/>
                  </a:cxn>
                  <a:cxn ang="0">
                    <a:pos x="72" y="29"/>
                  </a:cxn>
                  <a:cxn ang="0">
                    <a:pos x="70" y="22"/>
                  </a:cxn>
                  <a:cxn ang="0">
                    <a:pos x="73" y="21"/>
                  </a:cxn>
                  <a:cxn ang="0">
                    <a:pos x="73" y="20"/>
                  </a:cxn>
                  <a:cxn ang="0">
                    <a:pos x="73" y="17"/>
                  </a:cxn>
                  <a:cxn ang="0">
                    <a:pos x="73" y="14"/>
                  </a:cxn>
                  <a:cxn ang="0">
                    <a:pos x="85" y="10"/>
                  </a:cxn>
                  <a:cxn ang="0">
                    <a:pos x="94" y="8"/>
                  </a:cxn>
                  <a:cxn ang="0">
                    <a:pos x="101" y="6"/>
                  </a:cxn>
                  <a:cxn ang="0">
                    <a:pos x="106" y="5"/>
                  </a:cxn>
                  <a:cxn ang="0">
                    <a:pos x="110" y="3"/>
                  </a:cxn>
                  <a:cxn ang="0">
                    <a:pos x="115" y="2"/>
                  </a:cxn>
                  <a:cxn ang="0">
                    <a:pos x="121" y="1"/>
                  </a:cxn>
                  <a:cxn ang="0">
                    <a:pos x="126" y="0"/>
                  </a:cxn>
                  <a:cxn ang="0">
                    <a:pos x="118" y="24"/>
                  </a:cxn>
                  <a:cxn ang="0">
                    <a:pos x="110" y="48"/>
                  </a:cxn>
                  <a:cxn ang="0">
                    <a:pos x="102" y="73"/>
                  </a:cxn>
                  <a:cxn ang="0">
                    <a:pos x="95" y="97"/>
                  </a:cxn>
                  <a:cxn ang="0">
                    <a:pos x="87" y="100"/>
                  </a:cxn>
                  <a:cxn ang="0">
                    <a:pos x="77" y="103"/>
                  </a:cxn>
                  <a:cxn ang="0">
                    <a:pos x="64" y="106"/>
                  </a:cxn>
                  <a:cxn ang="0">
                    <a:pos x="50" y="109"/>
                  </a:cxn>
                  <a:cxn ang="0">
                    <a:pos x="36" y="112"/>
                  </a:cxn>
                  <a:cxn ang="0">
                    <a:pos x="23" y="115"/>
                  </a:cxn>
                  <a:cxn ang="0">
                    <a:pos x="10" y="119"/>
                  </a:cxn>
                  <a:cxn ang="0">
                    <a:pos x="0" y="122"/>
                  </a:cxn>
                </a:cxnLst>
                <a:rect l="0" t="0" r="r" b="b"/>
                <a:pathLst>
                  <a:path w="126" h="122">
                    <a:moveTo>
                      <a:pt x="0" y="122"/>
                    </a:moveTo>
                    <a:lnTo>
                      <a:pt x="11" y="83"/>
                    </a:lnTo>
                    <a:lnTo>
                      <a:pt x="18" y="61"/>
                    </a:lnTo>
                    <a:lnTo>
                      <a:pt x="21" y="51"/>
                    </a:lnTo>
                    <a:lnTo>
                      <a:pt x="25" y="43"/>
                    </a:lnTo>
                    <a:lnTo>
                      <a:pt x="32" y="39"/>
                    </a:lnTo>
                    <a:lnTo>
                      <a:pt x="38" y="37"/>
                    </a:lnTo>
                    <a:lnTo>
                      <a:pt x="42" y="35"/>
                    </a:lnTo>
                    <a:lnTo>
                      <a:pt x="46" y="33"/>
                    </a:lnTo>
                    <a:lnTo>
                      <a:pt x="49" y="32"/>
                    </a:lnTo>
                    <a:lnTo>
                      <a:pt x="53" y="31"/>
                    </a:lnTo>
                    <a:lnTo>
                      <a:pt x="56" y="30"/>
                    </a:lnTo>
                    <a:lnTo>
                      <a:pt x="61" y="29"/>
                    </a:lnTo>
                    <a:lnTo>
                      <a:pt x="64" y="31"/>
                    </a:lnTo>
                    <a:lnTo>
                      <a:pt x="66" y="35"/>
                    </a:lnTo>
                    <a:lnTo>
                      <a:pt x="70" y="38"/>
                    </a:lnTo>
                    <a:lnTo>
                      <a:pt x="72" y="41"/>
                    </a:lnTo>
                    <a:lnTo>
                      <a:pt x="76" y="43"/>
                    </a:lnTo>
                    <a:lnTo>
                      <a:pt x="81" y="44"/>
                    </a:lnTo>
                    <a:lnTo>
                      <a:pt x="86" y="44"/>
                    </a:lnTo>
                    <a:lnTo>
                      <a:pt x="93" y="43"/>
                    </a:lnTo>
                    <a:lnTo>
                      <a:pt x="99" y="41"/>
                    </a:lnTo>
                    <a:lnTo>
                      <a:pt x="103" y="40"/>
                    </a:lnTo>
                    <a:lnTo>
                      <a:pt x="108" y="38"/>
                    </a:lnTo>
                    <a:lnTo>
                      <a:pt x="110" y="35"/>
                    </a:lnTo>
                    <a:lnTo>
                      <a:pt x="109" y="33"/>
                    </a:lnTo>
                    <a:lnTo>
                      <a:pt x="108" y="32"/>
                    </a:lnTo>
                    <a:lnTo>
                      <a:pt x="107" y="31"/>
                    </a:lnTo>
                    <a:lnTo>
                      <a:pt x="106" y="30"/>
                    </a:lnTo>
                    <a:lnTo>
                      <a:pt x="100" y="30"/>
                    </a:lnTo>
                    <a:lnTo>
                      <a:pt x="94" y="30"/>
                    </a:lnTo>
                    <a:lnTo>
                      <a:pt x="88" y="32"/>
                    </a:lnTo>
                    <a:lnTo>
                      <a:pt x="83" y="33"/>
                    </a:lnTo>
                    <a:lnTo>
                      <a:pt x="78" y="33"/>
                    </a:lnTo>
                    <a:lnTo>
                      <a:pt x="74" y="32"/>
                    </a:lnTo>
                    <a:lnTo>
                      <a:pt x="72" y="29"/>
                    </a:lnTo>
                    <a:lnTo>
                      <a:pt x="70" y="22"/>
                    </a:lnTo>
                    <a:lnTo>
                      <a:pt x="73" y="21"/>
                    </a:lnTo>
                    <a:lnTo>
                      <a:pt x="73" y="20"/>
                    </a:lnTo>
                    <a:lnTo>
                      <a:pt x="73" y="17"/>
                    </a:lnTo>
                    <a:lnTo>
                      <a:pt x="73" y="14"/>
                    </a:lnTo>
                    <a:lnTo>
                      <a:pt x="85" y="10"/>
                    </a:lnTo>
                    <a:lnTo>
                      <a:pt x="94" y="8"/>
                    </a:lnTo>
                    <a:lnTo>
                      <a:pt x="101" y="6"/>
                    </a:lnTo>
                    <a:lnTo>
                      <a:pt x="106" y="5"/>
                    </a:lnTo>
                    <a:lnTo>
                      <a:pt x="110" y="3"/>
                    </a:lnTo>
                    <a:lnTo>
                      <a:pt x="115" y="2"/>
                    </a:lnTo>
                    <a:lnTo>
                      <a:pt x="121" y="1"/>
                    </a:lnTo>
                    <a:lnTo>
                      <a:pt x="126" y="0"/>
                    </a:lnTo>
                    <a:lnTo>
                      <a:pt x="118" y="24"/>
                    </a:lnTo>
                    <a:lnTo>
                      <a:pt x="110" y="48"/>
                    </a:lnTo>
                    <a:lnTo>
                      <a:pt x="102" y="73"/>
                    </a:lnTo>
                    <a:lnTo>
                      <a:pt x="95" y="97"/>
                    </a:lnTo>
                    <a:lnTo>
                      <a:pt x="87" y="100"/>
                    </a:lnTo>
                    <a:lnTo>
                      <a:pt x="77" y="103"/>
                    </a:lnTo>
                    <a:lnTo>
                      <a:pt x="64" y="106"/>
                    </a:lnTo>
                    <a:lnTo>
                      <a:pt x="50" y="109"/>
                    </a:lnTo>
                    <a:lnTo>
                      <a:pt x="36" y="112"/>
                    </a:lnTo>
                    <a:lnTo>
                      <a:pt x="23" y="115"/>
                    </a:lnTo>
                    <a:lnTo>
                      <a:pt x="10" y="119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493" name="Freeform 749"/>
              <p:cNvSpPr>
                <a:spLocks/>
              </p:cNvSpPr>
              <p:nvPr/>
            </p:nvSpPr>
            <p:spPr bwMode="auto">
              <a:xfrm flipH="1">
                <a:off x="2266" y="1863"/>
                <a:ext cx="32" cy="24"/>
              </a:xfrm>
              <a:custGeom>
                <a:avLst/>
                <a:gdLst/>
                <a:ahLst/>
                <a:cxnLst>
                  <a:cxn ang="0">
                    <a:pos x="0" y="69"/>
                  </a:cxn>
                  <a:cxn ang="0">
                    <a:pos x="4" y="61"/>
                  </a:cxn>
                  <a:cxn ang="0">
                    <a:pos x="12" y="51"/>
                  </a:cxn>
                  <a:cxn ang="0">
                    <a:pos x="23" y="39"/>
                  </a:cxn>
                  <a:cxn ang="0">
                    <a:pos x="36" y="28"/>
                  </a:cxn>
                  <a:cxn ang="0">
                    <a:pos x="50" y="16"/>
                  </a:cxn>
                  <a:cxn ang="0">
                    <a:pos x="64" y="7"/>
                  </a:cxn>
                  <a:cxn ang="0">
                    <a:pos x="74" y="1"/>
                  </a:cxn>
                  <a:cxn ang="0">
                    <a:pos x="82" y="0"/>
                  </a:cxn>
                  <a:cxn ang="0">
                    <a:pos x="80" y="3"/>
                  </a:cxn>
                  <a:cxn ang="0">
                    <a:pos x="76" y="7"/>
                  </a:cxn>
                  <a:cxn ang="0">
                    <a:pos x="73" y="13"/>
                  </a:cxn>
                  <a:cxn ang="0">
                    <a:pos x="67" y="23"/>
                  </a:cxn>
                  <a:cxn ang="0">
                    <a:pos x="59" y="28"/>
                  </a:cxn>
                  <a:cxn ang="0">
                    <a:pos x="50" y="33"/>
                  </a:cxn>
                  <a:cxn ang="0">
                    <a:pos x="42" y="40"/>
                  </a:cxn>
                  <a:cxn ang="0">
                    <a:pos x="34" y="47"/>
                  </a:cxn>
                  <a:cxn ang="0">
                    <a:pos x="25" y="54"/>
                  </a:cxn>
                  <a:cxn ang="0">
                    <a:pos x="17" y="60"/>
                  </a:cxn>
                  <a:cxn ang="0">
                    <a:pos x="8" y="66"/>
                  </a:cxn>
                  <a:cxn ang="0">
                    <a:pos x="0" y="69"/>
                  </a:cxn>
                </a:cxnLst>
                <a:rect l="0" t="0" r="r" b="b"/>
                <a:pathLst>
                  <a:path w="82" h="69">
                    <a:moveTo>
                      <a:pt x="0" y="69"/>
                    </a:moveTo>
                    <a:lnTo>
                      <a:pt x="4" y="61"/>
                    </a:lnTo>
                    <a:lnTo>
                      <a:pt x="12" y="51"/>
                    </a:lnTo>
                    <a:lnTo>
                      <a:pt x="23" y="39"/>
                    </a:lnTo>
                    <a:lnTo>
                      <a:pt x="36" y="28"/>
                    </a:lnTo>
                    <a:lnTo>
                      <a:pt x="50" y="16"/>
                    </a:lnTo>
                    <a:lnTo>
                      <a:pt x="64" y="7"/>
                    </a:lnTo>
                    <a:lnTo>
                      <a:pt x="74" y="1"/>
                    </a:lnTo>
                    <a:lnTo>
                      <a:pt x="82" y="0"/>
                    </a:lnTo>
                    <a:lnTo>
                      <a:pt x="80" y="3"/>
                    </a:lnTo>
                    <a:lnTo>
                      <a:pt x="76" y="7"/>
                    </a:lnTo>
                    <a:lnTo>
                      <a:pt x="73" y="13"/>
                    </a:lnTo>
                    <a:lnTo>
                      <a:pt x="67" y="23"/>
                    </a:lnTo>
                    <a:lnTo>
                      <a:pt x="59" y="28"/>
                    </a:lnTo>
                    <a:lnTo>
                      <a:pt x="50" y="33"/>
                    </a:lnTo>
                    <a:lnTo>
                      <a:pt x="42" y="40"/>
                    </a:lnTo>
                    <a:lnTo>
                      <a:pt x="34" y="47"/>
                    </a:lnTo>
                    <a:lnTo>
                      <a:pt x="25" y="54"/>
                    </a:lnTo>
                    <a:lnTo>
                      <a:pt x="17" y="60"/>
                    </a:lnTo>
                    <a:lnTo>
                      <a:pt x="8" y="66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0066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494" name="Freeform 750"/>
              <p:cNvSpPr>
                <a:spLocks/>
              </p:cNvSpPr>
              <p:nvPr/>
            </p:nvSpPr>
            <p:spPr bwMode="auto">
              <a:xfrm flipH="1">
                <a:off x="2215" y="1838"/>
                <a:ext cx="49" cy="29"/>
              </a:xfrm>
              <a:custGeom>
                <a:avLst/>
                <a:gdLst/>
                <a:ahLst/>
                <a:cxnLst>
                  <a:cxn ang="0">
                    <a:pos x="0" y="79"/>
                  </a:cxn>
                  <a:cxn ang="0">
                    <a:pos x="2" y="73"/>
                  </a:cxn>
                  <a:cxn ang="0">
                    <a:pos x="6" y="68"/>
                  </a:cxn>
                  <a:cxn ang="0">
                    <a:pos x="10" y="63"/>
                  </a:cxn>
                  <a:cxn ang="0">
                    <a:pos x="15" y="57"/>
                  </a:cxn>
                  <a:cxn ang="0">
                    <a:pos x="28" y="49"/>
                  </a:cxn>
                  <a:cxn ang="0">
                    <a:pos x="41" y="40"/>
                  </a:cxn>
                  <a:cxn ang="0">
                    <a:pos x="55" y="31"/>
                  </a:cxn>
                  <a:cxn ang="0">
                    <a:pos x="70" y="22"/>
                  </a:cxn>
                  <a:cxn ang="0">
                    <a:pos x="84" y="13"/>
                  </a:cxn>
                  <a:cxn ang="0">
                    <a:pos x="99" y="7"/>
                  </a:cxn>
                  <a:cxn ang="0">
                    <a:pos x="113" y="2"/>
                  </a:cxn>
                  <a:cxn ang="0">
                    <a:pos x="127" y="0"/>
                  </a:cxn>
                  <a:cxn ang="0">
                    <a:pos x="123" y="7"/>
                  </a:cxn>
                  <a:cxn ang="0">
                    <a:pos x="119" y="17"/>
                  </a:cxn>
                  <a:cxn ang="0">
                    <a:pos x="112" y="31"/>
                  </a:cxn>
                  <a:cxn ang="0">
                    <a:pos x="103" y="46"/>
                  </a:cxn>
                  <a:cxn ang="0">
                    <a:pos x="93" y="52"/>
                  </a:cxn>
                  <a:cxn ang="0">
                    <a:pos x="82" y="57"/>
                  </a:cxn>
                  <a:cxn ang="0">
                    <a:pos x="68" y="62"/>
                  </a:cxn>
                  <a:cxn ang="0">
                    <a:pos x="54" y="66"/>
                  </a:cxn>
                  <a:cxn ang="0">
                    <a:pos x="40" y="71"/>
                  </a:cxn>
                  <a:cxn ang="0">
                    <a:pos x="25" y="75"/>
                  </a:cxn>
                  <a:cxn ang="0">
                    <a:pos x="13" y="77"/>
                  </a:cxn>
                  <a:cxn ang="0">
                    <a:pos x="0" y="79"/>
                  </a:cxn>
                </a:cxnLst>
                <a:rect l="0" t="0" r="r" b="b"/>
                <a:pathLst>
                  <a:path w="127" h="79">
                    <a:moveTo>
                      <a:pt x="0" y="79"/>
                    </a:moveTo>
                    <a:lnTo>
                      <a:pt x="2" y="73"/>
                    </a:lnTo>
                    <a:lnTo>
                      <a:pt x="6" y="68"/>
                    </a:lnTo>
                    <a:lnTo>
                      <a:pt x="10" y="63"/>
                    </a:lnTo>
                    <a:lnTo>
                      <a:pt x="15" y="57"/>
                    </a:lnTo>
                    <a:lnTo>
                      <a:pt x="28" y="49"/>
                    </a:lnTo>
                    <a:lnTo>
                      <a:pt x="41" y="40"/>
                    </a:lnTo>
                    <a:lnTo>
                      <a:pt x="55" y="31"/>
                    </a:lnTo>
                    <a:lnTo>
                      <a:pt x="70" y="22"/>
                    </a:lnTo>
                    <a:lnTo>
                      <a:pt x="84" y="13"/>
                    </a:lnTo>
                    <a:lnTo>
                      <a:pt x="99" y="7"/>
                    </a:lnTo>
                    <a:lnTo>
                      <a:pt x="113" y="2"/>
                    </a:lnTo>
                    <a:lnTo>
                      <a:pt x="127" y="0"/>
                    </a:lnTo>
                    <a:lnTo>
                      <a:pt x="123" y="7"/>
                    </a:lnTo>
                    <a:lnTo>
                      <a:pt x="119" y="17"/>
                    </a:lnTo>
                    <a:lnTo>
                      <a:pt x="112" y="31"/>
                    </a:lnTo>
                    <a:lnTo>
                      <a:pt x="103" y="46"/>
                    </a:lnTo>
                    <a:lnTo>
                      <a:pt x="93" y="52"/>
                    </a:lnTo>
                    <a:lnTo>
                      <a:pt x="82" y="57"/>
                    </a:lnTo>
                    <a:lnTo>
                      <a:pt x="68" y="62"/>
                    </a:lnTo>
                    <a:lnTo>
                      <a:pt x="54" y="66"/>
                    </a:lnTo>
                    <a:lnTo>
                      <a:pt x="40" y="71"/>
                    </a:lnTo>
                    <a:lnTo>
                      <a:pt x="25" y="75"/>
                    </a:lnTo>
                    <a:lnTo>
                      <a:pt x="13" y="77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495" name="Freeform 751"/>
              <p:cNvSpPr>
                <a:spLocks/>
              </p:cNvSpPr>
              <p:nvPr/>
            </p:nvSpPr>
            <p:spPr bwMode="auto">
              <a:xfrm flipH="1">
                <a:off x="2173" y="1830"/>
                <a:ext cx="46" cy="2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" y="66"/>
                  </a:cxn>
                  <a:cxn ang="0">
                    <a:pos x="1" y="65"/>
                  </a:cxn>
                  <a:cxn ang="0">
                    <a:pos x="1" y="62"/>
                  </a:cxn>
                  <a:cxn ang="0">
                    <a:pos x="1" y="61"/>
                  </a:cxn>
                  <a:cxn ang="0">
                    <a:pos x="7" y="54"/>
                  </a:cxn>
                  <a:cxn ang="0">
                    <a:pos x="12" y="46"/>
                  </a:cxn>
                  <a:cxn ang="0">
                    <a:pos x="15" y="38"/>
                  </a:cxn>
                  <a:cxn ang="0">
                    <a:pos x="17" y="30"/>
                  </a:cxn>
                  <a:cxn ang="0">
                    <a:pos x="23" y="25"/>
                  </a:cxn>
                  <a:cxn ang="0">
                    <a:pos x="33" y="20"/>
                  </a:cxn>
                  <a:cxn ang="0">
                    <a:pos x="47" y="14"/>
                  </a:cxn>
                  <a:cxn ang="0">
                    <a:pos x="62" y="9"/>
                  </a:cxn>
                  <a:cxn ang="0">
                    <a:pos x="78" y="5"/>
                  </a:cxn>
                  <a:cxn ang="0">
                    <a:pos x="93" y="2"/>
                  </a:cxn>
                  <a:cxn ang="0">
                    <a:pos x="106" y="0"/>
                  </a:cxn>
                  <a:cxn ang="0">
                    <a:pos x="115" y="0"/>
                  </a:cxn>
                  <a:cxn ang="0">
                    <a:pos x="110" y="12"/>
                  </a:cxn>
                  <a:cxn ang="0">
                    <a:pos x="105" y="23"/>
                  </a:cxn>
                  <a:cxn ang="0">
                    <a:pos x="99" y="36"/>
                  </a:cxn>
                  <a:cxn ang="0">
                    <a:pos x="93" y="47"/>
                  </a:cxn>
                  <a:cxn ang="0">
                    <a:pos x="88" y="50"/>
                  </a:cxn>
                  <a:cxn ang="0">
                    <a:pos x="77" y="52"/>
                  </a:cxn>
                  <a:cxn ang="0">
                    <a:pos x="65" y="55"/>
                  </a:cxn>
                  <a:cxn ang="0">
                    <a:pos x="50" y="58"/>
                  </a:cxn>
                  <a:cxn ang="0">
                    <a:pos x="35" y="61"/>
                  </a:cxn>
                  <a:cxn ang="0">
                    <a:pos x="21" y="64"/>
                  </a:cxn>
                  <a:cxn ang="0">
                    <a:pos x="8" y="66"/>
                  </a:cxn>
                  <a:cxn ang="0">
                    <a:pos x="0" y="68"/>
                  </a:cxn>
                </a:cxnLst>
                <a:rect l="0" t="0" r="r" b="b"/>
                <a:pathLst>
                  <a:path w="115" h="68">
                    <a:moveTo>
                      <a:pt x="0" y="68"/>
                    </a:moveTo>
                    <a:lnTo>
                      <a:pt x="1" y="66"/>
                    </a:lnTo>
                    <a:lnTo>
                      <a:pt x="1" y="65"/>
                    </a:lnTo>
                    <a:lnTo>
                      <a:pt x="1" y="62"/>
                    </a:lnTo>
                    <a:lnTo>
                      <a:pt x="1" y="61"/>
                    </a:lnTo>
                    <a:lnTo>
                      <a:pt x="7" y="54"/>
                    </a:lnTo>
                    <a:lnTo>
                      <a:pt x="12" y="46"/>
                    </a:lnTo>
                    <a:lnTo>
                      <a:pt x="15" y="38"/>
                    </a:lnTo>
                    <a:lnTo>
                      <a:pt x="17" y="30"/>
                    </a:lnTo>
                    <a:lnTo>
                      <a:pt x="23" y="25"/>
                    </a:lnTo>
                    <a:lnTo>
                      <a:pt x="33" y="20"/>
                    </a:lnTo>
                    <a:lnTo>
                      <a:pt x="47" y="14"/>
                    </a:lnTo>
                    <a:lnTo>
                      <a:pt x="62" y="9"/>
                    </a:lnTo>
                    <a:lnTo>
                      <a:pt x="78" y="5"/>
                    </a:lnTo>
                    <a:lnTo>
                      <a:pt x="93" y="2"/>
                    </a:lnTo>
                    <a:lnTo>
                      <a:pt x="106" y="0"/>
                    </a:lnTo>
                    <a:lnTo>
                      <a:pt x="115" y="0"/>
                    </a:lnTo>
                    <a:lnTo>
                      <a:pt x="110" y="12"/>
                    </a:lnTo>
                    <a:lnTo>
                      <a:pt x="105" y="23"/>
                    </a:lnTo>
                    <a:lnTo>
                      <a:pt x="99" y="36"/>
                    </a:lnTo>
                    <a:lnTo>
                      <a:pt x="93" y="47"/>
                    </a:lnTo>
                    <a:lnTo>
                      <a:pt x="88" y="50"/>
                    </a:lnTo>
                    <a:lnTo>
                      <a:pt x="77" y="52"/>
                    </a:lnTo>
                    <a:lnTo>
                      <a:pt x="65" y="55"/>
                    </a:lnTo>
                    <a:lnTo>
                      <a:pt x="50" y="58"/>
                    </a:lnTo>
                    <a:lnTo>
                      <a:pt x="35" y="61"/>
                    </a:lnTo>
                    <a:lnTo>
                      <a:pt x="21" y="64"/>
                    </a:lnTo>
                    <a:lnTo>
                      <a:pt x="8" y="66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pic>
          <p:nvPicPr>
            <p:cNvPr id="288550" name="Picture 806"/>
            <p:cNvPicPr>
              <a:picLocks noChangeAspect="1" noChangeArrowheads="1"/>
            </p:cNvPicPr>
            <p:nvPr/>
          </p:nvPicPr>
          <p:blipFill>
            <a:blip r:embed="rId12"/>
            <a:srcRect l="24820" t="17036" r="28622" b="20247"/>
            <a:stretch>
              <a:fillRect/>
            </a:stretch>
          </p:blipFill>
          <p:spPr bwMode="auto">
            <a:xfrm>
              <a:off x="1889" y="1729"/>
              <a:ext cx="152" cy="4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8" name="Group 587"/>
          <p:cNvGrpSpPr>
            <a:grpSpLocks/>
          </p:cNvGrpSpPr>
          <p:nvPr/>
        </p:nvGrpSpPr>
        <p:grpSpPr bwMode="auto">
          <a:xfrm>
            <a:off x="3611563" y="1411288"/>
            <a:ext cx="1322520" cy="4883150"/>
            <a:chOff x="2064" y="918"/>
            <a:chExt cx="1630" cy="2669"/>
          </a:xfrm>
        </p:grpSpPr>
        <p:grpSp>
          <p:nvGrpSpPr>
            <p:cNvPr id="9" name="Group 588"/>
            <p:cNvGrpSpPr>
              <a:grpSpLocks/>
            </p:cNvGrpSpPr>
            <p:nvPr/>
          </p:nvGrpSpPr>
          <p:grpSpPr bwMode="auto">
            <a:xfrm>
              <a:off x="2096" y="941"/>
              <a:ext cx="1567" cy="2646"/>
              <a:chOff x="2096" y="941"/>
              <a:chExt cx="1567" cy="2646"/>
            </a:xfrm>
          </p:grpSpPr>
          <p:sp>
            <p:nvSpPr>
              <p:cNvPr id="288333" name="Rectangle 589"/>
              <p:cNvSpPr>
                <a:spLocks noChangeArrowheads="1"/>
              </p:cNvSpPr>
              <p:nvPr/>
            </p:nvSpPr>
            <p:spPr bwMode="auto">
              <a:xfrm>
                <a:off x="3061" y="1239"/>
                <a:ext cx="580" cy="2348"/>
              </a:xfrm>
              <a:prstGeom prst="rect">
                <a:avLst/>
              </a:prstGeom>
              <a:solidFill>
                <a:srgbClr val="E0E0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334" name="Freeform 590"/>
              <p:cNvSpPr>
                <a:spLocks/>
              </p:cNvSpPr>
              <p:nvPr/>
            </p:nvSpPr>
            <p:spPr bwMode="auto">
              <a:xfrm>
                <a:off x="2117" y="941"/>
                <a:ext cx="944" cy="2643"/>
              </a:xfrm>
              <a:custGeom>
                <a:avLst/>
                <a:gdLst/>
                <a:ahLst/>
                <a:cxnLst>
                  <a:cxn ang="0">
                    <a:pos x="0" y="2010"/>
                  </a:cxn>
                  <a:cxn ang="0">
                    <a:pos x="944" y="2643"/>
                  </a:cxn>
                  <a:cxn ang="0">
                    <a:pos x="944" y="317"/>
                  </a:cxn>
                  <a:cxn ang="0">
                    <a:pos x="794" y="204"/>
                  </a:cxn>
                  <a:cxn ang="0">
                    <a:pos x="0" y="0"/>
                  </a:cxn>
                  <a:cxn ang="0">
                    <a:pos x="0" y="2010"/>
                  </a:cxn>
                </a:cxnLst>
                <a:rect l="0" t="0" r="r" b="b"/>
                <a:pathLst>
                  <a:path w="944" h="2643">
                    <a:moveTo>
                      <a:pt x="0" y="2010"/>
                    </a:moveTo>
                    <a:lnTo>
                      <a:pt x="944" y="2643"/>
                    </a:lnTo>
                    <a:lnTo>
                      <a:pt x="944" y="317"/>
                    </a:lnTo>
                    <a:lnTo>
                      <a:pt x="794" y="204"/>
                    </a:lnTo>
                    <a:lnTo>
                      <a:pt x="0" y="0"/>
                    </a:lnTo>
                    <a:lnTo>
                      <a:pt x="0" y="2010"/>
                    </a:lnTo>
                    <a:close/>
                  </a:path>
                </a:pathLst>
              </a:custGeom>
              <a:solidFill>
                <a:srgbClr val="6060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335" name="Freeform 591"/>
              <p:cNvSpPr>
                <a:spLocks/>
              </p:cNvSpPr>
              <p:nvPr/>
            </p:nvSpPr>
            <p:spPr bwMode="auto">
              <a:xfrm>
                <a:off x="3051" y="1239"/>
                <a:ext cx="580" cy="2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80" y="0"/>
                  </a:cxn>
                  <a:cxn ang="0">
                    <a:pos x="580" y="267"/>
                  </a:cxn>
                  <a:cxn ang="0">
                    <a:pos x="0" y="126"/>
                  </a:cxn>
                  <a:cxn ang="0">
                    <a:pos x="0" y="0"/>
                  </a:cxn>
                </a:cxnLst>
                <a:rect l="0" t="0" r="r" b="b"/>
                <a:pathLst>
                  <a:path w="580" h="267">
                    <a:moveTo>
                      <a:pt x="0" y="0"/>
                    </a:moveTo>
                    <a:lnTo>
                      <a:pt x="580" y="0"/>
                    </a:lnTo>
                    <a:lnTo>
                      <a:pt x="580" y="267"/>
                    </a:lnTo>
                    <a:lnTo>
                      <a:pt x="0" y="1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336" name="Rectangle 592"/>
              <p:cNvSpPr>
                <a:spLocks noChangeArrowheads="1"/>
              </p:cNvSpPr>
              <p:nvPr/>
            </p:nvSpPr>
            <p:spPr bwMode="auto">
              <a:xfrm>
                <a:off x="3061" y="1584"/>
                <a:ext cx="282" cy="135"/>
              </a:xfrm>
              <a:prstGeom prst="rect">
                <a:avLst/>
              </a:prstGeom>
              <a:solidFill>
                <a:srgbClr val="E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337" name="Rectangle 593"/>
              <p:cNvSpPr>
                <a:spLocks noChangeArrowheads="1"/>
              </p:cNvSpPr>
              <p:nvPr/>
            </p:nvSpPr>
            <p:spPr bwMode="auto">
              <a:xfrm>
                <a:off x="3365" y="1580"/>
                <a:ext cx="292" cy="139"/>
              </a:xfrm>
              <a:prstGeom prst="rect">
                <a:avLst/>
              </a:prstGeom>
              <a:solidFill>
                <a:srgbClr val="E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338" name="Rectangle 594"/>
              <p:cNvSpPr>
                <a:spLocks noChangeArrowheads="1"/>
              </p:cNvSpPr>
              <p:nvPr/>
            </p:nvSpPr>
            <p:spPr bwMode="auto">
              <a:xfrm>
                <a:off x="3209" y="1425"/>
                <a:ext cx="293" cy="134"/>
              </a:xfrm>
              <a:prstGeom prst="rect">
                <a:avLst/>
              </a:prstGeom>
              <a:solidFill>
                <a:srgbClr val="6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339" name="Rectangle 595"/>
              <p:cNvSpPr>
                <a:spLocks noChangeArrowheads="1"/>
              </p:cNvSpPr>
              <p:nvPr/>
            </p:nvSpPr>
            <p:spPr bwMode="auto">
              <a:xfrm>
                <a:off x="3512" y="1424"/>
                <a:ext cx="148" cy="135"/>
              </a:xfrm>
              <a:prstGeom prst="rect">
                <a:avLst/>
              </a:prstGeom>
              <a:solidFill>
                <a:srgbClr val="E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340" name="Rectangle 596"/>
              <p:cNvSpPr>
                <a:spLocks noChangeArrowheads="1"/>
              </p:cNvSpPr>
              <p:nvPr/>
            </p:nvSpPr>
            <p:spPr bwMode="auto">
              <a:xfrm>
                <a:off x="3044" y="1424"/>
                <a:ext cx="149" cy="135"/>
              </a:xfrm>
              <a:prstGeom prst="rect">
                <a:avLst/>
              </a:prstGeom>
              <a:solidFill>
                <a:srgbClr val="E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341" name="Rectangle 597"/>
              <p:cNvSpPr>
                <a:spLocks noChangeArrowheads="1"/>
              </p:cNvSpPr>
              <p:nvPr/>
            </p:nvSpPr>
            <p:spPr bwMode="auto">
              <a:xfrm>
                <a:off x="3060" y="1264"/>
                <a:ext cx="290" cy="140"/>
              </a:xfrm>
              <a:prstGeom prst="rect">
                <a:avLst/>
              </a:prstGeom>
              <a:solidFill>
                <a:srgbClr val="E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342" name="Rectangle 598"/>
              <p:cNvSpPr>
                <a:spLocks noChangeArrowheads="1"/>
              </p:cNvSpPr>
              <p:nvPr/>
            </p:nvSpPr>
            <p:spPr bwMode="auto">
              <a:xfrm>
                <a:off x="3371" y="1268"/>
                <a:ext cx="292" cy="138"/>
              </a:xfrm>
              <a:prstGeom prst="rect">
                <a:avLst/>
              </a:prstGeom>
              <a:solidFill>
                <a:srgbClr val="E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343" name="Rectangle 599"/>
              <p:cNvSpPr>
                <a:spLocks noChangeArrowheads="1"/>
              </p:cNvSpPr>
              <p:nvPr/>
            </p:nvSpPr>
            <p:spPr bwMode="auto">
              <a:xfrm>
                <a:off x="3060" y="1896"/>
                <a:ext cx="280" cy="134"/>
              </a:xfrm>
              <a:prstGeom prst="rect">
                <a:avLst/>
              </a:prstGeom>
              <a:solidFill>
                <a:srgbClr val="E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344" name="Rectangle 600"/>
              <p:cNvSpPr>
                <a:spLocks noChangeArrowheads="1"/>
              </p:cNvSpPr>
              <p:nvPr/>
            </p:nvSpPr>
            <p:spPr bwMode="auto">
              <a:xfrm>
                <a:off x="3361" y="1893"/>
                <a:ext cx="293" cy="138"/>
              </a:xfrm>
              <a:prstGeom prst="rect">
                <a:avLst/>
              </a:prstGeom>
              <a:solidFill>
                <a:srgbClr val="E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345" name="Rectangle 601"/>
              <p:cNvSpPr>
                <a:spLocks noChangeArrowheads="1"/>
              </p:cNvSpPr>
              <p:nvPr/>
            </p:nvSpPr>
            <p:spPr bwMode="auto">
              <a:xfrm>
                <a:off x="3206" y="1739"/>
                <a:ext cx="292" cy="132"/>
              </a:xfrm>
              <a:prstGeom prst="rect">
                <a:avLst/>
              </a:prstGeom>
              <a:solidFill>
                <a:srgbClr val="6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346" name="Rectangle 602"/>
              <p:cNvSpPr>
                <a:spLocks noChangeArrowheads="1"/>
              </p:cNvSpPr>
              <p:nvPr/>
            </p:nvSpPr>
            <p:spPr bwMode="auto">
              <a:xfrm>
                <a:off x="3509" y="1738"/>
                <a:ext cx="148" cy="133"/>
              </a:xfrm>
              <a:prstGeom prst="rect">
                <a:avLst/>
              </a:prstGeom>
              <a:solidFill>
                <a:srgbClr val="E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347" name="Rectangle 603"/>
              <p:cNvSpPr>
                <a:spLocks noChangeArrowheads="1"/>
              </p:cNvSpPr>
              <p:nvPr/>
            </p:nvSpPr>
            <p:spPr bwMode="auto">
              <a:xfrm>
                <a:off x="3061" y="1738"/>
                <a:ext cx="127" cy="133"/>
              </a:xfrm>
              <a:prstGeom prst="rect">
                <a:avLst/>
              </a:prstGeom>
              <a:solidFill>
                <a:srgbClr val="E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348" name="Rectangle 604"/>
              <p:cNvSpPr>
                <a:spLocks noChangeArrowheads="1"/>
              </p:cNvSpPr>
              <p:nvPr/>
            </p:nvSpPr>
            <p:spPr bwMode="auto">
              <a:xfrm>
                <a:off x="3056" y="2201"/>
                <a:ext cx="284" cy="134"/>
              </a:xfrm>
              <a:prstGeom prst="rect">
                <a:avLst/>
              </a:prstGeom>
              <a:solidFill>
                <a:srgbClr val="E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349" name="Rectangle 605"/>
              <p:cNvSpPr>
                <a:spLocks noChangeArrowheads="1"/>
              </p:cNvSpPr>
              <p:nvPr/>
            </p:nvSpPr>
            <p:spPr bwMode="auto">
              <a:xfrm>
                <a:off x="3361" y="2197"/>
                <a:ext cx="293" cy="139"/>
              </a:xfrm>
              <a:prstGeom prst="rect">
                <a:avLst/>
              </a:prstGeom>
              <a:solidFill>
                <a:srgbClr val="E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350" name="Rectangle 606"/>
              <p:cNvSpPr>
                <a:spLocks noChangeArrowheads="1"/>
              </p:cNvSpPr>
              <p:nvPr/>
            </p:nvSpPr>
            <p:spPr bwMode="auto">
              <a:xfrm>
                <a:off x="3206" y="2044"/>
                <a:ext cx="292" cy="132"/>
              </a:xfrm>
              <a:prstGeom prst="rect">
                <a:avLst/>
              </a:prstGeom>
              <a:solidFill>
                <a:srgbClr val="E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351" name="Rectangle 607"/>
              <p:cNvSpPr>
                <a:spLocks noChangeArrowheads="1"/>
              </p:cNvSpPr>
              <p:nvPr/>
            </p:nvSpPr>
            <p:spPr bwMode="auto">
              <a:xfrm>
                <a:off x="3509" y="2042"/>
                <a:ext cx="148" cy="134"/>
              </a:xfrm>
              <a:prstGeom prst="rect">
                <a:avLst/>
              </a:prstGeom>
              <a:solidFill>
                <a:srgbClr val="6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352" name="Rectangle 608"/>
              <p:cNvSpPr>
                <a:spLocks noChangeArrowheads="1"/>
              </p:cNvSpPr>
              <p:nvPr/>
            </p:nvSpPr>
            <p:spPr bwMode="auto">
              <a:xfrm>
                <a:off x="3058" y="2042"/>
                <a:ext cx="130" cy="134"/>
              </a:xfrm>
              <a:prstGeom prst="rect">
                <a:avLst/>
              </a:prstGeom>
              <a:solidFill>
                <a:srgbClr val="E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353" name="Rectangle 609"/>
              <p:cNvSpPr>
                <a:spLocks noChangeArrowheads="1"/>
              </p:cNvSpPr>
              <p:nvPr/>
            </p:nvSpPr>
            <p:spPr bwMode="auto">
              <a:xfrm>
                <a:off x="3060" y="2515"/>
                <a:ext cx="276" cy="132"/>
              </a:xfrm>
              <a:prstGeom prst="rect">
                <a:avLst/>
              </a:prstGeom>
              <a:solidFill>
                <a:srgbClr val="E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354" name="Rectangle 610"/>
              <p:cNvSpPr>
                <a:spLocks noChangeArrowheads="1"/>
              </p:cNvSpPr>
              <p:nvPr/>
            </p:nvSpPr>
            <p:spPr bwMode="auto">
              <a:xfrm>
                <a:off x="3358" y="2511"/>
                <a:ext cx="292" cy="137"/>
              </a:xfrm>
              <a:prstGeom prst="rect">
                <a:avLst/>
              </a:prstGeom>
              <a:solidFill>
                <a:srgbClr val="E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355" name="Rectangle 611"/>
              <p:cNvSpPr>
                <a:spLocks noChangeArrowheads="1"/>
              </p:cNvSpPr>
              <p:nvPr/>
            </p:nvSpPr>
            <p:spPr bwMode="auto">
              <a:xfrm>
                <a:off x="3203" y="2356"/>
                <a:ext cx="292" cy="134"/>
              </a:xfrm>
              <a:prstGeom prst="rect">
                <a:avLst/>
              </a:prstGeom>
              <a:solidFill>
                <a:srgbClr val="6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356" name="Rectangle 612"/>
              <p:cNvSpPr>
                <a:spLocks noChangeArrowheads="1"/>
              </p:cNvSpPr>
              <p:nvPr/>
            </p:nvSpPr>
            <p:spPr bwMode="auto">
              <a:xfrm>
                <a:off x="3505" y="2355"/>
                <a:ext cx="149" cy="135"/>
              </a:xfrm>
              <a:prstGeom prst="rect">
                <a:avLst/>
              </a:prstGeom>
              <a:solidFill>
                <a:srgbClr val="E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357" name="Rectangle 613"/>
              <p:cNvSpPr>
                <a:spLocks noChangeArrowheads="1"/>
              </p:cNvSpPr>
              <p:nvPr/>
            </p:nvSpPr>
            <p:spPr bwMode="auto">
              <a:xfrm>
                <a:off x="3061" y="2355"/>
                <a:ext cx="124" cy="135"/>
              </a:xfrm>
              <a:prstGeom prst="rect">
                <a:avLst/>
              </a:prstGeom>
              <a:solidFill>
                <a:srgbClr val="E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358" name="Rectangle 614"/>
              <p:cNvSpPr>
                <a:spLocks noChangeArrowheads="1"/>
              </p:cNvSpPr>
              <p:nvPr/>
            </p:nvSpPr>
            <p:spPr bwMode="auto">
              <a:xfrm>
                <a:off x="3058" y="2823"/>
                <a:ext cx="285" cy="131"/>
              </a:xfrm>
              <a:prstGeom prst="rect">
                <a:avLst/>
              </a:prstGeom>
              <a:solidFill>
                <a:srgbClr val="E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359" name="Rectangle 615"/>
              <p:cNvSpPr>
                <a:spLocks noChangeArrowheads="1"/>
              </p:cNvSpPr>
              <p:nvPr/>
            </p:nvSpPr>
            <p:spPr bwMode="auto">
              <a:xfrm>
                <a:off x="3365" y="2819"/>
                <a:ext cx="292" cy="139"/>
              </a:xfrm>
              <a:prstGeom prst="rect">
                <a:avLst/>
              </a:prstGeom>
              <a:solidFill>
                <a:srgbClr val="E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360" name="Rectangle 616"/>
              <p:cNvSpPr>
                <a:spLocks noChangeArrowheads="1"/>
              </p:cNvSpPr>
              <p:nvPr/>
            </p:nvSpPr>
            <p:spPr bwMode="auto">
              <a:xfrm>
                <a:off x="3209" y="2664"/>
                <a:ext cx="293" cy="134"/>
              </a:xfrm>
              <a:prstGeom prst="rect">
                <a:avLst/>
              </a:prstGeom>
              <a:solidFill>
                <a:srgbClr val="E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361" name="Rectangle 617"/>
              <p:cNvSpPr>
                <a:spLocks noChangeArrowheads="1"/>
              </p:cNvSpPr>
              <p:nvPr/>
            </p:nvSpPr>
            <p:spPr bwMode="auto">
              <a:xfrm>
                <a:off x="3512" y="2663"/>
                <a:ext cx="148" cy="135"/>
              </a:xfrm>
              <a:prstGeom prst="rect">
                <a:avLst/>
              </a:prstGeom>
              <a:solidFill>
                <a:srgbClr val="E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362" name="Rectangle 618"/>
              <p:cNvSpPr>
                <a:spLocks noChangeArrowheads="1"/>
              </p:cNvSpPr>
              <p:nvPr/>
            </p:nvSpPr>
            <p:spPr bwMode="auto">
              <a:xfrm>
                <a:off x="3056" y="3135"/>
                <a:ext cx="284" cy="134"/>
              </a:xfrm>
              <a:prstGeom prst="rect">
                <a:avLst/>
              </a:prstGeom>
              <a:solidFill>
                <a:srgbClr val="6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363" name="Rectangle 619"/>
              <p:cNvSpPr>
                <a:spLocks noChangeArrowheads="1"/>
              </p:cNvSpPr>
              <p:nvPr/>
            </p:nvSpPr>
            <p:spPr bwMode="auto">
              <a:xfrm>
                <a:off x="3361" y="3132"/>
                <a:ext cx="293" cy="138"/>
              </a:xfrm>
              <a:prstGeom prst="rect">
                <a:avLst/>
              </a:prstGeom>
              <a:solidFill>
                <a:srgbClr val="E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364" name="Rectangle 620"/>
              <p:cNvSpPr>
                <a:spLocks noChangeArrowheads="1"/>
              </p:cNvSpPr>
              <p:nvPr/>
            </p:nvSpPr>
            <p:spPr bwMode="auto">
              <a:xfrm>
                <a:off x="3206" y="2977"/>
                <a:ext cx="292" cy="133"/>
              </a:xfrm>
              <a:prstGeom prst="rect">
                <a:avLst/>
              </a:prstGeom>
              <a:solidFill>
                <a:srgbClr val="6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365" name="Rectangle 621"/>
              <p:cNvSpPr>
                <a:spLocks noChangeArrowheads="1"/>
              </p:cNvSpPr>
              <p:nvPr/>
            </p:nvSpPr>
            <p:spPr bwMode="auto">
              <a:xfrm>
                <a:off x="3509" y="2975"/>
                <a:ext cx="148" cy="135"/>
              </a:xfrm>
              <a:prstGeom prst="rect">
                <a:avLst/>
              </a:prstGeom>
              <a:solidFill>
                <a:srgbClr val="E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366" name="Rectangle 622"/>
              <p:cNvSpPr>
                <a:spLocks noChangeArrowheads="1"/>
              </p:cNvSpPr>
              <p:nvPr/>
            </p:nvSpPr>
            <p:spPr bwMode="auto">
              <a:xfrm>
                <a:off x="3061" y="2975"/>
                <a:ext cx="127" cy="135"/>
              </a:xfrm>
              <a:prstGeom prst="rect">
                <a:avLst/>
              </a:prstGeom>
              <a:solidFill>
                <a:srgbClr val="E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367" name="Rectangle 623"/>
              <p:cNvSpPr>
                <a:spLocks noChangeArrowheads="1"/>
              </p:cNvSpPr>
              <p:nvPr/>
            </p:nvSpPr>
            <p:spPr bwMode="auto">
              <a:xfrm>
                <a:off x="3060" y="3440"/>
                <a:ext cx="280" cy="134"/>
              </a:xfrm>
              <a:prstGeom prst="rect">
                <a:avLst/>
              </a:prstGeom>
              <a:solidFill>
                <a:srgbClr val="E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368" name="Rectangle 624"/>
              <p:cNvSpPr>
                <a:spLocks noChangeArrowheads="1"/>
              </p:cNvSpPr>
              <p:nvPr/>
            </p:nvSpPr>
            <p:spPr bwMode="auto">
              <a:xfrm>
                <a:off x="3361" y="3436"/>
                <a:ext cx="293" cy="139"/>
              </a:xfrm>
              <a:prstGeom prst="rect">
                <a:avLst/>
              </a:prstGeom>
              <a:solidFill>
                <a:srgbClr val="4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369" name="Rectangle 625"/>
              <p:cNvSpPr>
                <a:spLocks noChangeArrowheads="1"/>
              </p:cNvSpPr>
              <p:nvPr/>
            </p:nvSpPr>
            <p:spPr bwMode="auto">
              <a:xfrm>
                <a:off x="3206" y="3283"/>
                <a:ext cx="292" cy="132"/>
              </a:xfrm>
              <a:prstGeom prst="rect">
                <a:avLst/>
              </a:prstGeom>
              <a:solidFill>
                <a:srgbClr val="6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370" name="Rectangle 626"/>
              <p:cNvSpPr>
                <a:spLocks noChangeArrowheads="1"/>
              </p:cNvSpPr>
              <p:nvPr/>
            </p:nvSpPr>
            <p:spPr bwMode="auto">
              <a:xfrm>
                <a:off x="3509" y="3281"/>
                <a:ext cx="148" cy="134"/>
              </a:xfrm>
              <a:prstGeom prst="rect">
                <a:avLst/>
              </a:prstGeom>
              <a:solidFill>
                <a:srgbClr val="E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371" name="Rectangle 627"/>
              <p:cNvSpPr>
                <a:spLocks noChangeArrowheads="1"/>
              </p:cNvSpPr>
              <p:nvPr/>
            </p:nvSpPr>
            <p:spPr bwMode="auto">
              <a:xfrm>
                <a:off x="3058" y="3281"/>
                <a:ext cx="130" cy="134"/>
              </a:xfrm>
              <a:prstGeom prst="rect">
                <a:avLst/>
              </a:prstGeom>
              <a:solidFill>
                <a:srgbClr val="E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372" name="Freeform 628"/>
              <p:cNvSpPr>
                <a:spLocks/>
              </p:cNvSpPr>
              <p:nvPr/>
            </p:nvSpPr>
            <p:spPr bwMode="auto">
              <a:xfrm>
                <a:off x="2984" y="3396"/>
                <a:ext cx="78" cy="169"/>
              </a:xfrm>
              <a:custGeom>
                <a:avLst/>
                <a:gdLst/>
                <a:ahLst/>
                <a:cxnLst>
                  <a:cxn ang="0">
                    <a:pos x="78" y="44"/>
                  </a:cxn>
                  <a:cxn ang="0">
                    <a:pos x="78" y="169"/>
                  </a:cxn>
                  <a:cxn ang="0">
                    <a:pos x="0" y="121"/>
                  </a:cxn>
                  <a:cxn ang="0">
                    <a:pos x="0" y="0"/>
                  </a:cxn>
                  <a:cxn ang="0">
                    <a:pos x="78" y="44"/>
                  </a:cxn>
                </a:cxnLst>
                <a:rect l="0" t="0" r="r" b="b"/>
                <a:pathLst>
                  <a:path w="78" h="169">
                    <a:moveTo>
                      <a:pt x="78" y="44"/>
                    </a:moveTo>
                    <a:lnTo>
                      <a:pt x="78" y="169"/>
                    </a:lnTo>
                    <a:lnTo>
                      <a:pt x="0" y="121"/>
                    </a:lnTo>
                    <a:lnTo>
                      <a:pt x="0" y="0"/>
                    </a:lnTo>
                    <a:lnTo>
                      <a:pt x="78" y="44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373" name="Freeform 629"/>
              <p:cNvSpPr>
                <a:spLocks/>
              </p:cNvSpPr>
              <p:nvPr/>
            </p:nvSpPr>
            <p:spPr bwMode="auto">
              <a:xfrm>
                <a:off x="2728" y="3221"/>
                <a:ext cx="240" cy="289"/>
              </a:xfrm>
              <a:custGeom>
                <a:avLst/>
                <a:gdLst/>
                <a:ahLst/>
                <a:cxnLst>
                  <a:cxn ang="0">
                    <a:pos x="240" y="163"/>
                  </a:cxn>
                  <a:cxn ang="0">
                    <a:pos x="240" y="289"/>
                  </a:cxn>
                  <a:cxn ang="0">
                    <a:pos x="0" y="124"/>
                  </a:cxn>
                  <a:cxn ang="0">
                    <a:pos x="0" y="0"/>
                  </a:cxn>
                  <a:cxn ang="0">
                    <a:pos x="240" y="163"/>
                  </a:cxn>
                </a:cxnLst>
                <a:rect l="0" t="0" r="r" b="b"/>
                <a:pathLst>
                  <a:path w="240" h="289">
                    <a:moveTo>
                      <a:pt x="240" y="163"/>
                    </a:moveTo>
                    <a:lnTo>
                      <a:pt x="240" y="289"/>
                    </a:lnTo>
                    <a:lnTo>
                      <a:pt x="0" y="124"/>
                    </a:lnTo>
                    <a:lnTo>
                      <a:pt x="0" y="0"/>
                    </a:lnTo>
                    <a:lnTo>
                      <a:pt x="240" y="163"/>
                    </a:lnTo>
                    <a:close/>
                  </a:path>
                </a:pathLst>
              </a:custGeom>
              <a:solidFill>
                <a:srgbClr val="4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374" name="Freeform 630"/>
              <p:cNvSpPr>
                <a:spLocks/>
              </p:cNvSpPr>
              <p:nvPr/>
            </p:nvSpPr>
            <p:spPr bwMode="auto">
              <a:xfrm>
                <a:off x="2477" y="3059"/>
                <a:ext cx="239" cy="277"/>
              </a:xfrm>
              <a:custGeom>
                <a:avLst/>
                <a:gdLst/>
                <a:ahLst/>
                <a:cxnLst>
                  <a:cxn ang="0">
                    <a:pos x="239" y="160"/>
                  </a:cxn>
                  <a:cxn ang="0">
                    <a:pos x="239" y="277"/>
                  </a:cxn>
                  <a:cxn ang="0">
                    <a:pos x="0" y="117"/>
                  </a:cxn>
                  <a:cxn ang="0">
                    <a:pos x="0" y="0"/>
                  </a:cxn>
                  <a:cxn ang="0">
                    <a:pos x="239" y="160"/>
                  </a:cxn>
                </a:cxnLst>
                <a:rect l="0" t="0" r="r" b="b"/>
                <a:pathLst>
                  <a:path w="239" h="277">
                    <a:moveTo>
                      <a:pt x="239" y="160"/>
                    </a:moveTo>
                    <a:lnTo>
                      <a:pt x="239" y="277"/>
                    </a:lnTo>
                    <a:lnTo>
                      <a:pt x="0" y="117"/>
                    </a:lnTo>
                    <a:lnTo>
                      <a:pt x="0" y="0"/>
                    </a:lnTo>
                    <a:lnTo>
                      <a:pt x="239" y="160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375" name="Freeform 631"/>
              <p:cNvSpPr>
                <a:spLocks/>
              </p:cNvSpPr>
              <p:nvPr/>
            </p:nvSpPr>
            <p:spPr bwMode="auto">
              <a:xfrm>
                <a:off x="2226" y="2895"/>
                <a:ext cx="239" cy="272"/>
              </a:xfrm>
              <a:custGeom>
                <a:avLst/>
                <a:gdLst/>
                <a:ahLst/>
                <a:cxnLst>
                  <a:cxn ang="0">
                    <a:pos x="239" y="156"/>
                  </a:cxn>
                  <a:cxn ang="0">
                    <a:pos x="239" y="272"/>
                  </a:cxn>
                  <a:cxn ang="0">
                    <a:pos x="0" y="115"/>
                  </a:cxn>
                  <a:cxn ang="0">
                    <a:pos x="0" y="0"/>
                  </a:cxn>
                  <a:cxn ang="0">
                    <a:pos x="239" y="156"/>
                  </a:cxn>
                </a:cxnLst>
                <a:rect l="0" t="0" r="r" b="b"/>
                <a:pathLst>
                  <a:path w="239" h="272">
                    <a:moveTo>
                      <a:pt x="239" y="156"/>
                    </a:moveTo>
                    <a:lnTo>
                      <a:pt x="239" y="272"/>
                    </a:lnTo>
                    <a:lnTo>
                      <a:pt x="0" y="115"/>
                    </a:lnTo>
                    <a:lnTo>
                      <a:pt x="0" y="0"/>
                    </a:lnTo>
                    <a:lnTo>
                      <a:pt x="239" y="156"/>
                    </a:lnTo>
                    <a:close/>
                  </a:path>
                </a:pathLst>
              </a:custGeom>
              <a:solidFill>
                <a:srgbClr val="6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376" name="Freeform 632"/>
              <p:cNvSpPr>
                <a:spLocks/>
              </p:cNvSpPr>
              <p:nvPr/>
            </p:nvSpPr>
            <p:spPr bwMode="auto">
              <a:xfrm>
                <a:off x="2096" y="2808"/>
                <a:ext cx="118" cy="193"/>
              </a:xfrm>
              <a:custGeom>
                <a:avLst/>
                <a:gdLst/>
                <a:ahLst/>
                <a:cxnLst>
                  <a:cxn ang="0">
                    <a:pos x="118" y="78"/>
                  </a:cxn>
                  <a:cxn ang="0">
                    <a:pos x="118" y="193"/>
                  </a:cxn>
                  <a:cxn ang="0">
                    <a:pos x="0" y="110"/>
                  </a:cxn>
                  <a:cxn ang="0">
                    <a:pos x="0" y="0"/>
                  </a:cxn>
                  <a:cxn ang="0">
                    <a:pos x="118" y="78"/>
                  </a:cxn>
                </a:cxnLst>
                <a:rect l="0" t="0" r="r" b="b"/>
                <a:pathLst>
                  <a:path w="118" h="193">
                    <a:moveTo>
                      <a:pt x="118" y="78"/>
                    </a:moveTo>
                    <a:lnTo>
                      <a:pt x="118" y="193"/>
                    </a:lnTo>
                    <a:lnTo>
                      <a:pt x="0" y="110"/>
                    </a:lnTo>
                    <a:lnTo>
                      <a:pt x="0" y="0"/>
                    </a:lnTo>
                    <a:lnTo>
                      <a:pt x="118" y="78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377" name="Freeform 633"/>
              <p:cNvSpPr>
                <a:spLocks/>
              </p:cNvSpPr>
              <p:nvPr/>
            </p:nvSpPr>
            <p:spPr bwMode="auto">
              <a:xfrm>
                <a:off x="2984" y="1247"/>
                <a:ext cx="78" cy="149"/>
              </a:xfrm>
              <a:custGeom>
                <a:avLst/>
                <a:gdLst/>
                <a:ahLst/>
                <a:cxnLst>
                  <a:cxn ang="0">
                    <a:pos x="78" y="18"/>
                  </a:cxn>
                  <a:cxn ang="0">
                    <a:pos x="78" y="149"/>
                  </a:cxn>
                  <a:cxn ang="0">
                    <a:pos x="0" y="122"/>
                  </a:cxn>
                  <a:cxn ang="0">
                    <a:pos x="0" y="0"/>
                  </a:cxn>
                  <a:cxn ang="0">
                    <a:pos x="78" y="18"/>
                  </a:cxn>
                </a:cxnLst>
                <a:rect l="0" t="0" r="r" b="b"/>
                <a:pathLst>
                  <a:path w="78" h="149">
                    <a:moveTo>
                      <a:pt x="78" y="18"/>
                    </a:moveTo>
                    <a:lnTo>
                      <a:pt x="78" y="149"/>
                    </a:lnTo>
                    <a:lnTo>
                      <a:pt x="0" y="122"/>
                    </a:lnTo>
                    <a:lnTo>
                      <a:pt x="0" y="0"/>
                    </a:lnTo>
                    <a:lnTo>
                      <a:pt x="78" y="18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378" name="Freeform 634"/>
              <p:cNvSpPr>
                <a:spLocks/>
              </p:cNvSpPr>
              <p:nvPr/>
            </p:nvSpPr>
            <p:spPr bwMode="auto">
              <a:xfrm>
                <a:off x="2728" y="1162"/>
                <a:ext cx="240" cy="202"/>
              </a:xfrm>
              <a:custGeom>
                <a:avLst/>
                <a:gdLst/>
                <a:ahLst/>
                <a:cxnLst>
                  <a:cxn ang="0">
                    <a:pos x="240" y="78"/>
                  </a:cxn>
                  <a:cxn ang="0">
                    <a:pos x="240" y="202"/>
                  </a:cxn>
                  <a:cxn ang="0">
                    <a:pos x="0" y="122"/>
                  </a:cxn>
                  <a:cxn ang="0">
                    <a:pos x="0" y="0"/>
                  </a:cxn>
                  <a:cxn ang="0">
                    <a:pos x="240" y="78"/>
                  </a:cxn>
                </a:cxnLst>
                <a:rect l="0" t="0" r="r" b="b"/>
                <a:pathLst>
                  <a:path w="240" h="202">
                    <a:moveTo>
                      <a:pt x="240" y="78"/>
                    </a:moveTo>
                    <a:lnTo>
                      <a:pt x="240" y="202"/>
                    </a:lnTo>
                    <a:lnTo>
                      <a:pt x="0" y="122"/>
                    </a:lnTo>
                    <a:lnTo>
                      <a:pt x="0" y="0"/>
                    </a:lnTo>
                    <a:lnTo>
                      <a:pt x="240" y="78"/>
                    </a:lnTo>
                    <a:close/>
                  </a:path>
                </a:pathLst>
              </a:custGeom>
              <a:solidFill>
                <a:srgbClr val="6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379" name="Freeform 635"/>
              <p:cNvSpPr>
                <a:spLocks/>
              </p:cNvSpPr>
              <p:nvPr/>
            </p:nvSpPr>
            <p:spPr bwMode="auto">
              <a:xfrm>
                <a:off x="2477" y="1079"/>
                <a:ext cx="239" cy="197"/>
              </a:xfrm>
              <a:custGeom>
                <a:avLst/>
                <a:gdLst/>
                <a:ahLst/>
                <a:cxnLst>
                  <a:cxn ang="0">
                    <a:pos x="239" y="78"/>
                  </a:cxn>
                  <a:cxn ang="0">
                    <a:pos x="239" y="197"/>
                  </a:cxn>
                  <a:cxn ang="0">
                    <a:pos x="0" y="117"/>
                  </a:cxn>
                  <a:cxn ang="0">
                    <a:pos x="0" y="0"/>
                  </a:cxn>
                  <a:cxn ang="0">
                    <a:pos x="239" y="78"/>
                  </a:cxn>
                </a:cxnLst>
                <a:rect l="0" t="0" r="r" b="b"/>
                <a:pathLst>
                  <a:path w="239" h="197">
                    <a:moveTo>
                      <a:pt x="239" y="78"/>
                    </a:moveTo>
                    <a:lnTo>
                      <a:pt x="239" y="197"/>
                    </a:lnTo>
                    <a:lnTo>
                      <a:pt x="0" y="117"/>
                    </a:lnTo>
                    <a:lnTo>
                      <a:pt x="0" y="0"/>
                    </a:lnTo>
                    <a:lnTo>
                      <a:pt x="239" y="78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380" name="Freeform 636"/>
              <p:cNvSpPr>
                <a:spLocks/>
              </p:cNvSpPr>
              <p:nvPr/>
            </p:nvSpPr>
            <p:spPr bwMode="auto">
              <a:xfrm>
                <a:off x="2226" y="996"/>
                <a:ext cx="239" cy="194"/>
              </a:xfrm>
              <a:custGeom>
                <a:avLst/>
                <a:gdLst/>
                <a:ahLst/>
                <a:cxnLst>
                  <a:cxn ang="0">
                    <a:pos x="239" y="78"/>
                  </a:cxn>
                  <a:cxn ang="0">
                    <a:pos x="238" y="194"/>
                  </a:cxn>
                  <a:cxn ang="0">
                    <a:pos x="0" y="117"/>
                  </a:cxn>
                  <a:cxn ang="0">
                    <a:pos x="0" y="0"/>
                  </a:cxn>
                  <a:cxn ang="0">
                    <a:pos x="239" y="78"/>
                  </a:cxn>
                </a:cxnLst>
                <a:rect l="0" t="0" r="r" b="b"/>
                <a:pathLst>
                  <a:path w="239" h="194">
                    <a:moveTo>
                      <a:pt x="239" y="78"/>
                    </a:moveTo>
                    <a:lnTo>
                      <a:pt x="238" y="194"/>
                    </a:lnTo>
                    <a:lnTo>
                      <a:pt x="0" y="117"/>
                    </a:lnTo>
                    <a:lnTo>
                      <a:pt x="0" y="0"/>
                    </a:lnTo>
                    <a:lnTo>
                      <a:pt x="239" y="78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381" name="Freeform 637"/>
              <p:cNvSpPr>
                <a:spLocks/>
              </p:cNvSpPr>
              <p:nvPr/>
            </p:nvSpPr>
            <p:spPr bwMode="auto">
              <a:xfrm>
                <a:off x="2096" y="957"/>
                <a:ext cx="118" cy="150"/>
              </a:xfrm>
              <a:custGeom>
                <a:avLst/>
                <a:gdLst/>
                <a:ahLst/>
                <a:cxnLst>
                  <a:cxn ang="0">
                    <a:pos x="118" y="34"/>
                  </a:cxn>
                  <a:cxn ang="0">
                    <a:pos x="118" y="150"/>
                  </a:cxn>
                  <a:cxn ang="0">
                    <a:pos x="0" y="112"/>
                  </a:cxn>
                  <a:cxn ang="0">
                    <a:pos x="0" y="0"/>
                  </a:cxn>
                  <a:cxn ang="0">
                    <a:pos x="118" y="34"/>
                  </a:cxn>
                </a:cxnLst>
                <a:rect l="0" t="0" r="r" b="b"/>
                <a:pathLst>
                  <a:path w="118" h="150">
                    <a:moveTo>
                      <a:pt x="118" y="34"/>
                    </a:moveTo>
                    <a:lnTo>
                      <a:pt x="118" y="150"/>
                    </a:lnTo>
                    <a:lnTo>
                      <a:pt x="0" y="112"/>
                    </a:lnTo>
                    <a:lnTo>
                      <a:pt x="0" y="0"/>
                    </a:lnTo>
                    <a:lnTo>
                      <a:pt x="118" y="34"/>
                    </a:lnTo>
                    <a:close/>
                  </a:path>
                </a:pathLst>
              </a:custGeom>
              <a:solidFill>
                <a:srgbClr val="4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382" name="Freeform 638"/>
              <p:cNvSpPr>
                <a:spLocks/>
              </p:cNvSpPr>
              <p:nvPr/>
            </p:nvSpPr>
            <p:spPr bwMode="auto">
              <a:xfrm>
                <a:off x="2728" y="1454"/>
                <a:ext cx="240" cy="217"/>
              </a:xfrm>
              <a:custGeom>
                <a:avLst/>
                <a:gdLst/>
                <a:ahLst/>
                <a:cxnLst>
                  <a:cxn ang="0">
                    <a:pos x="240" y="91"/>
                  </a:cxn>
                  <a:cxn ang="0">
                    <a:pos x="240" y="217"/>
                  </a:cxn>
                  <a:cxn ang="0">
                    <a:pos x="0" y="122"/>
                  </a:cxn>
                  <a:cxn ang="0">
                    <a:pos x="0" y="0"/>
                  </a:cxn>
                  <a:cxn ang="0">
                    <a:pos x="240" y="91"/>
                  </a:cxn>
                </a:cxnLst>
                <a:rect l="0" t="0" r="r" b="b"/>
                <a:pathLst>
                  <a:path w="240" h="217">
                    <a:moveTo>
                      <a:pt x="240" y="91"/>
                    </a:moveTo>
                    <a:lnTo>
                      <a:pt x="240" y="217"/>
                    </a:lnTo>
                    <a:lnTo>
                      <a:pt x="0" y="122"/>
                    </a:lnTo>
                    <a:lnTo>
                      <a:pt x="0" y="0"/>
                    </a:lnTo>
                    <a:lnTo>
                      <a:pt x="240" y="91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383" name="Freeform 639"/>
              <p:cNvSpPr>
                <a:spLocks/>
              </p:cNvSpPr>
              <p:nvPr/>
            </p:nvSpPr>
            <p:spPr bwMode="auto">
              <a:xfrm>
                <a:off x="2477" y="1363"/>
                <a:ext cx="239" cy="209"/>
              </a:xfrm>
              <a:custGeom>
                <a:avLst/>
                <a:gdLst/>
                <a:ahLst/>
                <a:cxnLst>
                  <a:cxn ang="0">
                    <a:pos x="239" y="91"/>
                  </a:cxn>
                  <a:cxn ang="0">
                    <a:pos x="239" y="209"/>
                  </a:cxn>
                  <a:cxn ang="0">
                    <a:pos x="0" y="118"/>
                  </a:cxn>
                  <a:cxn ang="0">
                    <a:pos x="0" y="0"/>
                  </a:cxn>
                  <a:cxn ang="0">
                    <a:pos x="239" y="91"/>
                  </a:cxn>
                </a:cxnLst>
                <a:rect l="0" t="0" r="r" b="b"/>
                <a:pathLst>
                  <a:path w="239" h="209">
                    <a:moveTo>
                      <a:pt x="239" y="91"/>
                    </a:moveTo>
                    <a:lnTo>
                      <a:pt x="239" y="209"/>
                    </a:lnTo>
                    <a:lnTo>
                      <a:pt x="0" y="118"/>
                    </a:lnTo>
                    <a:lnTo>
                      <a:pt x="0" y="0"/>
                    </a:lnTo>
                    <a:lnTo>
                      <a:pt x="239" y="91"/>
                    </a:lnTo>
                    <a:close/>
                  </a:path>
                </a:pathLst>
              </a:custGeom>
              <a:solidFill>
                <a:srgbClr val="6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384" name="Freeform 640"/>
              <p:cNvSpPr>
                <a:spLocks/>
              </p:cNvSpPr>
              <p:nvPr/>
            </p:nvSpPr>
            <p:spPr bwMode="auto">
              <a:xfrm>
                <a:off x="2226" y="1268"/>
                <a:ext cx="239" cy="206"/>
              </a:xfrm>
              <a:custGeom>
                <a:avLst/>
                <a:gdLst/>
                <a:ahLst/>
                <a:cxnLst>
                  <a:cxn ang="0">
                    <a:pos x="239" y="90"/>
                  </a:cxn>
                  <a:cxn ang="0">
                    <a:pos x="239" y="206"/>
                  </a:cxn>
                  <a:cxn ang="0">
                    <a:pos x="0" y="115"/>
                  </a:cxn>
                  <a:cxn ang="0">
                    <a:pos x="0" y="0"/>
                  </a:cxn>
                  <a:cxn ang="0">
                    <a:pos x="239" y="90"/>
                  </a:cxn>
                </a:cxnLst>
                <a:rect l="0" t="0" r="r" b="b"/>
                <a:pathLst>
                  <a:path w="239" h="206">
                    <a:moveTo>
                      <a:pt x="239" y="90"/>
                    </a:moveTo>
                    <a:lnTo>
                      <a:pt x="239" y="206"/>
                    </a:lnTo>
                    <a:lnTo>
                      <a:pt x="0" y="115"/>
                    </a:lnTo>
                    <a:lnTo>
                      <a:pt x="0" y="0"/>
                    </a:lnTo>
                    <a:lnTo>
                      <a:pt x="239" y="90"/>
                    </a:lnTo>
                    <a:close/>
                  </a:path>
                </a:pathLst>
              </a:custGeom>
              <a:solidFill>
                <a:srgbClr val="4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385" name="Freeform 641"/>
              <p:cNvSpPr>
                <a:spLocks/>
              </p:cNvSpPr>
              <p:nvPr/>
            </p:nvSpPr>
            <p:spPr bwMode="auto">
              <a:xfrm>
                <a:off x="2096" y="1223"/>
                <a:ext cx="118" cy="156"/>
              </a:xfrm>
              <a:custGeom>
                <a:avLst/>
                <a:gdLst/>
                <a:ahLst/>
                <a:cxnLst>
                  <a:cxn ang="0">
                    <a:pos x="118" y="42"/>
                  </a:cxn>
                  <a:cxn ang="0">
                    <a:pos x="118" y="156"/>
                  </a:cxn>
                  <a:cxn ang="0">
                    <a:pos x="0" y="111"/>
                  </a:cxn>
                  <a:cxn ang="0">
                    <a:pos x="0" y="0"/>
                  </a:cxn>
                  <a:cxn ang="0">
                    <a:pos x="118" y="42"/>
                  </a:cxn>
                </a:cxnLst>
                <a:rect l="0" t="0" r="r" b="b"/>
                <a:pathLst>
                  <a:path w="118" h="156">
                    <a:moveTo>
                      <a:pt x="118" y="42"/>
                    </a:moveTo>
                    <a:lnTo>
                      <a:pt x="118" y="156"/>
                    </a:lnTo>
                    <a:lnTo>
                      <a:pt x="0" y="111"/>
                    </a:lnTo>
                    <a:lnTo>
                      <a:pt x="0" y="0"/>
                    </a:lnTo>
                    <a:lnTo>
                      <a:pt x="118" y="42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386" name="Freeform 642"/>
              <p:cNvSpPr>
                <a:spLocks/>
              </p:cNvSpPr>
              <p:nvPr/>
            </p:nvSpPr>
            <p:spPr bwMode="auto">
              <a:xfrm>
                <a:off x="2984" y="1862"/>
                <a:ext cx="78" cy="159"/>
              </a:xfrm>
              <a:custGeom>
                <a:avLst/>
                <a:gdLst/>
                <a:ahLst/>
                <a:cxnLst>
                  <a:cxn ang="0">
                    <a:pos x="78" y="30"/>
                  </a:cxn>
                  <a:cxn ang="0">
                    <a:pos x="78" y="159"/>
                  </a:cxn>
                  <a:cxn ang="0">
                    <a:pos x="0" y="124"/>
                  </a:cxn>
                  <a:cxn ang="0">
                    <a:pos x="0" y="0"/>
                  </a:cxn>
                  <a:cxn ang="0">
                    <a:pos x="78" y="30"/>
                  </a:cxn>
                </a:cxnLst>
                <a:rect l="0" t="0" r="r" b="b"/>
                <a:pathLst>
                  <a:path w="78" h="159">
                    <a:moveTo>
                      <a:pt x="78" y="30"/>
                    </a:moveTo>
                    <a:lnTo>
                      <a:pt x="78" y="159"/>
                    </a:lnTo>
                    <a:lnTo>
                      <a:pt x="0" y="124"/>
                    </a:lnTo>
                    <a:lnTo>
                      <a:pt x="0" y="0"/>
                    </a:lnTo>
                    <a:lnTo>
                      <a:pt x="78" y="30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387" name="Freeform 643"/>
              <p:cNvSpPr>
                <a:spLocks/>
              </p:cNvSpPr>
              <p:nvPr/>
            </p:nvSpPr>
            <p:spPr bwMode="auto">
              <a:xfrm>
                <a:off x="2728" y="1750"/>
                <a:ext cx="240" cy="227"/>
              </a:xfrm>
              <a:custGeom>
                <a:avLst/>
                <a:gdLst/>
                <a:ahLst/>
                <a:cxnLst>
                  <a:cxn ang="0">
                    <a:pos x="240" y="101"/>
                  </a:cxn>
                  <a:cxn ang="0">
                    <a:pos x="240" y="227"/>
                  </a:cxn>
                  <a:cxn ang="0">
                    <a:pos x="0" y="122"/>
                  </a:cxn>
                  <a:cxn ang="0">
                    <a:pos x="0" y="0"/>
                  </a:cxn>
                  <a:cxn ang="0">
                    <a:pos x="240" y="101"/>
                  </a:cxn>
                </a:cxnLst>
                <a:rect l="0" t="0" r="r" b="b"/>
                <a:pathLst>
                  <a:path w="240" h="227">
                    <a:moveTo>
                      <a:pt x="240" y="101"/>
                    </a:moveTo>
                    <a:lnTo>
                      <a:pt x="240" y="227"/>
                    </a:lnTo>
                    <a:lnTo>
                      <a:pt x="0" y="122"/>
                    </a:lnTo>
                    <a:lnTo>
                      <a:pt x="0" y="0"/>
                    </a:lnTo>
                    <a:lnTo>
                      <a:pt x="240" y="101"/>
                    </a:lnTo>
                    <a:close/>
                  </a:path>
                </a:pathLst>
              </a:custGeom>
              <a:solidFill>
                <a:srgbClr val="6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388" name="Freeform 644"/>
              <p:cNvSpPr>
                <a:spLocks/>
              </p:cNvSpPr>
              <p:nvPr/>
            </p:nvSpPr>
            <p:spPr bwMode="auto">
              <a:xfrm>
                <a:off x="2477" y="1642"/>
                <a:ext cx="239" cy="223"/>
              </a:xfrm>
              <a:custGeom>
                <a:avLst/>
                <a:gdLst/>
                <a:ahLst/>
                <a:cxnLst>
                  <a:cxn ang="0">
                    <a:pos x="239" y="106"/>
                  </a:cxn>
                  <a:cxn ang="0">
                    <a:pos x="239" y="223"/>
                  </a:cxn>
                  <a:cxn ang="0">
                    <a:pos x="0" y="117"/>
                  </a:cxn>
                  <a:cxn ang="0">
                    <a:pos x="0" y="0"/>
                  </a:cxn>
                  <a:cxn ang="0">
                    <a:pos x="239" y="106"/>
                  </a:cxn>
                </a:cxnLst>
                <a:rect l="0" t="0" r="r" b="b"/>
                <a:pathLst>
                  <a:path w="239" h="223">
                    <a:moveTo>
                      <a:pt x="239" y="106"/>
                    </a:moveTo>
                    <a:lnTo>
                      <a:pt x="239" y="223"/>
                    </a:lnTo>
                    <a:lnTo>
                      <a:pt x="0" y="117"/>
                    </a:lnTo>
                    <a:lnTo>
                      <a:pt x="0" y="0"/>
                    </a:lnTo>
                    <a:lnTo>
                      <a:pt x="239" y="106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389" name="Freeform 645"/>
              <p:cNvSpPr>
                <a:spLocks/>
              </p:cNvSpPr>
              <p:nvPr/>
            </p:nvSpPr>
            <p:spPr bwMode="auto">
              <a:xfrm>
                <a:off x="2226" y="1538"/>
                <a:ext cx="239" cy="219"/>
              </a:xfrm>
              <a:custGeom>
                <a:avLst/>
                <a:gdLst/>
                <a:ahLst/>
                <a:cxnLst>
                  <a:cxn ang="0">
                    <a:pos x="239" y="104"/>
                  </a:cxn>
                  <a:cxn ang="0">
                    <a:pos x="239" y="219"/>
                  </a:cxn>
                  <a:cxn ang="0">
                    <a:pos x="0" y="117"/>
                  </a:cxn>
                  <a:cxn ang="0">
                    <a:pos x="0" y="0"/>
                  </a:cxn>
                  <a:cxn ang="0">
                    <a:pos x="239" y="104"/>
                  </a:cxn>
                </a:cxnLst>
                <a:rect l="0" t="0" r="r" b="b"/>
                <a:pathLst>
                  <a:path w="239" h="219">
                    <a:moveTo>
                      <a:pt x="239" y="104"/>
                    </a:moveTo>
                    <a:lnTo>
                      <a:pt x="239" y="219"/>
                    </a:lnTo>
                    <a:lnTo>
                      <a:pt x="0" y="117"/>
                    </a:lnTo>
                    <a:lnTo>
                      <a:pt x="0" y="0"/>
                    </a:lnTo>
                    <a:lnTo>
                      <a:pt x="239" y="104"/>
                    </a:lnTo>
                    <a:close/>
                  </a:path>
                </a:pathLst>
              </a:custGeom>
              <a:solidFill>
                <a:srgbClr val="6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390" name="Freeform 646"/>
              <p:cNvSpPr>
                <a:spLocks/>
              </p:cNvSpPr>
              <p:nvPr/>
            </p:nvSpPr>
            <p:spPr bwMode="auto">
              <a:xfrm>
                <a:off x="2096" y="1486"/>
                <a:ext cx="118" cy="163"/>
              </a:xfrm>
              <a:custGeom>
                <a:avLst/>
                <a:gdLst/>
                <a:ahLst/>
                <a:cxnLst>
                  <a:cxn ang="0">
                    <a:pos x="118" y="47"/>
                  </a:cxn>
                  <a:cxn ang="0">
                    <a:pos x="118" y="163"/>
                  </a:cxn>
                  <a:cxn ang="0">
                    <a:pos x="0" y="111"/>
                  </a:cxn>
                  <a:cxn ang="0">
                    <a:pos x="0" y="0"/>
                  </a:cxn>
                  <a:cxn ang="0">
                    <a:pos x="118" y="47"/>
                  </a:cxn>
                </a:cxnLst>
                <a:rect l="0" t="0" r="r" b="b"/>
                <a:pathLst>
                  <a:path w="118" h="163">
                    <a:moveTo>
                      <a:pt x="118" y="47"/>
                    </a:moveTo>
                    <a:lnTo>
                      <a:pt x="118" y="163"/>
                    </a:lnTo>
                    <a:lnTo>
                      <a:pt x="0" y="111"/>
                    </a:lnTo>
                    <a:lnTo>
                      <a:pt x="0" y="0"/>
                    </a:lnTo>
                    <a:lnTo>
                      <a:pt x="118" y="47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391" name="Freeform 647"/>
              <p:cNvSpPr>
                <a:spLocks/>
              </p:cNvSpPr>
              <p:nvPr/>
            </p:nvSpPr>
            <p:spPr bwMode="auto">
              <a:xfrm>
                <a:off x="2984" y="2162"/>
                <a:ext cx="75" cy="164"/>
              </a:xfrm>
              <a:custGeom>
                <a:avLst/>
                <a:gdLst/>
                <a:ahLst/>
                <a:cxnLst>
                  <a:cxn ang="0">
                    <a:pos x="75" y="39"/>
                  </a:cxn>
                  <a:cxn ang="0">
                    <a:pos x="75" y="164"/>
                  </a:cxn>
                  <a:cxn ang="0">
                    <a:pos x="0" y="129"/>
                  </a:cxn>
                  <a:cxn ang="0">
                    <a:pos x="0" y="0"/>
                  </a:cxn>
                  <a:cxn ang="0">
                    <a:pos x="75" y="39"/>
                  </a:cxn>
                </a:cxnLst>
                <a:rect l="0" t="0" r="r" b="b"/>
                <a:pathLst>
                  <a:path w="75" h="164">
                    <a:moveTo>
                      <a:pt x="75" y="39"/>
                    </a:moveTo>
                    <a:lnTo>
                      <a:pt x="75" y="164"/>
                    </a:lnTo>
                    <a:lnTo>
                      <a:pt x="0" y="129"/>
                    </a:lnTo>
                    <a:lnTo>
                      <a:pt x="0" y="0"/>
                    </a:lnTo>
                    <a:lnTo>
                      <a:pt x="75" y="39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392" name="Freeform 648"/>
              <p:cNvSpPr>
                <a:spLocks/>
              </p:cNvSpPr>
              <p:nvPr/>
            </p:nvSpPr>
            <p:spPr bwMode="auto">
              <a:xfrm>
                <a:off x="2728" y="2045"/>
                <a:ext cx="240" cy="236"/>
              </a:xfrm>
              <a:custGeom>
                <a:avLst/>
                <a:gdLst/>
                <a:ahLst/>
                <a:cxnLst>
                  <a:cxn ang="0">
                    <a:pos x="240" y="111"/>
                  </a:cxn>
                  <a:cxn ang="0">
                    <a:pos x="240" y="236"/>
                  </a:cxn>
                  <a:cxn ang="0">
                    <a:pos x="0" y="121"/>
                  </a:cxn>
                  <a:cxn ang="0">
                    <a:pos x="0" y="0"/>
                  </a:cxn>
                  <a:cxn ang="0">
                    <a:pos x="240" y="111"/>
                  </a:cxn>
                </a:cxnLst>
                <a:rect l="0" t="0" r="r" b="b"/>
                <a:pathLst>
                  <a:path w="240" h="236">
                    <a:moveTo>
                      <a:pt x="240" y="111"/>
                    </a:moveTo>
                    <a:lnTo>
                      <a:pt x="240" y="236"/>
                    </a:lnTo>
                    <a:lnTo>
                      <a:pt x="0" y="121"/>
                    </a:lnTo>
                    <a:lnTo>
                      <a:pt x="0" y="0"/>
                    </a:lnTo>
                    <a:lnTo>
                      <a:pt x="240" y="111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393" name="Freeform 649"/>
              <p:cNvSpPr>
                <a:spLocks/>
              </p:cNvSpPr>
              <p:nvPr/>
            </p:nvSpPr>
            <p:spPr bwMode="auto">
              <a:xfrm>
                <a:off x="2477" y="1928"/>
                <a:ext cx="239" cy="231"/>
              </a:xfrm>
              <a:custGeom>
                <a:avLst/>
                <a:gdLst/>
                <a:ahLst/>
                <a:cxnLst>
                  <a:cxn ang="0">
                    <a:pos x="239" y="114"/>
                  </a:cxn>
                  <a:cxn ang="0">
                    <a:pos x="239" y="231"/>
                  </a:cxn>
                  <a:cxn ang="0">
                    <a:pos x="0" y="117"/>
                  </a:cxn>
                  <a:cxn ang="0">
                    <a:pos x="0" y="0"/>
                  </a:cxn>
                  <a:cxn ang="0">
                    <a:pos x="239" y="114"/>
                  </a:cxn>
                </a:cxnLst>
                <a:rect l="0" t="0" r="r" b="b"/>
                <a:pathLst>
                  <a:path w="239" h="231">
                    <a:moveTo>
                      <a:pt x="239" y="114"/>
                    </a:moveTo>
                    <a:lnTo>
                      <a:pt x="239" y="231"/>
                    </a:lnTo>
                    <a:lnTo>
                      <a:pt x="0" y="117"/>
                    </a:lnTo>
                    <a:lnTo>
                      <a:pt x="0" y="0"/>
                    </a:lnTo>
                    <a:lnTo>
                      <a:pt x="239" y="114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394" name="Freeform 650"/>
              <p:cNvSpPr>
                <a:spLocks/>
              </p:cNvSpPr>
              <p:nvPr/>
            </p:nvSpPr>
            <p:spPr bwMode="auto">
              <a:xfrm>
                <a:off x="2226" y="1807"/>
                <a:ext cx="239" cy="232"/>
              </a:xfrm>
              <a:custGeom>
                <a:avLst/>
                <a:gdLst/>
                <a:ahLst/>
                <a:cxnLst>
                  <a:cxn ang="0">
                    <a:pos x="239" y="115"/>
                  </a:cxn>
                  <a:cxn ang="0">
                    <a:pos x="239" y="232"/>
                  </a:cxn>
                  <a:cxn ang="0">
                    <a:pos x="0" y="117"/>
                  </a:cxn>
                  <a:cxn ang="0">
                    <a:pos x="0" y="0"/>
                  </a:cxn>
                  <a:cxn ang="0">
                    <a:pos x="239" y="115"/>
                  </a:cxn>
                </a:cxnLst>
                <a:rect l="0" t="0" r="r" b="b"/>
                <a:pathLst>
                  <a:path w="239" h="232">
                    <a:moveTo>
                      <a:pt x="239" y="115"/>
                    </a:moveTo>
                    <a:lnTo>
                      <a:pt x="239" y="232"/>
                    </a:lnTo>
                    <a:lnTo>
                      <a:pt x="0" y="117"/>
                    </a:lnTo>
                    <a:lnTo>
                      <a:pt x="0" y="0"/>
                    </a:lnTo>
                    <a:lnTo>
                      <a:pt x="239" y="115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395" name="Freeform 651"/>
              <p:cNvSpPr>
                <a:spLocks/>
              </p:cNvSpPr>
              <p:nvPr/>
            </p:nvSpPr>
            <p:spPr bwMode="auto">
              <a:xfrm>
                <a:off x="2096" y="1750"/>
                <a:ext cx="118" cy="168"/>
              </a:xfrm>
              <a:custGeom>
                <a:avLst/>
                <a:gdLst/>
                <a:ahLst/>
                <a:cxnLst>
                  <a:cxn ang="0">
                    <a:pos x="118" y="52"/>
                  </a:cxn>
                  <a:cxn ang="0">
                    <a:pos x="118" y="168"/>
                  </a:cxn>
                  <a:cxn ang="0">
                    <a:pos x="0" y="107"/>
                  </a:cxn>
                  <a:cxn ang="0">
                    <a:pos x="0" y="0"/>
                  </a:cxn>
                  <a:cxn ang="0">
                    <a:pos x="118" y="52"/>
                  </a:cxn>
                </a:cxnLst>
                <a:rect l="0" t="0" r="r" b="b"/>
                <a:pathLst>
                  <a:path w="118" h="168">
                    <a:moveTo>
                      <a:pt x="118" y="52"/>
                    </a:moveTo>
                    <a:lnTo>
                      <a:pt x="118" y="168"/>
                    </a:lnTo>
                    <a:lnTo>
                      <a:pt x="0" y="107"/>
                    </a:lnTo>
                    <a:lnTo>
                      <a:pt x="0" y="0"/>
                    </a:lnTo>
                    <a:lnTo>
                      <a:pt x="118" y="52"/>
                    </a:lnTo>
                    <a:close/>
                  </a:path>
                </a:pathLst>
              </a:custGeom>
              <a:solidFill>
                <a:srgbClr val="4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396" name="Freeform 652"/>
              <p:cNvSpPr>
                <a:spLocks/>
              </p:cNvSpPr>
              <p:nvPr/>
            </p:nvSpPr>
            <p:spPr bwMode="auto">
              <a:xfrm>
                <a:off x="2984" y="2472"/>
                <a:ext cx="78" cy="166"/>
              </a:xfrm>
              <a:custGeom>
                <a:avLst/>
                <a:gdLst/>
                <a:ahLst/>
                <a:cxnLst>
                  <a:cxn ang="0">
                    <a:pos x="78" y="43"/>
                  </a:cxn>
                  <a:cxn ang="0">
                    <a:pos x="78" y="166"/>
                  </a:cxn>
                  <a:cxn ang="0">
                    <a:pos x="0" y="123"/>
                  </a:cxn>
                  <a:cxn ang="0">
                    <a:pos x="0" y="0"/>
                  </a:cxn>
                  <a:cxn ang="0">
                    <a:pos x="78" y="43"/>
                  </a:cxn>
                </a:cxnLst>
                <a:rect l="0" t="0" r="r" b="b"/>
                <a:pathLst>
                  <a:path w="78" h="166">
                    <a:moveTo>
                      <a:pt x="78" y="43"/>
                    </a:moveTo>
                    <a:lnTo>
                      <a:pt x="78" y="166"/>
                    </a:lnTo>
                    <a:lnTo>
                      <a:pt x="0" y="123"/>
                    </a:lnTo>
                    <a:lnTo>
                      <a:pt x="0" y="0"/>
                    </a:lnTo>
                    <a:lnTo>
                      <a:pt x="78" y="43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397" name="Freeform 653"/>
              <p:cNvSpPr>
                <a:spLocks/>
              </p:cNvSpPr>
              <p:nvPr/>
            </p:nvSpPr>
            <p:spPr bwMode="auto">
              <a:xfrm>
                <a:off x="2728" y="2338"/>
                <a:ext cx="240" cy="245"/>
              </a:xfrm>
              <a:custGeom>
                <a:avLst/>
                <a:gdLst/>
                <a:ahLst/>
                <a:cxnLst>
                  <a:cxn ang="0">
                    <a:pos x="240" y="121"/>
                  </a:cxn>
                  <a:cxn ang="0">
                    <a:pos x="240" y="245"/>
                  </a:cxn>
                  <a:cxn ang="0">
                    <a:pos x="0" y="124"/>
                  </a:cxn>
                  <a:cxn ang="0">
                    <a:pos x="0" y="0"/>
                  </a:cxn>
                  <a:cxn ang="0">
                    <a:pos x="240" y="121"/>
                  </a:cxn>
                </a:cxnLst>
                <a:rect l="0" t="0" r="r" b="b"/>
                <a:pathLst>
                  <a:path w="240" h="245">
                    <a:moveTo>
                      <a:pt x="240" y="121"/>
                    </a:moveTo>
                    <a:lnTo>
                      <a:pt x="240" y="245"/>
                    </a:lnTo>
                    <a:lnTo>
                      <a:pt x="0" y="124"/>
                    </a:lnTo>
                    <a:lnTo>
                      <a:pt x="0" y="0"/>
                    </a:lnTo>
                    <a:lnTo>
                      <a:pt x="240" y="121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398" name="Freeform 654"/>
              <p:cNvSpPr>
                <a:spLocks/>
              </p:cNvSpPr>
              <p:nvPr/>
            </p:nvSpPr>
            <p:spPr bwMode="auto">
              <a:xfrm>
                <a:off x="2477" y="2210"/>
                <a:ext cx="239" cy="243"/>
              </a:xfrm>
              <a:custGeom>
                <a:avLst/>
                <a:gdLst/>
                <a:ahLst/>
                <a:cxnLst>
                  <a:cxn ang="0">
                    <a:pos x="239" y="126"/>
                  </a:cxn>
                  <a:cxn ang="0">
                    <a:pos x="239" y="243"/>
                  </a:cxn>
                  <a:cxn ang="0">
                    <a:pos x="0" y="117"/>
                  </a:cxn>
                  <a:cxn ang="0">
                    <a:pos x="0" y="0"/>
                  </a:cxn>
                  <a:cxn ang="0">
                    <a:pos x="239" y="126"/>
                  </a:cxn>
                </a:cxnLst>
                <a:rect l="0" t="0" r="r" b="b"/>
                <a:pathLst>
                  <a:path w="239" h="243">
                    <a:moveTo>
                      <a:pt x="239" y="126"/>
                    </a:moveTo>
                    <a:lnTo>
                      <a:pt x="239" y="243"/>
                    </a:lnTo>
                    <a:lnTo>
                      <a:pt x="0" y="117"/>
                    </a:lnTo>
                    <a:lnTo>
                      <a:pt x="0" y="0"/>
                    </a:lnTo>
                    <a:lnTo>
                      <a:pt x="239" y="126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399" name="Freeform 655"/>
              <p:cNvSpPr>
                <a:spLocks/>
              </p:cNvSpPr>
              <p:nvPr/>
            </p:nvSpPr>
            <p:spPr bwMode="auto">
              <a:xfrm>
                <a:off x="2226" y="2079"/>
                <a:ext cx="239" cy="241"/>
              </a:xfrm>
              <a:custGeom>
                <a:avLst/>
                <a:gdLst/>
                <a:ahLst/>
                <a:cxnLst>
                  <a:cxn ang="0">
                    <a:pos x="239" y="124"/>
                  </a:cxn>
                  <a:cxn ang="0">
                    <a:pos x="239" y="241"/>
                  </a:cxn>
                  <a:cxn ang="0">
                    <a:pos x="0" y="117"/>
                  </a:cxn>
                  <a:cxn ang="0">
                    <a:pos x="0" y="0"/>
                  </a:cxn>
                  <a:cxn ang="0">
                    <a:pos x="239" y="124"/>
                  </a:cxn>
                </a:cxnLst>
                <a:rect l="0" t="0" r="r" b="b"/>
                <a:pathLst>
                  <a:path w="239" h="241">
                    <a:moveTo>
                      <a:pt x="239" y="124"/>
                    </a:moveTo>
                    <a:lnTo>
                      <a:pt x="239" y="241"/>
                    </a:lnTo>
                    <a:lnTo>
                      <a:pt x="0" y="117"/>
                    </a:lnTo>
                    <a:lnTo>
                      <a:pt x="0" y="0"/>
                    </a:lnTo>
                    <a:lnTo>
                      <a:pt x="239" y="124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400" name="Freeform 656"/>
              <p:cNvSpPr>
                <a:spLocks/>
              </p:cNvSpPr>
              <p:nvPr/>
            </p:nvSpPr>
            <p:spPr bwMode="auto">
              <a:xfrm>
                <a:off x="2096" y="2015"/>
                <a:ext cx="118" cy="173"/>
              </a:xfrm>
              <a:custGeom>
                <a:avLst/>
                <a:gdLst/>
                <a:ahLst/>
                <a:cxnLst>
                  <a:cxn ang="0">
                    <a:pos x="118" y="58"/>
                  </a:cxn>
                  <a:cxn ang="0">
                    <a:pos x="118" y="173"/>
                  </a:cxn>
                  <a:cxn ang="0">
                    <a:pos x="0" y="110"/>
                  </a:cxn>
                  <a:cxn ang="0">
                    <a:pos x="0" y="0"/>
                  </a:cxn>
                  <a:cxn ang="0">
                    <a:pos x="118" y="58"/>
                  </a:cxn>
                </a:cxnLst>
                <a:rect l="0" t="0" r="r" b="b"/>
                <a:pathLst>
                  <a:path w="118" h="173">
                    <a:moveTo>
                      <a:pt x="118" y="58"/>
                    </a:moveTo>
                    <a:lnTo>
                      <a:pt x="118" y="173"/>
                    </a:lnTo>
                    <a:lnTo>
                      <a:pt x="0" y="110"/>
                    </a:lnTo>
                    <a:lnTo>
                      <a:pt x="0" y="0"/>
                    </a:lnTo>
                    <a:lnTo>
                      <a:pt x="118" y="58"/>
                    </a:lnTo>
                    <a:close/>
                  </a:path>
                </a:pathLst>
              </a:custGeom>
              <a:solidFill>
                <a:srgbClr val="6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401" name="Freeform 657"/>
              <p:cNvSpPr>
                <a:spLocks/>
              </p:cNvSpPr>
              <p:nvPr/>
            </p:nvSpPr>
            <p:spPr bwMode="auto">
              <a:xfrm>
                <a:off x="2981" y="2785"/>
                <a:ext cx="78" cy="159"/>
              </a:xfrm>
              <a:custGeom>
                <a:avLst/>
                <a:gdLst/>
                <a:ahLst/>
                <a:cxnLst>
                  <a:cxn ang="0">
                    <a:pos x="78" y="34"/>
                  </a:cxn>
                  <a:cxn ang="0">
                    <a:pos x="78" y="159"/>
                  </a:cxn>
                  <a:cxn ang="0">
                    <a:pos x="0" y="110"/>
                  </a:cxn>
                  <a:cxn ang="0">
                    <a:pos x="0" y="0"/>
                  </a:cxn>
                  <a:cxn ang="0">
                    <a:pos x="78" y="34"/>
                  </a:cxn>
                </a:cxnLst>
                <a:rect l="0" t="0" r="r" b="b"/>
                <a:pathLst>
                  <a:path w="78" h="159">
                    <a:moveTo>
                      <a:pt x="78" y="34"/>
                    </a:moveTo>
                    <a:lnTo>
                      <a:pt x="78" y="159"/>
                    </a:lnTo>
                    <a:lnTo>
                      <a:pt x="0" y="110"/>
                    </a:lnTo>
                    <a:lnTo>
                      <a:pt x="0" y="0"/>
                    </a:lnTo>
                    <a:lnTo>
                      <a:pt x="78" y="34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402" name="Freeform 658"/>
              <p:cNvSpPr>
                <a:spLocks/>
              </p:cNvSpPr>
              <p:nvPr/>
            </p:nvSpPr>
            <p:spPr bwMode="auto">
              <a:xfrm>
                <a:off x="2728" y="2633"/>
                <a:ext cx="240" cy="262"/>
              </a:xfrm>
              <a:custGeom>
                <a:avLst/>
                <a:gdLst/>
                <a:ahLst/>
                <a:cxnLst>
                  <a:cxn ang="0">
                    <a:pos x="240" y="136"/>
                  </a:cxn>
                  <a:cxn ang="0">
                    <a:pos x="240" y="262"/>
                  </a:cxn>
                  <a:cxn ang="0">
                    <a:pos x="0" y="122"/>
                  </a:cxn>
                  <a:cxn ang="0">
                    <a:pos x="0" y="0"/>
                  </a:cxn>
                  <a:cxn ang="0">
                    <a:pos x="240" y="136"/>
                  </a:cxn>
                </a:cxnLst>
                <a:rect l="0" t="0" r="r" b="b"/>
                <a:pathLst>
                  <a:path w="240" h="262">
                    <a:moveTo>
                      <a:pt x="240" y="136"/>
                    </a:moveTo>
                    <a:lnTo>
                      <a:pt x="240" y="262"/>
                    </a:lnTo>
                    <a:lnTo>
                      <a:pt x="0" y="122"/>
                    </a:lnTo>
                    <a:lnTo>
                      <a:pt x="0" y="0"/>
                    </a:lnTo>
                    <a:lnTo>
                      <a:pt x="240" y="136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403" name="Freeform 659"/>
              <p:cNvSpPr>
                <a:spLocks/>
              </p:cNvSpPr>
              <p:nvPr/>
            </p:nvSpPr>
            <p:spPr bwMode="auto">
              <a:xfrm>
                <a:off x="2477" y="2492"/>
                <a:ext cx="239" cy="255"/>
              </a:xfrm>
              <a:custGeom>
                <a:avLst/>
                <a:gdLst/>
                <a:ahLst/>
                <a:cxnLst>
                  <a:cxn ang="0">
                    <a:pos x="239" y="136"/>
                  </a:cxn>
                  <a:cxn ang="0">
                    <a:pos x="239" y="255"/>
                  </a:cxn>
                  <a:cxn ang="0">
                    <a:pos x="0" y="116"/>
                  </a:cxn>
                  <a:cxn ang="0">
                    <a:pos x="0" y="0"/>
                  </a:cxn>
                  <a:cxn ang="0">
                    <a:pos x="239" y="136"/>
                  </a:cxn>
                </a:cxnLst>
                <a:rect l="0" t="0" r="r" b="b"/>
                <a:pathLst>
                  <a:path w="239" h="255">
                    <a:moveTo>
                      <a:pt x="239" y="136"/>
                    </a:moveTo>
                    <a:lnTo>
                      <a:pt x="239" y="255"/>
                    </a:lnTo>
                    <a:lnTo>
                      <a:pt x="0" y="116"/>
                    </a:lnTo>
                    <a:lnTo>
                      <a:pt x="0" y="0"/>
                    </a:lnTo>
                    <a:lnTo>
                      <a:pt x="239" y="136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404" name="Freeform 660"/>
              <p:cNvSpPr>
                <a:spLocks/>
              </p:cNvSpPr>
              <p:nvPr/>
            </p:nvSpPr>
            <p:spPr bwMode="auto">
              <a:xfrm>
                <a:off x="2223" y="2346"/>
                <a:ext cx="242" cy="256"/>
              </a:xfrm>
              <a:custGeom>
                <a:avLst/>
                <a:gdLst/>
                <a:ahLst/>
                <a:cxnLst>
                  <a:cxn ang="0">
                    <a:pos x="242" y="141"/>
                  </a:cxn>
                  <a:cxn ang="0">
                    <a:pos x="242" y="256"/>
                  </a:cxn>
                  <a:cxn ang="0">
                    <a:pos x="0" y="117"/>
                  </a:cxn>
                  <a:cxn ang="0">
                    <a:pos x="0" y="0"/>
                  </a:cxn>
                  <a:cxn ang="0">
                    <a:pos x="242" y="141"/>
                  </a:cxn>
                </a:cxnLst>
                <a:rect l="0" t="0" r="r" b="b"/>
                <a:pathLst>
                  <a:path w="242" h="256">
                    <a:moveTo>
                      <a:pt x="242" y="141"/>
                    </a:moveTo>
                    <a:lnTo>
                      <a:pt x="242" y="256"/>
                    </a:lnTo>
                    <a:lnTo>
                      <a:pt x="0" y="117"/>
                    </a:lnTo>
                    <a:lnTo>
                      <a:pt x="0" y="0"/>
                    </a:lnTo>
                    <a:lnTo>
                      <a:pt x="242" y="141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405" name="Freeform 661"/>
              <p:cNvSpPr>
                <a:spLocks/>
              </p:cNvSpPr>
              <p:nvPr/>
            </p:nvSpPr>
            <p:spPr bwMode="auto">
              <a:xfrm>
                <a:off x="2096" y="2280"/>
                <a:ext cx="118" cy="177"/>
              </a:xfrm>
              <a:custGeom>
                <a:avLst/>
                <a:gdLst/>
                <a:ahLst/>
                <a:cxnLst>
                  <a:cxn ang="0">
                    <a:pos x="118" y="61"/>
                  </a:cxn>
                  <a:cxn ang="0">
                    <a:pos x="118" y="177"/>
                  </a:cxn>
                  <a:cxn ang="0">
                    <a:pos x="0" y="107"/>
                  </a:cxn>
                  <a:cxn ang="0">
                    <a:pos x="0" y="0"/>
                  </a:cxn>
                  <a:cxn ang="0">
                    <a:pos x="118" y="61"/>
                  </a:cxn>
                </a:cxnLst>
                <a:rect l="0" t="0" r="r" b="b"/>
                <a:pathLst>
                  <a:path w="118" h="177">
                    <a:moveTo>
                      <a:pt x="118" y="61"/>
                    </a:moveTo>
                    <a:lnTo>
                      <a:pt x="118" y="177"/>
                    </a:lnTo>
                    <a:lnTo>
                      <a:pt x="0" y="107"/>
                    </a:lnTo>
                    <a:lnTo>
                      <a:pt x="0" y="0"/>
                    </a:lnTo>
                    <a:lnTo>
                      <a:pt x="118" y="61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406" name="Freeform 662"/>
              <p:cNvSpPr>
                <a:spLocks/>
              </p:cNvSpPr>
              <p:nvPr/>
            </p:nvSpPr>
            <p:spPr bwMode="auto">
              <a:xfrm>
                <a:off x="2984" y="3082"/>
                <a:ext cx="75" cy="182"/>
              </a:xfrm>
              <a:custGeom>
                <a:avLst/>
                <a:gdLst/>
                <a:ahLst/>
                <a:cxnLst>
                  <a:cxn ang="0">
                    <a:pos x="75" y="49"/>
                  </a:cxn>
                  <a:cxn ang="0">
                    <a:pos x="75" y="182"/>
                  </a:cxn>
                  <a:cxn ang="0">
                    <a:pos x="0" y="128"/>
                  </a:cxn>
                  <a:cxn ang="0">
                    <a:pos x="0" y="0"/>
                  </a:cxn>
                  <a:cxn ang="0">
                    <a:pos x="75" y="49"/>
                  </a:cxn>
                </a:cxnLst>
                <a:rect l="0" t="0" r="r" b="b"/>
                <a:pathLst>
                  <a:path w="75" h="182">
                    <a:moveTo>
                      <a:pt x="75" y="49"/>
                    </a:moveTo>
                    <a:lnTo>
                      <a:pt x="75" y="182"/>
                    </a:lnTo>
                    <a:lnTo>
                      <a:pt x="0" y="128"/>
                    </a:lnTo>
                    <a:lnTo>
                      <a:pt x="0" y="0"/>
                    </a:lnTo>
                    <a:lnTo>
                      <a:pt x="75" y="49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407" name="Freeform 663"/>
              <p:cNvSpPr>
                <a:spLocks/>
              </p:cNvSpPr>
              <p:nvPr/>
            </p:nvSpPr>
            <p:spPr bwMode="auto">
              <a:xfrm>
                <a:off x="2728" y="2928"/>
                <a:ext cx="240" cy="272"/>
              </a:xfrm>
              <a:custGeom>
                <a:avLst/>
                <a:gdLst/>
                <a:ahLst/>
                <a:cxnLst>
                  <a:cxn ang="0">
                    <a:pos x="240" y="146"/>
                  </a:cxn>
                  <a:cxn ang="0">
                    <a:pos x="240" y="272"/>
                  </a:cxn>
                  <a:cxn ang="0">
                    <a:pos x="0" y="122"/>
                  </a:cxn>
                  <a:cxn ang="0">
                    <a:pos x="0" y="0"/>
                  </a:cxn>
                  <a:cxn ang="0">
                    <a:pos x="240" y="146"/>
                  </a:cxn>
                </a:cxnLst>
                <a:rect l="0" t="0" r="r" b="b"/>
                <a:pathLst>
                  <a:path w="240" h="272">
                    <a:moveTo>
                      <a:pt x="240" y="146"/>
                    </a:moveTo>
                    <a:lnTo>
                      <a:pt x="240" y="272"/>
                    </a:lnTo>
                    <a:lnTo>
                      <a:pt x="0" y="122"/>
                    </a:lnTo>
                    <a:lnTo>
                      <a:pt x="0" y="0"/>
                    </a:lnTo>
                    <a:lnTo>
                      <a:pt x="240" y="146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408" name="Freeform 664"/>
              <p:cNvSpPr>
                <a:spLocks/>
              </p:cNvSpPr>
              <p:nvPr/>
            </p:nvSpPr>
            <p:spPr bwMode="auto">
              <a:xfrm>
                <a:off x="2477" y="2776"/>
                <a:ext cx="239" cy="267"/>
              </a:xfrm>
              <a:custGeom>
                <a:avLst/>
                <a:gdLst/>
                <a:ahLst/>
                <a:cxnLst>
                  <a:cxn ang="0">
                    <a:pos x="239" y="149"/>
                  </a:cxn>
                  <a:cxn ang="0">
                    <a:pos x="239" y="267"/>
                  </a:cxn>
                  <a:cxn ang="0">
                    <a:pos x="0" y="118"/>
                  </a:cxn>
                  <a:cxn ang="0">
                    <a:pos x="0" y="0"/>
                  </a:cxn>
                  <a:cxn ang="0">
                    <a:pos x="239" y="149"/>
                  </a:cxn>
                </a:cxnLst>
                <a:rect l="0" t="0" r="r" b="b"/>
                <a:pathLst>
                  <a:path w="239" h="267">
                    <a:moveTo>
                      <a:pt x="239" y="149"/>
                    </a:moveTo>
                    <a:lnTo>
                      <a:pt x="239" y="267"/>
                    </a:lnTo>
                    <a:lnTo>
                      <a:pt x="0" y="118"/>
                    </a:lnTo>
                    <a:lnTo>
                      <a:pt x="0" y="0"/>
                    </a:lnTo>
                    <a:lnTo>
                      <a:pt x="239" y="149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409" name="Freeform 665"/>
              <p:cNvSpPr>
                <a:spLocks/>
              </p:cNvSpPr>
              <p:nvPr/>
            </p:nvSpPr>
            <p:spPr bwMode="auto">
              <a:xfrm>
                <a:off x="2226" y="2625"/>
                <a:ext cx="239" cy="260"/>
              </a:xfrm>
              <a:custGeom>
                <a:avLst/>
                <a:gdLst/>
                <a:ahLst/>
                <a:cxnLst>
                  <a:cxn ang="0">
                    <a:pos x="239" y="144"/>
                  </a:cxn>
                  <a:cxn ang="0">
                    <a:pos x="239" y="260"/>
                  </a:cxn>
                  <a:cxn ang="0">
                    <a:pos x="0" y="117"/>
                  </a:cxn>
                  <a:cxn ang="0">
                    <a:pos x="0" y="0"/>
                  </a:cxn>
                  <a:cxn ang="0">
                    <a:pos x="239" y="144"/>
                  </a:cxn>
                </a:cxnLst>
                <a:rect l="0" t="0" r="r" b="b"/>
                <a:pathLst>
                  <a:path w="239" h="260">
                    <a:moveTo>
                      <a:pt x="239" y="144"/>
                    </a:moveTo>
                    <a:lnTo>
                      <a:pt x="239" y="260"/>
                    </a:lnTo>
                    <a:lnTo>
                      <a:pt x="0" y="117"/>
                    </a:lnTo>
                    <a:lnTo>
                      <a:pt x="0" y="0"/>
                    </a:lnTo>
                    <a:lnTo>
                      <a:pt x="239" y="144"/>
                    </a:lnTo>
                    <a:close/>
                  </a:path>
                </a:pathLst>
              </a:custGeom>
              <a:solidFill>
                <a:srgbClr val="2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410" name="Freeform 666"/>
              <p:cNvSpPr>
                <a:spLocks/>
              </p:cNvSpPr>
              <p:nvPr/>
            </p:nvSpPr>
            <p:spPr bwMode="auto">
              <a:xfrm>
                <a:off x="2096" y="2551"/>
                <a:ext cx="118" cy="183"/>
              </a:xfrm>
              <a:custGeom>
                <a:avLst/>
                <a:gdLst/>
                <a:ahLst/>
                <a:cxnLst>
                  <a:cxn ang="0">
                    <a:pos x="118" y="67"/>
                  </a:cxn>
                  <a:cxn ang="0">
                    <a:pos x="118" y="183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18" y="67"/>
                  </a:cxn>
                </a:cxnLst>
                <a:rect l="0" t="0" r="r" b="b"/>
                <a:pathLst>
                  <a:path w="118" h="183">
                    <a:moveTo>
                      <a:pt x="118" y="67"/>
                    </a:moveTo>
                    <a:lnTo>
                      <a:pt x="118" y="183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18" y="67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411" name="Freeform 667"/>
              <p:cNvSpPr>
                <a:spLocks/>
              </p:cNvSpPr>
              <p:nvPr/>
            </p:nvSpPr>
            <p:spPr bwMode="auto">
              <a:xfrm>
                <a:off x="2096" y="2681"/>
                <a:ext cx="197" cy="229"/>
              </a:xfrm>
              <a:custGeom>
                <a:avLst/>
                <a:gdLst/>
                <a:ahLst/>
                <a:cxnLst>
                  <a:cxn ang="0">
                    <a:pos x="197" y="125"/>
                  </a:cxn>
                  <a:cxn ang="0">
                    <a:pos x="197" y="229"/>
                  </a:cxn>
                  <a:cxn ang="0">
                    <a:pos x="0" y="112"/>
                  </a:cxn>
                  <a:cxn ang="0">
                    <a:pos x="0" y="0"/>
                  </a:cxn>
                  <a:cxn ang="0">
                    <a:pos x="197" y="125"/>
                  </a:cxn>
                </a:cxnLst>
                <a:rect l="0" t="0" r="r" b="b"/>
                <a:pathLst>
                  <a:path w="197" h="229">
                    <a:moveTo>
                      <a:pt x="197" y="125"/>
                    </a:moveTo>
                    <a:lnTo>
                      <a:pt x="197" y="229"/>
                    </a:lnTo>
                    <a:lnTo>
                      <a:pt x="0" y="112"/>
                    </a:lnTo>
                    <a:lnTo>
                      <a:pt x="0" y="0"/>
                    </a:lnTo>
                    <a:lnTo>
                      <a:pt x="197" y="125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412" name="Freeform 668"/>
              <p:cNvSpPr>
                <a:spLocks/>
              </p:cNvSpPr>
              <p:nvPr/>
            </p:nvSpPr>
            <p:spPr bwMode="auto">
              <a:xfrm>
                <a:off x="2790" y="3111"/>
                <a:ext cx="269" cy="295"/>
              </a:xfrm>
              <a:custGeom>
                <a:avLst/>
                <a:gdLst/>
                <a:ahLst/>
                <a:cxnLst>
                  <a:cxn ang="0">
                    <a:pos x="269" y="175"/>
                  </a:cxn>
                  <a:cxn ang="0">
                    <a:pos x="269" y="295"/>
                  </a:cxn>
                  <a:cxn ang="0">
                    <a:pos x="0" y="125"/>
                  </a:cxn>
                  <a:cxn ang="0">
                    <a:pos x="0" y="0"/>
                  </a:cxn>
                  <a:cxn ang="0">
                    <a:pos x="269" y="175"/>
                  </a:cxn>
                </a:cxnLst>
                <a:rect l="0" t="0" r="r" b="b"/>
                <a:pathLst>
                  <a:path w="269" h="295">
                    <a:moveTo>
                      <a:pt x="269" y="175"/>
                    </a:moveTo>
                    <a:lnTo>
                      <a:pt x="269" y="295"/>
                    </a:lnTo>
                    <a:lnTo>
                      <a:pt x="0" y="125"/>
                    </a:lnTo>
                    <a:lnTo>
                      <a:pt x="0" y="0"/>
                    </a:lnTo>
                    <a:lnTo>
                      <a:pt x="269" y="175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413" name="Freeform 669"/>
              <p:cNvSpPr>
                <a:spLocks/>
              </p:cNvSpPr>
              <p:nvPr/>
            </p:nvSpPr>
            <p:spPr bwMode="auto">
              <a:xfrm>
                <a:off x="2556" y="2965"/>
                <a:ext cx="223" cy="264"/>
              </a:xfrm>
              <a:custGeom>
                <a:avLst/>
                <a:gdLst/>
                <a:ahLst/>
                <a:cxnLst>
                  <a:cxn ang="0">
                    <a:pos x="223" y="140"/>
                  </a:cxn>
                  <a:cxn ang="0">
                    <a:pos x="223" y="264"/>
                  </a:cxn>
                  <a:cxn ang="0">
                    <a:pos x="0" y="121"/>
                  </a:cxn>
                  <a:cxn ang="0">
                    <a:pos x="0" y="0"/>
                  </a:cxn>
                  <a:cxn ang="0">
                    <a:pos x="223" y="140"/>
                  </a:cxn>
                </a:cxnLst>
                <a:rect l="0" t="0" r="r" b="b"/>
                <a:pathLst>
                  <a:path w="223" h="264">
                    <a:moveTo>
                      <a:pt x="223" y="140"/>
                    </a:moveTo>
                    <a:lnTo>
                      <a:pt x="223" y="264"/>
                    </a:lnTo>
                    <a:lnTo>
                      <a:pt x="0" y="121"/>
                    </a:lnTo>
                    <a:lnTo>
                      <a:pt x="0" y="0"/>
                    </a:lnTo>
                    <a:lnTo>
                      <a:pt x="223" y="140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414" name="Freeform 670"/>
              <p:cNvSpPr>
                <a:spLocks/>
              </p:cNvSpPr>
              <p:nvPr/>
            </p:nvSpPr>
            <p:spPr bwMode="auto">
              <a:xfrm>
                <a:off x="2307" y="2813"/>
                <a:ext cx="234" cy="259"/>
              </a:xfrm>
              <a:custGeom>
                <a:avLst/>
                <a:gdLst/>
                <a:ahLst/>
                <a:cxnLst>
                  <a:cxn ang="0">
                    <a:pos x="234" y="143"/>
                  </a:cxn>
                  <a:cxn ang="0">
                    <a:pos x="234" y="259"/>
                  </a:cxn>
                  <a:cxn ang="0">
                    <a:pos x="0" y="106"/>
                  </a:cxn>
                  <a:cxn ang="0">
                    <a:pos x="0" y="0"/>
                  </a:cxn>
                  <a:cxn ang="0">
                    <a:pos x="234" y="143"/>
                  </a:cxn>
                </a:cxnLst>
                <a:rect l="0" t="0" r="r" b="b"/>
                <a:pathLst>
                  <a:path w="234" h="259">
                    <a:moveTo>
                      <a:pt x="234" y="143"/>
                    </a:moveTo>
                    <a:lnTo>
                      <a:pt x="234" y="259"/>
                    </a:lnTo>
                    <a:lnTo>
                      <a:pt x="0" y="106"/>
                    </a:lnTo>
                    <a:lnTo>
                      <a:pt x="0" y="0"/>
                    </a:lnTo>
                    <a:lnTo>
                      <a:pt x="234" y="143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415" name="Freeform 671"/>
              <p:cNvSpPr>
                <a:spLocks/>
              </p:cNvSpPr>
              <p:nvPr/>
            </p:nvSpPr>
            <p:spPr bwMode="auto">
              <a:xfrm>
                <a:off x="2096" y="1089"/>
                <a:ext cx="207" cy="185"/>
              </a:xfrm>
              <a:custGeom>
                <a:avLst/>
                <a:gdLst/>
                <a:ahLst/>
                <a:cxnLst>
                  <a:cxn ang="0">
                    <a:pos x="207" y="73"/>
                  </a:cxn>
                  <a:cxn ang="0">
                    <a:pos x="207" y="185"/>
                  </a:cxn>
                  <a:cxn ang="0">
                    <a:pos x="0" y="112"/>
                  </a:cxn>
                  <a:cxn ang="0">
                    <a:pos x="0" y="0"/>
                  </a:cxn>
                  <a:cxn ang="0">
                    <a:pos x="207" y="73"/>
                  </a:cxn>
                </a:cxnLst>
                <a:rect l="0" t="0" r="r" b="b"/>
                <a:pathLst>
                  <a:path w="207" h="185">
                    <a:moveTo>
                      <a:pt x="207" y="73"/>
                    </a:moveTo>
                    <a:lnTo>
                      <a:pt x="207" y="185"/>
                    </a:lnTo>
                    <a:lnTo>
                      <a:pt x="0" y="112"/>
                    </a:lnTo>
                    <a:lnTo>
                      <a:pt x="0" y="0"/>
                    </a:lnTo>
                    <a:lnTo>
                      <a:pt x="207" y="73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416" name="Freeform 672"/>
              <p:cNvSpPr>
                <a:spLocks/>
              </p:cNvSpPr>
              <p:nvPr/>
            </p:nvSpPr>
            <p:spPr bwMode="auto">
              <a:xfrm>
                <a:off x="2565" y="1249"/>
                <a:ext cx="224" cy="206"/>
              </a:xfrm>
              <a:custGeom>
                <a:avLst/>
                <a:gdLst/>
                <a:ahLst/>
                <a:cxnLst>
                  <a:cxn ang="0">
                    <a:pos x="224" y="80"/>
                  </a:cxn>
                  <a:cxn ang="0">
                    <a:pos x="224" y="206"/>
                  </a:cxn>
                  <a:cxn ang="0">
                    <a:pos x="0" y="123"/>
                  </a:cxn>
                  <a:cxn ang="0">
                    <a:pos x="0" y="0"/>
                  </a:cxn>
                  <a:cxn ang="0">
                    <a:pos x="224" y="80"/>
                  </a:cxn>
                </a:cxnLst>
                <a:rect l="0" t="0" r="r" b="b"/>
                <a:pathLst>
                  <a:path w="224" h="206">
                    <a:moveTo>
                      <a:pt x="224" y="80"/>
                    </a:moveTo>
                    <a:lnTo>
                      <a:pt x="224" y="206"/>
                    </a:lnTo>
                    <a:lnTo>
                      <a:pt x="0" y="123"/>
                    </a:lnTo>
                    <a:lnTo>
                      <a:pt x="0" y="0"/>
                    </a:lnTo>
                    <a:lnTo>
                      <a:pt x="224" y="80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417" name="Freeform 673"/>
              <p:cNvSpPr>
                <a:spLocks/>
              </p:cNvSpPr>
              <p:nvPr/>
            </p:nvSpPr>
            <p:spPr bwMode="auto">
              <a:xfrm>
                <a:off x="2316" y="1164"/>
                <a:ext cx="236" cy="200"/>
              </a:xfrm>
              <a:custGeom>
                <a:avLst/>
                <a:gdLst/>
                <a:ahLst/>
                <a:cxnLst>
                  <a:cxn ang="0">
                    <a:pos x="236" y="84"/>
                  </a:cxn>
                  <a:cxn ang="0">
                    <a:pos x="236" y="200"/>
                  </a:cxn>
                  <a:cxn ang="0">
                    <a:pos x="0" y="117"/>
                  </a:cxn>
                  <a:cxn ang="0">
                    <a:pos x="0" y="0"/>
                  </a:cxn>
                  <a:cxn ang="0">
                    <a:pos x="236" y="84"/>
                  </a:cxn>
                </a:cxnLst>
                <a:rect l="0" t="0" r="r" b="b"/>
                <a:pathLst>
                  <a:path w="236" h="200">
                    <a:moveTo>
                      <a:pt x="236" y="84"/>
                    </a:moveTo>
                    <a:lnTo>
                      <a:pt x="236" y="200"/>
                    </a:lnTo>
                    <a:lnTo>
                      <a:pt x="0" y="117"/>
                    </a:lnTo>
                    <a:lnTo>
                      <a:pt x="0" y="0"/>
                    </a:lnTo>
                    <a:lnTo>
                      <a:pt x="236" y="84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418" name="Freeform 674"/>
              <p:cNvSpPr>
                <a:spLocks/>
              </p:cNvSpPr>
              <p:nvPr/>
            </p:nvSpPr>
            <p:spPr bwMode="auto">
              <a:xfrm>
                <a:off x="2096" y="1352"/>
                <a:ext cx="207" cy="197"/>
              </a:xfrm>
              <a:custGeom>
                <a:avLst/>
                <a:gdLst/>
                <a:ahLst/>
                <a:cxnLst>
                  <a:cxn ang="0">
                    <a:pos x="207" y="86"/>
                  </a:cxn>
                  <a:cxn ang="0">
                    <a:pos x="207" y="197"/>
                  </a:cxn>
                  <a:cxn ang="0">
                    <a:pos x="0" y="111"/>
                  </a:cxn>
                  <a:cxn ang="0">
                    <a:pos x="0" y="0"/>
                  </a:cxn>
                  <a:cxn ang="0">
                    <a:pos x="207" y="86"/>
                  </a:cxn>
                </a:cxnLst>
                <a:rect l="0" t="0" r="r" b="b"/>
                <a:pathLst>
                  <a:path w="207" h="197">
                    <a:moveTo>
                      <a:pt x="207" y="86"/>
                    </a:moveTo>
                    <a:lnTo>
                      <a:pt x="207" y="197"/>
                    </a:lnTo>
                    <a:lnTo>
                      <a:pt x="0" y="111"/>
                    </a:lnTo>
                    <a:lnTo>
                      <a:pt x="0" y="0"/>
                    </a:lnTo>
                    <a:lnTo>
                      <a:pt x="207" y="86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419" name="Freeform 675"/>
              <p:cNvSpPr>
                <a:spLocks/>
              </p:cNvSpPr>
              <p:nvPr/>
            </p:nvSpPr>
            <p:spPr bwMode="auto">
              <a:xfrm>
                <a:off x="2799" y="1633"/>
                <a:ext cx="263" cy="234"/>
              </a:xfrm>
              <a:custGeom>
                <a:avLst/>
                <a:gdLst/>
                <a:ahLst/>
                <a:cxnLst>
                  <a:cxn ang="0">
                    <a:pos x="263" y="106"/>
                  </a:cxn>
                  <a:cxn ang="0">
                    <a:pos x="263" y="234"/>
                  </a:cxn>
                  <a:cxn ang="0">
                    <a:pos x="1" y="124"/>
                  </a:cxn>
                  <a:cxn ang="0">
                    <a:pos x="0" y="0"/>
                  </a:cxn>
                  <a:cxn ang="0">
                    <a:pos x="263" y="106"/>
                  </a:cxn>
                </a:cxnLst>
                <a:rect l="0" t="0" r="r" b="b"/>
                <a:pathLst>
                  <a:path w="263" h="234">
                    <a:moveTo>
                      <a:pt x="263" y="106"/>
                    </a:moveTo>
                    <a:lnTo>
                      <a:pt x="263" y="234"/>
                    </a:lnTo>
                    <a:lnTo>
                      <a:pt x="1" y="124"/>
                    </a:lnTo>
                    <a:lnTo>
                      <a:pt x="0" y="0"/>
                    </a:lnTo>
                    <a:lnTo>
                      <a:pt x="263" y="106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420" name="Freeform 676"/>
              <p:cNvSpPr>
                <a:spLocks/>
              </p:cNvSpPr>
              <p:nvPr/>
            </p:nvSpPr>
            <p:spPr bwMode="auto">
              <a:xfrm>
                <a:off x="2565" y="1539"/>
                <a:ext cx="224" cy="213"/>
              </a:xfrm>
              <a:custGeom>
                <a:avLst/>
                <a:gdLst/>
                <a:ahLst/>
                <a:cxnLst>
                  <a:cxn ang="0">
                    <a:pos x="224" y="87"/>
                  </a:cxn>
                  <a:cxn ang="0">
                    <a:pos x="224" y="213"/>
                  </a:cxn>
                  <a:cxn ang="0">
                    <a:pos x="0" y="122"/>
                  </a:cxn>
                  <a:cxn ang="0">
                    <a:pos x="0" y="0"/>
                  </a:cxn>
                  <a:cxn ang="0">
                    <a:pos x="224" y="87"/>
                  </a:cxn>
                </a:cxnLst>
                <a:rect l="0" t="0" r="r" b="b"/>
                <a:pathLst>
                  <a:path w="224" h="213">
                    <a:moveTo>
                      <a:pt x="224" y="87"/>
                    </a:moveTo>
                    <a:lnTo>
                      <a:pt x="224" y="213"/>
                    </a:lnTo>
                    <a:lnTo>
                      <a:pt x="0" y="122"/>
                    </a:lnTo>
                    <a:lnTo>
                      <a:pt x="0" y="0"/>
                    </a:lnTo>
                    <a:lnTo>
                      <a:pt x="224" y="87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421" name="Freeform 677"/>
              <p:cNvSpPr>
                <a:spLocks/>
              </p:cNvSpPr>
              <p:nvPr/>
            </p:nvSpPr>
            <p:spPr bwMode="auto">
              <a:xfrm>
                <a:off x="2316" y="1442"/>
                <a:ext cx="236" cy="212"/>
              </a:xfrm>
              <a:custGeom>
                <a:avLst/>
                <a:gdLst/>
                <a:ahLst/>
                <a:cxnLst>
                  <a:cxn ang="0">
                    <a:pos x="236" y="95"/>
                  </a:cxn>
                  <a:cxn ang="0">
                    <a:pos x="236" y="212"/>
                  </a:cxn>
                  <a:cxn ang="0">
                    <a:pos x="0" y="112"/>
                  </a:cxn>
                  <a:cxn ang="0">
                    <a:pos x="0" y="0"/>
                  </a:cxn>
                  <a:cxn ang="0">
                    <a:pos x="236" y="95"/>
                  </a:cxn>
                </a:cxnLst>
                <a:rect l="0" t="0" r="r" b="b"/>
                <a:pathLst>
                  <a:path w="236" h="212">
                    <a:moveTo>
                      <a:pt x="236" y="95"/>
                    </a:moveTo>
                    <a:lnTo>
                      <a:pt x="236" y="212"/>
                    </a:lnTo>
                    <a:lnTo>
                      <a:pt x="0" y="112"/>
                    </a:lnTo>
                    <a:lnTo>
                      <a:pt x="0" y="0"/>
                    </a:lnTo>
                    <a:lnTo>
                      <a:pt x="236" y="95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422" name="Freeform 678"/>
              <p:cNvSpPr>
                <a:spLocks/>
              </p:cNvSpPr>
              <p:nvPr/>
            </p:nvSpPr>
            <p:spPr bwMode="auto">
              <a:xfrm>
                <a:off x="2096" y="1618"/>
                <a:ext cx="207" cy="205"/>
              </a:xfrm>
              <a:custGeom>
                <a:avLst/>
                <a:gdLst/>
                <a:ahLst/>
                <a:cxnLst>
                  <a:cxn ang="0">
                    <a:pos x="207" y="95"/>
                  </a:cxn>
                  <a:cxn ang="0">
                    <a:pos x="207" y="205"/>
                  </a:cxn>
                  <a:cxn ang="0">
                    <a:pos x="0" y="111"/>
                  </a:cxn>
                  <a:cxn ang="0">
                    <a:pos x="0" y="0"/>
                  </a:cxn>
                  <a:cxn ang="0">
                    <a:pos x="207" y="95"/>
                  </a:cxn>
                </a:cxnLst>
                <a:rect l="0" t="0" r="r" b="b"/>
                <a:pathLst>
                  <a:path w="207" h="205">
                    <a:moveTo>
                      <a:pt x="207" y="95"/>
                    </a:moveTo>
                    <a:lnTo>
                      <a:pt x="207" y="205"/>
                    </a:lnTo>
                    <a:lnTo>
                      <a:pt x="0" y="111"/>
                    </a:lnTo>
                    <a:lnTo>
                      <a:pt x="0" y="0"/>
                    </a:lnTo>
                    <a:lnTo>
                      <a:pt x="207" y="95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423" name="Freeform 679"/>
              <p:cNvSpPr>
                <a:spLocks/>
              </p:cNvSpPr>
              <p:nvPr/>
            </p:nvSpPr>
            <p:spPr bwMode="auto">
              <a:xfrm>
                <a:off x="2565" y="1825"/>
                <a:ext cx="224" cy="224"/>
              </a:xfrm>
              <a:custGeom>
                <a:avLst/>
                <a:gdLst/>
                <a:ahLst/>
                <a:cxnLst>
                  <a:cxn ang="0">
                    <a:pos x="224" y="96"/>
                  </a:cxn>
                  <a:cxn ang="0">
                    <a:pos x="224" y="224"/>
                  </a:cxn>
                  <a:cxn ang="0">
                    <a:pos x="0" y="123"/>
                  </a:cxn>
                  <a:cxn ang="0">
                    <a:pos x="0" y="0"/>
                  </a:cxn>
                  <a:cxn ang="0">
                    <a:pos x="224" y="96"/>
                  </a:cxn>
                </a:cxnLst>
                <a:rect l="0" t="0" r="r" b="b"/>
                <a:pathLst>
                  <a:path w="224" h="224">
                    <a:moveTo>
                      <a:pt x="224" y="96"/>
                    </a:moveTo>
                    <a:lnTo>
                      <a:pt x="224" y="224"/>
                    </a:lnTo>
                    <a:lnTo>
                      <a:pt x="0" y="123"/>
                    </a:lnTo>
                    <a:lnTo>
                      <a:pt x="0" y="0"/>
                    </a:lnTo>
                    <a:lnTo>
                      <a:pt x="224" y="96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424" name="Freeform 680"/>
              <p:cNvSpPr>
                <a:spLocks/>
              </p:cNvSpPr>
              <p:nvPr/>
            </p:nvSpPr>
            <p:spPr bwMode="auto">
              <a:xfrm>
                <a:off x="2316" y="1716"/>
                <a:ext cx="236" cy="222"/>
              </a:xfrm>
              <a:custGeom>
                <a:avLst/>
                <a:gdLst/>
                <a:ahLst/>
                <a:cxnLst>
                  <a:cxn ang="0">
                    <a:pos x="236" y="105"/>
                  </a:cxn>
                  <a:cxn ang="0">
                    <a:pos x="236" y="222"/>
                  </a:cxn>
                  <a:cxn ang="0">
                    <a:pos x="0" y="115"/>
                  </a:cxn>
                  <a:cxn ang="0">
                    <a:pos x="0" y="0"/>
                  </a:cxn>
                  <a:cxn ang="0">
                    <a:pos x="236" y="105"/>
                  </a:cxn>
                </a:cxnLst>
                <a:rect l="0" t="0" r="r" b="b"/>
                <a:pathLst>
                  <a:path w="236" h="222">
                    <a:moveTo>
                      <a:pt x="236" y="105"/>
                    </a:moveTo>
                    <a:lnTo>
                      <a:pt x="236" y="222"/>
                    </a:lnTo>
                    <a:lnTo>
                      <a:pt x="0" y="115"/>
                    </a:lnTo>
                    <a:lnTo>
                      <a:pt x="0" y="0"/>
                    </a:lnTo>
                    <a:lnTo>
                      <a:pt x="236" y="105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425" name="Freeform 681"/>
              <p:cNvSpPr>
                <a:spLocks/>
              </p:cNvSpPr>
              <p:nvPr/>
            </p:nvSpPr>
            <p:spPr bwMode="auto">
              <a:xfrm>
                <a:off x="2096" y="1883"/>
                <a:ext cx="197" cy="209"/>
              </a:xfrm>
              <a:custGeom>
                <a:avLst/>
                <a:gdLst/>
                <a:ahLst/>
                <a:cxnLst>
                  <a:cxn ang="0">
                    <a:pos x="197" y="97"/>
                  </a:cxn>
                  <a:cxn ang="0">
                    <a:pos x="197" y="209"/>
                  </a:cxn>
                  <a:cxn ang="0">
                    <a:pos x="0" y="111"/>
                  </a:cxn>
                  <a:cxn ang="0">
                    <a:pos x="0" y="0"/>
                  </a:cxn>
                  <a:cxn ang="0">
                    <a:pos x="197" y="97"/>
                  </a:cxn>
                </a:cxnLst>
                <a:rect l="0" t="0" r="r" b="b"/>
                <a:pathLst>
                  <a:path w="197" h="209">
                    <a:moveTo>
                      <a:pt x="197" y="97"/>
                    </a:moveTo>
                    <a:lnTo>
                      <a:pt x="197" y="209"/>
                    </a:lnTo>
                    <a:lnTo>
                      <a:pt x="0" y="111"/>
                    </a:lnTo>
                    <a:lnTo>
                      <a:pt x="0" y="0"/>
                    </a:lnTo>
                    <a:lnTo>
                      <a:pt x="197" y="97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426" name="Freeform 682"/>
              <p:cNvSpPr>
                <a:spLocks/>
              </p:cNvSpPr>
              <p:nvPr/>
            </p:nvSpPr>
            <p:spPr bwMode="auto">
              <a:xfrm>
                <a:off x="2790" y="2220"/>
                <a:ext cx="272" cy="261"/>
              </a:xfrm>
              <a:custGeom>
                <a:avLst/>
                <a:gdLst/>
                <a:ahLst/>
                <a:cxnLst>
                  <a:cxn ang="0">
                    <a:pos x="272" y="132"/>
                  </a:cxn>
                  <a:cxn ang="0">
                    <a:pos x="272" y="261"/>
                  </a:cxn>
                  <a:cxn ang="0">
                    <a:pos x="0" y="129"/>
                  </a:cxn>
                  <a:cxn ang="0">
                    <a:pos x="0" y="0"/>
                  </a:cxn>
                  <a:cxn ang="0">
                    <a:pos x="272" y="132"/>
                  </a:cxn>
                </a:cxnLst>
                <a:rect l="0" t="0" r="r" b="b"/>
                <a:pathLst>
                  <a:path w="272" h="261">
                    <a:moveTo>
                      <a:pt x="272" y="132"/>
                    </a:moveTo>
                    <a:lnTo>
                      <a:pt x="272" y="261"/>
                    </a:lnTo>
                    <a:lnTo>
                      <a:pt x="0" y="129"/>
                    </a:lnTo>
                    <a:lnTo>
                      <a:pt x="0" y="0"/>
                    </a:lnTo>
                    <a:lnTo>
                      <a:pt x="272" y="132"/>
                    </a:lnTo>
                    <a:close/>
                  </a:path>
                </a:pathLst>
              </a:custGeom>
              <a:solidFill>
                <a:srgbClr val="4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427" name="Freeform 683"/>
              <p:cNvSpPr>
                <a:spLocks/>
              </p:cNvSpPr>
              <p:nvPr/>
            </p:nvSpPr>
            <p:spPr bwMode="auto">
              <a:xfrm>
                <a:off x="2556" y="2107"/>
                <a:ext cx="223" cy="236"/>
              </a:xfrm>
              <a:custGeom>
                <a:avLst/>
                <a:gdLst/>
                <a:ahLst/>
                <a:cxnLst>
                  <a:cxn ang="0">
                    <a:pos x="223" y="107"/>
                  </a:cxn>
                  <a:cxn ang="0">
                    <a:pos x="223" y="236"/>
                  </a:cxn>
                  <a:cxn ang="0">
                    <a:pos x="0" y="121"/>
                  </a:cxn>
                  <a:cxn ang="0">
                    <a:pos x="0" y="0"/>
                  </a:cxn>
                  <a:cxn ang="0">
                    <a:pos x="223" y="107"/>
                  </a:cxn>
                </a:cxnLst>
                <a:rect l="0" t="0" r="r" b="b"/>
                <a:pathLst>
                  <a:path w="223" h="236">
                    <a:moveTo>
                      <a:pt x="223" y="107"/>
                    </a:moveTo>
                    <a:lnTo>
                      <a:pt x="223" y="236"/>
                    </a:lnTo>
                    <a:lnTo>
                      <a:pt x="0" y="121"/>
                    </a:lnTo>
                    <a:lnTo>
                      <a:pt x="0" y="0"/>
                    </a:lnTo>
                    <a:lnTo>
                      <a:pt x="223" y="107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428" name="Freeform 684"/>
              <p:cNvSpPr>
                <a:spLocks/>
              </p:cNvSpPr>
              <p:nvPr/>
            </p:nvSpPr>
            <p:spPr bwMode="auto">
              <a:xfrm>
                <a:off x="2307" y="1986"/>
                <a:ext cx="234" cy="231"/>
              </a:xfrm>
              <a:custGeom>
                <a:avLst/>
                <a:gdLst/>
                <a:ahLst/>
                <a:cxnLst>
                  <a:cxn ang="0">
                    <a:pos x="234" y="115"/>
                  </a:cxn>
                  <a:cxn ang="0">
                    <a:pos x="234" y="231"/>
                  </a:cxn>
                  <a:cxn ang="0">
                    <a:pos x="0" y="119"/>
                  </a:cxn>
                  <a:cxn ang="0">
                    <a:pos x="0" y="0"/>
                  </a:cxn>
                  <a:cxn ang="0">
                    <a:pos x="234" y="115"/>
                  </a:cxn>
                </a:cxnLst>
                <a:rect l="0" t="0" r="r" b="b"/>
                <a:pathLst>
                  <a:path w="234" h="231">
                    <a:moveTo>
                      <a:pt x="234" y="115"/>
                    </a:moveTo>
                    <a:lnTo>
                      <a:pt x="234" y="231"/>
                    </a:lnTo>
                    <a:lnTo>
                      <a:pt x="0" y="119"/>
                    </a:lnTo>
                    <a:lnTo>
                      <a:pt x="0" y="0"/>
                    </a:lnTo>
                    <a:lnTo>
                      <a:pt x="234" y="115"/>
                    </a:lnTo>
                    <a:close/>
                  </a:path>
                </a:pathLst>
              </a:custGeom>
              <a:solidFill>
                <a:srgbClr val="6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429" name="Freeform 685"/>
              <p:cNvSpPr>
                <a:spLocks/>
              </p:cNvSpPr>
              <p:nvPr/>
            </p:nvSpPr>
            <p:spPr bwMode="auto">
              <a:xfrm>
                <a:off x="2096" y="2148"/>
                <a:ext cx="197" cy="215"/>
              </a:xfrm>
              <a:custGeom>
                <a:avLst/>
                <a:gdLst/>
                <a:ahLst/>
                <a:cxnLst>
                  <a:cxn ang="0">
                    <a:pos x="197" y="102"/>
                  </a:cxn>
                  <a:cxn ang="0">
                    <a:pos x="197" y="215"/>
                  </a:cxn>
                  <a:cxn ang="0">
                    <a:pos x="0" y="110"/>
                  </a:cxn>
                  <a:cxn ang="0">
                    <a:pos x="0" y="0"/>
                  </a:cxn>
                  <a:cxn ang="0">
                    <a:pos x="197" y="102"/>
                  </a:cxn>
                </a:cxnLst>
                <a:rect l="0" t="0" r="r" b="b"/>
                <a:pathLst>
                  <a:path w="197" h="215">
                    <a:moveTo>
                      <a:pt x="197" y="102"/>
                    </a:moveTo>
                    <a:lnTo>
                      <a:pt x="197" y="215"/>
                    </a:lnTo>
                    <a:lnTo>
                      <a:pt x="0" y="110"/>
                    </a:lnTo>
                    <a:lnTo>
                      <a:pt x="0" y="0"/>
                    </a:lnTo>
                    <a:lnTo>
                      <a:pt x="197" y="102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430" name="Freeform 686"/>
              <p:cNvSpPr>
                <a:spLocks/>
              </p:cNvSpPr>
              <p:nvPr/>
            </p:nvSpPr>
            <p:spPr bwMode="auto">
              <a:xfrm>
                <a:off x="2790" y="2516"/>
                <a:ext cx="272" cy="270"/>
              </a:xfrm>
              <a:custGeom>
                <a:avLst/>
                <a:gdLst/>
                <a:ahLst/>
                <a:cxnLst>
                  <a:cxn ang="0">
                    <a:pos x="272" y="149"/>
                  </a:cxn>
                  <a:cxn ang="0">
                    <a:pos x="272" y="270"/>
                  </a:cxn>
                  <a:cxn ang="0">
                    <a:pos x="0" y="127"/>
                  </a:cxn>
                  <a:cxn ang="0">
                    <a:pos x="0" y="0"/>
                  </a:cxn>
                  <a:cxn ang="0">
                    <a:pos x="272" y="149"/>
                  </a:cxn>
                </a:cxnLst>
                <a:rect l="0" t="0" r="r" b="b"/>
                <a:pathLst>
                  <a:path w="272" h="270">
                    <a:moveTo>
                      <a:pt x="272" y="149"/>
                    </a:moveTo>
                    <a:lnTo>
                      <a:pt x="272" y="270"/>
                    </a:lnTo>
                    <a:lnTo>
                      <a:pt x="0" y="127"/>
                    </a:lnTo>
                    <a:lnTo>
                      <a:pt x="0" y="0"/>
                    </a:lnTo>
                    <a:lnTo>
                      <a:pt x="272" y="149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431" name="Freeform 687"/>
              <p:cNvSpPr>
                <a:spLocks/>
              </p:cNvSpPr>
              <p:nvPr/>
            </p:nvSpPr>
            <p:spPr bwMode="auto">
              <a:xfrm>
                <a:off x="2556" y="2390"/>
                <a:ext cx="223" cy="248"/>
              </a:xfrm>
              <a:custGeom>
                <a:avLst/>
                <a:gdLst/>
                <a:ahLst/>
                <a:cxnLst>
                  <a:cxn ang="0">
                    <a:pos x="223" y="121"/>
                  </a:cxn>
                  <a:cxn ang="0">
                    <a:pos x="223" y="248"/>
                  </a:cxn>
                  <a:cxn ang="0">
                    <a:pos x="0" y="122"/>
                  </a:cxn>
                  <a:cxn ang="0">
                    <a:pos x="0" y="0"/>
                  </a:cxn>
                  <a:cxn ang="0">
                    <a:pos x="223" y="121"/>
                  </a:cxn>
                </a:cxnLst>
                <a:rect l="0" t="0" r="r" b="b"/>
                <a:pathLst>
                  <a:path w="223" h="248">
                    <a:moveTo>
                      <a:pt x="223" y="121"/>
                    </a:moveTo>
                    <a:lnTo>
                      <a:pt x="223" y="248"/>
                    </a:lnTo>
                    <a:lnTo>
                      <a:pt x="0" y="122"/>
                    </a:lnTo>
                    <a:lnTo>
                      <a:pt x="0" y="0"/>
                    </a:lnTo>
                    <a:lnTo>
                      <a:pt x="223" y="121"/>
                    </a:lnTo>
                    <a:close/>
                  </a:path>
                </a:pathLst>
              </a:custGeom>
              <a:solidFill>
                <a:srgbClr val="6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432" name="Freeform 688"/>
              <p:cNvSpPr>
                <a:spLocks/>
              </p:cNvSpPr>
              <p:nvPr/>
            </p:nvSpPr>
            <p:spPr bwMode="auto">
              <a:xfrm>
                <a:off x="2307" y="2259"/>
                <a:ext cx="234" cy="246"/>
              </a:xfrm>
              <a:custGeom>
                <a:avLst/>
                <a:gdLst/>
                <a:ahLst/>
                <a:cxnLst>
                  <a:cxn ang="0">
                    <a:pos x="234" y="127"/>
                  </a:cxn>
                  <a:cxn ang="0">
                    <a:pos x="234" y="246"/>
                  </a:cxn>
                  <a:cxn ang="0">
                    <a:pos x="0" y="117"/>
                  </a:cxn>
                  <a:cxn ang="0">
                    <a:pos x="0" y="0"/>
                  </a:cxn>
                  <a:cxn ang="0">
                    <a:pos x="234" y="127"/>
                  </a:cxn>
                </a:cxnLst>
                <a:rect l="0" t="0" r="r" b="b"/>
                <a:pathLst>
                  <a:path w="234" h="246">
                    <a:moveTo>
                      <a:pt x="234" y="127"/>
                    </a:moveTo>
                    <a:lnTo>
                      <a:pt x="234" y="246"/>
                    </a:lnTo>
                    <a:lnTo>
                      <a:pt x="0" y="117"/>
                    </a:lnTo>
                    <a:lnTo>
                      <a:pt x="0" y="0"/>
                    </a:lnTo>
                    <a:lnTo>
                      <a:pt x="234" y="127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433" name="Freeform 689"/>
              <p:cNvSpPr>
                <a:spLocks/>
              </p:cNvSpPr>
              <p:nvPr/>
            </p:nvSpPr>
            <p:spPr bwMode="auto">
              <a:xfrm>
                <a:off x="2096" y="2410"/>
                <a:ext cx="197" cy="236"/>
              </a:xfrm>
              <a:custGeom>
                <a:avLst/>
                <a:gdLst/>
                <a:ahLst/>
                <a:cxnLst>
                  <a:cxn ang="0">
                    <a:pos x="197" y="125"/>
                  </a:cxn>
                  <a:cxn ang="0">
                    <a:pos x="197" y="236"/>
                  </a:cxn>
                  <a:cxn ang="0">
                    <a:pos x="0" y="119"/>
                  </a:cxn>
                  <a:cxn ang="0">
                    <a:pos x="0" y="0"/>
                  </a:cxn>
                  <a:cxn ang="0">
                    <a:pos x="197" y="125"/>
                  </a:cxn>
                </a:cxnLst>
                <a:rect l="0" t="0" r="r" b="b"/>
                <a:pathLst>
                  <a:path w="197" h="236">
                    <a:moveTo>
                      <a:pt x="197" y="125"/>
                    </a:moveTo>
                    <a:lnTo>
                      <a:pt x="197" y="236"/>
                    </a:lnTo>
                    <a:lnTo>
                      <a:pt x="0" y="119"/>
                    </a:lnTo>
                    <a:lnTo>
                      <a:pt x="0" y="0"/>
                    </a:lnTo>
                    <a:lnTo>
                      <a:pt x="197" y="125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434" name="Freeform 690"/>
              <p:cNvSpPr>
                <a:spLocks/>
              </p:cNvSpPr>
              <p:nvPr/>
            </p:nvSpPr>
            <p:spPr bwMode="auto">
              <a:xfrm>
                <a:off x="2790" y="2814"/>
                <a:ext cx="272" cy="288"/>
              </a:xfrm>
              <a:custGeom>
                <a:avLst/>
                <a:gdLst/>
                <a:ahLst/>
                <a:cxnLst>
                  <a:cxn ang="0">
                    <a:pos x="272" y="160"/>
                  </a:cxn>
                  <a:cxn ang="0">
                    <a:pos x="272" y="288"/>
                  </a:cxn>
                  <a:cxn ang="0">
                    <a:pos x="0" y="129"/>
                  </a:cxn>
                  <a:cxn ang="0">
                    <a:pos x="0" y="0"/>
                  </a:cxn>
                  <a:cxn ang="0">
                    <a:pos x="272" y="160"/>
                  </a:cxn>
                </a:cxnLst>
                <a:rect l="0" t="0" r="r" b="b"/>
                <a:pathLst>
                  <a:path w="272" h="288">
                    <a:moveTo>
                      <a:pt x="272" y="160"/>
                    </a:moveTo>
                    <a:lnTo>
                      <a:pt x="272" y="288"/>
                    </a:lnTo>
                    <a:lnTo>
                      <a:pt x="0" y="129"/>
                    </a:lnTo>
                    <a:lnTo>
                      <a:pt x="0" y="0"/>
                    </a:lnTo>
                    <a:lnTo>
                      <a:pt x="272" y="160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435" name="Freeform 691"/>
              <p:cNvSpPr>
                <a:spLocks/>
              </p:cNvSpPr>
              <p:nvPr/>
            </p:nvSpPr>
            <p:spPr bwMode="auto">
              <a:xfrm>
                <a:off x="2556" y="2681"/>
                <a:ext cx="223" cy="256"/>
              </a:xfrm>
              <a:custGeom>
                <a:avLst/>
                <a:gdLst/>
                <a:ahLst/>
                <a:cxnLst>
                  <a:cxn ang="0">
                    <a:pos x="223" y="129"/>
                  </a:cxn>
                  <a:cxn ang="0">
                    <a:pos x="223" y="256"/>
                  </a:cxn>
                  <a:cxn ang="0">
                    <a:pos x="0" y="122"/>
                  </a:cxn>
                  <a:cxn ang="0">
                    <a:pos x="0" y="0"/>
                  </a:cxn>
                  <a:cxn ang="0">
                    <a:pos x="223" y="129"/>
                  </a:cxn>
                </a:cxnLst>
                <a:rect l="0" t="0" r="r" b="b"/>
                <a:pathLst>
                  <a:path w="223" h="256">
                    <a:moveTo>
                      <a:pt x="223" y="129"/>
                    </a:moveTo>
                    <a:lnTo>
                      <a:pt x="223" y="256"/>
                    </a:lnTo>
                    <a:lnTo>
                      <a:pt x="0" y="122"/>
                    </a:lnTo>
                    <a:lnTo>
                      <a:pt x="0" y="0"/>
                    </a:lnTo>
                    <a:lnTo>
                      <a:pt x="223" y="129"/>
                    </a:lnTo>
                    <a:close/>
                  </a:path>
                </a:pathLst>
              </a:custGeom>
              <a:solidFill>
                <a:srgbClr val="6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436" name="Freeform 692"/>
              <p:cNvSpPr>
                <a:spLocks/>
              </p:cNvSpPr>
              <p:nvPr/>
            </p:nvSpPr>
            <p:spPr bwMode="auto">
              <a:xfrm>
                <a:off x="2307" y="2539"/>
                <a:ext cx="234" cy="256"/>
              </a:xfrm>
              <a:custGeom>
                <a:avLst/>
                <a:gdLst/>
                <a:ahLst/>
                <a:cxnLst>
                  <a:cxn ang="0">
                    <a:pos x="234" y="140"/>
                  </a:cxn>
                  <a:cxn ang="0">
                    <a:pos x="234" y="256"/>
                  </a:cxn>
                  <a:cxn ang="0">
                    <a:pos x="0" y="117"/>
                  </a:cxn>
                  <a:cxn ang="0">
                    <a:pos x="0" y="0"/>
                  </a:cxn>
                  <a:cxn ang="0">
                    <a:pos x="234" y="140"/>
                  </a:cxn>
                </a:cxnLst>
                <a:rect l="0" t="0" r="r" b="b"/>
                <a:pathLst>
                  <a:path w="234" h="256">
                    <a:moveTo>
                      <a:pt x="234" y="140"/>
                    </a:moveTo>
                    <a:lnTo>
                      <a:pt x="234" y="256"/>
                    </a:lnTo>
                    <a:lnTo>
                      <a:pt x="0" y="117"/>
                    </a:lnTo>
                    <a:lnTo>
                      <a:pt x="0" y="0"/>
                    </a:lnTo>
                    <a:lnTo>
                      <a:pt x="234" y="140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437" name="Freeform 693"/>
              <p:cNvSpPr>
                <a:spLocks/>
              </p:cNvSpPr>
              <p:nvPr/>
            </p:nvSpPr>
            <p:spPr bwMode="auto">
              <a:xfrm>
                <a:off x="2800" y="1332"/>
                <a:ext cx="259" cy="222"/>
              </a:xfrm>
              <a:custGeom>
                <a:avLst/>
                <a:gdLst/>
                <a:ahLst/>
                <a:cxnLst>
                  <a:cxn ang="0">
                    <a:pos x="259" y="90"/>
                  </a:cxn>
                  <a:cxn ang="0">
                    <a:pos x="259" y="222"/>
                  </a:cxn>
                  <a:cxn ang="0">
                    <a:pos x="0" y="127"/>
                  </a:cxn>
                  <a:cxn ang="0">
                    <a:pos x="0" y="0"/>
                  </a:cxn>
                  <a:cxn ang="0">
                    <a:pos x="259" y="90"/>
                  </a:cxn>
                </a:cxnLst>
                <a:rect l="0" t="0" r="r" b="b"/>
                <a:pathLst>
                  <a:path w="259" h="222">
                    <a:moveTo>
                      <a:pt x="259" y="90"/>
                    </a:moveTo>
                    <a:lnTo>
                      <a:pt x="259" y="222"/>
                    </a:lnTo>
                    <a:lnTo>
                      <a:pt x="0" y="127"/>
                    </a:lnTo>
                    <a:lnTo>
                      <a:pt x="0" y="0"/>
                    </a:lnTo>
                    <a:lnTo>
                      <a:pt x="259" y="90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438" name="Freeform 694"/>
              <p:cNvSpPr>
                <a:spLocks/>
              </p:cNvSpPr>
              <p:nvPr/>
            </p:nvSpPr>
            <p:spPr bwMode="auto">
              <a:xfrm>
                <a:off x="2981" y="1550"/>
                <a:ext cx="81" cy="159"/>
              </a:xfrm>
              <a:custGeom>
                <a:avLst/>
                <a:gdLst/>
                <a:ahLst/>
                <a:cxnLst>
                  <a:cxn ang="0">
                    <a:pos x="81" y="34"/>
                  </a:cxn>
                  <a:cxn ang="0">
                    <a:pos x="81" y="159"/>
                  </a:cxn>
                  <a:cxn ang="0">
                    <a:pos x="0" y="125"/>
                  </a:cxn>
                  <a:cxn ang="0">
                    <a:pos x="0" y="0"/>
                  </a:cxn>
                  <a:cxn ang="0">
                    <a:pos x="81" y="34"/>
                  </a:cxn>
                </a:cxnLst>
                <a:rect l="0" t="0" r="r" b="b"/>
                <a:pathLst>
                  <a:path w="81" h="159">
                    <a:moveTo>
                      <a:pt x="81" y="34"/>
                    </a:moveTo>
                    <a:lnTo>
                      <a:pt x="81" y="159"/>
                    </a:lnTo>
                    <a:lnTo>
                      <a:pt x="0" y="125"/>
                    </a:lnTo>
                    <a:lnTo>
                      <a:pt x="0" y="0"/>
                    </a:lnTo>
                    <a:lnTo>
                      <a:pt x="81" y="34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439" name="Freeform 695"/>
              <p:cNvSpPr>
                <a:spLocks/>
              </p:cNvSpPr>
              <p:nvPr/>
            </p:nvSpPr>
            <p:spPr bwMode="auto">
              <a:xfrm>
                <a:off x="2800" y="1927"/>
                <a:ext cx="259" cy="244"/>
              </a:xfrm>
              <a:custGeom>
                <a:avLst/>
                <a:gdLst/>
                <a:ahLst/>
                <a:cxnLst>
                  <a:cxn ang="0">
                    <a:pos x="259" y="113"/>
                  </a:cxn>
                  <a:cxn ang="0">
                    <a:pos x="259" y="244"/>
                  </a:cxn>
                  <a:cxn ang="0">
                    <a:pos x="0" y="128"/>
                  </a:cxn>
                  <a:cxn ang="0">
                    <a:pos x="0" y="0"/>
                  </a:cxn>
                  <a:cxn ang="0">
                    <a:pos x="259" y="113"/>
                  </a:cxn>
                </a:cxnLst>
                <a:rect l="0" t="0" r="r" b="b"/>
                <a:pathLst>
                  <a:path w="259" h="244">
                    <a:moveTo>
                      <a:pt x="259" y="113"/>
                    </a:moveTo>
                    <a:lnTo>
                      <a:pt x="259" y="244"/>
                    </a:lnTo>
                    <a:lnTo>
                      <a:pt x="0" y="128"/>
                    </a:lnTo>
                    <a:lnTo>
                      <a:pt x="0" y="0"/>
                    </a:lnTo>
                    <a:lnTo>
                      <a:pt x="259" y="113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440" name="Rectangle 696"/>
              <p:cNvSpPr>
                <a:spLocks noChangeArrowheads="1"/>
              </p:cNvSpPr>
              <p:nvPr/>
            </p:nvSpPr>
            <p:spPr bwMode="auto">
              <a:xfrm>
                <a:off x="3058" y="2663"/>
                <a:ext cx="130" cy="135"/>
              </a:xfrm>
              <a:prstGeom prst="rect">
                <a:avLst/>
              </a:prstGeom>
              <a:solidFill>
                <a:srgbClr val="6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10" name="Group 697"/>
            <p:cNvGrpSpPr>
              <a:grpSpLocks/>
            </p:cNvGrpSpPr>
            <p:nvPr/>
          </p:nvGrpSpPr>
          <p:grpSpPr bwMode="auto">
            <a:xfrm rot="97198">
              <a:off x="2064" y="918"/>
              <a:ext cx="1630" cy="336"/>
              <a:chOff x="1925" y="733"/>
              <a:chExt cx="1908" cy="544"/>
            </a:xfrm>
          </p:grpSpPr>
          <p:sp>
            <p:nvSpPr>
              <p:cNvPr id="288442" name="Freeform 698"/>
              <p:cNvSpPr>
                <a:spLocks/>
              </p:cNvSpPr>
              <p:nvPr/>
            </p:nvSpPr>
            <p:spPr bwMode="auto">
              <a:xfrm>
                <a:off x="1925" y="733"/>
                <a:ext cx="1908" cy="3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21" y="24"/>
                  </a:cxn>
                  <a:cxn ang="0">
                    <a:pos x="1908" y="308"/>
                  </a:cxn>
                  <a:cxn ang="0">
                    <a:pos x="1152" y="321"/>
                  </a:cxn>
                  <a:cxn ang="0">
                    <a:pos x="0" y="0"/>
                  </a:cxn>
                </a:cxnLst>
                <a:rect l="0" t="0" r="r" b="b"/>
                <a:pathLst>
                  <a:path w="1908" h="321">
                    <a:moveTo>
                      <a:pt x="0" y="0"/>
                    </a:moveTo>
                    <a:lnTo>
                      <a:pt x="821" y="24"/>
                    </a:lnTo>
                    <a:lnTo>
                      <a:pt x="1908" y="308"/>
                    </a:lnTo>
                    <a:lnTo>
                      <a:pt x="1152" y="3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443" name="Freeform 699"/>
              <p:cNvSpPr>
                <a:spLocks/>
              </p:cNvSpPr>
              <p:nvPr/>
            </p:nvSpPr>
            <p:spPr bwMode="auto">
              <a:xfrm>
                <a:off x="3088" y="1034"/>
                <a:ext cx="741" cy="243"/>
              </a:xfrm>
              <a:custGeom>
                <a:avLst/>
                <a:gdLst/>
                <a:ahLst/>
                <a:cxnLst>
                  <a:cxn ang="0">
                    <a:pos x="7" y="1"/>
                  </a:cxn>
                  <a:cxn ang="0">
                    <a:pos x="741" y="0"/>
                  </a:cxn>
                  <a:cxn ang="0">
                    <a:pos x="741" y="243"/>
                  </a:cxn>
                  <a:cxn ang="0">
                    <a:pos x="0" y="243"/>
                  </a:cxn>
                  <a:cxn ang="0">
                    <a:pos x="7" y="1"/>
                  </a:cxn>
                </a:cxnLst>
                <a:rect l="0" t="0" r="r" b="b"/>
                <a:pathLst>
                  <a:path w="741" h="243">
                    <a:moveTo>
                      <a:pt x="7" y="1"/>
                    </a:moveTo>
                    <a:lnTo>
                      <a:pt x="741" y="0"/>
                    </a:lnTo>
                    <a:lnTo>
                      <a:pt x="741" y="243"/>
                    </a:lnTo>
                    <a:lnTo>
                      <a:pt x="0" y="243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8444" name="Freeform 700"/>
              <p:cNvSpPr>
                <a:spLocks/>
              </p:cNvSpPr>
              <p:nvPr/>
            </p:nvSpPr>
            <p:spPr bwMode="auto">
              <a:xfrm>
                <a:off x="1935" y="734"/>
                <a:ext cx="1178" cy="54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82"/>
                  </a:cxn>
                  <a:cxn ang="0">
                    <a:pos x="1178" y="542"/>
                  </a:cxn>
                  <a:cxn ang="0">
                    <a:pos x="1178" y="300"/>
                  </a:cxn>
                  <a:cxn ang="0">
                    <a:pos x="0" y="0"/>
                  </a:cxn>
                </a:cxnLst>
                <a:rect l="0" t="0" r="r" b="b"/>
                <a:pathLst>
                  <a:path w="1178" h="542">
                    <a:moveTo>
                      <a:pt x="0" y="0"/>
                    </a:moveTo>
                    <a:lnTo>
                      <a:pt x="0" y="182"/>
                    </a:lnTo>
                    <a:lnTo>
                      <a:pt x="1178" y="542"/>
                    </a:lnTo>
                    <a:lnTo>
                      <a:pt x="1178" y="3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A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Line 13"/>
          <p:cNvSpPr>
            <a:spLocks noChangeShapeType="1"/>
          </p:cNvSpPr>
          <p:nvPr/>
        </p:nvSpPr>
        <p:spPr bwMode="auto">
          <a:xfrm>
            <a:off x="2908290" y="5872216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/>
          <a:lstStyle/>
          <a:p>
            <a:endParaRPr lang="hu-HU"/>
          </a:p>
        </p:txBody>
      </p:sp>
      <p:sp>
        <p:nvSpPr>
          <p:cNvPr id="44" name="Line 13"/>
          <p:cNvSpPr>
            <a:spLocks noChangeShapeType="1"/>
          </p:cNvSpPr>
          <p:nvPr/>
        </p:nvSpPr>
        <p:spPr bwMode="auto">
          <a:xfrm>
            <a:off x="2898770" y="4948264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/>
          <a:lstStyle/>
          <a:p>
            <a:endParaRPr lang="hu-HU"/>
          </a:p>
        </p:txBody>
      </p:sp>
      <p:sp>
        <p:nvSpPr>
          <p:cNvPr id="41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51DBC-AF1F-434A-B063-37DC8C65E396}" type="slidenum">
              <a:rPr lang="en-US"/>
              <a:pPr/>
              <a:t>17</a:t>
            </a:fld>
            <a:endParaRPr lang="en-US"/>
          </a:p>
        </p:txBody>
      </p:sp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>
          <a:xfrm>
            <a:off x="750856" y="276225"/>
            <a:ext cx="7181850" cy="533400"/>
          </a:xfrm>
        </p:spPr>
        <p:txBody>
          <a:bodyPr/>
          <a:lstStyle/>
          <a:p>
            <a:r>
              <a:rPr lang="en-US" sz="2400"/>
              <a:t>P-GRADE port</a:t>
            </a:r>
            <a:r>
              <a:rPr lang="hu-HU" sz="2400"/>
              <a:t>á</a:t>
            </a:r>
            <a:r>
              <a:rPr lang="en-US" sz="2400"/>
              <a:t>l </a:t>
            </a:r>
            <a:r>
              <a:rPr lang="hu-HU" sz="2400"/>
              <a:t>szoftver család</a:t>
            </a:r>
            <a:endParaRPr lang="en-US" sz="2400"/>
          </a:p>
        </p:txBody>
      </p:sp>
      <p:sp>
        <p:nvSpPr>
          <p:cNvPr id="301059" name="Rectangle 3"/>
          <p:cNvSpPr>
            <a:spLocks noChangeArrowheads="1"/>
          </p:cNvSpPr>
          <p:nvPr/>
        </p:nvSpPr>
        <p:spPr bwMode="auto">
          <a:xfrm>
            <a:off x="1816100" y="990600"/>
            <a:ext cx="2146300" cy="838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spcBef>
                <a:spcPct val="0"/>
              </a:spcBef>
            </a:pPr>
            <a:r>
              <a:rPr lang="en-US" sz="1800" b="1">
                <a:latin typeface="Times New Roman" pitchFamily="18" charset="0"/>
              </a:rPr>
              <a:t>P-GRADE port</a:t>
            </a:r>
            <a:r>
              <a:rPr lang="hu-HU" sz="1800" b="1">
                <a:latin typeface="Times New Roman" pitchFamily="18" charset="0"/>
              </a:rPr>
              <a:t>á</a:t>
            </a:r>
            <a:r>
              <a:rPr lang="en-US" sz="1800" b="1">
                <a:latin typeface="Times New Roman" pitchFamily="18" charset="0"/>
              </a:rPr>
              <a:t>l</a:t>
            </a:r>
          </a:p>
          <a:p>
            <a:pPr algn="ctr">
              <a:spcBef>
                <a:spcPct val="0"/>
              </a:spcBef>
            </a:pPr>
            <a:r>
              <a:rPr lang="en-US" sz="1800" b="1">
                <a:latin typeface="Times New Roman" pitchFamily="18" charset="0"/>
              </a:rPr>
              <a:t>2.4</a:t>
            </a:r>
          </a:p>
        </p:txBody>
      </p:sp>
      <p:sp>
        <p:nvSpPr>
          <p:cNvPr id="301060" name="Rectangle 4"/>
          <p:cNvSpPr>
            <a:spLocks noChangeArrowheads="1"/>
          </p:cNvSpPr>
          <p:nvPr/>
        </p:nvSpPr>
        <p:spPr bwMode="auto">
          <a:xfrm>
            <a:off x="4622800" y="2438400"/>
            <a:ext cx="2146300" cy="91440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spcBef>
                <a:spcPct val="0"/>
              </a:spcBef>
            </a:pPr>
            <a:r>
              <a:rPr lang="en-US" sz="2000" b="1" dirty="0">
                <a:latin typeface="Times New Roman" pitchFamily="18" charset="0"/>
              </a:rPr>
              <a:t>NGS P-GRADE </a:t>
            </a:r>
          </a:p>
          <a:p>
            <a:pPr algn="ctr">
              <a:spcBef>
                <a:spcPct val="0"/>
              </a:spcBef>
            </a:pPr>
            <a:r>
              <a:rPr lang="en-US" sz="2000" b="1" dirty="0">
                <a:latin typeface="Times New Roman" pitchFamily="18" charset="0"/>
              </a:rPr>
              <a:t>port</a:t>
            </a:r>
            <a:r>
              <a:rPr lang="hu-HU" sz="2000" b="1" dirty="0">
                <a:latin typeface="Times New Roman" pitchFamily="18" charset="0"/>
              </a:rPr>
              <a:t>á</a:t>
            </a:r>
            <a:r>
              <a:rPr lang="en-US" sz="2000" b="1" dirty="0">
                <a:latin typeface="Times New Roman" pitchFamily="18" charset="0"/>
              </a:rPr>
              <a:t>l</a:t>
            </a:r>
          </a:p>
        </p:txBody>
      </p:sp>
      <p:sp>
        <p:nvSpPr>
          <p:cNvPr id="301061" name="Rectangle 5"/>
          <p:cNvSpPr>
            <a:spLocks noChangeArrowheads="1"/>
          </p:cNvSpPr>
          <p:nvPr/>
        </p:nvSpPr>
        <p:spPr bwMode="auto">
          <a:xfrm>
            <a:off x="1816100" y="2362200"/>
            <a:ext cx="2146300" cy="685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spcBef>
                <a:spcPct val="0"/>
              </a:spcBef>
            </a:pPr>
            <a:r>
              <a:rPr lang="en-US" sz="1800" b="1">
                <a:latin typeface="Times New Roman" pitchFamily="18" charset="0"/>
              </a:rPr>
              <a:t>P-GRADE port</a:t>
            </a:r>
            <a:r>
              <a:rPr lang="hu-HU" sz="1800" b="1">
                <a:latin typeface="Times New Roman" pitchFamily="18" charset="0"/>
              </a:rPr>
              <a:t>á</a:t>
            </a:r>
            <a:r>
              <a:rPr lang="en-US" sz="1800" b="1">
                <a:latin typeface="Times New Roman" pitchFamily="18" charset="0"/>
              </a:rPr>
              <a:t>l</a:t>
            </a:r>
          </a:p>
          <a:p>
            <a:pPr algn="ctr">
              <a:spcBef>
                <a:spcPct val="0"/>
              </a:spcBef>
            </a:pPr>
            <a:r>
              <a:rPr lang="en-US" sz="1800" b="1">
                <a:latin typeface="Times New Roman" pitchFamily="18" charset="0"/>
              </a:rPr>
              <a:t>2.5</a:t>
            </a:r>
          </a:p>
        </p:txBody>
      </p:sp>
      <p:sp>
        <p:nvSpPr>
          <p:cNvPr id="301062" name="Rectangle 6"/>
          <p:cNvSpPr>
            <a:spLocks noChangeArrowheads="1"/>
          </p:cNvSpPr>
          <p:nvPr/>
        </p:nvSpPr>
        <p:spPr bwMode="auto">
          <a:xfrm>
            <a:off x="1816100" y="3429000"/>
            <a:ext cx="2146300" cy="609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spcBef>
                <a:spcPct val="0"/>
              </a:spcBef>
            </a:pPr>
            <a:r>
              <a:rPr lang="en-US" sz="1800" b="1">
                <a:latin typeface="Times New Roman" pitchFamily="18" charset="0"/>
              </a:rPr>
              <a:t>P-GRADE port</a:t>
            </a:r>
            <a:r>
              <a:rPr lang="hu-HU" sz="1800" b="1">
                <a:latin typeface="Times New Roman" pitchFamily="18" charset="0"/>
              </a:rPr>
              <a:t>á</a:t>
            </a:r>
            <a:r>
              <a:rPr lang="en-US" sz="1800" b="1">
                <a:latin typeface="Times New Roman" pitchFamily="18" charset="0"/>
              </a:rPr>
              <a:t>l</a:t>
            </a:r>
          </a:p>
          <a:p>
            <a:pPr algn="ctr">
              <a:spcBef>
                <a:spcPct val="0"/>
              </a:spcBef>
            </a:pPr>
            <a:r>
              <a:rPr lang="en-US" sz="1800" b="1">
                <a:latin typeface="Times New Roman" pitchFamily="18" charset="0"/>
              </a:rPr>
              <a:t>2.8</a:t>
            </a:r>
          </a:p>
        </p:txBody>
      </p:sp>
      <p:sp>
        <p:nvSpPr>
          <p:cNvPr id="301063" name="Rectangle 7"/>
          <p:cNvSpPr>
            <a:spLocks noChangeArrowheads="1"/>
          </p:cNvSpPr>
          <p:nvPr/>
        </p:nvSpPr>
        <p:spPr bwMode="auto">
          <a:xfrm>
            <a:off x="1816100" y="4572000"/>
            <a:ext cx="2146300" cy="609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spcBef>
                <a:spcPct val="0"/>
              </a:spcBef>
            </a:pPr>
            <a:r>
              <a:rPr lang="en-US" sz="1800" b="1">
                <a:latin typeface="Times New Roman" pitchFamily="18" charset="0"/>
              </a:rPr>
              <a:t>P-GRADE port</a:t>
            </a:r>
            <a:r>
              <a:rPr lang="hu-HU" sz="1800" b="1">
                <a:latin typeface="Times New Roman" pitchFamily="18" charset="0"/>
              </a:rPr>
              <a:t>á</a:t>
            </a:r>
            <a:r>
              <a:rPr lang="en-US" sz="1800" b="1">
                <a:latin typeface="Times New Roman" pitchFamily="18" charset="0"/>
              </a:rPr>
              <a:t>l</a:t>
            </a:r>
          </a:p>
          <a:p>
            <a:pPr algn="ctr">
              <a:spcBef>
                <a:spcPct val="0"/>
              </a:spcBef>
            </a:pPr>
            <a:r>
              <a:rPr lang="en-US" sz="1800" b="1">
                <a:latin typeface="Times New Roman" pitchFamily="18" charset="0"/>
              </a:rPr>
              <a:t>2.9.1</a:t>
            </a:r>
          </a:p>
        </p:txBody>
      </p:sp>
      <p:sp>
        <p:nvSpPr>
          <p:cNvPr id="301064" name="Rectangle 8"/>
          <p:cNvSpPr>
            <a:spLocks noChangeArrowheads="1"/>
          </p:cNvSpPr>
          <p:nvPr/>
        </p:nvSpPr>
        <p:spPr bwMode="auto">
          <a:xfrm>
            <a:off x="7246934" y="3886200"/>
            <a:ext cx="2559050" cy="7620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spcBef>
                <a:spcPct val="0"/>
              </a:spcBef>
            </a:pPr>
            <a:r>
              <a:rPr lang="en-US" sz="1600" b="1" dirty="0">
                <a:latin typeface="Times New Roman" pitchFamily="18" charset="0"/>
              </a:rPr>
              <a:t>WS-PGRADE</a:t>
            </a:r>
            <a:r>
              <a:rPr lang="hu-HU" sz="1600" b="1" dirty="0">
                <a:latin typeface="Times New Roman" pitchFamily="18" charset="0"/>
              </a:rPr>
              <a:t> </a:t>
            </a:r>
            <a:r>
              <a:rPr lang="en-US" sz="1600" b="1" dirty="0">
                <a:latin typeface="Times New Roman" pitchFamily="18" charset="0"/>
              </a:rPr>
              <a:t>Port</a:t>
            </a:r>
            <a:r>
              <a:rPr lang="hu-HU" sz="1600" b="1" dirty="0">
                <a:latin typeface="Times New Roman" pitchFamily="18" charset="0"/>
              </a:rPr>
              <a:t>á</a:t>
            </a:r>
            <a:r>
              <a:rPr lang="en-US" sz="1600" b="1" dirty="0" smtClean="0">
                <a:latin typeface="Times New Roman" pitchFamily="18" charset="0"/>
              </a:rPr>
              <a:t>l</a:t>
            </a:r>
            <a:r>
              <a:rPr lang="hu-HU" sz="1600" b="1" dirty="0" smtClean="0">
                <a:latin typeface="Times New Roman" pitchFamily="18" charset="0"/>
              </a:rPr>
              <a:t>/</a:t>
            </a:r>
            <a:r>
              <a:rPr lang="hu-HU" sz="1600" b="1" dirty="0" err="1" smtClean="0">
                <a:latin typeface="Times New Roman" pitchFamily="18" charset="0"/>
              </a:rPr>
              <a:t>gUSE</a:t>
            </a:r>
            <a:r>
              <a:rPr lang="en-US" sz="1600" b="1" dirty="0" smtClean="0">
                <a:latin typeface="Times New Roman" pitchFamily="18" charset="0"/>
              </a:rPr>
              <a:t> </a:t>
            </a:r>
            <a:endParaRPr lang="en-US" sz="1600" b="1" dirty="0">
              <a:latin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en-US" sz="1600" b="1" dirty="0">
                <a:latin typeface="Times New Roman" pitchFamily="18" charset="0"/>
              </a:rPr>
              <a:t>3.1</a:t>
            </a:r>
          </a:p>
        </p:txBody>
      </p:sp>
      <p:sp>
        <p:nvSpPr>
          <p:cNvPr id="301065" name="Rectangle 9"/>
          <p:cNvSpPr>
            <a:spLocks noChangeArrowheads="1"/>
          </p:cNvSpPr>
          <p:nvPr/>
        </p:nvSpPr>
        <p:spPr bwMode="auto">
          <a:xfrm>
            <a:off x="7275510" y="4953000"/>
            <a:ext cx="2559050" cy="6096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spcBef>
                <a:spcPct val="0"/>
              </a:spcBef>
            </a:pPr>
            <a:r>
              <a:rPr lang="en-US" sz="1600" b="1" dirty="0">
                <a:latin typeface="Times New Roman" pitchFamily="18" charset="0"/>
              </a:rPr>
              <a:t>WS-PGRADE</a:t>
            </a:r>
            <a:r>
              <a:rPr lang="hu-HU" sz="1600" b="1" dirty="0">
                <a:latin typeface="Times New Roman" pitchFamily="18" charset="0"/>
              </a:rPr>
              <a:t> </a:t>
            </a:r>
            <a:r>
              <a:rPr lang="en-US" sz="1600" b="1" dirty="0">
                <a:latin typeface="Times New Roman" pitchFamily="18" charset="0"/>
              </a:rPr>
              <a:t>Port</a:t>
            </a:r>
            <a:r>
              <a:rPr lang="hu-HU" sz="1600" b="1" dirty="0">
                <a:latin typeface="Times New Roman" pitchFamily="18" charset="0"/>
              </a:rPr>
              <a:t>á</a:t>
            </a:r>
            <a:r>
              <a:rPr lang="en-US" sz="1600" b="1" dirty="0" smtClean="0">
                <a:latin typeface="Times New Roman" pitchFamily="18" charset="0"/>
              </a:rPr>
              <a:t>l</a:t>
            </a:r>
            <a:r>
              <a:rPr lang="hu-HU" sz="1600" b="1" dirty="0" smtClean="0">
                <a:latin typeface="Times New Roman" pitchFamily="18" charset="0"/>
              </a:rPr>
              <a:t>/</a:t>
            </a:r>
            <a:r>
              <a:rPr lang="hu-HU" sz="1600" b="1" dirty="0" err="1" smtClean="0">
                <a:latin typeface="Times New Roman" pitchFamily="18" charset="0"/>
              </a:rPr>
              <a:t>gUSE</a:t>
            </a:r>
            <a:r>
              <a:rPr lang="en-US" sz="1600" b="1" dirty="0" smtClean="0">
                <a:latin typeface="Times New Roman" pitchFamily="18" charset="0"/>
              </a:rPr>
              <a:t> </a:t>
            </a:r>
            <a:endParaRPr lang="en-US" sz="1600" b="1" dirty="0">
              <a:latin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en-US" sz="1600" b="1" dirty="0">
                <a:latin typeface="Times New Roman" pitchFamily="18" charset="0"/>
              </a:rPr>
              <a:t>3.2</a:t>
            </a:r>
          </a:p>
        </p:txBody>
      </p:sp>
      <p:sp>
        <p:nvSpPr>
          <p:cNvPr id="301066" name="Rectangle 10"/>
          <p:cNvSpPr>
            <a:spLocks noChangeArrowheads="1"/>
          </p:cNvSpPr>
          <p:nvPr/>
        </p:nvSpPr>
        <p:spPr bwMode="auto">
          <a:xfrm>
            <a:off x="4622800" y="990600"/>
            <a:ext cx="2146300" cy="91440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spcBef>
                <a:spcPct val="0"/>
              </a:spcBef>
            </a:pPr>
            <a:r>
              <a:rPr lang="en-US" sz="1800" b="1" dirty="0">
                <a:latin typeface="Times New Roman" pitchFamily="18" charset="0"/>
              </a:rPr>
              <a:t>GEMLCA</a:t>
            </a:r>
          </a:p>
          <a:p>
            <a:pPr algn="ctr">
              <a:spcBef>
                <a:spcPct val="0"/>
              </a:spcBef>
            </a:pPr>
            <a:r>
              <a:rPr lang="en-US" sz="1800" b="1" dirty="0">
                <a:latin typeface="Times New Roman" pitchFamily="18" charset="0"/>
              </a:rPr>
              <a:t>Grid Legacy </a:t>
            </a:r>
          </a:p>
          <a:p>
            <a:pPr algn="ctr">
              <a:spcBef>
                <a:spcPct val="0"/>
              </a:spcBef>
            </a:pPr>
            <a:r>
              <a:rPr lang="en-US" sz="1800" b="1" dirty="0">
                <a:latin typeface="Times New Roman" pitchFamily="18" charset="0"/>
              </a:rPr>
              <a:t>Code Arch.</a:t>
            </a:r>
          </a:p>
        </p:txBody>
      </p:sp>
      <p:sp>
        <p:nvSpPr>
          <p:cNvPr id="301067" name="Line 11"/>
          <p:cNvSpPr>
            <a:spLocks noChangeShapeType="1"/>
          </p:cNvSpPr>
          <p:nvPr/>
        </p:nvSpPr>
        <p:spPr bwMode="auto">
          <a:xfrm>
            <a:off x="2889250" y="18288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/>
          <a:lstStyle/>
          <a:p>
            <a:endParaRPr lang="hu-HU"/>
          </a:p>
        </p:txBody>
      </p:sp>
      <p:sp>
        <p:nvSpPr>
          <p:cNvPr id="301068" name="Line 12"/>
          <p:cNvSpPr>
            <a:spLocks noChangeShapeType="1"/>
          </p:cNvSpPr>
          <p:nvPr/>
        </p:nvSpPr>
        <p:spPr bwMode="auto">
          <a:xfrm>
            <a:off x="5695950" y="19050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/>
          <a:lstStyle/>
          <a:p>
            <a:endParaRPr lang="hu-HU"/>
          </a:p>
        </p:txBody>
      </p:sp>
      <p:sp>
        <p:nvSpPr>
          <p:cNvPr id="301069" name="Line 13"/>
          <p:cNvSpPr>
            <a:spLocks noChangeShapeType="1"/>
          </p:cNvSpPr>
          <p:nvPr/>
        </p:nvSpPr>
        <p:spPr bwMode="auto">
          <a:xfrm>
            <a:off x="2889250" y="40386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/>
          <a:lstStyle/>
          <a:p>
            <a:endParaRPr lang="hu-HU"/>
          </a:p>
        </p:txBody>
      </p:sp>
      <p:sp>
        <p:nvSpPr>
          <p:cNvPr id="301070" name="Line 14"/>
          <p:cNvSpPr>
            <a:spLocks noChangeShapeType="1"/>
          </p:cNvSpPr>
          <p:nvPr/>
        </p:nvSpPr>
        <p:spPr bwMode="auto">
          <a:xfrm>
            <a:off x="2889250" y="3048000"/>
            <a:ext cx="1720" cy="387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/>
          <a:lstStyle/>
          <a:p>
            <a:endParaRPr lang="hu-HU"/>
          </a:p>
        </p:txBody>
      </p:sp>
      <p:sp>
        <p:nvSpPr>
          <p:cNvPr id="301071" name="Line 15"/>
          <p:cNvSpPr>
            <a:spLocks noChangeShapeType="1"/>
          </p:cNvSpPr>
          <p:nvPr/>
        </p:nvSpPr>
        <p:spPr bwMode="auto">
          <a:xfrm>
            <a:off x="3384550" y="1828800"/>
            <a:ext cx="189865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/>
          <a:lstStyle/>
          <a:p>
            <a:endParaRPr lang="hu-HU"/>
          </a:p>
        </p:txBody>
      </p:sp>
      <p:sp>
        <p:nvSpPr>
          <p:cNvPr id="301072" name="Line 16"/>
          <p:cNvSpPr>
            <a:spLocks noChangeShapeType="1"/>
          </p:cNvSpPr>
          <p:nvPr/>
        </p:nvSpPr>
        <p:spPr bwMode="auto">
          <a:xfrm>
            <a:off x="5695950" y="3352800"/>
            <a:ext cx="2311400" cy="5334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lIns="90000" tIns="46800" rIns="90000" bIns="46800"/>
          <a:lstStyle/>
          <a:p>
            <a:endParaRPr lang="hu-HU"/>
          </a:p>
        </p:txBody>
      </p:sp>
      <p:sp>
        <p:nvSpPr>
          <p:cNvPr id="301073" name="Line 17"/>
          <p:cNvSpPr>
            <a:spLocks noChangeShapeType="1"/>
          </p:cNvSpPr>
          <p:nvPr/>
        </p:nvSpPr>
        <p:spPr bwMode="auto">
          <a:xfrm>
            <a:off x="3384550" y="3124200"/>
            <a:ext cx="3873500" cy="833438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lIns="90000" tIns="46800" rIns="90000" bIns="46800"/>
          <a:lstStyle/>
          <a:p>
            <a:endParaRPr lang="hu-HU"/>
          </a:p>
        </p:txBody>
      </p:sp>
      <p:sp>
        <p:nvSpPr>
          <p:cNvPr id="301074" name="Line 18"/>
          <p:cNvSpPr>
            <a:spLocks noChangeShapeType="1"/>
          </p:cNvSpPr>
          <p:nvPr/>
        </p:nvSpPr>
        <p:spPr bwMode="auto">
          <a:xfrm>
            <a:off x="8420100" y="46482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/>
          <a:lstStyle/>
          <a:p>
            <a:endParaRPr lang="hu-HU"/>
          </a:p>
        </p:txBody>
      </p:sp>
      <p:sp>
        <p:nvSpPr>
          <p:cNvPr id="301075" name="Text Box 19"/>
          <p:cNvSpPr txBox="1">
            <a:spLocks noChangeArrowheads="1"/>
          </p:cNvSpPr>
          <p:nvPr/>
        </p:nvSpPr>
        <p:spPr bwMode="auto">
          <a:xfrm>
            <a:off x="6934200" y="3048001"/>
            <a:ext cx="1981200" cy="58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Times New Roman" pitchFamily="18" charset="0"/>
              </a:rPr>
              <a:t>GEMLCA, </a:t>
            </a:r>
            <a:r>
              <a:rPr lang="hu-HU" sz="1600" b="1">
                <a:latin typeface="Times New Roman" pitchFamily="18" charset="0"/>
              </a:rPr>
              <a:t>tárolás</a:t>
            </a:r>
            <a:r>
              <a:rPr lang="en-US" sz="1600" b="1">
                <a:latin typeface="Times New Roman" pitchFamily="18" charset="0"/>
              </a:rPr>
              <a:t> </a:t>
            </a:r>
            <a:r>
              <a:rPr lang="hu-HU" sz="1600" b="1">
                <a:latin typeface="Times New Roman" pitchFamily="18" charset="0"/>
              </a:rPr>
              <a:t>koncepciók</a:t>
            </a:r>
            <a:endParaRPr lang="en-US" sz="1600" b="1">
              <a:latin typeface="Times New Roman" pitchFamily="18" charset="0"/>
            </a:endParaRPr>
          </a:p>
        </p:txBody>
      </p:sp>
      <p:sp>
        <p:nvSpPr>
          <p:cNvPr id="301076" name="Text Box 20"/>
          <p:cNvSpPr txBox="1">
            <a:spLocks noChangeArrowheads="1"/>
          </p:cNvSpPr>
          <p:nvPr/>
        </p:nvSpPr>
        <p:spPr bwMode="auto">
          <a:xfrm>
            <a:off x="4705350" y="3733800"/>
            <a:ext cx="1733550" cy="34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600" b="1">
                <a:latin typeface="Times New Roman" pitchFamily="18" charset="0"/>
              </a:rPr>
              <a:t>Alap koncepció</a:t>
            </a:r>
            <a:endParaRPr lang="en-US" sz="1600" b="1">
              <a:latin typeface="Times New Roman" pitchFamily="18" charset="0"/>
            </a:endParaRPr>
          </a:p>
        </p:txBody>
      </p:sp>
      <p:sp>
        <p:nvSpPr>
          <p:cNvPr id="301077" name="Line 21"/>
          <p:cNvSpPr>
            <a:spLocks noChangeShapeType="1"/>
          </p:cNvSpPr>
          <p:nvPr/>
        </p:nvSpPr>
        <p:spPr bwMode="auto">
          <a:xfrm>
            <a:off x="1238250" y="990600"/>
            <a:ext cx="0" cy="5562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/>
          <a:lstStyle/>
          <a:p>
            <a:endParaRPr lang="hu-HU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65100" y="2209801"/>
            <a:ext cx="1320800" cy="463550"/>
            <a:chOff x="96" y="720"/>
            <a:chExt cx="768" cy="292"/>
          </a:xfrm>
        </p:grpSpPr>
        <p:sp>
          <p:nvSpPr>
            <p:cNvPr id="301079" name="Line 23"/>
            <p:cNvSpPr>
              <a:spLocks noChangeShapeType="1"/>
            </p:cNvSpPr>
            <p:nvPr/>
          </p:nvSpPr>
          <p:spPr bwMode="auto">
            <a:xfrm>
              <a:off x="576" y="864"/>
              <a:ext cx="28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endParaRPr lang="hu-HU"/>
            </a:p>
          </p:txBody>
        </p:sp>
        <p:sp>
          <p:nvSpPr>
            <p:cNvPr id="301080" name="Text Box 24"/>
            <p:cNvSpPr txBox="1">
              <a:spLocks noChangeArrowheads="1"/>
            </p:cNvSpPr>
            <p:nvPr/>
          </p:nvSpPr>
          <p:spPr bwMode="auto">
            <a:xfrm>
              <a:off x="96" y="720"/>
              <a:ext cx="528" cy="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Times New Roman" pitchFamily="18" charset="0"/>
                </a:rPr>
                <a:t>2008</a:t>
              </a:r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165100" y="4038601"/>
            <a:ext cx="1320800" cy="463550"/>
            <a:chOff x="96" y="720"/>
            <a:chExt cx="768" cy="292"/>
          </a:xfrm>
        </p:grpSpPr>
        <p:sp>
          <p:nvSpPr>
            <p:cNvPr id="301082" name="Line 26"/>
            <p:cNvSpPr>
              <a:spLocks noChangeShapeType="1"/>
            </p:cNvSpPr>
            <p:nvPr/>
          </p:nvSpPr>
          <p:spPr bwMode="auto">
            <a:xfrm>
              <a:off x="576" y="864"/>
              <a:ext cx="28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endParaRPr lang="hu-HU"/>
            </a:p>
          </p:txBody>
        </p:sp>
        <p:sp>
          <p:nvSpPr>
            <p:cNvPr id="301083" name="Text Box 27"/>
            <p:cNvSpPr txBox="1">
              <a:spLocks noChangeArrowheads="1"/>
            </p:cNvSpPr>
            <p:nvPr/>
          </p:nvSpPr>
          <p:spPr bwMode="auto">
            <a:xfrm>
              <a:off x="96" y="720"/>
              <a:ext cx="528" cy="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Times New Roman" pitchFamily="18" charset="0"/>
                </a:rPr>
                <a:t>2009</a:t>
              </a:r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165100" y="5181601"/>
            <a:ext cx="1320800" cy="463550"/>
            <a:chOff x="96" y="720"/>
            <a:chExt cx="768" cy="292"/>
          </a:xfrm>
        </p:grpSpPr>
        <p:sp>
          <p:nvSpPr>
            <p:cNvPr id="301085" name="Line 29"/>
            <p:cNvSpPr>
              <a:spLocks noChangeShapeType="1"/>
            </p:cNvSpPr>
            <p:nvPr/>
          </p:nvSpPr>
          <p:spPr bwMode="auto">
            <a:xfrm>
              <a:off x="576" y="864"/>
              <a:ext cx="28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endParaRPr lang="hu-HU"/>
            </a:p>
          </p:txBody>
        </p:sp>
        <p:sp>
          <p:nvSpPr>
            <p:cNvPr id="301086" name="Text Box 30"/>
            <p:cNvSpPr txBox="1">
              <a:spLocks noChangeArrowheads="1"/>
            </p:cNvSpPr>
            <p:nvPr/>
          </p:nvSpPr>
          <p:spPr bwMode="auto">
            <a:xfrm>
              <a:off x="96" y="720"/>
              <a:ext cx="528" cy="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Times New Roman" pitchFamily="18" charset="0"/>
                </a:rPr>
                <a:t>2010</a:t>
              </a:r>
            </a:p>
          </p:txBody>
        </p:sp>
      </p:grpSp>
      <p:sp>
        <p:nvSpPr>
          <p:cNvPr id="301087" name="Rectangle 31"/>
          <p:cNvSpPr>
            <a:spLocks noChangeArrowheads="1"/>
          </p:cNvSpPr>
          <p:nvPr/>
        </p:nvSpPr>
        <p:spPr bwMode="auto">
          <a:xfrm>
            <a:off x="7275509" y="5943600"/>
            <a:ext cx="2559051" cy="52705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spcBef>
                <a:spcPct val="0"/>
              </a:spcBef>
            </a:pPr>
            <a:r>
              <a:rPr lang="en-US" sz="1600" b="1" dirty="0">
                <a:latin typeface="Times New Roman" pitchFamily="18" charset="0"/>
              </a:rPr>
              <a:t>WS-PGRADE</a:t>
            </a:r>
            <a:r>
              <a:rPr lang="hu-HU" sz="1600" b="1" dirty="0">
                <a:latin typeface="Times New Roman" pitchFamily="18" charset="0"/>
              </a:rPr>
              <a:t> </a:t>
            </a:r>
            <a:r>
              <a:rPr lang="en-US" sz="1600" b="1" dirty="0">
                <a:latin typeface="Times New Roman" pitchFamily="18" charset="0"/>
              </a:rPr>
              <a:t>Port</a:t>
            </a:r>
            <a:r>
              <a:rPr lang="hu-HU" sz="1600" b="1" dirty="0">
                <a:latin typeface="Times New Roman" pitchFamily="18" charset="0"/>
              </a:rPr>
              <a:t>á</a:t>
            </a:r>
            <a:r>
              <a:rPr lang="en-US" sz="1600" b="1" dirty="0" smtClean="0">
                <a:latin typeface="Times New Roman" pitchFamily="18" charset="0"/>
              </a:rPr>
              <a:t>l</a:t>
            </a:r>
            <a:r>
              <a:rPr lang="hu-HU" sz="1600" b="1" dirty="0" smtClean="0">
                <a:latin typeface="Times New Roman" pitchFamily="18" charset="0"/>
              </a:rPr>
              <a:t>/</a:t>
            </a:r>
            <a:r>
              <a:rPr lang="hu-HU" sz="1600" b="1" dirty="0" err="1" smtClean="0">
                <a:latin typeface="Times New Roman" pitchFamily="18" charset="0"/>
              </a:rPr>
              <a:t>gUSE</a:t>
            </a:r>
            <a:r>
              <a:rPr lang="en-US" sz="1600" b="1" dirty="0" smtClean="0">
                <a:latin typeface="Times New Roman" pitchFamily="18" charset="0"/>
              </a:rPr>
              <a:t> </a:t>
            </a:r>
            <a:endParaRPr lang="en-US" sz="1600" b="1" dirty="0">
              <a:latin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en-US" sz="1600" b="1" dirty="0" smtClean="0">
                <a:latin typeface="Times New Roman" pitchFamily="18" charset="0"/>
              </a:rPr>
              <a:t>3.2</a:t>
            </a:r>
            <a:r>
              <a:rPr lang="hu-HU" sz="1600" b="1" dirty="0" smtClean="0">
                <a:latin typeface="Times New Roman" pitchFamily="18" charset="0"/>
              </a:rPr>
              <a:t>, 3.3, 3.4</a:t>
            </a:r>
            <a:endParaRPr lang="en-US" sz="1600" b="1" dirty="0">
              <a:latin typeface="Times New Roman" pitchFamily="18" charset="0"/>
            </a:endParaRPr>
          </a:p>
        </p:txBody>
      </p:sp>
      <p:sp>
        <p:nvSpPr>
          <p:cNvPr id="301088" name="Rectangle 32"/>
          <p:cNvSpPr>
            <a:spLocks noChangeArrowheads="1"/>
          </p:cNvSpPr>
          <p:nvPr/>
        </p:nvSpPr>
        <p:spPr bwMode="auto">
          <a:xfrm>
            <a:off x="1816100" y="5514968"/>
            <a:ext cx="2146300" cy="609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spcBef>
                <a:spcPct val="0"/>
              </a:spcBef>
            </a:pPr>
            <a:r>
              <a:rPr lang="en-US" sz="1800" b="1">
                <a:latin typeface="Times New Roman" pitchFamily="18" charset="0"/>
              </a:rPr>
              <a:t>P-GRADE port</a:t>
            </a:r>
            <a:r>
              <a:rPr lang="hu-HU" sz="1800" b="1">
                <a:latin typeface="Times New Roman" pitchFamily="18" charset="0"/>
              </a:rPr>
              <a:t>á</a:t>
            </a:r>
            <a:r>
              <a:rPr lang="en-US" sz="1800" b="1">
                <a:latin typeface="Times New Roman" pitchFamily="18" charset="0"/>
              </a:rPr>
              <a:t>l</a:t>
            </a:r>
          </a:p>
          <a:p>
            <a:pPr algn="ctr">
              <a:spcBef>
                <a:spcPct val="0"/>
              </a:spcBef>
            </a:pPr>
            <a:r>
              <a:rPr lang="en-US" sz="1800" b="1">
                <a:latin typeface="Times New Roman" pitchFamily="18" charset="0"/>
              </a:rPr>
              <a:t>2.</a:t>
            </a:r>
            <a:r>
              <a:rPr lang="hu-HU" sz="1800" b="1">
                <a:latin typeface="Times New Roman" pitchFamily="18" charset="0"/>
              </a:rPr>
              <a:t>10</a:t>
            </a:r>
            <a:endParaRPr lang="en-US" sz="1800" b="1">
              <a:latin typeface="Times New Roman" pitchFamily="18" charset="0"/>
            </a:endParaRPr>
          </a:p>
        </p:txBody>
      </p:sp>
      <p:sp>
        <p:nvSpPr>
          <p:cNvPr id="301093" name="Line 37"/>
          <p:cNvSpPr>
            <a:spLocks noChangeShapeType="1"/>
          </p:cNvSpPr>
          <p:nvPr/>
        </p:nvSpPr>
        <p:spPr bwMode="auto">
          <a:xfrm>
            <a:off x="8420100" y="55626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/>
          <a:lstStyle/>
          <a:p>
            <a:endParaRPr lang="hu-HU"/>
          </a:p>
        </p:txBody>
      </p: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165100" y="5646751"/>
            <a:ext cx="1320800" cy="463550"/>
            <a:chOff x="96" y="495"/>
            <a:chExt cx="768" cy="292"/>
          </a:xfrm>
        </p:grpSpPr>
        <p:sp>
          <p:nvSpPr>
            <p:cNvPr id="301095" name="Line 39"/>
            <p:cNvSpPr>
              <a:spLocks noChangeShapeType="1"/>
            </p:cNvSpPr>
            <p:nvPr/>
          </p:nvSpPr>
          <p:spPr bwMode="auto">
            <a:xfrm>
              <a:off x="576" y="639"/>
              <a:ext cx="28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endParaRPr lang="hu-HU"/>
            </a:p>
          </p:txBody>
        </p:sp>
        <p:sp>
          <p:nvSpPr>
            <p:cNvPr id="301096" name="Text Box 40"/>
            <p:cNvSpPr txBox="1">
              <a:spLocks noChangeArrowheads="1"/>
            </p:cNvSpPr>
            <p:nvPr/>
          </p:nvSpPr>
          <p:spPr bwMode="auto">
            <a:xfrm>
              <a:off x="96" y="495"/>
              <a:ext cx="528" cy="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latin typeface="Times New Roman" pitchFamily="18" charset="0"/>
                </a:rPr>
                <a:t>201</a:t>
              </a:r>
              <a:r>
                <a:rPr lang="hu-HU" b="1" dirty="0">
                  <a:latin typeface="Times New Roman" pitchFamily="18" charset="0"/>
                </a:rPr>
                <a:t>1</a:t>
              </a:r>
              <a:endParaRPr lang="en-US" b="1" dirty="0">
                <a:latin typeface="Times New Roman" pitchFamily="18" charset="0"/>
              </a:endParaRPr>
            </a:p>
          </p:txBody>
        </p:sp>
      </p:grpSp>
      <p:sp>
        <p:nvSpPr>
          <p:cNvPr id="42" name="Line 39"/>
          <p:cNvSpPr>
            <a:spLocks noChangeShapeType="1"/>
          </p:cNvSpPr>
          <p:nvPr/>
        </p:nvSpPr>
        <p:spPr bwMode="auto">
          <a:xfrm>
            <a:off x="1000120" y="6242046"/>
            <a:ext cx="4953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endParaRPr lang="hu-HU"/>
          </a:p>
        </p:txBody>
      </p:sp>
      <p:sp>
        <p:nvSpPr>
          <p:cNvPr id="43" name="Text Box 40"/>
          <p:cNvSpPr txBox="1">
            <a:spLocks noChangeArrowheads="1"/>
          </p:cNvSpPr>
          <p:nvPr/>
        </p:nvSpPr>
        <p:spPr bwMode="auto">
          <a:xfrm>
            <a:off x="174620" y="6013446"/>
            <a:ext cx="908050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latin typeface="Times New Roman" pitchFamily="18" charset="0"/>
              </a:rPr>
              <a:t>201</a:t>
            </a:r>
            <a:r>
              <a:rPr lang="hu-HU" b="1" dirty="0" smtClean="0">
                <a:latin typeface="Times New Roman" pitchFamily="18" charset="0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EFBAC-550B-463C-B499-7AAC94BC7D81}" type="slidenum">
              <a:rPr lang="en-US"/>
              <a:pPr/>
              <a:t>18</a:t>
            </a:fld>
            <a:endParaRPr lang="en-US"/>
          </a:p>
        </p:txBody>
      </p:sp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WS-PGRADE</a:t>
            </a:r>
            <a:r>
              <a:rPr lang="hu-HU" sz="3200" dirty="0" smtClean="0"/>
              <a:t>/</a:t>
            </a:r>
            <a:r>
              <a:rPr lang="hu-HU" sz="3200" dirty="0" err="1" smtClean="0"/>
              <a:t>gUSE</a:t>
            </a:r>
            <a:r>
              <a:rPr lang="en-US" sz="3200" dirty="0" smtClean="0"/>
              <a:t> </a:t>
            </a:r>
            <a:r>
              <a:rPr lang="en-US" sz="3200" dirty="0"/>
              <a:t>architecture</a:t>
            </a:r>
          </a:p>
        </p:txBody>
      </p:sp>
      <p:sp>
        <p:nvSpPr>
          <p:cNvPr id="353283" name="Rectangle 3"/>
          <p:cNvSpPr>
            <a:spLocks noChangeArrowheads="1"/>
          </p:cNvSpPr>
          <p:nvPr/>
        </p:nvSpPr>
        <p:spPr bwMode="auto">
          <a:xfrm>
            <a:off x="409310" y="2085975"/>
            <a:ext cx="6777700" cy="3087688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52735" dir="2700000" algn="ctr" rotWithShape="0">
              <a:srgbClr val="808080"/>
            </a:outerShdw>
          </a:effectLst>
        </p:spPr>
        <p:txBody>
          <a:bodyPr wrap="none" lIns="90000" tIns="45000" rIns="90000" bIns="45000" anchor="ctr"/>
          <a:lstStyle/>
          <a:p>
            <a:pPr algn="ctr" defTabSz="449263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u-HU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53284" name="Rectangle 4"/>
          <p:cNvSpPr>
            <a:spLocks noChangeArrowheads="1"/>
          </p:cNvSpPr>
          <p:nvPr/>
        </p:nvSpPr>
        <p:spPr bwMode="auto">
          <a:xfrm>
            <a:off x="397272" y="1077914"/>
            <a:ext cx="6769100" cy="796925"/>
          </a:xfrm>
          <a:prstGeom prst="rect">
            <a:avLst/>
          </a:prstGeom>
          <a:solidFill>
            <a:srgbClr val="FFE875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52735" dir="2700000" algn="ctr" rotWithShape="0">
              <a:srgbClr val="808080"/>
            </a:outerShdw>
          </a:effectLst>
        </p:spPr>
        <p:txBody>
          <a:bodyPr wrap="none" lIns="90000" tIns="45000" rIns="90000" bIns="45000" anchor="ctr"/>
          <a:lstStyle/>
          <a:p>
            <a:pPr algn="ctr" defTabSz="449263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 err="1" smtClean="0">
                <a:solidFill>
                  <a:srgbClr val="000000"/>
                </a:solidFill>
                <a:latin typeface="Arial" pitchFamily="34" charset="0"/>
              </a:rPr>
              <a:t>Gra</a:t>
            </a:r>
            <a:r>
              <a:rPr lang="hu-HU" sz="2400" dirty="0" err="1" smtClean="0">
                <a:solidFill>
                  <a:srgbClr val="000000"/>
                </a:solidFill>
                <a:latin typeface="Arial" pitchFamily="34" charset="0"/>
              </a:rPr>
              <a:t>fikus</a:t>
            </a:r>
            <a:r>
              <a:rPr lang="hu-HU" sz="2400" dirty="0" smtClean="0">
                <a:solidFill>
                  <a:srgbClr val="000000"/>
                </a:solidFill>
                <a:latin typeface="Arial" pitchFamily="34" charset="0"/>
              </a:rPr>
              <a:t> felület</a:t>
            </a:r>
            <a:r>
              <a:rPr lang="en-GB" sz="2400" dirty="0" smtClean="0">
                <a:solidFill>
                  <a:srgbClr val="000000"/>
                </a:solidFill>
                <a:latin typeface="Arial" pitchFamily="34" charset="0"/>
              </a:rPr>
              <a:t>: </a:t>
            </a:r>
            <a:r>
              <a:rPr lang="en-GB" sz="2400" b="1" dirty="0">
                <a:solidFill>
                  <a:srgbClr val="FF200F"/>
                </a:solidFill>
                <a:latin typeface="Arial" pitchFamily="34" charset="0"/>
              </a:rPr>
              <a:t>WS-PGRADE</a:t>
            </a:r>
          </a:p>
        </p:txBody>
      </p:sp>
      <p:sp>
        <p:nvSpPr>
          <p:cNvPr id="353285" name="Rectangle 5"/>
          <p:cNvSpPr>
            <a:spLocks noChangeArrowheads="1"/>
          </p:cNvSpPr>
          <p:nvPr/>
        </p:nvSpPr>
        <p:spPr bwMode="auto">
          <a:xfrm>
            <a:off x="804863" y="3148013"/>
            <a:ext cx="1559852" cy="8890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52735" dir="2700000" algn="ctr" rotWithShape="0">
              <a:srgbClr val="808080"/>
            </a:outerShdw>
          </a:effectLst>
        </p:spPr>
        <p:txBody>
          <a:bodyPr wrap="none" lIns="90000" tIns="45000" rIns="90000" bIns="45000" anchor="ctr"/>
          <a:lstStyle/>
          <a:p>
            <a:pPr algn="ctr" defTabSz="449263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000000"/>
                </a:solidFill>
                <a:latin typeface="Arial" pitchFamily="34" charset="0"/>
              </a:rPr>
              <a:t>Workflow</a:t>
            </a:r>
            <a:br>
              <a:rPr lang="en-GB" sz="2000">
                <a:solidFill>
                  <a:srgbClr val="000000"/>
                </a:solidFill>
                <a:latin typeface="Arial" pitchFamily="34" charset="0"/>
              </a:rPr>
            </a:br>
            <a:r>
              <a:rPr lang="en-GB" sz="2000">
                <a:solidFill>
                  <a:srgbClr val="000000"/>
                </a:solidFill>
                <a:latin typeface="Arial" pitchFamily="34" charset="0"/>
              </a:rPr>
              <a:t>Engine</a:t>
            </a:r>
          </a:p>
        </p:txBody>
      </p:sp>
      <p:sp>
        <p:nvSpPr>
          <p:cNvPr id="353286" name="Rectangle 6"/>
          <p:cNvSpPr>
            <a:spLocks noChangeArrowheads="1"/>
          </p:cNvSpPr>
          <p:nvPr/>
        </p:nvSpPr>
        <p:spPr bwMode="auto">
          <a:xfrm>
            <a:off x="591609" y="2212976"/>
            <a:ext cx="1559852" cy="72072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52735" dir="2700000" algn="ctr" rotWithShape="0">
              <a:srgbClr val="808080"/>
            </a:outerShdw>
          </a:effectLst>
        </p:spPr>
        <p:txBody>
          <a:bodyPr wrap="none" lIns="90000" tIns="45000" rIns="90000" bIns="45000" anchor="ctr"/>
          <a:lstStyle/>
          <a:p>
            <a:pPr algn="ctr" defTabSz="449263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000000"/>
                </a:solidFill>
                <a:latin typeface="Arial" pitchFamily="34" charset="0"/>
              </a:rPr>
              <a:t>Workflow</a:t>
            </a:r>
            <a:br>
              <a:rPr lang="en-GB" sz="2000">
                <a:solidFill>
                  <a:srgbClr val="000000"/>
                </a:solidFill>
                <a:latin typeface="Arial" pitchFamily="34" charset="0"/>
              </a:rPr>
            </a:br>
            <a:r>
              <a:rPr lang="en-GB" sz="2000">
                <a:solidFill>
                  <a:srgbClr val="000000"/>
                </a:solidFill>
                <a:latin typeface="Arial" pitchFamily="34" charset="0"/>
              </a:rPr>
              <a:t>storage</a:t>
            </a:r>
          </a:p>
        </p:txBody>
      </p:sp>
      <p:sp>
        <p:nvSpPr>
          <p:cNvPr id="353287" name="Rectangle 7"/>
          <p:cNvSpPr>
            <a:spLocks noChangeArrowheads="1"/>
          </p:cNvSpPr>
          <p:nvPr/>
        </p:nvSpPr>
        <p:spPr bwMode="auto">
          <a:xfrm>
            <a:off x="5460339" y="2332039"/>
            <a:ext cx="1559851" cy="72072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52735" dir="2700000" algn="ctr" rotWithShape="0">
              <a:srgbClr val="808080"/>
            </a:outerShdw>
          </a:effectLst>
        </p:spPr>
        <p:txBody>
          <a:bodyPr wrap="none" lIns="90000" tIns="45000" rIns="90000" bIns="45000" anchor="ctr"/>
          <a:lstStyle/>
          <a:p>
            <a:pPr algn="ctr" defTabSz="449263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000000"/>
                </a:solidFill>
                <a:latin typeface="Arial" pitchFamily="34" charset="0"/>
              </a:rPr>
              <a:t>File</a:t>
            </a:r>
            <a:br>
              <a:rPr lang="en-GB" sz="2000">
                <a:solidFill>
                  <a:srgbClr val="000000"/>
                </a:solidFill>
                <a:latin typeface="Arial" pitchFamily="34" charset="0"/>
              </a:rPr>
            </a:br>
            <a:r>
              <a:rPr lang="en-GB" sz="2000">
                <a:solidFill>
                  <a:srgbClr val="000000"/>
                </a:solidFill>
                <a:latin typeface="Arial" pitchFamily="34" charset="0"/>
              </a:rPr>
              <a:t>storage</a:t>
            </a:r>
          </a:p>
        </p:txBody>
      </p:sp>
      <p:sp>
        <p:nvSpPr>
          <p:cNvPr id="353288" name="Rectangle 8"/>
          <p:cNvSpPr>
            <a:spLocks noChangeArrowheads="1"/>
          </p:cNvSpPr>
          <p:nvPr/>
        </p:nvSpPr>
        <p:spPr bwMode="auto">
          <a:xfrm>
            <a:off x="5267722" y="3217863"/>
            <a:ext cx="1733550" cy="87312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52735" dir="2700000" algn="ctr" rotWithShape="0">
              <a:srgbClr val="808080"/>
            </a:outerShdw>
          </a:effectLst>
        </p:spPr>
        <p:txBody>
          <a:bodyPr wrap="none" lIns="90000" tIns="45000" rIns="90000" bIns="45000" anchor="ctr"/>
          <a:lstStyle/>
          <a:p>
            <a:pPr algn="ctr" defTabSz="449263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solidFill>
                  <a:srgbClr val="000000"/>
                </a:solidFill>
                <a:latin typeface="Arial" pitchFamily="34" charset="0"/>
              </a:rPr>
              <a:t>Application</a:t>
            </a:r>
            <a:br>
              <a:rPr lang="en-GB" sz="2000" dirty="0">
                <a:solidFill>
                  <a:srgbClr val="000000"/>
                </a:solidFill>
                <a:latin typeface="Arial" pitchFamily="34" charset="0"/>
              </a:rPr>
            </a:br>
            <a:r>
              <a:rPr lang="en-GB" sz="2000" dirty="0">
                <a:solidFill>
                  <a:srgbClr val="000000"/>
                </a:solidFill>
                <a:latin typeface="Arial" pitchFamily="34" charset="0"/>
              </a:rPr>
              <a:t>repository</a:t>
            </a:r>
          </a:p>
        </p:txBody>
      </p:sp>
      <p:sp>
        <p:nvSpPr>
          <p:cNvPr id="353289" name="Rectangle 9"/>
          <p:cNvSpPr>
            <a:spLocks noChangeArrowheads="1"/>
          </p:cNvSpPr>
          <p:nvPr/>
        </p:nvSpPr>
        <p:spPr bwMode="auto">
          <a:xfrm>
            <a:off x="5204090" y="4319589"/>
            <a:ext cx="1559852" cy="72072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52735" dir="2700000" algn="ctr" rotWithShape="0">
              <a:srgbClr val="808080"/>
            </a:outerShdw>
          </a:effectLst>
        </p:spPr>
        <p:txBody>
          <a:bodyPr wrap="none" lIns="90000" tIns="45000" rIns="90000" bIns="45000" anchor="ctr"/>
          <a:lstStyle/>
          <a:p>
            <a:pPr algn="ctr" defTabSz="449263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000000"/>
                </a:solidFill>
                <a:latin typeface="Arial" pitchFamily="34" charset="0"/>
              </a:rPr>
              <a:t>Logging</a:t>
            </a:r>
          </a:p>
        </p:txBody>
      </p:sp>
      <p:sp>
        <p:nvSpPr>
          <p:cNvPr id="353290" name="Rectangle 10"/>
          <p:cNvSpPr>
            <a:spLocks noChangeArrowheads="1"/>
          </p:cNvSpPr>
          <p:nvPr/>
        </p:nvSpPr>
        <p:spPr bwMode="auto">
          <a:xfrm>
            <a:off x="3002756" y="2659064"/>
            <a:ext cx="1685396" cy="106838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52735" dir="2700000" algn="ctr" rotWithShape="0">
              <a:srgbClr val="808080"/>
            </a:outerShdw>
          </a:effectLst>
        </p:spPr>
        <p:txBody>
          <a:bodyPr wrap="none" lIns="90000" tIns="45000" rIns="90000" bIns="45000" anchor="ctr"/>
          <a:lstStyle/>
          <a:p>
            <a:pPr algn="ctr" defTabSz="449263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>
                <a:solidFill>
                  <a:schemeClr val="hlink"/>
                </a:solidFill>
                <a:latin typeface="Arial" pitchFamily="34" charset="0"/>
              </a:rPr>
              <a:t>gUSE</a:t>
            </a:r>
            <a:br>
              <a:rPr lang="en-GB" sz="2000" b="1">
                <a:solidFill>
                  <a:schemeClr val="hlink"/>
                </a:solidFill>
                <a:latin typeface="Arial" pitchFamily="34" charset="0"/>
              </a:rPr>
            </a:br>
            <a:r>
              <a:rPr lang="en-GB" sz="2000" b="1">
                <a:solidFill>
                  <a:schemeClr val="hlink"/>
                </a:solidFill>
                <a:latin typeface="Arial" pitchFamily="34" charset="0"/>
              </a:rPr>
              <a:t>information</a:t>
            </a:r>
            <a:br>
              <a:rPr lang="en-GB" sz="2000" b="1">
                <a:solidFill>
                  <a:schemeClr val="hlink"/>
                </a:solidFill>
                <a:latin typeface="Arial" pitchFamily="34" charset="0"/>
              </a:rPr>
            </a:br>
            <a:r>
              <a:rPr lang="en-GB" sz="2000" b="1">
                <a:solidFill>
                  <a:schemeClr val="hlink"/>
                </a:solidFill>
                <a:latin typeface="Arial" pitchFamily="34" charset="0"/>
              </a:rPr>
              <a:t>system</a:t>
            </a:r>
          </a:p>
        </p:txBody>
      </p:sp>
      <p:sp>
        <p:nvSpPr>
          <p:cNvPr id="353291" name="Rectangle 11"/>
          <p:cNvSpPr>
            <a:spLocks noChangeArrowheads="1"/>
          </p:cNvSpPr>
          <p:nvPr/>
        </p:nvSpPr>
        <p:spPr bwMode="auto">
          <a:xfrm>
            <a:off x="3394869" y="4292601"/>
            <a:ext cx="1559852" cy="72072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52735" dir="2700000" algn="ctr" rotWithShape="0">
              <a:srgbClr val="808080"/>
            </a:outerShdw>
          </a:effectLst>
        </p:spPr>
        <p:txBody>
          <a:bodyPr wrap="none" lIns="90000" tIns="45000" rIns="90000" bIns="45000" anchor="ctr"/>
          <a:lstStyle/>
          <a:p>
            <a:pPr algn="ctr" defTabSz="449263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000000"/>
                </a:solidFill>
                <a:latin typeface="Arial" pitchFamily="34" charset="0"/>
              </a:rPr>
              <a:t>Submitters</a:t>
            </a:r>
          </a:p>
        </p:txBody>
      </p:sp>
      <p:sp>
        <p:nvSpPr>
          <p:cNvPr id="353292" name="Text Box 12"/>
          <p:cNvSpPr txBox="1">
            <a:spLocks noChangeArrowheads="1"/>
          </p:cNvSpPr>
          <p:nvPr/>
        </p:nvSpPr>
        <p:spPr bwMode="auto">
          <a:xfrm>
            <a:off x="7420902" y="1676400"/>
            <a:ext cx="2485098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spcBef>
                <a:spcPct val="0"/>
              </a:spcBef>
            </a:pPr>
            <a:r>
              <a:rPr lang="en-US" sz="1800" b="1" i="1" dirty="0" err="1" smtClean="0">
                <a:latin typeface="Arial" pitchFamily="34" charset="0"/>
              </a:rPr>
              <a:t>Liferay</a:t>
            </a:r>
            <a:r>
              <a:rPr lang="hu-HU" sz="1800" b="1" i="1" dirty="0" smtClean="0">
                <a:latin typeface="Arial" pitchFamily="34" charset="0"/>
              </a:rPr>
              <a:t> </a:t>
            </a:r>
            <a:r>
              <a:rPr lang="hu-HU" sz="1800" b="1" i="1" dirty="0" err="1" smtClean="0">
                <a:latin typeface="Arial" pitchFamily="34" charset="0"/>
              </a:rPr>
              <a:t>portletek</a:t>
            </a:r>
            <a:endParaRPr lang="en-US" sz="1800" b="1" i="1" dirty="0">
              <a:latin typeface="Arial" pitchFamily="34" charset="0"/>
            </a:endParaRPr>
          </a:p>
        </p:txBody>
      </p:sp>
      <p:sp>
        <p:nvSpPr>
          <p:cNvPr id="353293" name="Text Box 13"/>
          <p:cNvSpPr txBox="1">
            <a:spLocks noChangeArrowheads="1"/>
          </p:cNvSpPr>
          <p:nvPr/>
        </p:nvSpPr>
        <p:spPr bwMode="auto">
          <a:xfrm>
            <a:off x="7806135" y="2997200"/>
            <a:ext cx="174902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spcBef>
                <a:spcPct val="0"/>
              </a:spcBef>
            </a:pPr>
            <a:r>
              <a:rPr lang="en-US" sz="1800" b="1" i="1" dirty="0" err="1" smtClean="0">
                <a:latin typeface="Arial" pitchFamily="34" charset="0"/>
              </a:rPr>
              <a:t>Autonom</a:t>
            </a:r>
            <a:r>
              <a:rPr lang="hu-HU" sz="1800" b="1" i="1" dirty="0" smtClean="0">
                <a:latin typeface="Arial" pitchFamily="34" charset="0"/>
              </a:rPr>
              <a:t> szervizek</a:t>
            </a:r>
            <a:r>
              <a:rPr lang="en-US" sz="1800" b="1" i="1" dirty="0" smtClean="0">
                <a:latin typeface="Arial" pitchFamily="34" charset="0"/>
              </a:rPr>
              <a:t>: </a:t>
            </a:r>
            <a:r>
              <a:rPr lang="hu-HU" sz="1800" b="1" i="1" dirty="0" err="1" smtClean="0">
                <a:latin typeface="Arial" pitchFamily="34" charset="0"/>
              </a:rPr>
              <a:t>magasszintű</a:t>
            </a:r>
            <a:r>
              <a:rPr lang="hu-HU" sz="1800" b="1" i="1" dirty="0" smtClean="0">
                <a:latin typeface="Arial" pitchFamily="34" charset="0"/>
              </a:rPr>
              <a:t> köztesréteg elérés</a:t>
            </a:r>
            <a:endParaRPr lang="en-US" sz="1800" b="1" i="1" dirty="0">
              <a:latin typeface="Arial" pitchFamily="34" charset="0"/>
            </a:endParaRPr>
          </a:p>
        </p:txBody>
      </p:sp>
      <p:sp>
        <p:nvSpPr>
          <p:cNvPr id="353294" name="Text Box 14"/>
          <p:cNvSpPr txBox="1">
            <a:spLocks noChangeArrowheads="1"/>
          </p:cNvSpPr>
          <p:nvPr/>
        </p:nvSpPr>
        <p:spPr bwMode="auto">
          <a:xfrm>
            <a:off x="7599760" y="5308600"/>
            <a:ext cx="20637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spcBef>
                <a:spcPct val="0"/>
              </a:spcBef>
            </a:pPr>
            <a:r>
              <a:rPr lang="hu-HU" sz="1800" b="1" i="1" dirty="0" smtClean="0">
                <a:latin typeface="Arial" pitchFamily="34" charset="0"/>
              </a:rPr>
              <a:t>Erőforrások</a:t>
            </a:r>
            <a:r>
              <a:rPr lang="en-US" sz="1800" b="1" i="1" dirty="0" smtClean="0">
                <a:latin typeface="Arial" pitchFamily="34" charset="0"/>
              </a:rPr>
              <a:t>: </a:t>
            </a:r>
            <a:r>
              <a:rPr lang="en-US" sz="1800" b="1" i="1" dirty="0">
                <a:latin typeface="Arial" pitchFamily="34" charset="0"/>
              </a:rPr>
              <a:t/>
            </a:r>
            <a:br>
              <a:rPr lang="en-US" sz="1800" b="1" i="1" dirty="0">
                <a:latin typeface="Arial" pitchFamily="34" charset="0"/>
              </a:rPr>
            </a:br>
            <a:r>
              <a:rPr lang="hu-HU" sz="1800" b="1" i="1" dirty="0" smtClean="0">
                <a:latin typeface="Arial" pitchFamily="34" charset="0"/>
              </a:rPr>
              <a:t>köztesrétegek szolgáltatási szintje</a:t>
            </a:r>
            <a:endParaRPr lang="en-US" sz="1800" b="1" i="1" dirty="0">
              <a:latin typeface="Arial" pitchFamily="34" charset="0"/>
            </a:endParaRPr>
          </a:p>
        </p:txBody>
      </p:sp>
      <p:sp>
        <p:nvSpPr>
          <p:cNvPr id="353295" name="Rectangle 15"/>
          <p:cNvSpPr>
            <a:spLocks noChangeArrowheads="1"/>
          </p:cNvSpPr>
          <p:nvPr/>
        </p:nvSpPr>
        <p:spPr bwMode="auto">
          <a:xfrm>
            <a:off x="397273" y="5360988"/>
            <a:ext cx="6793177" cy="849312"/>
          </a:xfrm>
          <a:prstGeom prst="rect">
            <a:avLst/>
          </a:prstGeom>
          <a:solidFill>
            <a:srgbClr val="99FF33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52735" dir="2700000" algn="ctr" rotWithShape="0">
              <a:srgbClr val="808080"/>
            </a:outerShdw>
          </a:effectLst>
        </p:spPr>
        <p:txBody>
          <a:bodyPr wrap="none" lIns="90000" tIns="45000" rIns="90000" bIns="45000" anchor="ctr"/>
          <a:lstStyle/>
          <a:p>
            <a:pPr algn="ctr" defTabSz="449263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u-HU" sz="2000" dirty="0" smtClean="0">
                <a:solidFill>
                  <a:srgbClr val="000000"/>
                </a:solidFill>
                <a:latin typeface="Arial" pitchFamily="34" charset="0"/>
              </a:rPr>
              <a:t>Erőforrások</a:t>
            </a:r>
            <a:r>
              <a:rPr lang="en-GB" sz="2000" dirty="0" smtClean="0">
                <a:solidFill>
                  <a:srgbClr val="000000"/>
                </a:solidFill>
                <a:latin typeface="Arial" pitchFamily="34" charset="0"/>
              </a:rPr>
              <a:t>, grid VO</a:t>
            </a:r>
            <a:r>
              <a:rPr lang="hu-HU" sz="2000" dirty="0" smtClean="0">
                <a:solidFill>
                  <a:srgbClr val="000000"/>
                </a:solidFill>
                <a:latin typeface="Arial" pitchFamily="34" charset="0"/>
              </a:rPr>
              <a:t>k</a:t>
            </a:r>
            <a:r>
              <a:rPr lang="en-GB" sz="2000" dirty="0" smtClean="0">
                <a:solidFill>
                  <a:srgbClr val="000000"/>
                </a:solidFill>
                <a:latin typeface="Arial" pitchFamily="34" charset="0"/>
              </a:rPr>
              <a:t>, D</a:t>
            </a:r>
            <a:r>
              <a:rPr lang="hu-HU" sz="2000" dirty="0" smtClean="0">
                <a:solidFill>
                  <a:srgbClr val="000000"/>
                </a:solidFill>
                <a:latin typeface="Arial" pitchFamily="34" charset="0"/>
              </a:rPr>
              <a:t>G erőforrások</a:t>
            </a:r>
            <a:r>
              <a:rPr lang="en-GB" sz="2000" dirty="0" smtClean="0">
                <a:solidFill>
                  <a:srgbClr val="000000"/>
                </a:solidFill>
                <a:latin typeface="Arial" pitchFamily="34" charset="0"/>
              </a:rPr>
              <a:t>, </a:t>
            </a:r>
            <a:endParaRPr lang="hu-HU" sz="2000" dirty="0" smtClean="0">
              <a:solidFill>
                <a:srgbClr val="000000"/>
              </a:solidFill>
              <a:latin typeface="Arial" pitchFamily="34" charset="0"/>
            </a:endParaRPr>
          </a:p>
          <a:p>
            <a:pPr algn="ctr" defTabSz="449263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smtClean="0">
                <a:solidFill>
                  <a:srgbClr val="000000"/>
                </a:solidFill>
                <a:latin typeface="Arial" pitchFamily="34" charset="0"/>
              </a:rPr>
              <a:t>Web s</a:t>
            </a:r>
            <a:r>
              <a:rPr lang="hu-HU" sz="2000" dirty="0" err="1" smtClean="0">
                <a:solidFill>
                  <a:srgbClr val="000000"/>
                </a:solidFill>
                <a:latin typeface="Arial" pitchFamily="34" charset="0"/>
              </a:rPr>
              <a:t>zervizek</a:t>
            </a:r>
            <a:r>
              <a:rPr lang="en-GB" sz="2000" dirty="0" smtClean="0">
                <a:solidFill>
                  <a:srgbClr val="000000"/>
                </a:solidFill>
                <a:latin typeface="Arial" pitchFamily="34" charset="0"/>
              </a:rPr>
              <a:t>, </a:t>
            </a:r>
            <a:r>
              <a:rPr lang="hu-HU" sz="2000" dirty="0" smtClean="0">
                <a:solidFill>
                  <a:srgbClr val="000000"/>
                </a:solidFill>
                <a:latin typeface="Arial" pitchFamily="34" charset="0"/>
              </a:rPr>
              <a:t>adatbázisok, </a:t>
            </a:r>
          </a:p>
          <a:p>
            <a:pPr algn="ctr" defTabSz="449263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u-HU" sz="2000" dirty="0" smtClean="0">
                <a:solidFill>
                  <a:srgbClr val="000000"/>
                </a:solidFill>
                <a:latin typeface="Arial" pitchFamily="34" charset="0"/>
              </a:rPr>
              <a:t>felhő és fürt infrastruktúrák</a:t>
            </a:r>
            <a:endParaRPr lang="en-GB" sz="20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53296" name="Rectangle 16"/>
          <p:cNvSpPr>
            <a:spLocks noChangeArrowheads="1"/>
          </p:cNvSpPr>
          <p:nvPr/>
        </p:nvSpPr>
        <p:spPr bwMode="auto">
          <a:xfrm>
            <a:off x="6974232" y="2035175"/>
            <a:ext cx="181822" cy="463846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hu-HU"/>
          </a:p>
        </p:txBody>
      </p:sp>
      <p:sp>
        <p:nvSpPr>
          <p:cNvPr id="353297" name="Rectangle 17"/>
          <p:cNvSpPr>
            <a:spLocks noChangeArrowheads="1"/>
          </p:cNvSpPr>
          <p:nvPr/>
        </p:nvSpPr>
        <p:spPr bwMode="auto">
          <a:xfrm>
            <a:off x="7003468" y="2035176"/>
            <a:ext cx="181822" cy="463846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hu-HU"/>
          </a:p>
        </p:txBody>
      </p:sp>
      <p:sp>
        <p:nvSpPr>
          <p:cNvPr id="353298" name="Rectangle 18"/>
          <p:cNvSpPr>
            <a:spLocks noChangeArrowheads="1"/>
          </p:cNvSpPr>
          <p:nvPr/>
        </p:nvSpPr>
        <p:spPr bwMode="auto">
          <a:xfrm>
            <a:off x="3210852" y="2090738"/>
            <a:ext cx="1002495" cy="463846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buClr>
                <a:srgbClr val="FFCC66"/>
              </a:buClr>
            </a:pPr>
            <a:r>
              <a:rPr lang="en-US" b="1">
                <a:solidFill>
                  <a:srgbClr val="FF200F"/>
                </a:solidFill>
                <a:latin typeface="Arial" pitchFamily="34" charset="0"/>
              </a:rPr>
              <a:t>gUSE</a:t>
            </a:r>
          </a:p>
        </p:txBody>
      </p:sp>
      <p:sp>
        <p:nvSpPr>
          <p:cNvPr id="353299" name="Rectangle 19"/>
          <p:cNvSpPr>
            <a:spLocks noChangeArrowheads="1"/>
          </p:cNvSpPr>
          <p:nvPr/>
        </p:nvSpPr>
        <p:spPr bwMode="auto">
          <a:xfrm>
            <a:off x="1102387" y="4302126"/>
            <a:ext cx="1559851" cy="72072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52735" dir="2700000" algn="ctr" rotWithShape="0">
              <a:srgbClr val="808080"/>
            </a:outerShdw>
          </a:effectLst>
        </p:spPr>
        <p:txBody>
          <a:bodyPr wrap="none" lIns="90000" tIns="45000" rIns="90000" bIns="45000" anchor="ctr"/>
          <a:lstStyle/>
          <a:p>
            <a:pPr algn="ctr" defTabSz="449263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solidFill>
                  <a:srgbClr val="000000"/>
                </a:solidFill>
                <a:latin typeface="Arial" pitchFamily="34" charset="0"/>
              </a:rPr>
              <a:t>Meta-broker</a:t>
            </a:r>
          </a:p>
        </p:txBody>
      </p:sp>
      <p:sp>
        <p:nvSpPr>
          <p:cNvPr id="353300" name="Rectangle 20"/>
          <p:cNvSpPr>
            <a:spLocks noChangeArrowheads="1"/>
          </p:cNvSpPr>
          <p:nvPr/>
        </p:nvSpPr>
        <p:spPr bwMode="auto">
          <a:xfrm>
            <a:off x="3179895" y="4144964"/>
            <a:ext cx="1559851" cy="72072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52735" dir="2700000" algn="ctr" rotWithShape="0">
              <a:srgbClr val="808080"/>
            </a:outerShdw>
          </a:effectLst>
        </p:spPr>
        <p:txBody>
          <a:bodyPr wrap="none" lIns="90000" tIns="45000" rIns="90000" bIns="45000" anchor="ctr"/>
          <a:lstStyle/>
          <a:p>
            <a:pPr algn="ctr" defTabSz="449263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000000"/>
                </a:solidFill>
                <a:latin typeface="Arial" pitchFamily="34" charset="0"/>
              </a:rPr>
              <a:t>Submitters</a:t>
            </a:r>
          </a:p>
        </p:txBody>
      </p:sp>
      <p:sp>
        <p:nvSpPr>
          <p:cNvPr id="353301" name="Rectangle 21"/>
          <p:cNvSpPr>
            <a:spLocks noChangeArrowheads="1"/>
          </p:cNvSpPr>
          <p:nvPr/>
        </p:nvSpPr>
        <p:spPr bwMode="auto">
          <a:xfrm>
            <a:off x="2980399" y="4000501"/>
            <a:ext cx="1559851" cy="72072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52735" dir="2700000" algn="ctr" rotWithShape="0">
              <a:srgbClr val="808080"/>
            </a:outerShdw>
          </a:effectLst>
        </p:spPr>
        <p:txBody>
          <a:bodyPr wrap="none" lIns="90000" tIns="45000" rIns="90000" bIns="45000" anchor="ctr"/>
          <a:lstStyle/>
          <a:p>
            <a:pPr algn="ctr" defTabSz="449263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000000"/>
                </a:solidFill>
                <a:latin typeface="Arial" pitchFamily="34" charset="0"/>
              </a:rPr>
              <a:t>Submitters</a:t>
            </a:r>
          </a:p>
        </p:txBody>
      </p:sp>
      <p:sp>
        <p:nvSpPr>
          <p:cNvPr id="353302" name="Rectangle 22"/>
          <p:cNvSpPr>
            <a:spLocks noChangeArrowheads="1"/>
          </p:cNvSpPr>
          <p:nvPr/>
        </p:nvSpPr>
        <p:spPr bwMode="auto">
          <a:xfrm>
            <a:off x="5274601" y="2185989"/>
            <a:ext cx="1559851" cy="72072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52735" dir="2700000" algn="ctr" rotWithShape="0">
              <a:srgbClr val="808080"/>
            </a:outerShdw>
          </a:effectLst>
        </p:spPr>
        <p:txBody>
          <a:bodyPr wrap="none" lIns="90000" tIns="45000" rIns="90000" bIns="45000" anchor="ctr"/>
          <a:lstStyle/>
          <a:p>
            <a:pPr algn="ctr" defTabSz="449263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000000"/>
                </a:solidFill>
                <a:latin typeface="Arial" pitchFamily="34" charset="0"/>
              </a:rPr>
              <a:t>File</a:t>
            </a:r>
            <a:br>
              <a:rPr lang="en-GB" sz="2000">
                <a:solidFill>
                  <a:srgbClr val="000000"/>
                </a:solidFill>
                <a:latin typeface="Arial" pitchFamily="34" charset="0"/>
              </a:rPr>
            </a:br>
            <a:r>
              <a:rPr lang="en-GB" sz="2000">
                <a:solidFill>
                  <a:srgbClr val="000000"/>
                </a:solidFill>
                <a:latin typeface="Arial" pitchFamily="34" charset="0"/>
              </a:rPr>
              <a:t>storage</a:t>
            </a:r>
          </a:p>
        </p:txBody>
      </p:sp>
      <p:sp>
        <p:nvSpPr>
          <p:cNvPr id="353303" name="Rectangle 23"/>
          <p:cNvSpPr>
            <a:spLocks noChangeArrowheads="1"/>
          </p:cNvSpPr>
          <p:nvPr/>
        </p:nvSpPr>
        <p:spPr bwMode="auto">
          <a:xfrm>
            <a:off x="2818739" y="3863976"/>
            <a:ext cx="1559851" cy="72072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52735" dir="2700000" algn="ctr" rotWithShape="0">
              <a:srgbClr val="808080"/>
            </a:outerShdw>
          </a:effectLst>
        </p:spPr>
        <p:txBody>
          <a:bodyPr wrap="none" lIns="90000" tIns="45000" rIns="90000" bIns="45000" anchor="ctr"/>
          <a:lstStyle/>
          <a:p>
            <a:pPr algn="ctr" defTabSz="449263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000000"/>
                </a:solidFill>
                <a:latin typeface="Arial" pitchFamily="34" charset="0"/>
              </a:rPr>
              <a:t>Submitters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53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53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5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353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300" grpId="0" animBg="1"/>
      <p:bldP spid="353301" grpId="0" animBg="1"/>
      <p:bldP spid="353302" grpId="0" animBg="1"/>
      <p:bldP spid="35330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HP-SEE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 smtClean="0"/>
              <a:t>Szerződésszám</a:t>
            </a:r>
            <a:r>
              <a:rPr lang="en-US" b="1" dirty="0" smtClean="0"/>
              <a:t>: </a:t>
            </a:r>
            <a:r>
              <a:rPr lang="en-US" dirty="0" smtClean="0"/>
              <a:t>RI-261499</a:t>
            </a:r>
            <a:endParaRPr lang="en-US" b="1" dirty="0" smtClean="0"/>
          </a:p>
          <a:p>
            <a:r>
              <a:rPr lang="en-US" b="1" dirty="0" err="1" smtClean="0"/>
              <a:t>Proje</a:t>
            </a:r>
            <a:r>
              <a:rPr lang="hu-HU" b="1" dirty="0" smtClean="0"/>
              <a:t>k</a:t>
            </a:r>
            <a:r>
              <a:rPr lang="en-US" b="1" dirty="0" smtClean="0"/>
              <a:t>t </a:t>
            </a:r>
            <a:r>
              <a:rPr lang="en-US" b="1" dirty="0" err="1" smtClean="0"/>
              <a:t>t</a:t>
            </a:r>
            <a:r>
              <a:rPr lang="hu-HU" b="1" dirty="0" smtClean="0"/>
              <a:t>í</a:t>
            </a:r>
            <a:r>
              <a:rPr lang="en-US" b="1" dirty="0" smtClean="0"/>
              <a:t>p</a:t>
            </a:r>
            <a:r>
              <a:rPr lang="hu-HU" b="1" dirty="0" err="1" smtClean="0"/>
              <a:t>us</a:t>
            </a:r>
            <a:r>
              <a:rPr lang="en-US" b="1" dirty="0" smtClean="0"/>
              <a:t>: </a:t>
            </a:r>
            <a:r>
              <a:rPr lang="en-US" dirty="0" smtClean="0"/>
              <a:t>CP &amp; CSA</a:t>
            </a:r>
          </a:p>
          <a:p>
            <a:r>
              <a:rPr lang="hu-HU" b="1" dirty="0" smtClean="0"/>
              <a:t>Projekt kezdete</a:t>
            </a:r>
            <a:r>
              <a:rPr lang="en-US" b="1" dirty="0" smtClean="0"/>
              <a:t>: </a:t>
            </a:r>
            <a:r>
              <a:rPr lang="en-US" dirty="0" smtClean="0"/>
              <a:t>01/09/2010</a:t>
            </a:r>
            <a:endParaRPr lang="en-US" b="1" dirty="0" smtClean="0"/>
          </a:p>
          <a:p>
            <a:r>
              <a:rPr lang="hu-HU" b="1" dirty="0" smtClean="0"/>
              <a:t>Futamidő</a:t>
            </a:r>
            <a:r>
              <a:rPr lang="en-US" b="1" dirty="0" smtClean="0"/>
              <a:t>: </a:t>
            </a:r>
            <a:r>
              <a:rPr lang="en-US" dirty="0" smtClean="0"/>
              <a:t>24 months</a:t>
            </a:r>
            <a:endParaRPr lang="en-US" b="1" dirty="0" smtClean="0"/>
          </a:p>
          <a:p>
            <a:r>
              <a:rPr lang="hu-HU" b="1" dirty="0" smtClean="0"/>
              <a:t>Teljes költségvetés</a:t>
            </a:r>
            <a:r>
              <a:rPr lang="en-US" b="1" dirty="0" smtClean="0"/>
              <a:t>:</a:t>
            </a:r>
            <a:r>
              <a:rPr lang="en-US" dirty="0" smtClean="0"/>
              <a:t> 3 885 196 €</a:t>
            </a:r>
            <a:endParaRPr lang="en-US" b="1" dirty="0" smtClean="0"/>
          </a:p>
          <a:p>
            <a:r>
              <a:rPr lang="hu-HU" b="1" dirty="0" smtClean="0"/>
              <a:t>EU támogatás</a:t>
            </a:r>
            <a:r>
              <a:rPr lang="en-US" b="1" dirty="0" smtClean="0"/>
              <a:t>: </a:t>
            </a:r>
            <a:r>
              <a:rPr lang="en-US" dirty="0" smtClean="0"/>
              <a:t>2 100 000 €</a:t>
            </a:r>
            <a:endParaRPr lang="en-US" b="1" dirty="0" smtClean="0"/>
          </a:p>
          <a:p>
            <a:r>
              <a:rPr lang="en-US" b="1" dirty="0" smtClean="0"/>
              <a:t>Web </a:t>
            </a:r>
            <a:r>
              <a:rPr lang="hu-HU" b="1" dirty="0" smtClean="0"/>
              <a:t>elérhetőség</a:t>
            </a:r>
            <a:r>
              <a:rPr lang="en-US" b="1" dirty="0" smtClean="0"/>
              <a:t>:  </a:t>
            </a:r>
            <a:r>
              <a:rPr lang="en-US" dirty="0" smtClean="0"/>
              <a:t>www.hp-see.eu</a:t>
            </a:r>
            <a:endParaRPr lang="en-US" b="1" dirty="0" smtClean="0"/>
          </a:p>
          <a:p>
            <a:endParaRPr lang="en-US" dirty="0" smtClean="0"/>
          </a:p>
        </p:txBody>
      </p:sp>
      <p:pic>
        <p:nvPicPr>
          <p:cNvPr id="16387" name="Picture 8" descr="HP-SEE-logo-smal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8425" y="1755775"/>
            <a:ext cx="3457575" cy="312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6" descr="FP7-cap-RG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6550" y="4989513"/>
            <a:ext cx="1824038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586538"/>
            <a:ext cx="9906000" cy="293687"/>
          </a:xfrm>
        </p:spPr>
        <p:txBody>
          <a:bodyPr/>
          <a:lstStyle/>
          <a:p>
            <a:pPr defTabSz="958850"/>
            <a:r>
              <a:rPr lang="hu-HU" dirty="0" err="1" smtClean="0"/>
              <a:t>Networkshop</a:t>
            </a:r>
            <a:r>
              <a:rPr lang="hu-HU" dirty="0" smtClean="0"/>
              <a:t> 2012</a:t>
            </a:r>
            <a:r>
              <a:rPr lang="en-US" dirty="0" smtClean="0"/>
              <a:t> </a:t>
            </a:r>
            <a:r>
              <a:rPr lang="hu-HU" dirty="0" smtClean="0"/>
              <a:t>        </a:t>
            </a:r>
            <a:r>
              <a:rPr lang="en-US" dirty="0" smtClean="0"/>
              <a:t>– </a:t>
            </a:r>
            <a:r>
              <a:rPr lang="hu-HU" dirty="0" smtClean="0"/>
              <a:t>      Veszprém</a:t>
            </a:r>
            <a:r>
              <a:rPr lang="en-US" dirty="0" smtClean="0"/>
              <a:t> </a:t>
            </a:r>
            <a:r>
              <a:rPr lang="hu-HU" dirty="0" smtClean="0"/>
              <a:t> 2012.04.11.</a:t>
            </a:r>
            <a:r>
              <a:rPr lang="en-US" dirty="0"/>
              <a:t>					</a:t>
            </a:r>
            <a:fld id="{A8D006C7-9E67-409C-BCD6-DF868965AE15}" type="slidenum">
              <a:rPr lang="el-GR"/>
              <a:pPr defTabSz="958850"/>
              <a:t>2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92088" y="1606545"/>
            <a:ext cx="9518650" cy="4697412"/>
          </a:xfrm>
          <a:noFill/>
        </p:spPr>
      </p:pic>
      <p:sp>
        <p:nvSpPr>
          <p:cNvPr id="68611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dirty="0" smtClean="0"/>
              <a:t>Magyarországi projektrészvétel</a:t>
            </a:r>
            <a:endParaRPr lang="en-US" dirty="0" smtClean="0"/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3435350" y="2233607"/>
            <a:ext cx="3505200" cy="285750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5472113" y="3103558"/>
            <a:ext cx="3810000" cy="254006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7065963" y="4256082"/>
            <a:ext cx="1169987" cy="285750"/>
          </a:xfrm>
          <a:prstGeom prst="rect">
            <a:avLst/>
          </a:prstGeom>
          <a:solidFill>
            <a:srgbClr val="FF9933"/>
          </a:solidFill>
          <a:ln w="412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HP-SEE</a:t>
            </a:r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7140545" y="6326184"/>
            <a:ext cx="259718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1200" dirty="0" smtClean="0">
                <a:solidFill>
                  <a:schemeClr val="tx1"/>
                </a:solidFill>
              </a:rPr>
              <a:t>Forrás: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>
                <a:solidFill>
                  <a:schemeClr val="tx1"/>
                </a:solidFill>
              </a:rPr>
              <a:t>“EGI-</a:t>
            </a:r>
            <a:r>
              <a:rPr lang="en-US" sz="1200" dirty="0" err="1">
                <a:solidFill>
                  <a:schemeClr val="tx1"/>
                </a:solidFill>
              </a:rPr>
              <a:t>InSPIRE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smtClean="0">
                <a:solidFill>
                  <a:schemeClr val="tx1"/>
                </a:solidFill>
              </a:rPr>
              <a:t>PROJE</a:t>
            </a:r>
            <a:r>
              <a:rPr lang="hu-HU" sz="1200" dirty="0" smtClean="0">
                <a:solidFill>
                  <a:schemeClr val="tx1"/>
                </a:solidFill>
              </a:rPr>
              <a:t>K</a:t>
            </a:r>
            <a:r>
              <a:rPr lang="en-US" sz="1200" dirty="0" smtClean="0">
                <a:solidFill>
                  <a:schemeClr val="tx1"/>
                </a:solidFill>
              </a:rPr>
              <a:t>T”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586538"/>
            <a:ext cx="9906000" cy="293687"/>
          </a:xfrm>
        </p:spPr>
        <p:txBody>
          <a:bodyPr/>
          <a:lstStyle/>
          <a:p>
            <a:pPr defTabSz="958850"/>
            <a:r>
              <a:rPr lang="hu-HU" dirty="0" err="1" smtClean="0"/>
              <a:t>Networkshop</a:t>
            </a:r>
            <a:r>
              <a:rPr lang="hu-HU" dirty="0" smtClean="0"/>
              <a:t> 2012</a:t>
            </a:r>
            <a:r>
              <a:rPr lang="en-US" dirty="0" smtClean="0"/>
              <a:t> </a:t>
            </a:r>
            <a:r>
              <a:rPr lang="hu-HU" dirty="0" smtClean="0"/>
              <a:t>        </a:t>
            </a:r>
            <a:r>
              <a:rPr lang="en-US" dirty="0" smtClean="0"/>
              <a:t>– </a:t>
            </a:r>
            <a:r>
              <a:rPr lang="hu-HU" dirty="0" smtClean="0"/>
              <a:t>      Veszprém</a:t>
            </a:r>
            <a:r>
              <a:rPr lang="en-US" dirty="0" smtClean="0"/>
              <a:t> </a:t>
            </a:r>
            <a:r>
              <a:rPr lang="hu-HU" dirty="0" smtClean="0"/>
              <a:t> 2012.04.11.</a:t>
            </a:r>
            <a:r>
              <a:rPr lang="en-US" dirty="0"/>
              <a:t>					</a:t>
            </a:r>
            <a:fld id="{A8D006C7-9E67-409C-BCD6-DF868965AE15}" type="slidenum">
              <a:rPr lang="el-GR"/>
              <a:pPr defTabSz="958850"/>
              <a:t>3</a:t>
            </a:fld>
            <a:endParaRPr lang="el-GR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586413" y="3943344"/>
            <a:ext cx="1185862" cy="271469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543050" y="1909757"/>
            <a:ext cx="5386388" cy="290518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5610225" y="4827598"/>
            <a:ext cx="2319338" cy="258751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HP-SEE </a:t>
            </a:r>
            <a:r>
              <a:rPr lang="hu-HU" dirty="0" smtClean="0"/>
              <a:t>partnerek </a:t>
            </a:r>
            <a:r>
              <a:rPr lang="hu-HU" sz="2800" dirty="0" smtClean="0"/>
              <a:t>(14)</a:t>
            </a:r>
            <a:endParaRPr lang="en-US" dirty="0" smtClean="0"/>
          </a:p>
        </p:txBody>
      </p:sp>
      <p:pic>
        <p:nvPicPr>
          <p:cNvPr id="17411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l="139" t="-269" r="-418" b="-269"/>
          <a:stretch>
            <a:fillRect/>
          </a:stretch>
        </p:blipFill>
        <p:spPr>
          <a:xfrm>
            <a:off x="30153" y="1314443"/>
            <a:ext cx="9747255" cy="4768850"/>
          </a:xfrm>
        </p:spPr>
      </p:pic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586538"/>
            <a:ext cx="9906000" cy="293687"/>
          </a:xfrm>
        </p:spPr>
        <p:txBody>
          <a:bodyPr/>
          <a:lstStyle/>
          <a:p>
            <a:pPr defTabSz="958850"/>
            <a:r>
              <a:rPr lang="hu-HU" dirty="0" err="1" smtClean="0"/>
              <a:t>Networkshop</a:t>
            </a:r>
            <a:r>
              <a:rPr lang="hu-HU" dirty="0" smtClean="0"/>
              <a:t> 2012</a:t>
            </a:r>
            <a:r>
              <a:rPr lang="en-US" dirty="0" smtClean="0"/>
              <a:t> </a:t>
            </a:r>
            <a:r>
              <a:rPr lang="hu-HU" dirty="0" smtClean="0"/>
              <a:t>        </a:t>
            </a:r>
            <a:r>
              <a:rPr lang="en-US" dirty="0" smtClean="0"/>
              <a:t>– </a:t>
            </a:r>
            <a:r>
              <a:rPr lang="hu-HU" dirty="0" smtClean="0"/>
              <a:t>      Veszprém</a:t>
            </a:r>
            <a:r>
              <a:rPr lang="en-US" dirty="0" smtClean="0"/>
              <a:t> </a:t>
            </a:r>
            <a:r>
              <a:rPr lang="hu-HU" dirty="0" smtClean="0"/>
              <a:t> 2012.04.11.</a:t>
            </a:r>
            <a:r>
              <a:rPr lang="en-US" dirty="0"/>
              <a:t>					</a:t>
            </a:r>
            <a:fld id="{A8D006C7-9E67-409C-BCD6-DF868965AE15}" type="slidenum">
              <a:rPr lang="el-GR"/>
              <a:pPr defTabSz="958850"/>
              <a:t>4</a:t>
            </a:fld>
            <a:endParaRPr lang="el-GR" dirty="0"/>
          </a:p>
        </p:txBody>
      </p:sp>
      <p:sp>
        <p:nvSpPr>
          <p:cNvPr id="7" name="Téglalap 6"/>
          <p:cNvSpPr/>
          <p:nvPr/>
        </p:nvSpPr>
        <p:spPr>
          <a:xfrm>
            <a:off x="0" y="5786460"/>
            <a:ext cx="99060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3413" indent="-407988" algn="l" defTabSz="958850">
              <a:lnSpc>
                <a:spcPct val="70000"/>
              </a:lnSpc>
              <a:buClr>
                <a:schemeClr val="folHlink"/>
              </a:buClr>
              <a:buSzPct val="60000"/>
              <a:buFont typeface="Wingdings" pitchFamily="2" charset="2"/>
              <a:buNone/>
              <a:tabLst>
                <a:tab pos="2152650" algn="l"/>
              </a:tabLst>
            </a:pPr>
            <a:r>
              <a:rPr lang="en-US" sz="1800" dirty="0" err="1" smtClean="0">
                <a:solidFill>
                  <a:schemeClr val="tx1"/>
                </a:solidFill>
                <a:latin typeface="Verdana" pitchFamily="34" charset="0"/>
              </a:rPr>
              <a:t>További</a:t>
            </a:r>
            <a:r>
              <a:rPr lang="en-US" sz="1800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Verdana" pitchFamily="34" charset="0"/>
              </a:rPr>
              <a:t>kapcsolódó</a:t>
            </a:r>
            <a:r>
              <a:rPr lang="en-US" sz="1800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Verdana" pitchFamily="34" charset="0"/>
              </a:rPr>
              <a:t>tagok</a:t>
            </a:r>
            <a:r>
              <a:rPr lang="hu-HU" sz="1800" dirty="0" smtClean="0">
                <a:solidFill>
                  <a:schemeClr val="tx1"/>
                </a:solidFill>
                <a:latin typeface="Verdana" pitchFamily="34" charset="0"/>
              </a:rPr>
              <a:t> Magyarországról: </a:t>
            </a:r>
          </a:p>
          <a:p>
            <a:pPr marL="633413" indent="-407988" algn="l" defTabSz="958850">
              <a:lnSpc>
                <a:spcPct val="70000"/>
              </a:lnSpc>
              <a:buClr>
                <a:schemeClr val="folHlink"/>
              </a:buClr>
              <a:buSzPct val="60000"/>
              <a:buFont typeface="Wingdings" pitchFamily="2" charset="2"/>
              <a:buNone/>
              <a:tabLst>
                <a:tab pos="2152650" algn="l"/>
              </a:tabLst>
            </a:pPr>
            <a:endParaRPr lang="hu-HU" sz="1800" b="0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633413" indent="-407988" algn="l" defTabSz="958850">
              <a:lnSpc>
                <a:spcPct val="70000"/>
              </a:lnSpc>
              <a:buClr>
                <a:schemeClr val="folHlink"/>
              </a:buClr>
              <a:buSzPct val="60000"/>
              <a:buFont typeface="Wingdings" pitchFamily="2" charset="2"/>
              <a:buNone/>
              <a:tabLst>
                <a:tab pos="2152650" algn="l"/>
              </a:tabLst>
            </a:pPr>
            <a:r>
              <a:rPr lang="hu-HU" sz="1800" b="0" dirty="0" smtClean="0">
                <a:solidFill>
                  <a:schemeClr val="tx1"/>
                </a:solidFill>
                <a:latin typeface="Verdana" pitchFamily="34" charset="0"/>
              </a:rPr>
              <a:t>MTA SZTAKI + Óbudai Egyetem/Neumann Informatikai Kar</a:t>
            </a:r>
            <a:endParaRPr lang="hu-HU" sz="1800" b="0" dirty="0">
              <a:solidFill>
                <a:schemeClr val="tx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HP-SEE </a:t>
            </a:r>
            <a:r>
              <a:rPr lang="hu-HU" smtClean="0"/>
              <a:t>projekt </a:t>
            </a:r>
            <a:r>
              <a:rPr lang="hu-HU" smtClean="0"/>
              <a:t/>
            </a:r>
            <a:br>
              <a:rPr lang="hu-HU" smtClean="0"/>
            </a:br>
            <a:r>
              <a:rPr lang="hu-HU" smtClean="0"/>
              <a:t>általános céljai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2088" y="1652588"/>
            <a:ext cx="5722937" cy="4921250"/>
          </a:xfrm>
        </p:spPr>
        <p:txBody>
          <a:bodyPr/>
          <a:lstStyle/>
          <a:p>
            <a:r>
              <a:rPr lang="hu-HU" dirty="0" smtClean="0"/>
              <a:t>A dél-európai szuperszámítógép infrastruktúrák összekötése</a:t>
            </a:r>
          </a:p>
          <a:p>
            <a:r>
              <a:rPr lang="hu-HU" dirty="0" smtClean="0"/>
              <a:t>A dél-európai szuperszámítógépek megnyitása kutatói közösségek számára</a:t>
            </a:r>
          </a:p>
          <a:p>
            <a:r>
              <a:rPr lang="hu-HU" dirty="0" smtClean="0"/>
              <a:t>A régión belüli különböző kutató közösségek közötti együttműködés támogatása</a:t>
            </a:r>
          </a:p>
          <a:p>
            <a:r>
              <a:rPr lang="hu-HU" dirty="0" smtClean="0"/>
              <a:t>A dél-európai számítási infrastruktúra fejlesztése, javítása </a:t>
            </a:r>
          </a:p>
          <a:p>
            <a:r>
              <a:rPr lang="hu-HU" dirty="0" smtClean="0"/>
              <a:t>GEANT kapcsolat kialakítása a Kaukázusba</a:t>
            </a:r>
          </a:p>
          <a:p>
            <a:endParaRPr lang="hu-HU" dirty="0" smtClean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&lt;Event&gt; – &lt;Place&gt; &lt;Date (DD-Month-YYYY)&gt;					</a:t>
            </a:r>
            <a:fld id="{70F2B333-24EA-4DE2-9D5F-F92EB537375C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6078538" y="4718050"/>
            <a:ext cx="3438525" cy="1862138"/>
            <a:chOff x="1172" y="1728"/>
            <a:chExt cx="3430" cy="2003"/>
          </a:xfrm>
        </p:grpSpPr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177" y="1730"/>
              <a:ext cx="3433" cy="2002"/>
              <a:chOff x="1752" y="1854"/>
              <a:chExt cx="2016" cy="1179"/>
            </a:xfrm>
          </p:grpSpPr>
          <p:sp>
            <p:nvSpPr>
              <p:cNvPr id="35" name="Line 7"/>
              <p:cNvSpPr>
                <a:spLocks noChangeShapeType="1"/>
              </p:cNvSpPr>
              <p:nvPr/>
            </p:nvSpPr>
            <p:spPr bwMode="auto">
              <a:xfrm>
                <a:off x="1926" y="2220"/>
                <a:ext cx="1023" cy="69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6" name="Line 8"/>
              <p:cNvSpPr>
                <a:spLocks noChangeShapeType="1"/>
              </p:cNvSpPr>
              <p:nvPr/>
            </p:nvSpPr>
            <p:spPr bwMode="auto">
              <a:xfrm>
                <a:off x="2106" y="2139"/>
                <a:ext cx="1011" cy="66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7" name="Line 9"/>
              <p:cNvSpPr>
                <a:spLocks noChangeShapeType="1"/>
              </p:cNvSpPr>
              <p:nvPr/>
            </p:nvSpPr>
            <p:spPr bwMode="auto">
              <a:xfrm>
                <a:off x="2277" y="2064"/>
                <a:ext cx="1035" cy="63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8" name="Line 10"/>
              <p:cNvSpPr>
                <a:spLocks noChangeShapeType="1"/>
              </p:cNvSpPr>
              <p:nvPr/>
            </p:nvSpPr>
            <p:spPr bwMode="auto">
              <a:xfrm>
                <a:off x="2439" y="1989"/>
                <a:ext cx="1032" cy="61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9" name="Line 11"/>
              <p:cNvSpPr>
                <a:spLocks noChangeShapeType="1"/>
              </p:cNvSpPr>
              <p:nvPr/>
            </p:nvSpPr>
            <p:spPr bwMode="auto">
              <a:xfrm>
                <a:off x="2595" y="1920"/>
                <a:ext cx="1014" cy="579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40" name="Line 12"/>
              <p:cNvSpPr>
                <a:spLocks noChangeShapeType="1"/>
              </p:cNvSpPr>
              <p:nvPr/>
            </p:nvSpPr>
            <p:spPr bwMode="auto">
              <a:xfrm flipV="1">
                <a:off x="1929" y="1956"/>
                <a:ext cx="993" cy="46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41" name="Line 13"/>
              <p:cNvSpPr>
                <a:spLocks noChangeShapeType="1"/>
              </p:cNvSpPr>
              <p:nvPr/>
            </p:nvSpPr>
            <p:spPr bwMode="auto">
              <a:xfrm flipV="1">
                <a:off x="2118" y="2064"/>
                <a:ext cx="996" cy="49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42" name="Line 14"/>
              <p:cNvSpPr>
                <a:spLocks noChangeShapeType="1"/>
              </p:cNvSpPr>
              <p:nvPr/>
            </p:nvSpPr>
            <p:spPr bwMode="auto">
              <a:xfrm flipV="1">
                <a:off x="2313" y="2169"/>
                <a:ext cx="1005" cy="53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43" name="Line 15"/>
              <p:cNvSpPr>
                <a:spLocks noChangeShapeType="1"/>
              </p:cNvSpPr>
              <p:nvPr/>
            </p:nvSpPr>
            <p:spPr bwMode="auto">
              <a:xfrm flipV="1">
                <a:off x="2526" y="2292"/>
                <a:ext cx="1011" cy="57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44" name="Freeform 16"/>
              <p:cNvSpPr>
                <a:spLocks/>
              </p:cNvSpPr>
              <p:nvPr/>
            </p:nvSpPr>
            <p:spPr bwMode="auto">
              <a:xfrm>
                <a:off x="1752" y="1854"/>
                <a:ext cx="2016" cy="1179"/>
              </a:xfrm>
              <a:custGeom>
                <a:avLst/>
                <a:gdLst>
                  <a:gd name="T0" fmla="*/ 0 w 2016"/>
                  <a:gd name="T1" fmla="*/ 444 h 1179"/>
                  <a:gd name="T2" fmla="*/ 1002 w 2016"/>
                  <a:gd name="T3" fmla="*/ 1179 h 1179"/>
                  <a:gd name="T4" fmla="*/ 2016 w 2016"/>
                  <a:gd name="T5" fmla="*/ 564 h 1179"/>
                  <a:gd name="T6" fmla="*/ 993 w 2016"/>
                  <a:gd name="T7" fmla="*/ 0 h 1179"/>
                  <a:gd name="T8" fmla="*/ 0 w 2016"/>
                  <a:gd name="T9" fmla="*/ 444 h 1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16"/>
                  <a:gd name="T16" fmla="*/ 0 h 1179"/>
                  <a:gd name="T17" fmla="*/ 2016 w 2016"/>
                  <a:gd name="T18" fmla="*/ 1179 h 11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16" h="1179">
                    <a:moveTo>
                      <a:pt x="0" y="444"/>
                    </a:moveTo>
                    <a:lnTo>
                      <a:pt x="1002" y="1179"/>
                    </a:lnTo>
                    <a:lnTo>
                      <a:pt x="2016" y="564"/>
                    </a:lnTo>
                    <a:lnTo>
                      <a:pt x="993" y="0"/>
                    </a:lnTo>
                    <a:lnTo>
                      <a:pt x="0" y="444"/>
                    </a:lnTo>
                    <a:close/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" name="Group 17"/>
            <p:cNvGrpSpPr>
              <a:grpSpLocks/>
            </p:cNvGrpSpPr>
            <p:nvPr/>
          </p:nvGrpSpPr>
          <p:grpSpPr bwMode="auto">
            <a:xfrm>
              <a:off x="1592" y="2143"/>
              <a:ext cx="3010" cy="1451"/>
              <a:chOff x="2002" y="2098"/>
              <a:chExt cx="1771" cy="854"/>
            </a:xfrm>
          </p:grpSpPr>
          <p:grpSp>
            <p:nvGrpSpPr>
              <p:cNvPr id="8" name="Group 18"/>
              <p:cNvGrpSpPr>
                <a:grpSpLocks/>
              </p:cNvGrpSpPr>
              <p:nvPr/>
            </p:nvGrpSpPr>
            <p:grpSpPr bwMode="auto">
              <a:xfrm>
                <a:off x="2002" y="2098"/>
                <a:ext cx="1771" cy="854"/>
                <a:chOff x="2002" y="2098"/>
                <a:chExt cx="1771" cy="854"/>
              </a:xfrm>
            </p:grpSpPr>
            <p:sp>
              <p:nvSpPr>
                <p:cNvPr id="20" name="Freeform 19"/>
                <p:cNvSpPr>
                  <a:spLocks/>
                </p:cNvSpPr>
                <p:nvPr/>
              </p:nvSpPr>
              <p:spPr bwMode="auto">
                <a:xfrm>
                  <a:off x="2679" y="2750"/>
                  <a:ext cx="397" cy="173"/>
                </a:xfrm>
                <a:custGeom>
                  <a:avLst/>
                  <a:gdLst/>
                  <a:ahLst/>
                  <a:cxnLst>
                    <a:cxn ang="0">
                      <a:pos x="262" y="168"/>
                    </a:cxn>
                    <a:cxn ang="0">
                      <a:pos x="229" y="171"/>
                    </a:cxn>
                    <a:cxn ang="0">
                      <a:pos x="200" y="171"/>
                    </a:cxn>
                    <a:cxn ang="0">
                      <a:pos x="154" y="164"/>
                    </a:cxn>
                    <a:cxn ang="0">
                      <a:pos x="140" y="135"/>
                    </a:cxn>
                    <a:cxn ang="0">
                      <a:pos x="123" y="123"/>
                    </a:cxn>
                    <a:cxn ang="0">
                      <a:pos x="92" y="132"/>
                    </a:cxn>
                    <a:cxn ang="0">
                      <a:pos x="70" y="130"/>
                    </a:cxn>
                    <a:cxn ang="0">
                      <a:pos x="61" y="111"/>
                    </a:cxn>
                    <a:cxn ang="0">
                      <a:pos x="27" y="94"/>
                    </a:cxn>
                    <a:cxn ang="0">
                      <a:pos x="10" y="113"/>
                    </a:cxn>
                    <a:cxn ang="0">
                      <a:pos x="39" y="87"/>
                    </a:cxn>
                    <a:cxn ang="0">
                      <a:pos x="51" y="77"/>
                    </a:cxn>
                    <a:cxn ang="0">
                      <a:pos x="32" y="72"/>
                    </a:cxn>
                    <a:cxn ang="0">
                      <a:pos x="44" y="63"/>
                    </a:cxn>
                    <a:cxn ang="0">
                      <a:pos x="27" y="44"/>
                    </a:cxn>
                    <a:cxn ang="0">
                      <a:pos x="58" y="27"/>
                    </a:cxn>
                    <a:cxn ang="0">
                      <a:pos x="61" y="8"/>
                    </a:cxn>
                    <a:cxn ang="0">
                      <a:pos x="85" y="0"/>
                    </a:cxn>
                    <a:cxn ang="0">
                      <a:pos x="133" y="24"/>
                    </a:cxn>
                    <a:cxn ang="0">
                      <a:pos x="154" y="29"/>
                    </a:cxn>
                    <a:cxn ang="0">
                      <a:pos x="169" y="10"/>
                    </a:cxn>
                    <a:cxn ang="0">
                      <a:pos x="219" y="41"/>
                    </a:cxn>
                    <a:cxn ang="0">
                      <a:pos x="248" y="36"/>
                    </a:cxn>
                    <a:cxn ang="0">
                      <a:pos x="277" y="20"/>
                    </a:cxn>
                    <a:cxn ang="0">
                      <a:pos x="327" y="36"/>
                    </a:cxn>
                    <a:cxn ang="0">
                      <a:pos x="353" y="65"/>
                    </a:cxn>
                    <a:cxn ang="0">
                      <a:pos x="397" y="92"/>
                    </a:cxn>
                    <a:cxn ang="0">
                      <a:pos x="262" y="168"/>
                    </a:cxn>
                  </a:cxnLst>
                  <a:rect l="0" t="0" r="r" b="b"/>
                  <a:pathLst>
                    <a:path w="397" h="173">
                      <a:moveTo>
                        <a:pt x="262" y="168"/>
                      </a:moveTo>
                      <a:cubicBezTo>
                        <a:pt x="249" y="173"/>
                        <a:pt x="243" y="173"/>
                        <a:pt x="229" y="171"/>
                      </a:cubicBezTo>
                      <a:cubicBezTo>
                        <a:pt x="221" y="159"/>
                        <a:pt x="211" y="163"/>
                        <a:pt x="200" y="171"/>
                      </a:cubicBezTo>
                      <a:cubicBezTo>
                        <a:pt x="184" y="169"/>
                        <a:pt x="170" y="166"/>
                        <a:pt x="154" y="164"/>
                      </a:cubicBezTo>
                      <a:cubicBezTo>
                        <a:pt x="148" y="155"/>
                        <a:pt x="148" y="142"/>
                        <a:pt x="140" y="135"/>
                      </a:cubicBezTo>
                      <a:cubicBezTo>
                        <a:pt x="135" y="130"/>
                        <a:pt x="123" y="123"/>
                        <a:pt x="123" y="123"/>
                      </a:cubicBezTo>
                      <a:cubicBezTo>
                        <a:pt x="108" y="125"/>
                        <a:pt x="105" y="128"/>
                        <a:pt x="92" y="132"/>
                      </a:cubicBezTo>
                      <a:cubicBezTo>
                        <a:pt x="85" y="131"/>
                        <a:pt x="77" y="132"/>
                        <a:pt x="70" y="130"/>
                      </a:cubicBezTo>
                      <a:cubicBezTo>
                        <a:pt x="56" y="127"/>
                        <a:pt x="68" y="121"/>
                        <a:pt x="61" y="111"/>
                      </a:cubicBezTo>
                      <a:cubicBezTo>
                        <a:pt x="53" y="101"/>
                        <a:pt x="39" y="96"/>
                        <a:pt x="27" y="94"/>
                      </a:cubicBezTo>
                      <a:cubicBezTo>
                        <a:pt x="8" y="96"/>
                        <a:pt x="0" y="95"/>
                        <a:pt x="10" y="113"/>
                      </a:cubicBezTo>
                      <a:cubicBezTo>
                        <a:pt x="27" y="110"/>
                        <a:pt x="27" y="98"/>
                        <a:pt x="39" y="87"/>
                      </a:cubicBezTo>
                      <a:cubicBezTo>
                        <a:pt x="45" y="89"/>
                        <a:pt x="62" y="91"/>
                        <a:pt x="51" y="77"/>
                      </a:cubicBezTo>
                      <a:cubicBezTo>
                        <a:pt x="47" y="72"/>
                        <a:pt x="38" y="74"/>
                        <a:pt x="32" y="72"/>
                      </a:cubicBezTo>
                      <a:cubicBezTo>
                        <a:pt x="25" y="56"/>
                        <a:pt x="30" y="74"/>
                        <a:pt x="44" y="63"/>
                      </a:cubicBezTo>
                      <a:cubicBezTo>
                        <a:pt x="49" y="59"/>
                        <a:pt x="29" y="45"/>
                        <a:pt x="27" y="44"/>
                      </a:cubicBezTo>
                      <a:cubicBezTo>
                        <a:pt x="31" y="30"/>
                        <a:pt x="45" y="29"/>
                        <a:pt x="58" y="27"/>
                      </a:cubicBezTo>
                      <a:cubicBezTo>
                        <a:pt x="59" y="21"/>
                        <a:pt x="58" y="14"/>
                        <a:pt x="61" y="8"/>
                      </a:cubicBezTo>
                      <a:cubicBezTo>
                        <a:pt x="64" y="0"/>
                        <a:pt x="85" y="0"/>
                        <a:pt x="85" y="0"/>
                      </a:cubicBezTo>
                      <a:cubicBezTo>
                        <a:pt x="104" y="5"/>
                        <a:pt x="113" y="21"/>
                        <a:pt x="133" y="24"/>
                      </a:cubicBezTo>
                      <a:cubicBezTo>
                        <a:pt x="149" y="36"/>
                        <a:pt x="142" y="37"/>
                        <a:pt x="154" y="29"/>
                      </a:cubicBezTo>
                      <a:cubicBezTo>
                        <a:pt x="159" y="18"/>
                        <a:pt x="157" y="16"/>
                        <a:pt x="169" y="10"/>
                      </a:cubicBezTo>
                      <a:cubicBezTo>
                        <a:pt x="185" y="22"/>
                        <a:pt x="203" y="29"/>
                        <a:pt x="219" y="41"/>
                      </a:cubicBezTo>
                      <a:cubicBezTo>
                        <a:pt x="229" y="39"/>
                        <a:pt x="238" y="38"/>
                        <a:pt x="248" y="36"/>
                      </a:cubicBezTo>
                      <a:cubicBezTo>
                        <a:pt x="255" y="35"/>
                        <a:pt x="263" y="23"/>
                        <a:pt x="277" y="20"/>
                      </a:cubicBezTo>
                      <a:cubicBezTo>
                        <a:pt x="295" y="23"/>
                        <a:pt x="309" y="32"/>
                        <a:pt x="327" y="36"/>
                      </a:cubicBezTo>
                      <a:cubicBezTo>
                        <a:pt x="334" y="48"/>
                        <a:pt x="339" y="61"/>
                        <a:pt x="353" y="65"/>
                      </a:cubicBezTo>
                      <a:cubicBezTo>
                        <a:pt x="356" y="73"/>
                        <a:pt x="388" y="92"/>
                        <a:pt x="397" y="92"/>
                      </a:cubicBezTo>
                      <a:lnTo>
                        <a:pt x="262" y="16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50000">
                      <a:schemeClr val="accent2">
                        <a:gamma/>
                        <a:shade val="46275"/>
                        <a:invGamma/>
                      </a:schemeClr>
                    </a:gs>
                    <a:gs pos="100000">
                      <a:schemeClr val="accent2"/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1" name="Freeform 20"/>
                <p:cNvSpPr>
                  <a:spLocks/>
                </p:cNvSpPr>
                <p:nvPr/>
              </p:nvSpPr>
              <p:spPr bwMode="auto">
                <a:xfrm>
                  <a:off x="2791" y="2911"/>
                  <a:ext cx="83" cy="41"/>
                </a:xfrm>
                <a:custGeom>
                  <a:avLst/>
                  <a:gdLst/>
                  <a:ahLst/>
                  <a:cxnLst>
                    <a:cxn ang="0">
                      <a:pos x="77" y="24"/>
                    </a:cxn>
                    <a:cxn ang="0">
                      <a:pos x="36" y="24"/>
                    </a:cxn>
                    <a:cxn ang="0">
                      <a:pos x="17" y="0"/>
                    </a:cxn>
                    <a:cxn ang="0">
                      <a:pos x="0" y="24"/>
                    </a:cxn>
                    <a:cxn ang="0">
                      <a:pos x="24" y="41"/>
                    </a:cxn>
                    <a:cxn ang="0">
                      <a:pos x="77" y="24"/>
                    </a:cxn>
                  </a:cxnLst>
                  <a:rect l="0" t="0" r="r" b="b"/>
                  <a:pathLst>
                    <a:path w="77" h="41">
                      <a:moveTo>
                        <a:pt x="77" y="24"/>
                      </a:moveTo>
                      <a:cubicBezTo>
                        <a:pt x="65" y="33"/>
                        <a:pt x="50" y="26"/>
                        <a:pt x="36" y="24"/>
                      </a:cubicBezTo>
                      <a:cubicBezTo>
                        <a:pt x="31" y="12"/>
                        <a:pt x="27" y="7"/>
                        <a:pt x="17" y="0"/>
                      </a:cubicBezTo>
                      <a:cubicBezTo>
                        <a:pt x="5" y="5"/>
                        <a:pt x="5" y="13"/>
                        <a:pt x="0" y="24"/>
                      </a:cubicBezTo>
                      <a:cubicBezTo>
                        <a:pt x="4" y="37"/>
                        <a:pt x="11" y="37"/>
                        <a:pt x="24" y="41"/>
                      </a:cubicBezTo>
                      <a:cubicBezTo>
                        <a:pt x="48" y="39"/>
                        <a:pt x="55" y="32"/>
                        <a:pt x="77" y="2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50000">
                      <a:schemeClr val="accent2">
                        <a:gamma/>
                        <a:shade val="46275"/>
                        <a:invGamma/>
                      </a:schemeClr>
                    </a:gs>
                    <a:gs pos="100000">
                      <a:schemeClr val="accent2"/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" name="Freeform 21"/>
                <p:cNvSpPr>
                  <a:spLocks/>
                </p:cNvSpPr>
                <p:nvPr/>
              </p:nvSpPr>
              <p:spPr bwMode="auto">
                <a:xfrm>
                  <a:off x="2538" y="2844"/>
                  <a:ext cx="92" cy="14"/>
                </a:xfrm>
                <a:custGeom>
                  <a:avLst/>
                  <a:gdLst/>
                  <a:ahLst/>
                  <a:cxnLst>
                    <a:cxn ang="0">
                      <a:pos x="87" y="33"/>
                    </a:cxn>
                    <a:cxn ang="0">
                      <a:pos x="55" y="16"/>
                    </a:cxn>
                    <a:cxn ang="0">
                      <a:pos x="27" y="0"/>
                    </a:cxn>
                    <a:cxn ang="0">
                      <a:pos x="22" y="16"/>
                    </a:cxn>
                    <a:cxn ang="0">
                      <a:pos x="39" y="38"/>
                    </a:cxn>
                    <a:cxn ang="0">
                      <a:pos x="67" y="45"/>
                    </a:cxn>
                    <a:cxn ang="0">
                      <a:pos x="87" y="33"/>
                    </a:cxn>
                  </a:cxnLst>
                  <a:rect l="0" t="0" r="r" b="b"/>
                  <a:pathLst>
                    <a:path w="92" h="52">
                      <a:moveTo>
                        <a:pt x="87" y="33"/>
                      </a:moveTo>
                      <a:cubicBezTo>
                        <a:pt x="74" y="30"/>
                        <a:pt x="66" y="23"/>
                        <a:pt x="55" y="16"/>
                      </a:cubicBezTo>
                      <a:cubicBezTo>
                        <a:pt x="48" y="4"/>
                        <a:pt x="40" y="3"/>
                        <a:pt x="27" y="0"/>
                      </a:cubicBezTo>
                      <a:cubicBezTo>
                        <a:pt x="2" y="3"/>
                        <a:pt x="0" y="10"/>
                        <a:pt x="22" y="16"/>
                      </a:cubicBezTo>
                      <a:cubicBezTo>
                        <a:pt x="30" y="28"/>
                        <a:pt x="24" y="35"/>
                        <a:pt x="39" y="38"/>
                      </a:cubicBezTo>
                      <a:cubicBezTo>
                        <a:pt x="51" y="35"/>
                        <a:pt x="56" y="42"/>
                        <a:pt x="67" y="45"/>
                      </a:cubicBezTo>
                      <a:cubicBezTo>
                        <a:pt x="79" y="52"/>
                        <a:pt x="92" y="49"/>
                        <a:pt x="87" y="33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50000">
                      <a:schemeClr val="accent2">
                        <a:gamma/>
                        <a:shade val="46275"/>
                        <a:invGamma/>
                      </a:schemeClr>
                    </a:gs>
                    <a:gs pos="100000">
                      <a:schemeClr val="accent2"/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3" name="Freeform 22"/>
                <p:cNvSpPr>
                  <a:spLocks/>
                </p:cNvSpPr>
                <p:nvPr/>
              </p:nvSpPr>
              <p:spPr bwMode="auto">
                <a:xfrm>
                  <a:off x="2002" y="2171"/>
                  <a:ext cx="1771" cy="611"/>
                </a:xfrm>
                <a:custGeom>
                  <a:avLst/>
                  <a:gdLst/>
                  <a:ahLst/>
                  <a:cxnLst>
                    <a:cxn ang="0">
                      <a:pos x="537" y="591"/>
                    </a:cxn>
                    <a:cxn ang="0">
                      <a:pos x="633" y="579"/>
                    </a:cxn>
                    <a:cxn ang="0">
                      <a:pos x="676" y="548"/>
                    </a:cxn>
                    <a:cxn ang="0">
                      <a:pos x="772" y="575"/>
                    </a:cxn>
                    <a:cxn ang="0">
                      <a:pos x="852" y="539"/>
                    </a:cxn>
                    <a:cxn ang="0">
                      <a:pos x="909" y="505"/>
                    </a:cxn>
                    <a:cxn ang="0">
                      <a:pos x="998" y="495"/>
                    </a:cxn>
                    <a:cxn ang="0">
                      <a:pos x="1044" y="572"/>
                    </a:cxn>
                    <a:cxn ang="0">
                      <a:pos x="1096" y="519"/>
                    </a:cxn>
                    <a:cxn ang="0">
                      <a:pos x="1168" y="553"/>
                    </a:cxn>
                    <a:cxn ang="0">
                      <a:pos x="1771" y="243"/>
                    </a:cxn>
                    <a:cxn ang="0">
                      <a:pos x="1533" y="155"/>
                    </a:cxn>
                    <a:cxn ang="0">
                      <a:pos x="1411" y="162"/>
                    </a:cxn>
                    <a:cxn ang="0">
                      <a:pos x="1372" y="109"/>
                    </a:cxn>
                    <a:cxn ang="0">
                      <a:pos x="1500" y="126"/>
                    </a:cxn>
                    <a:cxn ang="0">
                      <a:pos x="1416" y="54"/>
                    </a:cxn>
                    <a:cxn ang="0">
                      <a:pos x="1315" y="1"/>
                    </a:cxn>
                    <a:cxn ang="0">
                      <a:pos x="1072" y="42"/>
                    </a:cxn>
                    <a:cxn ang="0">
                      <a:pos x="892" y="44"/>
                    </a:cxn>
                    <a:cxn ang="0">
                      <a:pos x="885" y="97"/>
                    </a:cxn>
                    <a:cxn ang="0">
                      <a:pos x="885" y="145"/>
                    </a:cxn>
                    <a:cxn ang="0">
                      <a:pos x="940" y="188"/>
                    </a:cxn>
                    <a:cxn ang="0">
                      <a:pos x="1015" y="157"/>
                    </a:cxn>
                    <a:cxn ang="0">
                      <a:pos x="1106" y="95"/>
                    </a:cxn>
                    <a:cxn ang="0">
                      <a:pos x="1243" y="83"/>
                    </a:cxn>
                    <a:cxn ang="0">
                      <a:pos x="1142" y="123"/>
                    </a:cxn>
                    <a:cxn ang="0">
                      <a:pos x="1140" y="167"/>
                    </a:cxn>
                    <a:cxn ang="0">
                      <a:pos x="1183" y="212"/>
                    </a:cxn>
                    <a:cxn ang="0">
                      <a:pos x="1106" y="200"/>
                    </a:cxn>
                    <a:cxn ang="0">
                      <a:pos x="1065" y="188"/>
                    </a:cxn>
                    <a:cxn ang="0">
                      <a:pos x="964" y="248"/>
                    </a:cxn>
                    <a:cxn ang="0">
                      <a:pos x="844" y="203"/>
                    </a:cxn>
                    <a:cxn ang="0">
                      <a:pos x="832" y="174"/>
                    </a:cxn>
                    <a:cxn ang="0">
                      <a:pos x="888" y="126"/>
                    </a:cxn>
                    <a:cxn ang="0">
                      <a:pos x="801" y="133"/>
                    </a:cxn>
                    <a:cxn ang="0">
                      <a:pos x="712" y="167"/>
                    </a:cxn>
                    <a:cxn ang="0">
                      <a:pos x="604" y="140"/>
                    </a:cxn>
                    <a:cxn ang="0">
                      <a:pos x="520" y="114"/>
                    </a:cxn>
                    <a:cxn ang="0">
                      <a:pos x="427" y="80"/>
                    </a:cxn>
                    <a:cxn ang="0">
                      <a:pos x="379" y="150"/>
                    </a:cxn>
                    <a:cxn ang="0">
                      <a:pos x="261" y="128"/>
                    </a:cxn>
                    <a:cxn ang="0">
                      <a:pos x="182" y="90"/>
                    </a:cxn>
                    <a:cxn ang="0">
                      <a:pos x="74" y="107"/>
                    </a:cxn>
                    <a:cxn ang="0">
                      <a:pos x="12" y="155"/>
                    </a:cxn>
                    <a:cxn ang="0">
                      <a:pos x="36" y="229"/>
                    </a:cxn>
                    <a:cxn ang="0">
                      <a:pos x="146" y="255"/>
                    </a:cxn>
                    <a:cxn ang="0">
                      <a:pos x="261" y="251"/>
                    </a:cxn>
                    <a:cxn ang="0">
                      <a:pos x="441" y="284"/>
                    </a:cxn>
                    <a:cxn ang="0">
                      <a:pos x="472" y="332"/>
                    </a:cxn>
                    <a:cxn ang="0">
                      <a:pos x="460" y="402"/>
                    </a:cxn>
                    <a:cxn ang="0">
                      <a:pos x="427" y="503"/>
                    </a:cxn>
                    <a:cxn ang="0">
                      <a:pos x="525" y="486"/>
                    </a:cxn>
                    <a:cxn ang="0">
                      <a:pos x="542" y="359"/>
                    </a:cxn>
                    <a:cxn ang="0">
                      <a:pos x="588" y="375"/>
                    </a:cxn>
                    <a:cxn ang="0">
                      <a:pos x="597" y="450"/>
                    </a:cxn>
                    <a:cxn ang="0">
                      <a:pos x="578" y="510"/>
                    </a:cxn>
                    <a:cxn ang="0">
                      <a:pos x="592" y="587"/>
                    </a:cxn>
                  </a:cxnLst>
                  <a:rect l="0" t="0" r="r" b="b"/>
                  <a:pathLst>
                    <a:path w="1771" h="611">
                      <a:moveTo>
                        <a:pt x="592" y="587"/>
                      </a:moveTo>
                      <a:cubicBezTo>
                        <a:pt x="589" y="598"/>
                        <a:pt x="582" y="596"/>
                        <a:pt x="571" y="599"/>
                      </a:cubicBezTo>
                      <a:cubicBezTo>
                        <a:pt x="566" y="611"/>
                        <a:pt x="560" y="608"/>
                        <a:pt x="547" y="606"/>
                      </a:cubicBezTo>
                      <a:cubicBezTo>
                        <a:pt x="545" y="600"/>
                        <a:pt x="538" y="597"/>
                        <a:pt x="537" y="591"/>
                      </a:cubicBezTo>
                      <a:cubicBezTo>
                        <a:pt x="534" y="579"/>
                        <a:pt x="550" y="566"/>
                        <a:pt x="559" y="560"/>
                      </a:cubicBezTo>
                      <a:cubicBezTo>
                        <a:pt x="579" y="564"/>
                        <a:pt x="576" y="572"/>
                        <a:pt x="590" y="582"/>
                      </a:cubicBezTo>
                      <a:cubicBezTo>
                        <a:pt x="607" y="570"/>
                        <a:pt x="605" y="592"/>
                        <a:pt x="621" y="596"/>
                      </a:cubicBezTo>
                      <a:cubicBezTo>
                        <a:pt x="631" y="593"/>
                        <a:pt x="631" y="589"/>
                        <a:pt x="633" y="579"/>
                      </a:cubicBezTo>
                      <a:cubicBezTo>
                        <a:pt x="632" y="574"/>
                        <a:pt x="625" y="572"/>
                        <a:pt x="624" y="567"/>
                      </a:cubicBezTo>
                      <a:cubicBezTo>
                        <a:pt x="622" y="558"/>
                        <a:pt x="641" y="556"/>
                        <a:pt x="645" y="555"/>
                      </a:cubicBezTo>
                      <a:cubicBezTo>
                        <a:pt x="642" y="545"/>
                        <a:pt x="644" y="540"/>
                        <a:pt x="650" y="531"/>
                      </a:cubicBezTo>
                      <a:cubicBezTo>
                        <a:pt x="654" y="516"/>
                        <a:pt x="660" y="543"/>
                        <a:pt x="676" y="548"/>
                      </a:cubicBezTo>
                      <a:cubicBezTo>
                        <a:pt x="683" y="532"/>
                        <a:pt x="692" y="541"/>
                        <a:pt x="708" y="546"/>
                      </a:cubicBezTo>
                      <a:cubicBezTo>
                        <a:pt x="710" y="547"/>
                        <a:pt x="715" y="548"/>
                        <a:pt x="715" y="548"/>
                      </a:cubicBezTo>
                      <a:cubicBezTo>
                        <a:pt x="730" y="559"/>
                        <a:pt x="735" y="564"/>
                        <a:pt x="753" y="567"/>
                      </a:cubicBezTo>
                      <a:cubicBezTo>
                        <a:pt x="757" y="578"/>
                        <a:pt x="761" y="578"/>
                        <a:pt x="772" y="575"/>
                      </a:cubicBezTo>
                      <a:cubicBezTo>
                        <a:pt x="795" y="577"/>
                        <a:pt x="803" y="585"/>
                        <a:pt x="823" y="591"/>
                      </a:cubicBezTo>
                      <a:cubicBezTo>
                        <a:pt x="836" y="587"/>
                        <a:pt x="826" y="575"/>
                        <a:pt x="823" y="565"/>
                      </a:cubicBezTo>
                      <a:cubicBezTo>
                        <a:pt x="826" y="555"/>
                        <a:pt x="830" y="552"/>
                        <a:pt x="840" y="548"/>
                      </a:cubicBezTo>
                      <a:cubicBezTo>
                        <a:pt x="852" y="527"/>
                        <a:pt x="835" y="553"/>
                        <a:pt x="852" y="539"/>
                      </a:cubicBezTo>
                      <a:cubicBezTo>
                        <a:pt x="854" y="537"/>
                        <a:pt x="854" y="533"/>
                        <a:pt x="856" y="531"/>
                      </a:cubicBezTo>
                      <a:cubicBezTo>
                        <a:pt x="861" y="528"/>
                        <a:pt x="867" y="529"/>
                        <a:pt x="873" y="527"/>
                      </a:cubicBezTo>
                      <a:cubicBezTo>
                        <a:pt x="881" y="521"/>
                        <a:pt x="885" y="516"/>
                        <a:pt x="895" y="519"/>
                      </a:cubicBezTo>
                      <a:cubicBezTo>
                        <a:pt x="890" y="507"/>
                        <a:pt x="900" y="511"/>
                        <a:pt x="909" y="505"/>
                      </a:cubicBezTo>
                      <a:cubicBezTo>
                        <a:pt x="916" y="506"/>
                        <a:pt x="923" y="510"/>
                        <a:pt x="931" y="510"/>
                      </a:cubicBezTo>
                      <a:cubicBezTo>
                        <a:pt x="941" y="510"/>
                        <a:pt x="959" y="503"/>
                        <a:pt x="969" y="500"/>
                      </a:cubicBezTo>
                      <a:cubicBezTo>
                        <a:pt x="974" y="495"/>
                        <a:pt x="976" y="490"/>
                        <a:pt x="984" y="491"/>
                      </a:cubicBezTo>
                      <a:cubicBezTo>
                        <a:pt x="989" y="491"/>
                        <a:pt x="998" y="495"/>
                        <a:pt x="998" y="495"/>
                      </a:cubicBezTo>
                      <a:cubicBezTo>
                        <a:pt x="1007" y="510"/>
                        <a:pt x="1009" y="510"/>
                        <a:pt x="1027" y="512"/>
                      </a:cubicBezTo>
                      <a:cubicBezTo>
                        <a:pt x="1039" y="519"/>
                        <a:pt x="1045" y="525"/>
                        <a:pt x="1029" y="529"/>
                      </a:cubicBezTo>
                      <a:cubicBezTo>
                        <a:pt x="1033" y="544"/>
                        <a:pt x="1027" y="541"/>
                        <a:pt x="1020" y="553"/>
                      </a:cubicBezTo>
                      <a:cubicBezTo>
                        <a:pt x="1030" y="566"/>
                        <a:pt x="1032" y="564"/>
                        <a:pt x="1044" y="572"/>
                      </a:cubicBezTo>
                      <a:cubicBezTo>
                        <a:pt x="1050" y="551"/>
                        <a:pt x="1082" y="565"/>
                        <a:pt x="1099" y="567"/>
                      </a:cubicBezTo>
                      <a:cubicBezTo>
                        <a:pt x="1112" y="564"/>
                        <a:pt x="1120" y="550"/>
                        <a:pt x="1104" y="543"/>
                      </a:cubicBezTo>
                      <a:cubicBezTo>
                        <a:pt x="1099" y="541"/>
                        <a:pt x="1093" y="541"/>
                        <a:pt x="1087" y="539"/>
                      </a:cubicBezTo>
                      <a:cubicBezTo>
                        <a:pt x="1082" y="526"/>
                        <a:pt x="1090" y="530"/>
                        <a:pt x="1096" y="519"/>
                      </a:cubicBezTo>
                      <a:cubicBezTo>
                        <a:pt x="1103" y="520"/>
                        <a:pt x="1111" y="523"/>
                        <a:pt x="1118" y="524"/>
                      </a:cubicBezTo>
                      <a:cubicBezTo>
                        <a:pt x="1131" y="526"/>
                        <a:pt x="1156" y="529"/>
                        <a:pt x="1156" y="529"/>
                      </a:cubicBezTo>
                      <a:cubicBezTo>
                        <a:pt x="1173" y="539"/>
                        <a:pt x="1226" y="531"/>
                        <a:pt x="1190" y="541"/>
                      </a:cubicBezTo>
                      <a:cubicBezTo>
                        <a:pt x="1187" y="553"/>
                        <a:pt x="1179" y="551"/>
                        <a:pt x="1168" y="553"/>
                      </a:cubicBezTo>
                      <a:cubicBezTo>
                        <a:pt x="1158" y="563"/>
                        <a:pt x="1149" y="565"/>
                        <a:pt x="1135" y="567"/>
                      </a:cubicBezTo>
                      <a:cubicBezTo>
                        <a:pt x="1131" y="579"/>
                        <a:pt x="1145" y="585"/>
                        <a:pt x="1156" y="591"/>
                      </a:cubicBezTo>
                      <a:cubicBezTo>
                        <a:pt x="1162" y="599"/>
                        <a:pt x="1178" y="611"/>
                        <a:pt x="1178" y="611"/>
                      </a:cubicBezTo>
                      <a:lnTo>
                        <a:pt x="1771" y="243"/>
                      </a:lnTo>
                      <a:cubicBezTo>
                        <a:pt x="1692" y="201"/>
                        <a:pt x="1614" y="155"/>
                        <a:pt x="1533" y="116"/>
                      </a:cubicBezTo>
                      <a:cubicBezTo>
                        <a:pt x="1529" y="114"/>
                        <a:pt x="1532" y="124"/>
                        <a:pt x="1531" y="128"/>
                      </a:cubicBezTo>
                      <a:cubicBezTo>
                        <a:pt x="1530" y="131"/>
                        <a:pt x="1528" y="133"/>
                        <a:pt x="1526" y="135"/>
                      </a:cubicBezTo>
                      <a:cubicBezTo>
                        <a:pt x="1529" y="148"/>
                        <a:pt x="1538" y="142"/>
                        <a:pt x="1533" y="155"/>
                      </a:cubicBezTo>
                      <a:cubicBezTo>
                        <a:pt x="1526" y="153"/>
                        <a:pt x="1521" y="148"/>
                        <a:pt x="1514" y="147"/>
                      </a:cubicBezTo>
                      <a:cubicBezTo>
                        <a:pt x="1508" y="146"/>
                        <a:pt x="1480" y="156"/>
                        <a:pt x="1473" y="157"/>
                      </a:cubicBezTo>
                      <a:cubicBezTo>
                        <a:pt x="1467" y="179"/>
                        <a:pt x="1469" y="171"/>
                        <a:pt x="1435" y="169"/>
                      </a:cubicBezTo>
                      <a:cubicBezTo>
                        <a:pt x="1425" y="162"/>
                        <a:pt x="1423" y="158"/>
                        <a:pt x="1411" y="162"/>
                      </a:cubicBezTo>
                      <a:cubicBezTo>
                        <a:pt x="1408" y="178"/>
                        <a:pt x="1407" y="187"/>
                        <a:pt x="1394" y="174"/>
                      </a:cubicBezTo>
                      <a:cubicBezTo>
                        <a:pt x="1391" y="164"/>
                        <a:pt x="1389" y="158"/>
                        <a:pt x="1380" y="152"/>
                      </a:cubicBezTo>
                      <a:cubicBezTo>
                        <a:pt x="1383" y="140"/>
                        <a:pt x="1387" y="144"/>
                        <a:pt x="1392" y="133"/>
                      </a:cubicBezTo>
                      <a:cubicBezTo>
                        <a:pt x="1386" y="107"/>
                        <a:pt x="1385" y="127"/>
                        <a:pt x="1372" y="109"/>
                      </a:cubicBezTo>
                      <a:cubicBezTo>
                        <a:pt x="1376" y="94"/>
                        <a:pt x="1380" y="99"/>
                        <a:pt x="1387" y="109"/>
                      </a:cubicBezTo>
                      <a:cubicBezTo>
                        <a:pt x="1393" y="129"/>
                        <a:pt x="1413" y="128"/>
                        <a:pt x="1430" y="133"/>
                      </a:cubicBezTo>
                      <a:cubicBezTo>
                        <a:pt x="1452" y="149"/>
                        <a:pt x="1438" y="145"/>
                        <a:pt x="1478" y="143"/>
                      </a:cubicBezTo>
                      <a:cubicBezTo>
                        <a:pt x="1495" y="131"/>
                        <a:pt x="1488" y="137"/>
                        <a:pt x="1500" y="126"/>
                      </a:cubicBezTo>
                      <a:cubicBezTo>
                        <a:pt x="1502" y="120"/>
                        <a:pt x="1505" y="114"/>
                        <a:pt x="1500" y="107"/>
                      </a:cubicBezTo>
                      <a:cubicBezTo>
                        <a:pt x="1495" y="99"/>
                        <a:pt x="1484" y="97"/>
                        <a:pt x="1476" y="92"/>
                      </a:cubicBezTo>
                      <a:cubicBezTo>
                        <a:pt x="1465" y="84"/>
                        <a:pt x="1456" y="74"/>
                        <a:pt x="1442" y="68"/>
                      </a:cubicBezTo>
                      <a:cubicBezTo>
                        <a:pt x="1413" y="80"/>
                        <a:pt x="1423" y="69"/>
                        <a:pt x="1416" y="54"/>
                      </a:cubicBezTo>
                      <a:cubicBezTo>
                        <a:pt x="1412" y="46"/>
                        <a:pt x="1401" y="44"/>
                        <a:pt x="1394" y="42"/>
                      </a:cubicBezTo>
                      <a:cubicBezTo>
                        <a:pt x="1391" y="31"/>
                        <a:pt x="1392" y="28"/>
                        <a:pt x="1380" y="25"/>
                      </a:cubicBezTo>
                      <a:cubicBezTo>
                        <a:pt x="1365" y="12"/>
                        <a:pt x="1365" y="13"/>
                        <a:pt x="1341" y="11"/>
                      </a:cubicBezTo>
                      <a:cubicBezTo>
                        <a:pt x="1332" y="7"/>
                        <a:pt x="1323" y="7"/>
                        <a:pt x="1315" y="1"/>
                      </a:cubicBezTo>
                      <a:cubicBezTo>
                        <a:pt x="1270" y="3"/>
                        <a:pt x="1272" y="2"/>
                        <a:pt x="1243" y="8"/>
                      </a:cubicBezTo>
                      <a:cubicBezTo>
                        <a:pt x="1220" y="7"/>
                        <a:pt x="1201" y="0"/>
                        <a:pt x="1183" y="13"/>
                      </a:cubicBezTo>
                      <a:cubicBezTo>
                        <a:pt x="1144" y="10"/>
                        <a:pt x="1129" y="24"/>
                        <a:pt x="1092" y="30"/>
                      </a:cubicBezTo>
                      <a:cubicBezTo>
                        <a:pt x="1081" y="39"/>
                        <a:pt x="1087" y="45"/>
                        <a:pt x="1072" y="42"/>
                      </a:cubicBezTo>
                      <a:cubicBezTo>
                        <a:pt x="1057" y="35"/>
                        <a:pt x="1045" y="35"/>
                        <a:pt x="1027" y="32"/>
                      </a:cubicBezTo>
                      <a:cubicBezTo>
                        <a:pt x="1012" y="21"/>
                        <a:pt x="995" y="24"/>
                        <a:pt x="976" y="23"/>
                      </a:cubicBezTo>
                      <a:cubicBezTo>
                        <a:pt x="963" y="18"/>
                        <a:pt x="951" y="21"/>
                        <a:pt x="938" y="25"/>
                      </a:cubicBezTo>
                      <a:cubicBezTo>
                        <a:pt x="923" y="36"/>
                        <a:pt x="910" y="40"/>
                        <a:pt x="892" y="44"/>
                      </a:cubicBezTo>
                      <a:cubicBezTo>
                        <a:pt x="884" y="50"/>
                        <a:pt x="871" y="51"/>
                        <a:pt x="864" y="59"/>
                      </a:cubicBezTo>
                      <a:cubicBezTo>
                        <a:pt x="860" y="63"/>
                        <a:pt x="854" y="73"/>
                        <a:pt x="854" y="73"/>
                      </a:cubicBezTo>
                      <a:cubicBezTo>
                        <a:pt x="850" y="88"/>
                        <a:pt x="848" y="88"/>
                        <a:pt x="864" y="92"/>
                      </a:cubicBezTo>
                      <a:cubicBezTo>
                        <a:pt x="884" y="108"/>
                        <a:pt x="861" y="93"/>
                        <a:pt x="885" y="97"/>
                      </a:cubicBezTo>
                      <a:cubicBezTo>
                        <a:pt x="890" y="98"/>
                        <a:pt x="895" y="103"/>
                        <a:pt x="900" y="104"/>
                      </a:cubicBezTo>
                      <a:cubicBezTo>
                        <a:pt x="920" y="90"/>
                        <a:pt x="909" y="93"/>
                        <a:pt x="936" y="97"/>
                      </a:cubicBezTo>
                      <a:cubicBezTo>
                        <a:pt x="930" y="106"/>
                        <a:pt x="931" y="113"/>
                        <a:pt x="921" y="116"/>
                      </a:cubicBezTo>
                      <a:cubicBezTo>
                        <a:pt x="910" y="127"/>
                        <a:pt x="898" y="136"/>
                        <a:pt x="885" y="145"/>
                      </a:cubicBezTo>
                      <a:cubicBezTo>
                        <a:pt x="882" y="156"/>
                        <a:pt x="880" y="159"/>
                        <a:pt x="868" y="162"/>
                      </a:cubicBezTo>
                      <a:cubicBezTo>
                        <a:pt x="865" y="173"/>
                        <a:pt x="871" y="172"/>
                        <a:pt x="880" y="169"/>
                      </a:cubicBezTo>
                      <a:cubicBezTo>
                        <a:pt x="892" y="171"/>
                        <a:pt x="901" y="174"/>
                        <a:pt x="912" y="176"/>
                      </a:cubicBezTo>
                      <a:cubicBezTo>
                        <a:pt x="916" y="190"/>
                        <a:pt x="926" y="187"/>
                        <a:pt x="940" y="188"/>
                      </a:cubicBezTo>
                      <a:cubicBezTo>
                        <a:pt x="959" y="195"/>
                        <a:pt x="953" y="183"/>
                        <a:pt x="964" y="174"/>
                      </a:cubicBezTo>
                      <a:cubicBezTo>
                        <a:pt x="966" y="173"/>
                        <a:pt x="977" y="170"/>
                        <a:pt x="979" y="169"/>
                      </a:cubicBezTo>
                      <a:cubicBezTo>
                        <a:pt x="986" y="162"/>
                        <a:pt x="988" y="156"/>
                        <a:pt x="993" y="147"/>
                      </a:cubicBezTo>
                      <a:cubicBezTo>
                        <a:pt x="1001" y="150"/>
                        <a:pt x="1008" y="152"/>
                        <a:pt x="1015" y="157"/>
                      </a:cubicBezTo>
                      <a:cubicBezTo>
                        <a:pt x="1062" y="155"/>
                        <a:pt x="1067" y="160"/>
                        <a:pt x="1053" y="123"/>
                      </a:cubicBezTo>
                      <a:cubicBezTo>
                        <a:pt x="1055" y="118"/>
                        <a:pt x="1054" y="112"/>
                        <a:pt x="1058" y="109"/>
                      </a:cubicBezTo>
                      <a:cubicBezTo>
                        <a:pt x="1062" y="106"/>
                        <a:pt x="1067" y="108"/>
                        <a:pt x="1072" y="107"/>
                      </a:cubicBezTo>
                      <a:cubicBezTo>
                        <a:pt x="1083" y="104"/>
                        <a:pt x="1094" y="98"/>
                        <a:pt x="1106" y="95"/>
                      </a:cubicBezTo>
                      <a:cubicBezTo>
                        <a:pt x="1122" y="101"/>
                        <a:pt x="1135" y="105"/>
                        <a:pt x="1152" y="109"/>
                      </a:cubicBezTo>
                      <a:cubicBezTo>
                        <a:pt x="1175" y="105"/>
                        <a:pt x="1160" y="94"/>
                        <a:pt x="1190" y="90"/>
                      </a:cubicBezTo>
                      <a:cubicBezTo>
                        <a:pt x="1203" y="81"/>
                        <a:pt x="1211" y="88"/>
                        <a:pt x="1219" y="73"/>
                      </a:cubicBezTo>
                      <a:cubicBezTo>
                        <a:pt x="1226" y="78"/>
                        <a:pt x="1243" y="83"/>
                        <a:pt x="1243" y="83"/>
                      </a:cubicBezTo>
                      <a:cubicBezTo>
                        <a:pt x="1246" y="94"/>
                        <a:pt x="1253" y="97"/>
                        <a:pt x="1240" y="102"/>
                      </a:cubicBezTo>
                      <a:cubicBezTo>
                        <a:pt x="1231" y="95"/>
                        <a:pt x="1231" y="93"/>
                        <a:pt x="1216" y="99"/>
                      </a:cubicBezTo>
                      <a:cubicBezTo>
                        <a:pt x="1208" y="102"/>
                        <a:pt x="1195" y="114"/>
                        <a:pt x="1195" y="114"/>
                      </a:cubicBezTo>
                      <a:cubicBezTo>
                        <a:pt x="1166" y="102"/>
                        <a:pt x="1161" y="120"/>
                        <a:pt x="1142" y="123"/>
                      </a:cubicBezTo>
                      <a:cubicBezTo>
                        <a:pt x="1136" y="132"/>
                        <a:pt x="1137" y="143"/>
                        <a:pt x="1132" y="152"/>
                      </a:cubicBezTo>
                      <a:cubicBezTo>
                        <a:pt x="1130" y="155"/>
                        <a:pt x="1115" y="160"/>
                        <a:pt x="1111" y="162"/>
                      </a:cubicBezTo>
                      <a:cubicBezTo>
                        <a:pt x="1113" y="177"/>
                        <a:pt x="1116" y="178"/>
                        <a:pt x="1130" y="174"/>
                      </a:cubicBezTo>
                      <a:cubicBezTo>
                        <a:pt x="1133" y="172"/>
                        <a:pt x="1136" y="168"/>
                        <a:pt x="1140" y="167"/>
                      </a:cubicBezTo>
                      <a:cubicBezTo>
                        <a:pt x="1156" y="163"/>
                        <a:pt x="1148" y="171"/>
                        <a:pt x="1159" y="174"/>
                      </a:cubicBezTo>
                      <a:cubicBezTo>
                        <a:pt x="1176" y="179"/>
                        <a:pt x="1195" y="179"/>
                        <a:pt x="1212" y="183"/>
                      </a:cubicBezTo>
                      <a:cubicBezTo>
                        <a:pt x="1216" y="202"/>
                        <a:pt x="1221" y="196"/>
                        <a:pt x="1212" y="215"/>
                      </a:cubicBezTo>
                      <a:cubicBezTo>
                        <a:pt x="1200" y="210"/>
                        <a:pt x="1197" y="210"/>
                        <a:pt x="1183" y="212"/>
                      </a:cubicBezTo>
                      <a:cubicBezTo>
                        <a:pt x="1181" y="214"/>
                        <a:pt x="1179" y="218"/>
                        <a:pt x="1176" y="219"/>
                      </a:cubicBezTo>
                      <a:cubicBezTo>
                        <a:pt x="1166" y="221"/>
                        <a:pt x="1168" y="209"/>
                        <a:pt x="1164" y="205"/>
                      </a:cubicBezTo>
                      <a:cubicBezTo>
                        <a:pt x="1158" y="199"/>
                        <a:pt x="1124" y="198"/>
                        <a:pt x="1123" y="198"/>
                      </a:cubicBezTo>
                      <a:cubicBezTo>
                        <a:pt x="1117" y="199"/>
                        <a:pt x="1110" y="196"/>
                        <a:pt x="1106" y="200"/>
                      </a:cubicBezTo>
                      <a:cubicBezTo>
                        <a:pt x="1090" y="216"/>
                        <a:pt x="1116" y="220"/>
                        <a:pt x="1096" y="215"/>
                      </a:cubicBezTo>
                      <a:cubicBezTo>
                        <a:pt x="1081" y="216"/>
                        <a:pt x="1071" y="224"/>
                        <a:pt x="1060" y="217"/>
                      </a:cubicBezTo>
                      <a:cubicBezTo>
                        <a:pt x="1056" y="204"/>
                        <a:pt x="1070" y="204"/>
                        <a:pt x="1080" y="200"/>
                      </a:cubicBezTo>
                      <a:cubicBezTo>
                        <a:pt x="1090" y="183"/>
                        <a:pt x="1092" y="186"/>
                        <a:pt x="1065" y="188"/>
                      </a:cubicBezTo>
                      <a:cubicBezTo>
                        <a:pt x="1059" y="197"/>
                        <a:pt x="1059" y="202"/>
                        <a:pt x="1070" y="205"/>
                      </a:cubicBezTo>
                      <a:cubicBezTo>
                        <a:pt x="1043" y="207"/>
                        <a:pt x="1022" y="217"/>
                        <a:pt x="996" y="224"/>
                      </a:cubicBezTo>
                      <a:cubicBezTo>
                        <a:pt x="980" y="238"/>
                        <a:pt x="989" y="244"/>
                        <a:pt x="996" y="260"/>
                      </a:cubicBezTo>
                      <a:cubicBezTo>
                        <a:pt x="971" y="268"/>
                        <a:pt x="978" y="253"/>
                        <a:pt x="964" y="248"/>
                      </a:cubicBezTo>
                      <a:cubicBezTo>
                        <a:pt x="956" y="245"/>
                        <a:pt x="948" y="247"/>
                        <a:pt x="940" y="246"/>
                      </a:cubicBezTo>
                      <a:cubicBezTo>
                        <a:pt x="924" y="239"/>
                        <a:pt x="929" y="222"/>
                        <a:pt x="924" y="219"/>
                      </a:cubicBezTo>
                      <a:cubicBezTo>
                        <a:pt x="907" y="210"/>
                        <a:pt x="885" y="216"/>
                        <a:pt x="866" y="215"/>
                      </a:cubicBezTo>
                      <a:cubicBezTo>
                        <a:pt x="858" y="206"/>
                        <a:pt x="855" y="206"/>
                        <a:pt x="844" y="203"/>
                      </a:cubicBezTo>
                      <a:cubicBezTo>
                        <a:pt x="841" y="191"/>
                        <a:pt x="835" y="182"/>
                        <a:pt x="823" y="179"/>
                      </a:cubicBezTo>
                      <a:cubicBezTo>
                        <a:pt x="815" y="182"/>
                        <a:pt x="803" y="189"/>
                        <a:pt x="794" y="181"/>
                      </a:cubicBezTo>
                      <a:cubicBezTo>
                        <a:pt x="787" y="175"/>
                        <a:pt x="804" y="154"/>
                        <a:pt x="808" y="152"/>
                      </a:cubicBezTo>
                      <a:cubicBezTo>
                        <a:pt x="822" y="156"/>
                        <a:pt x="821" y="165"/>
                        <a:pt x="832" y="174"/>
                      </a:cubicBezTo>
                      <a:cubicBezTo>
                        <a:pt x="838" y="165"/>
                        <a:pt x="845" y="163"/>
                        <a:pt x="854" y="159"/>
                      </a:cubicBezTo>
                      <a:cubicBezTo>
                        <a:pt x="851" y="149"/>
                        <a:pt x="846" y="148"/>
                        <a:pt x="837" y="145"/>
                      </a:cubicBezTo>
                      <a:cubicBezTo>
                        <a:pt x="832" y="126"/>
                        <a:pt x="856" y="146"/>
                        <a:pt x="861" y="128"/>
                      </a:cubicBezTo>
                      <a:cubicBezTo>
                        <a:pt x="871" y="132"/>
                        <a:pt x="877" y="128"/>
                        <a:pt x="888" y="126"/>
                      </a:cubicBezTo>
                      <a:cubicBezTo>
                        <a:pt x="892" y="112"/>
                        <a:pt x="891" y="110"/>
                        <a:pt x="876" y="114"/>
                      </a:cubicBezTo>
                      <a:cubicBezTo>
                        <a:pt x="866" y="120"/>
                        <a:pt x="864" y="123"/>
                        <a:pt x="854" y="116"/>
                      </a:cubicBezTo>
                      <a:cubicBezTo>
                        <a:pt x="815" y="121"/>
                        <a:pt x="842" y="131"/>
                        <a:pt x="818" y="114"/>
                      </a:cubicBezTo>
                      <a:cubicBezTo>
                        <a:pt x="804" y="117"/>
                        <a:pt x="805" y="120"/>
                        <a:pt x="801" y="133"/>
                      </a:cubicBezTo>
                      <a:cubicBezTo>
                        <a:pt x="788" y="130"/>
                        <a:pt x="787" y="135"/>
                        <a:pt x="794" y="145"/>
                      </a:cubicBezTo>
                      <a:cubicBezTo>
                        <a:pt x="778" y="150"/>
                        <a:pt x="763" y="156"/>
                        <a:pt x="746" y="159"/>
                      </a:cubicBezTo>
                      <a:cubicBezTo>
                        <a:pt x="737" y="156"/>
                        <a:pt x="735" y="150"/>
                        <a:pt x="727" y="145"/>
                      </a:cubicBezTo>
                      <a:cubicBezTo>
                        <a:pt x="715" y="148"/>
                        <a:pt x="715" y="156"/>
                        <a:pt x="712" y="167"/>
                      </a:cubicBezTo>
                      <a:cubicBezTo>
                        <a:pt x="674" y="165"/>
                        <a:pt x="659" y="161"/>
                        <a:pt x="628" y="169"/>
                      </a:cubicBezTo>
                      <a:cubicBezTo>
                        <a:pt x="622" y="179"/>
                        <a:pt x="619" y="181"/>
                        <a:pt x="609" y="174"/>
                      </a:cubicBezTo>
                      <a:cubicBezTo>
                        <a:pt x="616" y="169"/>
                        <a:pt x="623" y="167"/>
                        <a:pt x="631" y="164"/>
                      </a:cubicBezTo>
                      <a:cubicBezTo>
                        <a:pt x="636" y="144"/>
                        <a:pt x="620" y="144"/>
                        <a:pt x="604" y="140"/>
                      </a:cubicBezTo>
                      <a:cubicBezTo>
                        <a:pt x="599" y="131"/>
                        <a:pt x="593" y="132"/>
                        <a:pt x="585" y="126"/>
                      </a:cubicBezTo>
                      <a:cubicBezTo>
                        <a:pt x="579" y="127"/>
                        <a:pt x="573" y="126"/>
                        <a:pt x="568" y="128"/>
                      </a:cubicBezTo>
                      <a:cubicBezTo>
                        <a:pt x="563" y="130"/>
                        <a:pt x="554" y="138"/>
                        <a:pt x="554" y="138"/>
                      </a:cubicBezTo>
                      <a:cubicBezTo>
                        <a:pt x="536" y="132"/>
                        <a:pt x="542" y="119"/>
                        <a:pt x="520" y="114"/>
                      </a:cubicBezTo>
                      <a:cubicBezTo>
                        <a:pt x="511" y="117"/>
                        <a:pt x="508" y="120"/>
                        <a:pt x="499" y="116"/>
                      </a:cubicBezTo>
                      <a:cubicBezTo>
                        <a:pt x="503" y="98"/>
                        <a:pt x="490" y="105"/>
                        <a:pt x="475" y="107"/>
                      </a:cubicBezTo>
                      <a:cubicBezTo>
                        <a:pt x="466" y="116"/>
                        <a:pt x="464" y="122"/>
                        <a:pt x="453" y="114"/>
                      </a:cubicBezTo>
                      <a:cubicBezTo>
                        <a:pt x="448" y="98"/>
                        <a:pt x="441" y="88"/>
                        <a:pt x="427" y="80"/>
                      </a:cubicBezTo>
                      <a:cubicBezTo>
                        <a:pt x="409" y="85"/>
                        <a:pt x="411" y="93"/>
                        <a:pt x="420" y="107"/>
                      </a:cubicBezTo>
                      <a:cubicBezTo>
                        <a:pt x="423" y="118"/>
                        <a:pt x="418" y="120"/>
                        <a:pt x="408" y="123"/>
                      </a:cubicBezTo>
                      <a:cubicBezTo>
                        <a:pt x="400" y="136"/>
                        <a:pt x="395" y="127"/>
                        <a:pt x="381" y="131"/>
                      </a:cubicBezTo>
                      <a:cubicBezTo>
                        <a:pt x="380" y="137"/>
                        <a:pt x="381" y="144"/>
                        <a:pt x="379" y="150"/>
                      </a:cubicBezTo>
                      <a:cubicBezTo>
                        <a:pt x="375" y="161"/>
                        <a:pt x="338" y="170"/>
                        <a:pt x="328" y="171"/>
                      </a:cubicBezTo>
                      <a:cubicBezTo>
                        <a:pt x="318" y="175"/>
                        <a:pt x="313" y="169"/>
                        <a:pt x="302" y="167"/>
                      </a:cubicBezTo>
                      <a:cubicBezTo>
                        <a:pt x="292" y="160"/>
                        <a:pt x="284" y="153"/>
                        <a:pt x="273" y="150"/>
                      </a:cubicBezTo>
                      <a:cubicBezTo>
                        <a:pt x="271" y="141"/>
                        <a:pt x="266" y="135"/>
                        <a:pt x="261" y="128"/>
                      </a:cubicBezTo>
                      <a:cubicBezTo>
                        <a:pt x="258" y="117"/>
                        <a:pt x="252" y="107"/>
                        <a:pt x="244" y="99"/>
                      </a:cubicBezTo>
                      <a:cubicBezTo>
                        <a:pt x="241" y="90"/>
                        <a:pt x="235" y="88"/>
                        <a:pt x="230" y="80"/>
                      </a:cubicBezTo>
                      <a:cubicBezTo>
                        <a:pt x="230" y="80"/>
                        <a:pt x="221" y="82"/>
                        <a:pt x="216" y="83"/>
                      </a:cubicBezTo>
                      <a:cubicBezTo>
                        <a:pt x="203" y="78"/>
                        <a:pt x="191" y="78"/>
                        <a:pt x="182" y="90"/>
                      </a:cubicBezTo>
                      <a:cubicBezTo>
                        <a:pt x="178" y="102"/>
                        <a:pt x="156" y="107"/>
                        <a:pt x="144" y="111"/>
                      </a:cubicBezTo>
                      <a:cubicBezTo>
                        <a:pt x="138" y="113"/>
                        <a:pt x="127" y="116"/>
                        <a:pt x="127" y="116"/>
                      </a:cubicBezTo>
                      <a:cubicBezTo>
                        <a:pt x="118" y="117"/>
                        <a:pt x="101" y="117"/>
                        <a:pt x="92" y="115"/>
                      </a:cubicBezTo>
                      <a:cubicBezTo>
                        <a:pt x="83" y="113"/>
                        <a:pt x="78" y="105"/>
                        <a:pt x="74" y="107"/>
                      </a:cubicBezTo>
                      <a:cubicBezTo>
                        <a:pt x="65" y="110"/>
                        <a:pt x="76" y="122"/>
                        <a:pt x="68" y="127"/>
                      </a:cubicBezTo>
                      <a:cubicBezTo>
                        <a:pt x="58" y="151"/>
                        <a:pt x="43" y="138"/>
                        <a:pt x="9" y="140"/>
                      </a:cubicBezTo>
                      <a:cubicBezTo>
                        <a:pt x="7" y="142"/>
                        <a:pt x="3" y="144"/>
                        <a:pt x="4" y="147"/>
                      </a:cubicBezTo>
                      <a:cubicBezTo>
                        <a:pt x="5" y="151"/>
                        <a:pt x="10" y="152"/>
                        <a:pt x="12" y="155"/>
                      </a:cubicBezTo>
                      <a:cubicBezTo>
                        <a:pt x="21" y="166"/>
                        <a:pt x="21" y="177"/>
                        <a:pt x="33" y="186"/>
                      </a:cubicBezTo>
                      <a:cubicBezTo>
                        <a:pt x="24" y="189"/>
                        <a:pt x="17" y="191"/>
                        <a:pt x="7" y="193"/>
                      </a:cubicBezTo>
                      <a:cubicBezTo>
                        <a:pt x="0" y="210"/>
                        <a:pt x="7" y="213"/>
                        <a:pt x="21" y="207"/>
                      </a:cubicBezTo>
                      <a:cubicBezTo>
                        <a:pt x="33" y="212"/>
                        <a:pt x="27" y="221"/>
                        <a:pt x="36" y="229"/>
                      </a:cubicBezTo>
                      <a:cubicBezTo>
                        <a:pt x="46" y="237"/>
                        <a:pt x="53" y="238"/>
                        <a:pt x="60" y="248"/>
                      </a:cubicBezTo>
                      <a:cubicBezTo>
                        <a:pt x="70" y="241"/>
                        <a:pt x="84" y="247"/>
                        <a:pt x="98" y="248"/>
                      </a:cubicBezTo>
                      <a:cubicBezTo>
                        <a:pt x="105" y="258"/>
                        <a:pt x="111" y="258"/>
                        <a:pt x="122" y="260"/>
                      </a:cubicBezTo>
                      <a:cubicBezTo>
                        <a:pt x="132" y="253"/>
                        <a:pt x="134" y="253"/>
                        <a:pt x="146" y="255"/>
                      </a:cubicBezTo>
                      <a:cubicBezTo>
                        <a:pt x="156" y="270"/>
                        <a:pt x="164" y="256"/>
                        <a:pt x="175" y="248"/>
                      </a:cubicBezTo>
                      <a:cubicBezTo>
                        <a:pt x="201" y="250"/>
                        <a:pt x="219" y="250"/>
                        <a:pt x="244" y="246"/>
                      </a:cubicBezTo>
                      <a:cubicBezTo>
                        <a:pt x="246" y="244"/>
                        <a:pt x="246" y="239"/>
                        <a:pt x="249" y="239"/>
                      </a:cubicBezTo>
                      <a:cubicBezTo>
                        <a:pt x="255" y="239"/>
                        <a:pt x="256" y="248"/>
                        <a:pt x="261" y="251"/>
                      </a:cubicBezTo>
                      <a:cubicBezTo>
                        <a:pt x="267" y="254"/>
                        <a:pt x="285" y="255"/>
                        <a:pt x="288" y="255"/>
                      </a:cubicBezTo>
                      <a:cubicBezTo>
                        <a:pt x="309" y="253"/>
                        <a:pt x="327" y="248"/>
                        <a:pt x="348" y="246"/>
                      </a:cubicBezTo>
                      <a:cubicBezTo>
                        <a:pt x="359" y="241"/>
                        <a:pt x="360" y="239"/>
                        <a:pt x="372" y="241"/>
                      </a:cubicBezTo>
                      <a:cubicBezTo>
                        <a:pt x="381" y="272"/>
                        <a:pt x="413" y="279"/>
                        <a:pt x="441" y="284"/>
                      </a:cubicBezTo>
                      <a:cubicBezTo>
                        <a:pt x="451" y="291"/>
                        <a:pt x="463" y="294"/>
                        <a:pt x="475" y="296"/>
                      </a:cubicBezTo>
                      <a:cubicBezTo>
                        <a:pt x="483" y="302"/>
                        <a:pt x="486" y="306"/>
                        <a:pt x="489" y="315"/>
                      </a:cubicBezTo>
                      <a:cubicBezTo>
                        <a:pt x="482" y="316"/>
                        <a:pt x="474" y="314"/>
                        <a:pt x="468" y="318"/>
                      </a:cubicBezTo>
                      <a:cubicBezTo>
                        <a:pt x="451" y="329"/>
                        <a:pt x="469" y="331"/>
                        <a:pt x="472" y="332"/>
                      </a:cubicBezTo>
                      <a:cubicBezTo>
                        <a:pt x="479" y="341"/>
                        <a:pt x="480" y="339"/>
                        <a:pt x="468" y="339"/>
                      </a:cubicBezTo>
                      <a:cubicBezTo>
                        <a:pt x="450" y="344"/>
                        <a:pt x="466" y="342"/>
                        <a:pt x="460" y="356"/>
                      </a:cubicBezTo>
                      <a:cubicBezTo>
                        <a:pt x="463" y="365"/>
                        <a:pt x="467" y="371"/>
                        <a:pt x="470" y="380"/>
                      </a:cubicBezTo>
                      <a:cubicBezTo>
                        <a:pt x="468" y="389"/>
                        <a:pt x="465" y="395"/>
                        <a:pt x="460" y="402"/>
                      </a:cubicBezTo>
                      <a:cubicBezTo>
                        <a:pt x="471" y="409"/>
                        <a:pt x="472" y="419"/>
                        <a:pt x="482" y="426"/>
                      </a:cubicBezTo>
                      <a:cubicBezTo>
                        <a:pt x="488" y="448"/>
                        <a:pt x="479" y="452"/>
                        <a:pt x="465" y="462"/>
                      </a:cubicBezTo>
                      <a:cubicBezTo>
                        <a:pt x="459" y="484"/>
                        <a:pt x="452" y="486"/>
                        <a:pt x="429" y="488"/>
                      </a:cubicBezTo>
                      <a:cubicBezTo>
                        <a:pt x="421" y="494"/>
                        <a:pt x="415" y="498"/>
                        <a:pt x="427" y="503"/>
                      </a:cubicBezTo>
                      <a:cubicBezTo>
                        <a:pt x="435" y="500"/>
                        <a:pt x="440" y="495"/>
                        <a:pt x="448" y="493"/>
                      </a:cubicBezTo>
                      <a:cubicBezTo>
                        <a:pt x="473" y="499"/>
                        <a:pt x="461" y="497"/>
                        <a:pt x="482" y="500"/>
                      </a:cubicBezTo>
                      <a:cubicBezTo>
                        <a:pt x="497" y="496"/>
                        <a:pt x="493" y="482"/>
                        <a:pt x="494" y="467"/>
                      </a:cubicBezTo>
                      <a:cubicBezTo>
                        <a:pt x="542" y="473"/>
                        <a:pt x="518" y="463"/>
                        <a:pt x="525" y="486"/>
                      </a:cubicBezTo>
                      <a:cubicBezTo>
                        <a:pt x="540" y="480"/>
                        <a:pt x="530" y="441"/>
                        <a:pt x="535" y="423"/>
                      </a:cubicBezTo>
                      <a:cubicBezTo>
                        <a:pt x="526" y="402"/>
                        <a:pt x="540" y="431"/>
                        <a:pt x="525" y="411"/>
                      </a:cubicBezTo>
                      <a:cubicBezTo>
                        <a:pt x="520" y="405"/>
                        <a:pt x="518" y="394"/>
                        <a:pt x="513" y="387"/>
                      </a:cubicBezTo>
                      <a:cubicBezTo>
                        <a:pt x="530" y="382"/>
                        <a:pt x="529" y="367"/>
                        <a:pt x="542" y="359"/>
                      </a:cubicBezTo>
                      <a:cubicBezTo>
                        <a:pt x="544" y="335"/>
                        <a:pt x="549" y="334"/>
                        <a:pt x="571" y="330"/>
                      </a:cubicBezTo>
                      <a:cubicBezTo>
                        <a:pt x="582" y="307"/>
                        <a:pt x="573" y="304"/>
                        <a:pt x="583" y="327"/>
                      </a:cubicBezTo>
                      <a:cubicBezTo>
                        <a:pt x="586" y="357"/>
                        <a:pt x="586" y="351"/>
                        <a:pt x="607" y="363"/>
                      </a:cubicBezTo>
                      <a:cubicBezTo>
                        <a:pt x="598" y="367"/>
                        <a:pt x="593" y="366"/>
                        <a:pt x="588" y="375"/>
                      </a:cubicBezTo>
                      <a:cubicBezTo>
                        <a:pt x="589" y="382"/>
                        <a:pt x="592" y="407"/>
                        <a:pt x="595" y="411"/>
                      </a:cubicBezTo>
                      <a:cubicBezTo>
                        <a:pt x="599" y="418"/>
                        <a:pt x="612" y="426"/>
                        <a:pt x="612" y="426"/>
                      </a:cubicBezTo>
                      <a:cubicBezTo>
                        <a:pt x="615" y="437"/>
                        <a:pt x="617" y="439"/>
                        <a:pt x="628" y="443"/>
                      </a:cubicBezTo>
                      <a:cubicBezTo>
                        <a:pt x="608" y="449"/>
                        <a:pt x="619" y="446"/>
                        <a:pt x="597" y="450"/>
                      </a:cubicBezTo>
                      <a:cubicBezTo>
                        <a:pt x="596" y="452"/>
                        <a:pt x="595" y="455"/>
                        <a:pt x="595" y="457"/>
                      </a:cubicBezTo>
                      <a:cubicBezTo>
                        <a:pt x="595" y="462"/>
                        <a:pt x="598" y="466"/>
                        <a:pt x="597" y="471"/>
                      </a:cubicBezTo>
                      <a:cubicBezTo>
                        <a:pt x="596" y="476"/>
                        <a:pt x="588" y="478"/>
                        <a:pt x="585" y="483"/>
                      </a:cubicBezTo>
                      <a:cubicBezTo>
                        <a:pt x="582" y="496"/>
                        <a:pt x="588" y="500"/>
                        <a:pt x="578" y="510"/>
                      </a:cubicBezTo>
                      <a:cubicBezTo>
                        <a:pt x="575" y="521"/>
                        <a:pt x="573" y="530"/>
                        <a:pt x="564" y="536"/>
                      </a:cubicBezTo>
                      <a:cubicBezTo>
                        <a:pt x="557" y="553"/>
                        <a:pt x="566" y="556"/>
                        <a:pt x="580" y="560"/>
                      </a:cubicBezTo>
                      <a:cubicBezTo>
                        <a:pt x="591" y="558"/>
                        <a:pt x="595" y="556"/>
                        <a:pt x="600" y="567"/>
                      </a:cubicBezTo>
                      <a:cubicBezTo>
                        <a:pt x="596" y="578"/>
                        <a:pt x="589" y="575"/>
                        <a:pt x="592" y="587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50000">
                      <a:schemeClr val="accent2">
                        <a:gamma/>
                        <a:shade val="46275"/>
                        <a:invGamma/>
                      </a:schemeClr>
                    </a:gs>
                    <a:gs pos="100000">
                      <a:schemeClr val="accent2"/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4" name="Freeform 23"/>
                <p:cNvSpPr>
                  <a:spLocks/>
                </p:cNvSpPr>
                <p:nvPr/>
              </p:nvSpPr>
              <p:spPr bwMode="auto">
                <a:xfrm>
                  <a:off x="2358" y="2632"/>
                  <a:ext cx="62" cy="37"/>
                </a:xfrm>
                <a:custGeom>
                  <a:avLst/>
                  <a:gdLst/>
                  <a:ahLst/>
                  <a:cxnLst>
                    <a:cxn ang="0">
                      <a:pos x="62" y="24"/>
                    </a:cxn>
                    <a:cxn ang="0">
                      <a:pos x="19" y="0"/>
                    </a:cxn>
                    <a:cxn ang="0">
                      <a:pos x="10" y="20"/>
                    </a:cxn>
                    <a:cxn ang="0">
                      <a:pos x="22" y="51"/>
                    </a:cxn>
                    <a:cxn ang="0">
                      <a:pos x="46" y="36"/>
                    </a:cxn>
                    <a:cxn ang="0">
                      <a:pos x="62" y="24"/>
                    </a:cxn>
                  </a:cxnLst>
                  <a:rect l="0" t="0" r="r" b="b"/>
                  <a:pathLst>
                    <a:path w="62" h="51">
                      <a:moveTo>
                        <a:pt x="62" y="24"/>
                      </a:moveTo>
                      <a:cubicBezTo>
                        <a:pt x="43" y="21"/>
                        <a:pt x="34" y="11"/>
                        <a:pt x="19" y="0"/>
                      </a:cubicBezTo>
                      <a:cubicBezTo>
                        <a:pt x="2" y="6"/>
                        <a:pt x="0" y="4"/>
                        <a:pt x="10" y="20"/>
                      </a:cubicBezTo>
                      <a:cubicBezTo>
                        <a:pt x="14" y="33"/>
                        <a:pt x="11" y="41"/>
                        <a:pt x="22" y="51"/>
                      </a:cubicBezTo>
                      <a:cubicBezTo>
                        <a:pt x="42" y="46"/>
                        <a:pt x="33" y="45"/>
                        <a:pt x="46" y="36"/>
                      </a:cubicBezTo>
                      <a:cubicBezTo>
                        <a:pt x="56" y="29"/>
                        <a:pt x="62" y="40"/>
                        <a:pt x="62" y="2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50000">
                      <a:schemeClr val="accent2">
                        <a:gamma/>
                        <a:shade val="46275"/>
                        <a:invGamma/>
                      </a:schemeClr>
                    </a:gs>
                    <a:gs pos="100000">
                      <a:schemeClr val="accent2"/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5" name="Freeform 24"/>
                <p:cNvSpPr>
                  <a:spLocks/>
                </p:cNvSpPr>
                <p:nvPr/>
              </p:nvSpPr>
              <p:spPr bwMode="auto">
                <a:xfrm>
                  <a:off x="2320" y="2515"/>
                  <a:ext cx="75" cy="43"/>
                </a:xfrm>
                <a:custGeom>
                  <a:avLst/>
                  <a:gdLst/>
                  <a:ahLst/>
                  <a:cxnLst>
                    <a:cxn ang="0">
                      <a:pos x="69" y="5"/>
                    </a:cxn>
                    <a:cxn ang="0">
                      <a:pos x="53" y="0"/>
                    </a:cxn>
                    <a:cxn ang="0">
                      <a:pos x="36" y="5"/>
                    </a:cxn>
                    <a:cxn ang="0">
                      <a:pos x="29" y="7"/>
                    </a:cxn>
                    <a:cxn ang="0">
                      <a:pos x="5" y="15"/>
                    </a:cxn>
                    <a:cxn ang="0">
                      <a:pos x="17" y="29"/>
                    </a:cxn>
                    <a:cxn ang="0">
                      <a:pos x="38" y="41"/>
                    </a:cxn>
                    <a:cxn ang="0">
                      <a:pos x="65" y="27"/>
                    </a:cxn>
                    <a:cxn ang="0">
                      <a:pos x="69" y="5"/>
                    </a:cxn>
                  </a:cxnLst>
                  <a:rect l="0" t="0" r="r" b="b"/>
                  <a:pathLst>
                    <a:path w="73" h="43">
                      <a:moveTo>
                        <a:pt x="69" y="5"/>
                      </a:moveTo>
                      <a:cubicBezTo>
                        <a:pt x="64" y="4"/>
                        <a:pt x="59" y="0"/>
                        <a:pt x="53" y="0"/>
                      </a:cubicBezTo>
                      <a:cubicBezTo>
                        <a:pt x="47" y="0"/>
                        <a:pt x="42" y="3"/>
                        <a:pt x="36" y="5"/>
                      </a:cubicBezTo>
                      <a:cubicBezTo>
                        <a:pt x="34" y="6"/>
                        <a:pt x="29" y="7"/>
                        <a:pt x="29" y="7"/>
                      </a:cubicBezTo>
                      <a:cubicBezTo>
                        <a:pt x="22" y="18"/>
                        <a:pt x="17" y="18"/>
                        <a:pt x="5" y="15"/>
                      </a:cubicBezTo>
                      <a:cubicBezTo>
                        <a:pt x="0" y="26"/>
                        <a:pt x="7" y="26"/>
                        <a:pt x="17" y="29"/>
                      </a:cubicBezTo>
                      <a:cubicBezTo>
                        <a:pt x="21" y="43"/>
                        <a:pt x="24" y="43"/>
                        <a:pt x="38" y="41"/>
                      </a:cubicBezTo>
                      <a:cubicBezTo>
                        <a:pt x="44" y="27"/>
                        <a:pt x="50" y="29"/>
                        <a:pt x="65" y="27"/>
                      </a:cubicBezTo>
                      <a:cubicBezTo>
                        <a:pt x="70" y="18"/>
                        <a:pt x="73" y="15"/>
                        <a:pt x="69" y="5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50000">
                      <a:schemeClr val="accent2">
                        <a:gamma/>
                        <a:shade val="46275"/>
                        <a:invGamma/>
                      </a:schemeClr>
                    </a:gs>
                    <a:gs pos="100000">
                      <a:schemeClr val="accent2"/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6" name="Freeform 25"/>
                <p:cNvSpPr>
                  <a:spLocks/>
                </p:cNvSpPr>
                <p:nvPr/>
              </p:nvSpPr>
              <p:spPr bwMode="auto">
                <a:xfrm>
                  <a:off x="2394" y="2486"/>
                  <a:ext cx="61" cy="32"/>
                </a:xfrm>
                <a:custGeom>
                  <a:avLst/>
                  <a:gdLst/>
                  <a:ahLst/>
                  <a:cxnLst>
                    <a:cxn ang="0">
                      <a:pos x="49" y="0"/>
                    </a:cxn>
                    <a:cxn ang="0">
                      <a:pos x="13" y="12"/>
                    </a:cxn>
                    <a:cxn ang="0">
                      <a:pos x="4" y="32"/>
                    </a:cxn>
                    <a:cxn ang="0">
                      <a:pos x="35" y="20"/>
                    </a:cxn>
                    <a:cxn ang="0">
                      <a:pos x="49" y="0"/>
                    </a:cxn>
                  </a:cxnLst>
                  <a:rect l="0" t="0" r="r" b="b"/>
                  <a:pathLst>
                    <a:path w="55" h="32">
                      <a:moveTo>
                        <a:pt x="49" y="0"/>
                      </a:moveTo>
                      <a:cubicBezTo>
                        <a:pt x="11" y="5"/>
                        <a:pt x="36" y="5"/>
                        <a:pt x="13" y="12"/>
                      </a:cubicBezTo>
                      <a:cubicBezTo>
                        <a:pt x="4" y="19"/>
                        <a:pt x="0" y="21"/>
                        <a:pt x="4" y="32"/>
                      </a:cubicBezTo>
                      <a:cubicBezTo>
                        <a:pt x="12" y="15"/>
                        <a:pt x="15" y="17"/>
                        <a:pt x="35" y="20"/>
                      </a:cubicBezTo>
                      <a:cubicBezTo>
                        <a:pt x="55" y="32"/>
                        <a:pt x="44" y="12"/>
                        <a:pt x="49" y="0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50000">
                      <a:schemeClr val="accent2">
                        <a:gamma/>
                        <a:shade val="46275"/>
                        <a:invGamma/>
                      </a:schemeClr>
                    </a:gs>
                    <a:gs pos="100000">
                      <a:schemeClr val="accent2"/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7" name="Freeform 26"/>
                <p:cNvSpPr>
                  <a:spLocks/>
                </p:cNvSpPr>
                <p:nvPr/>
              </p:nvSpPr>
              <p:spPr bwMode="auto">
                <a:xfrm>
                  <a:off x="2229" y="2447"/>
                  <a:ext cx="30" cy="25"/>
                </a:xfrm>
                <a:custGeom>
                  <a:avLst/>
                  <a:gdLst/>
                  <a:ahLst/>
                  <a:cxnLst>
                    <a:cxn ang="0">
                      <a:pos x="29" y="3"/>
                    </a:cxn>
                    <a:cxn ang="0">
                      <a:pos x="1" y="8"/>
                    </a:cxn>
                    <a:cxn ang="0">
                      <a:pos x="20" y="20"/>
                    </a:cxn>
                    <a:cxn ang="0">
                      <a:pos x="27" y="23"/>
                    </a:cxn>
                    <a:cxn ang="0">
                      <a:pos x="29" y="3"/>
                    </a:cxn>
                  </a:cxnLst>
                  <a:rect l="0" t="0" r="r" b="b"/>
                  <a:pathLst>
                    <a:path w="30" h="25">
                      <a:moveTo>
                        <a:pt x="29" y="3"/>
                      </a:moveTo>
                      <a:cubicBezTo>
                        <a:pt x="19" y="0"/>
                        <a:pt x="12" y="6"/>
                        <a:pt x="1" y="8"/>
                      </a:cubicBezTo>
                      <a:cubicBezTo>
                        <a:pt x="5" y="22"/>
                        <a:pt x="0" y="11"/>
                        <a:pt x="20" y="20"/>
                      </a:cubicBezTo>
                      <a:cubicBezTo>
                        <a:pt x="22" y="21"/>
                        <a:pt x="26" y="25"/>
                        <a:pt x="27" y="23"/>
                      </a:cubicBezTo>
                      <a:cubicBezTo>
                        <a:pt x="30" y="17"/>
                        <a:pt x="28" y="10"/>
                        <a:pt x="29" y="3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50000">
                      <a:schemeClr val="accent2">
                        <a:gamma/>
                        <a:shade val="46275"/>
                        <a:invGamma/>
                      </a:schemeClr>
                    </a:gs>
                    <a:gs pos="100000">
                      <a:schemeClr val="accent2"/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8" name="Freeform 27"/>
                <p:cNvSpPr>
                  <a:spLocks/>
                </p:cNvSpPr>
                <p:nvPr/>
              </p:nvSpPr>
              <p:spPr bwMode="auto">
                <a:xfrm>
                  <a:off x="2470" y="2141"/>
                  <a:ext cx="150" cy="62"/>
                </a:xfrm>
                <a:custGeom>
                  <a:avLst/>
                  <a:gdLst/>
                  <a:ahLst/>
                  <a:cxnLst>
                    <a:cxn ang="0">
                      <a:pos x="133" y="43"/>
                    </a:cxn>
                    <a:cxn ang="0">
                      <a:pos x="150" y="26"/>
                    </a:cxn>
                    <a:cxn ang="0">
                      <a:pos x="131" y="9"/>
                    </a:cxn>
                    <a:cxn ang="0">
                      <a:pos x="109" y="17"/>
                    </a:cxn>
                    <a:cxn ang="0">
                      <a:pos x="90" y="0"/>
                    </a:cxn>
                    <a:cxn ang="0">
                      <a:pos x="15" y="19"/>
                    </a:cxn>
                    <a:cxn ang="0">
                      <a:pos x="39" y="50"/>
                    </a:cxn>
                    <a:cxn ang="0">
                      <a:pos x="49" y="62"/>
                    </a:cxn>
                    <a:cxn ang="0">
                      <a:pos x="63" y="55"/>
                    </a:cxn>
                    <a:cxn ang="0">
                      <a:pos x="90" y="53"/>
                    </a:cxn>
                    <a:cxn ang="0">
                      <a:pos x="109" y="43"/>
                    </a:cxn>
                    <a:cxn ang="0">
                      <a:pos x="133" y="43"/>
                    </a:cxn>
                  </a:cxnLst>
                  <a:rect l="0" t="0" r="r" b="b"/>
                  <a:pathLst>
                    <a:path w="150" h="62">
                      <a:moveTo>
                        <a:pt x="133" y="43"/>
                      </a:moveTo>
                      <a:cubicBezTo>
                        <a:pt x="139" y="35"/>
                        <a:pt x="144" y="34"/>
                        <a:pt x="150" y="26"/>
                      </a:cubicBezTo>
                      <a:cubicBezTo>
                        <a:pt x="144" y="18"/>
                        <a:pt x="140" y="13"/>
                        <a:pt x="131" y="9"/>
                      </a:cubicBezTo>
                      <a:cubicBezTo>
                        <a:pt x="124" y="12"/>
                        <a:pt x="116" y="14"/>
                        <a:pt x="109" y="17"/>
                      </a:cubicBezTo>
                      <a:cubicBezTo>
                        <a:pt x="104" y="8"/>
                        <a:pt x="100" y="3"/>
                        <a:pt x="90" y="0"/>
                      </a:cubicBezTo>
                      <a:cubicBezTo>
                        <a:pt x="67" y="23"/>
                        <a:pt x="47" y="17"/>
                        <a:pt x="15" y="19"/>
                      </a:cubicBezTo>
                      <a:cubicBezTo>
                        <a:pt x="0" y="45"/>
                        <a:pt x="18" y="44"/>
                        <a:pt x="39" y="50"/>
                      </a:cubicBezTo>
                      <a:cubicBezTo>
                        <a:pt x="41" y="54"/>
                        <a:pt x="43" y="62"/>
                        <a:pt x="49" y="62"/>
                      </a:cubicBezTo>
                      <a:cubicBezTo>
                        <a:pt x="54" y="62"/>
                        <a:pt x="58" y="56"/>
                        <a:pt x="63" y="55"/>
                      </a:cubicBezTo>
                      <a:cubicBezTo>
                        <a:pt x="72" y="54"/>
                        <a:pt x="81" y="54"/>
                        <a:pt x="90" y="53"/>
                      </a:cubicBezTo>
                      <a:cubicBezTo>
                        <a:pt x="93" y="41"/>
                        <a:pt x="97" y="41"/>
                        <a:pt x="109" y="43"/>
                      </a:cubicBezTo>
                      <a:cubicBezTo>
                        <a:pt x="127" y="41"/>
                        <a:pt x="134" y="44"/>
                        <a:pt x="133" y="43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50000">
                      <a:schemeClr val="accent2">
                        <a:gamma/>
                        <a:shade val="46275"/>
                        <a:invGamma/>
                      </a:schemeClr>
                    </a:gs>
                    <a:gs pos="100000">
                      <a:schemeClr val="accent2"/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9" name="Freeform 28"/>
                <p:cNvSpPr>
                  <a:spLocks/>
                </p:cNvSpPr>
                <p:nvPr/>
              </p:nvSpPr>
              <p:spPr bwMode="auto">
                <a:xfrm>
                  <a:off x="2825" y="2150"/>
                  <a:ext cx="21" cy="26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2" y="24"/>
                    </a:cxn>
                    <a:cxn ang="0">
                      <a:pos x="17" y="22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21" h="26">
                      <a:moveTo>
                        <a:pt x="5" y="0"/>
                      </a:moveTo>
                      <a:cubicBezTo>
                        <a:pt x="1" y="10"/>
                        <a:pt x="0" y="13"/>
                        <a:pt x="2" y="24"/>
                      </a:cubicBezTo>
                      <a:cubicBezTo>
                        <a:pt x="7" y="23"/>
                        <a:pt x="13" y="26"/>
                        <a:pt x="17" y="22"/>
                      </a:cubicBezTo>
                      <a:cubicBezTo>
                        <a:pt x="21" y="18"/>
                        <a:pt x="7" y="4"/>
                        <a:pt x="5" y="0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50000">
                      <a:schemeClr val="accent2">
                        <a:gamma/>
                        <a:shade val="46275"/>
                        <a:invGamma/>
                      </a:schemeClr>
                    </a:gs>
                    <a:gs pos="100000">
                      <a:schemeClr val="accent2"/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0" name="Freeform 29"/>
                <p:cNvSpPr>
                  <a:spLocks/>
                </p:cNvSpPr>
                <p:nvPr/>
              </p:nvSpPr>
              <p:spPr bwMode="auto">
                <a:xfrm>
                  <a:off x="2818" y="2098"/>
                  <a:ext cx="31" cy="12"/>
                </a:xfrm>
                <a:custGeom>
                  <a:avLst/>
                  <a:gdLst/>
                  <a:ahLst/>
                  <a:cxnLst>
                    <a:cxn ang="0">
                      <a:pos x="31" y="0"/>
                    </a:cxn>
                    <a:cxn ang="0">
                      <a:pos x="19" y="12"/>
                    </a:cxn>
                    <a:cxn ang="0">
                      <a:pos x="31" y="0"/>
                    </a:cxn>
                  </a:cxnLst>
                  <a:rect l="0" t="0" r="r" b="b"/>
                  <a:pathLst>
                    <a:path w="31" h="12">
                      <a:moveTo>
                        <a:pt x="31" y="0"/>
                      </a:moveTo>
                      <a:cubicBezTo>
                        <a:pt x="23" y="1"/>
                        <a:pt x="0" y="4"/>
                        <a:pt x="19" y="12"/>
                      </a:cubicBezTo>
                      <a:cubicBezTo>
                        <a:pt x="25" y="2"/>
                        <a:pt x="21" y="6"/>
                        <a:pt x="31" y="0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50000">
                      <a:schemeClr val="accent2">
                        <a:gamma/>
                        <a:shade val="46275"/>
                        <a:invGamma/>
                      </a:schemeClr>
                    </a:gs>
                    <a:gs pos="100000">
                      <a:schemeClr val="accent2"/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1" name="Freeform 30"/>
                <p:cNvSpPr>
                  <a:spLocks/>
                </p:cNvSpPr>
                <p:nvPr/>
              </p:nvSpPr>
              <p:spPr bwMode="auto">
                <a:xfrm>
                  <a:off x="2748" y="2150"/>
                  <a:ext cx="34" cy="27"/>
                </a:xfrm>
                <a:custGeom>
                  <a:avLst/>
                  <a:gdLst/>
                  <a:ahLst/>
                  <a:cxnLst>
                    <a:cxn ang="0">
                      <a:pos x="26" y="0"/>
                    </a:cxn>
                    <a:cxn ang="0">
                      <a:pos x="29" y="27"/>
                    </a:cxn>
                    <a:cxn ang="0">
                      <a:pos x="26" y="0"/>
                    </a:cxn>
                  </a:cxnLst>
                  <a:rect l="0" t="0" r="r" b="b"/>
                  <a:pathLst>
                    <a:path w="42" h="27">
                      <a:moveTo>
                        <a:pt x="26" y="0"/>
                      </a:moveTo>
                      <a:cubicBezTo>
                        <a:pt x="19" y="15"/>
                        <a:pt x="0" y="12"/>
                        <a:pt x="29" y="27"/>
                      </a:cubicBezTo>
                      <a:cubicBezTo>
                        <a:pt x="42" y="22"/>
                        <a:pt x="31" y="10"/>
                        <a:pt x="26" y="0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50000">
                      <a:schemeClr val="accent2">
                        <a:gamma/>
                        <a:shade val="46275"/>
                        <a:invGamma/>
                      </a:schemeClr>
                    </a:gs>
                    <a:gs pos="100000">
                      <a:schemeClr val="accent2"/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>
                  <a:off x="2470" y="2153"/>
                  <a:ext cx="287" cy="136"/>
                </a:xfrm>
                <a:custGeom>
                  <a:avLst/>
                  <a:gdLst/>
                  <a:ahLst/>
                  <a:cxnLst>
                    <a:cxn ang="0">
                      <a:pos x="69" y="81"/>
                    </a:cxn>
                    <a:cxn ang="0">
                      <a:pos x="55" y="75"/>
                    </a:cxn>
                    <a:cxn ang="0">
                      <a:pos x="49" y="57"/>
                    </a:cxn>
                    <a:cxn ang="0">
                      <a:pos x="73" y="70"/>
                    </a:cxn>
                    <a:cxn ang="0">
                      <a:pos x="91" y="64"/>
                    </a:cxn>
                    <a:cxn ang="0">
                      <a:pos x="102" y="60"/>
                    </a:cxn>
                    <a:cxn ang="0">
                      <a:pos x="120" y="70"/>
                    </a:cxn>
                    <a:cxn ang="0">
                      <a:pos x="144" y="63"/>
                    </a:cxn>
                    <a:cxn ang="0">
                      <a:pos x="160" y="48"/>
                    </a:cxn>
                    <a:cxn ang="0">
                      <a:pos x="180" y="22"/>
                    </a:cxn>
                    <a:cxn ang="0">
                      <a:pos x="207" y="15"/>
                    </a:cxn>
                    <a:cxn ang="0">
                      <a:pos x="216" y="0"/>
                    </a:cxn>
                    <a:cxn ang="0">
                      <a:pos x="240" y="4"/>
                    </a:cxn>
                    <a:cxn ang="0">
                      <a:pos x="244" y="0"/>
                    </a:cxn>
                    <a:cxn ang="0">
                      <a:pos x="256" y="6"/>
                    </a:cxn>
                    <a:cxn ang="0">
                      <a:pos x="279" y="3"/>
                    </a:cxn>
                    <a:cxn ang="0">
                      <a:pos x="259" y="16"/>
                    </a:cxn>
                    <a:cxn ang="0">
                      <a:pos x="270" y="31"/>
                    </a:cxn>
                    <a:cxn ang="0">
                      <a:pos x="237" y="36"/>
                    </a:cxn>
                    <a:cxn ang="0">
                      <a:pos x="205" y="43"/>
                    </a:cxn>
                    <a:cxn ang="0">
                      <a:pos x="202" y="57"/>
                    </a:cxn>
                    <a:cxn ang="0">
                      <a:pos x="189" y="67"/>
                    </a:cxn>
                    <a:cxn ang="0">
                      <a:pos x="183" y="78"/>
                    </a:cxn>
                    <a:cxn ang="0">
                      <a:pos x="162" y="88"/>
                    </a:cxn>
                    <a:cxn ang="0">
                      <a:pos x="157" y="103"/>
                    </a:cxn>
                    <a:cxn ang="0">
                      <a:pos x="132" y="118"/>
                    </a:cxn>
                    <a:cxn ang="0">
                      <a:pos x="120" y="130"/>
                    </a:cxn>
                    <a:cxn ang="0">
                      <a:pos x="96" y="136"/>
                    </a:cxn>
                    <a:cxn ang="0">
                      <a:pos x="72" y="124"/>
                    </a:cxn>
                    <a:cxn ang="0">
                      <a:pos x="60" y="117"/>
                    </a:cxn>
                    <a:cxn ang="0">
                      <a:pos x="19" y="93"/>
                    </a:cxn>
                    <a:cxn ang="0">
                      <a:pos x="9" y="82"/>
                    </a:cxn>
                    <a:cxn ang="0">
                      <a:pos x="0" y="75"/>
                    </a:cxn>
                    <a:cxn ang="0">
                      <a:pos x="61" y="87"/>
                    </a:cxn>
                    <a:cxn ang="0">
                      <a:pos x="70" y="85"/>
                    </a:cxn>
                    <a:cxn ang="0">
                      <a:pos x="69" y="81"/>
                    </a:cxn>
                  </a:cxnLst>
                  <a:rect l="0" t="0" r="r" b="b"/>
                  <a:pathLst>
                    <a:path w="281" h="136">
                      <a:moveTo>
                        <a:pt x="69" y="81"/>
                      </a:moveTo>
                      <a:cubicBezTo>
                        <a:pt x="64" y="78"/>
                        <a:pt x="61" y="76"/>
                        <a:pt x="55" y="75"/>
                      </a:cubicBezTo>
                      <a:cubicBezTo>
                        <a:pt x="50" y="66"/>
                        <a:pt x="48" y="68"/>
                        <a:pt x="49" y="57"/>
                      </a:cubicBezTo>
                      <a:cubicBezTo>
                        <a:pt x="62" y="58"/>
                        <a:pt x="63" y="62"/>
                        <a:pt x="73" y="70"/>
                      </a:cubicBezTo>
                      <a:cubicBezTo>
                        <a:pt x="79" y="57"/>
                        <a:pt x="75" y="61"/>
                        <a:pt x="91" y="64"/>
                      </a:cubicBezTo>
                      <a:cubicBezTo>
                        <a:pt x="100" y="68"/>
                        <a:pt x="93" y="62"/>
                        <a:pt x="102" y="60"/>
                      </a:cubicBezTo>
                      <a:cubicBezTo>
                        <a:pt x="109" y="63"/>
                        <a:pt x="114" y="66"/>
                        <a:pt x="120" y="70"/>
                      </a:cubicBezTo>
                      <a:cubicBezTo>
                        <a:pt x="127" y="65"/>
                        <a:pt x="144" y="63"/>
                        <a:pt x="144" y="63"/>
                      </a:cubicBezTo>
                      <a:cubicBezTo>
                        <a:pt x="150" y="55"/>
                        <a:pt x="152" y="54"/>
                        <a:pt x="160" y="48"/>
                      </a:cubicBezTo>
                      <a:cubicBezTo>
                        <a:pt x="158" y="31"/>
                        <a:pt x="163" y="24"/>
                        <a:pt x="180" y="22"/>
                      </a:cubicBezTo>
                      <a:cubicBezTo>
                        <a:pt x="187" y="17"/>
                        <a:pt x="198" y="16"/>
                        <a:pt x="207" y="15"/>
                      </a:cubicBezTo>
                      <a:cubicBezTo>
                        <a:pt x="214" y="12"/>
                        <a:pt x="213" y="6"/>
                        <a:pt x="216" y="0"/>
                      </a:cubicBezTo>
                      <a:cubicBezTo>
                        <a:pt x="224" y="1"/>
                        <a:pt x="232" y="3"/>
                        <a:pt x="240" y="4"/>
                      </a:cubicBezTo>
                      <a:cubicBezTo>
                        <a:pt x="241" y="3"/>
                        <a:pt x="242" y="0"/>
                        <a:pt x="244" y="0"/>
                      </a:cubicBezTo>
                      <a:cubicBezTo>
                        <a:pt x="248" y="1"/>
                        <a:pt x="256" y="6"/>
                        <a:pt x="256" y="6"/>
                      </a:cubicBezTo>
                      <a:cubicBezTo>
                        <a:pt x="266" y="2"/>
                        <a:pt x="266" y="1"/>
                        <a:pt x="279" y="3"/>
                      </a:cubicBezTo>
                      <a:cubicBezTo>
                        <a:pt x="281" y="20"/>
                        <a:pt x="271" y="9"/>
                        <a:pt x="259" y="16"/>
                      </a:cubicBezTo>
                      <a:cubicBezTo>
                        <a:pt x="261" y="26"/>
                        <a:pt x="262" y="26"/>
                        <a:pt x="270" y="31"/>
                      </a:cubicBezTo>
                      <a:cubicBezTo>
                        <a:pt x="266" y="46"/>
                        <a:pt x="250" y="37"/>
                        <a:pt x="237" y="36"/>
                      </a:cubicBezTo>
                      <a:cubicBezTo>
                        <a:pt x="224" y="36"/>
                        <a:pt x="211" y="31"/>
                        <a:pt x="205" y="43"/>
                      </a:cubicBezTo>
                      <a:cubicBezTo>
                        <a:pt x="215" y="53"/>
                        <a:pt x="215" y="54"/>
                        <a:pt x="202" y="57"/>
                      </a:cubicBezTo>
                      <a:cubicBezTo>
                        <a:pt x="197" y="61"/>
                        <a:pt x="195" y="64"/>
                        <a:pt x="189" y="67"/>
                      </a:cubicBezTo>
                      <a:cubicBezTo>
                        <a:pt x="179" y="65"/>
                        <a:pt x="180" y="69"/>
                        <a:pt x="183" y="78"/>
                      </a:cubicBezTo>
                      <a:cubicBezTo>
                        <a:pt x="179" y="87"/>
                        <a:pt x="169" y="81"/>
                        <a:pt x="162" y="88"/>
                      </a:cubicBezTo>
                      <a:cubicBezTo>
                        <a:pt x="160" y="93"/>
                        <a:pt x="159" y="98"/>
                        <a:pt x="157" y="103"/>
                      </a:cubicBezTo>
                      <a:cubicBezTo>
                        <a:pt x="155" y="122"/>
                        <a:pt x="152" y="117"/>
                        <a:pt x="132" y="118"/>
                      </a:cubicBezTo>
                      <a:cubicBezTo>
                        <a:pt x="126" y="122"/>
                        <a:pt x="125" y="126"/>
                        <a:pt x="120" y="130"/>
                      </a:cubicBezTo>
                      <a:cubicBezTo>
                        <a:pt x="108" y="128"/>
                        <a:pt x="106" y="128"/>
                        <a:pt x="96" y="136"/>
                      </a:cubicBezTo>
                      <a:cubicBezTo>
                        <a:pt x="81" y="135"/>
                        <a:pt x="83" y="130"/>
                        <a:pt x="72" y="124"/>
                      </a:cubicBezTo>
                      <a:cubicBezTo>
                        <a:pt x="68" y="122"/>
                        <a:pt x="60" y="117"/>
                        <a:pt x="60" y="117"/>
                      </a:cubicBezTo>
                      <a:cubicBezTo>
                        <a:pt x="53" y="99"/>
                        <a:pt x="37" y="94"/>
                        <a:pt x="19" y="93"/>
                      </a:cubicBezTo>
                      <a:cubicBezTo>
                        <a:pt x="13" y="90"/>
                        <a:pt x="13" y="86"/>
                        <a:pt x="9" y="82"/>
                      </a:cubicBezTo>
                      <a:cubicBezTo>
                        <a:pt x="6" y="79"/>
                        <a:pt x="0" y="75"/>
                        <a:pt x="0" y="75"/>
                      </a:cubicBezTo>
                      <a:cubicBezTo>
                        <a:pt x="25" y="71"/>
                        <a:pt x="40" y="77"/>
                        <a:pt x="61" y="87"/>
                      </a:cubicBezTo>
                      <a:cubicBezTo>
                        <a:pt x="64" y="86"/>
                        <a:pt x="68" y="87"/>
                        <a:pt x="70" y="85"/>
                      </a:cubicBezTo>
                      <a:cubicBezTo>
                        <a:pt x="71" y="84"/>
                        <a:pt x="69" y="80"/>
                        <a:pt x="69" y="81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50000">
                      <a:schemeClr val="accent2">
                        <a:gamma/>
                        <a:shade val="46275"/>
                        <a:invGamma/>
                      </a:schemeClr>
                    </a:gs>
                    <a:gs pos="100000">
                      <a:schemeClr val="accent2"/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>
                  <a:off x="2709" y="2130"/>
                  <a:ext cx="14" cy="15"/>
                </a:xfrm>
                <a:custGeom>
                  <a:avLst/>
                  <a:gdLst/>
                  <a:ahLst/>
                  <a:cxnLst>
                    <a:cxn ang="0">
                      <a:pos x="14" y="6"/>
                    </a:cxn>
                    <a:cxn ang="0">
                      <a:pos x="0" y="6"/>
                    </a:cxn>
                    <a:cxn ang="0">
                      <a:pos x="14" y="6"/>
                    </a:cxn>
                  </a:cxnLst>
                  <a:rect l="0" t="0" r="r" b="b"/>
                  <a:pathLst>
                    <a:path w="14" h="15">
                      <a:moveTo>
                        <a:pt x="14" y="6"/>
                      </a:moveTo>
                      <a:cubicBezTo>
                        <a:pt x="7" y="5"/>
                        <a:pt x="5" y="0"/>
                        <a:pt x="0" y="6"/>
                      </a:cubicBezTo>
                      <a:cubicBezTo>
                        <a:pt x="3" y="15"/>
                        <a:pt x="14" y="12"/>
                        <a:pt x="14" y="6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50000">
                      <a:schemeClr val="accent2">
                        <a:gamma/>
                        <a:shade val="46275"/>
                        <a:invGamma/>
                      </a:schemeClr>
                    </a:gs>
                    <a:gs pos="100000">
                      <a:schemeClr val="accent2"/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2979" y="2344"/>
                  <a:ext cx="20" cy="23"/>
                </a:xfrm>
                <a:custGeom>
                  <a:avLst/>
                  <a:gdLst/>
                  <a:ahLst/>
                  <a:cxnLst>
                    <a:cxn ang="0">
                      <a:pos x="26" y="2"/>
                    </a:cxn>
                    <a:cxn ang="0">
                      <a:pos x="0" y="17"/>
                    </a:cxn>
                    <a:cxn ang="0">
                      <a:pos x="18" y="22"/>
                    </a:cxn>
                    <a:cxn ang="0">
                      <a:pos x="21" y="10"/>
                    </a:cxn>
                    <a:cxn ang="0">
                      <a:pos x="26" y="2"/>
                    </a:cxn>
                  </a:cxnLst>
                  <a:rect l="0" t="0" r="r" b="b"/>
                  <a:pathLst>
                    <a:path w="28" h="23">
                      <a:moveTo>
                        <a:pt x="26" y="2"/>
                      </a:moveTo>
                      <a:cubicBezTo>
                        <a:pt x="8" y="5"/>
                        <a:pt x="14" y="14"/>
                        <a:pt x="0" y="17"/>
                      </a:cubicBezTo>
                      <a:cubicBezTo>
                        <a:pt x="7" y="23"/>
                        <a:pt x="9" y="23"/>
                        <a:pt x="18" y="22"/>
                      </a:cubicBezTo>
                      <a:cubicBezTo>
                        <a:pt x="20" y="18"/>
                        <a:pt x="19" y="13"/>
                        <a:pt x="21" y="10"/>
                      </a:cubicBezTo>
                      <a:cubicBezTo>
                        <a:pt x="28" y="0"/>
                        <a:pt x="26" y="18"/>
                        <a:pt x="26" y="2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50000">
                      <a:schemeClr val="accent2">
                        <a:gamma/>
                        <a:shade val="46275"/>
                        <a:invGamma/>
                      </a:schemeClr>
                    </a:gs>
                    <a:gs pos="100000">
                      <a:schemeClr val="accent2"/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9" name="Group 34"/>
              <p:cNvGrpSpPr>
                <a:grpSpLocks/>
              </p:cNvGrpSpPr>
              <p:nvPr/>
            </p:nvGrpSpPr>
            <p:grpSpPr bwMode="auto">
              <a:xfrm>
                <a:off x="2072" y="2168"/>
                <a:ext cx="1376" cy="578"/>
                <a:chOff x="2072" y="2168"/>
                <a:chExt cx="1376" cy="578"/>
              </a:xfrm>
            </p:grpSpPr>
            <p:sp>
              <p:nvSpPr>
                <p:cNvPr id="10" name="Freeform 35"/>
                <p:cNvSpPr>
                  <a:spLocks/>
                </p:cNvSpPr>
                <p:nvPr/>
              </p:nvSpPr>
              <p:spPr bwMode="auto">
                <a:xfrm>
                  <a:off x="2072" y="2168"/>
                  <a:ext cx="506" cy="292"/>
                </a:xfrm>
                <a:custGeom>
                  <a:avLst/>
                  <a:gdLst>
                    <a:gd name="T0" fmla="*/ 0 w 506"/>
                    <a:gd name="T1" fmla="*/ 130 h 292"/>
                    <a:gd name="T2" fmla="*/ 96 w 506"/>
                    <a:gd name="T3" fmla="*/ 194 h 292"/>
                    <a:gd name="T4" fmla="*/ 448 w 506"/>
                    <a:gd name="T5" fmla="*/ 164 h 292"/>
                    <a:gd name="T6" fmla="*/ 506 w 506"/>
                    <a:gd name="T7" fmla="*/ 196 h 292"/>
                    <a:gd name="T8" fmla="*/ 476 w 506"/>
                    <a:gd name="T9" fmla="*/ 234 h 292"/>
                    <a:gd name="T10" fmla="*/ 458 w 506"/>
                    <a:gd name="T11" fmla="*/ 292 h 292"/>
                    <a:gd name="T12" fmla="*/ 430 w 506"/>
                    <a:gd name="T13" fmla="*/ 228 h 292"/>
                    <a:gd name="T14" fmla="*/ 450 w 506"/>
                    <a:gd name="T15" fmla="*/ 168 h 292"/>
                    <a:gd name="T16" fmla="*/ 504 w 506"/>
                    <a:gd name="T17" fmla="*/ 92 h 292"/>
                    <a:gd name="T18" fmla="*/ 506 w 506"/>
                    <a:gd name="T19" fmla="*/ 0 h 29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06"/>
                    <a:gd name="T31" fmla="*/ 0 h 292"/>
                    <a:gd name="T32" fmla="*/ 506 w 506"/>
                    <a:gd name="T33" fmla="*/ 292 h 29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06" h="292">
                      <a:moveTo>
                        <a:pt x="0" y="130"/>
                      </a:moveTo>
                      <a:lnTo>
                        <a:pt x="96" y="194"/>
                      </a:lnTo>
                      <a:lnTo>
                        <a:pt x="448" y="164"/>
                      </a:lnTo>
                      <a:lnTo>
                        <a:pt x="506" y="196"/>
                      </a:lnTo>
                      <a:lnTo>
                        <a:pt x="476" y="234"/>
                      </a:lnTo>
                      <a:lnTo>
                        <a:pt x="458" y="292"/>
                      </a:lnTo>
                      <a:lnTo>
                        <a:pt x="430" y="228"/>
                      </a:lnTo>
                      <a:lnTo>
                        <a:pt x="450" y="168"/>
                      </a:lnTo>
                      <a:lnTo>
                        <a:pt x="504" y="92"/>
                      </a:lnTo>
                      <a:lnTo>
                        <a:pt x="506" y="0"/>
                      </a:lnTo>
                    </a:path>
                  </a:pathLst>
                </a:custGeom>
                <a:noFill/>
                <a:ln w="9525">
                  <a:solidFill>
                    <a:srgbClr val="0033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" name="Freeform 36"/>
                <p:cNvSpPr>
                  <a:spLocks/>
                </p:cNvSpPr>
                <p:nvPr/>
              </p:nvSpPr>
              <p:spPr bwMode="auto">
                <a:xfrm>
                  <a:off x="2580" y="2364"/>
                  <a:ext cx="552" cy="168"/>
                </a:xfrm>
                <a:custGeom>
                  <a:avLst/>
                  <a:gdLst>
                    <a:gd name="T0" fmla="*/ 0 w 552"/>
                    <a:gd name="T1" fmla="*/ 0 h 168"/>
                    <a:gd name="T2" fmla="*/ 16 w 552"/>
                    <a:gd name="T3" fmla="*/ 18 h 168"/>
                    <a:gd name="T4" fmla="*/ 88 w 552"/>
                    <a:gd name="T5" fmla="*/ 30 h 168"/>
                    <a:gd name="T6" fmla="*/ 320 w 552"/>
                    <a:gd name="T7" fmla="*/ 46 h 168"/>
                    <a:gd name="T8" fmla="*/ 232 w 552"/>
                    <a:gd name="T9" fmla="*/ 102 h 168"/>
                    <a:gd name="T10" fmla="*/ 412 w 552"/>
                    <a:gd name="T11" fmla="*/ 168 h 168"/>
                    <a:gd name="T12" fmla="*/ 446 w 552"/>
                    <a:gd name="T13" fmla="*/ 62 h 168"/>
                    <a:gd name="T14" fmla="*/ 476 w 552"/>
                    <a:gd name="T15" fmla="*/ 38 h 168"/>
                    <a:gd name="T16" fmla="*/ 552 w 552"/>
                    <a:gd name="T17" fmla="*/ 18 h 16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52"/>
                    <a:gd name="T28" fmla="*/ 0 h 168"/>
                    <a:gd name="T29" fmla="*/ 552 w 552"/>
                    <a:gd name="T30" fmla="*/ 168 h 16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52" h="168">
                      <a:moveTo>
                        <a:pt x="0" y="0"/>
                      </a:moveTo>
                      <a:lnTo>
                        <a:pt x="16" y="18"/>
                      </a:lnTo>
                      <a:lnTo>
                        <a:pt x="88" y="30"/>
                      </a:lnTo>
                      <a:lnTo>
                        <a:pt x="320" y="46"/>
                      </a:lnTo>
                      <a:lnTo>
                        <a:pt x="232" y="102"/>
                      </a:lnTo>
                      <a:lnTo>
                        <a:pt x="412" y="168"/>
                      </a:lnTo>
                      <a:lnTo>
                        <a:pt x="446" y="62"/>
                      </a:lnTo>
                      <a:lnTo>
                        <a:pt x="476" y="38"/>
                      </a:lnTo>
                      <a:lnTo>
                        <a:pt x="552" y="18"/>
                      </a:lnTo>
                    </a:path>
                  </a:pathLst>
                </a:custGeom>
                <a:noFill/>
                <a:ln w="9525">
                  <a:solidFill>
                    <a:srgbClr val="0033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2" name="Freeform 37"/>
                <p:cNvSpPr>
                  <a:spLocks/>
                </p:cNvSpPr>
                <p:nvPr/>
              </p:nvSpPr>
              <p:spPr bwMode="auto">
                <a:xfrm>
                  <a:off x="2942" y="2228"/>
                  <a:ext cx="506" cy="206"/>
                </a:xfrm>
                <a:custGeom>
                  <a:avLst/>
                  <a:gdLst>
                    <a:gd name="T0" fmla="*/ 0 w 506"/>
                    <a:gd name="T1" fmla="*/ 0 h 206"/>
                    <a:gd name="T2" fmla="*/ 26 w 506"/>
                    <a:gd name="T3" fmla="*/ 66 h 206"/>
                    <a:gd name="T4" fmla="*/ 228 w 506"/>
                    <a:gd name="T5" fmla="*/ 84 h 206"/>
                    <a:gd name="T6" fmla="*/ 296 w 506"/>
                    <a:gd name="T7" fmla="*/ 196 h 206"/>
                    <a:gd name="T8" fmla="*/ 506 w 506"/>
                    <a:gd name="T9" fmla="*/ 206 h 2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6"/>
                    <a:gd name="T16" fmla="*/ 0 h 206"/>
                    <a:gd name="T17" fmla="*/ 506 w 506"/>
                    <a:gd name="T18" fmla="*/ 206 h 20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6" h="206">
                      <a:moveTo>
                        <a:pt x="0" y="0"/>
                      </a:moveTo>
                      <a:lnTo>
                        <a:pt x="26" y="66"/>
                      </a:lnTo>
                      <a:lnTo>
                        <a:pt x="228" y="84"/>
                      </a:lnTo>
                      <a:lnTo>
                        <a:pt x="296" y="196"/>
                      </a:lnTo>
                      <a:lnTo>
                        <a:pt x="506" y="206"/>
                      </a:lnTo>
                    </a:path>
                  </a:pathLst>
                </a:custGeom>
                <a:noFill/>
                <a:ln w="9525">
                  <a:solidFill>
                    <a:srgbClr val="0033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" name="Freeform 38"/>
                <p:cNvSpPr>
                  <a:spLocks/>
                </p:cNvSpPr>
                <p:nvPr/>
              </p:nvSpPr>
              <p:spPr bwMode="auto">
                <a:xfrm>
                  <a:off x="2508" y="2428"/>
                  <a:ext cx="284" cy="318"/>
                </a:xfrm>
                <a:custGeom>
                  <a:avLst/>
                  <a:gdLst>
                    <a:gd name="T0" fmla="*/ 60 w 284"/>
                    <a:gd name="T1" fmla="*/ 318 h 318"/>
                    <a:gd name="T2" fmla="*/ 106 w 284"/>
                    <a:gd name="T3" fmla="*/ 248 h 318"/>
                    <a:gd name="T4" fmla="*/ 120 w 284"/>
                    <a:gd name="T5" fmla="*/ 132 h 318"/>
                    <a:gd name="T6" fmla="*/ 284 w 284"/>
                    <a:gd name="T7" fmla="*/ 68 h 318"/>
                    <a:gd name="T8" fmla="*/ 134 w 284"/>
                    <a:gd name="T9" fmla="*/ 30 h 318"/>
                    <a:gd name="T10" fmla="*/ 138 w 284"/>
                    <a:gd name="T11" fmla="*/ 0 h 318"/>
                    <a:gd name="T12" fmla="*/ 28 w 284"/>
                    <a:gd name="T13" fmla="*/ 32 h 318"/>
                    <a:gd name="T14" fmla="*/ 12 w 284"/>
                    <a:gd name="T15" fmla="*/ 78 h 318"/>
                    <a:gd name="T16" fmla="*/ 0 w 284"/>
                    <a:gd name="T17" fmla="*/ 178 h 3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84"/>
                    <a:gd name="T28" fmla="*/ 0 h 318"/>
                    <a:gd name="T29" fmla="*/ 284 w 284"/>
                    <a:gd name="T30" fmla="*/ 318 h 31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84" h="318">
                      <a:moveTo>
                        <a:pt x="60" y="318"/>
                      </a:moveTo>
                      <a:lnTo>
                        <a:pt x="106" y="248"/>
                      </a:lnTo>
                      <a:lnTo>
                        <a:pt x="120" y="132"/>
                      </a:lnTo>
                      <a:lnTo>
                        <a:pt x="284" y="68"/>
                      </a:lnTo>
                      <a:lnTo>
                        <a:pt x="134" y="30"/>
                      </a:lnTo>
                      <a:lnTo>
                        <a:pt x="138" y="0"/>
                      </a:lnTo>
                      <a:lnTo>
                        <a:pt x="28" y="32"/>
                      </a:lnTo>
                      <a:lnTo>
                        <a:pt x="12" y="78"/>
                      </a:lnTo>
                      <a:lnTo>
                        <a:pt x="0" y="178"/>
                      </a:lnTo>
                    </a:path>
                  </a:pathLst>
                </a:custGeom>
                <a:noFill/>
                <a:ln w="9525">
                  <a:solidFill>
                    <a:srgbClr val="0033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4" name="Freeform 39"/>
                <p:cNvSpPr>
                  <a:spLocks/>
                </p:cNvSpPr>
                <p:nvPr/>
              </p:nvSpPr>
              <p:spPr bwMode="auto">
                <a:xfrm>
                  <a:off x="2614" y="2614"/>
                  <a:ext cx="166" cy="62"/>
                </a:xfrm>
                <a:custGeom>
                  <a:avLst/>
                  <a:gdLst>
                    <a:gd name="T0" fmla="*/ 0 w 166"/>
                    <a:gd name="T1" fmla="*/ 62 h 62"/>
                    <a:gd name="T2" fmla="*/ 166 w 166"/>
                    <a:gd name="T3" fmla="*/ 0 h 62"/>
                    <a:gd name="T4" fmla="*/ 164 w 166"/>
                    <a:gd name="T5" fmla="*/ 54 h 62"/>
                    <a:gd name="T6" fmla="*/ 0 60000 65536"/>
                    <a:gd name="T7" fmla="*/ 0 60000 65536"/>
                    <a:gd name="T8" fmla="*/ 0 60000 65536"/>
                    <a:gd name="T9" fmla="*/ 0 w 166"/>
                    <a:gd name="T10" fmla="*/ 0 h 62"/>
                    <a:gd name="T11" fmla="*/ 166 w 166"/>
                    <a:gd name="T12" fmla="*/ 62 h 6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6" h="62">
                      <a:moveTo>
                        <a:pt x="0" y="62"/>
                      </a:moveTo>
                      <a:lnTo>
                        <a:pt x="166" y="0"/>
                      </a:lnTo>
                      <a:lnTo>
                        <a:pt x="164" y="54"/>
                      </a:lnTo>
                    </a:path>
                  </a:pathLst>
                </a:custGeom>
                <a:noFill/>
                <a:ln w="9525">
                  <a:solidFill>
                    <a:srgbClr val="0033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5" name="Freeform 40"/>
                <p:cNvSpPr>
                  <a:spLocks/>
                </p:cNvSpPr>
                <p:nvPr/>
              </p:nvSpPr>
              <p:spPr bwMode="auto">
                <a:xfrm>
                  <a:off x="2790" y="2494"/>
                  <a:ext cx="200" cy="96"/>
                </a:xfrm>
                <a:custGeom>
                  <a:avLst/>
                  <a:gdLst>
                    <a:gd name="T0" fmla="*/ 200 w 200"/>
                    <a:gd name="T1" fmla="*/ 38 h 96"/>
                    <a:gd name="T2" fmla="*/ 102 w 200"/>
                    <a:gd name="T3" fmla="*/ 96 h 96"/>
                    <a:gd name="T4" fmla="*/ 0 w 200"/>
                    <a:gd name="T5" fmla="*/ 0 h 96"/>
                    <a:gd name="T6" fmla="*/ 0 60000 65536"/>
                    <a:gd name="T7" fmla="*/ 0 60000 65536"/>
                    <a:gd name="T8" fmla="*/ 0 60000 65536"/>
                    <a:gd name="T9" fmla="*/ 0 w 200"/>
                    <a:gd name="T10" fmla="*/ 0 h 96"/>
                    <a:gd name="T11" fmla="*/ 200 w 200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0" h="96">
                      <a:moveTo>
                        <a:pt x="200" y="38"/>
                      </a:moveTo>
                      <a:lnTo>
                        <a:pt x="102" y="9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33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6" name="Freeform 41"/>
                <p:cNvSpPr>
                  <a:spLocks/>
                </p:cNvSpPr>
                <p:nvPr/>
              </p:nvSpPr>
              <p:spPr bwMode="auto">
                <a:xfrm>
                  <a:off x="2578" y="2300"/>
                  <a:ext cx="390" cy="128"/>
                </a:xfrm>
                <a:custGeom>
                  <a:avLst/>
                  <a:gdLst>
                    <a:gd name="T0" fmla="*/ 68 w 390"/>
                    <a:gd name="T1" fmla="*/ 128 h 128"/>
                    <a:gd name="T2" fmla="*/ 0 w 390"/>
                    <a:gd name="T3" fmla="*/ 98 h 128"/>
                    <a:gd name="T4" fmla="*/ 22 w 390"/>
                    <a:gd name="T5" fmla="*/ 84 h 128"/>
                    <a:gd name="T6" fmla="*/ 6 w 390"/>
                    <a:gd name="T7" fmla="*/ 26 h 128"/>
                    <a:gd name="T8" fmla="*/ 36 w 390"/>
                    <a:gd name="T9" fmla="*/ 22 h 128"/>
                    <a:gd name="T10" fmla="*/ 246 w 390"/>
                    <a:gd name="T11" fmla="*/ 6 h 128"/>
                    <a:gd name="T12" fmla="*/ 390 w 390"/>
                    <a:gd name="T13" fmla="*/ 0 h 128"/>
                    <a:gd name="T14" fmla="*/ 210 w 390"/>
                    <a:gd name="T15" fmla="*/ 102 h 128"/>
                    <a:gd name="T16" fmla="*/ 16 w 390"/>
                    <a:gd name="T17" fmla="*/ 30 h 12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90"/>
                    <a:gd name="T28" fmla="*/ 0 h 128"/>
                    <a:gd name="T29" fmla="*/ 390 w 390"/>
                    <a:gd name="T30" fmla="*/ 128 h 12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90" h="128">
                      <a:moveTo>
                        <a:pt x="68" y="128"/>
                      </a:moveTo>
                      <a:lnTo>
                        <a:pt x="0" y="98"/>
                      </a:lnTo>
                      <a:lnTo>
                        <a:pt x="22" y="84"/>
                      </a:lnTo>
                      <a:lnTo>
                        <a:pt x="6" y="26"/>
                      </a:lnTo>
                      <a:lnTo>
                        <a:pt x="36" y="22"/>
                      </a:lnTo>
                      <a:lnTo>
                        <a:pt x="246" y="6"/>
                      </a:lnTo>
                      <a:lnTo>
                        <a:pt x="390" y="0"/>
                      </a:lnTo>
                      <a:lnTo>
                        <a:pt x="210" y="102"/>
                      </a:lnTo>
                      <a:lnTo>
                        <a:pt x="16" y="30"/>
                      </a:lnTo>
                    </a:path>
                  </a:pathLst>
                </a:custGeom>
                <a:noFill/>
                <a:ln w="9525">
                  <a:solidFill>
                    <a:srgbClr val="0033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7" name="Line 42"/>
                <p:cNvSpPr>
                  <a:spLocks noChangeShapeType="1"/>
                </p:cNvSpPr>
                <p:nvPr/>
              </p:nvSpPr>
              <p:spPr bwMode="auto">
                <a:xfrm flipH="1" flipV="1">
                  <a:off x="2577" y="2260"/>
                  <a:ext cx="7" cy="66"/>
                </a:xfrm>
                <a:prstGeom prst="line">
                  <a:avLst/>
                </a:prstGeom>
                <a:noFill/>
                <a:ln w="9525">
                  <a:solidFill>
                    <a:srgbClr val="0033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8" name="Freeform 43"/>
                <p:cNvSpPr>
                  <a:spLocks/>
                </p:cNvSpPr>
                <p:nvPr/>
              </p:nvSpPr>
              <p:spPr bwMode="auto">
                <a:xfrm>
                  <a:off x="3136" y="2382"/>
                  <a:ext cx="196" cy="190"/>
                </a:xfrm>
                <a:custGeom>
                  <a:avLst/>
                  <a:gdLst>
                    <a:gd name="T0" fmla="*/ 196 w 196"/>
                    <a:gd name="T1" fmla="*/ 190 h 190"/>
                    <a:gd name="T2" fmla="*/ 100 w 196"/>
                    <a:gd name="T3" fmla="*/ 42 h 190"/>
                    <a:gd name="T4" fmla="*/ 18 w 196"/>
                    <a:gd name="T5" fmla="*/ 58 h 190"/>
                    <a:gd name="T6" fmla="*/ 0 w 196"/>
                    <a:gd name="T7" fmla="*/ 0 h 19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6"/>
                    <a:gd name="T13" fmla="*/ 0 h 190"/>
                    <a:gd name="T14" fmla="*/ 196 w 196"/>
                    <a:gd name="T15" fmla="*/ 190 h 19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6" h="190">
                      <a:moveTo>
                        <a:pt x="196" y="190"/>
                      </a:moveTo>
                      <a:lnTo>
                        <a:pt x="100" y="42"/>
                      </a:lnTo>
                      <a:lnTo>
                        <a:pt x="18" y="5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33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" name="Freeform 44"/>
                <p:cNvSpPr>
                  <a:spLocks/>
                </p:cNvSpPr>
                <p:nvPr/>
              </p:nvSpPr>
              <p:spPr bwMode="auto">
                <a:xfrm>
                  <a:off x="2944" y="2226"/>
                  <a:ext cx="384" cy="86"/>
                </a:xfrm>
                <a:custGeom>
                  <a:avLst/>
                  <a:gdLst>
                    <a:gd name="T0" fmla="*/ 0 w 384"/>
                    <a:gd name="T1" fmla="*/ 0 h 86"/>
                    <a:gd name="T2" fmla="*/ 188 w 384"/>
                    <a:gd name="T3" fmla="*/ 4 h 86"/>
                    <a:gd name="T4" fmla="*/ 234 w 384"/>
                    <a:gd name="T5" fmla="*/ 86 h 86"/>
                    <a:gd name="T6" fmla="*/ 384 w 384"/>
                    <a:gd name="T7" fmla="*/ 4 h 8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4"/>
                    <a:gd name="T13" fmla="*/ 0 h 86"/>
                    <a:gd name="T14" fmla="*/ 384 w 384"/>
                    <a:gd name="T15" fmla="*/ 86 h 8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4" h="86">
                      <a:moveTo>
                        <a:pt x="0" y="0"/>
                      </a:moveTo>
                      <a:lnTo>
                        <a:pt x="188" y="4"/>
                      </a:lnTo>
                      <a:lnTo>
                        <a:pt x="234" y="86"/>
                      </a:lnTo>
                      <a:lnTo>
                        <a:pt x="384" y="4"/>
                      </a:lnTo>
                    </a:path>
                  </a:pathLst>
                </a:custGeom>
                <a:noFill/>
                <a:ln w="9525">
                  <a:solidFill>
                    <a:srgbClr val="0033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</p:grpSp>
      <p:sp>
        <p:nvSpPr>
          <p:cNvPr id="45" name="Oval 45"/>
          <p:cNvSpPr>
            <a:spLocks noChangeArrowheads="1"/>
          </p:cNvSpPr>
          <p:nvPr/>
        </p:nvSpPr>
        <p:spPr bwMode="auto">
          <a:xfrm flipV="1">
            <a:off x="7693025" y="4718050"/>
            <a:ext cx="168275" cy="250825"/>
          </a:xfrm>
          <a:prstGeom prst="ellipse">
            <a:avLst/>
          </a:prstGeom>
          <a:solidFill>
            <a:schemeClr val="tx2"/>
          </a:solidFill>
          <a:ln w="9525">
            <a:round/>
            <a:headEnd/>
            <a:tailEnd/>
          </a:ln>
          <a:scene3d>
            <a:camera prst="legacyPerspectiveFront">
              <a:rot lat="17099992" lon="0" rev="0"/>
            </a:camera>
            <a:lightRig rig="legacyFlat3" dir="t"/>
          </a:scene3d>
          <a:sp3d extrusionH="14970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rot="10800000" wrap="none" anchor="ctr">
            <a:flatTx/>
          </a:bodyPr>
          <a:lstStyle/>
          <a:p>
            <a:pPr eaLnBrk="0" hangingPunct="0"/>
            <a:endParaRPr lang="fr-FR" sz="2200">
              <a:solidFill>
                <a:srgbClr val="CC0066"/>
              </a:solidFill>
            </a:endParaRPr>
          </a:p>
        </p:txBody>
      </p:sp>
      <p:sp>
        <p:nvSpPr>
          <p:cNvPr id="46" name="Oval 46"/>
          <p:cNvSpPr>
            <a:spLocks noChangeArrowheads="1"/>
          </p:cNvSpPr>
          <p:nvPr/>
        </p:nvSpPr>
        <p:spPr bwMode="auto">
          <a:xfrm>
            <a:off x="7734300" y="3413125"/>
            <a:ext cx="168275" cy="396875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scene3d>
            <a:camera prst="legacyPerspectiveFront">
              <a:rot lat="17099992" lon="0" rev="0"/>
            </a:camera>
            <a:lightRig rig="legacyFlat3" dir="t"/>
          </a:scene3d>
          <a:sp3d extrusionH="14970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eaLnBrk="0" hangingPunct="0"/>
            <a:endParaRPr lang="fr-FR" sz="2200">
              <a:solidFill>
                <a:srgbClr val="CC0066"/>
              </a:solidFill>
            </a:endParaRPr>
          </a:p>
        </p:txBody>
      </p:sp>
      <p:sp>
        <p:nvSpPr>
          <p:cNvPr id="47" name="Oval 47"/>
          <p:cNvSpPr>
            <a:spLocks noChangeArrowheads="1"/>
          </p:cNvSpPr>
          <p:nvPr/>
        </p:nvSpPr>
        <p:spPr bwMode="auto">
          <a:xfrm>
            <a:off x="8864600" y="4070350"/>
            <a:ext cx="166688" cy="396875"/>
          </a:xfrm>
          <a:prstGeom prst="ellipse">
            <a:avLst/>
          </a:prstGeom>
          <a:solidFill>
            <a:schemeClr val="tx2"/>
          </a:solidFill>
          <a:ln w="9525">
            <a:round/>
            <a:headEnd/>
            <a:tailEnd/>
          </a:ln>
          <a:scene3d>
            <a:camera prst="legacyPerspectiveFront">
              <a:rot lat="17099992" lon="0" rev="0"/>
            </a:camera>
            <a:lightRig rig="legacyFlat3" dir="t"/>
          </a:scene3d>
          <a:sp3d extrusionH="14970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pPr eaLnBrk="0" hangingPunct="0"/>
            <a:endParaRPr lang="fr-FR" sz="2200">
              <a:solidFill>
                <a:srgbClr val="CC0066"/>
              </a:solidFill>
            </a:endParaRPr>
          </a:p>
        </p:txBody>
      </p:sp>
      <p:sp>
        <p:nvSpPr>
          <p:cNvPr id="48" name="Line 48"/>
          <p:cNvSpPr>
            <a:spLocks noChangeShapeType="1"/>
          </p:cNvSpPr>
          <p:nvPr/>
        </p:nvSpPr>
        <p:spPr bwMode="auto">
          <a:xfrm>
            <a:off x="6376988" y="3878263"/>
            <a:ext cx="1744662" cy="109855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9" name="Line 49"/>
          <p:cNvSpPr>
            <a:spLocks noChangeShapeType="1"/>
          </p:cNvSpPr>
          <p:nvPr/>
        </p:nvSpPr>
        <p:spPr bwMode="auto">
          <a:xfrm>
            <a:off x="6683375" y="3749675"/>
            <a:ext cx="1725613" cy="1050925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50" name="Line 50"/>
          <p:cNvSpPr>
            <a:spLocks noChangeShapeType="1"/>
          </p:cNvSpPr>
          <p:nvPr/>
        </p:nvSpPr>
        <p:spPr bwMode="auto">
          <a:xfrm>
            <a:off x="6975475" y="3630613"/>
            <a:ext cx="1765300" cy="1004887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51" name="Line 51"/>
          <p:cNvSpPr>
            <a:spLocks noChangeShapeType="1"/>
          </p:cNvSpPr>
          <p:nvPr/>
        </p:nvSpPr>
        <p:spPr bwMode="auto">
          <a:xfrm>
            <a:off x="7253288" y="3513138"/>
            <a:ext cx="1757362" cy="966787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52" name="Line 52"/>
          <p:cNvSpPr>
            <a:spLocks noChangeShapeType="1"/>
          </p:cNvSpPr>
          <p:nvPr/>
        </p:nvSpPr>
        <p:spPr bwMode="auto">
          <a:xfrm>
            <a:off x="7518400" y="3403600"/>
            <a:ext cx="1728788" cy="91440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53" name="Line 53"/>
          <p:cNvSpPr>
            <a:spLocks noChangeShapeType="1"/>
          </p:cNvSpPr>
          <p:nvPr/>
        </p:nvSpPr>
        <p:spPr bwMode="auto">
          <a:xfrm flipV="1">
            <a:off x="6381750" y="3460750"/>
            <a:ext cx="1693863" cy="739775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54" name="Line 54"/>
          <p:cNvSpPr>
            <a:spLocks noChangeShapeType="1"/>
          </p:cNvSpPr>
          <p:nvPr/>
        </p:nvSpPr>
        <p:spPr bwMode="auto">
          <a:xfrm flipV="1">
            <a:off x="6704013" y="3630613"/>
            <a:ext cx="1700212" cy="78740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55" name="Line 55"/>
          <p:cNvSpPr>
            <a:spLocks noChangeShapeType="1"/>
          </p:cNvSpPr>
          <p:nvPr/>
        </p:nvSpPr>
        <p:spPr bwMode="auto">
          <a:xfrm flipV="1">
            <a:off x="7038975" y="3797300"/>
            <a:ext cx="1712913" cy="847725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56" name="Line 56"/>
          <p:cNvSpPr>
            <a:spLocks noChangeShapeType="1"/>
          </p:cNvSpPr>
          <p:nvPr/>
        </p:nvSpPr>
        <p:spPr bwMode="auto">
          <a:xfrm flipV="1">
            <a:off x="7400925" y="3990975"/>
            <a:ext cx="1724025" cy="900113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57" name="Freeform 57"/>
          <p:cNvSpPr>
            <a:spLocks/>
          </p:cNvSpPr>
          <p:nvPr/>
        </p:nvSpPr>
        <p:spPr bwMode="auto">
          <a:xfrm>
            <a:off x="6129338" y="3278188"/>
            <a:ext cx="3436937" cy="1860550"/>
          </a:xfrm>
          <a:custGeom>
            <a:avLst/>
            <a:gdLst>
              <a:gd name="T0" fmla="*/ 0 w 2016"/>
              <a:gd name="T1" fmla="*/ 2147483647 h 1179"/>
              <a:gd name="T2" fmla="*/ 2147483647 w 2016"/>
              <a:gd name="T3" fmla="*/ 2147483647 h 1179"/>
              <a:gd name="T4" fmla="*/ 2147483647 w 2016"/>
              <a:gd name="T5" fmla="*/ 2147483647 h 1179"/>
              <a:gd name="T6" fmla="*/ 2147483647 w 2016"/>
              <a:gd name="T7" fmla="*/ 0 h 1179"/>
              <a:gd name="T8" fmla="*/ 0 w 2016"/>
              <a:gd name="T9" fmla="*/ 2147483647 h 11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16"/>
              <a:gd name="T16" fmla="*/ 0 h 1179"/>
              <a:gd name="T17" fmla="*/ 2016 w 2016"/>
              <a:gd name="T18" fmla="*/ 1179 h 11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16" h="1179">
                <a:moveTo>
                  <a:pt x="0" y="444"/>
                </a:moveTo>
                <a:lnTo>
                  <a:pt x="1002" y="1179"/>
                </a:lnTo>
                <a:lnTo>
                  <a:pt x="2016" y="564"/>
                </a:lnTo>
                <a:lnTo>
                  <a:pt x="993" y="0"/>
                </a:lnTo>
                <a:lnTo>
                  <a:pt x="0" y="444"/>
                </a:lnTo>
                <a:close/>
              </a:path>
            </a:pathLst>
          </a:custGeom>
          <a:noFill/>
          <a:ln w="9525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58" name="Group 58"/>
          <p:cNvGrpSpPr>
            <a:grpSpLocks/>
          </p:cNvGrpSpPr>
          <p:nvPr/>
        </p:nvGrpSpPr>
        <p:grpSpPr bwMode="auto">
          <a:xfrm>
            <a:off x="6502400" y="3684588"/>
            <a:ext cx="3019425" cy="1350962"/>
            <a:chOff x="2002" y="2098"/>
            <a:chExt cx="1771" cy="854"/>
          </a:xfrm>
        </p:grpSpPr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2673" y="2750"/>
              <a:ext cx="397" cy="173"/>
            </a:xfrm>
            <a:custGeom>
              <a:avLst/>
              <a:gdLst>
                <a:gd name="T0" fmla="*/ 262 w 397"/>
                <a:gd name="T1" fmla="*/ 168 h 173"/>
                <a:gd name="T2" fmla="*/ 229 w 397"/>
                <a:gd name="T3" fmla="*/ 171 h 173"/>
                <a:gd name="T4" fmla="*/ 200 w 397"/>
                <a:gd name="T5" fmla="*/ 171 h 173"/>
                <a:gd name="T6" fmla="*/ 154 w 397"/>
                <a:gd name="T7" fmla="*/ 164 h 173"/>
                <a:gd name="T8" fmla="*/ 140 w 397"/>
                <a:gd name="T9" fmla="*/ 135 h 173"/>
                <a:gd name="T10" fmla="*/ 123 w 397"/>
                <a:gd name="T11" fmla="*/ 123 h 173"/>
                <a:gd name="T12" fmla="*/ 92 w 397"/>
                <a:gd name="T13" fmla="*/ 132 h 173"/>
                <a:gd name="T14" fmla="*/ 70 w 397"/>
                <a:gd name="T15" fmla="*/ 130 h 173"/>
                <a:gd name="T16" fmla="*/ 61 w 397"/>
                <a:gd name="T17" fmla="*/ 111 h 173"/>
                <a:gd name="T18" fmla="*/ 27 w 397"/>
                <a:gd name="T19" fmla="*/ 94 h 173"/>
                <a:gd name="T20" fmla="*/ 10 w 397"/>
                <a:gd name="T21" fmla="*/ 113 h 173"/>
                <a:gd name="T22" fmla="*/ 39 w 397"/>
                <a:gd name="T23" fmla="*/ 87 h 173"/>
                <a:gd name="T24" fmla="*/ 51 w 397"/>
                <a:gd name="T25" fmla="*/ 77 h 173"/>
                <a:gd name="T26" fmla="*/ 32 w 397"/>
                <a:gd name="T27" fmla="*/ 72 h 173"/>
                <a:gd name="T28" fmla="*/ 44 w 397"/>
                <a:gd name="T29" fmla="*/ 63 h 173"/>
                <a:gd name="T30" fmla="*/ 27 w 397"/>
                <a:gd name="T31" fmla="*/ 44 h 173"/>
                <a:gd name="T32" fmla="*/ 58 w 397"/>
                <a:gd name="T33" fmla="*/ 27 h 173"/>
                <a:gd name="T34" fmla="*/ 61 w 397"/>
                <a:gd name="T35" fmla="*/ 8 h 173"/>
                <a:gd name="T36" fmla="*/ 85 w 397"/>
                <a:gd name="T37" fmla="*/ 0 h 173"/>
                <a:gd name="T38" fmla="*/ 133 w 397"/>
                <a:gd name="T39" fmla="*/ 24 h 173"/>
                <a:gd name="T40" fmla="*/ 154 w 397"/>
                <a:gd name="T41" fmla="*/ 29 h 173"/>
                <a:gd name="T42" fmla="*/ 169 w 397"/>
                <a:gd name="T43" fmla="*/ 10 h 173"/>
                <a:gd name="T44" fmla="*/ 219 w 397"/>
                <a:gd name="T45" fmla="*/ 41 h 173"/>
                <a:gd name="T46" fmla="*/ 248 w 397"/>
                <a:gd name="T47" fmla="*/ 36 h 173"/>
                <a:gd name="T48" fmla="*/ 277 w 397"/>
                <a:gd name="T49" fmla="*/ 20 h 173"/>
                <a:gd name="T50" fmla="*/ 327 w 397"/>
                <a:gd name="T51" fmla="*/ 36 h 173"/>
                <a:gd name="T52" fmla="*/ 353 w 397"/>
                <a:gd name="T53" fmla="*/ 65 h 173"/>
                <a:gd name="T54" fmla="*/ 397 w 397"/>
                <a:gd name="T55" fmla="*/ 92 h 173"/>
                <a:gd name="T56" fmla="*/ 262 w 397"/>
                <a:gd name="T57" fmla="*/ 168 h 17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97"/>
                <a:gd name="T88" fmla="*/ 0 h 173"/>
                <a:gd name="T89" fmla="*/ 397 w 397"/>
                <a:gd name="T90" fmla="*/ 173 h 17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97" h="173">
                  <a:moveTo>
                    <a:pt x="262" y="168"/>
                  </a:moveTo>
                  <a:cubicBezTo>
                    <a:pt x="249" y="173"/>
                    <a:pt x="243" y="173"/>
                    <a:pt x="229" y="171"/>
                  </a:cubicBezTo>
                  <a:cubicBezTo>
                    <a:pt x="221" y="159"/>
                    <a:pt x="211" y="163"/>
                    <a:pt x="200" y="171"/>
                  </a:cubicBezTo>
                  <a:cubicBezTo>
                    <a:pt x="184" y="169"/>
                    <a:pt x="170" y="166"/>
                    <a:pt x="154" y="164"/>
                  </a:cubicBezTo>
                  <a:cubicBezTo>
                    <a:pt x="148" y="155"/>
                    <a:pt x="148" y="142"/>
                    <a:pt x="140" y="135"/>
                  </a:cubicBezTo>
                  <a:cubicBezTo>
                    <a:pt x="135" y="130"/>
                    <a:pt x="123" y="123"/>
                    <a:pt x="123" y="123"/>
                  </a:cubicBezTo>
                  <a:cubicBezTo>
                    <a:pt x="108" y="125"/>
                    <a:pt x="105" y="128"/>
                    <a:pt x="92" y="132"/>
                  </a:cubicBezTo>
                  <a:cubicBezTo>
                    <a:pt x="85" y="131"/>
                    <a:pt x="77" y="132"/>
                    <a:pt x="70" y="130"/>
                  </a:cubicBezTo>
                  <a:cubicBezTo>
                    <a:pt x="56" y="127"/>
                    <a:pt x="68" y="121"/>
                    <a:pt x="61" y="111"/>
                  </a:cubicBezTo>
                  <a:cubicBezTo>
                    <a:pt x="53" y="101"/>
                    <a:pt x="39" y="96"/>
                    <a:pt x="27" y="94"/>
                  </a:cubicBezTo>
                  <a:cubicBezTo>
                    <a:pt x="8" y="96"/>
                    <a:pt x="0" y="95"/>
                    <a:pt x="10" y="113"/>
                  </a:cubicBezTo>
                  <a:cubicBezTo>
                    <a:pt x="27" y="110"/>
                    <a:pt x="27" y="98"/>
                    <a:pt x="39" y="87"/>
                  </a:cubicBezTo>
                  <a:cubicBezTo>
                    <a:pt x="45" y="89"/>
                    <a:pt x="62" y="91"/>
                    <a:pt x="51" y="77"/>
                  </a:cubicBezTo>
                  <a:cubicBezTo>
                    <a:pt x="47" y="72"/>
                    <a:pt x="38" y="74"/>
                    <a:pt x="32" y="72"/>
                  </a:cubicBezTo>
                  <a:cubicBezTo>
                    <a:pt x="25" y="56"/>
                    <a:pt x="30" y="74"/>
                    <a:pt x="44" y="63"/>
                  </a:cubicBezTo>
                  <a:cubicBezTo>
                    <a:pt x="49" y="59"/>
                    <a:pt x="29" y="45"/>
                    <a:pt x="27" y="44"/>
                  </a:cubicBezTo>
                  <a:cubicBezTo>
                    <a:pt x="31" y="30"/>
                    <a:pt x="45" y="29"/>
                    <a:pt x="58" y="27"/>
                  </a:cubicBezTo>
                  <a:cubicBezTo>
                    <a:pt x="59" y="21"/>
                    <a:pt x="58" y="14"/>
                    <a:pt x="61" y="8"/>
                  </a:cubicBezTo>
                  <a:cubicBezTo>
                    <a:pt x="64" y="0"/>
                    <a:pt x="85" y="0"/>
                    <a:pt x="85" y="0"/>
                  </a:cubicBezTo>
                  <a:cubicBezTo>
                    <a:pt x="104" y="5"/>
                    <a:pt x="113" y="21"/>
                    <a:pt x="133" y="24"/>
                  </a:cubicBezTo>
                  <a:cubicBezTo>
                    <a:pt x="149" y="36"/>
                    <a:pt x="142" y="37"/>
                    <a:pt x="154" y="29"/>
                  </a:cubicBezTo>
                  <a:cubicBezTo>
                    <a:pt x="159" y="18"/>
                    <a:pt x="157" y="16"/>
                    <a:pt x="169" y="10"/>
                  </a:cubicBezTo>
                  <a:cubicBezTo>
                    <a:pt x="185" y="22"/>
                    <a:pt x="203" y="29"/>
                    <a:pt x="219" y="41"/>
                  </a:cubicBezTo>
                  <a:cubicBezTo>
                    <a:pt x="229" y="39"/>
                    <a:pt x="238" y="38"/>
                    <a:pt x="248" y="36"/>
                  </a:cubicBezTo>
                  <a:cubicBezTo>
                    <a:pt x="255" y="35"/>
                    <a:pt x="263" y="23"/>
                    <a:pt x="277" y="20"/>
                  </a:cubicBezTo>
                  <a:cubicBezTo>
                    <a:pt x="295" y="23"/>
                    <a:pt x="309" y="32"/>
                    <a:pt x="327" y="36"/>
                  </a:cubicBezTo>
                  <a:cubicBezTo>
                    <a:pt x="334" y="48"/>
                    <a:pt x="339" y="61"/>
                    <a:pt x="353" y="65"/>
                  </a:cubicBezTo>
                  <a:cubicBezTo>
                    <a:pt x="356" y="73"/>
                    <a:pt x="388" y="92"/>
                    <a:pt x="397" y="92"/>
                  </a:cubicBezTo>
                  <a:lnTo>
                    <a:pt x="262" y="168"/>
                  </a:lnTo>
                  <a:close/>
                </a:path>
              </a:pathLst>
            </a:custGeom>
            <a:gradFill rotWithShape="0">
              <a:gsLst>
                <a:gs pos="0">
                  <a:srgbClr val="006600"/>
                </a:gs>
                <a:gs pos="50000">
                  <a:srgbClr val="002F00"/>
                </a:gs>
                <a:gs pos="100000">
                  <a:srgbClr val="0066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2791" y="2911"/>
              <a:ext cx="77" cy="41"/>
            </a:xfrm>
            <a:custGeom>
              <a:avLst/>
              <a:gdLst>
                <a:gd name="T0" fmla="*/ 77 w 77"/>
                <a:gd name="T1" fmla="*/ 24 h 41"/>
                <a:gd name="T2" fmla="*/ 36 w 77"/>
                <a:gd name="T3" fmla="*/ 24 h 41"/>
                <a:gd name="T4" fmla="*/ 17 w 77"/>
                <a:gd name="T5" fmla="*/ 0 h 41"/>
                <a:gd name="T6" fmla="*/ 0 w 77"/>
                <a:gd name="T7" fmla="*/ 24 h 41"/>
                <a:gd name="T8" fmla="*/ 24 w 77"/>
                <a:gd name="T9" fmla="*/ 41 h 41"/>
                <a:gd name="T10" fmla="*/ 77 w 77"/>
                <a:gd name="T11" fmla="*/ 24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7"/>
                <a:gd name="T19" fmla="*/ 0 h 41"/>
                <a:gd name="T20" fmla="*/ 77 w 77"/>
                <a:gd name="T21" fmla="*/ 41 h 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7" h="41">
                  <a:moveTo>
                    <a:pt x="77" y="24"/>
                  </a:moveTo>
                  <a:cubicBezTo>
                    <a:pt x="65" y="33"/>
                    <a:pt x="50" y="26"/>
                    <a:pt x="36" y="24"/>
                  </a:cubicBezTo>
                  <a:cubicBezTo>
                    <a:pt x="31" y="12"/>
                    <a:pt x="27" y="7"/>
                    <a:pt x="17" y="0"/>
                  </a:cubicBezTo>
                  <a:cubicBezTo>
                    <a:pt x="5" y="5"/>
                    <a:pt x="5" y="13"/>
                    <a:pt x="0" y="24"/>
                  </a:cubicBezTo>
                  <a:cubicBezTo>
                    <a:pt x="4" y="37"/>
                    <a:pt x="11" y="37"/>
                    <a:pt x="24" y="41"/>
                  </a:cubicBezTo>
                  <a:cubicBezTo>
                    <a:pt x="48" y="39"/>
                    <a:pt x="55" y="32"/>
                    <a:pt x="77" y="24"/>
                  </a:cubicBezTo>
                  <a:close/>
                </a:path>
              </a:pathLst>
            </a:custGeom>
            <a:gradFill rotWithShape="0">
              <a:gsLst>
                <a:gs pos="0">
                  <a:srgbClr val="006600"/>
                </a:gs>
                <a:gs pos="50000">
                  <a:srgbClr val="002F00"/>
                </a:gs>
                <a:gs pos="100000">
                  <a:srgbClr val="0066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1" name="Freeform 61"/>
            <p:cNvSpPr>
              <a:spLocks/>
            </p:cNvSpPr>
            <p:nvPr/>
          </p:nvSpPr>
          <p:spPr bwMode="auto">
            <a:xfrm>
              <a:off x="2539" y="2806"/>
              <a:ext cx="92" cy="52"/>
            </a:xfrm>
            <a:custGeom>
              <a:avLst/>
              <a:gdLst>
                <a:gd name="T0" fmla="*/ 87 w 92"/>
                <a:gd name="T1" fmla="*/ 33 h 52"/>
                <a:gd name="T2" fmla="*/ 55 w 92"/>
                <a:gd name="T3" fmla="*/ 16 h 52"/>
                <a:gd name="T4" fmla="*/ 27 w 92"/>
                <a:gd name="T5" fmla="*/ 0 h 52"/>
                <a:gd name="T6" fmla="*/ 22 w 92"/>
                <a:gd name="T7" fmla="*/ 16 h 52"/>
                <a:gd name="T8" fmla="*/ 39 w 92"/>
                <a:gd name="T9" fmla="*/ 38 h 52"/>
                <a:gd name="T10" fmla="*/ 67 w 92"/>
                <a:gd name="T11" fmla="*/ 45 h 52"/>
                <a:gd name="T12" fmla="*/ 87 w 92"/>
                <a:gd name="T13" fmla="*/ 33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2"/>
                <a:gd name="T22" fmla="*/ 0 h 52"/>
                <a:gd name="T23" fmla="*/ 92 w 92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2" h="52">
                  <a:moveTo>
                    <a:pt x="87" y="33"/>
                  </a:moveTo>
                  <a:cubicBezTo>
                    <a:pt x="74" y="30"/>
                    <a:pt x="66" y="23"/>
                    <a:pt x="55" y="16"/>
                  </a:cubicBezTo>
                  <a:cubicBezTo>
                    <a:pt x="48" y="4"/>
                    <a:pt x="40" y="3"/>
                    <a:pt x="27" y="0"/>
                  </a:cubicBezTo>
                  <a:cubicBezTo>
                    <a:pt x="2" y="3"/>
                    <a:pt x="0" y="10"/>
                    <a:pt x="22" y="16"/>
                  </a:cubicBezTo>
                  <a:cubicBezTo>
                    <a:pt x="30" y="28"/>
                    <a:pt x="24" y="35"/>
                    <a:pt x="39" y="38"/>
                  </a:cubicBezTo>
                  <a:cubicBezTo>
                    <a:pt x="51" y="35"/>
                    <a:pt x="56" y="42"/>
                    <a:pt x="67" y="45"/>
                  </a:cubicBezTo>
                  <a:cubicBezTo>
                    <a:pt x="79" y="52"/>
                    <a:pt x="92" y="49"/>
                    <a:pt x="87" y="33"/>
                  </a:cubicBezTo>
                  <a:close/>
                </a:path>
              </a:pathLst>
            </a:custGeom>
            <a:gradFill rotWithShape="0">
              <a:gsLst>
                <a:gs pos="0">
                  <a:srgbClr val="006600"/>
                </a:gs>
                <a:gs pos="50000">
                  <a:srgbClr val="002F00"/>
                </a:gs>
                <a:gs pos="100000">
                  <a:srgbClr val="0066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2" name="Freeform 62"/>
            <p:cNvSpPr>
              <a:spLocks/>
            </p:cNvSpPr>
            <p:nvPr/>
          </p:nvSpPr>
          <p:spPr bwMode="auto">
            <a:xfrm>
              <a:off x="2002" y="2171"/>
              <a:ext cx="1771" cy="611"/>
            </a:xfrm>
            <a:custGeom>
              <a:avLst/>
              <a:gdLst>
                <a:gd name="T0" fmla="*/ 537 w 1771"/>
                <a:gd name="T1" fmla="*/ 591 h 611"/>
                <a:gd name="T2" fmla="*/ 633 w 1771"/>
                <a:gd name="T3" fmla="*/ 579 h 611"/>
                <a:gd name="T4" fmla="*/ 676 w 1771"/>
                <a:gd name="T5" fmla="*/ 548 h 611"/>
                <a:gd name="T6" fmla="*/ 772 w 1771"/>
                <a:gd name="T7" fmla="*/ 575 h 611"/>
                <a:gd name="T8" fmla="*/ 852 w 1771"/>
                <a:gd name="T9" fmla="*/ 539 h 611"/>
                <a:gd name="T10" fmla="*/ 909 w 1771"/>
                <a:gd name="T11" fmla="*/ 505 h 611"/>
                <a:gd name="T12" fmla="*/ 998 w 1771"/>
                <a:gd name="T13" fmla="*/ 495 h 611"/>
                <a:gd name="T14" fmla="*/ 1044 w 1771"/>
                <a:gd name="T15" fmla="*/ 572 h 611"/>
                <a:gd name="T16" fmla="*/ 1096 w 1771"/>
                <a:gd name="T17" fmla="*/ 519 h 611"/>
                <a:gd name="T18" fmla="*/ 1168 w 1771"/>
                <a:gd name="T19" fmla="*/ 553 h 611"/>
                <a:gd name="T20" fmla="*/ 1771 w 1771"/>
                <a:gd name="T21" fmla="*/ 243 h 611"/>
                <a:gd name="T22" fmla="*/ 1533 w 1771"/>
                <a:gd name="T23" fmla="*/ 155 h 611"/>
                <a:gd name="T24" fmla="*/ 1411 w 1771"/>
                <a:gd name="T25" fmla="*/ 162 h 611"/>
                <a:gd name="T26" fmla="*/ 1372 w 1771"/>
                <a:gd name="T27" fmla="*/ 109 h 611"/>
                <a:gd name="T28" fmla="*/ 1500 w 1771"/>
                <a:gd name="T29" fmla="*/ 126 h 611"/>
                <a:gd name="T30" fmla="*/ 1416 w 1771"/>
                <a:gd name="T31" fmla="*/ 54 h 611"/>
                <a:gd name="T32" fmla="*/ 1315 w 1771"/>
                <a:gd name="T33" fmla="*/ 1 h 611"/>
                <a:gd name="T34" fmla="*/ 1072 w 1771"/>
                <a:gd name="T35" fmla="*/ 42 h 611"/>
                <a:gd name="T36" fmla="*/ 892 w 1771"/>
                <a:gd name="T37" fmla="*/ 44 h 611"/>
                <a:gd name="T38" fmla="*/ 885 w 1771"/>
                <a:gd name="T39" fmla="*/ 97 h 611"/>
                <a:gd name="T40" fmla="*/ 885 w 1771"/>
                <a:gd name="T41" fmla="*/ 145 h 611"/>
                <a:gd name="T42" fmla="*/ 940 w 1771"/>
                <a:gd name="T43" fmla="*/ 188 h 611"/>
                <a:gd name="T44" fmla="*/ 1015 w 1771"/>
                <a:gd name="T45" fmla="*/ 157 h 611"/>
                <a:gd name="T46" fmla="*/ 1106 w 1771"/>
                <a:gd name="T47" fmla="*/ 95 h 611"/>
                <a:gd name="T48" fmla="*/ 1243 w 1771"/>
                <a:gd name="T49" fmla="*/ 83 h 611"/>
                <a:gd name="T50" fmla="*/ 1142 w 1771"/>
                <a:gd name="T51" fmla="*/ 123 h 611"/>
                <a:gd name="T52" fmla="*/ 1140 w 1771"/>
                <a:gd name="T53" fmla="*/ 167 h 611"/>
                <a:gd name="T54" fmla="*/ 1183 w 1771"/>
                <a:gd name="T55" fmla="*/ 212 h 611"/>
                <a:gd name="T56" fmla="*/ 1106 w 1771"/>
                <a:gd name="T57" fmla="*/ 200 h 611"/>
                <a:gd name="T58" fmla="*/ 1065 w 1771"/>
                <a:gd name="T59" fmla="*/ 188 h 611"/>
                <a:gd name="T60" fmla="*/ 964 w 1771"/>
                <a:gd name="T61" fmla="*/ 248 h 611"/>
                <a:gd name="T62" fmla="*/ 844 w 1771"/>
                <a:gd name="T63" fmla="*/ 203 h 611"/>
                <a:gd name="T64" fmla="*/ 832 w 1771"/>
                <a:gd name="T65" fmla="*/ 174 h 611"/>
                <a:gd name="T66" fmla="*/ 888 w 1771"/>
                <a:gd name="T67" fmla="*/ 126 h 611"/>
                <a:gd name="T68" fmla="*/ 801 w 1771"/>
                <a:gd name="T69" fmla="*/ 133 h 611"/>
                <a:gd name="T70" fmla="*/ 712 w 1771"/>
                <a:gd name="T71" fmla="*/ 167 h 611"/>
                <a:gd name="T72" fmla="*/ 604 w 1771"/>
                <a:gd name="T73" fmla="*/ 140 h 611"/>
                <a:gd name="T74" fmla="*/ 520 w 1771"/>
                <a:gd name="T75" fmla="*/ 114 h 611"/>
                <a:gd name="T76" fmla="*/ 427 w 1771"/>
                <a:gd name="T77" fmla="*/ 80 h 611"/>
                <a:gd name="T78" fmla="*/ 379 w 1771"/>
                <a:gd name="T79" fmla="*/ 150 h 611"/>
                <a:gd name="T80" fmla="*/ 261 w 1771"/>
                <a:gd name="T81" fmla="*/ 128 h 611"/>
                <a:gd name="T82" fmla="*/ 182 w 1771"/>
                <a:gd name="T83" fmla="*/ 90 h 611"/>
                <a:gd name="T84" fmla="*/ 74 w 1771"/>
                <a:gd name="T85" fmla="*/ 107 h 611"/>
                <a:gd name="T86" fmla="*/ 12 w 1771"/>
                <a:gd name="T87" fmla="*/ 155 h 611"/>
                <a:gd name="T88" fmla="*/ 36 w 1771"/>
                <a:gd name="T89" fmla="*/ 229 h 611"/>
                <a:gd name="T90" fmla="*/ 146 w 1771"/>
                <a:gd name="T91" fmla="*/ 255 h 611"/>
                <a:gd name="T92" fmla="*/ 261 w 1771"/>
                <a:gd name="T93" fmla="*/ 251 h 611"/>
                <a:gd name="T94" fmla="*/ 441 w 1771"/>
                <a:gd name="T95" fmla="*/ 284 h 611"/>
                <a:gd name="T96" fmla="*/ 472 w 1771"/>
                <a:gd name="T97" fmla="*/ 332 h 611"/>
                <a:gd name="T98" fmla="*/ 460 w 1771"/>
                <a:gd name="T99" fmla="*/ 402 h 611"/>
                <a:gd name="T100" fmla="*/ 427 w 1771"/>
                <a:gd name="T101" fmla="*/ 503 h 611"/>
                <a:gd name="T102" fmla="*/ 525 w 1771"/>
                <a:gd name="T103" fmla="*/ 486 h 611"/>
                <a:gd name="T104" fmla="*/ 542 w 1771"/>
                <a:gd name="T105" fmla="*/ 359 h 611"/>
                <a:gd name="T106" fmla="*/ 588 w 1771"/>
                <a:gd name="T107" fmla="*/ 375 h 611"/>
                <a:gd name="T108" fmla="*/ 597 w 1771"/>
                <a:gd name="T109" fmla="*/ 450 h 611"/>
                <a:gd name="T110" fmla="*/ 578 w 1771"/>
                <a:gd name="T111" fmla="*/ 510 h 611"/>
                <a:gd name="T112" fmla="*/ 592 w 1771"/>
                <a:gd name="T113" fmla="*/ 587 h 61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771"/>
                <a:gd name="T172" fmla="*/ 0 h 611"/>
                <a:gd name="T173" fmla="*/ 1771 w 1771"/>
                <a:gd name="T174" fmla="*/ 611 h 61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771" h="611">
                  <a:moveTo>
                    <a:pt x="592" y="587"/>
                  </a:moveTo>
                  <a:cubicBezTo>
                    <a:pt x="589" y="598"/>
                    <a:pt x="582" y="596"/>
                    <a:pt x="571" y="599"/>
                  </a:cubicBezTo>
                  <a:cubicBezTo>
                    <a:pt x="566" y="611"/>
                    <a:pt x="560" y="608"/>
                    <a:pt x="547" y="606"/>
                  </a:cubicBezTo>
                  <a:cubicBezTo>
                    <a:pt x="545" y="600"/>
                    <a:pt x="538" y="597"/>
                    <a:pt x="537" y="591"/>
                  </a:cubicBezTo>
                  <a:cubicBezTo>
                    <a:pt x="534" y="579"/>
                    <a:pt x="550" y="566"/>
                    <a:pt x="559" y="560"/>
                  </a:cubicBezTo>
                  <a:cubicBezTo>
                    <a:pt x="579" y="564"/>
                    <a:pt x="576" y="572"/>
                    <a:pt x="590" y="582"/>
                  </a:cubicBezTo>
                  <a:cubicBezTo>
                    <a:pt x="607" y="570"/>
                    <a:pt x="605" y="592"/>
                    <a:pt x="621" y="596"/>
                  </a:cubicBezTo>
                  <a:cubicBezTo>
                    <a:pt x="631" y="593"/>
                    <a:pt x="631" y="589"/>
                    <a:pt x="633" y="579"/>
                  </a:cubicBezTo>
                  <a:cubicBezTo>
                    <a:pt x="632" y="574"/>
                    <a:pt x="625" y="572"/>
                    <a:pt x="624" y="567"/>
                  </a:cubicBezTo>
                  <a:cubicBezTo>
                    <a:pt x="622" y="558"/>
                    <a:pt x="641" y="556"/>
                    <a:pt x="645" y="555"/>
                  </a:cubicBezTo>
                  <a:cubicBezTo>
                    <a:pt x="642" y="545"/>
                    <a:pt x="644" y="540"/>
                    <a:pt x="650" y="531"/>
                  </a:cubicBezTo>
                  <a:cubicBezTo>
                    <a:pt x="654" y="516"/>
                    <a:pt x="660" y="543"/>
                    <a:pt x="676" y="548"/>
                  </a:cubicBezTo>
                  <a:cubicBezTo>
                    <a:pt x="683" y="532"/>
                    <a:pt x="692" y="541"/>
                    <a:pt x="708" y="546"/>
                  </a:cubicBezTo>
                  <a:cubicBezTo>
                    <a:pt x="710" y="547"/>
                    <a:pt x="715" y="548"/>
                    <a:pt x="715" y="548"/>
                  </a:cubicBezTo>
                  <a:cubicBezTo>
                    <a:pt x="730" y="559"/>
                    <a:pt x="735" y="564"/>
                    <a:pt x="753" y="567"/>
                  </a:cubicBezTo>
                  <a:cubicBezTo>
                    <a:pt x="757" y="578"/>
                    <a:pt x="761" y="578"/>
                    <a:pt x="772" y="575"/>
                  </a:cubicBezTo>
                  <a:cubicBezTo>
                    <a:pt x="795" y="577"/>
                    <a:pt x="803" y="585"/>
                    <a:pt x="823" y="591"/>
                  </a:cubicBezTo>
                  <a:cubicBezTo>
                    <a:pt x="836" y="587"/>
                    <a:pt x="826" y="575"/>
                    <a:pt x="823" y="565"/>
                  </a:cubicBezTo>
                  <a:cubicBezTo>
                    <a:pt x="826" y="555"/>
                    <a:pt x="830" y="552"/>
                    <a:pt x="840" y="548"/>
                  </a:cubicBezTo>
                  <a:cubicBezTo>
                    <a:pt x="852" y="527"/>
                    <a:pt x="835" y="553"/>
                    <a:pt x="852" y="539"/>
                  </a:cubicBezTo>
                  <a:cubicBezTo>
                    <a:pt x="854" y="537"/>
                    <a:pt x="854" y="533"/>
                    <a:pt x="856" y="531"/>
                  </a:cubicBezTo>
                  <a:cubicBezTo>
                    <a:pt x="861" y="528"/>
                    <a:pt x="867" y="529"/>
                    <a:pt x="873" y="527"/>
                  </a:cubicBezTo>
                  <a:cubicBezTo>
                    <a:pt x="881" y="521"/>
                    <a:pt x="885" y="516"/>
                    <a:pt x="895" y="519"/>
                  </a:cubicBezTo>
                  <a:cubicBezTo>
                    <a:pt x="890" y="507"/>
                    <a:pt x="900" y="511"/>
                    <a:pt x="909" y="505"/>
                  </a:cubicBezTo>
                  <a:cubicBezTo>
                    <a:pt x="916" y="506"/>
                    <a:pt x="923" y="510"/>
                    <a:pt x="931" y="510"/>
                  </a:cubicBezTo>
                  <a:cubicBezTo>
                    <a:pt x="941" y="510"/>
                    <a:pt x="959" y="503"/>
                    <a:pt x="969" y="500"/>
                  </a:cubicBezTo>
                  <a:cubicBezTo>
                    <a:pt x="974" y="495"/>
                    <a:pt x="976" y="490"/>
                    <a:pt x="984" y="491"/>
                  </a:cubicBezTo>
                  <a:cubicBezTo>
                    <a:pt x="989" y="491"/>
                    <a:pt x="998" y="495"/>
                    <a:pt x="998" y="495"/>
                  </a:cubicBezTo>
                  <a:cubicBezTo>
                    <a:pt x="1007" y="510"/>
                    <a:pt x="1009" y="510"/>
                    <a:pt x="1027" y="512"/>
                  </a:cubicBezTo>
                  <a:cubicBezTo>
                    <a:pt x="1039" y="519"/>
                    <a:pt x="1045" y="525"/>
                    <a:pt x="1029" y="529"/>
                  </a:cubicBezTo>
                  <a:cubicBezTo>
                    <a:pt x="1033" y="544"/>
                    <a:pt x="1027" y="541"/>
                    <a:pt x="1020" y="553"/>
                  </a:cubicBezTo>
                  <a:cubicBezTo>
                    <a:pt x="1030" y="566"/>
                    <a:pt x="1032" y="564"/>
                    <a:pt x="1044" y="572"/>
                  </a:cubicBezTo>
                  <a:cubicBezTo>
                    <a:pt x="1050" y="551"/>
                    <a:pt x="1082" y="565"/>
                    <a:pt x="1099" y="567"/>
                  </a:cubicBezTo>
                  <a:cubicBezTo>
                    <a:pt x="1112" y="564"/>
                    <a:pt x="1120" y="550"/>
                    <a:pt x="1104" y="543"/>
                  </a:cubicBezTo>
                  <a:cubicBezTo>
                    <a:pt x="1099" y="541"/>
                    <a:pt x="1093" y="541"/>
                    <a:pt x="1087" y="539"/>
                  </a:cubicBezTo>
                  <a:cubicBezTo>
                    <a:pt x="1082" y="526"/>
                    <a:pt x="1090" y="530"/>
                    <a:pt x="1096" y="519"/>
                  </a:cubicBezTo>
                  <a:cubicBezTo>
                    <a:pt x="1103" y="520"/>
                    <a:pt x="1111" y="523"/>
                    <a:pt x="1118" y="524"/>
                  </a:cubicBezTo>
                  <a:cubicBezTo>
                    <a:pt x="1131" y="526"/>
                    <a:pt x="1156" y="529"/>
                    <a:pt x="1156" y="529"/>
                  </a:cubicBezTo>
                  <a:cubicBezTo>
                    <a:pt x="1173" y="539"/>
                    <a:pt x="1226" y="531"/>
                    <a:pt x="1190" y="541"/>
                  </a:cubicBezTo>
                  <a:cubicBezTo>
                    <a:pt x="1187" y="553"/>
                    <a:pt x="1179" y="551"/>
                    <a:pt x="1168" y="553"/>
                  </a:cubicBezTo>
                  <a:cubicBezTo>
                    <a:pt x="1158" y="563"/>
                    <a:pt x="1149" y="565"/>
                    <a:pt x="1135" y="567"/>
                  </a:cubicBezTo>
                  <a:cubicBezTo>
                    <a:pt x="1131" y="579"/>
                    <a:pt x="1145" y="585"/>
                    <a:pt x="1156" y="591"/>
                  </a:cubicBezTo>
                  <a:cubicBezTo>
                    <a:pt x="1162" y="599"/>
                    <a:pt x="1178" y="611"/>
                    <a:pt x="1178" y="611"/>
                  </a:cubicBezTo>
                  <a:lnTo>
                    <a:pt x="1771" y="243"/>
                  </a:lnTo>
                  <a:cubicBezTo>
                    <a:pt x="1692" y="201"/>
                    <a:pt x="1614" y="155"/>
                    <a:pt x="1533" y="116"/>
                  </a:cubicBezTo>
                  <a:cubicBezTo>
                    <a:pt x="1529" y="114"/>
                    <a:pt x="1532" y="124"/>
                    <a:pt x="1531" y="128"/>
                  </a:cubicBezTo>
                  <a:cubicBezTo>
                    <a:pt x="1530" y="131"/>
                    <a:pt x="1528" y="133"/>
                    <a:pt x="1526" y="135"/>
                  </a:cubicBezTo>
                  <a:cubicBezTo>
                    <a:pt x="1529" y="148"/>
                    <a:pt x="1538" y="142"/>
                    <a:pt x="1533" y="155"/>
                  </a:cubicBezTo>
                  <a:cubicBezTo>
                    <a:pt x="1526" y="153"/>
                    <a:pt x="1521" y="148"/>
                    <a:pt x="1514" y="147"/>
                  </a:cubicBezTo>
                  <a:cubicBezTo>
                    <a:pt x="1508" y="146"/>
                    <a:pt x="1480" y="156"/>
                    <a:pt x="1473" y="157"/>
                  </a:cubicBezTo>
                  <a:cubicBezTo>
                    <a:pt x="1467" y="179"/>
                    <a:pt x="1469" y="171"/>
                    <a:pt x="1435" y="169"/>
                  </a:cubicBezTo>
                  <a:cubicBezTo>
                    <a:pt x="1425" y="162"/>
                    <a:pt x="1423" y="158"/>
                    <a:pt x="1411" y="162"/>
                  </a:cubicBezTo>
                  <a:cubicBezTo>
                    <a:pt x="1408" y="178"/>
                    <a:pt x="1407" y="187"/>
                    <a:pt x="1394" y="174"/>
                  </a:cubicBezTo>
                  <a:cubicBezTo>
                    <a:pt x="1391" y="164"/>
                    <a:pt x="1389" y="158"/>
                    <a:pt x="1380" y="152"/>
                  </a:cubicBezTo>
                  <a:cubicBezTo>
                    <a:pt x="1383" y="140"/>
                    <a:pt x="1387" y="144"/>
                    <a:pt x="1392" y="133"/>
                  </a:cubicBezTo>
                  <a:cubicBezTo>
                    <a:pt x="1386" y="107"/>
                    <a:pt x="1385" y="127"/>
                    <a:pt x="1372" y="109"/>
                  </a:cubicBezTo>
                  <a:cubicBezTo>
                    <a:pt x="1376" y="94"/>
                    <a:pt x="1380" y="99"/>
                    <a:pt x="1387" y="109"/>
                  </a:cubicBezTo>
                  <a:cubicBezTo>
                    <a:pt x="1393" y="129"/>
                    <a:pt x="1413" y="128"/>
                    <a:pt x="1430" y="133"/>
                  </a:cubicBezTo>
                  <a:cubicBezTo>
                    <a:pt x="1452" y="149"/>
                    <a:pt x="1438" y="145"/>
                    <a:pt x="1478" y="143"/>
                  </a:cubicBezTo>
                  <a:cubicBezTo>
                    <a:pt x="1495" y="131"/>
                    <a:pt x="1488" y="137"/>
                    <a:pt x="1500" y="126"/>
                  </a:cubicBezTo>
                  <a:cubicBezTo>
                    <a:pt x="1502" y="120"/>
                    <a:pt x="1505" y="114"/>
                    <a:pt x="1500" y="107"/>
                  </a:cubicBezTo>
                  <a:cubicBezTo>
                    <a:pt x="1495" y="99"/>
                    <a:pt x="1484" y="97"/>
                    <a:pt x="1476" y="92"/>
                  </a:cubicBezTo>
                  <a:cubicBezTo>
                    <a:pt x="1465" y="84"/>
                    <a:pt x="1456" y="74"/>
                    <a:pt x="1442" y="68"/>
                  </a:cubicBezTo>
                  <a:cubicBezTo>
                    <a:pt x="1413" y="80"/>
                    <a:pt x="1423" y="69"/>
                    <a:pt x="1416" y="54"/>
                  </a:cubicBezTo>
                  <a:cubicBezTo>
                    <a:pt x="1412" y="46"/>
                    <a:pt x="1401" y="44"/>
                    <a:pt x="1394" y="42"/>
                  </a:cubicBezTo>
                  <a:cubicBezTo>
                    <a:pt x="1391" y="31"/>
                    <a:pt x="1392" y="28"/>
                    <a:pt x="1380" y="25"/>
                  </a:cubicBezTo>
                  <a:cubicBezTo>
                    <a:pt x="1365" y="12"/>
                    <a:pt x="1365" y="13"/>
                    <a:pt x="1341" y="11"/>
                  </a:cubicBezTo>
                  <a:cubicBezTo>
                    <a:pt x="1332" y="7"/>
                    <a:pt x="1323" y="7"/>
                    <a:pt x="1315" y="1"/>
                  </a:cubicBezTo>
                  <a:cubicBezTo>
                    <a:pt x="1270" y="3"/>
                    <a:pt x="1272" y="2"/>
                    <a:pt x="1243" y="8"/>
                  </a:cubicBezTo>
                  <a:cubicBezTo>
                    <a:pt x="1220" y="7"/>
                    <a:pt x="1201" y="0"/>
                    <a:pt x="1183" y="13"/>
                  </a:cubicBezTo>
                  <a:cubicBezTo>
                    <a:pt x="1144" y="10"/>
                    <a:pt x="1129" y="24"/>
                    <a:pt x="1092" y="30"/>
                  </a:cubicBezTo>
                  <a:cubicBezTo>
                    <a:pt x="1081" y="39"/>
                    <a:pt x="1087" y="45"/>
                    <a:pt x="1072" y="42"/>
                  </a:cubicBezTo>
                  <a:cubicBezTo>
                    <a:pt x="1057" y="35"/>
                    <a:pt x="1045" y="35"/>
                    <a:pt x="1027" y="32"/>
                  </a:cubicBezTo>
                  <a:cubicBezTo>
                    <a:pt x="1012" y="21"/>
                    <a:pt x="995" y="24"/>
                    <a:pt x="976" y="23"/>
                  </a:cubicBezTo>
                  <a:cubicBezTo>
                    <a:pt x="963" y="18"/>
                    <a:pt x="951" y="21"/>
                    <a:pt x="938" y="25"/>
                  </a:cubicBezTo>
                  <a:cubicBezTo>
                    <a:pt x="923" y="36"/>
                    <a:pt x="910" y="40"/>
                    <a:pt x="892" y="44"/>
                  </a:cubicBezTo>
                  <a:cubicBezTo>
                    <a:pt x="884" y="50"/>
                    <a:pt x="871" y="51"/>
                    <a:pt x="864" y="59"/>
                  </a:cubicBezTo>
                  <a:cubicBezTo>
                    <a:pt x="860" y="63"/>
                    <a:pt x="854" y="73"/>
                    <a:pt x="854" y="73"/>
                  </a:cubicBezTo>
                  <a:cubicBezTo>
                    <a:pt x="850" y="88"/>
                    <a:pt x="848" y="88"/>
                    <a:pt x="864" y="92"/>
                  </a:cubicBezTo>
                  <a:cubicBezTo>
                    <a:pt x="884" y="108"/>
                    <a:pt x="861" y="93"/>
                    <a:pt x="885" y="97"/>
                  </a:cubicBezTo>
                  <a:cubicBezTo>
                    <a:pt x="890" y="98"/>
                    <a:pt x="895" y="103"/>
                    <a:pt x="900" y="104"/>
                  </a:cubicBezTo>
                  <a:cubicBezTo>
                    <a:pt x="920" y="90"/>
                    <a:pt x="909" y="93"/>
                    <a:pt x="936" y="97"/>
                  </a:cubicBezTo>
                  <a:cubicBezTo>
                    <a:pt x="930" y="106"/>
                    <a:pt x="931" y="113"/>
                    <a:pt x="921" y="116"/>
                  </a:cubicBezTo>
                  <a:cubicBezTo>
                    <a:pt x="910" y="127"/>
                    <a:pt x="898" y="136"/>
                    <a:pt x="885" y="145"/>
                  </a:cubicBezTo>
                  <a:cubicBezTo>
                    <a:pt x="882" y="156"/>
                    <a:pt x="880" y="159"/>
                    <a:pt x="868" y="162"/>
                  </a:cubicBezTo>
                  <a:cubicBezTo>
                    <a:pt x="865" y="173"/>
                    <a:pt x="871" y="172"/>
                    <a:pt x="880" y="169"/>
                  </a:cubicBezTo>
                  <a:cubicBezTo>
                    <a:pt x="892" y="171"/>
                    <a:pt x="901" y="174"/>
                    <a:pt x="912" y="176"/>
                  </a:cubicBezTo>
                  <a:cubicBezTo>
                    <a:pt x="916" y="190"/>
                    <a:pt x="926" y="187"/>
                    <a:pt x="940" y="188"/>
                  </a:cubicBezTo>
                  <a:cubicBezTo>
                    <a:pt x="959" y="195"/>
                    <a:pt x="953" y="183"/>
                    <a:pt x="964" y="174"/>
                  </a:cubicBezTo>
                  <a:cubicBezTo>
                    <a:pt x="966" y="173"/>
                    <a:pt x="977" y="170"/>
                    <a:pt x="979" y="169"/>
                  </a:cubicBezTo>
                  <a:cubicBezTo>
                    <a:pt x="986" y="162"/>
                    <a:pt x="988" y="156"/>
                    <a:pt x="993" y="147"/>
                  </a:cubicBezTo>
                  <a:cubicBezTo>
                    <a:pt x="1001" y="150"/>
                    <a:pt x="1008" y="152"/>
                    <a:pt x="1015" y="157"/>
                  </a:cubicBezTo>
                  <a:cubicBezTo>
                    <a:pt x="1062" y="155"/>
                    <a:pt x="1067" y="160"/>
                    <a:pt x="1053" y="123"/>
                  </a:cubicBezTo>
                  <a:cubicBezTo>
                    <a:pt x="1055" y="118"/>
                    <a:pt x="1054" y="112"/>
                    <a:pt x="1058" y="109"/>
                  </a:cubicBezTo>
                  <a:cubicBezTo>
                    <a:pt x="1062" y="106"/>
                    <a:pt x="1067" y="108"/>
                    <a:pt x="1072" y="107"/>
                  </a:cubicBezTo>
                  <a:cubicBezTo>
                    <a:pt x="1083" y="104"/>
                    <a:pt x="1094" y="98"/>
                    <a:pt x="1106" y="95"/>
                  </a:cubicBezTo>
                  <a:cubicBezTo>
                    <a:pt x="1122" y="101"/>
                    <a:pt x="1135" y="105"/>
                    <a:pt x="1152" y="109"/>
                  </a:cubicBezTo>
                  <a:cubicBezTo>
                    <a:pt x="1175" y="105"/>
                    <a:pt x="1160" y="94"/>
                    <a:pt x="1190" y="90"/>
                  </a:cubicBezTo>
                  <a:cubicBezTo>
                    <a:pt x="1203" y="81"/>
                    <a:pt x="1211" y="88"/>
                    <a:pt x="1219" y="73"/>
                  </a:cubicBezTo>
                  <a:cubicBezTo>
                    <a:pt x="1226" y="78"/>
                    <a:pt x="1243" y="83"/>
                    <a:pt x="1243" y="83"/>
                  </a:cubicBezTo>
                  <a:cubicBezTo>
                    <a:pt x="1246" y="94"/>
                    <a:pt x="1253" y="97"/>
                    <a:pt x="1240" y="102"/>
                  </a:cubicBezTo>
                  <a:cubicBezTo>
                    <a:pt x="1231" y="95"/>
                    <a:pt x="1231" y="93"/>
                    <a:pt x="1216" y="99"/>
                  </a:cubicBezTo>
                  <a:cubicBezTo>
                    <a:pt x="1208" y="102"/>
                    <a:pt x="1195" y="114"/>
                    <a:pt x="1195" y="114"/>
                  </a:cubicBezTo>
                  <a:cubicBezTo>
                    <a:pt x="1166" y="102"/>
                    <a:pt x="1161" y="120"/>
                    <a:pt x="1142" y="123"/>
                  </a:cubicBezTo>
                  <a:cubicBezTo>
                    <a:pt x="1136" y="132"/>
                    <a:pt x="1137" y="143"/>
                    <a:pt x="1132" y="152"/>
                  </a:cubicBezTo>
                  <a:cubicBezTo>
                    <a:pt x="1130" y="155"/>
                    <a:pt x="1115" y="160"/>
                    <a:pt x="1111" y="162"/>
                  </a:cubicBezTo>
                  <a:cubicBezTo>
                    <a:pt x="1113" y="177"/>
                    <a:pt x="1116" y="178"/>
                    <a:pt x="1130" y="174"/>
                  </a:cubicBezTo>
                  <a:cubicBezTo>
                    <a:pt x="1133" y="172"/>
                    <a:pt x="1136" y="168"/>
                    <a:pt x="1140" y="167"/>
                  </a:cubicBezTo>
                  <a:cubicBezTo>
                    <a:pt x="1156" y="163"/>
                    <a:pt x="1148" y="171"/>
                    <a:pt x="1159" y="174"/>
                  </a:cubicBezTo>
                  <a:cubicBezTo>
                    <a:pt x="1176" y="179"/>
                    <a:pt x="1195" y="179"/>
                    <a:pt x="1212" y="183"/>
                  </a:cubicBezTo>
                  <a:cubicBezTo>
                    <a:pt x="1216" y="202"/>
                    <a:pt x="1221" y="196"/>
                    <a:pt x="1212" y="215"/>
                  </a:cubicBezTo>
                  <a:cubicBezTo>
                    <a:pt x="1200" y="210"/>
                    <a:pt x="1197" y="210"/>
                    <a:pt x="1183" y="212"/>
                  </a:cubicBezTo>
                  <a:cubicBezTo>
                    <a:pt x="1181" y="214"/>
                    <a:pt x="1179" y="218"/>
                    <a:pt x="1176" y="219"/>
                  </a:cubicBezTo>
                  <a:cubicBezTo>
                    <a:pt x="1166" y="221"/>
                    <a:pt x="1168" y="209"/>
                    <a:pt x="1164" y="205"/>
                  </a:cubicBezTo>
                  <a:cubicBezTo>
                    <a:pt x="1158" y="199"/>
                    <a:pt x="1124" y="198"/>
                    <a:pt x="1123" y="198"/>
                  </a:cubicBezTo>
                  <a:cubicBezTo>
                    <a:pt x="1117" y="199"/>
                    <a:pt x="1110" y="196"/>
                    <a:pt x="1106" y="200"/>
                  </a:cubicBezTo>
                  <a:cubicBezTo>
                    <a:pt x="1090" y="216"/>
                    <a:pt x="1116" y="220"/>
                    <a:pt x="1096" y="215"/>
                  </a:cubicBezTo>
                  <a:cubicBezTo>
                    <a:pt x="1081" y="216"/>
                    <a:pt x="1071" y="224"/>
                    <a:pt x="1060" y="217"/>
                  </a:cubicBezTo>
                  <a:cubicBezTo>
                    <a:pt x="1056" y="204"/>
                    <a:pt x="1070" y="204"/>
                    <a:pt x="1080" y="200"/>
                  </a:cubicBezTo>
                  <a:cubicBezTo>
                    <a:pt x="1090" y="183"/>
                    <a:pt x="1092" y="186"/>
                    <a:pt x="1065" y="188"/>
                  </a:cubicBezTo>
                  <a:cubicBezTo>
                    <a:pt x="1059" y="197"/>
                    <a:pt x="1059" y="202"/>
                    <a:pt x="1070" y="205"/>
                  </a:cubicBezTo>
                  <a:cubicBezTo>
                    <a:pt x="1043" y="207"/>
                    <a:pt x="1022" y="217"/>
                    <a:pt x="996" y="224"/>
                  </a:cubicBezTo>
                  <a:cubicBezTo>
                    <a:pt x="980" y="238"/>
                    <a:pt x="989" y="244"/>
                    <a:pt x="996" y="260"/>
                  </a:cubicBezTo>
                  <a:cubicBezTo>
                    <a:pt x="971" y="268"/>
                    <a:pt x="978" y="253"/>
                    <a:pt x="964" y="248"/>
                  </a:cubicBezTo>
                  <a:cubicBezTo>
                    <a:pt x="956" y="245"/>
                    <a:pt x="948" y="247"/>
                    <a:pt x="940" y="246"/>
                  </a:cubicBezTo>
                  <a:cubicBezTo>
                    <a:pt x="924" y="239"/>
                    <a:pt x="929" y="222"/>
                    <a:pt x="924" y="219"/>
                  </a:cubicBezTo>
                  <a:cubicBezTo>
                    <a:pt x="907" y="210"/>
                    <a:pt x="885" y="216"/>
                    <a:pt x="866" y="215"/>
                  </a:cubicBezTo>
                  <a:cubicBezTo>
                    <a:pt x="858" y="206"/>
                    <a:pt x="855" y="206"/>
                    <a:pt x="844" y="203"/>
                  </a:cubicBezTo>
                  <a:cubicBezTo>
                    <a:pt x="841" y="191"/>
                    <a:pt x="835" y="182"/>
                    <a:pt x="823" y="179"/>
                  </a:cubicBezTo>
                  <a:cubicBezTo>
                    <a:pt x="815" y="182"/>
                    <a:pt x="803" y="189"/>
                    <a:pt x="794" y="181"/>
                  </a:cubicBezTo>
                  <a:cubicBezTo>
                    <a:pt x="787" y="175"/>
                    <a:pt x="804" y="154"/>
                    <a:pt x="808" y="152"/>
                  </a:cubicBezTo>
                  <a:cubicBezTo>
                    <a:pt x="822" y="156"/>
                    <a:pt x="821" y="165"/>
                    <a:pt x="832" y="174"/>
                  </a:cubicBezTo>
                  <a:cubicBezTo>
                    <a:pt x="838" y="165"/>
                    <a:pt x="845" y="163"/>
                    <a:pt x="854" y="159"/>
                  </a:cubicBezTo>
                  <a:cubicBezTo>
                    <a:pt x="851" y="149"/>
                    <a:pt x="846" y="148"/>
                    <a:pt x="837" y="145"/>
                  </a:cubicBezTo>
                  <a:cubicBezTo>
                    <a:pt x="832" y="126"/>
                    <a:pt x="856" y="146"/>
                    <a:pt x="861" y="128"/>
                  </a:cubicBezTo>
                  <a:cubicBezTo>
                    <a:pt x="871" y="132"/>
                    <a:pt x="877" y="128"/>
                    <a:pt x="888" y="126"/>
                  </a:cubicBezTo>
                  <a:cubicBezTo>
                    <a:pt x="892" y="112"/>
                    <a:pt x="891" y="110"/>
                    <a:pt x="876" y="114"/>
                  </a:cubicBezTo>
                  <a:cubicBezTo>
                    <a:pt x="866" y="120"/>
                    <a:pt x="864" y="123"/>
                    <a:pt x="854" y="116"/>
                  </a:cubicBezTo>
                  <a:cubicBezTo>
                    <a:pt x="815" y="121"/>
                    <a:pt x="842" y="131"/>
                    <a:pt x="818" y="114"/>
                  </a:cubicBezTo>
                  <a:cubicBezTo>
                    <a:pt x="804" y="117"/>
                    <a:pt x="805" y="120"/>
                    <a:pt x="801" y="133"/>
                  </a:cubicBezTo>
                  <a:cubicBezTo>
                    <a:pt x="788" y="130"/>
                    <a:pt x="787" y="135"/>
                    <a:pt x="794" y="145"/>
                  </a:cubicBezTo>
                  <a:cubicBezTo>
                    <a:pt x="778" y="150"/>
                    <a:pt x="763" y="156"/>
                    <a:pt x="746" y="159"/>
                  </a:cubicBezTo>
                  <a:cubicBezTo>
                    <a:pt x="737" y="156"/>
                    <a:pt x="735" y="150"/>
                    <a:pt x="727" y="145"/>
                  </a:cubicBezTo>
                  <a:cubicBezTo>
                    <a:pt x="715" y="148"/>
                    <a:pt x="715" y="156"/>
                    <a:pt x="712" y="167"/>
                  </a:cubicBezTo>
                  <a:cubicBezTo>
                    <a:pt x="674" y="165"/>
                    <a:pt x="659" y="161"/>
                    <a:pt x="628" y="169"/>
                  </a:cubicBezTo>
                  <a:cubicBezTo>
                    <a:pt x="622" y="179"/>
                    <a:pt x="619" y="181"/>
                    <a:pt x="609" y="174"/>
                  </a:cubicBezTo>
                  <a:cubicBezTo>
                    <a:pt x="616" y="169"/>
                    <a:pt x="623" y="167"/>
                    <a:pt x="631" y="164"/>
                  </a:cubicBezTo>
                  <a:cubicBezTo>
                    <a:pt x="636" y="144"/>
                    <a:pt x="620" y="144"/>
                    <a:pt x="604" y="140"/>
                  </a:cubicBezTo>
                  <a:cubicBezTo>
                    <a:pt x="599" y="131"/>
                    <a:pt x="593" y="132"/>
                    <a:pt x="585" y="126"/>
                  </a:cubicBezTo>
                  <a:cubicBezTo>
                    <a:pt x="579" y="127"/>
                    <a:pt x="573" y="126"/>
                    <a:pt x="568" y="128"/>
                  </a:cubicBezTo>
                  <a:cubicBezTo>
                    <a:pt x="563" y="130"/>
                    <a:pt x="554" y="138"/>
                    <a:pt x="554" y="138"/>
                  </a:cubicBezTo>
                  <a:cubicBezTo>
                    <a:pt x="536" y="132"/>
                    <a:pt x="542" y="119"/>
                    <a:pt x="520" y="114"/>
                  </a:cubicBezTo>
                  <a:cubicBezTo>
                    <a:pt x="511" y="117"/>
                    <a:pt x="508" y="120"/>
                    <a:pt x="499" y="116"/>
                  </a:cubicBezTo>
                  <a:cubicBezTo>
                    <a:pt x="503" y="98"/>
                    <a:pt x="490" y="105"/>
                    <a:pt x="475" y="107"/>
                  </a:cubicBezTo>
                  <a:cubicBezTo>
                    <a:pt x="466" y="116"/>
                    <a:pt x="464" y="122"/>
                    <a:pt x="453" y="114"/>
                  </a:cubicBezTo>
                  <a:cubicBezTo>
                    <a:pt x="448" y="98"/>
                    <a:pt x="441" y="88"/>
                    <a:pt x="427" y="80"/>
                  </a:cubicBezTo>
                  <a:cubicBezTo>
                    <a:pt x="409" y="85"/>
                    <a:pt x="411" y="93"/>
                    <a:pt x="420" y="107"/>
                  </a:cubicBezTo>
                  <a:cubicBezTo>
                    <a:pt x="423" y="118"/>
                    <a:pt x="418" y="120"/>
                    <a:pt x="408" y="123"/>
                  </a:cubicBezTo>
                  <a:cubicBezTo>
                    <a:pt x="400" y="136"/>
                    <a:pt x="395" y="127"/>
                    <a:pt x="381" y="131"/>
                  </a:cubicBezTo>
                  <a:cubicBezTo>
                    <a:pt x="380" y="137"/>
                    <a:pt x="381" y="144"/>
                    <a:pt x="379" y="150"/>
                  </a:cubicBezTo>
                  <a:cubicBezTo>
                    <a:pt x="375" y="161"/>
                    <a:pt x="338" y="170"/>
                    <a:pt x="328" y="171"/>
                  </a:cubicBezTo>
                  <a:cubicBezTo>
                    <a:pt x="318" y="175"/>
                    <a:pt x="313" y="169"/>
                    <a:pt x="302" y="167"/>
                  </a:cubicBezTo>
                  <a:cubicBezTo>
                    <a:pt x="292" y="160"/>
                    <a:pt x="284" y="153"/>
                    <a:pt x="273" y="150"/>
                  </a:cubicBezTo>
                  <a:cubicBezTo>
                    <a:pt x="271" y="141"/>
                    <a:pt x="266" y="135"/>
                    <a:pt x="261" y="128"/>
                  </a:cubicBezTo>
                  <a:cubicBezTo>
                    <a:pt x="258" y="117"/>
                    <a:pt x="252" y="107"/>
                    <a:pt x="244" y="99"/>
                  </a:cubicBezTo>
                  <a:cubicBezTo>
                    <a:pt x="241" y="90"/>
                    <a:pt x="235" y="88"/>
                    <a:pt x="230" y="80"/>
                  </a:cubicBezTo>
                  <a:cubicBezTo>
                    <a:pt x="230" y="80"/>
                    <a:pt x="221" y="82"/>
                    <a:pt x="216" y="83"/>
                  </a:cubicBezTo>
                  <a:cubicBezTo>
                    <a:pt x="203" y="78"/>
                    <a:pt x="191" y="78"/>
                    <a:pt x="182" y="90"/>
                  </a:cubicBezTo>
                  <a:cubicBezTo>
                    <a:pt x="178" y="102"/>
                    <a:pt x="156" y="107"/>
                    <a:pt x="144" y="111"/>
                  </a:cubicBezTo>
                  <a:cubicBezTo>
                    <a:pt x="138" y="113"/>
                    <a:pt x="127" y="116"/>
                    <a:pt x="127" y="116"/>
                  </a:cubicBezTo>
                  <a:cubicBezTo>
                    <a:pt x="118" y="117"/>
                    <a:pt x="101" y="117"/>
                    <a:pt x="92" y="115"/>
                  </a:cubicBezTo>
                  <a:cubicBezTo>
                    <a:pt x="83" y="113"/>
                    <a:pt x="78" y="105"/>
                    <a:pt x="74" y="107"/>
                  </a:cubicBezTo>
                  <a:cubicBezTo>
                    <a:pt x="65" y="110"/>
                    <a:pt x="76" y="122"/>
                    <a:pt x="68" y="127"/>
                  </a:cubicBezTo>
                  <a:cubicBezTo>
                    <a:pt x="58" y="151"/>
                    <a:pt x="43" y="138"/>
                    <a:pt x="9" y="140"/>
                  </a:cubicBezTo>
                  <a:cubicBezTo>
                    <a:pt x="7" y="142"/>
                    <a:pt x="3" y="144"/>
                    <a:pt x="4" y="147"/>
                  </a:cubicBezTo>
                  <a:cubicBezTo>
                    <a:pt x="5" y="151"/>
                    <a:pt x="10" y="152"/>
                    <a:pt x="12" y="155"/>
                  </a:cubicBezTo>
                  <a:cubicBezTo>
                    <a:pt x="21" y="166"/>
                    <a:pt x="21" y="177"/>
                    <a:pt x="33" y="186"/>
                  </a:cubicBezTo>
                  <a:cubicBezTo>
                    <a:pt x="24" y="189"/>
                    <a:pt x="17" y="191"/>
                    <a:pt x="7" y="193"/>
                  </a:cubicBezTo>
                  <a:cubicBezTo>
                    <a:pt x="0" y="210"/>
                    <a:pt x="7" y="213"/>
                    <a:pt x="21" y="207"/>
                  </a:cubicBezTo>
                  <a:cubicBezTo>
                    <a:pt x="33" y="212"/>
                    <a:pt x="27" y="221"/>
                    <a:pt x="36" y="229"/>
                  </a:cubicBezTo>
                  <a:cubicBezTo>
                    <a:pt x="46" y="237"/>
                    <a:pt x="53" y="238"/>
                    <a:pt x="60" y="248"/>
                  </a:cubicBezTo>
                  <a:cubicBezTo>
                    <a:pt x="70" y="241"/>
                    <a:pt x="84" y="247"/>
                    <a:pt x="98" y="248"/>
                  </a:cubicBezTo>
                  <a:cubicBezTo>
                    <a:pt x="105" y="258"/>
                    <a:pt x="111" y="258"/>
                    <a:pt x="122" y="260"/>
                  </a:cubicBezTo>
                  <a:cubicBezTo>
                    <a:pt x="132" y="253"/>
                    <a:pt x="134" y="253"/>
                    <a:pt x="146" y="255"/>
                  </a:cubicBezTo>
                  <a:cubicBezTo>
                    <a:pt x="156" y="270"/>
                    <a:pt x="164" y="256"/>
                    <a:pt x="175" y="248"/>
                  </a:cubicBezTo>
                  <a:cubicBezTo>
                    <a:pt x="201" y="250"/>
                    <a:pt x="219" y="250"/>
                    <a:pt x="244" y="246"/>
                  </a:cubicBezTo>
                  <a:cubicBezTo>
                    <a:pt x="246" y="244"/>
                    <a:pt x="246" y="239"/>
                    <a:pt x="249" y="239"/>
                  </a:cubicBezTo>
                  <a:cubicBezTo>
                    <a:pt x="255" y="239"/>
                    <a:pt x="256" y="248"/>
                    <a:pt x="261" y="251"/>
                  </a:cubicBezTo>
                  <a:cubicBezTo>
                    <a:pt x="267" y="254"/>
                    <a:pt x="285" y="255"/>
                    <a:pt x="288" y="255"/>
                  </a:cubicBezTo>
                  <a:cubicBezTo>
                    <a:pt x="309" y="253"/>
                    <a:pt x="327" y="248"/>
                    <a:pt x="348" y="246"/>
                  </a:cubicBezTo>
                  <a:cubicBezTo>
                    <a:pt x="359" y="241"/>
                    <a:pt x="360" y="239"/>
                    <a:pt x="372" y="241"/>
                  </a:cubicBezTo>
                  <a:cubicBezTo>
                    <a:pt x="381" y="272"/>
                    <a:pt x="413" y="279"/>
                    <a:pt x="441" y="284"/>
                  </a:cubicBezTo>
                  <a:cubicBezTo>
                    <a:pt x="451" y="291"/>
                    <a:pt x="463" y="294"/>
                    <a:pt x="475" y="296"/>
                  </a:cubicBezTo>
                  <a:cubicBezTo>
                    <a:pt x="483" y="302"/>
                    <a:pt x="486" y="306"/>
                    <a:pt x="489" y="315"/>
                  </a:cubicBezTo>
                  <a:cubicBezTo>
                    <a:pt x="482" y="316"/>
                    <a:pt x="474" y="314"/>
                    <a:pt x="468" y="318"/>
                  </a:cubicBezTo>
                  <a:cubicBezTo>
                    <a:pt x="451" y="329"/>
                    <a:pt x="469" y="331"/>
                    <a:pt x="472" y="332"/>
                  </a:cubicBezTo>
                  <a:cubicBezTo>
                    <a:pt x="479" y="341"/>
                    <a:pt x="480" y="339"/>
                    <a:pt x="468" y="339"/>
                  </a:cubicBezTo>
                  <a:cubicBezTo>
                    <a:pt x="450" y="344"/>
                    <a:pt x="466" y="342"/>
                    <a:pt x="460" y="356"/>
                  </a:cubicBezTo>
                  <a:cubicBezTo>
                    <a:pt x="463" y="365"/>
                    <a:pt x="467" y="371"/>
                    <a:pt x="470" y="380"/>
                  </a:cubicBezTo>
                  <a:cubicBezTo>
                    <a:pt x="468" y="389"/>
                    <a:pt x="465" y="395"/>
                    <a:pt x="460" y="402"/>
                  </a:cubicBezTo>
                  <a:cubicBezTo>
                    <a:pt x="471" y="409"/>
                    <a:pt x="472" y="419"/>
                    <a:pt x="482" y="426"/>
                  </a:cubicBezTo>
                  <a:cubicBezTo>
                    <a:pt x="488" y="448"/>
                    <a:pt x="479" y="452"/>
                    <a:pt x="465" y="462"/>
                  </a:cubicBezTo>
                  <a:cubicBezTo>
                    <a:pt x="459" y="484"/>
                    <a:pt x="452" y="486"/>
                    <a:pt x="429" y="488"/>
                  </a:cubicBezTo>
                  <a:cubicBezTo>
                    <a:pt x="421" y="494"/>
                    <a:pt x="415" y="498"/>
                    <a:pt x="427" y="503"/>
                  </a:cubicBezTo>
                  <a:cubicBezTo>
                    <a:pt x="435" y="500"/>
                    <a:pt x="440" y="495"/>
                    <a:pt x="448" y="493"/>
                  </a:cubicBezTo>
                  <a:cubicBezTo>
                    <a:pt x="473" y="499"/>
                    <a:pt x="461" y="497"/>
                    <a:pt x="482" y="500"/>
                  </a:cubicBezTo>
                  <a:cubicBezTo>
                    <a:pt x="497" y="496"/>
                    <a:pt x="493" y="482"/>
                    <a:pt x="494" y="467"/>
                  </a:cubicBezTo>
                  <a:cubicBezTo>
                    <a:pt x="542" y="473"/>
                    <a:pt x="518" y="463"/>
                    <a:pt x="525" y="486"/>
                  </a:cubicBezTo>
                  <a:cubicBezTo>
                    <a:pt x="540" y="480"/>
                    <a:pt x="530" y="441"/>
                    <a:pt x="535" y="423"/>
                  </a:cubicBezTo>
                  <a:cubicBezTo>
                    <a:pt x="526" y="402"/>
                    <a:pt x="540" y="431"/>
                    <a:pt x="525" y="411"/>
                  </a:cubicBezTo>
                  <a:cubicBezTo>
                    <a:pt x="520" y="405"/>
                    <a:pt x="518" y="394"/>
                    <a:pt x="513" y="387"/>
                  </a:cubicBezTo>
                  <a:cubicBezTo>
                    <a:pt x="530" y="382"/>
                    <a:pt x="529" y="367"/>
                    <a:pt x="542" y="359"/>
                  </a:cubicBezTo>
                  <a:cubicBezTo>
                    <a:pt x="544" y="335"/>
                    <a:pt x="549" y="334"/>
                    <a:pt x="571" y="330"/>
                  </a:cubicBezTo>
                  <a:cubicBezTo>
                    <a:pt x="582" y="307"/>
                    <a:pt x="573" y="304"/>
                    <a:pt x="583" y="327"/>
                  </a:cubicBezTo>
                  <a:cubicBezTo>
                    <a:pt x="586" y="357"/>
                    <a:pt x="586" y="351"/>
                    <a:pt x="607" y="363"/>
                  </a:cubicBezTo>
                  <a:cubicBezTo>
                    <a:pt x="598" y="367"/>
                    <a:pt x="593" y="366"/>
                    <a:pt x="588" y="375"/>
                  </a:cubicBezTo>
                  <a:cubicBezTo>
                    <a:pt x="589" y="382"/>
                    <a:pt x="592" y="407"/>
                    <a:pt x="595" y="411"/>
                  </a:cubicBezTo>
                  <a:cubicBezTo>
                    <a:pt x="599" y="418"/>
                    <a:pt x="612" y="426"/>
                    <a:pt x="612" y="426"/>
                  </a:cubicBezTo>
                  <a:cubicBezTo>
                    <a:pt x="615" y="437"/>
                    <a:pt x="617" y="439"/>
                    <a:pt x="628" y="443"/>
                  </a:cubicBezTo>
                  <a:cubicBezTo>
                    <a:pt x="608" y="449"/>
                    <a:pt x="619" y="446"/>
                    <a:pt x="597" y="450"/>
                  </a:cubicBezTo>
                  <a:cubicBezTo>
                    <a:pt x="596" y="452"/>
                    <a:pt x="595" y="455"/>
                    <a:pt x="595" y="457"/>
                  </a:cubicBezTo>
                  <a:cubicBezTo>
                    <a:pt x="595" y="462"/>
                    <a:pt x="598" y="466"/>
                    <a:pt x="597" y="471"/>
                  </a:cubicBezTo>
                  <a:cubicBezTo>
                    <a:pt x="596" y="476"/>
                    <a:pt x="588" y="478"/>
                    <a:pt x="585" y="483"/>
                  </a:cubicBezTo>
                  <a:cubicBezTo>
                    <a:pt x="582" y="496"/>
                    <a:pt x="588" y="500"/>
                    <a:pt x="578" y="510"/>
                  </a:cubicBezTo>
                  <a:cubicBezTo>
                    <a:pt x="575" y="521"/>
                    <a:pt x="573" y="530"/>
                    <a:pt x="564" y="536"/>
                  </a:cubicBezTo>
                  <a:cubicBezTo>
                    <a:pt x="557" y="553"/>
                    <a:pt x="566" y="556"/>
                    <a:pt x="580" y="560"/>
                  </a:cubicBezTo>
                  <a:cubicBezTo>
                    <a:pt x="591" y="558"/>
                    <a:pt x="595" y="556"/>
                    <a:pt x="600" y="567"/>
                  </a:cubicBezTo>
                  <a:cubicBezTo>
                    <a:pt x="596" y="578"/>
                    <a:pt x="589" y="575"/>
                    <a:pt x="592" y="587"/>
                  </a:cubicBezTo>
                  <a:close/>
                </a:path>
              </a:pathLst>
            </a:custGeom>
            <a:gradFill rotWithShape="0">
              <a:gsLst>
                <a:gs pos="0">
                  <a:srgbClr val="006600"/>
                </a:gs>
                <a:gs pos="50000">
                  <a:srgbClr val="002F00"/>
                </a:gs>
                <a:gs pos="100000">
                  <a:srgbClr val="0066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3" name="Freeform 63"/>
            <p:cNvSpPr>
              <a:spLocks/>
            </p:cNvSpPr>
            <p:nvPr/>
          </p:nvSpPr>
          <p:spPr bwMode="auto">
            <a:xfrm>
              <a:off x="2352" y="2618"/>
              <a:ext cx="62" cy="51"/>
            </a:xfrm>
            <a:custGeom>
              <a:avLst/>
              <a:gdLst>
                <a:gd name="T0" fmla="*/ 62 w 62"/>
                <a:gd name="T1" fmla="*/ 24 h 51"/>
                <a:gd name="T2" fmla="*/ 19 w 62"/>
                <a:gd name="T3" fmla="*/ 0 h 51"/>
                <a:gd name="T4" fmla="*/ 10 w 62"/>
                <a:gd name="T5" fmla="*/ 20 h 51"/>
                <a:gd name="T6" fmla="*/ 22 w 62"/>
                <a:gd name="T7" fmla="*/ 51 h 51"/>
                <a:gd name="T8" fmla="*/ 46 w 62"/>
                <a:gd name="T9" fmla="*/ 36 h 51"/>
                <a:gd name="T10" fmla="*/ 62 w 62"/>
                <a:gd name="T11" fmla="*/ 24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"/>
                <a:gd name="T19" fmla="*/ 0 h 51"/>
                <a:gd name="T20" fmla="*/ 62 w 6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" h="51">
                  <a:moveTo>
                    <a:pt x="62" y="24"/>
                  </a:moveTo>
                  <a:cubicBezTo>
                    <a:pt x="43" y="21"/>
                    <a:pt x="34" y="11"/>
                    <a:pt x="19" y="0"/>
                  </a:cubicBezTo>
                  <a:cubicBezTo>
                    <a:pt x="2" y="6"/>
                    <a:pt x="0" y="4"/>
                    <a:pt x="10" y="20"/>
                  </a:cubicBezTo>
                  <a:cubicBezTo>
                    <a:pt x="14" y="33"/>
                    <a:pt x="11" y="41"/>
                    <a:pt x="22" y="51"/>
                  </a:cubicBezTo>
                  <a:cubicBezTo>
                    <a:pt x="42" y="46"/>
                    <a:pt x="33" y="45"/>
                    <a:pt x="46" y="36"/>
                  </a:cubicBezTo>
                  <a:cubicBezTo>
                    <a:pt x="56" y="29"/>
                    <a:pt x="62" y="40"/>
                    <a:pt x="62" y="24"/>
                  </a:cubicBezTo>
                  <a:close/>
                </a:path>
              </a:pathLst>
            </a:custGeom>
            <a:gradFill rotWithShape="0">
              <a:gsLst>
                <a:gs pos="0">
                  <a:srgbClr val="006600"/>
                </a:gs>
                <a:gs pos="50000">
                  <a:srgbClr val="002F00"/>
                </a:gs>
                <a:gs pos="100000">
                  <a:srgbClr val="0066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4" name="Freeform 64"/>
            <p:cNvSpPr>
              <a:spLocks/>
            </p:cNvSpPr>
            <p:nvPr/>
          </p:nvSpPr>
          <p:spPr bwMode="auto">
            <a:xfrm>
              <a:off x="2321" y="2515"/>
              <a:ext cx="73" cy="43"/>
            </a:xfrm>
            <a:custGeom>
              <a:avLst/>
              <a:gdLst>
                <a:gd name="T0" fmla="*/ 69 w 73"/>
                <a:gd name="T1" fmla="*/ 5 h 43"/>
                <a:gd name="T2" fmla="*/ 53 w 73"/>
                <a:gd name="T3" fmla="*/ 0 h 43"/>
                <a:gd name="T4" fmla="*/ 36 w 73"/>
                <a:gd name="T5" fmla="*/ 5 h 43"/>
                <a:gd name="T6" fmla="*/ 29 w 73"/>
                <a:gd name="T7" fmla="*/ 7 h 43"/>
                <a:gd name="T8" fmla="*/ 5 w 73"/>
                <a:gd name="T9" fmla="*/ 15 h 43"/>
                <a:gd name="T10" fmla="*/ 17 w 73"/>
                <a:gd name="T11" fmla="*/ 29 h 43"/>
                <a:gd name="T12" fmla="*/ 38 w 73"/>
                <a:gd name="T13" fmla="*/ 41 h 43"/>
                <a:gd name="T14" fmla="*/ 65 w 73"/>
                <a:gd name="T15" fmla="*/ 27 h 43"/>
                <a:gd name="T16" fmla="*/ 69 w 73"/>
                <a:gd name="T17" fmla="*/ 5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3"/>
                <a:gd name="T28" fmla="*/ 0 h 43"/>
                <a:gd name="T29" fmla="*/ 73 w 73"/>
                <a:gd name="T30" fmla="*/ 43 h 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3" h="43">
                  <a:moveTo>
                    <a:pt x="69" y="5"/>
                  </a:moveTo>
                  <a:cubicBezTo>
                    <a:pt x="64" y="4"/>
                    <a:pt x="59" y="0"/>
                    <a:pt x="53" y="0"/>
                  </a:cubicBezTo>
                  <a:cubicBezTo>
                    <a:pt x="47" y="0"/>
                    <a:pt x="42" y="3"/>
                    <a:pt x="36" y="5"/>
                  </a:cubicBezTo>
                  <a:cubicBezTo>
                    <a:pt x="34" y="6"/>
                    <a:pt x="29" y="7"/>
                    <a:pt x="29" y="7"/>
                  </a:cubicBezTo>
                  <a:cubicBezTo>
                    <a:pt x="22" y="18"/>
                    <a:pt x="17" y="18"/>
                    <a:pt x="5" y="15"/>
                  </a:cubicBezTo>
                  <a:cubicBezTo>
                    <a:pt x="0" y="26"/>
                    <a:pt x="7" y="26"/>
                    <a:pt x="17" y="29"/>
                  </a:cubicBezTo>
                  <a:cubicBezTo>
                    <a:pt x="21" y="43"/>
                    <a:pt x="24" y="43"/>
                    <a:pt x="38" y="41"/>
                  </a:cubicBezTo>
                  <a:cubicBezTo>
                    <a:pt x="44" y="27"/>
                    <a:pt x="50" y="29"/>
                    <a:pt x="65" y="27"/>
                  </a:cubicBezTo>
                  <a:cubicBezTo>
                    <a:pt x="70" y="18"/>
                    <a:pt x="73" y="15"/>
                    <a:pt x="69" y="5"/>
                  </a:cubicBezTo>
                  <a:close/>
                </a:path>
              </a:pathLst>
            </a:custGeom>
            <a:gradFill rotWithShape="0">
              <a:gsLst>
                <a:gs pos="0">
                  <a:srgbClr val="006600"/>
                </a:gs>
                <a:gs pos="50000">
                  <a:srgbClr val="002F00"/>
                </a:gs>
                <a:gs pos="100000">
                  <a:srgbClr val="0066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5" name="Freeform 65"/>
            <p:cNvSpPr>
              <a:spLocks/>
            </p:cNvSpPr>
            <p:nvPr/>
          </p:nvSpPr>
          <p:spPr bwMode="auto">
            <a:xfrm>
              <a:off x="2394" y="2486"/>
              <a:ext cx="55" cy="32"/>
            </a:xfrm>
            <a:custGeom>
              <a:avLst/>
              <a:gdLst>
                <a:gd name="T0" fmla="*/ 49 w 55"/>
                <a:gd name="T1" fmla="*/ 0 h 32"/>
                <a:gd name="T2" fmla="*/ 13 w 55"/>
                <a:gd name="T3" fmla="*/ 12 h 32"/>
                <a:gd name="T4" fmla="*/ 4 w 55"/>
                <a:gd name="T5" fmla="*/ 32 h 32"/>
                <a:gd name="T6" fmla="*/ 35 w 55"/>
                <a:gd name="T7" fmla="*/ 20 h 32"/>
                <a:gd name="T8" fmla="*/ 49 w 55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32"/>
                <a:gd name="T17" fmla="*/ 55 w 55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32">
                  <a:moveTo>
                    <a:pt x="49" y="0"/>
                  </a:moveTo>
                  <a:cubicBezTo>
                    <a:pt x="11" y="5"/>
                    <a:pt x="36" y="5"/>
                    <a:pt x="13" y="12"/>
                  </a:cubicBezTo>
                  <a:cubicBezTo>
                    <a:pt x="4" y="19"/>
                    <a:pt x="0" y="21"/>
                    <a:pt x="4" y="32"/>
                  </a:cubicBezTo>
                  <a:cubicBezTo>
                    <a:pt x="12" y="15"/>
                    <a:pt x="15" y="17"/>
                    <a:pt x="35" y="20"/>
                  </a:cubicBezTo>
                  <a:cubicBezTo>
                    <a:pt x="55" y="32"/>
                    <a:pt x="44" y="12"/>
                    <a:pt x="49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006600"/>
                </a:gs>
                <a:gs pos="50000">
                  <a:srgbClr val="002F00"/>
                </a:gs>
                <a:gs pos="100000">
                  <a:srgbClr val="0066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6" name="Freeform 66"/>
            <p:cNvSpPr>
              <a:spLocks/>
            </p:cNvSpPr>
            <p:nvPr/>
          </p:nvSpPr>
          <p:spPr bwMode="auto">
            <a:xfrm>
              <a:off x="2229" y="2447"/>
              <a:ext cx="30" cy="25"/>
            </a:xfrm>
            <a:custGeom>
              <a:avLst/>
              <a:gdLst>
                <a:gd name="T0" fmla="*/ 29 w 30"/>
                <a:gd name="T1" fmla="*/ 3 h 25"/>
                <a:gd name="T2" fmla="*/ 1 w 30"/>
                <a:gd name="T3" fmla="*/ 8 h 25"/>
                <a:gd name="T4" fmla="*/ 20 w 30"/>
                <a:gd name="T5" fmla="*/ 20 h 25"/>
                <a:gd name="T6" fmla="*/ 27 w 30"/>
                <a:gd name="T7" fmla="*/ 23 h 25"/>
                <a:gd name="T8" fmla="*/ 29 w 30"/>
                <a:gd name="T9" fmla="*/ 3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25"/>
                <a:gd name="T17" fmla="*/ 30 w 30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25">
                  <a:moveTo>
                    <a:pt x="29" y="3"/>
                  </a:moveTo>
                  <a:cubicBezTo>
                    <a:pt x="19" y="0"/>
                    <a:pt x="12" y="6"/>
                    <a:pt x="1" y="8"/>
                  </a:cubicBezTo>
                  <a:cubicBezTo>
                    <a:pt x="5" y="22"/>
                    <a:pt x="0" y="11"/>
                    <a:pt x="20" y="20"/>
                  </a:cubicBezTo>
                  <a:cubicBezTo>
                    <a:pt x="22" y="21"/>
                    <a:pt x="26" y="25"/>
                    <a:pt x="27" y="23"/>
                  </a:cubicBezTo>
                  <a:cubicBezTo>
                    <a:pt x="30" y="17"/>
                    <a:pt x="28" y="10"/>
                    <a:pt x="29" y="3"/>
                  </a:cubicBezTo>
                  <a:close/>
                </a:path>
              </a:pathLst>
            </a:custGeom>
            <a:gradFill rotWithShape="0">
              <a:gsLst>
                <a:gs pos="0">
                  <a:srgbClr val="006600"/>
                </a:gs>
                <a:gs pos="50000">
                  <a:srgbClr val="002F00"/>
                </a:gs>
                <a:gs pos="100000">
                  <a:srgbClr val="0066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7" name="Freeform 67"/>
            <p:cNvSpPr>
              <a:spLocks/>
            </p:cNvSpPr>
            <p:nvPr/>
          </p:nvSpPr>
          <p:spPr bwMode="auto">
            <a:xfrm>
              <a:off x="2471" y="2141"/>
              <a:ext cx="150" cy="62"/>
            </a:xfrm>
            <a:custGeom>
              <a:avLst/>
              <a:gdLst>
                <a:gd name="T0" fmla="*/ 133 w 150"/>
                <a:gd name="T1" fmla="*/ 43 h 62"/>
                <a:gd name="T2" fmla="*/ 150 w 150"/>
                <a:gd name="T3" fmla="*/ 26 h 62"/>
                <a:gd name="T4" fmla="*/ 131 w 150"/>
                <a:gd name="T5" fmla="*/ 9 h 62"/>
                <a:gd name="T6" fmla="*/ 109 w 150"/>
                <a:gd name="T7" fmla="*/ 17 h 62"/>
                <a:gd name="T8" fmla="*/ 90 w 150"/>
                <a:gd name="T9" fmla="*/ 0 h 62"/>
                <a:gd name="T10" fmla="*/ 15 w 150"/>
                <a:gd name="T11" fmla="*/ 19 h 62"/>
                <a:gd name="T12" fmla="*/ 39 w 150"/>
                <a:gd name="T13" fmla="*/ 50 h 62"/>
                <a:gd name="T14" fmla="*/ 49 w 150"/>
                <a:gd name="T15" fmla="*/ 62 h 62"/>
                <a:gd name="T16" fmla="*/ 63 w 150"/>
                <a:gd name="T17" fmla="*/ 55 h 62"/>
                <a:gd name="T18" fmla="*/ 90 w 150"/>
                <a:gd name="T19" fmla="*/ 53 h 62"/>
                <a:gd name="T20" fmla="*/ 109 w 150"/>
                <a:gd name="T21" fmla="*/ 43 h 62"/>
                <a:gd name="T22" fmla="*/ 133 w 150"/>
                <a:gd name="T23" fmla="*/ 43 h 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0"/>
                <a:gd name="T37" fmla="*/ 0 h 62"/>
                <a:gd name="T38" fmla="*/ 150 w 150"/>
                <a:gd name="T39" fmla="*/ 62 h 6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0" h="62">
                  <a:moveTo>
                    <a:pt x="133" y="43"/>
                  </a:moveTo>
                  <a:cubicBezTo>
                    <a:pt x="139" y="35"/>
                    <a:pt x="144" y="34"/>
                    <a:pt x="150" y="26"/>
                  </a:cubicBezTo>
                  <a:cubicBezTo>
                    <a:pt x="144" y="18"/>
                    <a:pt x="140" y="13"/>
                    <a:pt x="131" y="9"/>
                  </a:cubicBezTo>
                  <a:cubicBezTo>
                    <a:pt x="124" y="12"/>
                    <a:pt x="116" y="14"/>
                    <a:pt x="109" y="17"/>
                  </a:cubicBezTo>
                  <a:cubicBezTo>
                    <a:pt x="104" y="8"/>
                    <a:pt x="100" y="3"/>
                    <a:pt x="90" y="0"/>
                  </a:cubicBezTo>
                  <a:cubicBezTo>
                    <a:pt x="67" y="23"/>
                    <a:pt x="47" y="17"/>
                    <a:pt x="15" y="19"/>
                  </a:cubicBezTo>
                  <a:cubicBezTo>
                    <a:pt x="0" y="45"/>
                    <a:pt x="18" y="44"/>
                    <a:pt x="39" y="50"/>
                  </a:cubicBezTo>
                  <a:cubicBezTo>
                    <a:pt x="41" y="54"/>
                    <a:pt x="43" y="62"/>
                    <a:pt x="49" y="62"/>
                  </a:cubicBezTo>
                  <a:cubicBezTo>
                    <a:pt x="54" y="62"/>
                    <a:pt x="58" y="56"/>
                    <a:pt x="63" y="55"/>
                  </a:cubicBezTo>
                  <a:cubicBezTo>
                    <a:pt x="72" y="54"/>
                    <a:pt x="81" y="54"/>
                    <a:pt x="90" y="53"/>
                  </a:cubicBezTo>
                  <a:cubicBezTo>
                    <a:pt x="93" y="41"/>
                    <a:pt x="97" y="41"/>
                    <a:pt x="109" y="43"/>
                  </a:cubicBezTo>
                  <a:cubicBezTo>
                    <a:pt x="127" y="41"/>
                    <a:pt x="134" y="44"/>
                    <a:pt x="133" y="43"/>
                  </a:cubicBezTo>
                  <a:close/>
                </a:path>
              </a:pathLst>
            </a:custGeom>
            <a:gradFill rotWithShape="0">
              <a:gsLst>
                <a:gs pos="0">
                  <a:srgbClr val="006600"/>
                </a:gs>
                <a:gs pos="50000">
                  <a:srgbClr val="002F00"/>
                </a:gs>
                <a:gs pos="100000">
                  <a:srgbClr val="0066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8" name="Freeform 68"/>
            <p:cNvSpPr>
              <a:spLocks/>
            </p:cNvSpPr>
            <p:nvPr/>
          </p:nvSpPr>
          <p:spPr bwMode="auto">
            <a:xfrm>
              <a:off x="2825" y="2150"/>
              <a:ext cx="21" cy="26"/>
            </a:xfrm>
            <a:custGeom>
              <a:avLst/>
              <a:gdLst>
                <a:gd name="T0" fmla="*/ 5 w 21"/>
                <a:gd name="T1" fmla="*/ 0 h 26"/>
                <a:gd name="T2" fmla="*/ 2 w 21"/>
                <a:gd name="T3" fmla="*/ 24 h 26"/>
                <a:gd name="T4" fmla="*/ 17 w 21"/>
                <a:gd name="T5" fmla="*/ 22 h 26"/>
                <a:gd name="T6" fmla="*/ 5 w 21"/>
                <a:gd name="T7" fmla="*/ 0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26"/>
                <a:gd name="T14" fmla="*/ 21 w 21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26">
                  <a:moveTo>
                    <a:pt x="5" y="0"/>
                  </a:moveTo>
                  <a:cubicBezTo>
                    <a:pt x="1" y="10"/>
                    <a:pt x="0" y="13"/>
                    <a:pt x="2" y="24"/>
                  </a:cubicBezTo>
                  <a:cubicBezTo>
                    <a:pt x="7" y="23"/>
                    <a:pt x="13" y="26"/>
                    <a:pt x="17" y="22"/>
                  </a:cubicBezTo>
                  <a:cubicBezTo>
                    <a:pt x="21" y="18"/>
                    <a:pt x="7" y="4"/>
                    <a:pt x="5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006600"/>
                </a:gs>
                <a:gs pos="50000">
                  <a:srgbClr val="002F00"/>
                </a:gs>
                <a:gs pos="100000">
                  <a:srgbClr val="0066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9" name="Freeform 69"/>
            <p:cNvSpPr>
              <a:spLocks/>
            </p:cNvSpPr>
            <p:nvPr/>
          </p:nvSpPr>
          <p:spPr bwMode="auto">
            <a:xfrm>
              <a:off x="2818" y="2098"/>
              <a:ext cx="31" cy="12"/>
            </a:xfrm>
            <a:custGeom>
              <a:avLst/>
              <a:gdLst>
                <a:gd name="T0" fmla="*/ 31 w 31"/>
                <a:gd name="T1" fmla="*/ 0 h 12"/>
                <a:gd name="T2" fmla="*/ 19 w 31"/>
                <a:gd name="T3" fmla="*/ 12 h 12"/>
                <a:gd name="T4" fmla="*/ 31 w 31"/>
                <a:gd name="T5" fmla="*/ 0 h 12"/>
                <a:gd name="T6" fmla="*/ 0 60000 65536"/>
                <a:gd name="T7" fmla="*/ 0 60000 65536"/>
                <a:gd name="T8" fmla="*/ 0 60000 65536"/>
                <a:gd name="T9" fmla="*/ 0 w 31"/>
                <a:gd name="T10" fmla="*/ 0 h 12"/>
                <a:gd name="T11" fmla="*/ 31 w 31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" h="12">
                  <a:moveTo>
                    <a:pt x="31" y="0"/>
                  </a:moveTo>
                  <a:cubicBezTo>
                    <a:pt x="23" y="1"/>
                    <a:pt x="0" y="4"/>
                    <a:pt x="19" y="12"/>
                  </a:cubicBezTo>
                  <a:cubicBezTo>
                    <a:pt x="25" y="2"/>
                    <a:pt x="21" y="6"/>
                    <a:pt x="31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006600"/>
                </a:gs>
                <a:gs pos="50000">
                  <a:srgbClr val="002F00"/>
                </a:gs>
                <a:gs pos="100000">
                  <a:srgbClr val="0066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0" name="Freeform 70"/>
            <p:cNvSpPr>
              <a:spLocks/>
            </p:cNvSpPr>
            <p:nvPr/>
          </p:nvSpPr>
          <p:spPr bwMode="auto">
            <a:xfrm>
              <a:off x="2748" y="2150"/>
              <a:ext cx="42" cy="27"/>
            </a:xfrm>
            <a:custGeom>
              <a:avLst/>
              <a:gdLst>
                <a:gd name="T0" fmla="*/ 26 w 42"/>
                <a:gd name="T1" fmla="*/ 0 h 27"/>
                <a:gd name="T2" fmla="*/ 29 w 42"/>
                <a:gd name="T3" fmla="*/ 27 h 27"/>
                <a:gd name="T4" fmla="*/ 26 w 42"/>
                <a:gd name="T5" fmla="*/ 0 h 27"/>
                <a:gd name="T6" fmla="*/ 0 60000 65536"/>
                <a:gd name="T7" fmla="*/ 0 60000 65536"/>
                <a:gd name="T8" fmla="*/ 0 60000 65536"/>
                <a:gd name="T9" fmla="*/ 0 w 42"/>
                <a:gd name="T10" fmla="*/ 0 h 27"/>
                <a:gd name="T11" fmla="*/ 42 w 42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" h="27">
                  <a:moveTo>
                    <a:pt x="26" y="0"/>
                  </a:moveTo>
                  <a:cubicBezTo>
                    <a:pt x="19" y="15"/>
                    <a:pt x="0" y="12"/>
                    <a:pt x="29" y="27"/>
                  </a:cubicBezTo>
                  <a:cubicBezTo>
                    <a:pt x="42" y="22"/>
                    <a:pt x="31" y="10"/>
                    <a:pt x="26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006600"/>
                </a:gs>
                <a:gs pos="50000">
                  <a:srgbClr val="002F00"/>
                </a:gs>
                <a:gs pos="100000">
                  <a:srgbClr val="0066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1" name="Freeform 71"/>
            <p:cNvSpPr>
              <a:spLocks/>
            </p:cNvSpPr>
            <p:nvPr/>
          </p:nvSpPr>
          <p:spPr bwMode="auto">
            <a:xfrm>
              <a:off x="2471" y="2153"/>
              <a:ext cx="281" cy="136"/>
            </a:xfrm>
            <a:custGeom>
              <a:avLst/>
              <a:gdLst>
                <a:gd name="T0" fmla="*/ 69 w 281"/>
                <a:gd name="T1" fmla="*/ 81 h 136"/>
                <a:gd name="T2" fmla="*/ 55 w 281"/>
                <a:gd name="T3" fmla="*/ 75 h 136"/>
                <a:gd name="T4" fmla="*/ 49 w 281"/>
                <a:gd name="T5" fmla="*/ 57 h 136"/>
                <a:gd name="T6" fmla="*/ 73 w 281"/>
                <a:gd name="T7" fmla="*/ 70 h 136"/>
                <a:gd name="T8" fmla="*/ 91 w 281"/>
                <a:gd name="T9" fmla="*/ 64 h 136"/>
                <a:gd name="T10" fmla="*/ 102 w 281"/>
                <a:gd name="T11" fmla="*/ 60 h 136"/>
                <a:gd name="T12" fmla="*/ 120 w 281"/>
                <a:gd name="T13" fmla="*/ 70 h 136"/>
                <a:gd name="T14" fmla="*/ 144 w 281"/>
                <a:gd name="T15" fmla="*/ 63 h 136"/>
                <a:gd name="T16" fmla="*/ 160 w 281"/>
                <a:gd name="T17" fmla="*/ 48 h 136"/>
                <a:gd name="T18" fmla="*/ 180 w 281"/>
                <a:gd name="T19" fmla="*/ 22 h 136"/>
                <a:gd name="T20" fmla="*/ 207 w 281"/>
                <a:gd name="T21" fmla="*/ 15 h 136"/>
                <a:gd name="T22" fmla="*/ 216 w 281"/>
                <a:gd name="T23" fmla="*/ 0 h 136"/>
                <a:gd name="T24" fmla="*/ 240 w 281"/>
                <a:gd name="T25" fmla="*/ 4 h 136"/>
                <a:gd name="T26" fmla="*/ 244 w 281"/>
                <a:gd name="T27" fmla="*/ 0 h 136"/>
                <a:gd name="T28" fmla="*/ 256 w 281"/>
                <a:gd name="T29" fmla="*/ 6 h 136"/>
                <a:gd name="T30" fmla="*/ 279 w 281"/>
                <a:gd name="T31" fmla="*/ 3 h 136"/>
                <a:gd name="T32" fmla="*/ 259 w 281"/>
                <a:gd name="T33" fmla="*/ 16 h 136"/>
                <a:gd name="T34" fmla="*/ 270 w 281"/>
                <a:gd name="T35" fmla="*/ 31 h 136"/>
                <a:gd name="T36" fmla="*/ 237 w 281"/>
                <a:gd name="T37" fmla="*/ 36 h 136"/>
                <a:gd name="T38" fmla="*/ 205 w 281"/>
                <a:gd name="T39" fmla="*/ 43 h 136"/>
                <a:gd name="T40" fmla="*/ 202 w 281"/>
                <a:gd name="T41" fmla="*/ 57 h 136"/>
                <a:gd name="T42" fmla="*/ 189 w 281"/>
                <a:gd name="T43" fmla="*/ 67 h 136"/>
                <a:gd name="T44" fmla="*/ 183 w 281"/>
                <a:gd name="T45" fmla="*/ 78 h 136"/>
                <a:gd name="T46" fmla="*/ 162 w 281"/>
                <a:gd name="T47" fmla="*/ 88 h 136"/>
                <a:gd name="T48" fmla="*/ 157 w 281"/>
                <a:gd name="T49" fmla="*/ 103 h 136"/>
                <a:gd name="T50" fmla="*/ 132 w 281"/>
                <a:gd name="T51" fmla="*/ 118 h 136"/>
                <a:gd name="T52" fmla="*/ 120 w 281"/>
                <a:gd name="T53" fmla="*/ 130 h 136"/>
                <a:gd name="T54" fmla="*/ 96 w 281"/>
                <a:gd name="T55" fmla="*/ 136 h 136"/>
                <a:gd name="T56" fmla="*/ 72 w 281"/>
                <a:gd name="T57" fmla="*/ 124 h 136"/>
                <a:gd name="T58" fmla="*/ 60 w 281"/>
                <a:gd name="T59" fmla="*/ 117 h 136"/>
                <a:gd name="T60" fmla="*/ 19 w 281"/>
                <a:gd name="T61" fmla="*/ 93 h 136"/>
                <a:gd name="T62" fmla="*/ 9 w 281"/>
                <a:gd name="T63" fmla="*/ 82 h 136"/>
                <a:gd name="T64" fmla="*/ 0 w 281"/>
                <a:gd name="T65" fmla="*/ 75 h 136"/>
                <a:gd name="T66" fmla="*/ 61 w 281"/>
                <a:gd name="T67" fmla="*/ 87 h 136"/>
                <a:gd name="T68" fmla="*/ 70 w 281"/>
                <a:gd name="T69" fmla="*/ 85 h 136"/>
                <a:gd name="T70" fmla="*/ 69 w 281"/>
                <a:gd name="T71" fmla="*/ 81 h 1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81"/>
                <a:gd name="T109" fmla="*/ 0 h 136"/>
                <a:gd name="T110" fmla="*/ 281 w 281"/>
                <a:gd name="T111" fmla="*/ 136 h 1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81" h="136">
                  <a:moveTo>
                    <a:pt x="69" y="81"/>
                  </a:moveTo>
                  <a:cubicBezTo>
                    <a:pt x="64" y="78"/>
                    <a:pt x="61" y="76"/>
                    <a:pt x="55" y="75"/>
                  </a:cubicBezTo>
                  <a:cubicBezTo>
                    <a:pt x="50" y="66"/>
                    <a:pt x="48" y="68"/>
                    <a:pt x="49" y="57"/>
                  </a:cubicBezTo>
                  <a:cubicBezTo>
                    <a:pt x="62" y="58"/>
                    <a:pt x="63" y="62"/>
                    <a:pt x="73" y="70"/>
                  </a:cubicBezTo>
                  <a:cubicBezTo>
                    <a:pt x="79" y="57"/>
                    <a:pt x="75" y="61"/>
                    <a:pt x="91" y="64"/>
                  </a:cubicBezTo>
                  <a:cubicBezTo>
                    <a:pt x="100" y="68"/>
                    <a:pt x="93" y="62"/>
                    <a:pt x="102" y="60"/>
                  </a:cubicBezTo>
                  <a:cubicBezTo>
                    <a:pt x="109" y="63"/>
                    <a:pt x="114" y="66"/>
                    <a:pt x="120" y="70"/>
                  </a:cubicBezTo>
                  <a:cubicBezTo>
                    <a:pt x="127" y="65"/>
                    <a:pt x="144" y="63"/>
                    <a:pt x="144" y="63"/>
                  </a:cubicBezTo>
                  <a:cubicBezTo>
                    <a:pt x="150" y="55"/>
                    <a:pt x="152" y="54"/>
                    <a:pt x="160" y="48"/>
                  </a:cubicBezTo>
                  <a:cubicBezTo>
                    <a:pt x="158" y="31"/>
                    <a:pt x="163" y="24"/>
                    <a:pt x="180" y="22"/>
                  </a:cubicBezTo>
                  <a:cubicBezTo>
                    <a:pt x="187" y="17"/>
                    <a:pt x="198" y="16"/>
                    <a:pt x="207" y="15"/>
                  </a:cubicBezTo>
                  <a:cubicBezTo>
                    <a:pt x="214" y="12"/>
                    <a:pt x="213" y="6"/>
                    <a:pt x="216" y="0"/>
                  </a:cubicBezTo>
                  <a:cubicBezTo>
                    <a:pt x="224" y="1"/>
                    <a:pt x="232" y="3"/>
                    <a:pt x="240" y="4"/>
                  </a:cubicBezTo>
                  <a:cubicBezTo>
                    <a:pt x="241" y="3"/>
                    <a:pt x="242" y="0"/>
                    <a:pt x="244" y="0"/>
                  </a:cubicBezTo>
                  <a:cubicBezTo>
                    <a:pt x="248" y="1"/>
                    <a:pt x="256" y="6"/>
                    <a:pt x="256" y="6"/>
                  </a:cubicBezTo>
                  <a:cubicBezTo>
                    <a:pt x="266" y="2"/>
                    <a:pt x="266" y="1"/>
                    <a:pt x="279" y="3"/>
                  </a:cubicBezTo>
                  <a:cubicBezTo>
                    <a:pt x="281" y="20"/>
                    <a:pt x="271" y="9"/>
                    <a:pt x="259" y="16"/>
                  </a:cubicBezTo>
                  <a:cubicBezTo>
                    <a:pt x="261" y="26"/>
                    <a:pt x="262" y="26"/>
                    <a:pt x="270" y="31"/>
                  </a:cubicBezTo>
                  <a:cubicBezTo>
                    <a:pt x="266" y="46"/>
                    <a:pt x="250" y="37"/>
                    <a:pt x="237" y="36"/>
                  </a:cubicBezTo>
                  <a:cubicBezTo>
                    <a:pt x="224" y="36"/>
                    <a:pt x="211" y="31"/>
                    <a:pt x="205" y="43"/>
                  </a:cubicBezTo>
                  <a:cubicBezTo>
                    <a:pt x="215" y="53"/>
                    <a:pt x="215" y="54"/>
                    <a:pt x="202" y="57"/>
                  </a:cubicBezTo>
                  <a:cubicBezTo>
                    <a:pt x="197" y="61"/>
                    <a:pt x="195" y="64"/>
                    <a:pt x="189" y="67"/>
                  </a:cubicBezTo>
                  <a:cubicBezTo>
                    <a:pt x="179" y="65"/>
                    <a:pt x="180" y="69"/>
                    <a:pt x="183" y="78"/>
                  </a:cubicBezTo>
                  <a:cubicBezTo>
                    <a:pt x="179" y="87"/>
                    <a:pt x="169" y="81"/>
                    <a:pt x="162" y="88"/>
                  </a:cubicBezTo>
                  <a:cubicBezTo>
                    <a:pt x="160" y="93"/>
                    <a:pt x="159" y="98"/>
                    <a:pt x="157" y="103"/>
                  </a:cubicBezTo>
                  <a:cubicBezTo>
                    <a:pt x="155" y="122"/>
                    <a:pt x="152" y="117"/>
                    <a:pt x="132" y="118"/>
                  </a:cubicBezTo>
                  <a:cubicBezTo>
                    <a:pt x="126" y="122"/>
                    <a:pt x="125" y="126"/>
                    <a:pt x="120" y="130"/>
                  </a:cubicBezTo>
                  <a:cubicBezTo>
                    <a:pt x="108" y="128"/>
                    <a:pt x="106" y="128"/>
                    <a:pt x="96" y="136"/>
                  </a:cubicBezTo>
                  <a:cubicBezTo>
                    <a:pt x="81" y="135"/>
                    <a:pt x="83" y="130"/>
                    <a:pt x="72" y="124"/>
                  </a:cubicBezTo>
                  <a:cubicBezTo>
                    <a:pt x="68" y="122"/>
                    <a:pt x="60" y="117"/>
                    <a:pt x="60" y="117"/>
                  </a:cubicBezTo>
                  <a:cubicBezTo>
                    <a:pt x="53" y="99"/>
                    <a:pt x="37" y="94"/>
                    <a:pt x="19" y="93"/>
                  </a:cubicBezTo>
                  <a:cubicBezTo>
                    <a:pt x="13" y="90"/>
                    <a:pt x="13" y="86"/>
                    <a:pt x="9" y="82"/>
                  </a:cubicBezTo>
                  <a:cubicBezTo>
                    <a:pt x="6" y="79"/>
                    <a:pt x="0" y="75"/>
                    <a:pt x="0" y="75"/>
                  </a:cubicBezTo>
                  <a:cubicBezTo>
                    <a:pt x="25" y="71"/>
                    <a:pt x="40" y="77"/>
                    <a:pt x="61" y="87"/>
                  </a:cubicBezTo>
                  <a:cubicBezTo>
                    <a:pt x="64" y="86"/>
                    <a:pt x="68" y="87"/>
                    <a:pt x="70" y="85"/>
                  </a:cubicBezTo>
                  <a:cubicBezTo>
                    <a:pt x="71" y="84"/>
                    <a:pt x="69" y="80"/>
                    <a:pt x="69" y="81"/>
                  </a:cubicBezTo>
                  <a:close/>
                </a:path>
              </a:pathLst>
            </a:custGeom>
            <a:gradFill rotWithShape="0">
              <a:gsLst>
                <a:gs pos="0">
                  <a:srgbClr val="006600"/>
                </a:gs>
                <a:gs pos="50000">
                  <a:srgbClr val="002F00"/>
                </a:gs>
                <a:gs pos="100000">
                  <a:srgbClr val="0066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2" name="Freeform 72"/>
            <p:cNvSpPr>
              <a:spLocks/>
            </p:cNvSpPr>
            <p:nvPr/>
          </p:nvSpPr>
          <p:spPr bwMode="auto">
            <a:xfrm>
              <a:off x="2709" y="2130"/>
              <a:ext cx="14" cy="15"/>
            </a:xfrm>
            <a:custGeom>
              <a:avLst/>
              <a:gdLst>
                <a:gd name="T0" fmla="*/ 14 w 14"/>
                <a:gd name="T1" fmla="*/ 6 h 15"/>
                <a:gd name="T2" fmla="*/ 0 w 14"/>
                <a:gd name="T3" fmla="*/ 6 h 15"/>
                <a:gd name="T4" fmla="*/ 14 w 14"/>
                <a:gd name="T5" fmla="*/ 6 h 15"/>
                <a:gd name="T6" fmla="*/ 0 60000 65536"/>
                <a:gd name="T7" fmla="*/ 0 60000 65536"/>
                <a:gd name="T8" fmla="*/ 0 60000 65536"/>
                <a:gd name="T9" fmla="*/ 0 w 14"/>
                <a:gd name="T10" fmla="*/ 0 h 15"/>
                <a:gd name="T11" fmla="*/ 14 w 14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15">
                  <a:moveTo>
                    <a:pt x="14" y="6"/>
                  </a:moveTo>
                  <a:cubicBezTo>
                    <a:pt x="7" y="5"/>
                    <a:pt x="5" y="0"/>
                    <a:pt x="0" y="6"/>
                  </a:cubicBezTo>
                  <a:cubicBezTo>
                    <a:pt x="3" y="15"/>
                    <a:pt x="14" y="12"/>
                    <a:pt x="14" y="6"/>
                  </a:cubicBezTo>
                  <a:close/>
                </a:path>
              </a:pathLst>
            </a:custGeom>
            <a:gradFill rotWithShape="0">
              <a:gsLst>
                <a:gs pos="0">
                  <a:srgbClr val="006600"/>
                </a:gs>
                <a:gs pos="50000">
                  <a:srgbClr val="002F00"/>
                </a:gs>
                <a:gs pos="100000">
                  <a:srgbClr val="0066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auto">
            <a:xfrm>
              <a:off x="2979" y="2344"/>
              <a:ext cx="28" cy="23"/>
            </a:xfrm>
            <a:custGeom>
              <a:avLst/>
              <a:gdLst>
                <a:gd name="T0" fmla="*/ 26 w 28"/>
                <a:gd name="T1" fmla="*/ 2 h 23"/>
                <a:gd name="T2" fmla="*/ 0 w 28"/>
                <a:gd name="T3" fmla="*/ 17 h 23"/>
                <a:gd name="T4" fmla="*/ 18 w 28"/>
                <a:gd name="T5" fmla="*/ 22 h 23"/>
                <a:gd name="T6" fmla="*/ 21 w 28"/>
                <a:gd name="T7" fmla="*/ 10 h 23"/>
                <a:gd name="T8" fmla="*/ 26 w 28"/>
                <a:gd name="T9" fmla="*/ 2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3"/>
                <a:gd name="T17" fmla="*/ 28 w 28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3">
                  <a:moveTo>
                    <a:pt x="26" y="2"/>
                  </a:moveTo>
                  <a:cubicBezTo>
                    <a:pt x="8" y="5"/>
                    <a:pt x="14" y="14"/>
                    <a:pt x="0" y="17"/>
                  </a:cubicBezTo>
                  <a:cubicBezTo>
                    <a:pt x="7" y="23"/>
                    <a:pt x="9" y="23"/>
                    <a:pt x="18" y="22"/>
                  </a:cubicBezTo>
                  <a:cubicBezTo>
                    <a:pt x="20" y="18"/>
                    <a:pt x="19" y="13"/>
                    <a:pt x="21" y="10"/>
                  </a:cubicBezTo>
                  <a:cubicBezTo>
                    <a:pt x="28" y="0"/>
                    <a:pt x="26" y="18"/>
                    <a:pt x="26" y="2"/>
                  </a:cubicBezTo>
                  <a:close/>
                </a:path>
              </a:pathLst>
            </a:custGeom>
            <a:gradFill rotWithShape="0">
              <a:gsLst>
                <a:gs pos="0">
                  <a:srgbClr val="006600"/>
                </a:gs>
                <a:gs pos="50000">
                  <a:srgbClr val="002F00"/>
                </a:gs>
                <a:gs pos="100000">
                  <a:srgbClr val="0066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74" name="Text Box 74"/>
          <p:cNvSpPr txBox="1">
            <a:spLocks noChangeArrowheads="1"/>
          </p:cNvSpPr>
          <p:nvPr/>
        </p:nvSpPr>
        <p:spPr bwMode="auto">
          <a:xfrm>
            <a:off x="6721475" y="5305425"/>
            <a:ext cx="2652713" cy="369888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>
                <a:solidFill>
                  <a:schemeClr val="bg1"/>
                </a:solidFill>
              </a:rPr>
              <a:t>Network Infrastructure</a:t>
            </a:r>
          </a:p>
        </p:txBody>
      </p:sp>
      <p:sp>
        <p:nvSpPr>
          <p:cNvPr id="75" name="Oval 75"/>
          <p:cNvSpPr>
            <a:spLocks noChangeArrowheads="1"/>
          </p:cNvSpPr>
          <p:nvPr/>
        </p:nvSpPr>
        <p:spPr bwMode="auto">
          <a:xfrm>
            <a:off x="6678613" y="3998913"/>
            <a:ext cx="166687" cy="396875"/>
          </a:xfrm>
          <a:prstGeom prst="ellipse">
            <a:avLst/>
          </a:prstGeom>
          <a:solidFill>
            <a:schemeClr val="tx2"/>
          </a:solidFill>
          <a:ln w="9525">
            <a:round/>
            <a:headEnd/>
            <a:tailEnd/>
          </a:ln>
          <a:scene3d>
            <a:camera prst="legacyPerspectiveFront">
              <a:rot lat="17099992" lon="0" rev="0"/>
            </a:camera>
            <a:lightRig rig="legacyFlat3" dir="t"/>
          </a:scene3d>
          <a:sp3d extrusionH="14970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pPr eaLnBrk="0" hangingPunct="0"/>
            <a:endParaRPr lang="fr-FR" sz="2200">
              <a:solidFill>
                <a:srgbClr val="CC0066"/>
              </a:solidFill>
            </a:endParaRPr>
          </a:p>
        </p:txBody>
      </p:sp>
      <p:sp>
        <p:nvSpPr>
          <p:cNvPr id="76" name="Oval 77"/>
          <p:cNvSpPr>
            <a:spLocks noChangeArrowheads="1"/>
          </p:cNvSpPr>
          <p:nvPr/>
        </p:nvSpPr>
        <p:spPr bwMode="auto">
          <a:xfrm>
            <a:off x="7693025" y="3062288"/>
            <a:ext cx="168275" cy="398462"/>
          </a:xfrm>
          <a:prstGeom prst="ellipse">
            <a:avLst/>
          </a:prstGeom>
          <a:solidFill>
            <a:schemeClr val="tx2"/>
          </a:solidFill>
          <a:ln w="9525">
            <a:round/>
            <a:headEnd/>
            <a:tailEnd/>
          </a:ln>
          <a:scene3d>
            <a:camera prst="legacyPerspectiveFront">
              <a:rot lat="17099992" lon="0" rev="0"/>
            </a:camera>
            <a:lightRig rig="legacyFlat3" dir="t"/>
          </a:scene3d>
          <a:sp3d extrusionH="14970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pPr eaLnBrk="0" hangingPunct="0"/>
            <a:endParaRPr lang="fr-FR" sz="2200">
              <a:solidFill>
                <a:srgbClr val="CC0066"/>
              </a:solidFill>
            </a:endParaRPr>
          </a:p>
        </p:txBody>
      </p:sp>
      <p:sp>
        <p:nvSpPr>
          <p:cNvPr id="77" name="Oval 78"/>
          <p:cNvSpPr>
            <a:spLocks noChangeArrowheads="1"/>
          </p:cNvSpPr>
          <p:nvPr/>
        </p:nvSpPr>
        <p:spPr bwMode="auto">
          <a:xfrm>
            <a:off x="6678613" y="2398713"/>
            <a:ext cx="166687" cy="398462"/>
          </a:xfrm>
          <a:prstGeom prst="ellipse">
            <a:avLst/>
          </a:prstGeom>
          <a:solidFill>
            <a:schemeClr val="tx2"/>
          </a:solidFill>
          <a:ln w="9525">
            <a:round/>
            <a:headEnd/>
            <a:tailEnd/>
          </a:ln>
          <a:scene3d>
            <a:camera prst="legacyPerspectiveFront">
              <a:rot lat="17099992" lon="0" rev="0"/>
            </a:camera>
            <a:lightRig rig="legacyFlat3" dir="t"/>
          </a:scene3d>
          <a:sp3d extrusionH="14970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pPr eaLnBrk="0" hangingPunct="0"/>
            <a:endParaRPr lang="fr-FR" sz="2200">
              <a:solidFill>
                <a:srgbClr val="CC0066"/>
              </a:solidFill>
            </a:endParaRPr>
          </a:p>
        </p:txBody>
      </p:sp>
      <p:sp>
        <p:nvSpPr>
          <p:cNvPr id="78" name="Oval 79"/>
          <p:cNvSpPr>
            <a:spLocks noChangeArrowheads="1"/>
          </p:cNvSpPr>
          <p:nvPr/>
        </p:nvSpPr>
        <p:spPr bwMode="auto">
          <a:xfrm>
            <a:off x="8864600" y="2486025"/>
            <a:ext cx="166688" cy="398463"/>
          </a:xfrm>
          <a:prstGeom prst="ellipse">
            <a:avLst/>
          </a:prstGeom>
          <a:solidFill>
            <a:schemeClr val="tx2"/>
          </a:solidFill>
          <a:ln w="9525">
            <a:round/>
            <a:headEnd/>
            <a:tailEnd/>
          </a:ln>
          <a:scene3d>
            <a:camera prst="legacyPerspectiveFront">
              <a:rot lat="17099992" lon="0" rev="0"/>
            </a:camera>
            <a:lightRig rig="legacyFlat3" dir="t"/>
          </a:scene3d>
          <a:sp3d extrusionH="14970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pPr eaLnBrk="0" hangingPunct="0"/>
            <a:endParaRPr lang="fr-FR" sz="2200">
              <a:solidFill>
                <a:srgbClr val="CC0066"/>
              </a:solidFill>
            </a:endParaRPr>
          </a:p>
        </p:txBody>
      </p:sp>
      <p:grpSp>
        <p:nvGrpSpPr>
          <p:cNvPr id="79" name="Group 80"/>
          <p:cNvGrpSpPr>
            <a:grpSpLocks/>
          </p:cNvGrpSpPr>
          <p:nvPr/>
        </p:nvGrpSpPr>
        <p:grpSpPr bwMode="auto">
          <a:xfrm>
            <a:off x="6056313" y="1693863"/>
            <a:ext cx="3497262" cy="1862137"/>
            <a:chOff x="1350" y="1429"/>
            <a:chExt cx="3197" cy="1545"/>
          </a:xfrm>
        </p:grpSpPr>
        <p:sp>
          <p:nvSpPr>
            <p:cNvPr id="80" name="Freeform 81"/>
            <p:cNvSpPr>
              <a:spLocks/>
            </p:cNvSpPr>
            <p:nvPr/>
          </p:nvSpPr>
          <p:spPr bwMode="auto">
            <a:xfrm>
              <a:off x="1790" y="1845"/>
              <a:ext cx="2757" cy="800"/>
            </a:xfrm>
            <a:custGeom>
              <a:avLst/>
              <a:gdLst/>
              <a:ahLst/>
              <a:cxnLst>
                <a:cxn ang="0">
                  <a:pos x="537" y="591"/>
                </a:cxn>
                <a:cxn ang="0">
                  <a:pos x="633" y="579"/>
                </a:cxn>
                <a:cxn ang="0">
                  <a:pos x="676" y="548"/>
                </a:cxn>
                <a:cxn ang="0">
                  <a:pos x="772" y="575"/>
                </a:cxn>
                <a:cxn ang="0">
                  <a:pos x="852" y="539"/>
                </a:cxn>
                <a:cxn ang="0">
                  <a:pos x="909" y="505"/>
                </a:cxn>
                <a:cxn ang="0">
                  <a:pos x="998" y="495"/>
                </a:cxn>
                <a:cxn ang="0">
                  <a:pos x="1044" y="572"/>
                </a:cxn>
                <a:cxn ang="0">
                  <a:pos x="1096" y="519"/>
                </a:cxn>
                <a:cxn ang="0">
                  <a:pos x="1168" y="553"/>
                </a:cxn>
                <a:cxn ang="0">
                  <a:pos x="1771" y="243"/>
                </a:cxn>
                <a:cxn ang="0">
                  <a:pos x="1533" y="155"/>
                </a:cxn>
                <a:cxn ang="0">
                  <a:pos x="1411" y="162"/>
                </a:cxn>
                <a:cxn ang="0">
                  <a:pos x="1372" y="109"/>
                </a:cxn>
                <a:cxn ang="0">
                  <a:pos x="1500" y="126"/>
                </a:cxn>
                <a:cxn ang="0">
                  <a:pos x="1416" y="54"/>
                </a:cxn>
                <a:cxn ang="0">
                  <a:pos x="1315" y="1"/>
                </a:cxn>
                <a:cxn ang="0">
                  <a:pos x="1072" y="42"/>
                </a:cxn>
                <a:cxn ang="0">
                  <a:pos x="892" y="44"/>
                </a:cxn>
                <a:cxn ang="0">
                  <a:pos x="885" y="97"/>
                </a:cxn>
                <a:cxn ang="0">
                  <a:pos x="885" y="145"/>
                </a:cxn>
                <a:cxn ang="0">
                  <a:pos x="940" y="188"/>
                </a:cxn>
                <a:cxn ang="0">
                  <a:pos x="1015" y="157"/>
                </a:cxn>
                <a:cxn ang="0">
                  <a:pos x="1106" y="95"/>
                </a:cxn>
                <a:cxn ang="0">
                  <a:pos x="1243" y="83"/>
                </a:cxn>
                <a:cxn ang="0">
                  <a:pos x="1142" y="123"/>
                </a:cxn>
                <a:cxn ang="0">
                  <a:pos x="1140" y="167"/>
                </a:cxn>
                <a:cxn ang="0">
                  <a:pos x="1183" y="212"/>
                </a:cxn>
                <a:cxn ang="0">
                  <a:pos x="1106" y="200"/>
                </a:cxn>
                <a:cxn ang="0">
                  <a:pos x="1065" y="188"/>
                </a:cxn>
                <a:cxn ang="0">
                  <a:pos x="964" y="248"/>
                </a:cxn>
                <a:cxn ang="0">
                  <a:pos x="844" y="203"/>
                </a:cxn>
                <a:cxn ang="0">
                  <a:pos x="832" y="174"/>
                </a:cxn>
                <a:cxn ang="0">
                  <a:pos x="888" y="126"/>
                </a:cxn>
                <a:cxn ang="0">
                  <a:pos x="801" y="133"/>
                </a:cxn>
                <a:cxn ang="0">
                  <a:pos x="712" y="167"/>
                </a:cxn>
                <a:cxn ang="0">
                  <a:pos x="604" y="140"/>
                </a:cxn>
                <a:cxn ang="0">
                  <a:pos x="520" y="114"/>
                </a:cxn>
                <a:cxn ang="0">
                  <a:pos x="427" y="80"/>
                </a:cxn>
                <a:cxn ang="0">
                  <a:pos x="379" y="150"/>
                </a:cxn>
                <a:cxn ang="0">
                  <a:pos x="261" y="128"/>
                </a:cxn>
                <a:cxn ang="0">
                  <a:pos x="182" y="90"/>
                </a:cxn>
                <a:cxn ang="0">
                  <a:pos x="74" y="107"/>
                </a:cxn>
                <a:cxn ang="0">
                  <a:pos x="12" y="155"/>
                </a:cxn>
                <a:cxn ang="0">
                  <a:pos x="36" y="229"/>
                </a:cxn>
                <a:cxn ang="0">
                  <a:pos x="146" y="255"/>
                </a:cxn>
                <a:cxn ang="0">
                  <a:pos x="261" y="251"/>
                </a:cxn>
                <a:cxn ang="0">
                  <a:pos x="441" y="284"/>
                </a:cxn>
                <a:cxn ang="0">
                  <a:pos x="472" y="332"/>
                </a:cxn>
                <a:cxn ang="0">
                  <a:pos x="460" y="402"/>
                </a:cxn>
                <a:cxn ang="0">
                  <a:pos x="427" y="503"/>
                </a:cxn>
                <a:cxn ang="0">
                  <a:pos x="525" y="486"/>
                </a:cxn>
                <a:cxn ang="0">
                  <a:pos x="542" y="359"/>
                </a:cxn>
                <a:cxn ang="0">
                  <a:pos x="588" y="375"/>
                </a:cxn>
                <a:cxn ang="0">
                  <a:pos x="597" y="450"/>
                </a:cxn>
                <a:cxn ang="0">
                  <a:pos x="578" y="510"/>
                </a:cxn>
                <a:cxn ang="0">
                  <a:pos x="592" y="587"/>
                </a:cxn>
              </a:cxnLst>
              <a:rect l="0" t="0" r="r" b="b"/>
              <a:pathLst>
                <a:path w="1771" h="611">
                  <a:moveTo>
                    <a:pt x="592" y="587"/>
                  </a:moveTo>
                  <a:cubicBezTo>
                    <a:pt x="589" y="598"/>
                    <a:pt x="582" y="596"/>
                    <a:pt x="571" y="599"/>
                  </a:cubicBezTo>
                  <a:cubicBezTo>
                    <a:pt x="566" y="611"/>
                    <a:pt x="560" y="608"/>
                    <a:pt x="547" y="606"/>
                  </a:cubicBezTo>
                  <a:cubicBezTo>
                    <a:pt x="545" y="600"/>
                    <a:pt x="538" y="597"/>
                    <a:pt x="537" y="591"/>
                  </a:cubicBezTo>
                  <a:cubicBezTo>
                    <a:pt x="534" y="579"/>
                    <a:pt x="550" y="566"/>
                    <a:pt x="559" y="560"/>
                  </a:cubicBezTo>
                  <a:cubicBezTo>
                    <a:pt x="579" y="564"/>
                    <a:pt x="576" y="572"/>
                    <a:pt x="590" y="582"/>
                  </a:cubicBezTo>
                  <a:cubicBezTo>
                    <a:pt x="607" y="570"/>
                    <a:pt x="605" y="592"/>
                    <a:pt x="621" y="596"/>
                  </a:cubicBezTo>
                  <a:cubicBezTo>
                    <a:pt x="631" y="593"/>
                    <a:pt x="631" y="589"/>
                    <a:pt x="633" y="579"/>
                  </a:cubicBezTo>
                  <a:cubicBezTo>
                    <a:pt x="632" y="574"/>
                    <a:pt x="625" y="572"/>
                    <a:pt x="624" y="567"/>
                  </a:cubicBezTo>
                  <a:cubicBezTo>
                    <a:pt x="622" y="558"/>
                    <a:pt x="641" y="556"/>
                    <a:pt x="645" y="555"/>
                  </a:cubicBezTo>
                  <a:cubicBezTo>
                    <a:pt x="642" y="545"/>
                    <a:pt x="644" y="540"/>
                    <a:pt x="650" y="531"/>
                  </a:cubicBezTo>
                  <a:cubicBezTo>
                    <a:pt x="654" y="516"/>
                    <a:pt x="660" y="543"/>
                    <a:pt x="676" y="548"/>
                  </a:cubicBezTo>
                  <a:cubicBezTo>
                    <a:pt x="683" y="532"/>
                    <a:pt x="692" y="541"/>
                    <a:pt x="708" y="546"/>
                  </a:cubicBezTo>
                  <a:cubicBezTo>
                    <a:pt x="710" y="547"/>
                    <a:pt x="715" y="548"/>
                    <a:pt x="715" y="548"/>
                  </a:cubicBezTo>
                  <a:cubicBezTo>
                    <a:pt x="730" y="559"/>
                    <a:pt x="735" y="564"/>
                    <a:pt x="753" y="567"/>
                  </a:cubicBezTo>
                  <a:cubicBezTo>
                    <a:pt x="757" y="578"/>
                    <a:pt x="761" y="578"/>
                    <a:pt x="772" y="575"/>
                  </a:cubicBezTo>
                  <a:cubicBezTo>
                    <a:pt x="795" y="577"/>
                    <a:pt x="803" y="585"/>
                    <a:pt x="823" y="591"/>
                  </a:cubicBezTo>
                  <a:cubicBezTo>
                    <a:pt x="836" y="587"/>
                    <a:pt x="826" y="575"/>
                    <a:pt x="823" y="565"/>
                  </a:cubicBezTo>
                  <a:cubicBezTo>
                    <a:pt x="826" y="555"/>
                    <a:pt x="830" y="552"/>
                    <a:pt x="840" y="548"/>
                  </a:cubicBezTo>
                  <a:cubicBezTo>
                    <a:pt x="852" y="527"/>
                    <a:pt x="835" y="553"/>
                    <a:pt x="852" y="539"/>
                  </a:cubicBezTo>
                  <a:cubicBezTo>
                    <a:pt x="854" y="537"/>
                    <a:pt x="854" y="533"/>
                    <a:pt x="856" y="531"/>
                  </a:cubicBezTo>
                  <a:cubicBezTo>
                    <a:pt x="861" y="528"/>
                    <a:pt x="867" y="529"/>
                    <a:pt x="873" y="527"/>
                  </a:cubicBezTo>
                  <a:cubicBezTo>
                    <a:pt x="881" y="521"/>
                    <a:pt x="885" y="516"/>
                    <a:pt x="895" y="519"/>
                  </a:cubicBezTo>
                  <a:cubicBezTo>
                    <a:pt x="890" y="507"/>
                    <a:pt x="900" y="511"/>
                    <a:pt x="909" y="505"/>
                  </a:cubicBezTo>
                  <a:cubicBezTo>
                    <a:pt x="916" y="506"/>
                    <a:pt x="923" y="510"/>
                    <a:pt x="931" y="510"/>
                  </a:cubicBezTo>
                  <a:cubicBezTo>
                    <a:pt x="941" y="510"/>
                    <a:pt x="959" y="503"/>
                    <a:pt x="969" y="500"/>
                  </a:cubicBezTo>
                  <a:cubicBezTo>
                    <a:pt x="974" y="495"/>
                    <a:pt x="976" y="490"/>
                    <a:pt x="984" y="491"/>
                  </a:cubicBezTo>
                  <a:cubicBezTo>
                    <a:pt x="989" y="491"/>
                    <a:pt x="998" y="495"/>
                    <a:pt x="998" y="495"/>
                  </a:cubicBezTo>
                  <a:cubicBezTo>
                    <a:pt x="1007" y="510"/>
                    <a:pt x="1009" y="510"/>
                    <a:pt x="1027" y="512"/>
                  </a:cubicBezTo>
                  <a:cubicBezTo>
                    <a:pt x="1039" y="519"/>
                    <a:pt x="1045" y="525"/>
                    <a:pt x="1029" y="529"/>
                  </a:cubicBezTo>
                  <a:cubicBezTo>
                    <a:pt x="1033" y="544"/>
                    <a:pt x="1027" y="541"/>
                    <a:pt x="1020" y="553"/>
                  </a:cubicBezTo>
                  <a:cubicBezTo>
                    <a:pt x="1030" y="566"/>
                    <a:pt x="1032" y="564"/>
                    <a:pt x="1044" y="572"/>
                  </a:cubicBezTo>
                  <a:cubicBezTo>
                    <a:pt x="1050" y="551"/>
                    <a:pt x="1082" y="565"/>
                    <a:pt x="1099" y="567"/>
                  </a:cubicBezTo>
                  <a:cubicBezTo>
                    <a:pt x="1112" y="564"/>
                    <a:pt x="1120" y="550"/>
                    <a:pt x="1104" y="543"/>
                  </a:cubicBezTo>
                  <a:cubicBezTo>
                    <a:pt x="1099" y="541"/>
                    <a:pt x="1093" y="541"/>
                    <a:pt x="1087" y="539"/>
                  </a:cubicBezTo>
                  <a:cubicBezTo>
                    <a:pt x="1082" y="526"/>
                    <a:pt x="1090" y="530"/>
                    <a:pt x="1096" y="519"/>
                  </a:cubicBezTo>
                  <a:cubicBezTo>
                    <a:pt x="1103" y="520"/>
                    <a:pt x="1111" y="523"/>
                    <a:pt x="1118" y="524"/>
                  </a:cubicBezTo>
                  <a:cubicBezTo>
                    <a:pt x="1131" y="526"/>
                    <a:pt x="1156" y="529"/>
                    <a:pt x="1156" y="529"/>
                  </a:cubicBezTo>
                  <a:cubicBezTo>
                    <a:pt x="1173" y="539"/>
                    <a:pt x="1226" y="531"/>
                    <a:pt x="1190" y="541"/>
                  </a:cubicBezTo>
                  <a:cubicBezTo>
                    <a:pt x="1187" y="553"/>
                    <a:pt x="1179" y="551"/>
                    <a:pt x="1168" y="553"/>
                  </a:cubicBezTo>
                  <a:cubicBezTo>
                    <a:pt x="1158" y="563"/>
                    <a:pt x="1149" y="565"/>
                    <a:pt x="1135" y="567"/>
                  </a:cubicBezTo>
                  <a:cubicBezTo>
                    <a:pt x="1131" y="579"/>
                    <a:pt x="1145" y="585"/>
                    <a:pt x="1156" y="591"/>
                  </a:cubicBezTo>
                  <a:cubicBezTo>
                    <a:pt x="1162" y="599"/>
                    <a:pt x="1178" y="611"/>
                    <a:pt x="1178" y="611"/>
                  </a:cubicBezTo>
                  <a:lnTo>
                    <a:pt x="1771" y="243"/>
                  </a:lnTo>
                  <a:cubicBezTo>
                    <a:pt x="1692" y="201"/>
                    <a:pt x="1614" y="155"/>
                    <a:pt x="1533" y="116"/>
                  </a:cubicBezTo>
                  <a:cubicBezTo>
                    <a:pt x="1529" y="114"/>
                    <a:pt x="1532" y="124"/>
                    <a:pt x="1531" y="128"/>
                  </a:cubicBezTo>
                  <a:cubicBezTo>
                    <a:pt x="1530" y="131"/>
                    <a:pt x="1528" y="133"/>
                    <a:pt x="1526" y="135"/>
                  </a:cubicBezTo>
                  <a:cubicBezTo>
                    <a:pt x="1529" y="148"/>
                    <a:pt x="1538" y="142"/>
                    <a:pt x="1533" y="155"/>
                  </a:cubicBezTo>
                  <a:cubicBezTo>
                    <a:pt x="1526" y="153"/>
                    <a:pt x="1521" y="148"/>
                    <a:pt x="1514" y="147"/>
                  </a:cubicBezTo>
                  <a:cubicBezTo>
                    <a:pt x="1508" y="146"/>
                    <a:pt x="1480" y="156"/>
                    <a:pt x="1473" y="157"/>
                  </a:cubicBezTo>
                  <a:cubicBezTo>
                    <a:pt x="1467" y="179"/>
                    <a:pt x="1469" y="171"/>
                    <a:pt x="1435" y="169"/>
                  </a:cubicBezTo>
                  <a:cubicBezTo>
                    <a:pt x="1425" y="162"/>
                    <a:pt x="1423" y="158"/>
                    <a:pt x="1411" y="162"/>
                  </a:cubicBezTo>
                  <a:cubicBezTo>
                    <a:pt x="1408" y="178"/>
                    <a:pt x="1407" y="187"/>
                    <a:pt x="1394" y="174"/>
                  </a:cubicBezTo>
                  <a:cubicBezTo>
                    <a:pt x="1391" y="164"/>
                    <a:pt x="1389" y="158"/>
                    <a:pt x="1380" y="152"/>
                  </a:cubicBezTo>
                  <a:cubicBezTo>
                    <a:pt x="1383" y="140"/>
                    <a:pt x="1387" y="144"/>
                    <a:pt x="1392" y="133"/>
                  </a:cubicBezTo>
                  <a:cubicBezTo>
                    <a:pt x="1386" y="107"/>
                    <a:pt x="1385" y="127"/>
                    <a:pt x="1372" y="109"/>
                  </a:cubicBezTo>
                  <a:cubicBezTo>
                    <a:pt x="1376" y="94"/>
                    <a:pt x="1380" y="99"/>
                    <a:pt x="1387" y="109"/>
                  </a:cubicBezTo>
                  <a:cubicBezTo>
                    <a:pt x="1393" y="129"/>
                    <a:pt x="1413" y="128"/>
                    <a:pt x="1430" y="133"/>
                  </a:cubicBezTo>
                  <a:cubicBezTo>
                    <a:pt x="1452" y="149"/>
                    <a:pt x="1438" y="145"/>
                    <a:pt x="1478" y="143"/>
                  </a:cubicBezTo>
                  <a:cubicBezTo>
                    <a:pt x="1495" y="131"/>
                    <a:pt x="1488" y="137"/>
                    <a:pt x="1500" y="126"/>
                  </a:cubicBezTo>
                  <a:cubicBezTo>
                    <a:pt x="1502" y="120"/>
                    <a:pt x="1505" y="114"/>
                    <a:pt x="1500" y="107"/>
                  </a:cubicBezTo>
                  <a:cubicBezTo>
                    <a:pt x="1495" y="99"/>
                    <a:pt x="1484" y="97"/>
                    <a:pt x="1476" y="92"/>
                  </a:cubicBezTo>
                  <a:cubicBezTo>
                    <a:pt x="1465" y="84"/>
                    <a:pt x="1456" y="74"/>
                    <a:pt x="1442" y="68"/>
                  </a:cubicBezTo>
                  <a:cubicBezTo>
                    <a:pt x="1413" y="80"/>
                    <a:pt x="1423" y="69"/>
                    <a:pt x="1416" y="54"/>
                  </a:cubicBezTo>
                  <a:cubicBezTo>
                    <a:pt x="1412" y="46"/>
                    <a:pt x="1401" y="44"/>
                    <a:pt x="1394" y="42"/>
                  </a:cubicBezTo>
                  <a:cubicBezTo>
                    <a:pt x="1391" y="31"/>
                    <a:pt x="1392" y="28"/>
                    <a:pt x="1380" y="25"/>
                  </a:cubicBezTo>
                  <a:cubicBezTo>
                    <a:pt x="1365" y="12"/>
                    <a:pt x="1365" y="13"/>
                    <a:pt x="1341" y="11"/>
                  </a:cubicBezTo>
                  <a:cubicBezTo>
                    <a:pt x="1332" y="7"/>
                    <a:pt x="1323" y="7"/>
                    <a:pt x="1315" y="1"/>
                  </a:cubicBezTo>
                  <a:cubicBezTo>
                    <a:pt x="1270" y="3"/>
                    <a:pt x="1272" y="2"/>
                    <a:pt x="1243" y="8"/>
                  </a:cubicBezTo>
                  <a:cubicBezTo>
                    <a:pt x="1220" y="7"/>
                    <a:pt x="1201" y="0"/>
                    <a:pt x="1183" y="13"/>
                  </a:cubicBezTo>
                  <a:cubicBezTo>
                    <a:pt x="1144" y="10"/>
                    <a:pt x="1129" y="24"/>
                    <a:pt x="1092" y="30"/>
                  </a:cubicBezTo>
                  <a:cubicBezTo>
                    <a:pt x="1081" y="39"/>
                    <a:pt x="1087" y="45"/>
                    <a:pt x="1072" y="42"/>
                  </a:cubicBezTo>
                  <a:cubicBezTo>
                    <a:pt x="1057" y="35"/>
                    <a:pt x="1045" y="35"/>
                    <a:pt x="1027" y="32"/>
                  </a:cubicBezTo>
                  <a:cubicBezTo>
                    <a:pt x="1012" y="21"/>
                    <a:pt x="995" y="24"/>
                    <a:pt x="976" y="23"/>
                  </a:cubicBezTo>
                  <a:cubicBezTo>
                    <a:pt x="963" y="18"/>
                    <a:pt x="951" y="21"/>
                    <a:pt x="938" y="25"/>
                  </a:cubicBezTo>
                  <a:cubicBezTo>
                    <a:pt x="923" y="36"/>
                    <a:pt x="910" y="40"/>
                    <a:pt x="892" y="44"/>
                  </a:cubicBezTo>
                  <a:cubicBezTo>
                    <a:pt x="884" y="50"/>
                    <a:pt x="871" y="51"/>
                    <a:pt x="864" y="59"/>
                  </a:cubicBezTo>
                  <a:cubicBezTo>
                    <a:pt x="860" y="63"/>
                    <a:pt x="854" y="73"/>
                    <a:pt x="854" y="73"/>
                  </a:cubicBezTo>
                  <a:cubicBezTo>
                    <a:pt x="850" y="88"/>
                    <a:pt x="848" y="88"/>
                    <a:pt x="864" y="92"/>
                  </a:cubicBezTo>
                  <a:cubicBezTo>
                    <a:pt x="884" y="108"/>
                    <a:pt x="861" y="93"/>
                    <a:pt x="885" y="97"/>
                  </a:cubicBezTo>
                  <a:cubicBezTo>
                    <a:pt x="890" y="98"/>
                    <a:pt x="895" y="103"/>
                    <a:pt x="900" y="104"/>
                  </a:cubicBezTo>
                  <a:cubicBezTo>
                    <a:pt x="920" y="90"/>
                    <a:pt x="909" y="93"/>
                    <a:pt x="936" y="97"/>
                  </a:cubicBezTo>
                  <a:cubicBezTo>
                    <a:pt x="930" y="106"/>
                    <a:pt x="931" y="113"/>
                    <a:pt x="921" y="116"/>
                  </a:cubicBezTo>
                  <a:cubicBezTo>
                    <a:pt x="910" y="127"/>
                    <a:pt x="898" y="136"/>
                    <a:pt x="885" y="145"/>
                  </a:cubicBezTo>
                  <a:cubicBezTo>
                    <a:pt x="882" y="156"/>
                    <a:pt x="880" y="159"/>
                    <a:pt x="868" y="162"/>
                  </a:cubicBezTo>
                  <a:cubicBezTo>
                    <a:pt x="865" y="173"/>
                    <a:pt x="871" y="172"/>
                    <a:pt x="880" y="169"/>
                  </a:cubicBezTo>
                  <a:cubicBezTo>
                    <a:pt x="892" y="171"/>
                    <a:pt x="901" y="174"/>
                    <a:pt x="912" y="176"/>
                  </a:cubicBezTo>
                  <a:cubicBezTo>
                    <a:pt x="916" y="190"/>
                    <a:pt x="926" y="187"/>
                    <a:pt x="940" y="188"/>
                  </a:cubicBezTo>
                  <a:cubicBezTo>
                    <a:pt x="959" y="195"/>
                    <a:pt x="953" y="183"/>
                    <a:pt x="964" y="174"/>
                  </a:cubicBezTo>
                  <a:cubicBezTo>
                    <a:pt x="966" y="173"/>
                    <a:pt x="977" y="170"/>
                    <a:pt x="979" y="169"/>
                  </a:cubicBezTo>
                  <a:cubicBezTo>
                    <a:pt x="986" y="162"/>
                    <a:pt x="988" y="156"/>
                    <a:pt x="993" y="147"/>
                  </a:cubicBezTo>
                  <a:cubicBezTo>
                    <a:pt x="1001" y="150"/>
                    <a:pt x="1008" y="152"/>
                    <a:pt x="1015" y="157"/>
                  </a:cubicBezTo>
                  <a:cubicBezTo>
                    <a:pt x="1062" y="155"/>
                    <a:pt x="1067" y="160"/>
                    <a:pt x="1053" y="123"/>
                  </a:cubicBezTo>
                  <a:cubicBezTo>
                    <a:pt x="1055" y="118"/>
                    <a:pt x="1054" y="112"/>
                    <a:pt x="1058" y="109"/>
                  </a:cubicBezTo>
                  <a:cubicBezTo>
                    <a:pt x="1062" y="106"/>
                    <a:pt x="1067" y="108"/>
                    <a:pt x="1072" y="107"/>
                  </a:cubicBezTo>
                  <a:cubicBezTo>
                    <a:pt x="1083" y="104"/>
                    <a:pt x="1094" y="98"/>
                    <a:pt x="1106" y="95"/>
                  </a:cubicBezTo>
                  <a:cubicBezTo>
                    <a:pt x="1122" y="101"/>
                    <a:pt x="1135" y="105"/>
                    <a:pt x="1152" y="109"/>
                  </a:cubicBezTo>
                  <a:cubicBezTo>
                    <a:pt x="1175" y="105"/>
                    <a:pt x="1160" y="94"/>
                    <a:pt x="1190" y="90"/>
                  </a:cubicBezTo>
                  <a:cubicBezTo>
                    <a:pt x="1203" y="81"/>
                    <a:pt x="1211" y="88"/>
                    <a:pt x="1219" y="73"/>
                  </a:cubicBezTo>
                  <a:cubicBezTo>
                    <a:pt x="1226" y="78"/>
                    <a:pt x="1243" y="83"/>
                    <a:pt x="1243" y="83"/>
                  </a:cubicBezTo>
                  <a:cubicBezTo>
                    <a:pt x="1246" y="94"/>
                    <a:pt x="1253" y="97"/>
                    <a:pt x="1240" y="102"/>
                  </a:cubicBezTo>
                  <a:cubicBezTo>
                    <a:pt x="1231" y="95"/>
                    <a:pt x="1231" y="93"/>
                    <a:pt x="1216" y="99"/>
                  </a:cubicBezTo>
                  <a:cubicBezTo>
                    <a:pt x="1208" y="102"/>
                    <a:pt x="1195" y="114"/>
                    <a:pt x="1195" y="114"/>
                  </a:cubicBezTo>
                  <a:cubicBezTo>
                    <a:pt x="1166" y="102"/>
                    <a:pt x="1161" y="120"/>
                    <a:pt x="1142" y="123"/>
                  </a:cubicBezTo>
                  <a:cubicBezTo>
                    <a:pt x="1136" y="132"/>
                    <a:pt x="1137" y="143"/>
                    <a:pt x="1132" y="152"/>
                  </a:cubicBezTo>
                  <a:cubicBezTo>
                    <a:pt x="1130" y="155"/>
                    <a:pt x="1115" y="160"/>
                    <a:pt x="1111" y="162"/>
                  </a:cubicBezTo>
                  <a:cubicBezTo>
                    <a:pt x="1113" y="177"/>
                    <a:pt x="1116" y="178"/>
                    <a:pt x="1130" y="174"/>
                  </a:cubicBezTo>
                  <a:cubicBezTo>
                    <a:pt x="1133" y="172"/>
                    <a:pt x="1136" y="168"/>
                    <a:pt x="1140" y="167"/>
                  </a:cubicBezTo>
                  <a:cubicBezTo>
                    <a:pt x="1156" y="163"/>
                    <a:pt x="1148" y="171"/>
                    <a:pt x="1159" y="174"/>
                  </a:cubicBezTo>
                  <a:cubicBezTo>
                    <a:pt x="1176" y="179"/>
                    <a:pt x="1195" y="179"/>
                    <a:pt x="1212" y="183"/>
                  </a:cubicBezTo>
                  <a:cubicBezTo>
                    <a:pt x="1216" y="202"/>
                    <a:pt x="1221" y="196"/>
                    <a:pt x="1212" y="215"/>
                  </a:cubicBezTo>
                  <a:cubicBezTo>
                    <a:pt x="1200" y="210"/>
                    <a:pt x="1197" y="210"/>
                    <a:pt x="1183" y="212"/>
                  </a:cubicBezTo>
                  <a:cubicBezTo>
                    <a:pt x="1181" y="214"/>
                    <a:pt x="1179" y="218"/>
                    <a:pt x="1176" y="219"/>
                  </a:cubicBezTo>
                  <a:cubicBezTo>
                    <a:pt x="1166" y="221"/>
                    <a:pt x="1168" y="209"/>
                    <a:pt x="1164" y="205"/>
                  </a:cubicBezTo>
                  <a:cubicBezTo>
                    <a:pt x="1158" y="199"/>
                    <a:pt x="1124" y="198"/>
                    <a:pt x="1123" y="198"/>
                  </a:cubicBezTo>
                  <a:cubicBezTo>
                    <a:pt x="1117" y="199"/>
                    <a:pt x="1110" y="196"/>
                    <a:pt x="1106" y="200"/>
                  </a:cubicBezTo>
                  <a:cubicBezTo>
                    <a:pt x="1090" y="216"/>
                    <a:pt x="1116" y="220"/>
                    <a:pt x="1096" y="215"/>
                  </a:cubicBezTo>
                  <a:cubicBezTo>
                    <a:pt x="1081" y="216"/>
                    <a:pt x="1071" y="224"/>
                    <a:pt x="1060" y="217"/>
                  </a:cubicBezTo>
                  <a:cubicBezTo>
                    <a:pt x="1056" y="204"/>
                    <a:pt x="1070" y="204"/>
                    <a:pt x="1080" y="200"/>
                  </a:cubicBezTo>
                  <a:cubicBezTo>
                    <a:pt x="1090" y="183"/>
                    <a:pt x="1092" y="186"/>
                    <a:pt x="1065" y="188"/>
                  </a:cubicBezTo>
                  <a:cubicBezTo>
                    <a:pt x="1059" y="197"/>
                    <a:pt x="1059" y="202"/>
                    <a:pt x="1070" y="205"/>
                  </a:cubicBezTo>
                  <a:cubicBezTo>
                    <a:pt x="1043" y="207"/>
                    <a:pt x="1022" y="217"/>
                    <a:pt x="996" y="224"/>
                  </a:cubicBezTo>
                  <a:cubicBezTo>
                    <a:pt x="980" y="238"/>
                    <a:pt x="989" y="244"/>
                    <a:pt x="996" y="260"/>
                  </a:cubicBezTo>
                  <a:cubicBezTo>
                    <a:pt x="971" y="268"/>
                    <a:pt x="978" y="253"/>
                    <a:pt x="964" y="248"/>
                  </a:cubicBezTo>
                  <a:cubicBezTo>
                    <a:pt x="956" y="245"/>
                    <a:pt x="948" y="247"/>
                    <a:pt x="940" y="246"/>
                  </a:cubicBezTo>
                  <a:cubicBezTo>
                    <a:pt x="924" y="239"/>
                    <a:pt x="929" y="222"/>
                    <a:pt x="924" y="219"/>
                  </a:cubicBezTo>
                  <a:cubicBezTo>
                    <a:pt x="907" y="210"/>
                    <a:pt x="885" y="216"/>
                    <a:pt x="866" y="215"/>
                  </a:cubicBezTo>
                  <a:cubicBezTo>
                    <a:pt x="858" y="206"/>
                    <a:pt x="855" y="206"/>
                    <a:pt x="844" y="203"/>
                  </a:cubicBezTo>
                  <a:cubicBezTo>
                    <a:pt x="841" y="191"/>
                    <a:pt x="835" y="182"/>
                    <a:pt x="823" y="179"/>
                  </a:cubicBezTo>
                  <a:cubicBezTo>
                    <a:pt x="815" y="182"/>
                    <a:pt x="803" y="189"/>
                    <a:pt x="794" y="181"/>
                  </a:cubicBezTo>
                  <a:cubicBezTo>
                    <a:pt x="787" y="175"/>
                    <a:pt x="804" y="154"/>
                    <a:pt x="808" y="152"/>
                  </a:cubicBezTo>
                  <a:cubicBezTo>
                    <a:pt x="822" y="156"/>
                    <a:pt x="821" y="165"/>
                    <a:pt x="832" y="174"/>
                  </a:cubicBezTo>
                  <a:cubicBezTo>
                    <a:pt x="838" y="165"/>
                    <a:pt x="845" y="163"/>
                    <a:pt x="854" y="159"/>
                  </a:cubicBezTo>
                  <a:cubicBezTo>
                    <a:pt x="851" y="149"/>
                    <a:pt x="846" y="148"/>
                    <a:pt x="837" y="145"/>
                  </a:cubicBezTo>
                  <a:cubicBezTo>
                    <a:pt x="832" y="126"/>
                    <a:pt x="856" y="146"/>
                    <a:pt x="861" y="128"/>
                  </a:cubicBezTo>
                  <a:cubicBezTo>
                    <a:pt x="871" y="132"/>
                    <a:pt x="877" y="128"/>
                    <a:pt x="888" y="126"/>
                  </a:cubicBezTo>
                  <a:cubicBezTo>
                    <a:pt x="892" y="112"/>
                    <a:pt x="891" y="110"/>
                    <a:pt x="876" y="114"/>
                  </a:cubicBezTo>
                  <a:cubicBezTo>
                    <a:pt x="866" y="120"/>
                    <a:pt x="864" y="123"/>
                    <a:pt x="854" y="116"/>
                  </a:cubicBezTo>
                  <a:cubicBezTo>
                    <a:pt x="815" y="121"/>
                    <a:pt x="842" y="131"/>
                    <a:pt x="818" y="114"/>
                  </a:cubicBezTo>
                  <a:cubicBezTo>
                    <a:pt x="804" y="117"/>
                    <a:pt x="805" y="120"/>
                    <a:pt x="801" y="133"/>
                  </a:cubicBezTo>
                  <a:cubicBezTo>
                    <a:pt x="788" y="130"/>
                    <a:pt x="787" y="135"/>
                    <a:pt x="794" y="145"/>
                  </a:cubicBezTo>
                  <a:cubicBezTo>
                    <a:pt x="778" y="150"/>
                    <a:pt x="763" y="156"/>
                    <a:pt x="746" y="159"/>
                  </a:cubicBezTo>
                  <a:cubicBezTo>
                    <a:pt x="737" y="156"/>
                    <a:pt x="735" y="150"/>
                    <a:pt x="727" y="145"/>
                  </a:cubicBezTo>
                  <a:cubicBezTo>
                    <a:pt x="715" y="148"/>
                    <a:pt x="715" y="156"/>
                    <a:pt x="712" y="167"/>
                  </a:cubicBezTo>
                  <a:cubicBezTo>
                    <a:pt x="674" y="165"/>
                    <a:pt x="659" y="161"/>
                    <a:pt x="628" y="169"/>
                  </a:cubicBezTo>
                  <a:cubicBezTo>
                    <a:pt x="622" y="179"/>
                    <a:pt x="619" y="181"/>
                    <a:pt x="609" y="174"/>
                  </a:cubicBezTo>
                  <a:cubicBezTo>
                    <a:pt x="616" y="169"/>
                    <a:pt x="623" y="167"/>
                    <a:pt x="631" y="164"/>
                  </a:cubicBezTo>
                  <a:cubicBezTo>
                    <a:pt x="636" y="144"/>
                    <a:pt x="620" y="144"/>
                    <a:pt x="604" y="140"/>
                  </a:cubicBezTo>
                  <a:cubicBezTo>
                    <a:pt x="599" y="131"/>
                    <a:pt x="593" y="132"/>
                    <a:pt x="585" y="126"/>
                  </a:cubicBezTo>
                  <a:cubicBezTo>
                    <a:pt x="579" y="127"/>
                    <a:pt x="573" y="126"/>
                    <a:pt x="568" y="128"/>
                  </a:cubicBezTo>
                  <a:cubicBezTo>
                    <a:pt x="563" y="130"/>
                    <a:pt x="554" y="138"/>
                    <a:pt x="554" y="138"/>
                  </a:cubicBezTo>
                  <a:cubicBezTo>
                    <a:pt x="536" y="132"/>
                    <a:pt x="542" y="119"/>
                    <a:pt x="520" y="114"/>
                  </a:cubicBezTo>
                  <a:cubicBezTo>
                    <a:pt x="511" y="117"/>
                    <a:pt x="508" y="120"/>
                    <a:pt x="499" y="116"/>
                  </a:cubicBezTo>
                  <a:cubicBezTo>
                    <a:pt x="503" y="98"/>
                    <a:pt x="490" y="105"/>
                    <a:pt x="475" y="107"/>
                  </a:cubicBezTo>
                  <a:cubicBezTo>
                    <a:pt x="466" y="116"/>
                    <a:pt x="464" y="122"/>
                    <a:pt x="453" y="114"/>
                  </a:cubicBezTo>
                  <a:cubicBezTo>
                    <a:pt x="448" y="98"/>
                    <a:pt x="441" y="88"/>
                    <a:pt x="427" y="80"/>
                  </a:cubicBezTo>
                  <a:cubicBezTo>
                    <a:pt x="409" y="85"/>
                    <a:pt x="411" y="93"/>
                    <a:pt x="420" y="107"/>
                  </a:cubicBezTo>
                  <a:cubicBezTo>
                    <a:pt x="423" y="118"/>
                    <a:pt x="418" y="120"/>
                    <a:pt x="408" y="123"/>
                  </a:cubicBezTo>
                  <a:cubicBezTo>
                    <a:pt x="400" y="136"/>
                    <a:pt x="395" y="127"/>
                    <a:pt x="381" y="131"/>
                  </a:cubicBezTo>
                  <a:cubicBezTo>
                    <a:pt x="380" y="137"/>
                    <a:pt x="381" y="144"/>
                    <a:pt x="379" y="150"/>
                  </a:cubicBezTo>
                  <a:cubicBezTo>
                    <a:pt x="375" y="161"/>
                    <a:pt x="338" y="170"/>
                    <a:pt x="328" y="171"/>
                  </a:cubicBezTo>
                  <a:cubicBezTo>
                    <a:pt x="318" y="175"/>
                    <a:pt x="313" y="169"/>
                    <a:pt x="302" y="167"/>
                  </a:cubicBezTo>
                  <a:cubicBezTo>
                    <a:pt x="292" y="160"/>
                    <a:pt x="284" y="153"/>
                    <a:pt x="273" y="150"/>
                  </a:cubicBezTo>
                  <a:cubicBezTo>
                    <a:pt x="271" y="141"/>
                    <a:pt x="266" y="135"/>
                    <a:pt x="261" y="128"/>
                  </a:cubicBezTo>
                  <a:cubicBezTo>
                    <a:pt x="258" y="117"/>
                    <a:pt x="252" y="107"/>
                    <a:pt x="244" y="99"/>
                  </a:cubicBezTo>
                  <a:cubicBezTo>
                    <a:pt x="241" y="90"/>
                    <a:pt x="235" y="88"/>
                    <a:pt x="230" y="80"/>
                  </a:cubicBezTo>
                  <a:cubicBezTo>
                    <a:pt x="230" y="80"/>
                    <a:pt x="221" y="82"/>
                    <a:pt x="216" y="83"/>
                  </a:cubicBezTo>
                  <a:cubicBezTo>
                    <a:pt x="203" y="78"/>
                    <a:pt x="191" y="78"/>
                    <a:pt x="182" y="90"/>
                  </a:cubicBezTo>
                  <a:cubicBezTo>
                    <a:pt x="178" y="102"/>
                    <a:pt x="156" y="107"/>
                    <a:pt x="144" y="111"/>
                  </a:cubicBezTo>
                  <a:cubicBezTo>
                    <a:pt x="138" y="113"/>
                    <a:pt x="127" y="116"/>
                    <a:pt x="127" y="116"/>
                  </a:cubicBezTo>
                  <a:cubicBezTo>
                    <a:pt x="118" y="117"/>
                    <a:pt x="101" y="117"/>
                    <a:pt x="92" y="115"/>
                  </a:cubicBezTo>
                  <a:cubicBezTo>
                    <a:pt x="83" y="113"/>
                    <a:pt x="78" y="105"/>
                    <a:pt x="74" y="107"/>
                  </a:cubicBezTo>
                  <a:cubicBezTo>
                    <a:pt x="65" y="110"/>
                    <a:pt x="76" y="122"/>
                    <a:pt x="68" y="127"/>
                  </a:cubicBezTo>
                  <a:cubicBezTo>
                    <a:pt x="58" y="151"/>
                    <a:pt x="43" y="138"/>
                    <a:pt x="9" y="140"/>
                  </a:cubicBezTo>
                  <a:cubicBezTo>
                    <a:pt x="7" y="142"/>
                    <a:pt x="3" y="144"/>
                    <a:pt x="4" y="147"/>
                  </a:cubicBezTo>
                  <a:cubicBezTo>
                    <a:pt x="5" y="151"/>
                    <a:pt x="10" y="152"/>
                    <a:pt x="12" y="155"/>
                  </a:cubicBezTo>
                  <a:cubicBezTo>
                    <a:pt x="21" y="166"/>
                    <a:pt x="21" y="177"/>
                    <a:pt x="33" y="186"/>
                  </a:cubicBezTo>
                  <a:cubicBezTo>
                    <a:pt x="24" y="189"/>
                    <a:pt x="17" y="191"/>
                    <a:pt x="7" y="193"/>
                  </a:cubicBezTo>
                  <a:cubicBezTo>
                    <a:pt x="0" y="210"/>
                    <a:pt x="7" y="213"/>
                    <a:pt x="21" y="207"/>
                  </a:cubicBezTo>
                  <a:cubicBezTo>
                    <a:pt x="33" y="212"/>
                    <a:pt x="27" y="221"/>
                    <a:pt x="36" y="229"/>
                  </a:cubicBezTo>
                  <a:cubicBezTo>
                    <a:pt x="46" y="237"/>
                    <a:pt x="53" y="238"/>
                    <a:pt x="60" y="248"/>
                  </a:cubicBezTo>
                  <a:cubicBezTo>
                    <a:pt x="70" y="241"/>
                    <a:pt x="84" y="247"/>
                    <a:pt x="98" y="248"/>
                  </a:cubicBezTo>
                  <a:cubicBezTo>
                    <a:pt x="105" y="258"/>
                    <a:pt x="111" y="258"/>
                    <a:pt x="122" y="260"/>
                  </a:cubicBezTo>
                  <a:cubicBezTo>
                    <a:pt x="132" y="253"/>
                    <a:pt x="134" y="253"/>
                    <a:pt x="146" y="255"/>
                  </a:cubicBezTo>
                  <a:cubicBezTo>
                    <a:pt x="156" y="270"/>
                    <a:pt x="164" y="256"/>
                    <a:pt x="175" y="248"/>
                  </a:cubicBezTo>
                  <a:cubicBezTo>
                    <a:pt x="201" y="250"/>
                    <a:pt x="219" y="250"/>
                    <a:pt x="244" y="246"/>
                  </a:cubicBezTo>
                  <a:cubicBezTo>
                    <a:pt x="246" y="244"/>
                    <a:pt x="246" y="239"/>
                    <a:pt x="249" y="239"/>
                  </a:cubicBezTo>
                  <a:cubicBezTo>
                    <a:pt x="255" y="239"/>
                    <a:pt x="256" y="248"/>
                    <a:pt x="261" y="251"/>
                  </a:cubicBezTo>
                  <a:cubicBezTo>
                    <a:pt x="267" y="254"/>
                    <a:pt x="285" y="255"/>
                    <a:pt x="288" y="255"/>
                  </a:cubicBezTo>
                  <a:cubicBezTo>
                    <a:pt x="309" y="253"/>
                    <a:pt x="327" y="248"/>
                    <a:pt x="348" y="246"/>
                  </a:cubicBezTo>
                  <a:cubicBezTo>
                    <a:pt x="359" y="241"/>
                    <a:pt x="360" y="239"/>
                    <a:pt x="372" y="241"/>
                  </a:cubicBezTo>
                  <a:cubicBezTo>
                    <a:pt x="381" y="272"/>
                    <a:pt x="413" y="279"/>
                    <a:pt x="441" y="284"/>
                  </a:cubicBezTo>
                  <a:cubicBezTo>
                    <a:pt x="451" y="291"/>
                    <a:pt x="463" y="294"/>
                    <a:pt x="475" y="296"/>
                  </a:cubicBezTo>
                  <a:cubicBezTo>
                    <a:pt x="483" y="302"/>
                    <a:pt x="486" y="306"/>
                    <a:pt x="489" y="315"/>
                  </a:cubicBezTo>
                  <a:cubicBezTo>
                    <a:pt x="482" y="316"/>
                    <a:pt x="474" y="314"/>
                    <a:pt x="468" y="318"/>
                  </a:cubicBezTo>
                  <a:cubicBezTo>
                    <a:pt x="451" y="329"/>
                    <a:pt x="469" y="331"/>
                    <a:pt x="472" y="332"/>
                  </a:cubicBezTo>
                  <a:cubicBezTo>
                    <a:pt x="479" y="341"/>
                    <a:pt x="480" y="339"/>
                    <a:pt x="468" y="339"/>
                  </a:cubicBezTo>
                  <a:cubicBezTo>
                    <a:pt x="450" y="344"/>
                    <a:pt x="466" y="342"/>
                    <a:pt x="460" y="356"/>
                  </a:cubicBezTo>
                  <a:cubicBezTo>
                    <a:pt x="463" y="365"/>
                    <a:pt x="467" y="371"/>
                    <a:pt x="470" y="380"/>
                  </a:cubicBezTo>
                  <a:cubicBezTo>
                    <a:pt x="468" y="389"/>
                    <a:pt x="465" y="395"/>
                    <a:pt x="460" y="402"/>
                  </a:cubicBezTo>
                  <a:cubicBezTo>
                    <a:pt x="471" y="409"/>
                    <a:pt x="472" y="419"/>
                    <a:pt x="482" y="426"/>
                  </a:cubicBezTo>
                  <a:cubicBezTo>
                    <a:pt x="488" y="448"/>
                    <a:pt x="479" y="452"/>
                    <a:pt x="465" y="462"/>
                  </a:cubicBezTo>
                  <a:cubicBezTo>
                    <a:pt x="459" y="484"/>
                    <a:pt x="452" y="486"/>
                    <a:pt x="429" y="488"/>
                  </a:cubicBezTo>
                  <a:cubicBezTo>
                    <a:pt x="421" y="494"/>
                    <a:pt x="415" y="498"/>
                    <a:pt x="427" y="503"/>
                  </a:cubicBezTo>
                  <a:cubicBezTo>
                    <a:pt x="435" y="500"/>
                    <a:pt x="440" y="495"/>
                    <a:pt x="448" y="493"/>
                  </a:cubicBezTo>
                  <a:cubicBezTo>
                    <a:pt x="473" y="499"/>
                    <a:pt x="461" y="497"/>
                    <a:pt x="482" y="500"/>
                  </a:cubicBezTo>
                  <a:cubicBezTo>
                    <a:pt x="497" y="496"/>
                    <a:pt x="493" y="482"/>
                    <a:pt x="494" y="467"/>
                  </a:cubicBezTo>
                  <a:cubicBezTo>
                    <a:pt x="542" y="473"/>
                    <a:pt x="518" y="463"/>
                    <a:pt x="525" y="486"/>
                  </a:cubicBezTo>
                  <a:cubicBezTo>
                    <a:pt x="540" y="480"/>
                    <a:pt x="530" y="441"/>
                    <a:pt x="535" y="423"/>
                  </a:cubicBezTo>
                  <a:cubicBezTo>
                    <a:pt x="526" y="402"/>
                    <a:pt x="540" y="431"/>
                    <a:pt x="525" y="411"/>
                  </a:cubicBezTo>
                  <a:cubicBezTo>
                    <a:pt x="520" y="405"/>
                    <a:pt x="518" y="394"/>
                    <a:pt x="513" y="387"/>
                  </a:cubicBezTo>
                  <a:cubicBezTo>
                    <a:pt x="530" y="382"/>
                    <a:pt x="529" y="367"/>
                    <a:pt x="542" y="359"/>
                  </a:cubicBezTo>
                  <a:cubicBezTo>
                    <a:pt x="544" y="335"/>
                    <a:pt x="549" y="334"/>
                    <a:pt x="571" y="330"/>
                  </a:cubicBezTo>
                  <a:cubicBezTo>
                    <a:pt x="582" y="307"/>
                    <a:pt x="573" y="304"/>
                    <a:pt x="583" y="327"/>
                  </a:cubicBezTo>
                  <a:cubicBezTo>
                    <a:pt x="586" y="357"/>
                    <a:pt x="586" y="351"/>
                    <a:pt x="607" y="363"/>
                  </a:cubicBezTo>
                  <a:cubicBezTo>
                    <a:pt x="598" y="367"/>
                    <a:pt x="593" y="366"/>
                    <a:pt x="588" y="375"/>
                  </a:cubicBezTo>
                  <a:cubicBezTo>
                    <a:pt x="589" y="382"/>
                    <a:pt x="592" y="407"/>
                    <a:pt x="595" y="411"/>
                  </a:cubicBezTo>
                  <a:cubicBezTo>
                    <a:pt x="599" y="418"/>
                    <a:pt x="612" y="426"/>
                    <a:pt x="612" y="426"/>
                  </a:cubicBezTo>
                  <a:cubicBezTo>
                    <a:pt x="615" y="437"/>
                    <a:pt x="617" y="439"/>
                    <a:pt x="628" y="443"/>
                  </a:cubicBezTo>
                  <a:cubicBezTo>
                    <a:pt x="608" y="449"/>
                    <a:pt x="619" y="446"/>
                    <a:pt x="597" y="450"/>
                  </a:cubicBezTo>
                  <a:cubicBezTo>
                    <a:pt x="596" y="452"/>
                    <a:pt x="595" y="455"/>
                    <a:pt x="595" y="457"/>
                  </a:cubicBezTo>
                  <a:cubicBezTo>
                    <a:pt x="595" y="462"/>
                    <a:pt x="598" y="466"/>
                    <a:pt x="597" y="471"/>
                  </a:cubicBezTo>
                  <a:cubicBezTo>
                    <a:pt x="596" y="476"/>
                    <a:pt x="588" y="478"/>
                    <a:pt x="585" y="483"/>
                  </a:cubicBezTo>
                  <a:cubicBezTo>
                    <a:pt x="582" y="496"/>
                    <a:pt x="588" y="500"/>
                    <a:pt x="578" y="510"/>
                  </a:cubicBezTo>
                  <a:cubicBezTo>
                    <a:pt x="575" y="521"/>
                    <a:pt x="573" y="530"/>
                    <a:pt x="564" y="536"/>
                  </a:cubicBezTo>
                  <a:cubicBezTo>
                    <a:pt x="557" y="553"/>
                    <a:pt x="566" y="556"/>
                    <a:pt x="580" y="560"/>
                  </a:cubicBezTo>
                  <a:cubicBezTo>
                    <a:pt x="591" y="558"/>
                    <a:pt x="595" y="556"/>
                    <a:pt x="600" y="567"/>
                  </a:cubicBezTo>
                  <a:cubicBezTo>
                    <a:pt x="596" y="578"/>
                    <a:pt x="589" y="575"/>
                    <a:pt x="592" y="58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1" name="Line 82"/>
            <p:cNvSpPr>
              <a:spLocks noChangeShapeType="1"/>
            </p:cNvSpPr>
            <p:nvPr/>
          </p:nvSpPr>
          <p:spPr bwMode="auto">
            <a:xfrm>
              <a:off x="1621" y="1909"/>
              <a:ext cx="1593" cy="91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82" name="Line 83"/>
            <p:cNvSpPr>
              <a:spLocks noChangeShapeType="1"/>
            </p:cNvSpPr>
            <p:nvPr/>
          </p:nvSpPr>
          <p:spPr bwMode="auto">
            <a:xfrm>
              <a:off x="1901" y="1802"/>
              <a:ext cx="1575" cy="87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83" name="Line 84"/>
            <p:cNvSpPr>
              <a:spLocks noChangeShapeType="1"/>
            </p:cNvSpPr>
            <p:nvPr/>
          </p:nvSpPr>
          <p:spPr bwMode="auto">
            <a:xfrm flipV="1">
              <a:off x="1626" y="1563"/>
              <a:ext cx="1546" cy="61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84" name="Line 85"/>
            <p:cNvSpPr>
              <a:spLocks noChangeShapeType="1"/>
            </p:cNvSpPr>
            <p:nvPr/>
          </p:nvSpPr>
          <p:spPr bwMode="auto">
            <a:xfrm flipV="1">
              <a:off x="1920" y="1704"/>
              <a:ext cx="1551" cy="65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85" name="Freeform 86"/>
            <p:cNvSpPr>
              <a:spLocks/>
            </p:cNvSpPr>
            <p:nvPr/>
          </p:nvSpPr>
          <p:spPr bwMode="auto">
            <a:xfrm>
              <a:off x="1350" y="1429"/>
              <a:ext cx="3140" cy="1545"/>
            </a:xfrm>
            <a:custGeom>
              <a:avLst/>
              <a:gdLst>
                <a:gd name="T0" fmla="*/ 0 w 2016"/>
                <a:gd name="T1" fmla="*/ 9815254 h 1179"/>
                <a:gd name="T2" fmla="*/ 2147483647 w 2016"/>
                <a:gd name="T3" fmla="*/ 26064682 h 1179"/>
                <a:gd name="T4" fmla="*/ 2147483647 w 2016"/>
                <a:gd name="T5" fmla="*/ 12454983 h 1179"/>
                <a:gd name="T6" fmla="*/ 2147483647 w 2016"/>
                <a:gd name="T7" fmla="*/ 0 h 1179"/>
                <a:gd name="T8" fmla="*/ 0 w 2016"/>
                <a:gd name="T9" fmla="*/ 9815254 h 1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16"/>
                <a:gd name="T16" fmla="*/ 0 h 1179"/>
                <a:gd name="T17" fmla="*/ 2016 w 2016"/>
                <a:gd name="T18" fmla="*/ 1179 h 11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16" h="1179">
                  <a:moveTo>
                    <a:pt x="0" y="444"/>
                  </a:moveTo>
                  <a:lnTo>
                    <a:pt x="1002" y="1179"/>
                  </a:lnTo>
                  <a:lnTo>
                    <a:pt x="2016" y="564"/>
                  </a:lnTo>
                  <a:lnTo>
                    <a:pt x="993" y="0"/>
                  </a:lnTo>
                  <a:lnTo>
                    <a:pt x="0" y="444"/>
                  </a:lnTo>
                  <a:close/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6" name="Line 87"/>
            <p:cNvSpPr>
              <a:spLocks noChangeShapeType="1"/>
            </p:cNvSpPr>
            <p:nvPr/>
          </p:nvSpPr>
          <p:spPr bwMode="auto">
            <a:xfrm>
              <a:off x="2159" y="1704"/>
              <a:ext cx="1612" cy="83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87" name="Line 88"/>
            <p:cNvSpPr>
              <a:spLocks noChangeShapeType="1"/>
            </p:cNvSpPr>
            <p:nvPr/>
          </p:nvSpPr>
          <p:spPr bwMode="auto">
            <a:xfrm>
              <a:off x="2411" y="1606"/>
              <a:ext cx="1607" cy="80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88" name="Line 89"/>
            <p:cNvSpPr>
              <a:spLocks noChangeShapeType="1"/>
            </p:cNvSpPr>
            <p:nvPr/>
          </p:nvSpPr>
          <p:spPr bwMode="auto">
            <a:xfrm>
              <a:off x="2654" y="1515"/>
              <a:ext cx="1579" cy="75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89" name="Line 90"/>
            <p:cNvSpPr>
              <a:spLocks noChangeShapeType="1"/>
            </p:cNvSpPr>
            <p:nvPr/>
          </p:nvSpPr>
          <p:spPr bwMode="auto">
            <a:xfrm flipV="1">
              <a:off x="2215" y="1842"/>
              <a:ext cx="1565" cy="70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0" name="Line 91"/>
            <p:cNvSpPr>
              <a:spLocks noChangeShapeType="1"/>
            </p:cNvSpPr>
            <p:nvPr/>
          </p:nvSpPr>
          <p:spPr bwMode="auto">
            <a:xfrm flipV="1">
              <a:off x="2547" y="2003"/>
              <a:ext cx="1574" cy="7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1" name="Freeform 92"/>
            <p:cNvSpPr>
              <a:spLocks/>
            </p:cNvSpPr>
            <p:nvPr/>
          </p:nvSpPr>
          <p:spPr bwMode="auto">
            <a:xfrm>
              <a:off x="2772" y="2603"/>
              <a:ext cx="618" cy="228"/>
            </a:xfrm>
            <a:custGeom>
              <a:avLst/>
              <a:gdLst/>
              <a:ahLst/>
              <a:cxnLst>
                <a:cxn ang="0">
                  <a:pos x="262" y="168"/>
                </a:cxn>
                <a:cxn ang="0">
                  <a:pos x="229" y="171"/>
                </a:cxn>
                <a:cxn ang="0">
                  <a:pos x="200" y="171"/>
                </a:cxn>
                <a:cxn ang="0">
                  <a:pos x="154" y="164"/>
                </a:cxn>
                <a:cxn ang="0">
                  <a:pos x="140" y="135"/>
                </a:cxn>
                <a:cxn ang="0">
                  <a:pos x="123" y="123"/>
                </a:cxn>
                <a:cxn ang="0">
                  <a:pos x="92" y="132"/>
                </a:cxn>
                <a:cxn ang="0">
                  <a:pos x="70" y="130"/>
                </a:cxn>
                <a:cxn ang="0">
                  <a:pos x="61" y="111"/>
                </a:cxn>
                <a:cxn ang="0">
                  <a:pos x="27" y="94"/>
                </a:cxn>
                <a:cxn ang="0">
                  <a:pos x="10" y="113"/>
                </a:cxn>
                <a:cxn ang="0">
                  <a:pos x="39" y="87"/>
                </a:cxn>
                <a:cxn ang="0">
                  <a:pos x="51" y="77"/>
                </a:cxn>
                <a:cxn ang="0">
                  <a:pos x="32" y="72"/>
                </a:cxn>
                <a:cxn ang="0">
                  <a:pos x="44" y="63"/>
                </a:cxn>
                <a:cxn ang="0">
                  <a:pos x="27" y="44"/>
                </a:cxn>
                <a:cxn ang="0">
                  <a:pos x="58" y="27"/>
                </a:cxn>
                <a:cxn ang="0">
                  <a:pos x="61" y="8"/>
                </a:cxn>
                <a:cxn ang="0">
                  <a:pos x="85" y="0"/>
                </a:cxn>
                <a:cxn ang="0">
                  <a:pos x="133" y="24"/>
                </a:cxn>
                <a:cxn ang="0">
                  <a:pos x="154" y="29"/>
                </a:cxn>
                <a:cxn ang="0">
                  <a:pos x="169" y="10"/>
                </a:cxn>
                <a:cxn ang="0">
                  <a:pos x="219" y="41"/>
                </a:cxn>
                <a:cxn ang="0">
                  <a:pos x="248" y="36"/>
                </a:cxn>
                <a:cxn ang="0">
                  <a:pos x="277" y="20"/>
                </a:cxn>
                <a:cxn ang="0">
                  <a:pos x="327" y="36"/>
                </a:cxn>
                <a:cxn ang="0">
                  <a:pos x="353" y="65"/>
                </a:cxn>
                <a:cxn ang="0">
                  <a:pos x="397" y="92"/>
                </a:cxn>
                <a:cxn ang="0">
                  <a:pos x="262" y="168"/>
                </a:cxn>
              </a:cxnLst>
              <a:rect l="0" t="0" r="r" b="b"/>
              <a:pathLst>
                <a:path w="397" h="173">
                  <a:moveTo>
                    <a:pt x="262" y="168"/>
                  </a:moveTo>
                  <a:cubicBezTo>
                    <a:pt x="249" y="173"/>
                    <a:pt x="243" y="173"/>
                    <a:pt x="229" y="171"/>
                  </a:cubicBezTo>
                  <a:cubicBezTo>
                    <a:pt x="221" y="159"/>
                    <a:pt x="211" y="163"/>
                    <a:pt x="200" y="171"/>
                  </a:cubicBezTo>
                  <a:cubicBezTo>
                    <a:pt x="184" y="169"/>
                    <a:pt x="170" y="166"/>
                    <a:pt x="154" y="164"/>
                  </a:cubicBezTo>
                  <a:cubicBezTo>
                    <a:pt x="148" y="155"/>
                    <a:pt x="148" y="142"/>
                    <a:pt x="140" y="135"/>
                  </a:cubicBezTo>
                  <a:cubicBezTo>
                    <a:pt x="135" y="130"/>
                    <a:pt x="123" y="123"/>
                    <a:pt x="123" y="123"/>
                  </a:cubicBezTo>
                  <a:cubicBezTo>
                    <a:pt x="108" y="125"/>
                    <a:pt x="105" y="128"/>
                    <a:pt x="92" y="132"/>
                  </a:cubicBezTo>
                  <a:cubicBezTo>
                    <a:pt x="85" y="131"/>
                    <a:pt x="77" y="132"/>
                    <a:pt x="70" y="130"/>
                  </a:cubicBezTo>
                  <a:cubicBezTo>
                    <a:pt x="56" y="127"/>
                    <a:pt x="68" y="121"/>
                    <a:pt x="61" y="111"/>
                  </a:cubicBezTo>
                  <a:cubicBezTo>
                    <a:pt x="53" y="101"/>
                    <a:pt x="39" y="96"/>
                    <a:pt x="27" y="94"/>
                  </a:cubicBezTo>
                  <a:cubicBezTo>
                    <a:pt x="8" y="96"/>
                    <a:pt x="0" y="95"/>
                    <a:pt x="10" y="113"/>
                  </a:cubicBezTo>
                  <a:cubicBezTo>
                    <a:pt x="27" y="110"/>
                    <a:pt x="27" y="98"/>
                    <a:pt x="39" y="87"/>
                  </a:cubicBezTo>
                  <a:cubicBezTo>
                    <a:pt x="45" y="89"/>
                    <a:pt x="62" y="91"/>
                    <a:pt x="51" y="77"/>
                  </a:cubicBezTo>
                  <a:cubicBezTo>
                    <a:pt x="47" y="72"/>
                    <a:pt x="38" y="74"/>
                    <a:pt x="32" y="72"/>
                  </a:cubicBezTo>
                  <a:cubicBezTo>
                    <a:pt x="25" y="56"/>
                    <a:pt x="30" y="74"/>
                    <a:pt x="44" y="63"/>
                  </a:cubicBezTo>
                  <a:cubicBezTo>
                    <a:pt x="49" y="59"/>
                    <a:pt x="29" y="45"/>
                    <a:pt x="27" y="44"/>
                  </a:cubicBezTo>
                  <a:cubicBezTo>
                    <a:pt x="31" y="30"/>
                    <a:pt x="45" y="29"/>
                    <a:pt x="58" y="27"/>
                  </a:cubicBezTo>
                  <a:cubicBezTo>
                    <a:pt x="59" y="21"/>
                    <a:pt x="58" y="14"/>
                    <a:pt x="61" y="8"/>
                  </a:cubicBezTo>
                  <a:cubicBezTo>
                    <a:pt x="64" y="0"/>
                    <a:pt x="85" y="0"/>
                    <a:pt x="85" y="0"/>
                  </a:cubicBezTo>
                  <a:cubicBezTo>
                    <a:pt x="104" y="5"/>
                    <a:pt x="113" y="21"/>
                    <a:pt x="133" y="24"/>
                  </a:cubicBezTo>
                  <a:cubicBezTo>
                    <a:pt x="149" y="36"/>
                    <a:pt x="142" y="37"/>
                    <a:pt x="154" y="29"/>
                  </a:cubicBezTo>
                  <a:cubicBezTo>
                    <a:pt x="159" y="18"/>
                    <a:pt x="157" y="16"/>
                    <a:pt x="169" y="10"/>
                  </a:cubicBezTo>
                  <a:cubicBezTo>
                    <a:pt x="185" y="22"/>
                    <a:pt x="203" y="29"/>
                    <a:pt x="219" y="41"/>
                  </a:cubicBezTo>
                  <a:cubicBezTo>
                    <a:pt x="229" y="39"/>
                    <a:pt x="238" y="38"/>
                    <a:pt x="248" y="36"/>
                  </a:cubicBezTo>
                  <a:cubicBezTo>
                    <a:pt x="255" y="35"/>
                    <a:pt x="263" y="23"/>
                    <a:pt x="277" y="20"/>
                  </a:cubicBezTo>
                  <a:cubicBezTo>
                    <a:pt x="295" y="23"/>
                    <a:pt x="309" y="32"/>
                    <a:pt x="327" y="36"/>
                  </a:cubicBezTo>
                  <a:cubicBezTo>
                    <a:pt x="334" y="48"/>
                    <a:pt x="339" y="61"/>
                    <a:pt x="353" y="65"/>
                  </a:cubicBezTo>
                  <a:cubicBezTo>
                    <a:pt x="356" y="73"/>
                    <a:pt x="388" y="92"/>
                    <a:pt x="397" y="92"/>
                  </a:cubicBezTo>
                  <a:lnTo>
                    <a:pt x="262" y="16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" name="Freeform 93"/>
            <p:cNvSpPr>
              <a:spLocks/>
            </p:cNvSpPr>
            <p:nvPr/>
          </p:nvSpPr>
          <p:spPr bwMode="auto">
            <a:xfrm>
              <a:off x="2956" y="2815"/>
              <a:ext cx="119" cy="54"/>
            </a:xfrm>
            <a:custGeom>
              <a:avLst/>
              <a:gdLst/>
              <a:ahLst/>
              <a:cxnLst>
                <a:cxn ang="0">
                  <a:pos x="77" y="24"/>
                </a:cxn>
                <a:cxn ang="0">
                  <a:pos x="36" y="24"/>
                </a:cxn>
                <a:cxn ang="0">
                  <a:pos x="17" y="0"/>
                </a:cxn>
                <a:cxn ang="0">
                  <a:pos x="0" y="24"/>
                </a:cxn>
                <a:cxn ang="0">
                  <a:pos x="24" y="41"/>
                </a:cxn>
                <a:cxn ang="0">
                  <a:pos x="77" y="24"/>
                </a:cxn>
              </a:cxnLst>
              <a:rect l="0" t="0" r="r" b="b"/>
              <a:pathLst>
                <a:path w="77" h="41">
                  <a:moveTo>
                    <a:pt x="77" y="24"/>
                  </a:moveTo>
                  <a:cubicBezTo>
                    <a:pt x="65" y="33"/>
                    <a:pt x="50" y="26"/>
                    <a:pt x="36" y="24"/>
                  </a:cubicBezTo>
                  <a:cubicBezTo>
                    <a:pt x="31" y="12"/>
                    <a:pt x="27" y="7"/>
                    <a:pt x="17" y="0"/>
                  </a:cubicBezTo>
                  <a:cubicBezTo>
                    <a:pt x="5" y="5"/>
                    <a:pt x="5" y="13"/>
                    <a:pt x="0" y="24"/>
                  </a:cubicBezTo>
                  <a:cubicBezTo>
                    <a:pt x="4" y="37"/>
                    <a:pt x="11" y="37"/>
                    <a:pt x="24" y="41"/>
                  </a:cubicBezTo>
                  <a:cubicBezTo>
                    <a:pt x="48" y="39"/>
                    <a:pt x="55" y="32"/>
                    <a:pt x="77" y="2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3" name="Freeform 94"/>
            <p:cNvSpPr>
              <a:spLocks/>
            </p:cNvSpPr>
            <p:nvPr/>
          </p:nvSpPr>
          <p:spPr bwMode="auto">
            <a:xfrm>
              <a:off x="2562" y="2678"/>
              <a:ext cx="144" cy="67"/>
            </a:xfrm>
            <a:custGeom>
              <a:avLst/>
              <a:gdLst/>
              <a:ahLst/>
              <a:cxnLst>
                <a:cxn ang="0">
                  <a:pos x="87" y="33"/>
                </a:cxn>
                <a:cxn ang="0">
                  <a:pos x="55" y="16"/>
                </a:cxn>
                <a:cxn ang="0">
                  <a:pos x="27" y="0"/>
                </a:cxn>
                <a:cxn ang="0">
                  <a:pos x="22" y="16"/>
                </a:cxn>
                <a:cxn ang="0">
                  <a:pos x="39" y="38"/>
                </a:cxn>
                <a:cxn ang="0">
                  <a:pos x="67" y="45"/>
                </a:cxn>
                <a:cxn ang="0">
                  <a:pos x="87" y="33"/>
                </a:cxn>
              </a:cxnLst>
              <a:rect l="0" t="0" r="r" b="b"/>
              <a:pathLst>
                <a:path w="92" h="52">
                  <a:moveTo>
                    <a:pt x="87" y="33"/>
                  </a:moveTo>
                  <a:cubicBezTo>
                    <a:pt x="74" y="30"/>
                    <a:pt x="66" y="23"/>
                    <a:pt x="55" y="16"/>
                  </a:cubicBezTo>
                  <a:cubicBezTo>
                    <a:pt x="48" y="4"/>
                    <a:pt x="40" y="3"/>
                    <a:pt x="27" y="0"/>
                  </a:cubicBezTo>
                  <a:cubicBezTo>
                    <a:pt x="2" y="3"/>
                    <a:pt x="0" y="10"/>
                    <a:pt x="22" y="16"/>
                  </a:cubicBezTo>
                  <a:cubicBezTo>
                    <a:pt x="30" y="28"/>
                    <a:pt x="24" y="35"/>
                    <a:pt x="39" y="38"/>
                  </a:cubicBezTo>
                  <a:cubicBezTo>
                    <a:pt x="51" y="35"/>
                    <a:pt x="56" y="42"/>
                    <a:pt x="67" y="45"/>
                  </a:cubicBezTo>
                  <a:cubicBezTo>
                    <a:pt x="79" y="52"/>
                    <a:pt x="92" y="49"/>
                    <a:pt x="87" y="3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4" name="Freeform 95"/>
            <p:cNvSpPr>
              <a:spLocks/>
            </p:cNvSpPr>
            <p:nvPr/>
          </p:nvSpPr>
          <p:spPr bwMode="auto">
            <a:xfrm>
              <a:off x="2272" y="2430"/>
              <a:ext cx="96" cy="67"/>
            </a:xfrm>
            <a:custGeom>
              <a:avLst/>
              <a:gdLst/>
              <a:ahLst/>
              <a:cxnLst>
                <a:cxn ang="0">
                  <a:pos x="62" y="24"/>
                </a:cxn>
                <a:cxn ang="0">
                  <a:pos x="19" y="0"/>
                </a:cxn>
                <a:cxn ang="0">
                  <a:pos x="10" y="20"/>
                </a:cxn>
                <a:cxn ang="0">
                  <a:pos x="22" y="51"/>
                </a:cxn>
                <a:cxn ang="0">
                  <a:pos x="46" y="36"/>
                </a:cxn>
                <a:cxn ang="0">
                  <a:pos x="62" y="24"/>
                </a:cxn>
              </a:cxnLst>
              <a:rect l="0" t="0" r="r" b="b"/>
              <a:pathLst>
                <a:path w="62" h="51">
                  <a:moveTo>
                    <a:pt x="62" y="24"/>
                  </a:moveTo>
                  <a:cubicBezTo>
                    <a:pt x="43" y="21"/>
                    <a:pt x="34" y="11"/>
                    <a:pt x="19" y="0"/>
                  </a:cubicBezTo>
                  <a:cubicBezTo>
                    <a:pt x="2" y="6"/>
                    <a:pt x="0" y="4"/>
                    <a:pt x="10" y="20"/>
                  </a:cubicBezTo>
                  <a:cubicBezTo>
                    <a:pt x="14" y="33"/>
                    <a:pt x="11" y="41"/>
                    <a:pt x="22" y="51"/>
                  </a:cubicBezTo>
                  <a:cubicBezTo>
                    <a:pt x="42" y="46"/>
                    <a:pt x="33" y="45"/>
                    <a:pt x="46" y="36"/>
                  </a:cubicBezTo>
                  <a:cubicBezTo>
                    <a:pt x="56" y="29"/>
                    <a:pt x="62" y="40"/>
                    <a:pt x="62" y="2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5" name="Freeform 96"/>
            <p:cNvSpPr>
              <a:spLocks/>
            </p:cNvSpPr>
            <p:nvPr/>
          </p:nvSpPr>
          <p:spPr bwMode="auto">
            <a:xfrm>
              <a:off x="2224" y="2294"/>
              <a:ext cx="112" cy="58"/>
            </a:xfrm>
            <a:custGeom>
              <a:avLst/>
              <a:gdLst/>
              <a:ahLst/>
              <a:cxnLst>
                <a:cxn ang="0">
                  <a:pos x="69" y="5"/>
                </a:cxn>
                <a:cxn ang="0">
                  <a:pos x="53" y="0"/>
                </a:cxn>
                <a:cxn ang="0">
                  <a:pos x="36" y="5"/>
                </a:cxn>
                <a:cxn ang="0">
                  <a:pos x="29" y="7"/>
                </a:cxn>
                <a:cxn ang="0">
                  <a:pos x="5" y="15"/>
                </a:cxn>
                <a:cxn ang="0">
                  <a:pos x="17" y="29"/>
                </a:cxn>
                <a:cxn ang="0">
                  <a:pos x="38" y="41"/>
                </a:cxn>
                <a:cxn ang="0">
                  <a:pos x="65" y="27"/>
                </a:cxn>
                <a:cxn ang="0">
                  <a:pos x="69" y="5"/>
                </a:cxn>
              </a:cxnLst>
              <a:rect l="0" t="0" r="r" b="b"/>
              <a:pathLst>
                <a:path w="73" h="43">
                  <a:moveTo>
                    <a:pt x="69" y="5"/>
                  </a:moveTo>
                  <a:cubicBezTo>
                    <a:pt x="64" y="4"/>
                    <a:pt x="59" y="0"/>
                    <a:pt x="53" y="0"/>
                  </a:cubicBezTo>
                  <a:cubicBezTo>
                    <a:pt x="47" y="0"/>
                    <a:pt x="42" y="3"/>
                    <a:pt x="36" y="5"/>
                  </a:cubicBezTo>
                  <a:cubicBezTo>
                    <a:pt x="34" y="6"/>
                    <a:pt x="29" y="7"/>
                    <a:pt x="29" y="7"/>
                  </a:cubicBezTo>
                  <a:cubicBezTo>
                    <a:pt x="22" y="18"/>
                    <a:pt x="17" y="18"/>
                    <a:pt x="5" y="15"/>
                  </a:cubicBezTo>
                  <a:cubicBezTo>
                    <a:pt x="0" y="26"/>
                    <a:pt x="7" y="26"/>
                    <a:pt x="17" y="29"/>
                  </a:cubicBezTo>
                  <a:cubicBezTo>
                    <a:pt x="21" y="43"/>
                    <a:pt x="24" y="43"/>
                    <a:pt x="38" y="41"/>
                  </a:cubicBezTo>
                  <a:cubicBezTo>
                    <a:pt x="44" y="27"/>
                    <a:pt x="50" y="29"/>
                    <a:pt x="65" y="27"/>
                  </a:cubicBezTo>
                  <a:cubicBezTo>
                    <a:pt x="70" y="18"/>
                    <a:pt x="73" y="15"/>
                    <a:pt x="69" y="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6" name="Freeform 97"/>
            <p:cNvSpPr>
              <a:spLocks/>
            </p:cNvSpPr>
            <p:nvPr/>
          </p:nvSpPr>
          <p:spPr bwMode="auto">
            <a:xfrm>
              <a:off x="2335" y="2257"/>
              <a:ext cx="87" cy="42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13" y="12"/>
                </a:cxn>
                <a:cxn ang="0">
                  <a:pos x="4" y="32"/>
                </a:cxn>
                <a:cxn ang="0">
                  <a:pos x="35" y="20"/>
                </a:cxn>
                <a:cxn ang="0">
                  <a:pos x="49" y="0"/>
                </a:cxn>
              </a:cxnLst>
              <a:rect l="0" t="0" r="r" b="b"/>
              <a:pathLst>
                <a:path w="55" h="32">
                  <a:moveTo>
                    <a:pt x="49" y="0"/>
                  </a:moveTo>
                  <a:cubicBezTo>
                    <a:pt x="11" y="5"/>
                    <a:pt x="36" y="5"/>
                    <a:pt x="13" y="12"/>
                  </a:cubicBezTo>
                  <a:cubicBezTo>
                    <a:pt x="4" y="19"/>
                    <a:pt x="0" y="21"/>
                    <a:pt x="4" y="32"/>
                  </a:cubicBezTo>
                  <a:cubicBezTo>
                    <a:pt x="12" y="15"/>
                    <a:pt x="15" y="17"/>
                    <a:pt x="35" y="20"/>
                  </a:cubicBezTo>
                  <a:cubicBezTo>
                    <a:pt x="55" y="32"/>
                    <a:pt x="44" y="12"/>
                    <a:pt x="49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7" name="Freeform 98"/>
            <p:cNvSpPr>
              <a:spLocks/>
            </p:cNvSpPr>
            <p:nvPr/>
          </p:nvSpPr>
          <p:spPr bwMode="auto">
            <a:xfrm>
              <a:off x="2080" y="2206"/>
              <a:ext cx="46" cy="33"/>
            </a:xfrm>
            <a:custGeom>
              <a:avLst/>
              <a:gdLst/>
              <a:ahLst/>
              <a:cxnLst>
                <a:cxn ang="0">
                  <a:pos x="29" y="3"/>
                </a:cxn>
                <a:cxn ang="0">
                  <a:pos x="1" y="8"/>
                </a:cxn>
                <a:cxn ang="0">
                  <a:pos x="20" y="20"/>
                </a:cxn>
                <a:cxn ang="0">
                  <a:pos x="27" y="23"/>
                </a:cxn>
                <a:cxn ang="0">
                  <a:pos x="29" y="3"/>
                </a:cxn>
              </a:cxnLst>
              <a:rect l="0" t="0" r="r" b="b"/>
              <a:pathLst>
                <a:path w="30" h="25">
                  <a:moveTo>
                    <a:pt x="29" y="3"/>
                  </a:moveTo>
                  <a:cubicBezTo>
                    <a:pt x="19" y="0"/>
                    <a:pt x="12" y="6"/>
                    <a:pt x="1" y="8"/>
                  </a:cubicBezTo>
                  <a:cubicBezTo>
                    <a:pt x="5" y="22"/>
                    <a:pt x="0" y="11"/>
                    <a:pt x="20" y="20"/>
                  </a:cubicBezTo>
                  <a:cubicBezTo>
                    <a:pt x="22" y="21"/>
                    <a:pt x="26" y="25"/>
                    <a:pt x="27" y="23"/>
                  </a:cubicBezTo>
                  <a:cubicBezTo>
                    <a:pt x="30" y="17"/>
                    <a:pt x="28" y="10"/>
                    <a:pt x="29" y="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8" name="Freeform 99"/>
            <p:cNvSpPr>
              <a:spLocks/>
            </p:cNvSpPr>
            <p:nvPr/>
          </p:nvSpPr>
          <p:spPr bwMode="auto">
            <a:xfrm>
              <a:off x="2456" y="1804"/>
              <a:ext cx="234" cy="83"/>
            </a:xfrm>
            <a:custGeom>
              <a:avLst/>
              <a:gdLst/>
              <a:ahLst/>
              <a:cxnLst>
                <a:cxn ang="0">
                  <a:pos x="133" y="43"/>
                </a:cxn>
                <a:cxn ang="0">
                  <a:pos x="150" y="26"/>
                </a:cxn>
                <a:cxn ang="0">
                  <a:pos x="131" y="9"/>
                </a:cxn>
                <a:cxn ang="0">
                  <a:pos x="109" y="17"/>
                </a:cxn>
                <a:cxn ang="0">
                  <a:pos x="90" y="0"/>
                </a:cxn>
                <a:cxn ang="0">
                  <a:pos x="15" y="19"/>
                </a:cxn>
                <a:cxn ang="0">
                  <a:pos x="39" y="50"/>
                </a:cxn>
                <a:cxn ang="0">
                  <a:pos x="49" y="62"/>
                </a:cxn>
                <a:cxn ang="0">
                  <a:pos x="63" y="55"/>
                </a:cxn>
                <a:cxn ang="0">
                  <a:pos x="90" y="53"/>
                </a:cxn>
                <a:cxn ang="0">
                  <a:pos x="109" y="43"/>
                </a:cxn>
                <a:cxn ang="0">
                  <a:pos x="133" y="43"/>
                </a:cxn>
              </a:cxnLst>
              <a:rect l="0" t="0" r="r" b="b"/>
              <a:pathLst>
                <a:path w="150" h="62">
                  <a:moveTo>
                    <a:pt x="133" y="43"/>
                  </a:moveTo>
                  <a:cubicBezTo>
                    <a:pt x="139" y="35"/>
                    <a:pt x="144" y="34"/>
                    <a:pt x="150" y="26"/>
                  </a:cubicBezTo>
                  <a:cubicBezTo>
                    <a:pt x="144" y="18"/>
                    <a:pt x="140" y="13"/>
                    <a:pt x="131" y="9"/>
                  </a:cubicBezTo>
                  <a:cubicBezTo>
                    <a:pt x="124" y="12"/>
                    <a:pt x="116" y="14"/>
                    <a:pt x="109" y="17"/>
                  </a:cubicBezTo>
                  <a:cubicBezTo>
                    <a:pt x="104" y="8"/>
                    <a:pt x="100" y="3"/>
                    <a:pt x="90" y="0"/>
                  </a:cubicBezTo>
                  <a:cubicBezTo>
                    <a:pt x="67" y="23"/>
                    <a:pt x="47" y="17"/>
                    <a:pt x="15" y="19"/>
                  </a:cubicBezTo>
                  <a:cubicBezTo>
                    <a:pt x="0" y="45"/>
                    <a:pt x="18" y="44"/>
                    <a:pt x="39" y="50"/>
                  </a:cubicBezTo>
                  <a:cubicBezTo>
                    <a:pt x="41" y="54"/>
                    <a:pt x="43" y="62"/>
                    <a:pt x="49" y="62"/>
                  </a:cubicBezTo>
                  <a:cubicBezTo>
                    <a:pt x="54" y="62"/>
                    <a:pt x="58" y="56"/>
                    <a:pt x="63" y="55"/>
                  </a:cubicBezTo>
                  <a:cubicBezTo>
                    <a:pt x="72" y="54"/>
                    <a:pt x="81" y="54"/>
                    <a:pt x="90" y="53"/>
                  </a:cubicBezTo>
                  <a:cubicBezTo>
                    <a:pt x="93" y="41"/>
                    <a:pt x="97" y="41"/>
                    <a:pt x="109" y="43"/>
                  </a:cubicBezTo>
                  <a:cubicBezTo>
                    <a:pt x="127" y="41"/>
                    <a:pt x="134" y="44"/>
                    <a:pt x="133" y="4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9" name="Freeform 100"/>
            <p:cNvSpPr>
              <a:spLocks/>
            </p:cNvSpPr>
            <p:nvPr/>
          </p:nvSpPr>
          <p:spPr bwMode="auto">
            <a:xfrm>
              <a:off x="3007" y="1818"/>
              <a:ext cx="33" cy="3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" y="24"/>
                </a:cxn>
                <a:cxn ang="0">
                  <a:pos x="17" y="22"/>
                </a:cxn>
                <a:cxn ang="0">
                  <a:pos x="5" y="0"/>
                </a:cxn>
              </a:cxnLst>
              <a:rect l="0" t="0" r="r" b="b"/>
              <a:pathLst>
                <a:path w="21" h="26">
                  <a:moveTo>
                    <a:pt x="5" y="0"/>
                  </a:moveTo>
                  <a:cubicBezTo>
                    <a:pt x="1" y="10"/>
                    <a:pt x="0" y="13"/>
                    <a:pt x="2" y="24"/>
                  </a:cubicBezTo>
                  <a:cubicBezTo>
                    <a:pt x="7" y="23"/>
                    <a:pt x="13" y="26"/>
                    <a:pt x="17" y="22"/>
                  </a:cubicBezTo>
                  <a:cubicBezTo>
                    <a:pt x="21" y="18"/>
                    <a:pt x="7" y="4"/>
                    <a:pt x="5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0" name="Freeform 101"/>
            <p:cNvSpPr>
              <a:spLocks/>
            </p:cNvSpPr>
            <p:nvPr/>
          </p:nvSpPr>
          <p:spPr bwMode="auto">
            <a:xfrm>
              <a:off x="2996" y="1749"/>
              <a:ext cx="49" cy="16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19" y="12"/>
                </a:cxn>
                <a:cxn ang="0">
                  <a:pos x="31" y="0"/>
                </a:cxn>
              </a:cxnLst>
              <a:rect l="0" t="0" r="r" b="b"/>
              <a:pathLst>
                <a:path w="31" h="12">
                  <a:moveTo>
                    <a:pt x="31" y="0"/>
                  </a:moveTo>
                  <a:cubicBezTo>
                    <a:pt x="23" y="1"/>
                    <a:pt x="0" y="4"/>
                    <a:pt x="19" y="12"/>
                  </a:cubicBezTo>
                  <a:cubicBezTo>
                    <a:pt x="25" y="2"/>
                    <a:pt x="21" y="6"/>
                    <a:pt x="31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1" name="Freeform 102"/>
            <p:cNvSpPr>
              <a:spLocks/>
            </p:cNvSpPr>
            <p:nvPr/>
          </p:nvSpPr>
          <p:spPr bwMode="auto">
            <a:xfrm>
              <a:off x="2888" y="1818"/>
              <a:ext cx="64" cy="37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29" y="27"/>
                </a:cxn>
                <a:cxn ang="0">
                  <a:pos x="26" y="0"/>
                </a:cxn>
              </a:cxnLst>
              <a:rect l="0" t="0" r="r" b="b"/>
              <a:pathLst>
                <a:path w="42" h="27">
                  <a:moveTo>
                    <a:pt x="26" y="0"/>
                  </a:moveTo>
                  <a:cubicBezTo>
                    <a:pt x="19" y="15"/>
                    <a:pt x="0" y="12"/>
                    <a:pt x="29" y="27"/>
                  </a:cubicBezTo>
                  <a:cubicBezTo>
                    <a:pt x="42" y="22"/>
                    <a:pt x="31" y="10"/>
                    <a:pt x="26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2" name="Freeform 103"/>
            <p:cNvSpPr>
              <a:spLocks/>
            </p:cNvSpPr>
            <p:nvPr/>
          </p:nvSpPr>
          <p:spPr bwMode="auto">
            <a:xfrm>
              <a:off x="2456" y="1822"/>
              <a:ext cx="440" cy="179"/>
            </a:xfrm>
            <a:custGeom>
              <a:avLst/>
              <a:gdLst/>
              <a:ahLst/>
              <a:cxnLst>
                <a:cxn ang="0">
                  <a:pos x="69" y="81"/>
                </a:cxn>
                <a:cxn ang="0">
                  <a:pos x="55" y="75"/>
                </a:cxn>
                <a:cxn ang="0">
                  <a:pos x="49" y="57"/>
                </a:cxn>
                <a:cxn ang="0">
                  <a:pos x="73" y="70"/>
                </a:cxn>
                <a:cxn ang="0">
                  <a:pos x="91" y="64"/>
                </a:cxn>
                <a:cxn ang="0">
                  <a:pos x="102" y="60"/>
                </a:cxn>
                <a:cxn ang="0">
                  <a:pos x="120" y="70"/>
                </a:cxn>
                <a:cxn ang="0">
                  <a:pos x="144" y="63"/>
                </a:cxn>
                <a:cxn ang="0">
                  <a:pos x="160" y="48"/>
                </a:cxn>
                <a:cxn ang="0">
                  <a:pos x="180" y="22"/>
                </a:cxn>
                <a:cxn ang="0">
                  <a:pos x="207" y="15"/>
                </a:cxn>
                <a:cxn ang="0">
                  <a:pos x="216" y="0"/>
                </a:cxn>
                <a:cxn ang="0">
                  <a:pos x="240" y="4"/>
                </a:cxn>
                <a:cxn ang="0">
                  <a:pos x="244" y="0"/>
                </a:cxn>
                <a:cxn ang="0">
                  <a:pos x="256" y="6"/>
                </a:cxn>
                <a:cxn ang="0">
                  <a:pos x="279" y="3"/>
                </a:cxn>
                <a:cxn ang="0">
                  <a:pos x="259" y="16"/>
                </a:cxn>
                <a:cxn ang="0">
                  <a:pos x="270" y="31"/>
                </a:cxn>
                <a:cxn ang="0">
                  <a:pos x="237" y="36"/>
                </a:cxn>
                <a:cxn ang="0">
                  <a:pos x="205" y="43"/>
                </a:cxn>
                <a:cxn ang="0">
                  <a:pos x="202" y="57"/>
                </a:cxn>
                <a:cxn ang="0">
                  <a:pos x="189" y="67"/>
                </a:cxn>
                <a:cxn ang="0">
                  <a:pos x="183" y="78"/>
                </a:cxn>
                <a:cxn ang="0">
                  <a:pos x="162" y="88"/>
                </a:cxn>
                <a:cxn ang="0">
                  <a:pos x="157" y="103"/>
                </a:cxn>
                <a:cxn ang="0">
                  <a:pos x="132" y="118"/>
                </a:cxn>
                <a:cxn ang="0">
                  <a:pos x="120" y="130"/>
                </a:cxn>
                <a:cxn ang="0">
                  <a:pos x="96" y="136"/>
                </a:cxn>
                <a:cxn ang="0">
                  <a:pos x="72" y="124"/>
                </a:cxn>
                <a:cxn ang="0">
                  <a:pos x="60" y="117"/>
                </a:cxn>
                <a:cxn ang="0">
                  <a:pos x="19" y="93"/>
                </a:cxn>
                <a:cxn ang="0">
                  <a:pos x="9" y="82"/>
                </a:cxn>
                <a:cxn ang="0">
                  <a:pos x="0" y="75"/>
                </a:cxn>
                <a:cxn ang="0">
                  <a:pos x="61" y="87"/>
                </a:cxn>
                <a:cxn ang="0">
                  <a:pos x="70" y="85"/>
                </a:cxn>
                <a:cxn ang="0">
                  <a:pos x="69" y="81"/>
                </a:cxn>
              </a:cxnLst>
              <a:rect l="0" t="0" r="r" b="b"/>
              <a:pathLst>
                <a:path w="281" h="136">
                  <a:moveTo>
                    <a:pt x="69" y="81"/>
                  </a:moveTo>
                  <a:cubicBezTo>
                    <a:pt x="64" y="78"/>
                    <a:pt x="61" y="76"/>
                    <a:pt x="55" y="75"/>
                  </a:cubicBezTo>
                  <a:cubicBezTo>
                    <a:pt x="50" y="66"/>
                    <a:pt x="48" y="68"/>
                    <a:pt x="49" y="57"/>
                  </a:cubicBezTo>
                  <a:cubicBezTo>
                    <a:pt x="62" y="58"/>
                    <a:pt x="63" y="62"/>
                    <a:pt x="73" y="70"/>
                  </a:cubicBezTo>
                  <a:cubicBezTo>
                    <a:pt x="79" y="57"/>
                    <a:pt x="75" y="61"/>
                    <a:pt x="91" y="64"/>
                  </a:cubicBezTo>
                  <a:cubicBezTo>
                    <a:pt x="100" y="68"/>
                    <a:pt x="93" y="62"/>
                    <a:pt x="102" y="60"/>
                  </a:cubicBezTo>
                  <a:cubicBezTo>
                    <a:pt x="109" y="63"/>
                    <a:pt x="114" y="66"/>
                    <a:pt x="120" y="70"/>
                  </a:cubicBezTo>
                  <a:cubicBezTo>
                    <a:pt x="127" y="65"/>
                    <a:pt x="144" y="63"/>
                    <a:pt x="144" y="63"/>
                  </a:cubicBezTo>
                  <a:cubicBezTo>
                    <a:pt x="150" y="55"/>
                    <a:pt x="152" y="54"/>
                    <a:pt x="160" y="48"/>
                  </a:cubicBezTo>
                  <a:cubicBezTo>
                    <a:pt x="158" y="31"/>
                    <a:pt x="163" y="24"/>
                    <a:pt x="180" y="22"/>
                  </a:cubicBezTo>
                  <a:cubicBezTo>
                    <a:pt x="187" y="17"/>
                    <a:pt x="198" y="16"/>
                    <a:pt x="207" y="15"/>
                  </a:cubicBezTo>
                  <a:cubicBezTo>
                    <a:pt x="214" y="12"/>
                    <a:pt x="213" y="6"/>
                    <a:pt x="216" y="0"/>
                  </a:cubicBezTo>
                  <a:cubicBezTo>
                    <a:pt x="224" y="1"/>
                    <a:pt x="232" y="3"/>
                    <a:pt x="240" y="4"/>
                  </a:cubicBezTo>
                  <a:cubicBezTo>
                    <a:pt x="241" y="3"/>
                    <a:pt x="242" y="0"/>
                    <a:pt x="244" y="0"/>
                  </a:cubicBezTo>
                  <a:cubicBezTo>
                    <a:pt x="248" y="1"/>
                    <a:pt x="256" y="6"/>
                    <a:pt x="256" y="6"/>
                  </a:cubicBezTo>
                  <a:cubicBezTo>
                    <a:pt x="266" y="2"/>
                    <a:pt x="266" y="1"/>
                    <a:pt x="279" y="3"/>
                  </a:cubicBezTo>
                  <a:cubicBezTo>
                    <a:pt x="281" y="20"/>
                    <a:pt x="271" y="9"/>
                    <a:pt x="259" y="16"/>
                  </a:cubicBezTo>
                  <a:cubicBezTo>
                    <a:pt x="261" y="26"/>
                    <a:pt x="262" y="26"/>
                    <a:pt x="270" y="31"/>
                  </a:cubicBezTo>
                  <a:cubicBezTo>
                    <a:pt x="266" y="46"/>
                    <a:pt x="250" y="37"/>
                    <a:pt x="237" y="36"/>
                  </a:cubicBezTo>
                  <a:cubicBezTo>
                    <a:pt x="224" y="36"/>
                    <a:pt x="211" y="31"/>
                    <a:pt x="205" y="43"/>
                  </a:cubicBezTo>
                  <a:cubicBezTo>
                    <a:pt x="215" y="53"/>
                    <a:pt x="215" y="54"/>
                    <a:pt x="202" y="57"/>
                  </a:cubicBezTo>
                  <a:cubicBezTo>
                    <a:pt x="197" y="61"/>
                    <a:pt x="195" y="64"/>
                    <a:pt x="189" y="67"/>
                  </a:cubicBezTo>
                  <a:cubicBezTo>
                    <a:pt x="179" y="65"/>
                    <a:pt x="180" y="69"/>
                    <a:pt x="183" y="78"/>
                  </a:cubicBezTo>
                  <a:cubicBezTo>
                    <a:pt x="179" y="87"/>
                    <a:pt x="169" y="81"/>
                    <a:pt x="162" y="88"/>
                  </a:cubicBezTo>
                  <a:cubicBezTo>
                    <a:pt x="160" y="93"/>
                    <a:pt x="159" y="98"/>
                    <a:pt x="157" y="103"/>
                  </a:cubicBezTo>
                  <a:cubicBezTo>
                    <a:pt x="155" y="122"/>
                    <a:pt x="152" y="117"/>
                    <a:pt x="132" y="118"/>
                  </a:cubicBezTo>
                  <a:cubicBezTo>
                    <a:pt x="126" y="122"/>
                    <a:pt x="125" y="126"/>
                    <a:pt x="120" y="130"/>
                  </a:cubicBezTo>
                  <a:cubicBezTo>
                    <a:pt x="108" y="128"/>
                    <a:pt x="106" y="128"/>
                    <a:pt x="96" y="136"/>
                  </a:cubicBezTo>
                  <a:cubicBezTo>
                    <a:pt x="81" y="135"/>
                    <a:pt x="83" y="130"/>
                    <a:pt x="72" y="124"/>
                  </a:cubicBezTo>
                  <a:cubicBezTo>
                    <a:pt x="68" y="122"/>
                    <a:pt x="60" y="117"/>
                    <a:pt x="60" y="117"/>
                  </a:cubicBezTo>
                  <a:cubicBezTo>
                    <a:pt x="53" y="99"/>
                    <a:pt x="37" y="94"/>
                    <a:pt x="19" y="93"/>
                  </a:cubicBezTo>
                  <a:cubicBezTo>
                    <a:pt x="13" y="90"/>
                    <a:pt x="13" y="86"/>
                    <a:pt x="9" y="82"/>
                  </a:cubicBezTo>
                  <a:cubicBezTo>
                    <a:pt x="6" y="79"/>
                    <a:pt x="0" y="75"/>
                    <a:pt x="0" y="75"/>
                  </a:cubicBezTo>
                  <a:cubicBezTo>
                    <a:pt x="25" y="71"/>
                    <a:pt x="40" y="77"/>
                    <a:pt x="61" y="87"/>
                  </a:cubicBezTo>
                  <a:cubicBezTo>
                    <a:pt x="64" y="86"/>
                    <a:pt x="68" y="87"/>
                    <a:pt x="70" y="85"/>
                  </a:cubicBezTo>
                  <a:cubicBezTo>
                    <a:pt x="71" y="84"/>
                    <a:pt x="69" y="80"/>
                    <a:pt x="69" y="8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3" name="Freeform 104"/>
            <p:cNvSpPr>
              <a:spLocks/>
            </p:cNvSpPr>
            <p:nvPr/>
          </p:nvSpPr>
          <p:spPr bwMode="auto">
            <a:xfrm>
              <a:off x="2827" y="1791"/>
              <a:ext cx="22" cy="20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0" y="6"/>
                </a:cxn>
                <a:cxn ang="0">
                  <a:pos x="14" y="6"/>
                </a:cxn>
              </a:cxnLst>
              <a:rect l="0" t="0" r="r" b="b"/>
              <a:pathLst>
                <a:path w="14" h="15">
                  <a:moveTo>
                    <a:pt x="14" y="6"/>
                  </a:moveTo>
                  <a:cubicBezTo>
                    <a:pt x="7" y="5"/>
                    <a:pt x="5" y="0"/>
                    <a:pt x="0" y="6"/>
                  </a:cubicBezTo>
                  <a:cubicBezTo>
                    <a:pt x="3" y="15"/>
                    <a:pt x="14" y="12"/>
                    <a:pt x="14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4" name="Freeform 105"/>
            <p:cNvSpPr>
              <a:spLocks/>
            </p:cNvSpPr>
            <p:nvPr/>
          </p:nvSpPr>
          <p:spPr bwMode="auto">
            <a:xfrm>
              <a:off x="3247" y="2070"/>
              <a:ext cx="45" cy="29"/>
            </a:xfrm>
            <a:custGeom>
              <a:avLst/>
              <a:gdLst/>
              <a:ahLst/>
              <a:cxnLst>
                <a:cxn ang="0">
                  <a:pos x="26" y="2"/>
                </a:cxn>
                <a:cxn ang="0">
                  <a:pos x="0" y="17"/>
                </a:cxn>
                <a:cxn ang="0">
                  <a:pos x="18" y="22"/>
                </a:cxn>
                <a:cxn ang="0">
                  <a:pos x="21" y="10"/>
                </a:cxn>
                <a:cxn ang="0">
                  <a:pos x="26" y="2"/>
                </a:cxn>
              </a:cxnLst>
              <a:rect l="0" t="0" r="r" b="b"/>
              <a:pathLst>
                <a:path w="28" h="23">
                  <a:moveTo>
                    <a:pt x="26" y="2"/>
                  </a:moveTo>
                  <a:cubicBezTo>
                    <a:pt x="8" y="5"/>
                    <a:pt x="14" y="14"/>
                    <a:pt x="0" y="17"/>
                  </a:cubicBezTo>
                  <a:cubicBezTo>
                    <a:pt x="7" y="23"/>
                    <a:pt x="9" y="23"/>
                    <a:pt x="18" y="22"/>
                  </a:cubicBezTo>
                  <a:cubicBezTo>
                    <a:pt x="20" y="18"/>
                    <a:pt x="19" y="13"/>
                    <a:pt x="21" y="10"/>
                  </a:cubicBezTo>
                  <a:cubicBezTo>
                    <a:pt x="28" y="0"/>
                    <a:pt x="26" y="18"/>
                    <a:pt x="26" y="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05" name="Text Box 106"/>
          <p:cNvSpPr txBox="1">
            <a:spLocks noChangeArrowheads="1"/>
          </p:cNvSpPr>
          <p:nvPr/>
        </p:nvSpPr>
        <p:spPr bwMode="auto">
          <a:xfrm>
            <a:off x="6726238" y="1587500"/>
            <a:ext cx="19510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>
                <a:solidFill>
                  <a:srgbClr val="CC0000"/>
                </a:solidFill>
              </a:rPr>
              <a:t>e-Science Collaborations</a:t>
            </a:r>
          </a:p>
        </p:txBody>
      </p:sp>
      <p:sp>
        <p:nvSpPr>
          <p:cNvPr id="106" name="Freeform 108"/>
          <p:cNvSpPr>
            <a:spLocks/>
          </p:cNvSpPr>
          <p:nvPr/>
        </p:nvSpPr>
        <p:spPr bwMode="auto">
          <a:xfrm>
            <a:off x="6991350" y="2270125"/>
            <a:ext cx="184150" cy="369888"/>
          </a:xfrm>
          <a:custGeom>
            <a:avLst/>
            <a:gdLst>
              <a:gd name="T0" fmla="*/ 0 w 907"/>
              <a:gd name="T1" fmla="*/ 2147483647 h 635"/>
              <a:gd name="T2" fmla="*/ 2147483647 w 907"/>
              <a:gd name="T3" fmla="*/ 0 h 635"/>
              <a:gd name="T4" fmla="*/ 2147483647 w 907"/>
              <a:gd name="T5" fmla="*/ 2147483647 h 635"/>
              <a:gd name="T6" fmla="*/ 2147483647 w 907"/>
              <a:gd name="T7" fmla="*/ 2147483647 h 635"/>
              <a:gd name="T8" fmla="*/ 2147483647 w 907"/>
              <a:gd name="T9" fmla="*/ 2147483647 h 635"/>
              <a:gd name="T10" fmla="*/ 2147483647 w 907"/>
              <a:gd name="T11" fmla="*/ 2147483647 h 635"/>
              <a:gd name="T12" fmla="*/ 2147483647 w 907"/>
              <a:gd name="T13" fmla="*/ 2147483647 h 635"/>
              <a:gd name="T14" fmla="*/ 2147483647 w 907"/>
              <a:gd name="T15" fmla="*/ 2147483647 h 635"/>
              <a:gd name="T16" fmla="*/ 2147483647 w 907"/>
              <a:gd name="T17" fmla="*/ 2147483647 h 635"/>
              <a:gd name="T18" fmla="*/ 0 w 907"/>
              <a:gd name="T19" fmla="*/ 2147483647 h 6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07"/>
              <a:gd name="T31" fmla="*/ 0 h 635"/>
              <a:gd name="T32" fmla="*/ 907 w 907"/>
              <a:gd name="T33" fmla="*/ 635 h 63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07" h="635">
                <a:moveTo>
                  <a:pt x="0" y="136"/>
                </a:moveTo>
                <a:lnTo>
                  <a:pt x="363" y="0"/>
                </a:lnTo>
                <a:lnTo>
                  <a:pt x="363" y="136"/>
                </a:lnTo>
                <a:lnTo>
                  <a:pt x="771" y="45"/>
                </a:lnTo>
                <a:lnTo>
                  <a:pt x="907" y="272"/>
                </a:lnTo>
                <a:lnTo>
                  <a:pt x="408" y="454"/>
                </a:lnTo>
                <a:lnTo>
                  <a:pt x="499" y="635"/>
                </a:lnTo>
                <a:lnTo>
                  <a:pt x="272" y="363"/>
                </a:lnTo>
                <a:lnTo>
                  <a:pt x="317" y="181"/>
                </a:lnTo>
                <a:lnTo>
                  <a:pt x="0" y="136"/>
                </a:lnTo>
                <a:close/>
              </a:path>
            </a:pathLst>
          </a:cu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l-GR"/>
          </a:p>
        </p:txBody>
      </p:sp>
      <p:sp>
        <p:nvSpPr>
          <p:cNvPr id="107" name="Freeform 109"/>
          <p:cNvSpPr>
            <a:spLocks/>
          </p:cNvSpPr>
          <p:nvPr/>
        </p:nvSpPr>
        <p:spPr bwMode="auto">
          <a:xfrm>
            <a:off x="7459663" y="2198688"/>
            <a:ext cx="184150" cy="369887"/>
          </a:xfrm>
          <a:custGeom>
            <a:avLst/>
            <a:gdLst>
              <a:gd name="T0" fmla="*/ 0 w 817"/>
              <a:gd name="T1" fmla="*/ 2147483647 h 408"/>
              <a:gd name="T2" fmla="*/ 2147483647 w 817"/>
              <a:gd name="T3" fmla="*/ 0 h 408"/>
              <a:gd name="T4" fmla="*/ 2147483647 w 817"/>
              <a:gd name="T5" fmla="*/ 2147483647 h 408"/>
              <a:gd name="T6" fmla="*/ 2147483647 w 817"/>
              <a:gd name="T7" fmla="*/ 2147483647 h 408"/>
              <a:gd name="T8" fmla="*/ 2147483647 w 817"/>
              <a:gd name="T9" fmla="*/ 2147483647 h 408"/>
              <a:gd name="T10" fmla="*/ 2147483647 w 817"/>
              <a:gd name="T11" fmla="*/ 2147483647 h 408"/>
              <a:gd name="T12" fmla="*/ 0 w 817"/>
              <a:gd name="T13" fmla="*/ 2147483647 h 4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17"/>
              <a:gd name="T22" fmla="*/ 0 h 408"/>
              <a:gd name="T23" fmla="*/ 817 w 817"/>
              <a:gd name="T24" fmla="*/ 408 h 4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17" h="408">
                <a:moveTo>
                  <a:pt x="0" y="181"/>
                </a:moveTo>
                <a:lnTo>
                  <a:pt x="181" y="0"/>
                </a:lnTo>
                <a:lnTo>
                  <a:pt x="817" y="317"/>
                </a:lnTo>
                <a:lnTo>
                  <a:pt x="272" y="272"/>
                </a:lnTo>
                <a:lnTo>
                  <a:pt x="227" y="408"/>
                </a:lnTo>
                <a:lnTo>
                  <a:pt x="45" y="317"/>
                </a:lnTo>
                <a:lnTo>
                  <a:pt x="0" y="181"/>
                </a:lnTo>
                <a:close/>
              </a:path>
            </a:pathLst>
          </a:cu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l-GR"/>
          </a:p>
        </p:txBody>
      </p:sp>
      <p:sp>
        <p:nvSpPr>
          <p:cNvPr id="108" name="Text Box 111"/>
          <p:cNvSpPr txBox="1">
            <a:spLocks noChangeArrowheads="1"/>
          </p:cNvSpPr>
          <p:nvPr/>
        </p:nvSpPr>
        <p:spPr bwMode="auto">
          <a:xfrm>
            <a:off x="6548438" y="3854450"/>
            <a:ext cx="2652712" cy="40005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DCI Infrastructure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ea typeface="ＭＳ Ｐゴシック" charset="-128"/>
              </a:rPr>
              <a:t>HP-SEE </a:t>
            </a:r>
            <a:r>
              <a:rPr lang="en-US" dirty="0" err="1" smtClean="0">
                <a:ea typeface="ＭＳ Ｐゴシック" charset="-128"/>
              </a:rPr>
              <a:t>infrastru</a:t>
            </a:r>
            <a:r>
              <a:rPr lang="hu-HU" dirty="0" smtClean="0">
                <a:ea typeface="ＭＳ Ｐゴシック" charset="-128"/>
              </a:rPr>
              <a:t>k</a:t>
            </a:r>
            <a:r>
              <a:rPr lang="en-US" dirty="0" smtClean="0">
                <a:ea typeface="ＭＳ Ｐゴシック" charset="-128"/>
              </a:rPr>
              <a:t>t</a:t>
            </a:r>
            <a:r>
              <a:rPr lang="hu-HU" dirty="0" smtClean="0">
                <a:ea typeface="ＭＳ Ｐゴシック" charset="-128"/>
              </a:rPr>
              <a:t>ú</a:t>
            </a:r>
            <a:r>
              <a:rPr lang="en-US" dirty="0" smtClean="0">
                <a:ea typeface="ＭＳ Ｐゴシック" charset="-128"/>
              </a:rPr>
              <a:t>r</a:t>
            </a:r>
            <a:r>
              <a:rPr lang="hu-HU" dirty="0" smtClean="0">
                <a:ea typeface="ＭＳ Ｐゴシック" charset="-128"/>
              </a:rPr>
              <a:t>a</a:t>
            </a:r>
            <a:endParaRPr lang="en-US" dirty="0" smtClean="0">
              <a:solidFill>
                <a:srgbClr val="FF0000"/>
              </a:solidFill>
              <a:ea typeface="ＭＳ Ｐゴシック" charset="-128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11125" y="1328738"/>
          <a:ext cx="4660900" cy="4908560"/>
        </p:xfrm>
        <a:graphic>
          <a:graphicData uri="http://schemas.openxmlformats.org/drawingml/2006/table">
            <a:tbl>
              <a:tblPr/>
              <a:tblGrid>
                <a:gridCol w="1193800"/>
                <a:gridCol w="1457325"/>
                <a:gridCol w="942975"/>
                <a:gridCol w="1066800"/>
              </a:tblGrid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ＭＳ Ｐゴシック" charset="-128"/>
                          <a:cs typeface="Times New Roman" charset="0"/>
                        </a:rPr>
                        <a:t>Ország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ＭＳ Ｐゴシック" charset="-128"/>
                          <a:cs typeface="Times New Roman" charset="0"/>
                        </a:rPr>
                        <a:t>Központ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ＭＳ Ｐゴシック" charset="-128"/>
                          <a:cs typeface="Times New Roman" charset="0"/>
                        </a:rPr>
                        <a:t>Magok száma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ＭＳ Ｐゴシック" charset="-128"/>
                          <a:cs typeface="Times New Roman" charset="0"/>
                        </a:rPr>
                        <a:t>Terafl</a:t>
                      </a:r>
                      <a:r>
                        <a:rPr kumimoji="0" lang="hu-H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ＭＳ Ｐゴシック" charset="-128"/>
                          <a:cs typeface="Times New Roman" charset="0"/>
                        </a:rPr>
                        <a:t>o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ＭＳ Ｐゴシック" charset="-128"/>
                          <a:cs typeface="Times New Roman" charset="0"/>
                        </a:rPr>
                        <a:t>p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Times New Roman" charset="0"/>
                        </a:rPr>
                        <a:t>Bulg</a:t>
                      </a:r>
                      <a:r>
                        <a:rPr kumimoji="0" lang="hu-H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Times New Roman" charset="0"/>
                        </a:rPr>
                        <a:t>á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Times New Roman" charset="0"/>
                        </a:rPr>
                        <a:t>ria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Times New Roman" charset="0"/>
                        </a:rPr>
                        <a:t>BG Blue Gene/P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Times New Roman" charset="0"/>
                        </a:rPr>
                        <a:t>8192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Times New Roman" charset="0"/>
                        </a:rPr>
                        <a:t>27.85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Times New Roman" charset="0"/>
                        </a:rPr>
                        <a:t>HPCG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Times New Roman" charset="0"/>
                        </a:rPr>
                        <a:t>576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Times New Roman" charset="0"/>
                        </a:rPr>
                        <a:t>3.23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Times New Roman" charset="0"/>
                        </a:rPr>
                        <a:t>Makedónia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Times New Roman" charset="0"/>
                        </a:rPr>
                        <a:t>FINKI SC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Times New Roman" charset="0"/>
                        </a:rPr>
                        <a:t>2016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Times New Roman" charset="0"/>
                        </a:rPr>
                        <a:t>9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charset="0"/>
                          <a:ea typeface="ＭＳ Ｐゴシック" charset="-128"/>
                          <a:cs typeface="Times New Roman" charset="0"/>
                        </a:rPr>
                        <a:t>Magyarország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Verdana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Times New Roman" charset="0"/>
                        </a:rPr>
                        <a:t>NIIFI SC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Times New Roman" charset="0"/>
                        </a:rPr>
                        <a:t>144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Times New Roman" charset="0"/>
                        </a:rPr>
                        <a:t>0.5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Times New Roman" charset="0"/>
                        </a:rPr>
                        <a:t>P</a:t>
                      </a: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Times New Roman" charset="0"/>
                        </a:rPr>
                        <a:t>é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Times New Roman" charset="0"/>
                        </a:rPr>
                        <a:t>cs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Times New Roman" charset="0"/>
                        </a:rPr>
                        <a:t> SC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Times New Roman" charset="0"/>
                        </a:rPr>
                        <a:t>1152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Times New Roman" charset="0"/>
                        </a:rPr>
                        <a:t>10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Times New Roman" charset="0"/>
                        </a:rPr>
                        <a:t>Debrecen SC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Times New Roman" charset="0"/>
                        </a:rPr>
                        <a:t>3078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Times New Roman" charset="0"/>
                        </a:rPr>
                        <a:t>18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Times New Roman" charset="0"/>
                        </a:rPr>
                        <a:t>Szeged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Times New Roman" charset="0"/>
                        </a:rPr>
                        <a:t>2112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Times New Roman" charset="0"/>
                        </a:rPr>
                        <a:t>14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Times New Roman" charset="0"/>
                        </a:rPr>
                        <a:t>Rom</a:t>
                      </a:r>
                      <a:r>
                        <a:rPr kumimoji="0" lang="hu-H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Times New Roman" charset="0"/>
                        </a:rPr>
                        <a:t>á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Times New Roman" charset="0"/>
                        </a:rPr>
                        <a:t>nia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Times New Roman" charset="0"/>
                        </a:rPr>
                        <a:t>InfraGRID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Times New Roman" charset="0"/>
                        </a:rPr>
                        <a:t>400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Times New Roman" charset="0"/>
                        </a:rPr>
                        <a:t>2.5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Times New Roman" charset="0"/>
                        </a:rPr>
                        <a:t>IFIN_BIO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Times New Roman" charset="0"/>
                        </a:rPr>
                        <a:t>256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Times New Roman" charset="0"/>
                        </a:rPr>
                        <a:t>2.72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Times New Roman" charset="0"/>
                        </a:rPr>
                        <a:t>IFIN_BC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Times New Roman" charset="0"/>
                        </a:rPr>
                        <a:t>368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Times New Roman" charset="0"/>
                        </a:rPr>
                        <a:t>3.9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Times New Roman" charset="0"/>
                        </a:rPr>
                        <a:t>NCIT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Times New Roman" charset="0"/>
                        </a:rPr>
                        <a:t>562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Times New Roman" charset="0"/>
                        </a:rPr>
                        <a:t>3.4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Times New Roman" charset="0"/>
                        </a:rPr>
                        <a:t>UVT Blue Gene/P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Times New Roman" charset="0"/>
                        </a:rPr>
                        <a:t>4096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Times New Roman" charset="0"/>
                        </a:rPr>
                        <a:t>13.9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Times New Roman" charset="0"/>
                        </a:rPr>
                        <a:t>S</a:t>
                      </a:r>
                      <a:r>
                        <a:rPr kumimoji="0" lang="hu-H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Times New Roman" charset="0"/>
                        </a:rPr>
                        <a:t>z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Times New Roman" charset="0"/>
                        </a:rPr>
                        <a:t>erbia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Times New Roman" charset="0"/>
                        </a:rPr>
                        <a:t>PARADOX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Times New Roman" charset="0"/>
                        </a:rPr>
                        <a:t>672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Times New Roman" charset="0"/>
                        </a:rPr>
                        <a:t>6.26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Times New Roman" charset="0"/>
                        </a:rPr>
                        <a:t>TOTAL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Times New Roman" charset="0"/>
                        </a:rPr>
                        <a:t>23624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  <a:cs typeface="Times New Roman" charset="0"/>
                        </a:rPr>
                        <a:t>115.26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2875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68913" y="3954463"/>
            <a:ext cx="4370387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876" name="Footer Placeholder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HP-SEE 1</a:t>
            </a:r>
            <a:r>
              <a:rPr lang="en-US" baseline="30000"/>
              <a:t>st</a:t>
            </a:r>
            <a:r>
              <a:rPr lang="en-US"/>
              <a:t> Periodic Review Meeting, Belgrade, October 26, 2011					</a:t>
            </a:r>
            <a:fld id="{A7CDFF13-3705-4D87-A12A-350451EBD880}" type="slidenum">
              <a:rPr lang="el-GR"/>
              <a:pPr/>
              <a:t>6</a:t>
            </a:fld>
            <a:endParaRPr lang="el-GR"/>
          </a:p>
        </p:txBody>
      </p:sp>
      <p:sp>
        <p:nvSpPr>
          <p:cNvPr id="32877" name="Content Placeholder 2"/>
          <p:cNvSpPr>
            <a:spLocks noGrp="1"/>
          </p:cNvSpPr>
          <p:nvPr>
            <p:ph idx="1"/>
          </p:nvPr>
        </p:nvSpPr>
        <p:spPr>
          <a:xfrm>
            <a:off x="4837113" y="1490663"/>
            <a:ext cx="4886325" cy="1538287"/>
          </a:xfrm>
        </p:spPr>
        <p:txBody>
          <a:bodyPr/>
          <a:lstStyle/>
          <a:p>
            <a:r>
              <a:rPr lang="hu-HU" sz="2000" dirty="0" smtClean="0">
                <a:ea typeface="ＭＳ Ｐゴシック" charset="-128"/>
              </a:rPr>
              <a:t>Heterogén infrastruktúra</a:t>
            </a:r>
          </a:p>
          <a:p>
            <a:pPr lvl="1"/>
            <a:r>
              <a:rPr lang="en-US" sz="1600" dirty="0" smtClean="0">
                <a:ea typeface="ＭＳ Ｐゴシック" charset="-128"/>
              </a:rPr>
              <a:t>2 Blue Gene/P SC, </a:t>
            </a:r>
            <a:endParaRPr lang="hu-HU" sz="1600" dirty="0" smtClean="0">
              <a:ea typeface="ＭＳ Ｐゴシック" charset="-128"/>
            </a:endParaRPr>
          </a:p>
          <a:p>
            <a:pPr lvl="1"/>
            <a:r>
              <a:rPr lang="hu-HU" sz="1600" dirty="0" smtClean="0">
                <a:ea typeface="ＭＳ Ｐゴシック" charset="-128"/>
              </a:rPr>
              <a:t>Több </a:t>
            </a:r>
            <a:r>
              <a:rPr lang="en-US" sz="1600" dirty="0" smtClean="0">
                <a:ea typeface="ＭＳ Ｐゴシック" charset="-128"/>
              </a:rPr>
              <a:t>HPC </a:t>
            </a:r>
            <a:r>
              <a:rPr lang="hu-HU" sz="1600" dirty="0" smtClean="0">
                <a:ea typeface="ＭＳ Ｐゴシック" charset="-128"/>
              </a:rPr>
              <a:t>fürt</a:t>
            </a:r>
            <a:endParaRPr lang="en-US" sz="1600" dirty="0" smtClean="0">
              <a:ea typeface="ＭＳ Ｐゴシック" charset="-128"/>
            </a:endParaRPr>
          </a:p>
          <a:p>
            <a:endParaRPr lang="en-US" altLang="ja-JP" sz="2000" dirty="0" smtClean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30948" y="4470413"/>
            <a:ext cx="3556000" cy="2064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HP-SEE </a:t>
            </a:r>
            <a:r>
              <a:rPr lang="hu-HU" dirty="0" smtClean="0"/>
              <a:t>vízió</a:t>
            </a:r>
            <a:r>
              <a:rPr lang="en-US" dirty="0" smtClean="0"/>
              <a:t>: </a:t>
            </a:r>
            <a:r>
              <a:rPr lang="hu-HU" dirty="0" smtClean="0"/>
              <a:t>fenntarthatóság</a:t>
            </a:r>
            <a:endParaRPr lang="en-US" dirty="0" smtClean="0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85704" y="1357281"/>
            <a:ext cx="6243669" cy="4144963"/>
            <a:chOff x="1071538" y="392104"/>
            <a:chExt cx="6643734" cy="5037146"/>
          </a:xfrm>
        </p:grpSpPr>
        <p:sp>
          <p:nvSpPr>
            <p:cNvPr id="6" name="Moon 5"/>
            <p:cNvSpPr/>
            <p:nvPr/>
          </p:nvSpPr>
          <p:spPr>
            <a:xfrm rot="5400000">
              <a:off x="5197476" y="-233372"/>
              <a:ext cx="1751012" cy="3001963"/>
            </a:xfrm>
            <a:prstGeom prst="moon">
              <a:avLst/>
            </a:prstGeom>
            <a:solidFill>
              <a:srgbClr val="00843C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 b="1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071563" y="4572000"/>
              <a:ext cx="6643687" cy="857250"/>
            </a:xfrm>
            <a:prstGeom prst="rect">
              <a:avLst/>
            </a:prstGeom>
            <a:solidFill>
              <a:schemeClr val="accent2">
                <a:lumMod val="75000"/>
                <a:lumOff val="25000"/>
              </a:schemeClr>
            </a:solidFill>
            <a:scene3d>
              <a:camera prst="orthographicFront"/>
              <a:lightRig rig="threePt" dir="t"/>
            </a:scene3d>
            <a:sp3d prstMaterial="dkEdge">
              <a:bevelT w="152400" h="152400" prst="angle"/>
              <a:bevelB w="152400" h="1524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 err="1">
                  <a:solidFill>
                    <a:schemeClr val="bg1"/>
                  </a:solidFill>
                </a:rPr>
                <a:t>GEANT</a:t>
              </a:r>
              <a:r>
                <a:rPr lang="en-US" sz="2800" b="1" dirty="0">
                  <a:solidFill>
                    <a:schemeClr val="bg1"/>
                  </a:solidFill>
                </a:rPr>
                <a:t> &amp; SEE-LIGHT </a:t>
              </a:r>
              <a:endParaRPr lang="el-GR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8442" name="Rectangle 13"/>
            <p:cNvSpPr>
              <a:spLocks noChangeArrowheads="1"/>
            </p:cNvSpPr>
            <p:nvPr/>
          </p:nvSpPr>
          <p:spPr bwMode="auto">
            <a:xfrm>
              <a:off x="4974801" y="504031"/>
              <a:ext cx="2118217" cy="636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hu-HU" sz="1600" b="1" dirty="0" smtClean="0">
                  <a:solidFill>
                    <a:schemeClr val="bg1"/>
                  </a:solidFill>
                  <a:latin typeface="Calibri" pitchFamily="34" charset="0"/>
                </a:rPr>
                <a:t>Fizika, </a:t>
              </a:r>
            </a:p>
            <a:p>
              <a:pPr algn="ctr">
                <a:spcBef>
                  <a:spcPct val="20000"/>
                </a:spcBef>
              </a:pPr>
              <a:r>
                <a:rPr lang="hu-HU" sz="1600" b="1" dirty="0" smtClean="0">
                  <a:solidFill>
                    <a:schemeClr val="bg1"/>
                  </a:solidFill>
                  <a:latin typeface="Calibri" pitchFamily="34" charset="0"/>
                </a:rPr>
                <a:t>kémia, </a:t>
              </a:r>
              <a:r>
                <a:rPr lang="hu-HU" sz="1600" b="1" dirty="0" smtClean="0">
                  <a:solidFill>
                    <a:srgbClr val="FFFF00"/>
                  </a:solidFill>
                  <a:latin typeface="Calibri" pitchFamily="34" charset="0"/>
                </a:rPr>
                <a:t>élettudományok</a:t>
              </a:r>
              <a:endParaRPr lang="el-GR" sz="1600" b="1" dirty="0">
                <a:solidFill>
                  <a:srgbClr val="FFFF00"/>
                </a:solidFill>
                <a:latin typeface="Calibri" pitchFamily="34" charset="0"/>
              </a:endParaRPr>
            </a:p>
          </p:txBody>
        </p:sp>
        <p:sp>
          <p:nvSpPr>
            <p:cNvPr id="9" name="Moon 8"/>
            <p:cNvSpPr/>
            <p:nvPr/>
          </p:nvSpPr>
          <p:spPr>
            <a:xfrm rot="5400000">
              <a:off x="1838326" y="-233372"/>
              <a:ext cx="1751012" cy="3001963"/>
            </a:xfrm>
            <a:prstGeom prst="moon">
              <a:avLst/>
            </a:prstGeom>
            <a:solidFill>
              <a:srgbClr val="2164A8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 b="1" dirty="0"/>
            </a:p>
          </p:txBody>
        </p:sp>
        <p:sp>
          <p:nvSpPr>
            <p:cNvPr id="18446" name="Rectangle 15"/>
            <p:cNvSpPr>
              <a:spLocks noChangeArrowheads="1"/>
            </p:cNvSpPr>
            <p:nvPr/>
          </p:nvSpPr>
          <p:spPr bwMode="auto">
            <a:xfrm>
              <a:off x="1785938" y="454854"/>
              <a:ext cx="1857375" cy="875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hu-HU" sz="1200" b="1" dirty="0" smtClean="0">
                  <a:solidFill>
                    <a:schemeClr val="bg1"/>
                  </a:solidFill>
                  <a:latin typeface="Calibri" pitchFamily="34" charset="0"/>
                </a:rPr>
                <a:t>Szeizmológia</a:t>
              </a:r>
            </a:p>
            <a:p>
              <a:pPr algn="ctr">
                <a:spcBef>
                  <a:spcPct val="20000"/>
                </a:spcBef>
              </a:pPr>
              <a:r>
                <a:rPr lang="hu-HU" sz="1200" b="1" dirty="0" smtClean="0">
                  <a:solidFill>
                    <a:schemeClr val="bg1"/>
                  </a:solidFill>
                  <a:latin typeface="Calibri" pitchFamily="34" charset="0"/>
                </a:rPr>
                <a:t>Meteorológia</a:t>
              </a:r>
            </a:p>
            <a:p>
              <a:pPr algn="ctr">
                <a:spcBef>
                  <a:spcPct val="20000"/>
                </a:spcBef>
              </a:pPr>
              <a:r>
                <a:rPr lang="hu-HU" sz="1200" b="1" dirty="0" smtClean="0">
                  <a:solidFill>
                    <a:schemeClr val="bg1"/>
                  </a:solidFill>
                  <a:latin typeface="Calibri" pitchFamily="34" charset="0"/>
                </a:rPr>
                <a:t>Környezetvédelem</a:t>
              </a:r>
              <a:endParaRPr lang="el-GR" sz="12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071538" y="3500444"/>
              <a:ext cx="3071834" cy="857250"/>
            </a:xfrm>
            <a:prstGeom prst="rect">
              <a:avLst/>
            </a:prstGeom>
            <a:solidFill>
              <a:srgbClr val="2164A8"/>
            </a:solidFill>
            <a:scene3d>
              <a:camera prst="orthographicFront"/>
              <a:lightRig rig="threePt" dir="t"/>
            </a:scene3d>
            <a:sp3d prstMaterial="dkEdge">
              <a:bevelT w="152400" h="152400" prst="angle"/>
              <a:bevelB w="152400" h="1524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</a:rPr>
                <a:t>SEE-GRID</a:t>
              </a:r>
              <a:endParaRPr lang="el-GR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43438" y="3500438"/>
              <a:ext cx="3071834" cy="85725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scene3d>
              <a:camera prst="orthographicFront"/>
              <a:lightRig rig="threePt" dir="t"/>
            </a:scene3d>
            <a:sp3d prstMaterial="dkEdge">
              <a:bevelT w="152400" h="152400" prst="angle"/>
              <a:bevelB w="152400" h="1524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chemeClr val="bg1"/>
                  </a:solidFill>
                </a:rPr>
                <a:t>HP-SEE</a:t>
              </a:r>
              <a:endParaRPr lang="el-GR" sz="2800" b="1" dirty="0">
                <a:solidFill>
                  <a:srgbClr val="C0000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71585" y="2357430"/>
              <a:ext cx="6643687" cy="857250"/>
            </a:xfrm>
            <a:prstGeom prst="rect">
              <a:avLst/>
            </a:prstGeom>
            <a:solidFill>
              <a:srgbClr val="00843C"/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 prstMaterial="dkEdge">
              <a:bevelT w="152400" h="152400" prst="angle"/>
              <a:bevelB w="152400" h="1524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8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Felhasználó/ tudás réteg</a:t>
              </a:r>
              <a:endParaRPr lang="el-GR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586538"/>
            <a:ext cx="9906000" cy="293687"/>
          </a:xfrm>
        </p:spPr>
        <p:txBody>
          <a:bodyPr/>
          <a:lstStyle/>
          <a:p>
            <a:pPr defTabSz="958850"/>
            <a:r>
              <a:rPr lang="hu-HU" dirty="0" err="1" smtClean="0"/>
              <a:t>Networkshop</a:t>
            </a:r>
            <a:r>
              <a:rPr lang="hu-HU" dirty="0" smtClean="0"/>
              <a:t> 2012</a:t>
            </a:r>
            <a:r>
              <a:rPr lang="en-US" dirty="0" smtClean="0"/>
              <a:t> </a:t>
            </a:r>
            <a:r>
              <a:rPr lang="hu-HU" dirty="0" smtClean="0"/>
              <a:t>        </a:t>
            </a:r>
            <a:r>
              <a:rPr lang="en-US" dirty="0" smtClean="0"/>
              <a:t>– </a:t>
            </a:r>
            <a:r>
              <a:rPr lang="hu-HU" dirty="0" smtClean="0"/>
              <a:t>      Veszprém</a:t>
            </a:r>
            <a:r>
              <a:rPr lang="en-US" dirty="0" smtClean="0"/>
              <a:t> </a:t>
            </a:r>
            <a:r>
              <a:rPr lang="hu-HU" dirty="0" smtClean="0"/>
              <a:t> 2012.04.11.</a:t>
            </a:r>
            <a:r>
              <a:rPr lang="en-US" dirty="0"/>
              <a:t>					</a:t>
            </a:r>
            <a:fld id="{A8D006C7-9E67-409C-BCD6-DF868965AE15}" type="slidenum">
              <a:rPr lang="el-GR"/>
              <a:pPr defTabSz="958850"/>
              <a:t>7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dirty="0" smtClean="0">
                <a:ea typeface="ＭＳ Ｐゴシック" charset="-128"/>
              </a:rPr>
              <a:t>Élettudományok virtuális kutatói közösség</a:t>
            </a:r>
            <a:r>
              <a:rPr lang="en-US" sz="3600" dirty="0" smtClean="0">
                <a:ea typeface="ＭＳ Ｐゴシック" charset="-128"/>
              </a:rPr>
              <a:t> </a:t>
            </a:r>
            <a:r>
              <a:rPr lang="hu-HU" sz="3600" dirty="0" smtClean="0">
                <a:ea typeface="ＭＳ Ｐゴシック" charset="-128"/>
              </a:rPr>
              <a:t>(</a:t>
            </a:r>
            <a:r>
              <a:rPr lang="en-US" sz="3600" dirty="0" smtClean="0">
                <a:ea typeface="ＭＳ Ｐゴシック" charset="-128"/>
              </a:rPr>
              <a:t>VRC</a:t>
            </a:r>
            <a:r>
              <a:rPr lang="hu-HU" sz="3600" dirty="0" smtClean="0">
                <a:ea typeface="ＭＳ Ｐゴシック" charset="-128"/>
              </a:rPr>
              <a:t>)</a:t>
            </a:r>
            <a:endParaRPr lang="en-US" sz="3600" dirty="0" smtClean="0">
              <a:ea typeface="ＭＳ Ｐゴシック" charset="-128"/>
            </a:endParaRP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192088" y="1566860"/>
            <a:ext cx="9518650" cy="4921250"/>
          </a:xfrm>
        </p:spPr>
        <p:txBody>
          <a:bodyPr/>
          <a:lstStyle/>
          <a:p>
            <a:r>
              <a:rPr lang="hu-HU" dirty="0" smtClean="0">
                <a:ea typeface="ＭＳ Ｐゴシック" charset="-128"/>
              </a:rPr>
              <a:t>Alkalmazási területek</a:t>
            </a:r>
            <a:endParaRPr lang="en-US" dirty="0" smtClean="0">
              <a:ea typeface="ＭＳ Ｐゴシック" charset="-128"/>
            </a:endParaRPr>
          </a:p>
          <a:p>
            <a:pPr lvl="1"/>
            <a:r>
              <a:rPr lang="en-US" dirty="0" smtClean="0">
                <a:ea typeface="ＭＳ Ｐゴシック" charset="-128"/>
              </a:rPr>
              <a:t>Neuroscience</a:t>
            </a:r>
          </a:p>
          <a:p>
            <a:pPr lvl="1"/>
            <a:r>
              <a:rPr lang="en-US" dirty="0" err="1" smtClean="0">
                <a:ea typeface="ＭＳ Ｐゴシック" charset="-128"/>
              </a:rPr>
              <a:t>Proteomi</a:t>
            </a:r>
            <a:r>
              <a:rPr lang="hu-HU" dirty="0" err="1" smtClean="0">
                <a:ea typeface="ＭＳ Ｐゴシック" charset="-128"/>
              </a:rPr>
              <a:t>ka</a:t>
            </a:r>
            <a:endParaRPr lang="en-US" dirty="0" smtClean="0">
              <a:ea typeface="ＭＳ Ｐゴシック" charset="-128"/>
            </a:endParaRPr>
          </a:p>
          <a:p>
            <a:pPr lvl="1"/>
            <a:r>
              <a:rPr lang="en-US" dirty="0" err="1" smtClean="0">
                <a:ea typeface="ＭＳ Ｐゴシック" charset="-128"/>
              </a:rPr>
              <a:t>Genomi</a:t>
            </a:r>
            <a:r>
              <a:rPr lang="hu-HU" dirty="0" err="1" smtClean="0">
                <a:ea typeface="ＭＳ Ｐゴシック" charset="-128"/>
              </a:rPr>
              <a:t>ka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hu-HU" dirty="0" smtClean="0">
                <a:ea typeface="ＭＳ Ｐゴシック" charset="-128"/>
              </a:rPr>
              <a:t>és szekvencia analízis</a:t>
            </a:r>
            <a:endParaRPr lang="en-US" dirty="0" smtClean="0">
              <a:ea typeface="ＭＳ Ｐゴシック" charset="-128"/>
            </a:endParaRPr>
          </a:p>
          <a:p>
            <a:pPr>
              <a:lnSpc>
                <a:spcPct val="80000"/>
              </a:lnSpc>
            </a:pPr>
            <a:r>
              <a:rPr lang="el-GR" sz="2000" dirty="0" smtClean="0"/>
              <a:t>7 </a:t>
            </a:r>
            <a:r>
              <a:rPr lang="hu-HU" sz="2000" dirty="0" smtClean="0"/>
              <a:t>alkalmazás, 5 országból</a:t>
            </a:r>
            <a:endParaRPr lang="en-US" sz="3600" dirty="0" smtClean="0"/>
          </a:p>
          <a:p>
            <a:pPr>
              <a:lnSpc>
                <a:spcPct val="80000"/>
              </a:lnSpc>
            </a:pPr>
            <a:r>
              <a:rPr lang="hu-HU" sz="2000" b="1" dirty="0" smtClean="0"/>
              <a:t>Görögország</a:t>
            </a:r>
            <a:r>
              <a:rPr lang="el-GR" sz="2000" b="1" dirty="0" smtClean="0"/>
              <a:t>: </a:t>
            </a:r>
            <a:endParaRPr lang="en-US" sz="2000" b="1" dirty="0" smtClean="0"/>
          </a:p>
          <a:p>
            <a:pPr lvl="1">
              <a:lnSpc>
                <a:spcPct val="90000"/>
              </a:lnSpc>
            </a:pPr>
            <a:r>
              <a:rPr lang="en-US" sz="1200" b="1" dirty="0" err="1" smtClean="0">
                <a:solidFill>
                  <a:srgbClr val="C00000"/>
                </a:solidFill>
              </a:rPr>
              <a:t>miRs</a:t>
            </a:r>
            <a:r>
              <a:rPr lang="hu-HU" sz="1200" b="1" dirty="0" smtClean="0">
                <a:solidFill>
                  <a:srgbClr val="C00000"/>
                </a:solidFill>
              </a:rPr>
              <a:t> - Új </a:t>
            </a:r>
            <a:r>
              <a:rPr lang="en-US" sz="1200" b="1" dirty="0" err="1" smtClean="0">
                <a:solidFill>
                  <a:srgbClr val="C00000"/>
                </a:solidFill>
              </a:rPr>
              <a:t>miRN</a:t>
            </a:r>
            <a:r>
              <a:rPr lang="hu-HU" sz="1200" b="1" dirty="0" smtClean="0">
                <a:solidFill>
                  <a:srgbClr val="C00000"/>
                </a:solidFill>
              </a:rPr>
              <a:t>S</a:t>
            </a:r>
            <a:r>
              <a:rPr lang="en-US" sz="1200" b="1" dirty="0" smtClean="0">
                <a:solidFill>
                  <a:srgbClr val="C00000"/>
                </a:solidFill>
              </a:rPr>
              <a:t> </a:t>
            </a:r>
            <a:r>
              <a:rPr lang="hu-HU" sz="1200" b="1" dirty="0" smtClean="0">
                <a:solidFill>
                  <a:srgbClr val="C00000"/>
                </a:solidFill>
              </a:rPr>
              <a:t>gének keresése</a:t>
            </a:r>
            <a:endParaRPr lang="en-US" sz="1200" b="1" dirty="0" smtClean="0">
              <a:solidFill>
                <a:srgbClr val="C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200" b="1" dirty="0" smtClean="0"/>
              <a:t>CMSLTM</a:t>
            </a:r>
            <a:r>
              <a:rPr lang="hu-HU" sz="1200" b="1" dirty="0" smtClean="0"/>
              <a:t> -</a:t>
            </a:r>
            <a:r>
              <a:rPr lang="en-US" sz="1200" b="1" dirty="0" smtClean="0"/>
              <a:t> </a:t>
            </a:r>
            <a:r>
              <a:rPr lang="hu-HU" sz="1200" b="1" dirty="0" smtClean="0"/>
              <a:t>Rövid és </a:t>
            </a:r>
            <a:r>
              <a:rPr lang="hu-HU" sz="1200" b="1" dirty="0" err="1" smtClean="0"/>
              <a:t>hosszútávú</a:t>
            </a:r>
            <a:r>
              <a:rPr lang="hu-HU" sz="1200" b="1" dirty="0" smtClean="0"/>
              <a:t> memória hálózati modellek</a:t>
            </a:r>
            <a:endParaRPr lang="en-US" b="1" dirty="0" smtClean="0"/>
          </a:p>
          <a:p>
            <a:pPr>
              <a:lnSpc>
                <a:spcPct val="80000"/>
              </a:lnSpc>
            </a:pPr>
            <a:r>
              <a:rPr lang="en-US" sz="2000" b="1" dirty="0" smtClean="0"/>
              <a:t>Montenegro</a:t>
            </a:r>
            <a:r>
              <a:rPr lang="el-GR" sz="2000" b="1" dirty="0" smtClean="0"/>
              <a:t>: </a:t>
            </a:r>
            <a:endParaRPr lang="en-US" sz="2000" b="1" dirty="0" smtClean="0"/>
          </a:p>
          <a:p>
            <a:pPr lvl="1">
              <a:lnSpc>
                <a:spcPct val="90000"/>
              </a:lnSpc>
            </a:pPr>
            <a:r>
              <a:rPr lang="en-US" sz="1200" b="1" dirty="0" smtClean="0"/>
              <a:t>DNAMA </a:t>
            </a:r>
            <a:r>
              <a:rPr lang="hu-HU" sz="1200" b="1" dirty="0" smtClean="0"/>
              <a:t>- DNS analízis többmagos infrastruktúrákon</a:t>
            </a:r>
            <a:endParaRPr lang="en-US" b="1" dirty="0" smtClean="0"/>
          </a:p>
          <a:p>
            <a:pPr>
              <a:lnSpc>
                <a:spcPct val="80000"/>
              </a:lnSpc>
            </a:pPr>
            <a:r>
              <a:rPr lang="hu-HU" sz="2000" b="1" dirty="0" smtClean="0"/>
              <a:t>Magyarország</a:t>
            </a:r>
            <a:r>
              <a:rPr lang="el-GR" sz="2000" b="1" dirty="0" smtClean="0"/>
              <a:t>:</a:t>
            </a:r>
            <a:endParaRPr lang="en-US" sz="2000" b="1" dirty="0" smtClean="0"/>
          </a:p>
          <a:p>
            <a:pPr lvl="1">
              <a:lnSpc>
                <a:spcPct val="90000"/>
              </a:lnSpc>
            </a:pPr>
            <a:r>
              <a:rPr lang="en-US" sz="1200" b="1" dirty="0" err="1" smtClean="0">
                <a:solidFill>
                  <a:srgbClr val="C00000"/>
                </a:solidFill>
              </a:rPr>
              <a:t>DeepAligner</a:t>
            </a:r>
            <a:r>
              <a:rPr lang="en-US" sz="1200" b="1" dirty="0" smtClean="0">
                <a:solidFill>
                  <a:srgbClr val="C00000"/>
                </a:solidFill>
              </a:rPr>
              <a:t> </a:t>
            </a:r>
            <a:r>
              <a:rPr lang="hu-HU" sz="1200" b="1" dirty="0" smtClean="0">
                <a:solidFill>
                  <a:srgbClr val="C00000"/>
                </a:solidFill>
              </a:rPr>
              <a:t>- Rövid szekvenciák illesztése HPC környezetben</a:t>
            </a:r>
            <a:endParaRPr lang="en-US" sz="1200" b="1" dirty="0" smtClean="0">
              <a:solidFill>
                <a:srgbClr val="C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200" b="1" dirty="0" err="1" smtClean="0">
                <a:solidFill>
                  <a:srgbClr val="C00000"/>
                </a:solidFill>
              </a:rPr>
              <a:t>Poligénes</a:t>
            </a:r>
            <a:r>
              <a:rPr lang="en-US" sz="1200" b="1" dirty="0" smtClean="0">
                <a:solidFill>
                  <a:srgbClr val="C00000"/>
                </a:solidFill>
              </a:rPr>
              <a:t> </a:t>
            </a:r>
            <a:r>
              <a:rPr lang="en-US" sz="1200" b="1" dirty="0" err="1" smtClean="0">
                <a:solidFill>
                  <a:srgbClr val="C00000"/>
                </a:solidFill>
              </a:rPr>
              <a:t>betegségek</a:t>
            </a:r>
            <a:r>
              <a:rPr lang="en-US" sz="1200" b="1" dirty="0" smtClean="0">
                <a:solidFill>
                  <a:srgbClr val="C00000"/>
                </a:solidFill>
              </a:rPr>
              <a:t> </a:t>
            </a:r>
            <a:r>
              <a:rPr lang="en-US" sz="1200" b="1" dirty="0" err="1" smtClean="0">
                <a:solidFill>
                  <a:srgbClr val="C00000"/>
                </a:solidFill>
              </a:rPr>
              <a:t>cél</a:t>
            </a:r>
            <a:r>
              <a:rPr lang="en-US" sz="1200" b="1" dirty="0" smtClean="0">
                <a:solidFill>
                  <a:srgbClr val="C00000"/>
                </a:solidFill>
              </a:rPr>
              <a:t> </a:t>
            </a:r>
            <a:r>
              <a:rPr lang="en-US" sz="1200" b="1" dirty="0" err="1" smtClean="0">
                <a:solidFill>
                  <a:srgbClr val="C00000"/>
                </a:solidFill>
              </a:rPr>
              <a:t>génjeinek</a:t>
            </a:r>
            <a:r>
              <a:rPr lang="en-US" sz="1200" b="1" dirty="0" smtClean="0">
                <a:solidFill>
                  <a:srgbClr val="C00000"/>
                </a:solidFill>
              </a:rPr>
              <a:t> </a:t>
            </a:r>
            <a:r>
              <a:rPr lang="en-US" sz="1200" b="1" dirty="0" err="1" smtClean="0">
                <a:solidFill>
                  <a:srgbClr val="C00000"/>
                </a:solidFill>
              </a:rPr>
              <a:t>keresése</a:t>
            </a:r>
            <a:r>
              <a:rPr lang="en-US" sz="1200" b="1" dirty="0" smtClean="0">
                <a:solidFill>
                  <a:srgbClr val="C00000"/>
                </a:solidFill>
              </a:rPr>
              <a:t> </a:t>
            </a:r>
            <a:r>
              <a:rPr lang="en-US" sz="1200" b="1" dirty="0" err="1" smtClean="0">
                <a:solidFill>
                  <a:srgbClr val="C00000"/>
                </a:solidFill>
              </a:rPr>
              <a:t>modellállatok</a:t>
            </a:r>
            <a:r>
              <a:rPr lang="en-US" sz="1200" b="1" dirty="0" smtClean="0">
                <a:solidFill>
                  <a:srgbClr val="C00000"/>
                </a:solidFill>
              </a:rPr>
              <a:t> </a:t>
            </a:r>
            <a:r>
              <a:rPr lang="en-US" sz="1200" b="1" dirty="0" err="1" smtClean="0">
                <a:solidFill>
                  <a:srgbClr val="C00000"/>
                </a:solidFill>
              </a:rPr>
              <a:t>közötti</a:t>
            </a:r>
            <a:r>
              <a:rPr lang="en-US" sz="1200" b="1" dirty="0" smtClean="0">
                <a:solidFill>
                  <a:srgbClr val="C00000"/>
                </a:solidFill>
              </a:rPr>
              <a:t> </a:t>
            </a:r>
            <a:r>
              <a:rPr lang="en-US" sz="1200" b="1" dirty="0" err="1" smtClean="0">
                <a:solidFill>
                  <a:srgbClr val="C00000"/>
                </a:solidFill>
              </a:rPr>
              <a:t>géntérképezéssel</a:t>
            </a:r>
            <a:endParaRPr lang="en-US" sz="1200" b="1" dirty="0" smtClean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</a:pPr>
            <a:r>
              <a:rPr lang="hu-HU" sz="2000" b="1" dirty="0" smtClean="0"/>
              <a:t>Grúzia</a:t>
            </a:r>
            <a:r>
              <a:rPr lang="en-US" sz="2000" b="1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US" sz="1200" b="1" dirty="0" smtClean="0"/>
              <a:t>MSBP</a:t>
            </a:r>
            <a:r>
              <a:rPr lang="hu-HU" sz="1200" b="1" dirty="0" smtClean="0"/>
              <a:t> -</a:t>
            </a:r>
            <a:r>
              <a:rPr lang="en-US" sz="1200" b="1" dirty="0" smtClean="0"/>
              <a:t> </a:t>
            </a:r>
            <a:r>
              <a:rPr lang="hu-HU" sz="1200" b="1" dirty="0" smtClean="0"/>
              <a:t>Biokémiai folyamatok modellezése</a:t>
            </a:r>
            <a:endParaRPr lang="en-US" sz="1400" b="1" dirty="0" smtClean="0"/>
          </a:p>
          <a:p>
            <a:pPr>
              <a:lnSpc>
                <a:spcPct val="80000"/>
              </a:lnSpc>
            </a:pPr>
            <a:r>
              <a:rPr lang="hu-HU" sz="2000" b="1" dirty="0" smtClean="0"/>
              <a:t>Örményország</a:t>
            </a:r>
            <a:r>
              <a:rPr lang="en-US" sz="2000" b="1" dirty="0" smtClean="0"/>
              <a:t>:</a:t>
            </a:r>
            <a:r>
              <a:rPr lang="el-GR" sz="2000" b="1" dirty="0" smtClean="0"/>
              <a:t> </a:t>
            </a:r>
            <a:endParaRPr lang="en-US" sz="2000" b="1" dirty="0" smtClean="0"/>
          </a:p>
          <a:p>
            <a:pPr lvl="1">
              <a:lnSpc>
                <a:spcPct val="90000"/>
              </a:lnSpc>
            </a:pPr>
            <a:r>
              <a:rPr lang="en-US" sz="1200" b="1" dirty="0" smtClean="0">
                <a:solidFill>
                  <a:srgbClr val="C00000"/>
                </a:solidFill>
              </a:rPr>
              <a:t>MDSCS</a:t>
            </a:r>
            <a:r>
              <a:rPr lang="hu-HU" sz="1200" b="1" dirty="0" smtClean="0">
                <a:solidFill>
                  <a:srgbClr val="C00000"/>
                </a:solidFill>
              </a:rPr>
              <a:t> -</a:t>
            </a:r>
            <a:r>
              <a:rPr lang="en-US" sz="1200" b="1" dirty="0" smtClean="0">
                <a:solidFill>
                  <a:srgbClr val="C00000"/>
                </a:solidFill>
              </a:rPr>
              <a:t> </a:t>
            </a:r>
            <a:r>
              <a:rPr lang="hu-HU" sz="1200" b="1" dirty="0" smtClean="0">
                <a:solidFill>
                  <a:srgbClr val="C00000"/>
                </a:solidFill>
              </a:rPr>
              <a:t>Komplex rendszerek molekula dinamikai elemzése</a:t>
            </a:r>
            <a:endParaRPr lang="en-US" sz="1200" b="1" dirty="0" smtClean="0">
              <a:solidFill>
                <a:srgbClr val="C00000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586538"/>
            <a:ext cx="9906000" cy="293687"/>
          </a:xfrm>
        </p:spPr>
        <p:txBody>
          <a:bodyPr/>
          <a:lstStyle/>
          <a:p>
            <a:pPr defTabSz="958850"/>
            <a:r>
              <a:rPr lang="hu-HU" dirty="0" err="1" smtClean="0"/>
              <a:t>Networkshop</a:t>
            </a:r>
            <a:r>
              <a:rPr lang="hu-HU" dirty="0" smtClean="0"/>
              <a:t> 2012</a:t>
            </a:r>
            <a:r>
              <a:rPr lang="en-US" dirty="0" smtClean="0"/>
              <a:t> </a:t>
            </a:r>
            <a:r>
              <a:rPr lang="hu-HU" dirty="0" smtClean="0"/>
              <a:t>        </a:t>
            </a:r>
            <a:r>
              <a:rPr lang="en-US" dirty="0" smtClean="0"/>
              <a:t>– </a:t>
            </a:r>
            <a:r>
              <a:rPr lang="hu-HU" dirty="0" smtClean="0"/>
              <a:t>      Veszprém</a:t>
            </a:r>
            <a:r>
              <a:rPr lang="en-US" dirty="0" smtClean="0"/>
              <a:t> </a:t>
            </a:r>
            <a:r>
              <a:rPr lang="hu-HU" dirty="0" smtClean="0"/>
              <a:t> 2012.04.11.</a:t>
            </a:r>
            <a:r>
              <a:rPr lang="en-US" dirty="0"/>
              <a:t>					</a:t>
            </a:r>
            <a:fld id="{A8D006C7-9E67-409C-BCD6-DF868965AE15}" type="slidenum">
              <a:rPr lang="el-GR"/>
              <a:pPr defTabSz="958850"/>
              <a:t>8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/>
              <a:t>DeepAligner</a:t>
            </a:r>
            <a:r>
              <a:rPr lang="en-US" sz="2800" dirty="0" smtClean="0"/>
              <a:t> - Rövid </a:t>
            </a:r>
            <a:r>
              <a:rPr lang="en-US" sz="2800" dirty="0" err="1" smtClean="0"/>
              <a:t>szekvenciák</a:t>
            </a:r>
            <a:r>
              <a:rPr lang="en-US" sz="2800" dirty="0" smtClean="0"/>
              <a:t> </a:t>
            </a:r>
            <a:r>
              <a:rPr lang="en-US" sz="2800" dirty="0" err="1" smtClean="0"/>
              <a:t>illesztése</a:t>
            </a:r>
            <a:r>
              <a:rPr lang="en-US" sz="2800" dirty="0" smtClean="0"/>
              <a:t> HPC </a:t>
            </a:r>
            <a:r>
              <a:rPr lang="en-US" sz="2800" dirty="0" err="1" smtClean="0"/>
              <a:t>környezetben</a:t>
            </a:r>
            <a:r>
              <a:rPr lang="hu-HU" sz="2800" dirty="0" smtClean="0"/>
              <a:t>  (folyt.)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2088" y="1523996"/>
            <a:ext cx="9518650" cy="4921250"/>
          </a:xfrm>
        </p:spPr>
        <p:txBody>
          <a:bodyPr/>
          <a:lstStyle/>
          <a:p>
            <a:r>
              <a:rPr lang="hu-HU" dirty="0" smtClean="0">
                <a:latin typeface="Verdana" pitchFamily="34" charset="0"/>
              </a:rPr>
              <a:t>Cél</a:t>
            </a:r>
          </a:p>
          <a:p>
            <a:pPr marL="815975" lvl="1" indent="-358775">
              <a:lnSpc>
                <a:spcPct val="90000"/>
              </a:lnSpc>
            </a:pPr>
            <a:r>
              <a:rPr lang="hu-HU" sz="2400" dirty="0" smtClean="0">
                <a:latin typeface="Verdana" pitchFamily="34" charset="0"/>
                <a:ea typeface="+mn-ea"/>
              </a:rPr>
              <a:t>Rövid  DNS szekvenciák masszívan párhuzamos illesztése </a:t>
            </a:r>
          </a:p>
          <a:p>
            <a:pPr marL="815975" lvl="1" indent="-358775">
              <a:lnSpc>
                <a:spcPct val="90000"/>
              </a:lnSpc>
            </a:pPr>
            <a:r>
              <a:rPr lang="hu-HU" sz="2400" dirty="0" smtClean="0">
                <a:latin typeface="Verdana" pitchFamily="34" charset="0"/>
                <a:ea typeface="+mn-ea"/>
              </a:rPr>
              <a:t>A dél-európai régió kutatói számára hozzáférhető szolgáltatás</a:t>
            </a:r>
          </a:p>
          <a:p>
            <a:pPr marL="815975" lvl="1" indent="-358775">
              <a:lnSpc>
                <a:spcPct val="90000"/>
              </a:lnSpc>
            </a:pPr>
            <a:r>
              <a:rPr lang="hu-HU" sz="2400" dirty="0" smtClean="0">
                <a:latin typeface="Verdana" pitchFamily="34" charset="0"/>
                <a:ea typeface="+mn-ea"/>
              </a:rPr>
              <a:t>Használható algoritmusok</a:t>
            </a:r>
          </a:p>
          <a:p>
            <a:pPr marL="1273175" lvl="2" indent="-358775">
              <a:lnSpc>
                <a:spcPct val="90000"/>
              </a:lnSpc>
            </a:pPr>
            <a:r>
              <a:rPr lang="hu-HU" sz="2400" dirty="0" smtClean="0">
                <a:latin typeface="Verdana" pitchFamily="34" charset="0"/>
                <a:ea typeface="+mn-ea"/>
              </a:rPr>
              <a:t>Jelenleg: BLAST </a:t>
            </a:r>
            <a:r>
              <a:rPr lang="en-US" sz="2400" dirty="0" smtClean="0">
                <a:latin typeface="Verdana" pitchFamily="34" charset="0"/>
                <a:ea typeface="+mn-ea"/>
              </a:rPr>
              <a:t>&amp; </a:t>
            </a:r>
            <a:r>
              <a:rPr lang="hu-HU" sz="2400" dirty="0" smtClean="0">
                <a:latin typeface="Verdana" pitchFamily="34" charset="0"/>
                <a:ea typeface="+mn-ea"/>
              </a:rPr>
              <a:t>BWA</a:t>
            </a:r>
            <a:endParaRPr lang="en-US" sz="2400" dirty="0" smtClean="0">
              <a:latin typeface="Verdana" pitchFamily="34" charset="0"/>
              <a:ea typeface="+mn-ea"/>
            </a:endParaRPr>
          </a:p>
          <a:p>
            <a:pPr marL="1273175" lvl="2" indent="-358775">
              <a:lnSpc>
                <a:spcPct val="90000"/>
              </a:lnSpc>
            </a:pPr>
            <a:r>
              <a:rPr lang="en-US" sz="2400" dirty="0" err="1" smtClean="0">
                <a:latin typeface="Verdana" pitchFamily="34" charset="0"/>
                <a:ea typeface="+mn-ea"/>
              </a:rPr>
              <a:t>Tov</a:t>
            </a:r>
            <a:r>
              <a:rPr lang="hu-HU" sz="2400" dirty="0" smtClean="0">
                <a:latin typeface="Verdana" pitchFamily="34" charset="0"/>
                <a:ea typeface="+mn-ea"/>
              </a:rPr>
              <a:t>á</a:t>
            </a:r>
            <a:r>
              <a:rPr lang="en-US" sz="2400" dirty="0" err="1" smtClean="0">
                <a:latin typeface="Verdana" pitchFamily="34" charset="0"/>
                <a:ea typeface="+mn-ea"/>
              </a:rPr>
              <a:t>bbi</a:t>
            </a:r>
            <a:r>
              <a:rPr lang="en-US" sz="2400" dirty="0" smtClean="0">
                <a:latin typeface="Verdana" pitchFamily="34" charset="0"/>
                <a:ea typeface="+mn-ea"/>
              </a:rPr>
              <a:t> </a:t>
            </a:r>
            <a:r>
              <a:rPr lang="hu-HU" sz="2400" dirty="0" smtClean="0">
                <a:latin typeface="Verdana" pitchFamily="34" charset="0"/>
                <a:ea typeface="+mn-ea"/>
              </a:rPr>
              <a:t>illesztési algoritmusok… </a:t>
            </a:r>
          </a:p>
          <a:p>
            <a:pPr marL="434975"/>
            <a:r>
              <a:rPr lang="hu-HU" dirty="0" smtClean="0">
                <a:latin typeface="Verdana" pitchFamily="34" charset="0"/>
              </a:rPr>
              <a:t>Fejlesztő</a:t>
            </a:r>
          </a:p>
          <a:p>
            <a:pPr marL="854075" lvl="1"/>
            <a:r>
              <a:rPr lang="hu-HU" dirty="0" smtClean="0">
                <a:latin typeface="Verdana" pitchFamily="34" charset="0"/>
              </a:rPr>
              <a:t>Óbudai Egyetem /Neumann Informatikai Kar</a:t>
            </a:r>
          </a:p>
          <a:p>
            <a:pPr marL="434975"/>
            <a:r>
              <a:rPr lang="hu-HU" dirty="0" smtClean="0">
                <a:latin typeface="Verdana" pitchFamily="34" charset="0"/>
              </a:rPr>
              <a:t>Támogatók</a:t>
            </a:r>
          </a:p>
          <a:p>
            <a:pPr marL="854075" lvl="1"/>
            <a:r>
              <a:rPr lang="hu-HU" dirty="0" smtClean="0">
                <a:latin typeface="Verdana" pitchFamily="34" charset="0"/>
              </a:rPr>
              <a:t>MTA SZTAKI (szakmai)</a:t>
            </a:r>
          </a:p>
          <a:p>
            <a:pPr marL="854075" lvl="1"/>
            <a:r>
              <a:rPr lang="hu-HU" dirty="0" smtClean="0">
                <a:latin typeface="Verdana" pitchFamily="34" charset="0"/>
              </a:rPr>
              <a:t>NIIF (infrastruktúra + szakmai)</a:t>
            </a:r>
          </a:p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&lt;Event&gt; – &lt;Place&gt; &lt;Date (DD-Month-YYYY)&gt;					</a:t>
            </a:r>
            <a:fld id="{70F2B333-24EA-4DE2-9D5F-F92EB537375C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EGRID-ppt-template">
  <a:themeElements>
    <a:clrScheme name="HP-SE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54A94"/>
      </a:accent1>
      <a:accent2>
        <a:srgbClr val="103152"/>
      </a:accent2>
      <a:accent3>
        <a:srgbClr val="FFFFFF"/>
      </a:accent3>
      <a:accent4>
        <a:srgbClr val="00B050"/>
      </a:accent4>
      <a:accent5>
        <a:srgbClr val="42ADC5"/>
      </a:accent5>
      <a:accent6>
        <a:srgbClr val="FF0000"/>
      </a:accent6>
      <a:hlink>
        <a:srgbClr val="0070C0"/>
      </a:hlink>
      <a:folHlink>
        <a:srgbClr val="5297DD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5885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5885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SEEGRID-ppt-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EGRID-ppt-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EGRID-ppt-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EGRID-ppt-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EGRID-ppt-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EGRID-ppt-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EGRID-ppt-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EGRID-ppt-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EGRID-ppt-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EGRID-ppt-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EGRID-ppt-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EGRID-ppt-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EGRID-ppt-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SEEGRID-ppt-template</Template>
  <TotalTime>436</TotalTime>
  <Words>954</Words>
  <Application>Microsoft Office PowerPoint</Application>
  <PresentationFormat>A4 (210x297 mm)</PresentationFormat>
  <Paragraphs>282</Paragraphs>
  <Slides>18</Slides>
  <Notes>2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0" baseType="lpstr">
      <vt:lpstr>SEEGRID-ppt-template</vt:lpstr>
      <vt:lpstr>Photo Editor Photo</vt:lpstr>
      <vt:lpstr>Támogatott bioinformatikai szolgáltatások a HP-SEE projekt infrastruktúráján</vt:lpstr>
      <vt:lpstr>HP-SEE</vt:lpstr>
      <vt:lpstr>Magyarországi projektrészvétel</vt:lpstr>
      <vt:lpstr>HP-SEE partnerek (14)</vt:lpstr>
      <vt:lpstr>A HP-SEE projekt  általános céljai</vt:lpstr>
      <vt:lpstr>HP-SEE infrastruktúra</vt:lpstr>
      <vt:lpstr>HP-SEE vízió: fenntarthatóság</vt:lpstr>
      <vt:lpstr>Élettudományok virtuális kutatói közösség (VRC)</vt:lpstr>
      <vt:lpstr>DeepAligner - Rövid szekvenciák illesztése HPC környezetben  (folyt.)</vt:lpstr>
      <vt:lpstr>DeepAligner - Rövid szekvenciák illesztése HPC környezetben (folyt.)</vt:lpstr>
      <vt:lpstr>DiseaseGene - Poligénes betegségek cél génjeinek keresése modellállatok közötti géntérképezéssel</vt:lpstr>
      <vt:lpstr>DiseaseGene - Poligénes betegségek cél génjeinek keresése modellállatok közötti géntérképezéssel (folyt.)</vt:lpstr>
      <vt:lpstr>További alkalmazások</vt:lpstr>
      <vt:lpstr>Összefoglalás</vt:lpstr>
      <vt:lpstr>15. dia</vt:lpstr>
      <vt:lpstr>Grid vízió és Portálok/eScience átjárók </vt:lpstr>
      <vt:lpstr>P-GRADE portál szoftver család</vt:lpstr>
      <vt:lpstr>WS-PGRADE/gUSE architecture</vt:lpstr>
    </vt:vector>
  </TitlesOfParts>
  <Company>edet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&lt;Presentation Title&gt; &lt;Presentation Subtitle&gt;</dc:title>
  <dc:creator>nvog</dc:creator>
  <cp:lastModifiedBy>user</cp:lastModifiedBy>
  <cp:revision>69</cp:revision>
  <dcterms:created xsi:type="dcterms:W3CDTF">2004-04-29T08:03:52Z</dcterms:created>
  <dcterms:modified xsi:type="dcterms:W3CDTF">2012-04-11T11:38:10Z</dcterms:modified>
</cp:coreProperties>
</file>