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</p:sldMasterIdLst>
  <p:notesMasterIdLst>
    <p:notesMasterId r:id="rId15"/>
  </p:notesMasterIdLst>
  <p:handoutMasterIdLst>
    <p:handoutMasterId r:id="rId16"/>
  </p:handoutMasterIdLst>
  <p:sldIdLst>
    <p:sldId id="262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</p:sldIdLst>
  <p:sldSz cx="9906000" cy="6858000" type="A4"/>
  <p:notesSz cx="9866313" cy="6754813"/>
  <p:defaultTextStyle>
    <a:defPPr>
      <a:defRPr lang="en-US"/>
    </a:defPPr>
    <a:lvl1pPr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1pPr>
    <a:lvl2pPr marL="4572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2pPr>
    <a:lvl3pPr marL="9144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3pPr>
    <a:lvl4pPr marL="13716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4pPr>
    <a:lvl5pPr marL="18288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9933"/>
    <a:srgbClr val="FF9900"/>
    <a:srgbClr val="00FF00"/>
    <a:srgbClr val="CCCC00"/>
    <a:srgbClr val="FFFF99"/>
    <a:srgbClr val="FFFFCC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5" autoAdjust="0"/>
    <p:restoredTop sz="94491" autoAdjust="0"/>
  </p:normalViewPr>
  <p:slideViewPr>
    <p:cSldViewPr snapToGrid="0">
      <p:cViewPr varScale="1">
        <p:scale>
          <a:sx n="93" d="100"/>
          <a:sy n="93" d="100"/>
        </p:scale>
        <p:origin x="-376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0" y="0"/>
            <a:ext cx="4276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15088"/>
            <a:ext cx="4275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0" y="6415088"/>
            <a:ext cx="42767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DC3300D-5115-4BAB-93FC-246CDC56F3C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9929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6738" y="506413"/>
            <a:ext cx="3659187" cy="2533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4450" y="3209925"/>
            <a:ext cx="7237413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67882BFB-C195-4ABC-8201-A723AE96FA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109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-1"/>
            <a:ext cx="9906000" cy="111628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5" name="Rectangle 24"/>
          <p:cNvSpPr>
            <a:spLocks noChangeArrowheads="1"/>
          </p:cNvSpPr>
          <p:nvPr userDrawn="1"/>
        </p:nvSpPr>
        <p:spPr bwMode="auto">
          <a:xfrm>
            <a:off x="4532313" y="3200400"/>
            <a:ext cx="1938337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58850">
              <a:defRPr/>
            </a:pPr>
            <a:r>
              <a:rPr lang="en-US" sz="2000" b="0" dirty="0"/>
              <a:t>www.hp-see.eu</a:t>
            </a:r>
            <a:endParaRPr lang="el-GR" sz="2000" b="0" dirty="0"/>
          </a:p>
        </p:txBody>
      </p:sp>
      <p:sp>
        <p:nvSpPr>
          <p:cNvPr id="6" name="Rectangle 25"/>
          <p:cNvSpPr>
            <a:spLocks noChangeArrowheads="1"/>
          </p:cNvSpPr>
          <p:nvPr userDrawn="1"/>
        </p:nvSpPr>
        <p:spPr bwMode="auto">
          <a:xfrm>
            <a:off x="4313238" y="1887538"/>
            <a:ext cx="2149475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58850">
              <a:defRPr/>
            </a:pPr>
            <a:r>
              <a:rPr lang="en-US" sz="3200" dirty="0"/>
              <a:t>HP-SEE</a:t>
            </a:r>
            <a:endParaRPr lang="el-GR" sz="3200" dirty="0"/>
          </a:p>
        </p:txBody>
      </p:sp>
      <p:pic>
        <p:nvPicPr>
          <p:cNvPr id="7" name="Picture 8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8425" y="1781175"/>
            <a:ext cx="3457575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1476" name="Rectangle 20"/>
          <p:cNvSpPr>
            <a:spLocks noGrp="1" noChangeArrowheads="1"/>
          </p:cNvSpPr>
          <p:nvPr>
            <p:ph type="ctrTitle" sz="quarter"/>
          </p:nvPr>
        </p:nvSpPr>
        <p:spPr>
          <a:xfrm>
            <a:off x="373063" y="2401888"/>
            <a:ext cx="6059487" cy="862012"/>
          </a:xfrm>
          <a:noFill/>
        </p:spPr>
        <p:txBody>
          <a:bodyPr lIns="91440" tIns="45720" rIns="91440" bIns="45720"/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</a:t>
            </a:r>
            <a:endParaRPr lang="el-GR"/>
          </a:p>
        </p:txBody>
      </p:sp>
      <p:sp>
        <p:nvSpPr>
          <p:cNvPr id="531484" name="Rectangle 28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342900" y="3736975"/>
            <a:ext cx="6076950" cy="1042988"/>
          </a:xfrm>
        </p:spPr>
        <p:txBody>
          <a:bodyPr lIns="91440" tIns="45720" rIns="91440" bIns="45720"/>
          <a:lstStyle>
            <a:lvl1pPr marL="0" indent="0" algn="r">
              <a:buFont typeface="Wingdings" pitchFamily="2" charset="2"/>
              <a:buNone/>
              <a:defRPr sz="1600" b="1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US" dirty="0" smtClean="0"/>
              <a:t>&lt;Name&gt;&lt;Position&gt;&lt;Organization&gt;&lt;e-mail&gt;</a:t>
            </a:r>
            <a:endParaRPr lang="el-GR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78600"/>
            <a:ext cx="9906000" cy="293688"/>
          </a:xfr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A76B4658-FCC5-4CDB-9784-5FF6DD787B1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1863" y="-4763"/>
            <a:ext cx="2428875" cy="6578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4763" y="-4763"/>
            <a:ext cx="7134226" cy="6578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B930F3A1-B166-4D69-8477-CCAB873DA52D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70F2B333-24EA-4DE2-9D5F-F92EB537375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0853997F-61B1-49DA-BEC2-58B8ACB1542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88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613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</a:t>
            </a:r>
            <a:fld id="{DE6330F6-36BC-487E-AE94-F059D3DE287E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A2DD1F75-6E2B-46FE-8A0E-E34258FCE06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</a:t>
            </a:r>
            <a:fld id="{27FE842A-F356-44CB-A48B-DADF02F47445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C4F27B07-17D4-47C8-8354-F713D299616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25213920-E3B8-4A6D-8C9A-E5B568FD3FE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719E5E8B-E1C6-4771-B7BC-F2F414FDFFE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4763" y="-4763"/>
            <a:ext cx="8134351" cy="11255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2588"/>
            <a:ext cx="9518650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 err="1" smtClean="0"/>
              <a:t>Click</a:t>
            </a:r>
            <a:r>
              <a:rPr lang="el-GR" dirty="0" smtClean="0"/>
              <a:t> </a:t>
            </a:r>
            <a:r>
              <a:rPr lang="el-GR" dirty="0" err="1" smtClean="0"/>
              <a:t>to</a:t>
            </a:r>
            <a:r>
              <a:rPr lang="el-GR" dirty="0" smtClean="0"/>
              <a:t> </a:t>
            </a:r>
            <a:r>
              <a:rPr lang="el-GR" dirty="0" err="1" smtClean="0"/>
              <a:t>edit</a:t>
            </a:r>
            <a:r>
              <a:rPr lang="el-GR" dirty="0" smtClean="0"/>
              <a:t> </a:t>
            </a:r>
            <a:r>
              <a:rPr lang="el-GR" dirty="0" err="1" smtClean="0"/>
              <a:t>Master</a:t>
            </a:r>
            <a:r>
              <a:rPr lang="el-GR" dirty="0" smtClean="0"/>
              <a:t> </a:t>
            </a:r>
            <a:r>
              <a:rPr lang="el-GR" dirty="0" err="1" smtClean="0"/>
              <a:t>text</a:t>
            </a:r>
            <a:r>
              <a:rPr lang="el-GR" dirty="0" smtClean="0"/>
              <a:t> </a:t>
            </a:r>
            <a:r>
              <a:rPr lang="el-GR" dirty="0" err="1" smtClean="0"/>
              <a:t>styles</a:t>
            </a:r>
            <a:endParaRPr lang="el-GR" dirty="0" smtClean="0"/>
          </a:p>
          <a:p>
            <a:pPr lvl="1"/>
            <a:r>
              <a:rPr lang="el-GR" dirty="0" err="1" smtClean="0"/>
              <a:t>Second</a:t>
            </a:r>
            <a:r>
              <a:rPr lang="el-GR" dirty="0" smtClean="0"/>
              <a:t> </a:t>
            </a:r>
            <a:r>
              <a:rPr lang="el-GR" dirty="0" err="1" smtClean="0"/>
              <a:t>level</a:t>
            </a:r>
            <a:endParaRPr lang="el-GR" dirty="0" smtClean="0"/>
          </a:p>
          <a:p>
            <a:pPr lvl="2"/>
            <a:r>
              <a:rPr lang="el-GR" dirty="0" err="1" smtClean="0"/>
              <a:t>Third</a:t>
            </a:r>
            <a:r>
              <a:rPr lang="el-GR" dirty="0" smtClean="0"/>
              <a:t> </a:t>
            </a:r>
            <a:r>
              <a:rPr lang="el-GR" dirty="0" err="1" smtClean="0"/>
              <a:t>level</a:t>
            </a:r>
            <a:endParaRPr lang="el-GR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300" b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711545AC-028C-461E-87A2-BB0A701371C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59828"/>
            <a:ext cx="9906000" cy="4948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0" y="1114301"/>
            <a:ext cx="9906000" cy="4948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1" r:id="rId5"/>
    <p:sldLayoutId id="2147483699" r:id="rId6"/>
    <p:sldLayoutId id="2147483692" r:id="rId7"/>
    <p:sldLayoutId id="2147483693" r:id="rId8"/>
    <p:sldLayoutId id="2147483700" r:id="rId9"/>
    <p:sldLayoutId id="2147483701" r:id="rId10"/>
    <p:sldLayoutId id="2147483694" r:id="rId11"/>
  </p:sldLayoutIdLst>
  <p:hf hdr="0" dt="0"/>
  <p:txStyles>
    <p:titleStyle>
      <a:lvl1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+mj-lt"/>
          <a:ea typeface="+mj-ea"/>
          <a:cs typeface="+mj-cs"/>
        </a:defRPr>
      </a:lvl1pPr>
      <a:lvl2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2pPr>
      <a:lvl3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3pPr>
      <a:lvl4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4pPr>
      <a:lvl5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5pPr>
      <a:lvl6pPr marL="4572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6pPr>
      <a:lvl7pPr marL="9144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7pPr>
      <a:lvl8pPr marL="13716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8pPr>
      <a:lvl9pPr marL="18288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58775" indent="-358775" algn="l" defTabSz="958850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300038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2pPr>
      <a:lvl3pPr marL="1196975" indent="-238125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>
          <a:solidFill>
            <a:schemeClr val="tx1"/>
          </a:solidFill>
          <a:latin typeface="+mn-lt"/>
          <a:cs typeface="+mn-cs"/>
        </a:defRPr>
      </a:lvl3pPr>
      <a:lvl4pPr marL="1674813" indent="-238125" algn="l" defTabSz="958850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155825" indent="-239713" algn="l" defTabSz="958850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6130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30702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5274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9846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utah.edu/dept/old/texinfo/as/gprof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 sz="quarter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Profiling with GNU </a:t>
            </a:r>
            <a:r>
              <a:rPr lang="en-US" dirty="0" err="1" smtClean="0"/>
              <a:t>GProf</a:t>
            </a:r>
            <a:endParaRPr lang="en-US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Aleksandar</a:t>
            </a:r>
            <a:r>
              <a:rPr lang="en-US" dirty="0" smtClean="0"/>
              <a:t> </a:t>
            </a:r>
            <a:r>
              <a:rPr lang="en-US" dirty="0" err="1" smtClean="0"/>
              <a:t>Jovic</a:t>
            </a:r>
            <a:endParaRPr lang="en-US" dirty="0" smtClean="0"/>
          </a:p>
          <a:p>
            <a:pPr eaLnBrk="1" hangingPunct="1"/>
            <a:r>
              <a:rPr lang="en-US" dirty="0" smtClean="0"/>
              <a:t>Institute of Physics Belgrade, Serbia</a:t>
            </a:r>
          </a:p>
          <a:p>
            <a:pPr eaLnBrk="1" hangingPunct="1"/>
            <a:r>
              <a:rPr lang="en-US" dirty="0" smtClean="0"/>
              <a:t>Scientific Computing Laboratory </a:t>
            </a:r>
          </a:p>
          <a:p>
            <a:pPr eaLnBrk="1" hangingPunct="1"/>
            <a:r>
              <a:rPr lang="en-US" dirty="0" smtClean="0"/>
              <a:t>ajovic@ipb.ac.rs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2218"/>
            <a:ext cx="9906000" cy="5451620"/>
          </a:xfrm>
        </p:spPr>
        <p:txBody>
          <a:bodyPr/>
          <a:lstStyle/>
          <a:p>
            <a:r>
              <a:rPr lang="en-US" i="1" dirty="0" smtClean="0"/>
              <a:t>Call graph - </a:t>
            </a:r>
            <a:r>
              <a:rPr lang="en-US" dirty="0" smtClean="0"/>
              <a:t>The call graph shows how much time was spent in each function and its children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ifort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-pg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primer_gprof.f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-o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f_primer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gprof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–b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f_primer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gmon.out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&gt; output.txt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$ vim output.txt </a:t>
            </a:r>
          </a:p>
          <a:p>
            <a:pPr marL="358775" lvl="1" indent="-358775">
              <a:lnSpc>
                <a:spcPct val="90000"/>
              </a:lnSpc>
            </a:pPr>
            <a:r>
              <a:rPr lang="en-US" dirty="0" smtClean="0"/>
              <a:t>Primary line :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Index  % time    self  children    called     name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Index -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+mj-lt"/>
                <a:cs typeface="Courier New" pitchFamily="49" charset="0"/>
              </a:rPr>
              <a:t>Each function has an index number, which appears at the beginning of its primary line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% time </a:t>
            </a:r>
            <a:r>
              <a:rPr lang="en-US" dirty="0" smtClean="0">
                <a:latin typeface="+mj-lt"/>
                <a:cs typeface="Courier New" pitchFamily="49" charset="0"/>
              </a:rPr>
              <a:t>– </a:t>
            </a:r>
            <a:r>
              <a:rPr lang="en-US" sz="1600" dirty="0" smtClean="0">
                <a:latin typeface="+mj-lt"/>
                <a:cs typeface="Courier New" pitchFamily="49" charset="0"/>
              </a:rPr>
              <a:t>This is the percentage of the total time that was spent in this function, including time spent in subroutines called from this function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self </a:t>
            </a:r>
            <a:r>
              <a:rPr lang="en-US" sz="1600" dirty="0" smtClean="0">
                <a:latin typeface="+mj-lt"/>
                <a:cs typeface="Courier New" pitchFamily="49" charset="0"/>
              </a:rPr>
              <a:t>- </a:t>
            </a:r>
            <a:r>
              <a:rPr lang="en-US" sz="1600" dirty="0" smtClean="0">
                <a:latin typeface="+mj-lt"/>
              </a:rPr>
              <a:t>This is the total amount of time spent in this function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children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+mj-lt"/>
              </a:rPr>
              <a:t>- This is the total amount of time spent in the subroutine calls made by this function  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called </a:t>
            </a:r>
            <a:r>
              <a:rPr lang="en-US" sz="1600" dirty="0" smtClean="0">
                <a:latin typeface="+mj-lt"/>
                <a:cs typeface="Courier New" pitchFamily="49" charset="0"/>
              </a:rPr>
              <a:t>- This is the number of times the function was called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 - </a:t>
            </a:r>
            <a:r>
              <a:rPr lang="en-US" sz="1600" dirty="0" smtClean="0"/>
              <a:t>This is the name of the current function</a:t>
            </a:r>
            <a:endParaRPr lang="en-US" sz="1600" dirty="0" smtClean="0">
              <a:latin typeface="+mj-lt"/>
              <a:cs typeface="Courier New" pitchFamily="49" charset="0"/>
            </a:endParaRP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lang="en-US" sz="1600" dirty="0" smtClean="0">
              <a:latin typeface="+mj-lt"/>
              <a:cs typeface="Courier New" pitchFamily="49" charset="0"/>
            </a:endParaRP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lang="en-US" sz="1600" dirty="0" smtClean="0">
              <a:latin typeface="+mj-lt"/>
              <a:cs typeface="Courier New" pitchFamily="49" charset="0"/>
            </a:endParaRP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lang="en-US" sz="1600" dirty="0" smtClean="0">
              <a:latin typeface="+mj-lt"/>
              <a:cs typeface="Courier New" pitchFamily="49" charset="0"/>
            </a:endParaRP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&lt;Event&gt; – &lt;Place&gt; &lt;Date (DD-Month-YYYY)&gt;					</a:t>
            </a:r>
            <a:fld id="{70F2B333-24EA-4DE2-9D5F-F92EB537375C}" type="slidenum">
              <a:rPr lang="el-GR" smtClean="0"/>
              <a:pPr>
                <a:defRPr/>
              </a:pPr>
              <a:t>10</a:t>
            </a:fld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3782"/>
            <a:ext cx="9906000" cy="5410056"/>
          </a:xfrm>
        </p:spPr>
        <p:txBody>
          <a:bodyPr/>
          <a:lstStyle/>
          <a:p>
            <a:r>
              <a:rPr lang="en-US" sz="1600" dirty="0" smtClean="0"/>
              <a:t>granularity: each sample hit covers 2 byte(s) no time propagated</a:t>
            </a:r>
          </a:p>
          <a:p>
            <a:endParaRPr lang="en-US" sz="1600" dirty="0" smtClean="0"/>
          </a:p>
          <a:p>
            <a:r>
              <a:rPr lang="en-US" sz="1600" dirty="0" smtClean="0"/>
              <a:t>index % time    self  children    called     name</a:t>
            </a:r>
          </a:p>
          <a:p>
            <a:r>
              <a:rPr lang="en-US" sz="1600" dirty="0" smtClean="0"/>
              <a:t>             0.00     0.00       1/2           </a:t>
            </a:r>
            <a:r>
              <a:rPr lang="en-US" sz="1600" dirty="0" err="1" smtClean="0"/>
              <a:t>fizika</a:t>
            </a:r>
            <a:r>
              <a:rPr lang="en-US" sz="1600" dirty="0" smtClean="0"/>
              <a:t>_ [3]</a:t>
            </a:r>
          </a:p>
          <a:p>
            <a:r>
              <a:rPr lang="en-US" sz="1600" dirty="0" smtClean="0"/>
              <a:t>             0.00     0.00       1/2           </a:t>
            </a:r>
            <a:r>
              <a:rPr lang="en-US" sz="1600" dirty="0" err="1" smtClean="0"/>
              <a:t>matematika</a:t>
            </a:r>
            <a:r>
              <a:rPr lang="en-US" sz="1600" dirty="0" smtClean="0"/>
              <a:t>_ [4]</a:t>
            </a:r>
          </a:p>
          <a:p>
            <a:r>
              <a:rPr lang="en-US" sz="1600" dirty="0" smtClean="0"/>
              <a:t>[1]           0.0    0.00    0.00       2         </a:t>
            </a:r>
            <a:r>
              <a:rPr lang="en-US" sz="1600" dirty="0" err="1" smtClean="0"/>
              <a:t>hemija</a:t>
            </a:r>
            <a:r>
              <a:rPr lang="en-US" sz="1600" dirty="0" smtClean="0"/>
              <a:t>_ [1]</a:t>
            </a:r>
          </a:p>
          <a:p>
            <a:r>
              <a:rPr lang="en-US" sz="1600" dirty="0" smtClean="0"/>
              <a:t>-----------------------------------------------</a:t>
            </a:r>
          </a:p>
          <a:p>
            <a:r>
              <a:rPr lang="en-US" sz="1600" dirty="0" smtClean="0"/>
              <a:t>                0.00    0.00       1/1           main [223]</a:t>
            </a:r>
          </a:p>
          <a:p>
            <a:r>
              <a:rPr lang="en-US" sz="1600" dirty="0" smtClean="0"/>
              <a:t>[2]      0.0    0.00    0.00       1         MAIN__ [2]</a:t>
            </a:r>
          </a:p>
          <a:p>
            <a:r>
              <a:rPr lang="en-US" sz="1600" dirty="0" smtClean="0"/>
              <a:t>                0.00    0.00       1/1           </a:t>
            </a:r>
            <a:r>
              <a:rPr lang="en-US" sz="1600" dirty="0" err="1" smtClean="0"/>
              <a:t>matematika</a:t>
            </a:r>
            <a:r>
              <a:rPr lang="en-US" sz="1600" dirty="0" smtClean="0"/>
              <a:t>_ [4]</a:t>
            </a:r>
          </a:p>
          <a:p>
            <a:r>
              <a:rPr lang="en-US" sz="1600" dirty="0" smtClean="0"/>
              <a:t>                0.00    0.00       1/1           </a:t>
            </a:r>
            <a:r>
              <a:rPr lang="en-US" sz="1600" dirty="0" err="1" smtClean="0"/>
              <a:t>fizika</a:t>
            </a:r>
            <a:r>
              <a:rPr lang="en-US" sz="1600" dirty="0" smtClean="0"/>
              <a:t>_ [3]</a:t>
            </a:r>
          </a:p>
          <a:p>
            <a:r>
              <a:rPr lang="en-US" sz="1600" dirty="0" smtClean="0"/>
              <a:t>-----------------------------------------------</a:t>
            </a:r>
          </a:p>
          <a:p>
            <a:r>
              <a:rPr lang="en-US" sz="1600" dirty="0" smtClean="0"/>
              <a:t>                0.00    0.00       1/1           MAIN__ [2]</a:t>
            </a:r>
          </a:p>
          <a:p>
            <a:r>
              <a:rPr lang="en-US" sz="1600" dirty="0" smtClean="0"/>
              <a:t>[3]      0.0    0.00    0.00       1         </a:t>
            </a:r>
            <a:r>
              <a:rPr lang="en-US" sz="1600" dirty="0" err="1" smtClean="0"/>
              <a:t>fizika</a:t>
            </a:r>
            <a:r>
              <a:rPr lang="en-US" sz="1600" dirty="0" smtClean="0"/>
              <a:t>_ [3]</a:t>
            </a:r>
          </a:p>
          <a:p>
            <a:r>
              <a:rPr lang="en-US" sz="1600" dirty="0" smtClean="0"/>
              <a:t>                0.00    0.00       1/2           </a:t>
            </a:r>
            <a:r>
              <a:rPr lang="en-US" sz="1600" dirty="0" err="1" smtClean="0"/>
              <a:t>hemija</a:t>
            </a:r>
            <a:r>
              <a:rPr lang="en-US" sz="1600" dirty="0" smtClean="0"/>
              <a:t>_ [1]</a:t>
            </a:r>
          </a:p>
          <a:p>
            <a:r>
              <a:rPr lang="en-US" sz="1600" dirty="0" smtClean="0"/>
              <a:t>-----------------------------------------------</a:t>
            </a:r>
          </a:p>
          <a:p>
            <a:r>
              <a:rPr lang="en-US" sz="1600" dirty="0" smtClean="0"/>
              <a:t>                0.00    0.00       1/1           MAIN__ [2]</a:t>
            </a:r>
          </a:p>
          <a:p>
            <a:r>
              <a:rPr lang="en-US" sz="1600" dirty="0" smtClean="0"/>
              <a:t>[4]      0.0    0.00    0.00       1         </a:t>
            </a:r>
            <a:r>
              <a:rPr lang="en-US" sz="1600" dirty="0" err="1" smtClean="0"/>
              <a:t>matematika</a:t>
            </a:r>
            <a:r>
              <a:rPr lang="en-US" sz="1600" dirty="0" smtClean="0"/>
              <a:t>_ [4]</a:t>
            </a:r>
          </a:p>
          <a:p>
            <a:r>
              <a:rPr lang="en-US" sz="1600" dirty="0" smtClean="0"/>
              <a:t>                0.00    0.00       1/2           </a:t>
            </a:r>
            <a:r>
              <a:rPr lang="en-US" sz="1600" dirty="0" err="1" smtClean="0"/>
              <a:t>hemija</a:t>
            </a:r>
            <a:r>
              <a:rPr lang="en-US" sz="1600" dirty="0" smtClean="0"/>
              <a:t>_ [1]</a:t>
            </a:r>
          </a:p>
          <a:p>
            <a:r>
              <a:rPr lang="en-US" sz="1600" dirty="0" smtClean="0"/>
              <a:t>-----------------------------------------------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&lt;Event&gt; – &lt;Place&gt; &lt;Date (DD-Month-YYYY)&gt;					</a:t>
            </a:r>
            <a:fld id="{70F2B333-24EA-4DE2-9D5F-F92EB537375C}" type="slidenum">
              <a:rPr lang="el-GR" smtClean="0"/>
              <a:pPr>
                <a:defRPr/>
              </a:pPr>
              <a:t>11</a:t>
            </a:fld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05345"/>
            <a:ext cx="9906000" cy="5368493"/>
          </a:xfrm>
        </p:spPr>
        <p:txBody>
          <a:bodyPr/>
          <a:lstStyle/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ajovic@ui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moj_C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]$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-pg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eratosten.c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-o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eratosten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ajovic@ui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moj_C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]$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gprof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-b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eratosten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gmon.out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&gt; erat.txt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ajovic@ui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moj_C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]$ vim erat.txt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lang="en-US" sz="1600" dirty="0" smtClean="0"/>
          </a:p>
          <a:p>
            <a:r>
              <a:rPr lang="en-US" sz="1600" dirty="0" smtClean="0"/>
              <a:t>granularity: each sample hit covers 2 byte(s) for 0.73% of 1.37 seconds</a:t>
            </a:r>
          </a:p>
          <a:p>
            <a:endParaRPr lang="en-US" sz="1600" dirty="0" smtClean="0"/>
          </a:p>
          <a:p>
            <a:r>
              <a:rPr lang="en-US" sz="1600" dirty="0" smtClean="0"/>
              <a:t>index % time    self  children                called                                    name</a:t>
            </a:r>
          </a:p>
          <a:p>
            <a:r>
              <a:rPr lang="en-US" sz="1600" dirty="0" smtClean="0"/>
              <a:t>                                                                                             &lt;spontaneous&gt;</a:t>
            </a:r>
          </a:p>
          <a:p>
            <a:r>
              <a:rPr lang="en-US" sz="1600" dirty="0" smtClean="0"/>
              <a:t>[1]    100.0     0.14      1.23                                               main [1]</a:t>
            </a:r>
          </a:p>
          <a:p>
            <a:r>
              <a:rPr lang="en-US" sz="1600" dirty="0" smtClean="0"/>
              <a:t>                      0.80      0.00                    1/1                               make [2]</a:t>
            </a:r>
          </a:p>
          <a:p>
            <a:r>
              <a:rPr lang="en-US" sz="1600" dirty="0" smtClean="0"/>
              <a:t>                      0.43      0.00        100000001/100000001                     </a:t>
            </a:r>
            <a:r>
              <a:rPr lang="en-US" sz="1600" dirty="0" err="1" smtClean="0"/>
              <a:t>isprime</a:t>
            </a:r>
            <a:r>
              <a:rPr lang="en-US" sz="1600" dirty="0" smtClean="0"/>
              <a:t> [3]</a:t>
            </a:r>
          </a:p>
          <a:p>
            <a:r>
              <a:rPr lang="en-US" sz="1600" dirty="0" smtClean="0"/>
              <a:t>------------------------------------------------------------------------------------------------</a:t>
            </a:r>
          </a:p>
          <a:p>
            <a:r>
              <a:rPr lang="en-US" sz="1600" dirty="0" smtClean="0"/>
              <a:t>                      0.80      0.00       1/1                                            main [1]</a:t>
            </a:r>
          </a:p>
          <a:p>
            <a:r>
              <a:rPr lang="en-US" sz="1600" dirty="0" smtClean="0"/>
              <a:t>[2]     58.1      0.80      0.00        1                                      make [2]</a:t>
            </a:r>
          </a:p>
          <a:p>
            <a:r>
              <a:rPr lang="en-US" sz="1600" dirty="0" smtClean="0"/>
              <a:t>------------------------------------------------------------------------------------------------</a:t>
            </a:r>
          </a:p>
          <a:p>
            <a:r>
              <a:rPr lang="en-US" sz="1600" dirty="0" smtClean="0"/>
              <a:t>                      0.43      0.00          100000001/100000001                      main [1]</a:t>
            </a:r>
          </a:p>
          <a:p>
            <a:r>
              <a:rPr lang="en-US" sz="1600" dirty="0" smtClean="0"/>
              <a:t>[3]     31.6      0.43      0.00          100000001                           </a:t>
            </a:r>
            <a:r>
              <a:rPr lang="en-US" sz="1600" dirty="0" err="1" smtClean="0"/>
              <a:t>isprime</a:t>
            </a:r>
            <a:r>
              <a:rPr lang="en-US" sz="1600" dirty="0" smtClean="0"/>
              <a:t> [3]</a:t>
            </a:r>
          </a:p>
          <a:p>
            <a:r>
              <a:rPr lang="en-US" sz="1600" dirty="0" smtClean="0"/>
              <a:t>------------------------------------------------------------------------------------------------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&lt;Event&gt; – &lt;Place&gt; &lt;Date (DD-Month-YYYY)&gt;					</a:t>
            </a:r>
            <a:fld id="{70F2B333-24EA-4DE2-9D5F-F92EB537375C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8473"/>
            <a:ext cx="9710738" cy="5285365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http://www.cs.utah.edu/dept/old/texinfo/as/gprof.html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&lt;Event&gt; – &lt;Place&gt; &lt;Date (DD-Month-YYYY)&gt;					</a:t>
            </a:r>
            <a:fld id="{70F2B333-24EA-4DE2-9D5F-F92EB537375C}" type="slidenum">
              <a:rPr lang="el-GR" smtClean="0"/>
              <a:pPr>
                <a:defRPr/>
              </a:pPr>
              <a:t>13</a:t>
            </a:fld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Profiling-Introduction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3783"/>
            <a:ext cx="9906000" cy="541005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Profiling allows you to learn where your program spent its time and which functions called which other functions while it was executing</a:t>
            </a:r>
          </a:p>
          <a:p>
            <a:r>
              <a:rPr lang="en-US" dirty="0" smtClean="0"/>
              <a:t>This information can show you which pieces of your program are slower than you expected, and might be candidates for rewriting to make your program execute faster</a:t>
            </a:r>
          </a:p>
          <a:p>
            <a:r>
              <a:rPr lang="en-US" dirty="0" smtClean="0"/>
              <a:t>It can also tell you which functions are being called more or less often than you expected</a:t>
            </a:r>
          </a:p>
          <a:p>
            <a:r>
              <a:rPr lang="en-US" dirty="0" smtClean="0"/>
              <a:t>This may help you spot bugs that had otherwise been unnoticed</a:t>
            </a: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History: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 (1979.)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gprof</a:t>
            </a:r>
            <a:r>
              <a:rPr lang="en-US" dirty="0" smtClean="0"/>
              <a:t> (1982.) GNU 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gprof</a:t>
            </a:r>
            <a:r>
              <a:rPr lang="en-US" dirty="0" smtClean="0"/>
              <a:t> was written by Jay </a:t>
            </a:r>
            <a:r>
              <a:rPr lang="en-US" dirty="0" err="1" smtClean="0"/>
              <a:t>Fenlason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&lt;Event&gt; – &lt;Place&gt; &lt;Date (DD-Month-YYYY)&gt;					</a:t>
            </a:r>
            <a:fld id="{70F2B333-24EA-4DE2-9D5F-F92EB537375C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Gprof</a:t>
            </a:r>
            <a:r>
              <a:rPr lang="en-US" dirty="0" smtClean="0"/>
              <a:t>-Introduction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1491"/>
            <a:ext cx="9906000" cy="5382347"/>
          </a:xfrm>
        </p:spPr>
        <p:txBody>
          <a:bodyPr/>
          <a:lstStyle/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lang="en-US" dirty="0" smtClean="0"/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The </a:t>
            </a:r>
            <a:r>
              <a:rPr lang="en-US" dirty="0" err="1" smtClean="0"/>
              <a:t>gprof</a:t>
            </a:r>
            <a:r>
              <a:rPr lang="en-US" dirty="0" smtClean="0"/>
              <a:t> utility produces an execution profile of C, Pascal, or Fortran77 programs.</a:t>
            </a: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Detail time statistics for each subroutine</a:t>
            </a: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Create relative graph for all subroutines</a:t>
            </a: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Analysis the program bottleneck</a:t>
            </a: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 It's a very powerful program</a:t>
            </a: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The simplest one</a:t>
            </a: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lang="en-US" dirty="0" smtClean="0"/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lang="en-US" dirty="0" smtClean="0"/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lang="en-US" dirty="0" smtClean="0"/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lang="en-US" dirty="0" smtClean="0"/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&lt;Event&gt; – &lt;Place&gt; &lt;Date (DD-Month-YYYY)&gt;					</a:t>
            </a:r>
            <a:fld id="{70F2B333-24EA-4DE2-9D5F-F92EB537375C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Gprof</a:t>
            </a:r>
            <a:r>
              <a:rPr lang="en-US" dirty="0"/>
              <a:t>-Introduction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8" y="1246909"/>
            <a:ext cx="9518650" cy="5326929"/>
          </a:xfrm>
        </p:spPr>
        <p:txBody>
          <a:bodyPr/>
          <a:lstStyle/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lang="en-US" dirty="0" smtClean="0"/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Profiling steps: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Compiling a program for profiling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Executing </a:t>
            </a:r>
            <a:r>
              <a:rPr lang="en-US" dirty="0" smtClean="0"/>
              <a:t>the program (You must execute your program to generate a profile data file)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You must run 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gprof</a:t>
            </a:r>
            <a:r>
              <a:rPr lang="en-US" dirty="0" smtClean="0"/>
              <a:t> to analyze the profile data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endParaRPr lang="en-US" dirty="0" smtClean="0"/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2 forms of output are available from the analysis: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i="1" dirty="0" smtClean="0"/>
              <a:t>flat </a:t>
            </a:r>
            <a:r>
              <a:rPr lang="en-US" i="1" dirty="0" smtClean="0"/>
              <a:t>profile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i="1" dirty="0" smtClean="0"/>
              <a:t>call graph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&lt;Event&gt; – &lt;Place&gt; &lt;Date (DD-Month-YYYY)&gt;					</a:t>
            </a:r>
            <a:fld id="{70F2B333-24EA-4DE2-9D5F-F92EB537375C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a program for profiling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05345"/>
            <a:ext cx="9906000" cy="5368493"/>
          </a:xfrm>
        </p:spPr>
        <p:txBody>
          <a:bodyPr/>
          <a:lstStyle/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endParaRPr lang="en-US" dirty="0" smtClean="0"/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I assume that you know how to write, compile, and execute programs.</a:t>
            </a: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Recompile the original source code with flag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–pg</a:t>
            </a: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latin typeface="+mj-lt"/>
                <a:cs typeface="Courier New" pitchFamily="49" charset="0"/>
              </a:rPr>
              <a:t>This option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–pg </a:t>
            </a:r>
            <a:r>
              <a:rPr lang="en-US" dirty="0" smtClean="0">
                <a:latin typeface="+mj-lt"/>
                <a:cs typeface="Courier New" pitchFamily="49" charset="0"/>
              </a:rPr>
              <a:t>affects both compiling and linking</a:t>
            </a: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latin typeface="+mj-lt"/>
                <a:cs typeface="Courier New" pitchFamily="49" charset="0"/>
              </a:rPr>
              <a:t>$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–pg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sourcecode.c</a:t>
            </a:r>
            <a:r>
              <a:rPr lang="en-US" dirty="0" smtClean="0">
                <a:latin typeface="+mj-lt"/>
                <a:cs typeface="Courier New" pitchFamily="49" charset="0"/>
              </a:rPr>
              <a:t> 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-o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executablefile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ajovic@ui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moj_C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]$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–pg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savrsen.c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–o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savrsen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sz="2000" dirty="0" smtClean="0">
                <a:latin typeface="+mj-lt"/>
                <a:cs typeface="Courier New" pitchFamily="49" charset="0"/>
              </a:rPr>
              <a:t>If you compile only some of the modules of the program with `-pg', you can still profile the program, but you won't get complete information about the modules that were compiled without `-pg'. The only information you get for the functions in those modules is the total time spent in them; there is no record of how many times they were called, or from where.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70F2B333-24EA-4DE2-9D5F-F92EB537375C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4618"/>
            <a:ext cx="9906000" cy="5299220"/>
          </a:xfrm>
        </p:spPr>
        <p:txBody>
          <a:bodyPr/>
          <a:lstStyle/>
          <a:p>
            <a:r>
              <a:rPr lang="en-US" dirty="0" smtClean="0"/>
              <a:t>Your program will write the profile data into a file called `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gmon.out</a:t>
            </a:r>
            <a:r>
              <a:rPr lang="en-US" dirty="0" smtClean="0"/>
              <a:t>' just before exiting.  If there is already a file called `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gmon.out</a:t>
            </a:r>
            <a:r>
              <a:rPr lang="en-US" dirty="0" smtClean="0"/>
              <a:t>', its contents are overwritten</a:t>
            </a: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Run the program: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ajovic@ui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moj_C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]$ ./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savrsen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ajovic@ui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moj_C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]$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</a:t>
            </a:r>
            <a:endParaRPr lang="en-US" dirty="0" smtClean="0"/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You should now see a file in the same directory called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gmon.out</a:t>
            </a:r>
            <a:r>
              <a:rPr lang="en-US" dirty="0" smtClean="0"/>
              <a:t>.  This file is used by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gprof</a:t>
            </a:r>
            <a:r>
              <a:rPr lang="en-US" dirty="0" smtClean="0"/>
              <a:t> to build your profile report</a:t>
            </a: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Run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gprof</a:t>
            </a:r>
            <a:r>
              <a:rPr lang="en-US" dirty="0" smtClean="0"/>
              <a:t>: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dirty="0" smtClean="0">
                <a:latin typeface="+mj-lt"/>
                <a:cs typeface="Courier New" pitchFamily="49" charset="0"/>
              </a:rPr>
              <a:t> </a:t>
            </a:r>
            <a:r>
              <a:rPr kumimoji="1" lang="en-US" altLang="zh-TW" dirty="0" err="1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gprof</a:t>
            </a:r>
            <a:r>
              <a:rPr kumimoji="1" lang="en-US" altLang="zh-TW" dirty="0" smtClean="0">
                <a:latin typeface="+mj-lt"/>
                <a:ea typeface="新細明體" pitchFamily="18" charset="-120"/>
              </a:rPr>
              <a:t> </a:t>
            </a:r>
            <a:r>
              <a:rPr kumimoji="1" lang="en-US" altLang="zh-TW" i="1" dirty="0" err="1" smtClean="0">
                <a:latin typeface="+mj-lt"/>
                <a:ea typeface="新細明體" pitchFamily="18" charset="-120"/>
              </a:rPr>
              <a:t>List_of_options</a:t>
            </a:r>
            <a:r>
              <a:rPr kumimoji="1" lang="en-US" altLang="zh-TW" i="1" dirty="0" smtClean="0">
                <a:latin typeface="+mj-lt"/>
                <a:ea typeface="新細明體" pitchFamily="18" charset="-120"/>
              </a:rPr>
              <a:t> </a:t>
            </a:r>
            <a:r>
              <a:rPr kumimoji="1" lang="en-US" altLang="zh-TW" i="1" dirty="0" err="1" smtClean="0">
                <a:latin typeface="+mj-lt"/>
                <a:ea typeface="新細明體" pitchFamily="18" charset="-120"/>
              </a:rPr>
              <a:t>ExecuteFile</a:t>
            </a:r>
            <a:r>
              <a:rPr kumimoji="1" lang="en-US" altLang="zh-TW" dirty="0" smtClean="0">
                <a:latin typeface="+mj-lt"/>
                <a:ea typeface="新細明體" pitchFamily="18" charset="-120"/>
              </a:rPr>
              <a:t> </a:t>
            </a:r>
            <a:r>
              <a:rPr kumimoji="1" lang="en-US" altLang="zh-TW" dirty="0" err="1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gmon.out</a:t>
            </a:r>
            <a:r>
              <a:rPr kumimoji="1" lang="en-US" altLang="zh-TW" dirty="0" smtClean="0">
                <a:latin typeface="+mj-lt"/>
                <a:ea typeface="新細明體" pitchFamily="18" charset="-120"/>
              </a:rPr>
              <a:t> &gt; </a:t>
            </a:r>
            <a:r>
              <a:rPr kumimoji="1" lang="en-US" altLang="zh-TW" dirty="0" err="1" smtClean="0">
                <a:latin typeface="+mj-lt"/>
                <a:ea typeface="新細明體" pitchFamily="18" charset="-120"/>
              </a:rPr>
              <a:t>OutputFile</a:t>
            </a:r>
            <a:endParaRPr kumimoji="1" lang="en-US" altLang="zh-TW" dirty="0" smtClean="0">
              <a:latin typeface="+mj-lt"/>
              <a:ea typeface="新細明體" pitchFamily="18" charset="-120"/>
            </a:endParaRP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kumimoji="1" lang="en-US" altLang="zh-TW" dirty="0" smtClean="0">
                <a:latin typeface="+mj-lt"/>
                <a:ea typeface="新細明體" pitchFamily="18" charset="-120"/>
              </a:rPr>
              <a:t> </a:t>
            </a:r>
            <a:r>
              <a:rPr kumimoji="1" lang="en-US" altLang="zh-TW" i="1" dirty="0" err="1" smtClean="0">
                <a:latin typeface="+mj-lt"/>
                <a:ea typeface="新細明體" pitchFamily="18" charset="-120"/>
              </a:rPr>
              <a:t>List_of_option</a:t>
            </a:r>
            <a:r>
              <a:rPr kumimoji="1" lang="en-US" altLang="zh-TW" dirty="0" err="1" smtClean="0">
                <a:latin typeface="+mj-lt"/>
                <a:ea typeface="新細明體" pitchFamily="18" charset="-120"/>
              </a:rPr>
              <a:t>s</a:t>
            </a:r>
            <a:r>
              <a:rPr kumimoji="1" lang="en-US" altLang="zh-TW" dirty="0" smtClean="0">
                <a:latin typeface="+mj-lt"/>
                <a:ea typeface="新細明體" pitchFamily="18" charset="-120"/>
              </a:rPr>
              <a:t> can be omitted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kumimoji="1" lang="en-US" altLang="zh-TW" i="1" dirty="0" err="1" smtClean="0">
                <a:latin typeface="+mj-lt"/>
                <a:ea typeface="新細明體" pitchFamily="18" charset="-120"/>
              </a:rPr>
              <a:t>ExecuteFile</a:t>
            </a:r>
            <a:r>
              <a:rPr kumimoji="1" lang="en-US" altLang="zh-TW" dirty="0" smtClean="0">
                <a:latin typeface="+mj-lt"/>
                <a:ea typeface="新細明體" pitchFamily="18" charset="-120"/>
              </a:rPr>
              <a:t> can be omitted when the file name is </a:t>
            </a:r>
            <a:r>
              <a:rPr kumimoji="1" lang="en-US" altLang="zh-TW" dirty="0" err="1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a.out</a:t>
            </a:r>
            <a:endParaRPr kumimoji="1" lang="en-US" altLang="zh-TW" dirty="0" smtClean="0">
              <a:latin typeface="Courier New" pitchFamily="49" charset="0"/>
              <a:ea typeface="新細明體" pitchFamily="18" charset="-120"/>
              <a:cs typeface="Courier New" pitchFamily="49" charset="0"/>
            </a:endParaRP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Run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gprof</a:t>
            </a:r>
            <a:r>
              <a:rPr lang="en-US" dirty="0" smtClean="0"/>
              <a:t> using the following syntax</a:t>
            </a:r>
            <a:endParaRPr kumimoji="1" lang="en-US" altLang="zh-TW" dirty="0" smtClean="0">
              <a:latin typeface="Courier New" pitchFamily="49" charset="0"/>
              <a:ea typeface="新細明體" pitchFamily="18" charset="-120"/>
              <a:cs typeface="Courier New" pitchFamily="49" charset="0"/>
            </a:endParaRP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kumimoji="1" lang="en-US" altLang="zh-TW" dirty="0" err="1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gprof</a:t>
            </a:r>
            <a:r>
              <a:rPr kumimoji="1" lang="en-US" altLang="zh-TW" dirty="0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 </a:t>
            </a:r>
            <a:r>
              <a:rPr kumimoji="1" lang="en-US" altLang="zh-TW" dirty="0" err="1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savrsen</a:t>
            </a:r>
            <a:r>
              <a:rPr kumimoji="1" lang="en-US" altLang="zh-TW" dirty="0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 </a:t>
            </a:r>
            <a:r>
              <a:rPr kumimoji="1" lang="en-US" altLang="zh-TW" dirty="0" err="1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gmon.out</a:t>
            </a:r>
            <a:r>
              <a:rPr kumimoji="1" lang="en-US" altLang="zh-TW" dirty="0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 &gt; output.txt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kumimoji="1" lang="en-US" altLang="zh-TW" dirty="0" smtClean="0">
              <a:latin typeface="Courier New" pitchFamily="49" charset="0"/>
              <a:ea typeface="新細明體" pitchFamily="18" charset="-120"/>
              <a:cs typeface="Courier New" pitchFamily="49" charset="0"/>
            </a:endParaRP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&lt;Event&gt; – &lt;Place&gt; &lt;Date (DD-Month-YYYY)&gt;					</a:t>
            </a:r>
            <a:fld id="{70F2B333-24EA-4DE2-9D5F-F92EB537375C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77636"/>
            <a:ext cx="9906000" cy="5396202"/>
          </a:xfrm>
        </p:spPr>
        <p:txBody>
          <a:bodyPr/>
          <a:lstStyle/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altLang="zh-TW" dirty="0" smtClean="0"/>
              <a:t>List of options:</a:t>
            </a: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endParaRPr lang="en-US" dirty="0" smtClean="0"/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-b  </a:t>
            </a:r>
            <a:r>
              <a:rPr lang="en-US" dirty="0" smtClean="0"/>
              <a:t>omit the table or data illustration on </a:t>
            </a:r>
            <a:r>
              <a:rPr lang="en-US" i="1" dirty="0" smtClean="0"/>
              <a:t>output file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altLang="zh-TW" sz="2000" b="1" dirty="0" smtClean="0"/>
              <a:t> </a:t>
            </a:r>
            <a:r>
              <a:rPr lang="en-US" altLang="zh-TW" sz="2000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e(E)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subroutine_name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2000" dirty="0" smtClean="0"/>
              <a:t>exclude the subroutine </a:t>
            </a:r>
            <a:r>
              <a:rPr lang="en-US" altLang="zh-TW" dirty="0" err="1" smtClean="0">
                <a:latin typeface="Courier New" pitchFamily="49" charset="0"/>
              </a:rPr>
              <a:t>subroutine_n</a:t>
            </a:r>
            <a:r>
              <a:rPr lang="en-US" altLang="zh-TW" sz="2000" dirty="0" err="1" smtClean="0">
                <a:latin typeface="Courier New" pitchFamily="49" charset="0"/>
              </a:rPr>
              <a:t>ame</a:t>
            </a:r>
            <a:r>
              <a:rPr lang="en-US" altLang="zh-TW" sz="2000" dirty="0" smtClean="0"/>
              <a:t> from the table (and exclude its elapsed time). The </a:t>
            </a:r>
            <a:r>
              <a:rPr lang="en-US" altLang="zh-TW" sz="2000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dirty="0" smtClean="0"/>
              <a:t>  option tells </a:t>
            </a:r>
            <a:r>
              <a:rPr lang="en-US" dirty="0" err="1" smtClean="0"/>
              <a:t>gprof</a:t>
            </a:r>
            <a:r>
              <a:rPr lang="en-US" dirty="0" smtClean="0"/>
              <a:t> to not print information about the </a:t>
            </a:r>
            <a:r>
              <a:rPr lang="en-US" i="1" dirty="0" err="1" smtClean="0"/>
              <a:t>subroutine_name</a:t>
            </a:r>
            <a:r>
              <a:rPr lang="en-US" dirty="0" smtClean="0"/>
              <a:t> (and its children) in the call graph</a:t>
            </a:r>
            <a:endParaRPr lang="en-US" altLang="zh-TW" sz="2000" dirty="0" smtClean="0"/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zh-TW" sz="2000" dirty="0" smtClean="0">
                <a:latin typeface="Courier New" pitchFamily="49" charset="0"/>
                <a:cs typeface="Courier New" pitchFamily="49" charset="0"/>
              </a:rPr>
              <a:t>f(F)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subroutine_name</a:t>
            </a:r>
            <a:r>
              <a:rPr lang="en-US" altLang="zh-TW" sz="2000" dirty="0" smtClean="0">
                <a:latin typeface="+mj-lt"/>
              </a:rPr>
              <a:t>: only display the subroutine </a:t>
            </a:r>
            <a:r>
              <a:rPr lang="en-US" altLang="zh-TW" sz="2000" dirty="0" err="1" smtClean="0">
                <a:latin typeface="+mj-lt"/>
              </a:rPr>
              <a:t>SRName</a:t>
            </a:r>
            <a:r>
              <a:rPr lang="en-US" altLang="zh-TW" sz="2000" dirty="0" smtClean="0">
                <a:latin typeface="+mj-lt"/>
              </a:rPr>
              <a:t> on the table (and its elapsed time). </a:t>
            </a:r>
            <a:r>
              <a:rPr lang="en-US" dirty="0" smtClean="0"/>
              <a:t>The 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-f</a:t>
            </a:r>
            <a:r>
              <a:rPr lang="en-US" dirty="0" smtClean="0"/>
              <a:t>  option causes </a:t>
            </a:r>
            <a:r>
              <a:rPr lang="en-US" dirty="0" err="1" smtClean="0"/>
              <a:t>gprof</a:t>
            </a:r>
            <a:r>
              <a:rPr lang="en-US" dirty="0" smtClean="0"/>
              <a:t> to limit the call graph to the function </a:t>
            </a:r>
            <a:r>
              <a:rPr lang="en-US" i="1" dirty="0" err="1" smtClean="0"/>
              <a:t>function_name</a:t>
            </a:r>
            <a:r>
              <a:rPr lang="en-US" dirty="0" smtClean="0"/>
              <a:t> and its children</a:t>
            </a:r>
            <a:endParaRPr lang="en-US" altLang="zh-TW" sz="2000" dirty="0" smtClean="0">
              <a:latin typeface="+mj-lt"/>
            </a:endParaRP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altLang="zh-TW" sz="2000" dirty="0" smtClean="0">
                <a:latin typeface="Courier New" pitchFamily="49" charset="0"/>
              </a:rPr>
              <a:t>-Z</a:t>
            </a:r>
            <a:r>
              <a:rPr lang="en-US" altLang="zh-TW" dirty="0" smtClean="0"/>
              <a:t> </a:t>
            </a:r>
            <a:r>
              <a:rPr lang="en-US" altLang="zh-TW" sz="2000" dirty="0" smtClean="0">
                <a:latin typeface="+mj-lt"/>
              </a:rPr>
              <a:t>only display all subroutines table which are unused  on the program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-v </a:t>
            </a:r>
            <a:r>
              <a:rPr lang="en-US" dirty="0" smtClean="0"/>
              <a:t>causes </a:t>
            </a:r>
            <a:r>
              <a:rPr lang="en-US" dirty="0" err="1" smtClean="0"/>
              <a:t>gprof</a:t>
            </a:r>
            <a:r>
              <a:rPr lang="en-US" dirty="0" smtClean="0"/>
              <a:t> to print the current version number, and then exit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lang="en-US" altLang="zh-TW" sz="2000" dirty="0" smtClean="0"/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lang="en-US" dirty="0" smtClean="0"/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&lt;Event&gt; – &lt;Place&gt; &lt;Date (DD-Month-YYYY)&gt;					</a:t>
            </a:r>
            <a:fld id="{70F2B333-24EA-4DE2-9D5F-F92EB537375C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Flat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4509"/>
            <a:ext cx="9906000" cy="5479329"/>
          </a:xfrm>
        </p:spPr>
        <p:txBody>
          <a:bodyPr/>
          <a:lstStyle/>
          <a:p>
            <a:r>
              <a:rPr lang="en-US" i="1" dirty="0" smtClean="0"/>
              <a:t>Flat profile - </a:t>
            </a:r>
            <a:r>
              <a:rPr lang="en-US" dirty="0" smtClean="0"/>
              <a:t>The </a:t>
            </a:r>
            <a:r>
              <a:rPr lang="en-US" i="1" dirty="0" smtClean="0"/>
              <a:t>flat profile</a:t>
            </a:r>
            <a:r>
              <a:rPr lang="en-US" dirty="0" smtClean="0"/>
              <a:t> shows the total amount of time your program spent executing each function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ajovic@ui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moj_C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]$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-pg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eratosten.c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-o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eratosten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ajovic@ui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moj_C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]$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gprof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-b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eratosten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gmon.out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&gt; erat.txt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ajovic@ui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moj_C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]$ vim erat.txt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lvl="0" indent="0" defTabSz="914400" eaLnBrk="1" hangingPunct="1">
              <a:lnSpc>
                <a:spcPct val="100000"/>
              </a:lnSpc>
              <a:buClr>
                <a:schemeClr val="accent1"/>
              </a:buClr>
              <a:buSzPct val="65000"/>
              <a:buNone/>
            </a:pPr>
            <a:r>
              <a:rPr kumimoji="1" lang="en-US" altLang="zh-TW" sz="1600" b="1" dirty="0" smtClean="0">
                <a:latin typeface="Courier New" pitchFamily="49" charset="0"/>
                <a:ea typeface="新細明體" pitchFamily="18" charset="-120"/>
              </a:rPr>
              <a:t>	</a:t>
            </a:r>
            <a:r>
              <a:rPr kumimoji="1" lang="en-US" altLang="zh-TW" sz="1600" b="1" dirty="0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Each sample counts as 0.01 seconds.</a:t>
            </a:r>
          </a:p>
          <a:p>
            <a:pPr marL="0" lvl="0" indent="0" defTabSz="914400" eaLnBrk="1" hangingPunct="1">
              <a:lnSpc>
                <a:spcPct val="100000"/>
              </a:lnSpc>
              <a:buClr>
                <a:schemeClr val="accent1"/>
              </a:buClr>
              <a:buSzPct val="65000"/>
              <a:buNone/>
            </a:pPr>
            <a:r>
              <a:rPr kumimoji="1" lang="en-US" altLang="zh-TW" sz="1600" b="1" dirty="0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  	%    cumulative   self            </a:t>
            </a:r>
            <a:r>
              <a:rPr kumimoji="1" lang="en-US" altLang="zh-TW" sz="1600" b="1" dirty="0" err="1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self</a:t>
            </a:r>
            <a:r>
              <a:rPr kumimoji="1" lang="en-US" altLang="zh-TW" sz="1600" b="1" dirty="0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    total           </a:t>
            </a:r>
          </a:p>
          <a:p>
            <a:pPr marL="0" lvl="0" indent="0" defTabSz="914400" eaLnBrk="1" hangingPunct="1">
              <a:lnSpc>
                <a:spcPct val="100000"/>
              </a:lnSpc>
              <a:buClr>
                <a:schemeClr val="accent1"/>
              </a:buClr>
              <a:buSzPct val="65000"/>
              <a:buNone/>
            </a:pPr>
            <a:r>
              <a:rPr kumimoji="1" lang="en-US" altLang="zh-TW" sz="1600" b="1" dirty="0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 	time   seconds    </a:t>
            </a:r>
            <a:r>
              <a:rPr kumimoji="1" lang="en-US" altLang="zh-TW" sz="1600" b="1" dirty="0" err="1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seconds</a:t>
            </a:r>
            <a:r>
              <a:rPr kumimoji="1" lang="en-US" altLang="zh-TW" sz="1600" b="1" dirty="0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  calls  ms/call   ms/call    name    </a:t>
            </a:r>
          </a:p>
          <a:p>
            <a:pPr marL="0" lvl="0" indent="0" defTabSz="914400" eaLnBrk="1" hangingPunct="1">
              <a:lnSpc>
                <a:spcPct val="100000"/>
              </a:lnSpc>
              <a:buClr>
                <a:schemeClr val="accent1"/>
              </a:buClr>
              <a:buSzPct val="65000"/>
              <a:buNone/>
            </a:pPr>
            <a:r>
              <a:rPr kumimoji="1" lang="en-US" altLang="zh-TW" sz="1600" b="1" dirty="0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 	56.1   0.80       0.80     1       796.79    796.79    make</a:t>
            </a:r>
          </a:p>
          <a:p>
            <a:pPr marL="0" lvl="0" indent="0" defTabSz="914400" eaLnBrk="1" hangingPunct="1">
              <a:lnSpc>
                <a:spcPct val="100000"/>
              </a:lnSpc>
              <a:buClr>
                <a:schemeClr val="accent1"/>
              </a:buClr>
              <a:buSzPct val="65000"/>
              <a:buNone/>
            </a:pPr>
            <a:r>
              <a:rPr kumimoji="1" lang="en-US" altLang="zh-TW" sz="1600" b="1" dirty="0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 	30.54   1.23      0.43  100000001   0.00      0.00   </a:t>
            </a:r>
            <a:r>
              <a:rPr kumimoji="1" lang="en-US" altLang="zh-TW" sz="1600" b="1" dirty="0" err="1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isprime</a:t>
            </a:r>
            <a:endParaRPr kumimoji="1" lang="en-US" altLang="zh-TW" sz="1600" b="1" dirty="0" smtClean="0">
              <a:latin typeface="Courier New" pitchFamily="49" charset="0"/>
              <a:ea typeface="新細明體" pitchFamily="18" charset="-120"/>
              <a:cs typeface="Courier New" pitchFamily="49" charset="0"/>
            </a:endParaRPr>
          </a:p>
          <a:p>
            <a:pPr marL="0" lvl="0" indent="0" defTabSz="914400" eaLnBrk="1" hangingPunct="1">
              <a:lnSpc>
                <a:spcPct val="100000"/>
              </a:lnSpc>
              <a:buClr>
                <a:schemeClr val="accent1"/>
              </a:buClr>
              <a:buSzPct val="65000"/>
              <a:buNone/>
            </a:pPr>
            <a:r>
              <a:rPr kumimoji="1" lang="en-US" altLang="zh-TW" sz="1600" b="1" dirty="0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  	9.94   1.37       0.14                        3.35     main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kumimoji="1" lang="en-US" altLang="zh-TW" sz="1600" b="1" dirty="0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% time: </a:t>
            </a:r>
            <a:r>
              <a:rPr kumimoji="1" lang="en-US" altLang="zh-TW" dirty="0" smtClean="0">
                <a:latin typeface="+mj-lt"/>
                <a:ea typeface="新細明體" pitchFamily="18" charset="-120"/>
                <a:cs typeface="Courier New" pitchFamily="49" charset="0"/>
              </a:rPr>
              <a:t>the percent of self seconds from total program elapsed time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kumimoji="1" lang="en-US" altLang="zh-TW" sz="1600" dirty="0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cumulative seconds </a:t>
            </a:r>
            <a:r>
              <a:rPr kumimoji="1" lang="en-US" altLang="zh-TW" dirty="0" smtClean="0">
                <a:latin typeface="+mj-lt"/>
                <a:ea typeface="新細明體" pitchFamily="18" charset="-120"/>
                <a:cs typeface="Courier New" pitchFamily="49" charset="0"/>
              </a:rPr>
              <a:t>: the seconds cumulate from self seconds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self seconds </a:t>
            </a:r>
            <a:r>
              <a:rPr lang="en-US" altLang="zh-TW" sz="1600" b="1" dirty="0" smtClean="0"/>
              <a:t>: </a:t>
            </a:r>
            <a:r>
              <a:rPr lang="en-US" altLang="zh-TW" dirty="0" smtClean="0"/>
              <a:t>total elapsed time called by its parents, not including its children’s elapsed time. Equal to (self s/call)*(calls)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kumimoji="1" lang="en-US" altLang="zh-TW" dirty="0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calls </a:t>
            </a:r>
            <a:r>
              <a:rPr kumimoji="1" lang="en-US" altLang="zh-TW" dirty="0" smtClean="0">
                <a:latin typeface="+mj-lt"/>
                <a:ea typeface="新細明體" pitchFamily="18" charset="-120"/>
                <a:cs typeface="Courier New" pitchFamily="49" charset="0"/>
              </a:rPr>
              <a:t>: total number for each subroutine called by its parents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kumimoji="1" lang="en-US" altLang="zh-TW" dirty="0" smtClean="0">
              <a:latin typeface="+mj-lt"/>
              <a:ea typeface="新細明體" pitchFamily="18" charset="-120"/>
              <a:cs typeface="Courier New" pitchFamily="49" charset="0"/>
            </a:endParaRP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kumimoji="1" lang="en-US" altLang="zh-TW" dirty="0" smtClean="0">
              <a:latin typeface="+mj-lt"/>
              <a:ea typeface="新細明體" pitchFamily="18" charset="-120"/>
              <a:cs typeface="Courier New" pitchFamily="49" charset="0"/>
            </a:endParaRP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kumimoji="1" lang="en-US" altLang="zh-TW" b="1" dirty="0" smtClean="0">
              <a:latin typeface="Courier New" pitchFamily="49" charset="0"/>
              <a:ea typeface="新細明體" pitchFamily="18" charset="-120"/>
              <a:cs typeface="Courier New" pitchFamily="49" charset="0"/>
            </a:endParaRP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kumimoji="1" lang="en-US" altLang="zh-TW" sz="1600" b="1" dirty="0" smtClean="0">
              <a:latin typeface="Courier New" pitchFamily="49" charset="0"/>
              <a:ea typeface="新細明體" pitchFamily="18" charset="-120"/>
              <a:cs typeface="Courier New" pitchFamily="49" charset="0"/>
            </a:endParaRPr>
          </a:p>
          <a:p>
            <a:pPr marL="0" lvl="0" indent="0" defTabSz="914400" eaLnBrk="1" hangingPunct="1">
              <a:lnSpc>
                <a:spcPct val="100000"/>
              </a:lnSpc>
              <a:buClr>
                <a:schemeClr val="accent1"/>
              </a:buClr>
              <a:buSzPct val="65000"/>
              <a:buNone/>
            </a:pPr>
            <a:r>
              <a:rPr kumimoji="1" lang="en-US" altLang="zh-TW" sz="1600" b="1" dirty="0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  	</a:t>
            </a:r>
          </a:p>
          <a:p>
            <a:pPr marL="0" lvl="0" indent="0" defTabSz="914400" eaLnBrk="1" hangingPunct="1">
              <a:lnSpc>
                <a:spcPct val="100000"/>
              </a:lnSpc>
              <a:buClr>
                <a:schemeClr val="accent1"/>
              </a:buClr>
              <a:buSzPct val="65000"/>
              <a:buNone/>
            </a:pPr>
            <a:r>
              <a:rPr kumimoji="1" lang="en-US" altLang="zh-TW" sz="1600" b="1" dirty="0" smtClean="0">
                <a:latin typeface="Courier New" pitchFamily="49" charset="0"/>
                <a:ea typeface="新細明體" pitchFamily="18" charset="-120"/>
                <a:cs typeface="Courier New" pitchFamily="49" charset="0"/>
              </a:rPr>
              <a:t>  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&lt;Event&gt; – &lt;Place&gt; &lt;Date (DD-Month-YYYY)&gt;					</a:t>
            </a:r>
            <a:fld id="{70F2B333-24EA-4DE2-9D5F-F92EB537375C}" type="slidenum">
              <a:rPr lang="el-GR" smtClean="0"/>
              <a:pPr>
                <a:defRPr/>
              </a:pPr>
              <a:t>8</a:t>
            </a:fld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Flat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33055"/>
            <a:ext cx="9906000" cy="5340783"/>
          </a:xfrm>
        </p:spPr>
        <p:txBody>
          <a:bodyPr/>
          <a:lstStyle/>
          <a:p>
            <a:endParaRPr lang="en-US" dirty="0" smtClean="0"/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altLang="zh-TW" dirty="0" smtClean="0">
                <a:latin typeface="Courier New" pitchFamily="49" charset="0"/>
              </a:rPr>
              <a:t>self s/call </a:t>
            </a:r>
            <a:r>
              <a:rPr lang="en-US" altLang="zh-TW" b="1" dirty="0" smtClean="0"/>
              <a:t>: </a:t>
            </a:r>
            <a:r>
              <a:rPr lang="en-US" altLang="zh-TW" dirty="0" smtClean="0"/>
              <a:t>elapsed time for each time called by its parents, not including its children’s elapsed time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altLang="zh-TW" sz="2000" b="1" dirty="0" smtClean="0">
                <a:latin typeface="+mj-lt"/>
              </a:rPr>
              <a:t> 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altLang="zh-TW" sz="2000" b="1" dirty="0" smtClean="0">
                <a:latin typeface="+mj-lt"/>
              </a:rPr>
              <a:t> </a:t>
            </a:r>
            <a:r>
              <a:rPr lang="en-US" altLang="zh-TW" sz="2000" dirty="0" smtClean="0">
                <a:latin typeface="Courier New" pitchFamily="49" charset="0"/>
                <a:cs typeface="Courier New" pitchFamily="49" charset="0"/>
              </a:rPr>
              <a:t>total s/call </a:t>
            </a:r>
            <a:r>
              <a:rPr lang="en-US" altLang="zh-TW" sz="2000" b="1" dirty="0" smtClean="0">
                <a:latin typeface="+mj-lt"/>
              </a:rPr>
              <a:t>: </a:t>
            </a:r>
            <a:r>
              <a:rPr lang="en-US" altLang="zh-TW" sz="2000" dirty="0" smtClean="0">
                <a:latin typeface="+mj-lt"/>
              </a:rPr>
              <a:t>total elapsed time called by its parents, including its children’s elapsed time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endParaRPr lang="en-US" altLang="zh-TW" sz="2000" dirty="0" smtClean="0">
              <a:latin typeface="+mj-lt"/>
            </a:endParaRP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altLang="zh-TW" dirty="0" smtClean="0">
                <a:latin typeface="+mj-lt"/>
              </a:rPr>
              <a:t> : subroutine name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endParaRPr lang="en-US" altLang="zh-TW" sz="2000" dirty="0" smtClean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&lt;Event&gt; – &lt;Place&gt; &lt;Date (DD-Month-YYYY)&gt;					</a:t>
            </a:r>
            <a:fld id="{70F2B333-24EA-4DE2-9D5F-F92EB537375C}" type="slidenum">
              <a:rPr lang="el-GR" smtClean="0"/>
              <a:pPr>
                <a:defRPr/>
              </a:pPr>
              <a:t>9</a:t>
            </a:fld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EEGRID-ppt-template">
  <a:themeElements>
    <a:clrScheme name="HP-SE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54A94"/>
      </a:accent1>
      <a:accent2>
        <a:srgbClr val="103152"/>
      </a:accent2>
      <a:accent3>
        <a:srgbClr val="FFFFFF"/>
      </a:accent3>
      <a:accent4>
        <a:srgbClr val="00B050"/>
      </a:accent4>
      <a:accent5>
        <a:srgbClr val="42ADC5"/>
      </a:accent5>
      <a:accent6>
        <a:srgbClr val="FF0000"/>
      </a:accent6>
      <a:hlink>
        <a:srgbClr val="0070C0"/>
      </a:hlink>
      <a:folHlink>
        <a:srgbClr val="5297DD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EEGRID-ppt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SEEGRID-ppt-template</Template>
  <TotalTime>1214</TotalTime>
  <Words>1643</Words>
  <Application>Microsoft Macintosh PowerPoint</Application>
  <PresentationFormat>A4 Paper (210x297 mm)</PresentationFormat>
  <Paragraphs>171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SEEGRID-ppt-template</vt:lpstr>
      <vt:lpstr>Profiling with GNU GProf</vt:lpstr>
      <vt:lpstr>Profiling-Introduction</vt:lpstr>
      <vt:lpstr>Gprof-Introduction</vt:lpstr>
      <vt:lpstr>Gprof-Introduction</vt:lpstr>
      <vt:lpstr>Compiling a program for profiling</vt:lpstr>
      <vt:lpstr>Executing the program</vt:lpstr>
      <vt:lpstr>List of options</vt:lpstr>
      <vt:lpstr>Flat profile</vt:lpstr>
      <vt:lpstr>Flat profile</vt:lpstr>
      <vt:lpstr>Call graph</vt:lpstr>
      <vt:lpstr>Example1</vt:lpstr>
      <vt:lpstr>Example2</vt:lpstr>
      <vt:lpstr>References</vt:lpstr>
    </vt:vector>
  </TitlesOfParts>
  <Company>Institute of Physics Belgrade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Dusan Vduragovic</dc:creator>
  <cp:lastModifiedBy>Dusan Vudragovic</cp:lastModifiedBy>
  <cp:revision>115</cp:revision>
  <dcterms:created xsi:type="dcterms:W3CDTF">2004-04-29T08:03:52Z</dcterms:created>
  <dcterms:modified xsi:type="dcterms:W3CDTF">2012-05-31T20:34:48Z</dcterms:modified>
</cp:coreProperties>
</file>