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35"/>
  </p:notesMasterIdLst>
  <p:handoutMasterIdLst>
    <p:handoutMasterId r:id="rId36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491" autoAdjust="0"/>
  </p:normalViewPr>
  <p:slideViewPr>
    <p:cSldViewPr snapToGrid="0">
      <p:cViewPr varScale="1">
        <p:scale>
          <a:sx n="97" d="100"/>
          <a:sy n="97" d="100"/>
        </p:scale>
        <p:origin x="-24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92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0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oguewave.com/" TargetMode="External"/><Relationship Id="rId3" Type="http://schemas.openxmlformats.org/officeDocument/2006/relationships/hyperlink" Target="https://computing.llnl.gov/tutorials/totalview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err="1"/>
              <a:t>TotalView</a:t>
            </a:r>
            <a:r>
              <a:rPr lang="en-US" dirty="0"/>
              <a:t> Debugger</a:t>
            </a:r>
            <a:endParaRPr lang="en-US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x-none" dirty="0"/>
              <a:t>Josip Jakić </a:t>
            </a:r>
            <a:endParaRPr lang="en-US" dirty="0"/>
          </a:p>
          <a:p>
            <a:pPr eaLnBrk="1" hangingPunct="1"/>
            <a:r>
              <a:rPr lang="x-none" dirty="0"/>
              <a:t>Scientific Computing Laboratory</a:t>
            </a:r>
            <a:endParaRPr lang="en-US" dirty="0"/>
          </a:p>
          <a:p>
            <a:pPr eaLnBrk="1" hangingPunct="1"/>
            <a:r>
              <a:rPr lang="x-none" dirty="0"/>
              <a:t>Institute of Physics Belgrade </a:t>
            </a:r>
            <a:endParaRPr lang="en-US" dirty="0"/>
          </a:p>
          <a:p>
            <a:pPr eaLnBrk="1" hangingPunct="1"/>
            <a:r>
              <a:rPr lang="x-none" dirty="0"/>
              <a:t>josipjakic@ipb.ac.rs</a:t>
            </a:r>
            <a:endParaRPr lang="en-US" dirty="0"/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(5/7)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10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Process Window</a:t>
            </a:r>
          </a:p>
          <a:p>
            <a:pPr lvl="1"/>
            <a:r>
              <a:rPr lang="en-US" dirty="0"/>
              <a:t>Stack Trace Pane</a:t>
            </a:r>
            <a:endParaRPr lang="x-none" dirty="0"/>
          </a:p>
          <a:p>
            <a:pPr lvl="2"/>
            <a:r>
              <a:rPr lang="en-US" dirty="0"/>
              <a:t>Shows the call stack of routines the current executable is running</a:t>
            </a:r>
          </a:p>
          <a:p>
            <a:pPr lvl="1"/>
            <a:r>
              <a:rPr lang="en-US" dirty="0"/>
              <a:t>Stack Frame Pane</a:t>
            </a:r>
          </a:p>
          <a:p>
            <a:pPr lvl="2"/>
            <a:r>
              <a:rPr lang="en-US" dirty="0"/>
              <a:t>Displays the local variables, registers and function parameters for the selected executable.</a:t>
            </a:r>
          </a:p>
          <a:p>
            <a:pPr lvl="1"/>
            <a:r>
              <a:rPr lang="en-US" dirty="0"/>
              <a:t>Source Pane</a:t>
            </a:r>
          </a:p>
          <a:p>
            <a:pPr lvl="2"/>
            <a:r>
              <a:rPr lang="en-US" dirty="0"/>
              <a:t>Displays source</a:t>
            </a:r>
            <a:r>
              <a:rPr lang="x-none" dirty="0"/>
              <a:t> </a:t>
            </a:r>
            <a:r>
              <a:rPr lang="en-US" dirty="0"/>
              <a:t>for the currently selected program or function</a:t>
            </a:r>
            <a:r>
              <a:rPr lang="x-none" dirty="0"/>
              <a:t> with </a:t>
            </a:r>
            <a:r>
              <a:rPr lang="en-US" dirty="0"/>
              <a:t>program counter, line numbers and any associated action points</a:t>
            </a:r>
            <a:endParaRPr lang="x-none" dirty="0"/>
          </a:p>
          <a:p>
            <a:pPr marL="0" indent="0">
              <a:buNone/>
            </a:pPr>
            <a:endParaRPr lang="x-none" dirty="0" smtClean="0"/>
          </a:p>
        </p:txBody>
      </p:sp>
    </p:spTree>
    <p:extLst>
      <p:ext uri="{BB962C8B-B14F-4D97-AF65-F5344CB8AC3E}">
        <p14:creationId xmlns:p14="http://schemas.microsoft.com/office/powerpoint/2010/main" val="1040119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(6/7)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11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Window</a:t>
            </a:r>
          </a:p>
          <a:p>
            <a:pPr lvl="1"/>
            <a:r>
              <a:rPr lang="en-US" dirty="0"/>
              <a:t>Action Points, Processes, Threads Pane</a:t>
            </a:r>
          </a:p>
          <a:p>
            <a:pPr lvl="2"/>
            <a:r>
              <a:rPr lang="en-US" dirty="0"/>
              <a:t>A multi-function pane. By default, it shows any action points that have been set</a:t>
            </a:r>
          </a:p>
          <a:p>
            <a:pPr lvl="2"/>
            <a:r>
              <a:rPr lang="en-US" dirty="0"/>
              <a:t>May also select Processes to show attached processes or Threads to show associated threads</a:t>
            </a:r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79" y="3740943"/>
            <a:ext cx="6564747" cy="1363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54" y="5104263"/>
            <a:ext cx="6561572" cy="135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66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(7/7)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12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Variable </a:t>
            </a:r>
            <a:r>
              <a:rPr lang="x-none" dirty="0" smtClean="0"/>
              <a:t>Window</a:t>
            </a:r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pPr lvl="1"/>
            <a:endParaRPr lang="x-none" dirty="0"/>
          </a:p>
          <a:p>
            <a:r>
              <a:rPr lang="en-US" dirty="0"/>
              <a:t>Displays detailed information about selected program variables</a:t>
            </a:r>
            <a:endParaRPr lang="x-none" dirty="0"/>
          </a:p>
          <a:p>
            <a:r>
              <a:rPr lang="en-US" dirty="0"/>
              <a:t> </a:t>
            </a:r>
            <a:r>
              <a:rPr lang="x-none" dirty="0"/>
              <a:t>P</a:t>
            </a:r>
            <a:r>
              <a:rPr lang="en-US" dirty="0" err="1"/>
              <a:t>ermits</a:t>
            </a:r>
            <a:r>
              <a:rPr lang="en-US" dirty="0"/>
              <a:t> editing, diving, filtering and sorting of variable data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53" y="2374711"/>
            <a:ext cx="5586413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99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Basic </a:t>
            </a:r>
            <a:r>
              <a:rPr lang="x-none" dirty="0" smtClean="0"/>
              <a:t>Functions (1/4)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13</a:t>
            </a:fld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Viewing Source Code</a:t>
            </a:r>
          </a:p>
          <a:p>
            <a:pPr lvl="1"/>
            <a:r>
              <a:rPr lang="en-US" dirty="0"/>
              <a:t>Source, Assembler or Both</a:t>
            </a:r>
          </a:p>
          <a:p>
            <a:pPr lvl="1"/>
            <a:r>
              <a:rPr lang="en-US" dirty="0"/>
              <a:t>To toggle between the different display modes:</a:t>
            </a:r>
          </a:p>
          <a:p>
            <a:pPr lvl="2"/>
            <a:r>
              <a:rPr lang="en-US" dirty="0"/>
              <a:t>Process Window  &gt;  View Menu  &gt;  Source As</a:t>
            </a:r>
          </a:p>
          <a:p>
            <a:r>
              <a:rPr lang="en-US" dirty="0"/>
              <a:t>Displaying Function / File Source Code</a:t>
            </a:r>
          </a:p>
          <a:p>
            <a:pPr lvl="1"/>
            <a:r>
              <a:rPr lang="en-US" dirty="0" smtClean="0"/>
              <a:t>Finding </a:t>
            </a:r>
            <a:r>
              <a:rPr lang="en-US" dirty="0"/>
              <a:t>and displaying the source code:</a:t>
            </a:r>
          </a:p>
          <a:p>
            <a:pPr lvl="2"/>
            <a:r>
              <a:rPr lang="en-US" dirty="0"/>
              <a:t>Process Window  &gt;  View Menu  &gt;  Lookup </a:t>
            </a:r>
            <a:r>
              <a:rPr lang="en-US" dirty="0" smtClean="0"/>
              <a:t>Function</a:t>
            </a:r>
            <a:endParaRPr lang="x-none" dirty="0" smtClean="0"/>
          </a:p>
          <a:p>
            <a:r>
              <a:rPr lang="en-US" dirty="0"/>
              <a:t>Setting a Breakpoint</a:t>
            </a:r>
          </a:p>
          <a:p>
            <a:pPr lvl="1"/>
            <a:r>
              <a:rPr lang="en-US" dirty="0"/>
              <a:t>Most basic of </a:t>
            </a:r>
            <a:r>
              <a:rPr lang="en-US" dirty="0" err="1"/>
              <a:t>TotalView’s</a:t>
            </a:r>
            <a:r>
              <a:rPr lang="en-US" dirty="0"/>
              <a:t> action points used to control a program’s execution</a:t>
            </a:r>
          </a:p>
          <a:p>
            <a:pPr lvl="1"/>
            <a:r>
              <a:rPr lang="en-US" dirty="0"/>
              <a:t>Halts execution at a desired line before executing the line</a:t>
            </a:r>
          </a:p>
          <a:p>
            <a:pPr lvl="1"/>
            <a:r>
              <a:rPr lang="en-US" dirty="0"/>
              <a:t>˝Boxed˝ lines are eligible for </a:t>
            </a:r>
            <a:r>
              <a:rPr lang="en-US" dirty="0" smtClean="0"/>
              <a:t>breakpoints</a:t>
            </a:r>
            <a:endParaRPr lang="en-US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3382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Basic </a:t>
            </a:r>
            <a:r>
              <a:rPr lang="x-none" dirty="0" smtClean="0"/>
              <a:t>Functions (2/4)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14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Controlling the execution of a program within </a:t>
            </a:r>
            <a:r>
              <a:rPr lang="en-US" dirty="0" err="1"/>
              <a:t>TotalView</a:t>
            </a:r>
            <a:r>
              <a:rPr lang="en-US" dirty="0"/>
              <a:t> involves two decisions:</a:t>
            </a:r>
          </a:p>
          <a:p>
            <a:pPr lvl="1"/>
            <a:r>
              <a:rPr lang="en-US" dirty="0"/>
              <a:t>Selecting the appropriate command</a:t>
            </a:r>
          </a:p>
          <a:p>
            <a:pPr lvl="1"/>
            <a:r>
              <a:rPr lang="en-US" dirty="0"/>
              <a:t>Deciding upon the scope of the chosen command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8" y="3247860"/>
            <a:ext cx="6344370" cy="312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41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Basic </a:t>
            </a:r>
            <a:r>
              <a:rPr lang="x-none" dirty="0" smtClean="0"/>
              <a:t>Functions (3/4)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15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Group, Process, Thread Command Scopes</a:t>
            </a:r>
            <a:endParaRPr lang="x-none" dirty="0"/>
          </a:p>
          <a:p>
            <a:pPr lvl="1"/>
            <a:r>
              <a:rPr lang="en-US" dirty="0"/>
              <a:t>For serial programs, execution scope is not an issue because there is only one execution stream</a:t>
            </a:r>
            <a:endParaRPr lang="x-none" dirty="0"/>
          </a:p>
          <a:p>
            <a:pPr lvl="1"/>
            <a:r>
              <a:rPr lang="en-US" dirty="0"/>
              <a:t>For parallel programs, execution scope is critical - you need to know which processes and/or threads your execution command will </a:t>
            </a:r>
            <a:r>
              <a:rPr lang="en-US" dirty="0" smtClean="0"/>
              <a:t>effect</a:t>
            </a:r>
            <a:endParaRPr lang="x-none" dirty="0"/>
          </a:p>
          <a:p>
            <a:r>
              <a:rPr lang="x-none" dirty="0"/>
              <a:t>Viewing and Modifying Data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 allows you to view variables, registers, areas of memory and machine instructions</a:t>
            </a:r>
            <a:endParaRPr lang="x-none" dirty="0"/>
          </a:p>
          <a:p>
            <a:pPr lvl="1"/>
            <a:r>
              <a:rPr lang="en-US" dirty="0"/>
              <a:t>Leaving a Variable Window open allows you to perform runtime monitoring of variables</a:t>
            </a:r>
            <a:r>
              <a:rPr lang="x-none" dirty="0"/>
              <a:t> (updated each time program is stopped)</a:t>
            </a:r>
          </a:p>
          <a:p>
            <a:pPr lvl="1"/>
            <a:r>
              <a:rPr lang="en-US" dirty="0"/>
              <a:t>You can edit variables from within the Variable Window</a:t>
            </a:r>
            <a:endParaRPr lang="x-none" dirty="0"/>
          </a:p>
          <a:p>
            <a:pPr lvl="1"/>
            <a:r>
              <a:rPr lang="en-US" dirty="0"/>
              <a:t>The modified variable has effect when the program resumes execution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6429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Basic </a:t>
            </a:r>
            <a:r>
              <a:rPr lang="x-none" dirty="0" smtClean="0"/>
              <a:t>Functions (4/4)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16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Arrays</a:t>
            </a:r>
          </a:p>
          <a:p>
            <a:pPr lvl="1"/>
            <a:r>
              <a:rPr lang="en-US" dirty="0"/>
              <a:t>For array data, </a:t>
            </a:r>
            <a:r>
              <a:rPr lang="en-US" dirty="0" err="1"/>
              <a:t>TotalView</a:t>
            </a:r>
            <a:r>
              <a:rPr lang="en-US" dirty="0"/>
              <a:t> provides several additional features:</a:t>
            </a:r>
          </a:p>
          <a:p>
            <a:pPr lvl="2"/>
            <a:r>
              <a:rPr lang="en-US" dirty="0"/>
              <a:t>Displaying array slices</a:t>
            </a:r>
          </a:p>
          <a:p>
            <a:pPr lvl="2"/>
            <a:r>
              <a:rPr lang="en-US" dirty="0"/>
              <a:t>Data filtering</a:t>
            </a:r>
          </a:p>
          <a:p>
            <a:pPr lvl="2"/>
            <a:r>
              <a:rPr lang="en-US" dirty="0"/>
              <a:t>Data Sorting</a:t>
            </a:r>
          </a:p>
          <a:p>
            <a:pPr lvl="2"/>
            <a:r>
              <a:rPr lang="en-US" dirty="0"/>
              <a:t>Array statistics</a:t>
            </a:r>
            <a:endParaRPr lang="x-none" dirty="0"/>
          </a:p>
          <a:p>
            <a:pPr lvl="1"/>
            <a:r>
              <a:rPr lang="en-US" dirty="0"/>
              <a:t>Array Viewer</a:t>
            </a:r>
          </a:p>
          <a:p>
            <a:pPr lvl="2"/>
            <a:r>
              <a:rPr lang="en-US" dirty="0"/>
              <a:t>To view a multi-dimensional array in "spreadsheet" format:</a:t>
            </a:r>
          </a:p>
          <a:p>
            <a:pPr lvl="3"/>
            <a:r>
              <a:rPr lang="en-US" dirty="0"/>
              <a:t>Variable Window  &gt;  Tools Menu  &gt;  Array Viewer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5647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Further </a:t>
            </a:r>
            <a:r>
              <a:rPr lang="x-none" dirty="0" smtClean="0"/>
              <a:t>Functions(1/5)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17</a:t>
            </a:fld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Viewing a Core File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 can be used to examine the core file from a crashed job and examining the state (variables, stack, etc.) of the program when it crashed</a:t>
            </a:r>
          </a:p>
          <a:p>
            <a:pPr lvl="2"/>
            <a:r>
              <a:rPr lang="en-US" dirty="0" smtClean="0"/>
              <a:t>Check your shell's limit settings, use either the limit (</a:t>
            </a:r>
            <a:r>
              <a:rPr lang="en-US" dirty="0" err="1" smtClean="0"/>
              <a:t>csh</a:t>
            </a:r>
            <a:r>
              <a:rPr lang="en-US" dirty="0" smtClean="0"/>
              <a:t>/</a:t>
            </a:r>
            <a:r>
              <a:rPr lang="en-US" dirty="0" err="1" smtClean="0"/>
              <a:t>tcsh</a:t>
            </a:r>
            <a:r>
              <a:rPr lang="en-US" dirty="0" smtClean="0"/>
              <a:t>) or </a:t>
            </a:r>
            <a:r>
              <a:rPr lang="en-US" dirty="0" err="1" smtClean="0"/>
              <a:t>ulimit</a:t>
            </a:r>
            <a:r>
              <a:rPr lang="en-US" dirty="0" smtClean="0"/>
              <a:t> -a (</a:t>
            </a:r>
            <a:r>
              <a:rPr lang="en-US" dirty="0" err="1" smtClean="0"/>
              <a:t>sh</a:t>
            </a:r>
            <a:r>
              <a:rPr lang="en-US" dirty="0" smtClean="0"/>
              <a:t>/</a:t>
            </a:r>
            <a:r>
              <a:rPr lang="en-US" dirty="0" err="1" smtClean="0"/>
              <a:t>ksh</a:t>
            </a:r>
            <a:r>
              <a:rPr lang="en-US" dirty="0" smtClean="0"/>
              <a:t>/bash) command and override if </a:t>
            </a:r>
            <a:r>
              <a:rPr lang="en-US" dirty="0" err="1" smtClean="0"/>
              <a:t>neccessary</a:t>
            </a:r>
            <a:r>
              <a:rPr lang="en-US" dirty="0" smtClean="0"/>
              <a:t> </a:t>
            </a:r>
            <a:endParaRPr lang="x-none" dirty="0" smtClean="0"/>
          </a:p>
          <a:p>
            <a:r>
              <a:rPr lang="x-none" dirty="0" smtClean="0"/>
              <a:t>Code </a:t>
            </a:r>
            <a:r>
              <a:rPr lang="x-none" dirty="0"/>
              <a:t>fragments</a:t>
            </a:r>
          </a:p>
          <a:p>
            <a:pPr lvl="1"/>
            <a:r>
              <a:rPr lang="en-US" dirty="0"/>
              <a:t>Code fragments can include a mixture </a:t>
            </a:r>
            <a:r>
              <a:rPr lang="en-US" dirty="0" err="1"/>
              <a:t>of:C</a:t>
            </a:r>
            <a:r>
              <a:rPr lang="en-US" dirty="0"/>
              <a:t>, Fortran or Assembler language </a:t>
            </a:r>
            <a:endParaRPr lang="x-none" dirty="0"/>
          </a:p>
          <a:p>
            <a:pPr lvl="1"/>
            <a:r>
              <a:rPr lang="en-US" dirty="0" err="1"/>
              <a:t>TotalView</a:t>
            </a:r>
            <a:r>
              <a:rPr lang="en-US" dirty="0"/>
              <a:t> built-in variables ($</a:t>
            </a:r>
            <a:r>
              <a:rPr lang="en-US" dirty="0" err="1"/>
              <a:t>tid</a:t>
            </a:r>
            <a:r>
              <a:rPr lang="en-US" dirty="0"/>
              <a:t>, $</a:t>
            </a:r>
            <a:r>
              <a:rPr lang="en-US" dirty="0" err="1"/>
              <a:t>pid</a:t>
            </a:r>
            <a:r>
              <a:rPr lang="en-US" dirty="0"/>
              <a:t>, $</a:t>
            </a:r>
            <a:r>
              <a:rPr lang="en-US" dirty="0" err="1"/>
              <a:t>systid</a:t>
            </a:r>
            <a:r>
              <a:rPr lang="en-US" dirty="0"/>
              <a:t> ... )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 built-in statements ($stop, $hold, $</a:t>
            </a:r>
            <a:r>
              <a:rPr lang="en-US" dirty="0" err="1"/>
              <a:t>stopall</a:t>
            </a:r>
            <a:r>
              <a:rPr lang="en-US" dirty="0"/>
              <a:t> ...)</a:t>
            </a:r>
          </a:p>
          <a:p>
            <a:pPr lvl="1"/>
            <a:r>
              <a:rPr lang="en-US" dirty="0"/>
              <a:t>Code fragments can be entered by two methods:</a:t>
            </a:r>
          </a:p>
          <a:p>
            <a:pPr lvl="2"/>
            <a:r>
              <a:rPr lang="en-US" dirty="0"/>
              <a:t>Evaluate Window</a:t>
            </a:r>
          </a:p>
          <a:p>
            <a:pPr lvl="2"/>
            <a:r>
              <a:rPr lang="en-US" dirty="0"/>
              <a:t>Evaluation </a:t>
            </a:r>
            <a:r>
              <a:rPr lang="en-US" dirty="0" smtClean="0"/>
              <a:t>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8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Further </a:t>
            </a:r>
            <a:r>
              <a:rPr lang="x-none" dirty="0" smtClean="0"/>
              <a:t>Functions(2/5)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</a:t>
            </a:r>
            <a:r>
              <a:rPr lang="x-none" dirty="0" smtClean="0"/>
              <a:t>2012</a:t>
            </a:r>
            <a:r>
              <a:rPr lang="en-US" dirty="0"/>
              <a:t>	</a:t>
            </a:r>
            <a:r>
              <a:rPr lang="x-none" dirty="0"/>
              <a:t>   </a:t>
            </a:r>
            <a:r>
              <a:rPr lang="x-none" dirty="0" smtClean="0"/>
              <a:t>                                     </a:t>
            </a:r>
            <a:fld id="{A8D006C7-9E67-409C-BCD6-DF868965AE15}" type="slidenum">
              <a:rPr lang="el-GR"/>
              <a:pPr defTabSz="958850"/>
              <a:t>18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TotalView</a:t>
            </a:r>
            <a:r>
              <a:rPr lang="en-US" dirty="0"/>
              <a:t> supports four different types of action points:</a:t>
            </a:r>
          </a:p>
          <a:p>
            <a:pPr lvl="1"/>
            <a:r>
              <a:rPr lang="en-US" dirty="0"/>
              <a:t>Breakpoint </a:t>
            </a:r>
          </a:p>
          <a:p>
            <a:pPr lvl="1"/>
            <a:r>
              <a:rPr lang="en-US" dirty="0"/>
              <a:t>Process Barrier Point </a:t>
            </a:r>
          </a:p>
          <a:p>
            <a:pPr lvl="1"/>
            <a:r>
              <a:rPr lang="en-US" dirty="0" smtClean="0"/>
              <a:t>Evaluation </a:t>
            </a:r>
            <a:r>
              <a:rPr lang="en-US" dirty="0"/>
              <a:t>Point </a:t>
            </a:r>
          </a:p>
          <a:p>
            <a:pPr lvl="2"/>
            <a:r>
              <a:rPr lang="en-US" dirty="0"/>
              <a:t>causes a code fragment to execute when reached</a:t>
            </a:r>
          </a:p>
          <a:p>
            <a:pPr lvl="1"/>
            <a:r>
              <a:rPr lang="en-US" dirty="0" err="1"/>
              <a:t>Watchpoint</a:t>
            </a:r>
            <a:endParaRPr lang="en-US" dirty="0"/>
          </a:p>
          <a:p>
            <a:pPr lvl="2"/>
            <a:r>
              <a:rPr lang="en-US" dirty="0"/>
              <a:t>Monitors when the value stored in memory is modified and either stop execution or </a:t>
            </a:r>
            <a:r>
              <a:rPr lang="en-US" dirty="0" smtClean="0"/>
              <a:t>evaluates</a:t>
            </a:r>
            <a:endParaRPr lang="x-none" dirty="0" smtClean="0"/>
          </a:p>
          <a:p>
            <a:r>
              <a:rPr lang="x-none" dirty="0"/>
              <a:t>Managing action points</a:t>
            </a:r>
          </a:p>
          <a:p>
            <a:pPr lvl="1"/>
            <a:r>
              <a:rPr lang="x-none" dirty="0"/>
              <a:t>Deleting Action Points</a:t>
            </a:r>
          </a:p>
          <a:p>
            <a:pPr lvl="2"/>
            <a:r>
              <a:rPr lang="x-none" b="1" dirty="0"/>
              <a:t> Delete All</a:t>
            </a:r>
            <a:r>
              <a:rPr lang="x-none" dirty="0"/>
              <a:t> </a:t>
            </a:r>
          </a:p>
          <a:p>
            <a:pPr lvl="1"/>
            <a:r>
              <a:rPr lang="x-none" dirty="0"/>
              <a:t>Disabling / Enabling Action Points</a:t>
            </a:r>
          </a:p>
          <a:p>
            <a:pPr lvl="2"/>
            <a:r>
              <a:rPr lang="x-none" b="1" dirty="0"/>
              <a:t>Suppress All</a:t>
            </a:r>
            <a:endParaRPr lang="x-none" dirty="0"/>
          </a:p>
          <a:p>
            <a:pPr lvl="1"/>
            <a:r>
              <a:rPr lang="x-none" dirty="0"/>
              <a:t>Saving / Loading Action Points</a:t>
            </a:r>
          </a:p>
          <a:p>
            <a:endParaRPr lang="x-none" dirty="0" smtClean="0"/>
          </a:p>
          <a:p>
            <a:endParaRPr lang="x-none" dirty="0" smtClean="0"/>
          </a:p>
        </p:txBody>
      </p:sp>
    </p:spTree>
    <p:extLst>
      <p:ext uri="{BB962C8B-B14F-4D97-AF65-F5344CB8AC3E}">
        <p14:creationId xmlns:p14="http://schemas.microsoft.com/office/powerpoint/2010/main" val="3698188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Further </a:t>
            </a:r>
            <a:r>
              <a:rPr lang="x-none" dirty="0" smtClean="0"/>
              <a:t>Functions(3/5)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19</a:t>
            </a:fld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Attaching / Detaching Processes</a:t>
            </a:r>
          </a:p>
          <a:p>
            <a:pPr lvl="1"/>
            <a:r>
              <a:rPr lang="en-US" dirty="0"/>
              <a:t>In the New Program Dialog Box, select the Attach to process button</a:t>
            </a:r>
          </a:p>
          <a:p>
            <a:endParaRPr lang="x-non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6" y="2909887"/>
            <a:ext cx="67056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6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Agenda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2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Getting started with </a:t>
            </a:r>
            <a:r>
              <a:rPr lang="en-US" dirty="0" err="1"/>
              <a:t>TotalView</a:t>
            </a:r>
            <a:endParaRPr lang="en-US" dirty="0"/>
          </a:p>
          <a:p>
            <a:r>
              <a:rPr lang="en-US" dirty="0"/>
              <a:t>Primary windows</a:t>
            </a:r>
          </a:p>
          <a:p>
            <a:r>
              <a:rPr lang="en-US" dirty="0"/>
              <a:t>Basic functions</a:t>
            </a:r>
          </a:p>
          <a:p>
            <a:r>
              <a:rPr lang="en-US" dirty="0"/>
              <a:t>Further functions</a:t>
            </a:r>
          </a:p>
          <a:p>
            <a:r>
              <a:rPr lang="en-US" dirty="0"/>
              <a:t>Debugging parallel programs</a:t>
            </a:r>
          </a:p>
          <a:p>
            <a:r>
              <a:rPr lang="en-US" dirty="0"/>
              <a:t>Topics not covered</a:t>
            </a:r>
          </a:p>
          <a:p>
            <a:r>
              <a:rPr lang="en-US" dirty="0"/>
              <a:t>References and more information</a:t>
            </a:r>
          </a:p>
          <a:p>
            <a:pPr marL="0" indent="0">
              <a:buNone/>
            </a:pPr>
            <a:endParaRPr lang="x-non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Further </a:t>
            </a:r>
            <a:r>
              <a:rPr lang="x-none" dirty="0" smtClean="0"/>
              <a:t>Functions(4/5)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20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Displaying Program's Call Graph</a:t>
            </a:r>
            <a:endParaRPr lang="x-none" b="1" dirty="0"/>
          </a:p>
          <a:p>
            <a:pPr lvl="1"/>
            <a:r>
              <a:rPr lang="en-US" dirty="0"/>
              <a:t>Process Window  &gt;  Tools Menu  &gt;  Call Graph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2" y="2438397"/>
            <a:ext cx="373380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89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Further </a:t>
            </a:r>
            <a:r>
              <a:rPr lang="x-none" dirty="0" smtClean="0"/>
              <a:t>Functions(5/5)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21</a:t>
            </a:fld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Some other functions and settings</a:t>
            </a:r>
          </a:p>
          <a:p>
            <a:pPr lvl="1"/>
            <a:r>
              <a:rPr lang="x-none" dirty="0"/>
              <a:t>Setting Executable Command Arguments</a:t>
            </a:r>
          </a:p>
          <a:p>
            <a:pPr lvl="1"/>
            <a:r>
              <a:rPr lang="en-US" dirty="0"/>
              <a:t>Setting Source Code Search Paths</a:t>
            </a:r>
            <a:endParaRPr lang="x-none" dirty="0"/>
          </a:p>
          <a:p>
            <a:pPr lvl="1"/>
            <a:r>
              <a:rPr lang="en-US" dirty="0"/>
              <a:t>Setting </a:t>
            </a:r>
            <a:r>
              <a:rPr lang="en-US" dirty="0" err="1"/>
              <a:t>stdin</a:t>
            </a:r>
            <a:r>
              <a:rPr lang="en-US" dirty="0"/>
              <a:t>, </a:t>
            </a:r>
            <a:r>
              <a:rPr lang="en-US" dirty="0" err="1"/>
              <a:t>stdout</a:t>
            </a:r>
            <a:r>
              <a:rPr lang="en-US" dirty="0"/>
              <a:t>, and </a:t>
            </a:r>
            <a:r>
              <a:rPr lang="en-US" dirty="0" err="1"/>
              <a:t>stderr</a:t>
            </a:r>
            <a:endParaRPr lang="x-none" dirty="0"/>
          </a:p>
          <a:p>
            <a:pPr lvl="1"/>
            <a:r>
              <a:rPr lang="x-none" dirty="0"/>
              <a:t>Setting Preferences</a:t>
            </a:r>
          </a:p>
          <a:p>
            <a:pPr lvl="1"/>
            <a:r>
              <a:rPr lang="x-none" dirty="0"/>
              <a:t>Signal Handling</a:t>
            </a:r>
          </a:p>
          <a:p>
            <a:pPr lvl="1"/>
            <a:r>
              <a:rPr lang="x-none" dirty="0"/>
              <a:t>Debugging Memory Problems</a:t>
            </a:r>
          </a:p>
          <a:p>
            <a:pPr lvl="1"/>
            <a:r>
              <a:rPr lang="x-none" dirty="0"/>
              <a:t>Visualizing Array Data</a:t>
            </a:r>
          </a:p>
          <a:p>
            <a:pPr lvl="1"/>
            <a:r>
              <a:rPr lang="x-none" dirty="0"/>
              <a:t>Command Line Interpreter (CLI</a:t>
            </a:r>
            <a:r>
              <a:rPr lang="x-none" dirty="0" smtClean="0"/>
              <a:t>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5955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Examples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22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x-none" dirty="0"/>
              <a:t>Demonstration on topics covered so far using simple serial code</a:t>
            </a:r>
          </a:p>
          <a:p>
            <a:pPr lvl="1">
              <a:defRPr/>
            </a:pPr>
            <a:r>
              <a:rPr lang="x-none" dirty="0"/>
              <a:t>Starting TotalView</a:t>
            </a:r>
          </a:p>
          <a:p>
            <a:pPr lvl="1">
              <a:defRPr/>
            </a:pPr>
            <a:r>
              <a:rPr lang="x-none" dirty="0"/>
              <a:t>Primary windows</a:t>
            </a:r>
          </a:p>
          <a:p>
            <a:pPr lvl="1">
              <a:defRPr/>
            </a:pPr>
            <a:r>
              <a:rPr lang="x-none" dirty="0"/>
              <a:t>Basic </a:t>
            </a:r>
            <a:r>
              <a:rPr lang="x-none" dirty="0" smtClean="0"/>
              <a:t>Functions</a:t>
            </a:r>
          </a:p>
          <a:p>
            <a:pPr lvl="1"/>
            <a:r>
              <a:rPr lang="x-none" dirty="0" smtClean="0"/>
              <a:t>Setting </a:t>
            </a:r>
            <a:r>
              <a:rPr lang="x-none" dirty="0"/>
              <a:t>Evaluation Points</a:t>
            </a:r>
          </a:p>
          <a:p>
            <a:pPr lvl="1"/>
            <a:r>
              <a:rPr lang="x-none" dirty="0"/>
              <a:t>Attach to a hung process</a:t>
            </a:r>
          </a:p>
          <a:p>
            <a:pPr lvl="1"/>
            <a:r>
              <a:rPr lang="x-none" dirty="0"/>
              <a:t>Debugg the hung process</a:t>
            </a:r>
          </a:p>
          <a:p>
            <a:pPr lvl="1">
              <a:defRPr/>
            </a:pPr>
            <a:endParaRPr lang="x-none" dirty="0" smtClean="0"/>
          </a:p>
          <a:p>
            <a:pPr lvl="1">
              <a:defRPr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2677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(1/8)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23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Process/Thread Groups</a:t>
            </a:r>
          </a:p>
          <a:p>
            <a:pPr lvl="1"/>
            <a:r>
              <a:rPr lang="x-none" dirty="0"/>
              <a:t>Types of P/T Groups:</a:t>
            </a:r>
          </a:p>
          <a:p>
            <a:pPr lvl="2"/>
            <a:r>
              <a:rPr lang="en-US" dirty="0"/>
              <a:t>Control Group:</a:t>
            </a:r>
          </a:p>
          <a:p>
            <a:pPr lvl="3"/>
            <a:r>
              <a:rPr lang="en-US" dirty="0"/>
              <a:t>Contains all processes and threads created by the program across all processors</a:t>
            </a:r>
          </a:p>
          <a:p>
            <a:pPr lvl="2"/>
            <a:r>
              <a:rPr lang="en-US" dirty="0"/>
              <a:t>Share Group:</a:t>
            </a:r>
          </a:p>
          <a:p>
            <a:pPr lvl="3"/>
            <a:r>
              <a:rPr lang="en-US" dirty="0"/>
              <a:t>Contains all of the processes and their threads, that are running the same executable</a:t>
            </a:r>
          </a:p>
          <a:p>
            <a:pPr lvl="2"/>
            <a:r>
              <a:rPr lang="en-US" dirty="0"/>
              <a:t>Workers Group:</a:t>
            </a:r>
          </a:p>
          <a:p>
            <a:pPr lvl="3"/>
            <a:r>
              <a:rPr lang="en-US" dirty="0"/>
              <a:t>Contains all threads that are executing user code</a:t>
            </a:r>
          </a:p>
          <a:p>
            <a:pPr lvl="2"/>
            <a:r>
              <a:rPr lang="en-US" dirty="0"/>
              <a:t>Lockstep Group:</a:t>
            </a:r>
            <a:endParaRPr lang="x-none" dirty="0"/>
          </a:p>
          <a:p>
            <a:pPr lvl="3"/>
            <a:r>
              <a:rPr lang="en-US" dirty="0"/>
              <a:t>Includes all threads in a Share Group that are at the same PC (program counter) address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55323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(2/8)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24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Debugging Threaded Codes</a:t>
            </a:r>
          </a:p>
          <a:p>
            <a:pPr lvl="1"/>
            <a:r>
              <a:rPr lang="x-none" dirty="0"/>
              <a:t>Finding Thread Information</a:t>
            </a:r>
          </a:p>
          <a:p>
            <a:pPr lvl="2"/>
            <a:r>
              <a:rPr lang="x-none" dirty="0"/>
              <a:t>Root Window</a:t>
            </a:r>
          </a:p>
          <a:p>
            <a:pPr lvl="2"/>
            <a:r>
              <a:rPr lang="x-none" dirty="0"/>
              <a:t>Process Window</a:t>
            </a:r>
          </a:p>
          <a:p>
            <a:pPr lvl="1"/>
            <a:r>
              <a:rPr lang="x-none" dirty="0"/>
              <a:t>Selecting a Thread</a:t>
            </a:r>
          </a:p>
          <a:p>
            <a:pPr lvl="2"/>
            <a:r>
              <a:rPr lang="x-none" dirty="0"/>
              <a:t>Thread Navigation Buttons</a:t>
            </a:r>
          </a:p>
          <a:p>
            <a:pPr lvl="1"/>
            <a:r>
              <a:rPr lang="en-US" dirty="0"/>
              <a:t>Execution Control for Threaded Programs</a:t>
            </a:r>
            <a:endParaRPr lang="x-none" dirty="0"/>
          </a:p>
          <a:p>
            <a:pPr lvl="2"/>
            <a:r>
              <a:rPr lang="x-none" dirty="0"/>
              <a:t>Three Scopes of Influence</a:t>
            </a:r>
          </a:p>
          <a:p>
            <a:pPr lvl="2"/>
            <a:r>
              <a:rPr lang="x-none" dirty="0"/>
              <a:t>Synchronous vs. Asynchronous</a:t>
            </a:r>
          </a:p>
          <a:p>
            <a:pPr lvl="2"/>
            <a:r>
              <a:rPr lang="x-none" dirty="0"/>
              <a:t>Thread-specific Breakpoints</a:t>
            </a:r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4823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(3/8)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25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Viewing and Modifying Thread Data</a:t>
            </a:r>
            <a:endParaRPr lang="x-none" dirty="0"/>
          </a:p>
          <a:p>
            <a:pPr lvl="1"/>
            <a:r>
              <a:rPr lang="x-none" dirty="0"/>
              <a:t> Laminated Variables</a:t>
            </a:r>
          </a:p>
          <a:p>
            <a:pPr lvl="2"/>
            <a:r>
              <a:rPr lang="x-none" dirty="0"/>
              <a:t>I</a:t>
            </a:r>
            <a:r>
              <a:rPr lang="en-US" dirty="0"/>
              <a:t>n a parallel program, the same variable will </a:t>
            </a:r>
            <a:r>
              <a:rPr lang="x-none" dirty="0"/>
              <a:t>usualy </a:t>
            </a:r>
            <a:r>
              <a:rPr lang="en-US" dirty="0"/>
              <a:t>have multiple instances across threads and/or processes</a:t>
            </a:r>
            <a:endParaRPr lang="x-none" dirty="0"/>
          </a:p>
          <a:p>
            <a:pPr lvl="2"/>
            <a:r>
              <a:rPr lang="en-US" dirty="0"/>
              <a:t>Laminating a variable means to display all occurrences simultaneously in a Variable Window</a:t>
            </a:r>
            <a:endParaRPr lang="x-none" dirty="0"/>
          </a:p>
          <a:p>
            <a:pPr lvl="2"/>
            <a:r>
              <a:rPr lang="en-US" dirty="0"/>
              <a:t>Laminated variables can include scalars, arrays, structures and pointers</a:t>
            </a:r>
            <a:endParaRPr lang="x-none" dirty="0"/>
          </a:p>
          <a:p>
            <a:pPr lvl="2"/>
            <a:r>
              <a:rPr lang="en-US" dirty="0"/>
              <a:t>Variable Window &gt;  View Menu  &gt; Show Across &gt; Thread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0165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(4/8)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26</a:t>
            </a:fld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Debugging OpenMP Codes</a:t>
            </a:r>
          </a:p>
          <a:p>
            <a:pPr lvl="1"/>
            <a:r>
              <a:rPr lang="x-none" dirty="0"/>
              <a:t>Thread-based</a:t>
            </a:r>
          </a:p>
          <a:p>
            <a:pPr lvl="1"/>
            <a:r>
              <a:rPr lang="x-none" dirty="0"/>
              <a:t>Setting the number of threads</a:t>
            </a:r>
          </a:p>
          <a:p>
            <a:pPr lvl="2"/>
            <a:r>
              <a:rPr lang="en-US" dirty="0" smtClean="0"/>
              <a:t>Default: usually equal to the number of </a:t>
            </a:r>
            <a:r>
              <a:rPr lang="en-US" dirty="0" err="1" smtClean="0"/>
              <a:t>cpus</a:t>
            </a:r>
            <a:r>
              <a:rPr lang="en-US" dirty="0" smtClean="0"/>
              <a:t> on the machine</a:t>
            </a:r>
          </a:p>
          <a:p>
            <a:pPr lvl="2"/>
            <a:r>
              <a:rPr lang="en-US" dirty="0" smtClean="0"/>
              <a:t>OMP_NUM_THREADS environment variable at run time</a:t>
            </a:r>
          </a:p>
          <a:p>
            <a:pPr lvl="2"/>
            <a:r>
              <a:rPr lang="en-US" dirty="0" smtClean="0"/>
              <a:t>OMP_SET_NUM_THREADS routine within the source code</a:t>
            </a:r>
            <a:endParaRPr lang="x-none" dirty="0" smtClean="0"/>
          </a:p>
          <a:p>
            <a:pPr lvl="1"/>
            <a:r>
              <a:rPr lang="x-none" dirty="0" smtClean="0"/>
              <a:t>Code </a:t>
            </a:r>
            <a:r>
              <a:rPr lang="x-none" dirty="0"/>
              <a:t>transformation</a:t>
            </a:r>
          </a:p>
          <a:p>
            <a:pPr lvl="1"/>
            <a:r>
              <a:rPr lang="x-none" dirty="0"/>
              <a:t>Master thread vs. Worker </a:t>
            </a:r>
            <a:r>
              <a:rPr lang="x-none" dirty="0" smtClean="0"/>
              <a:t>threads</a:t>
            </a:r>
          </a:p>
          <a:p>
            <a:pPr lvl="1"/>
            <a:r>
              <a:rPr lang="x-none" dirty="0" smtClean="0"/>
              <a:t>Execution </a:t>
            </a:r>
            <a:r>
              <a:rPr lang="x-none" dirty="0"/>
              <a:t>Control</a:t>
            </a:r>
          </a:p>
          <a:p>
            <a:pPr lvl="2"/>
            <a:r>
              <a:rPr lang="x-none" dirty="0"/>
              <a:t>Y</a:t>
            </a:r>
            <a:r>
              <a:rPr lang="en-US" dirty="0" err="1"/>
              <a:t>ou</a:t>
            </a:r>
            <a:r>
              <a:rPr lang="en-US" dirty="0"/>
              <a:t> can not step into or out of a PARALLEL region</a:t>
            </a:r>
            <a:endParaRPr lang="x-none" dirty="0"/>
          </a:p>
          <a:p>
            <a:pPr lvl="2"/>
            <a:r>
              <a:rPr lang="x-none" dirty="0"/>
              <a:t>S</a:t>
            </a:r>
            <a:r>
              <a:rPr lang="en-US" dirty="0"/>
              <a:t>et a breakpoint within the parallel region and allow the process to run to it</a:t>
            </a:r>
            <a:endParaRPr lang="x-none" dirty="0"/>
          </a:p>
          <a:p>
            <a:pPr lvl="1"/>
            <a:r>
              <a:rPr lang="x-none" dirty="0" smtClean="0"/>
              <a:t>Manager Threads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9005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(5/8)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27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Debugging MPI Codes</a:t>
            </a:r>
          </a:p>
          <a:p>
            <a:pPr lvl="1"/>
            <a:r>
              <a:rPr lang="x-none" dirty="0"/>
              <a:t>Multi-Process</a:t>
            </a:r>
          </a:p>
          <a:p>
            <a:pPr lvl="1"/>
            <a:r>
              <a:rPr lang="x-none" dirty="0"/>
              <a:t>MPI manager process</a:t>
            </a:r>
          </a:p>
          <a:p>
            <a:pPr lvl="2"/>
            <a:r>
              <a:rPr lang="en-US" dirty="0"/>
              <a:t>Typically, MPI programs run under a "manager" process, such </a:t>
            </a:r>
            <a:r>
              <a:rPr lang="en-US" dirty="0" smtClean="0"/>
              <a:t>as </a:t>
            </a:r>
            <a:r>
              <a:rPr lang="en-US" dirty="0" err="1" smtClean="0"/>
              <a:t>poe</a:t>
            </a:r>
            <a:r>
              <a:rPr lang="en-US" dirty="0" smtClean="0"/>
              <a:t>, </a:t>
            </a:r>
            <a:r>
              <a:rPr lang="en-US" dirty="0" err="1" smtClean="0"/>
              <a:t>srun</a:t>
            </a:r>
            <a:r>
              <a:rPr lang="en-US" dirty="0" smtClean="0"/>
              <a:t>, </a:t>
            </a:r>
            <a:r>
              <a:rPr lang="en-US" dirty="0" err="1" smtClean="0"/>
              <a:t>prun</a:t>
            </a:r>
            <a:r>
              <a:rPr lang="en-US" dirty="0" smtClean="0"/>
              <a:t>, </a:t>
            </a:r>
            <a:r>
              <a:rPr lang="en-US" dirty="0" err="1" smtClean="0"/>
              <a:t>mpirun</a:t>
            </a:r>
            <a:r>
              <a:rPr lang="en-US" dirty="0" smtClean="0"/>
              <a:t>, </a:t>
            </a:r>
            <a:r>
              <a:rPr lang="en-US" dirty="0" err="1" smtClean="0"/>
              <a:t>dmpirun</a:t>
            </a:r>
            <a:r>
              <a:rPr lang="en-US" dirty="0" smtClean="0"/>
              <a:t>, etc.</a:t>
            </a:r>
            <a:endParaRPr lang="x-none" dirty="0"/>
          </a:p>
          <a:p>
            <a:pPr lvl="1"/>
            <a:r>
              <a:rPr lang="x-none" dirty="0"/>
              <a:t>Automatic process acquisition</a:t>
            </a:r>
          </a:p>
          <a:p>
            <a:r>
              <a:rPr lang="x-none" dirty="0"/>
              <a:t>MPI features similar to OpenMP</a:t>
            </a:r>
          </a:p>
          <a:p>
            <a:pPr lvl="1"/>
            <a:r>
              <a:rPr lang="x-none" dirty="0"/>
              <a:t>Selecting an MPI Process</a:t>
            </a:r>
          </a:p>
          <a:p>
            <a:pPr lvl="2"/>
            <a:r>
              <a:rPr lang="x-none" dirty="0"/>
              <a:t> Process Navigation Buttons</a:t>
            </a:r>
          </a:p>
          <a:p>
            <a:pPr lvl="1"/>
            <a:r>
              <a:rPr lang="x-none" dirty="0"/>
              <a:t>Controlling MPI Process Execution</a:t>
            </a:r>
          </a:p>
          <a:p>
            <a:pPr lvl="2"/>
            <a:r>
              <a:rPr lang="en-US" dirty="0"/>
              <a:t>MPI task execution can be controlled at the individual process level, or collectively as a "group"</a:t>
            </a:r>
            <a:endParaRPr lang="x-none" dirty="0"/>
          </a:p>
          <a:p>
            <a:r>
              <a:rPr lang="x-none" dirty="0"/>
              <a:t>Starting and Stopping Processes</a:t>
            </a:r>
          </a:p>
          <a:p>
            <a:r>
              <a:rPr lang="x-none" dirty="0"/>
              <a:t>Holding and Releasing </a:t>
            </a:r>
            <a:r>
              <a:rPr lang="x-none" dirty="0" smtClean="0"/>
              <a:t>Processes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82781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(6/8)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28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 Breakpoints and Barrier Points</a:t>
            </a:r>
          </a:p>
          <a:p>
            <a:pPr lvl="1"/>
            <a:r>
              <a:rPr lang="en-US" dirty="0"/>
              <a:t>Individual breakpoint and barrier point behavior can be customized via the Action Point Properties Dialog Box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96" y="2831909"/>
            <a:ext cx="7340221" cy="361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30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(7/8)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29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Displaying Message Queue State</a:t>
            </a:r>
          </a:p>
          <a:p>
            <a:pPr lvl="1"/>
            <a:r>
              <a:rPr lang="en-US" dirty="0"/>
              <a:t>Process Window &gt;  Tools Menu  &gt;  Message Queue</a:t>
            </a:r>
            <a:endParaRPr lang="x-none" dirty="0"/>
          </a:p>
          <a:p>
            <a:pPr lvl="1"/>
            <a:r>
              <a:rPr lang="x-none" dirty="0"/>
              <a:t>The Message Queue Window</a:t>
            </a:r>
          </a:p>
          <a:p>
            <a:pPr lvl="1"/>
            <a:r>
              <a:rPr lang="en-US" dirty="0"/>
              <a:t>Types of Messages Displayed:</a:t>
            </a:r>
          </a:p>
          <a:p>
            <a:pPr lvl="2"/>
            <a:r>
              <a:rPr lang="en-US" dirty="0"/>
              <a:t>Pending receives - non-blocking and blocking.</a:t>
            </a:r>
          </a:p>
          <a:p>
            <a:pPr lvl="2"/>
            <a:r>
              <a:rPr lang="en-US" dirty="0"/>
              <a:t>Pending sends - non-blocking and blocking.</a:t>
            </a:r>
          </a:p>
          <a:p>
            <a:pPr lvl="2"/>
            <a:r>
              <a:rPr lang="en-US" dirty="0"/>
              <a:t>Unexpected messages - messages sent to this process which do not yet have a matching receive operation.</a:t>
            </a:r>
            <a:endParaRPr lang="x-none" dirty="0"/>
          </a:p>
          <a:p>
            <a:r>
              <a:rPr lang="x-none" dirty="0"/>
              <a:t>Message Queue Graph</a:t>
            </a:r>
          </a:p>
          <a:p>
            <a:pPr lvl="1"/>
            <a:r>
              <a:rPr lang="en-US" dirty="0"/>
              <a:t>Process Window &gt;  Tools Menu  &gt;  Message Queue Graph</a:t>
            </a:r>
            <a:endParaRPr lang="x-none" dirty="0"/>
          </a:p>
          <a:p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13647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3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TotalView</a:t>
            </a:r>
            <a:r>
              <a:rPr lang="en-US" dirty="0"/>
              <a:t> is a sophisticated software debugger product from Rogue Wave Software, Inc.</a:t>
            </a:r>
          </a:p>
          <a:p>
            <a:r>
              <a:rPr lang="en-US" dirty="0"/>
              <a:t>Used for debugging and analyzing both serial and parallel programs</a:t>
            </a:r>
          </a:p>
          <a:p>
            <a:r>
              <a:rPr lang="en-US" dirty="0"/>
              <a:t>Designed for use with complex, multi-process and/or multi-threaded </a:t>
            </a:r>
            <a:r>
              <a:rPr lang="en-US" dirty="0" smtClean="0"/>
              <a:t>applications</a:t>
            </a:r>
            <a:endParaRPr lang="x-none" dirty="0" smtClean="0"/>
          </a:p>
          <a:p>
            <a:r>
              <a:rPr lang="en-US" dirty="0" smtClean="0"/>
              <a:t>Supported on most HPC platforms</a:t>
            </a:r>
          </a:p>
          <a:p>
            <a:r>
              <a:rPr lang="en-US" dirty="0" smtClean="0"/>
              <a:t>Provides </a:t>
            </a:r>
            <a:r>
              <a:rPr lang="en-US" dirty="0"/>
              <a:t>both a GUI and command line interface</a:t>
            </a:r>
          </a:p>
          <a:p>
            <a:r>
              <a:rPr lang="en-US" dirty="0"/>
              <a:t>Includes memory debugging features</a:t>
            </a:r>
          </a:p>
          <a:p>
            <a:r>
              <a:rPr lang="en-US" dirty="0" smtClean="0"/>
              <a:t>Support</a:t>
            </a:r>
            <a:r>
              <a:rPr lang="x-none" dirty="0" smtClean="0"/>
              <a:t>s </a:t>
            </a:r>
            <a:r>
              <a:rPr lang="en-US" dirty="0" smtClean="0"/>
              <a:t>the </a:t>
            </a:r>
            <a:r>
              <a:rPr lang="en-US" dirty="0"/>
              <a:t>usual HPC application languages:</a:t>
            </a:r>
          </a:p>
          <a:p>
            <a:pPr lvl="1"/>
            <a:r>
              <a:rPr lang="en-US" dirty="0"/>
              <a:t>C/C++</a:t>
            </a:r>
          </a:p>
          <a:p>
            <a:pPr lvl="1"/>
            <a:r>
              <a:rPr lang="en-US" dirty="0"/>
              <a:t>Fortran77/90</a:t>
            </a:r>
          </a:p>
          <a:p>
            <a:pPr lvl="1"/>
            <a:r>
              <a:rPr lang="en-US" dirty="0"/>
              <a:t>Assembler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3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Debugging </a:t>
            </a:r>
            <a:r>
              <a:rPr lang="x-none" dirty="0" smtClean="0"/>
              <a:t>Parallel </a:t>
            </a:r>
            <a:r>
              <a:rPr lang="x-none" dirty="0"/>
              <a:t>Programs </a:t>
            </a:r>
            <a:r>
              <a:rPr lang="x-none" dirty="0" smtClean="0"/>
              <a:t>(8/8)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30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Debugging Hybrid Codes</a:t>
            </a:r>
          </a:p>
          <a:p>
            <a:pPr lvl="1"/>
            <a:r>
              <a:rPr lang="en-US" dirty="0"/>
              <a:t>Hybrid codes are programs that use more than one type of parallelism</a:t>
            </a:r>
            <a:endParaRPr lang="x-none" dirty="0"/>
          </a:p>
          <a:p>
            <a:pPr lvl="1"/>
            <a:r>
              <a:rPr lang="x-none" dirty="0"/>
              <a:t>Combines technics used in threaded, OpenMP and MPI debugging</a:t>
            </a:r>
          </a:p>
          <a:p>
            <a:r>
              <a:rPr lang="en-US" dirty="0"/>
              <a:t>Attaching to a Running Batch Job</a:t>
            </a:r>
            <a:endParaRPr lang="x-none" dirty="0"/>
          </a:p>
          <a:p>
            <a:pPr lvl="1"/>
            <a:r>
              <a:rPr lang="en-US" dirty="0"/>
              <a:t>If you have a batch job that is already running, you can start </a:t>
            </a:r>
            <a:r>
              <a:rPr lang="en-US" dirty="0" err="1"/>
              <a:t>TotalView</a:t>
            </a:r>
            <a:r>
              <a:rPr lang="en-US" dirty="0"/>
              <a:t> on one of the cluster's login nodes and then attach to it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4196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Examples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31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OpenMP example</a:t>
            </a:r>
          </a:p>
          <a:p>
            <a:pPr lvl="1"/>
            <a:r>
              <a:rPr lang="x-none" dirty="0"/>
              <a:t>Specify number of threads</a:t>
            </a:r>
          </a:p>
          <a:p>
            <a:pPr lvl="1"/>
            <a:r>
              <a:rPr lang="x-none" dirty="0"/>
              <a:t>Set breakpoint inside parallel region</a:t>
            </a:r>
          </a:p>
          <a:p>
            <a:pPr lvl="1"/>
            <a:r>
              <a:rPr lang="en-US" dirty="0"/>
              <a:t>Display a variable's value across all threads</a:t>
            </a:r>
            <a:endParaRPr lang="x-none" dirty="0"/>
          </a:p>
          <a:p>
            <a:r>
              <a:rPr lang="x-none" dirty="0"/>
              <a:t>MPI example</a:t>
            </a:r>
          </a:p>
          <a:p>
            <a:pPr lvl="1"/>
            <a:r>
              <a:rPr lang="en-US" dirty="0"/>
              <a:t>Start </a:t>
            </a:r>
            <a:r>
              <a:rPr lang="en-US" dirty="0" err="1"/>
              <a:t>TotalView</a:t>
            </a:r>
            <a:r>
              <a:rPr lang="en-US" dirty="0"/>
              <a:t> using </a:t>
            </a:r>
            <a:r>
              <a:rPr lang="x-none" dirty="0"/>
              <a:t>mpi</a:t>
            </a:r>
            <a:r>
              <a:rPr lang="en-US" dirty="0"/>
              <a:t>run and executable</a:t>
            </a:r>
            <a:endParaRPr lang="x-none" dirty="0"/>
          </a:p>
          <a:p>
            <a:pPr lvl="1"/>
            <a:r>
              <a:rPr lang="x-none" dirty="0"/>
              <a:t>Set a barrier point</a:t>
            </a:r>
          </a:p>
          <a:p>
            <a:pPr lvl="1"/>
            <a:r>
              <a:rPr lang="x-none" dirty="0"/>
              <a:t>Display variables across </a:t>
            </a:r>
            <a:r>
              <a:rPr lang="x-none" dirty="0" smtClean="0"/>
              <a:t>processes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5060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Topics not covered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32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CLI</a:t>
            </a:r>
          </a:p>
          <a:p>
            <a:r>
              <a:rPr lang="en-US" dirty="0"/>
              <a:t>Setting up remote debugging sessions</a:t>
            </a:r>
            <a:endParaRPr lang="x-none" dirty="0"/>
          </a:p>
          <a:p>
            <a:r>
              <a:rPr lang="x-none" dirty="0"/>
              <a:t>Memory debugging</a:t>
            </a:r>
          </a:p>
          <a:p>
            <a:r>
              <a:rPr lang="x-none" dirty="0"/>
              <a:t>Replay engine</a:t>
            </a:r>
          </a:p>
          <a:p>
            <a:r>
              <a:rPr lang="x-none" dirty="0"/>
              <a:t>and more</a:t>
            </a:r>
            <a:r>
              <a:rPr lang="x-none" dirty="0" smtClean="0"/>
              <a:t>...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3373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References and More Information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</a:t>
            </a:r>
            <a:r>
              <a:rPr lang="x-none" dirty="0"/>
              <a:t>                                        </a:t>
            </a:r>
            <a:fld id="{A8D006C7-9E67-409C-BCD6-DF868965AE15}" type="slidenum">
              <a:rPr lang="el-GR"/>
              <a:pPr defTabSz="958850"/>
              <a:t>33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useful documentation and reference material is from </a:t>
            </a:r>
            <a:r>
              <a:rPr lang="en-US" dirty="0" err="1"/>
              <a:t>TotalView's</a:t>
            </a:r>
            <a:r>
              <a:rPr lang="en-US" dirty="0"/>
              <a:t> vendor site</a:t>
            </a:r>
            <a:r>
              <a:rPr lang="x-none" dirty="0"/>
              <a:t>:   </a:t>
            </a:r>
            <a:r>
              <a:rPr lang="x-none" dirty="0">
                <a:hlinkClick r:id="rId2"/>
              </a:rPr>
              <a:t>http://www.roguewave.com/</a:t>
            </a:r>
            <a:endParaRPr lang="x-none" dirty="0"/>
          </a:p>
          <a:p>
            <a:r>
              <a:rPr lang="x-none" dirty="0"/>
              <a:t>Online tutorial: </a:t>
            </a:r>
            <a:r>
              <a:rPr lang="x-none" dirty="0">
                <a:hlinkClick r:id="rId2"/>
              </a:rPr>
              <a:t>/</a:t>
            </a:r>
            <a:r>
              <a:rPr lang="x-none" dirty="0">
                <a:hlinkClick r:id="rId3"/>
              </a:rPr>
              <a:t>https://computing.llnl.gov/tutorials/totalview</a:t>
            </a:r>
            <a:r>
              <a:rPr lang="x-none" dirty="0" smtClean="0">
                <a:hlinkClick r:id="rId3"/>
              </a:rPr>
              <a:t>/</a:t>
            </a:r>
            <a:endParaRPr lang="x-none" dirty="0"/>
          </a:p>
          <a:p>
            <a:pPr marL="0" indent="0">
              <a:buNone/>
            </a:pPr>
            <a:endParaRPr lang="x-none" dirty="0" smtClean="0"/>
          </a:p>
          <a:p>
            <a:pPr marL="0" indent="0">
              <a:buNone/>
            </a:pPr>
            <a:r>
              <a:rPr lang="x-none" dirty="0" smtClean="0"/>
              <a:t>	</a:t>
            </a: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TotalView </a:t>
            </a:r>
            <a:r>
              <a:rPr lang="x-none" b="1" dirty="0">
                <a:solidFill>
                  <a:schemeClr val="accent6">
                    <a:lumMod val="75000"/>
                  </a:schemeClr>
                </a:solidFill>
              </a:rPr>
              <a:t>on </a:t>
            </a:r>
            <a:r>
              <a:rPr lang="x-none" b="1" dirty="0" smtClean="0">
                <a:solidFill>
                  <a:schemeClr val="accent6">
                    <a:lumMod val="75000"/>
                  </a:schemeClr>
                </a:solidFill>
              </a:rPr>
              <a:t>PARADOX</a:t>
            </a:r>
          </a:p>
          <a:p>
            <a:pPr marL="0" indent="0">
              <a:buNone/>
            </a:pPr>
            <a:endParaRPr lang="x-none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x-none" dirty="0"/>
              <a:t>Login to ui.ipb.ac.rs </a:t>
            </a:r>
            <a:r>
              <a:rPr lang="x-none"/>
              <a:t>via </a:t>
            </a:r>
            <a:r>
              <a:rPr lang="x-none" smtClean="0"/>
              <a:t>ssh </a:t>
            </a:r>
            <a:r>
              <a:rPr lang="x-none" dirty="0"/>
              <a:t>using –X flag</a:t>
            </a:r>
          </a:p>
          <a:p>
            <a:pPr lvl="1"/>
            <a:r>
              <a:rPr lang="x-none" dirty="0"/>
              <a:t>$ ssh &lt;username&gt;@ui.ipb.ac.rs –X</a:t>
            </a:r>
          </a:p>
          <a:p>
            <a:r>
              <a:rPr lang="x-none" dirty="0" smtClean="0"/>
              <a:t>TotalView </a:t>
            </a:r>
            <a:r>
              <a:rPr lang="x-none" dirty="0"/>
              <a:t>is located at the following path:</a:t>
            </a:r>
          </a:p>
          <a:p>
            <a:pPr lvl="1"/>
            <a:r>
              <a:rPr lang="x-none" dirty="0"/>
              <a:t>/opt/toolworks/totalview.8.9.0-2/bin/totalview</a:t>
            </a:r>
          </a:p>
          <a:p>
            <a:endParaRPr lang="x-none" dirty="0" smtClean="0"/>
          </a:p>
          <a:p>
            <a:pPr lvl="1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972529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Getting started </a:t>
            </a:r>
            <a:r>
              <a:rPr lang="en-US" dirty="0" smtClean="0"/>
              <a:t>with</a:t>
            </a:r>
            <a:r>
              <a:rPr lang="x-none" dirty="0" smtClean="0"/>
              <a:t> </a:t>
            </a:r>
            <a:r>
              <a:rPr lang="en-US" dirty="0" err="1" smtClean="0"/>
              <a:t>TotalView</a:t>
            </a:r>
            <a:r>
              <a:rPr lang="x-none" dirty="0" smtClean="0"/>
              <a:t> (1/2)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4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dirty="0">
                <a:solidFill>
                  <a:schemeClr val="accent6">
                    <a:lumMod val="75000"/>
                  </a:schemeClr>
                </a:solidFill>
              </a:rPr>
              <a:t>-g </a:t>
            </a:r>
            <a:r>
              <a:rPr lang="en-US" dirty="0"/>
              <a:t> flag enable</a:t>
            </a:r>
            <a:r>
              <a:rPr lang="x-none" dirty="0"/>
              <a:t>s</a:t>
            </a:r>
            <a:r>
              <a:rPr lang="en-US" dirty="0"/>
              <a:t> generation of symbolic debug information</a:t>
            </a:r>
            <a:r>
              <a:rPr lang="x-none" dirty="0"/>
              <a:t> for most compilers</a:t>
            </a:r>
          </a:p>
          <a:p>
            <a:r>
              <a:rPr lang="x-none" dirty="0"/>
              <a:t>Programs </a:t>
            </a:r>
            <a:r>
              <a:rPr lang="en-US" dirty="0"/>
              <a:t>compiled with</a:t>
            </a:r>
            <a:r>
              <a:rPr lang="x-none" dirty="0"/>
              <a:t>out</a:t>
            </a:r>
            <a:r>
              <a:rPr lang="en-US" dirty="0"/>
              <a:t> the 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-g</a:t>
            </a:r>
            <a:r>
              <a:rPr lang="en-US" b="1" dirty="0"/>
              <a:t> </a:t>
            </a:r>
            <a:r>
              <a:rPr lang="en-US" dirty="0"/>
              <a:t>option</a:t>
            </a:r>
            <a:r>
              <a:rPr lang="x-none" dirty="0"/>
              <a:t> are allowed to be debugged, h</a:t>
            </a:r>
            <a:r>
              <a:rPr lang="en-US" dirty="0" err="1"/>
              <a:t>owever</a:t>
            </a:r>
            <a:r>
              <a:rPr lang="en-US" dirty="0"/>
              <a:t>, only the assembler code can be viewed</a:t>
            </a:r>
            <a:endParaRPr lang="x-none" dirty="0"/>
          </a:p>
          <a:p>
            <a:r>
              <a:rPr lang="x-none" dirty="0"/>
              <a:t>Programs should be compiled </a:t>
            </a:r>
            <a:r>
              <a:rPr lang="en-US" dirty="0"/>
              <a:t>with</a:t>
            </a:r>
            <a:r>
              <a:rPr lang="x-none" dirty="0"/>
              <a:t>out</a:t>
            </a:r>
            <a:r>
              <a:rPr lang="en-US" dirty="0"/>
              <a:t> optimization flags</a:t>
            </a:r>
            <a:endParaRPr lang="x-none" dirty="0"/>
          </a:p>
          <a:p>
            <a:r>
              <a:rPr lang="en-US" dirty="0"/>
              <a:t>Parallel programs may require additional compiler </a:t>
            </a:r>
            <a:r>
              <a:rPr lang="en-US" dirty="0" smtClean="0"/>
              <a:t>flags</a:t>
            </a:r>
            <a:endParaRPr lang="x-none" dirty="0" smtClean="0"/>
          </a:p>
          <a:p>
            <a:r>
              <a:rPr lang="en-US" dirty="0"/>
              <a:t>A variety of ways to start the program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 (invokes New Program dialog box)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 filename</a:t>
            </a:r>
          </a:p>
          <a:p>
            <a:pPr lvl="1"/>
            <a:r>
              <a:rPr lang="en-US" dirty="0" err="1"/>
              <a:t>totalview</a:t>
            </a:r>
            <a:r>
              <a:rPr lang="en-US" dirty="0"/>
              <a:t> filename </a:t>
            </a:r>
            <a:r>
              <a:rPr lang="en-US" dirty="0" err="1"/>
              <a:t>corefile</a:t>
            </a:r>
            <a:endParaRPr lang="en-US" dirty="0"/>
          </a:p>
          <a:p>
            <a:pPr lvl="1"/>
            <a:r>
              <a:rPr lang="en-US" dirty="0" err="1"/>
              <a:t>totalview</a:t>
            </a:r>
            <a:r>
              <a:rPr lang="en-US" dirty="0"/>
              <a:t> filename -a </a:t>
            </a:r>
            <a:r>
              <a:rPr lang="en-US" dirty="0" err="1"/>
              <a:t>args</a:t>
            </a:r>
            <a:endParaRPr lang="en-US" dirty="0"/>
          </a:p>
          <a:p>
            <a:pPr lvl="1"/>
            <a:r>
              <a:rPr lang="en-US" dirty="0" err="1"/>
              <a:t>totalview</a:t>
            </a:r>
            <a:r>
              <a:rPr lang="en-US" dirty="0"/>
              <a:t> filename -remote hostname       [:</a:t>
            </a:r>
            <a:r>
              <a:rPr lang="en-US" dirty="0" err="1"/>
              <a:t>portnumber</a:t>
            </a:r>
            <a:r>
              <a:rPr lang="en-US" dirty="0"/>
              <a:t>]</a:t>
            </a:r>
          </a:p>
          <a:p>
            <a:endParaRPr lang="x-non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1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Getting started </a:t>
            </a:r>
            <a:r>
              <a:rPr lang="en-US" dirty="0" smtClean="0"/>
              <a:t>with</a:t>
            </a:r>
            <a:r>
              <a:rPr lang="x-none" dirty="0" smtClean="0"/>
              <a:t> </a:t>
            </a:r>
            <a:r>
              <a:rPr lang="en-US" dirty="0" err="1" smtClean="0"/>
              <a:t>TotalView</a:t>
            </a:r>
            <a:r>
              <a:rPr lang="x-none" dirty="0" smtClean="0"/>
              <a:t> (2/2)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5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New Program dialog box</a:t>
            </a:r>
          </a:p>
          <a:p>
            <a:pPr marL="0" indent="0">
              <a:buNone/>
            </a:pPr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r>
              <a:rPr lang="en-US" dirty="0"/>
              <a:t>Numerous options for various means of selecting a program</a:t>
            </a:r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40" y="2218899"/>
            <a:ext cx="7043737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8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(1/7)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6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Root </a:t>
            </a:r>
            <a:r>
              <a:rPr lang="x-none" dirty="0" smtClean="0"/>
              <a:t>Window</a:t>
            </a:r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r>
              <a:rPr lang="en-US" dirty="0"/>
              <a:t>Appears when the </a:t>
            </a:r>
            <a:r>
              <a:rPr lang="en-US" dirty="0" err="1"/>
              <a:t>TotalView</a:t>
            </a:r>
            <a:r>
              <a:rPr lang="en-US" dirty="0"/>
              <a:t> GUI is started</a:t>
            </a:r>
          </a:p>
          <a:p>
            <a:r>
              <a:rPr lang="en-US" dirty="0"/>
              <a:t>Overview of all processes and threads, showing assigned ID, MPI rank, host, status and brief description/name for </a:t>
            </a:r>
            <a:r>
              <a:rPr lang="en-US" dirty="0" smtClean="0"/>
              <a:t>each</a:t>
            </a:r>
            <a:endParaRPr lang="x-none" dirty="0"/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6" y="2169994"/>
            <a:ext cx="56578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0402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(2/7)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7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Window</a:t>
            </a:r>
            <a:endParaRPr lang="x-none" dirty="0"/>
          </a:p>
          <a:p>
            <a:pPr lvl="1"/>
            <a:r>
              <a:rPr lang="en-US" dirty="0" smtClean="0"/>
              <a:t>Process </a:t>
            </a:r>
            <a:r>
              <a:rPr lang="en-US" dirty="0"/>
              <a:t>and Thread State </a:t>
            </a:r>
            <a:r>
              <a:rPr lang="en-US" dirty="0" smtClean="0"/>
              <a:t>Codes</a:t>
            </a:r>
            <a:endParaRPr lang="x-none" dirty="0"/>
          </a:p>
          <a:p>
            <a:pPr marL="477837" lvl="1" indent="0">
              <a:buNone/>
            </a:pPr>
            <a:endParaRPr lang="en-US" dirty="0"/>
          </a:p>
          <a:p>
            <a:pPr marL="0" indent="0">
              <a:buNone/>
            </a:pPr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37" y="2590800"/>
            <a:ext cx="7242175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96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(3/7)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8</a:t>
            </a:fld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Process Window</a:t>
            </a:r>
          </a:p>
          <a:p>
            <a:pPr marL="0" indent="0">
              <a:buNone/>
            </a:pPr>
            <a:endParaRPr lang="x-none" dirty="0"/>
          </a:p>
          <a:p>
            <a:pPr marL="477837" lvl="1" indent="0">
              <a:buNone/>
            </a:pPr>
            <a:endParaRPr lang="en-US" dirty="0"/>
          </a:p>
          <a:p>
            <a:pPr marL="0" indent="0">
              <a:buNone/>
            </a:pPr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6" y="2047164"/>
            <a:ext cx="4024313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4077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x-none" dirty="0"/>
              <a:t>Primary </a:t>
            </a:r>
            <a:r>
              <a:rPr lang="x-none" dirty="0" smtClean="0"/>
              <a:t>Windows (4/7)</a:t>
            </a:r>
            <a:endParaRPr 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dirty="0"/>
              <a:t>Tuning and Optimization of HPC Application</a:t>
            </a:r>
            <a:r>
              <a:rPr lang="x-none" dirty="0"/>
              <a:t> </a:t>
            </a:r>
            <a:r>
              <a:rPr lang="en-US" dirty="0"/>
              <a:t>–  Institute of Physics Belgrade</a:t>
            </a:r>
            <a:r>
              <a:rPr lang="x-none" dirty="0"/>
              <a:t>, Friday 01 June 2012</a:t>
            </a:r>
            <a:r>
              <a:rPr lang="en-US" dirty="0"/>
              <a:t>		</a:t>
            </a:r>
            <a:r>
              <a:rPr lang="x-none" dirty="0"/>
              <a:t>                     </a:t>
            </a:r>
            <a:fld id="{A8D006C7-9E67-409C-BCD6-DF868965AE15}" type="slidenum">
              <a:rPr lang="el-GR"/>
              <a:pPr defTabSz="958850"/>
              <a:t>9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Process </a:t>
            </a:r>
            <a:r>
              <a:rPr lang="x-none" dirty="0" smtClean="0"/>
              <a:t>Window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multi-process/multi-threaded programs, every process and every thread may have its own Process Window if </a:t>
            </a:r>
            <a:r>
              <a:rPr lang="en-US" dirty="0" smtClean="0"/>
              <a:t>desired</a:t>
            </a:r>
            <a:endParaRPr lang="x-none" dirty="0" smtClean="0"/>
          </a:p>
          <a:p>
            <a:pPr lvl="1"/>
            <a:r>
              <a:rPr lang="en-US" dirty="0"/>
              <a:t>Comprised of:</a:t>
            </a:r>
            <a:endParaRPr lang="x-none" dirty="0"/>
          </a:p>
          <a:p>
            <a:pPr lvl="2"/>
            <a:r>
              <a:rPr lang="en-US" dirty="0" smtClean="0"/>
              <a:t>Pull-down </a:t>
            </a:r>
            <a:r>
              <a:rPr lang="en-US" dirty="0"/>
              <a:t>menus</a:t>
            </a:r>
          </a:p>
          <a:p>
            <a:pPr lvl="2"/>
            <a:r>
              <a:rPr lang="en-US" dirty="0" smtClean="0"/>
              <a:t>Execution </a:t>
            </a:r>
            <a:r>
              <a:rPr lang="en-US" dirty="0"/>
              <a:t>control buttons</a:t>
            </a:r>
          </a:p>
          <a:p>
            <a:pPr lvl="2"/>
            <a:r>
              <a:rPr lang="en-US" dirty="0" smtClean="0"/>
              <a:t>Navigation </a:t>
            </a:r>
            <a:r>
              <a:rPr lang="en-US" dirty="0"/>
              <a:t>control buttons</a:t>
            </a:r>
          </a:p>
          <a:p>
            <a:pPr lvl="2"/>
            <a:r>
              <a:rPr lang="en-US" dirty="0" smtClean="0"/>
              <a:t>Process </a:t>
            </a:r>
            <a:r>
              <a:rPr lang="en-US" dirty="0"/>
              <a:t>and thread status bars</a:t>
            </a:r>
          </a:p>
          <a:p>
            <a:pPr lvl="2"/>
            <a:r>
              <a:rPr lang="en-US" dirty="0" smtClean="0"/>
              <a:t>4 </a:t>
            </a:r>
            <a:r>
              <a:rPr lang="en-US" dirty="0"/>
              <a:t>"Panes"</a:t>
            </a:r>
          </a:p>
          <a:p>
            <a:pPr lvl="1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7560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284</TotalTime>
  <Words>1903</Words>
  <Application>Microsoft Macintosh PowerPoint</Application>
  <PresentationFormat>A4 Paper (210x297 mm)</PresentationFormat>
  <Paragraphs>338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SEEGRID-ppt-template</vt:lpstr>
      <vt:lpstr>TotalView Debugger</vt:lpstr>
      <vt:lpstr>Agenda</vt:lpstr>
      <vt:lpstr>Introduction</vt:lpstr>
      <vt:lpstr>Getting started with TotalView (1/2)</vt:lpstr>
      <vt:lpstr>Getting started with TotalView (2/2)</vt:lpstr>
      <vt:lpstr>Primary Windows (1/7)</vt:lpstr>
      <vt:lpstr>Primary Windows (2/7)</vt:lpstr>
      <vt:lpstr>Primary Windows (3/7)</vt:lpstr>
      <vt:lpstr>Primary Windows (4/7)</vt:lpstr>
      <vt:lpstr>Primary Windows (5/7)</vt:lpstr>
      <vt:lpstr>Primary Windows (6/7)</vt:lpstr>
      <vt:lpstr>Primary Windows (7/7)</vt:lpstr>
      <vt:lpstr>Basic Functions (1/4)</vt:lpstr>
      <vt:lpstr>Basic Functions (2/4)</vt:lpstr>
      <vt:lpstr>Basic Functions (3/4)</vt:lpstr>
      <vt:lpstr>Basic Functions (4/4)</vt:lpstr>
      <vt:lpstr>Further Functions(1/5)</vt:lpstr>
      <vt:lpstr>Further Functions(2/5)</vt:lpstr>
      <vt:lpstr>Further Functions(3/5)</vt:lpstr>
      <vt:lpstr>Further Functions(4/5)</vt:lpstr>
      <vt:lpstr>Further Functions(5/5)</vt:lpstr>
      <vt:lpstr>Examples</vt:lpstr>
      <vt:lpstr>Debugging Parallel Programs (1/8)</vt:lpstr>
      <vt:lpstr>Debugging Parallel Programs (2/8)</vt:lpstr>
      <vt:lpstr>Debugging Parallel Programs (3/8)</vt:lpstr>
      <vt:lpstr>Debugging Parallel Programs (4/8)</vt:lpstr>
      <vt:lpstr>Debugging Parallel Programs (5/8)</vt:lpstr>
      <vt:lpstr>Debugging Parallel Programs (6/8)</vt:lpstr>
      <vt:lpstr>Debugging Parallel Programs (7/8)</vt:lpstr>
      <vt:lpstr>Debugging Parallel Programs (8/8)</vt:lpstr>
      <vt:lpstr>Examples</vt:lpstr>
      <vt:lpstr>Topics not covered</vt:lpstr>
      <vt:lpstr>References and More Information</vt:lpstr>
    </vt:vector>
  </TitlesOfParts>
  <Company>Institute of Physics Belgrade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Dusan Vduragovic</dc:creator>
  <cp:lastModifiedBy>Dusan Vudragovic</cp:lastModifiedBy>
  <cp:revision>56</cp:revision>
  <dcterms:created xsi:type="dcterms:W3CDTF">2004-04-29T08:03:52Z</dcterms:created>
  <dcterms:modified xsi:type="dcterms:W3CDTF">2012-06-01T13:38:12Z</dcterms:modified>
</cp:coreProperties>
</file>