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4" r:id="rId1"/>
  </p:sldMasterIdLst>
  <p:notesMasterIdLst>
    <p:notesMasterId r:id="rId31"/>
  </p:notesMasterIdLst>
  <p:handoutMasterIdLst>
    <p:handoutMasterId r:id="rId32"/>
  </p:handoutMasterIdLst>
  <p:sldIdLst>
    <p:sldId id="262" r:id="rId2"/>
    <p:sldId id="263" r:id="rId3"/>
    <p:sldId id="264" r:id="rId4"/>
    <p:sldId id="266" r:id="rId5"/>
    <p:sldId id="267" r:id="rId6"/>
    <p:sldId id="268" r:id="rId7"/>
    <p:sldId id="269" r:id="rId8"/>
    <p:sldId id="270" r:id="rId9"/>
    <p:sldId id="271" r:id="rId10"/>
    <p:sldId id="272" r:id="rId11"/>
    <p:sldId id="273" r:id="rId12"/>
    <p:sldId id="274" r:id="rId13"/>
    <p:sldId id="275" r:id="rId14"/>
    <p:sldId id="276" r:id="rId15"/>
    <p:sldId id="277" r:id="rId16"/>
    <p:sldId id="278" r:id="rId17"/>
    <p:sldId id="279" r:id="rId18"/>
    <p:sldId id="280" r:id="rId19"/>
    <p:sldId id="281" r:id="rId20"/>
    <p:sldId id="282" r:id="rId21"/>
    <p:sldId id="283" r:id="rId22"/>
    <p:sldId id="284" r:id="rId23"/>
    <p:sldId id="285" r:id="rId24"/>
    <p:sldId id="286" r:id="rId25"/>
    <p:sldId id="287" r:id="rId26"/>
    <p:sldId id="288" r:id="rId27"/>
    <p:sldId id="289" r:id="rId28"/>
    <p:sldId id="290" r:id="rId29"/>
    <p:sldId id="291" r:id="rId30"/>
  </p:sldIdLst>
  <p:sldSz cx="9906000" cy="6858000" type="A4"/>
  <p:notesSz cx="9866313" cy="6754813"/>
  <p:defaultTextStyle>
    <a:defPPr>
      <a:defRPr lang="en-US"/>
    </a:defPPr>
    <a:lvl1pPr algn="r" rtl="0" fontAlgn="base">
      <a:spcBef>
        <a:spcPct val="20000"/>
      </a:spcBef>
      <a:spcAft>
        <a:spcPct val="0"/>
      </a:spcAft>
      <a:defRPr sz="2400" b="1" kern="1200">
        <a:solidFill>
          <a:schemeClr val="accent2"/>
        </a:solidFill>
        <a:latin typeface="Arial" charset="0"/>
        <a:ea typeface="+mn-ea"/>
        <a:cs typeface="Arial" charset="0"/>
      </a:defRPr>
    </a:lvl1pPr>
    <a:lvl2pPr marL="457200" algn="r" rtl="0" fontAlgn="base">
      <a:spcBef>
        <a:spcPct val="20000"/>
      </a:spcBef>
      <a:spcAft>
        <a:spcPct val="0"/>
      </a:spcAft>
      <a:defRPr sz="2400" b="1" kern="1200">
        <a:solidFill>
          <a:schemeClr val="accent2"/>
        </a:solidFill>
        <a:latin typeface="Arial" charset="0"/>
        <a:ea typeface="+mn-ea"/>
        <a:cs typeface="Arial" charset="0"/>
      </a:defRPr>
    </a:lvl2pPr>
    <a:lvl3pPr marL="914400" algn="r" rtl="0" fontAlgn="base">
      <a:spcBef>
        <a:spcPct val="20000"/>
      </a:spcBef>
      <a:spcAft>
        <a:spcPct val="0"/>
      </a:spcAft>
      <a:defRPr sz="2400" b="1" kern="1200">
        <a:solidFill>
          <a:schemeClr val="accent2"/>
        </a:solidFill>
        <a:latin typeface="Arial" charset="0"/>
        <a:ea typeface="+mn-ea"/>
        <a:cs typeface="Arial" charset="0"/>
      </a:defRPr>
    </a:lvl3pPr>
    <a:lvl4pPr marL="1371600" algn="r" rtl="0" fontAlgn="base">
      <a:spcBef>
        <a:spcPct val="20000"/>
      </a:spcBef>
      <a:spcAft>
        <a:spcPct val="0"/>
      </a:spcAft>
      <a:defRPr sz="2400" b="1" kern="1200">
        <a:solidFill>
          <a:schemeClr val="accent2"/>
        </a:solidFill>
        <a:latin typeface="Arial" charset="0"/>
        <a:ea typeface="+mn-ea"/>
        <a:cs typeface="Arial" charset="0"/>
      </a:defRPr>
    </a:lvl4pPr>
    <a:lvl5pPr marL="1828800" algn="r" rtl="0" fontAlgn="base">
      <a:spcBef>
        <a:spcPct val="20000"/>
      </a:spcBef>
      <a:spcAft>
        <a:spcPct val="0"/>
      </a:spcAft>
      <a:defRPr sz="2400" b="1" kern="1200">
        <a:solidFill>
          <a:schemeClr val="accent2"/>
        </a:solidFill>
        <a:latin typeface="Arial" charset="0"/>
        <a:ea typeface="+mn-ea"/>
        <a:cs typeface="Arial" charset="0"/>
      </a:defRPr>
    </a:lvl5pPr>
    <a:lvl6pPr marL="2286000" algn="l" defTabSz="914400" rtl="0" eaLnBrk="1" latinLnBrk="0" hangingPunct="1">
      <a:defRPr sz="2400" b="1" kern="1200">
        <a:solidFill>
          <a:schemeClr val="accent2"/>
        </a:solidFill>
        <a:latin typeface="Arial" charset="0"/>
        <a:ea typeface="+mn-ea"/>
        <a:cs typeface="Arial" charset="0"/>
      </a:defRPr>
    </a:lvl6pPr>
    <a:lvl7pPr marL="2743200" algn="l" defTabSz="914400" rtl="0" eaLnBrk="1" latinLnBrk="0" hangingPunct="1">
      <a:defRPr sz="2400" b="1" kern="1200">
        <a:solidFill>
          <a:schemeClr val="accent2"/>
        </a:solidFill>
        <a:latin typeface="Arial" charset="0"/>
        <a:ea typeface="+mn-ea"/>
        <a:cs typeface="Arial" charset="0"/>
      </a:defRPr>
    </a:lvl7pPr>
    <a:lvl8pPr marL="3200400" algn="l" defTabSz="914400" rtl="0" eaLnBrk="1" latinLnBrk="0" hangingPunct="1">
      <a:defRPr sz="2400" b="1" kern="1200">
        <a:solidFill>
          <a:schemeClr val="accent2"/>
        </a:solidFill>
        <a:latin typeface="Arial" charset="0"/>
        <a:ea typeface="+mn-ea"/>
        <a:cs typeface="Arial" charset="0"/>
      </a:defRPr>
    </a:lvl8pPr>
    <a:lvl9pPr marL="3657600" algn="l" defTabSz="914400" rtl="0" eaLnBrk="1" latinLnBrk="0" hangingPunct="1">
      <a:defRPr sz="2400" b="1" kern="1200">
        <a:solidFill>
          <a:schemeClr val="accent2"/>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96633"/>
    <a:srgbClr val="FF9933"/>
    <a:srgbClr val="FF9900"/>
    <a:srgbClr val="00FF00"/>
    <a:srgbClr val="CCCC00"/>
    <a:srgbClr val="FFFF99"/>
    <a:srgbClr val="FFFFCC"/>
    <a:srgbClr val="CC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132" autoAdjust="0"/>
    <p:restoredTop sz="94444" autoAdjust="0"/>
  </p:normalViewPr>
  <p:slideViewPr>
    <p:cSldViewPr snapToGrid="0">
      <p:cViewPr varScale="1">
        <p:scale>
          <a:sx n="93" d="100"/>
          <a:sy n="93" d="100"/>
        </p:scale>
        <p:origin x="-392" y="-96"/>
      </p:cViewPr>
      <p:guideLst>
        <p:guide orient="horz" pos="2160"/>
        <p:guide pos="312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Grid="0">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notesMaster" Target="notesMasters/notesMaster1.xml"/><Relationship Id="rId32" Type="http://schemas.openxmlformats.org/officeDocument/2006/relationships/handoutMaster" Target="handoutMasters/handoutMaster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printerSettings" Target="printerSettings/printerSettings1.bin"/><Relationship Id="rId34" Type="http://schemas.openxmlformats.org/officeDocument/2006/relationships/presProps" Target="presProps.xml"/><Relationship Id="rId35" Type="http://schemas.openxmlformats.org/officeDocument/2006/relationships/viewProps" Target="viewProps.xml"/><Relationship Id="rId36" Type="http://schemas.openxmlformats.org/officeDocument/2006/relationships/theme" Target="theme/theme1.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6082" name="Rectangle 2"/>
          <p:cNvSpPr>
            <a:spLocks noGrp="1" noChangeArrowheads="1"/>
          </p:cNvSpPr>
          <p:nvPr>
            <p:ph type="hdr" sz="quarter"/>
          </p:nvPr>
        </p:nvSpPr>
        <p:spPr bwMode="auto">
          <a:xfrm>
            <a:off x="0" y="0"/>
            <a:ext cx="4275138" cy="338138"/>
          </a:xfrm>
          <a:prstGeom prst="rect">
            <a:avLst/>
          </a:prstGeom>
          <a:noFill/>
          <a:ln w="9525">
            <a:noFill/>
            <a:miter lim="800000"/>
            <a:headEnd/>
            <a:tailEnd/>
          </a:ln>
          <a:effectLst/>
        </p:spPr>
        <p:txBody>
          <a:bodyPr vert="horz" wrap="square" lIns="91406" tIns="45703" rIns="91406" bIns="45703" numCol="1" anchor="t" anchorCtr="0" compatLnSpc="1">
            <a:prstTxWarp prst="textNoShape">
              <a:avLst/>
            </a:prstTxWarp>
          </a:bodyPr>
          <a:lstStyle>
            <a:lvl1pPr algn="l" eaLnBrk="0" hangingPunct="0">
              <a:spcBef>
                <a:spcPct val="0"/>
              </a:spcBef>
              <a:defRPr sz="1200" b="0">
                <a:solidFill>
                  <a:schemeClr val="tx1"/>
                </a:solidFill>
                <a:latin typeface="Times New Roman" pitchFamily="18" charset="0"/>
              </a:defRPr>
            </a:lvl1pPr>
          </a:lstStyle>
          <a:p>
            <a:pPr>
              <a:defRPr/>
            </a:pPr>
            <a:endParaRPr lang="el-GR"/>
          </a:p>
        </p:txBody>
      </p:sp>
      <p:sp>
        <p:nvSpPr>
          <p:cNvPr id="46083" name="Rectangle 3"/>
          <p:cNvSpPr>
            <a:spLocks noGrp="1" noChangeArrowheads="1"/>
          </p:cNvSpPr>
          <p:nvPr>
            <p:ph type="dt" sz="quarter" idx="1"/>
          </p:nvPr>
        </p:nvSpPr>
        <p:spPr bwMode="auto">
          <a:xfrm>
            <a:off x="5588000" y="0"/>
            <a:ext cx="4276725" cy="338138"/>
          </a:xfrm>
          <a:prstGeom prst="rect">
            <a:avLst/>
          </a:prstGeom>
          <a:noFill/>
          <a:ln w="9525">
            <a:noFill/>
            <a:miter lim="800000"/>
            <a:headEnd/>
            <a:tailEnd/>
          </a:ln>
          <a:effectLst/>
        </p:spPr>
        <p:txBody>
          <a:bodyPr vert="horz" wrap="square" lIns="91406" tIns="45703" rIns="91406" bIns="45703" numCol="1" anchor="t" anchorCtr="0" compatLnSpc="1">
            <a:prstTxWarp prst="textNoShape">
              <a:avLst/>
            </a:prstTxWarp>
          </a:bodyPr>
          <a:lstStyle>
            <a:lvl1pPr eaLnBrk="0" hangingPunct="0">
              <a:spcBef>
                <a:spcPct val="0"/>
              </a:spcBef>
              <a:defRPr sz="1200" b="0">
                <a:solidFill>
                  <a:schemeClr val="tx1"/>
                </a:solidFill>
                <a:latin typeface="Times New Roman" pitchFamily="18" charset="0"/>
              </a:defRPr>
            </a:lvl1pPr>
          </a:lstStyle>
          <a:p>
            <a:pPr>
              <a:defRPr/>
            </a:pPr>
            <a:endParaRPr lang="el-GR"/>
          </a:p>
        </p:txBody>
      </p:sp>
      <p:sp>
        <p:nvSpPr>
          <p:cNvPr id="46084" name="Rectangle 4"/>
          <p:cNvSpPr>
            <a:spLocks noGrp="1" noChangeArrowheads="1"/>
          </p:cNvSpPr>
          <p:nvPr>
            <p:ph type="ftr" sz="quarter" idx="2"/>
          </p:nvPr>
        </p:nvSpPr>
        <p:spPr bwMode="auto">
          <a:xfrm>
            <a:off x="0" y="6415088"/>
            <a:ext cx="4275138" cy="338137"/>
          </a:xfrm>
          <a:prstGeom prst="rect">
            <a:avLst/>
          </a:prstGeom>
          <a:noFill/>
          <a:ln w="9525">
            <a:noFill/>
            <a:miter lim="800000"/>
            <a:headEnd/>
            <a:tailEnd/>
          </a:ln>
          <a:effectLst/>
        </p:spPr>
        <p:txBody>
          <a:bodyPr vert="horz" wrap="square" lIns="91406" tIns="45703" rIns="91406" bIns="45703" numCol="1" anchor="b" anchorCtr="0" compatLnSpc="1">
            <a:prstTxWarp prst="textNoShape">
              <a:avLst/>
            </a:prstTxWarp>
          </a:bodyPr>
          <a:lstStyle>
            <a:lvl1pPr algn="l" eaLnBrk="0" hangingPunct="0">
              <a:spcBef>
                <a:spcPct val="0"/>
              </a:spcBef>
              <a:defRPr sz="1200" b="0">
                <a:solidFill>
                  <a:schemeClr val="tx1"/>
                </a:solidFill>
                <a:latin typeface="Times New Roman" pitchFamily="18" charset="0"/>
              </a:defRPr>
            </a:lvl1pPr>
          </a:lstStyle>
          <a:p>
            <a:pPr>
              <a:defRPr/>
            </a:pPr>
            <a:endParaRPr lang="el-GR"/>
          </a:p>
        </p:txBody>
      </p:sp>
      <p:sp>
        <p:nvSpPr>
          <p:cNvPr id="46085" name="Rectangle 5"/>
          <p:cNvSpPr>
            <a:spLocks noGrp="1" noChangeArrowheads="1"/>
          </p:cNvSpPr>
          <p:nvPr>
            <p:ph type="sldNum" sz="quarter" idx="3"/>
          </p:nvPr>
        </p:nvSpPr>
        <p:spPr bwMode="auto">
          <a:xfrm>
            <a:off x="5588000" y="6415088"/>
            <a:ext cx="4276725" cy="338137"/>
          </a:xfrm>
          <a:prstGeom prst="rect">
            <a:avLst/>
          </a:prstGeom>
          <a:noFill/>
          <a:ln w="9525">
            <a:noFill/>
            <a:miter lim="800000"/>
            <a:headEnd/>
            <a:tailEnd/>
          </a:ln>
          <a:effectLst/>
        </p:spPr>
        <p:txBody>
          <a:bodyPr vert="horz" wrap="square" lIns="91406" tIns="45703" rIns="91406" bIns="45703" numCol="1" anchor="b" anchorCtr="0" compatLnSpc="1">
            <a:prstTxWarp prst="textNoShape">
              <a:avLst/>
            </a:prstTxWarp>
          </a:bodyPr>
          <a:lstStyle>
            <a:lvl1pPr eaLnBrk="0" hangingPunct="0">
              <a:spcBef>
                <a:spcPct val="0"/>
              </a:spcBef>
              <a:defRPr sz="1200" b="0">
                <a:solidFill>
                  <a:schemeClr val="tx1"/>
                </a:solidFill>
                <a:latin typeface="Times New Roman" pitchFamily="18" charset="0"/>
              </a:defRPr>
            </a:lvl1pPr>
          </a:lstStyle>
          <a:p>
            <a:pPr>
              <a:defRPr/>
            </a:pPr>
            <a:fld id="{2DC3300D-5115-4BAB-93FC-246CDC56F3C3}" type="slidenum">
              <a:rPr lang="el-GR"/>
              <a:pPr>
                <a:defRPr/>
              </a:pPr>
              <a:t>‹#›</a:t>
            </a:fld>
            <a:endParaRPr lang="el-GR"/>
          </a:p>
        </p:txBody>
      </p:sp>
    </p:spTree>
    <p:extLst>
      <p:ext uri="{BB962C8B-B14F-4D97-AF65-F5344CB8AC3E}">
        <p14:creationId xmlns:p14="http://schemas.microsoft.com/office/powerpoint/2010/main" val="374992920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2530" name="Rectangle 2"/>
          <p:cNvSpPr>
            <a:spLocks noGrp="1" noChangeArrowheads="1"/>
          </p:cNvSpPr>
          <p:nvPr>
            <p:ph type="hdr" sz="quarter"/>
          </p:nvPr>
        </p:nvSpPr>
        <p:spPr bwMode="auto">
          <a:xfrm>
            <a:off x="0" y="0"/>
            <a:ext cx="4275138" cy="338138"/>
          </a:xfrm>
          <a:prstGeom prst="rect">
            <a:avLst/>
          </a:prstGeom>
          <a:noFill/>
          <a:ln w="9525">
            <a:noFill/>
            <a:miter lim="800000"/>
            <a:headEnd/>
            <a:tailEnd/>
          </a:ln>
          <a:effectLst/>
        </p:spPr>
        <p:txBody>
          <a:bodyPr vert="horz" wrap="square" lIns="91406" tIns="45703" rIns="91406" bIns="45703" numCol="1" anchor="t" anchorCtr="0" compatLnSpc="1">
            <a:prstTxWarp prst="textNoShape">
              <a:avLst/>
            </a:prstTxWarp>
          </a:bodyPr>
          <a:lstStyle>
            <a:lvl1pPr algn="l">
              <a:spcBef>
                <a:spcPct val="0"/>
              </a:spcBef>
              <a:defRPr sz="1200" b="0">
                <a:solidFill>
                  <a:schemeClr val="tx1"/>
                </a:solidFill>
                <a:effectLst>
                  <a:outerShdw blurRad="38100" dist="38100" dir="2700000" algn="tl">
                    <a:srgbClr val="C0C0C0"/>
                  </a:outerShdw>
                </a:effectLst>
                <a:latin typeface="Tahoma" pitchFamily="34" charset="0"/>
              </a:defRPr>
            </a:lvl1pPr>
          </a:lstStyle>
          <a:p>
            <a:pPr>
              <a:defRPr/>
            </a:pPr>
            <a:endParaRPr lang="en-GB"/>
          </a:p>
        </p:txBody>
      </p:sp>
      <p:sp>
        <p:nvSpPr>
          <p:cNvPr id="22531" name="Rectangle 3"/>
          <p:cNvSpPr>
            <a:spLocks noGrp="1" noChangeArrowheads="1"/>
          </p:cNvSpPr>
          <p:nvPr>
            <p:ph type="dt" idx="1"/>
          </p:nvPr>
        </p:nvSpPr>
        <p:spPr bwMode="auto">
          <a:xfrm>
            <a:off x="5591175" y="0"/>
            <a:ext cx="4275138" cy="338138"/>
          </a:xfrm>
          <a:prstGeom prst="rect">
            <a:avLst/>
          </a:prstGeom>
          <a:noFill/>
          <a:ln w="9525">
            <a:noFill/>
            <a:miter lim="800000"/>
            <a:headEnd/>
            <a:tailEnd/>
          </a:ln>
          <a:effectLst/>
        </p:spPr>
        <p:txBody>
          <a:bodyPr vert="horz" wrap="square" lIns="91406" tIns="45703" rIns="91406" bIns="45703" numCol="1" anchor="t" anchorCtr="0" compatLnSpc="1">
            <a:prstTxWarp prst="textNoShape">
              <a:avLst/>
            </a:prstTxWarp>
          </a:bodyPr>
          <a:lstStyle>
            <a:lvl1pPr>
              <a:spcBef>
                <a:spcPct val="0"/>
              </a:spcBef>
              <a:defRPr sz="1200" b="0">
                <a:solidFill>
                  <a:schemeClr val="tx1"/>
                </a:solidFill>
                <a:effectLst>
                  <a:outerShdw blurRad="38100" dist="38100" dir="2700000" algn="tl">
                    <a:srgbClr val="C0C0C0"/>
                  </a:outerShdw>
                </a:effectLst>
                <a:latin typeface="Tahoma" pitchFamily="34" charset="0"/>
              </a:defRPr>
            </a:lvl1pPr>
          </a:lstStyle>
          <a:p>
            <a:pPr>
              <a:defRPr/>
            </a:pPr>
            <a:endParaRPr lang="en-GB"/>
          </a:p>
        </p:txBody>
      </p:sp>
      <p:sp>
        <p:nvSpPr>
          <p:cNvPr id="11268" name="Rectangle 4"/>
          <p:cNvSpPr>
            <a:spLocks noGrp="1" noRot="1" noChangeAspect="1" noChangeArrowheads="1" noTextEdit="1"/>
          </p:cNvSpPr>
          <p:nvPr>
            <p:ph type="sldImg" idx="2"/>
          </p:nvPr>
        </p:nvSpPr>
        <p:spPr bwMode="auto">
          <a:xfrm>
            <a:off x="3106738" y="506413"/>
            <a:ext cx="3659187" cy="2533650"/>
          </a:xfrm>
          <a:prstGeom prst="rect">
            <a:avLst/>
          </a:prstGeom>
          <a:noFill/>
          <a:ln w="9525">
            <a:solidFill>
              <a:srgbClr val="000000"/>
            </a:solidFill>
            <a:miter lim="800000"/>
            <a:headEnd/>
            <a:tailEnd/>
          </a:ln>
        </p:spPr>
      </p:sp>
      <p:sp>
        <p:nvSpPr>
          <p:cNvPr id="22533" name="Rectangle 5"/>
          <p:cNvSpPr>
            <a:spLocks noGrp="1" noChangeArrowheads="1"/>
          </p:cNvSpPr>
          <p:nvPr>
            <p:ph type="body" sz="quarter" idx="3"/>
          </p:nvPr>
        </p:nvSpPr>
        <p:spPr bwMode="auto">
          <a:xfrm>
            <a:off x="1314450" y="3209925"/>
            <a:ext cx="7237413" cy="3038475"/>
          </a:xfrm>
          <a:prstGeom prst="rect">
            <a:avLst/>
          </a:prstGeom>
          <a:noFill/>
          <a:ln w="9525">
            <a:noFill/>
            <a:miter lim="800000"/>
            <a:headEnd/>
            <a:tailEnd/>
          </a:ln>
          <a:effectLst/>
        </p:spPr>
        <p:txBody>
          <a:bodyPr vert="horz" wrap="square" lIns="91406" tIns="45703" rIns="91406" bIns="45703" numCol="1" anchor="t" anchorCtr="0" compatLnSpc="1">
            <a:prstTxWarp prst="textNoShape">
              <a:avLst/>
            </a:prstTxWarp>
          </a:bodyPr>
          <a:lstStyle/>
          <a:p>
            <a:pPr lvl="0"/>
            <a:r>
              <a:rPr lang="en-GB" noProof="0" smtClean="0"/>
              <a:t>Click to edit Master text styles</a:t>
            </a:r>
          </a:p>
          <a:p>
            <a:pPr lvl="1"/>
            <a:r>
              <a:rPr lang="en-GB" noProof="0" smtClean="0"/>
              <a:t>Second level</a:t>
            </a:r>
          </a:p>
          <a:p>
            <a:pPr lvl="2"/>
            <a:r>
              <a:rPr lang="en-GB" noProof="0" smtClean="0"/>
              <a:t>Third level</a:t>
            </a:r>
          </a:p>
          <a:p>
            <a:pPr lvl="3"/>
            <a:r>
              <a:rPr lang="en-GB" noProof="0" smtClean="0"/>
              <a:t>Fourth level</a:t>
            </a:r>
          </a:p>
          <a:p>
            <a:pPr lvl="4"/>
            <a:r>
              <a:rPr lang="en-GB" noProof="0" smtClean="0"/>
              <a:t>Fifth level</a:t>
            </a:r>
          </a:p>
        </p:txBody>
      </p:sp>
      <p:sp>
        <p:nvSpPr>
          <p:cNvPr id="22534" name="Rectangle 6"/>
          <p:cNvSpPr>
            <a:spLocks noGrp="1" noChangeArrowheads="1"/>
          </p:cNvSpPr>
          <p:nvPr>
            <p:ph type="ftr" sz="quarter" idx="4"/>
          </p:nvPr>
        </p:nvSpPr>
        <p:spPr bwMode="auto">
          <a:xfrm>
            <a:off x="0" y="6416675"/>
            <a:ext cx="4275138" cy="338138"/>
          </a:xfrm>
          <a:prstGeom prst="rect">
            <a:avLst/>
          </a:prstGeom>
          <a:noFill/>
          <a:ln w="9525">
            <a:noFill/>
            <a:miter lim="800000"/>
            <a:headEnd/>
            <a:tailEnd/>
          </a:ln>
          <a:effectLst/>
        </p:spPr>
        <p:txBody>
          <a:bodyPr vert="horz" wrap="square" lIns="91406" tIns="45703" rIns="91406" bIns="45703" numCol="1" anchor="b" anchorCtr="0" compatLnSpc="1">
            <a:prstTxWarp prst="textNoShape">
              <a:avLst/>
            </a:prstTxWarp>
          </a:bodyPr>
          <a:lstStyle>
            <a:lvl1pPr algn="l">
              <a:spcBef>
                <a:spcPct val="0"/>
              </a:spcBef>
              <a:defRPr sz="1200" b="0">
                <a:solidFill>
                  <a:schemeClr val="tx1"/>
                </a:solidFill>
                <a:effectLst>
                  <a:outerShdw blurRad="38100" dist="38100" dir="2700000" algn="tl">
                    <a:srgbClr val="C0C0C0"/>
                  </a:outerShdw>
                </a:effectLst>
                <a:latin typeface="Tahoma" pitchFamily="34" charset="0"/>
              </a:defRPr>
            </a:lvl1pPr>
          </a:lstStyle>
          <a:p>
            <a:pPr>
              <a:defRPr/>
            </a:pPr>
            <a:endParaRPr lang="en-GB"/>
          </a:p>
        </p:txBody>
      </p:sp>
      <p:sp>
        <p:nvSpPr>
          <p:cNvPr id="22535" name="Rectangle 7"/>
          <p:cNvSpPr>
            <a:spLocks noGrp="1" noChangeArrowheads="1"/>
          </p:cNvSpPr>
          <p:nvPr>
            <p:ph type="sldNum" sz="quarter" idx="5"/>
          </p:nvPr>
        </p:nvSpPr>
        <p:spPr bwMode="auto">
          <a:xfrm>
            <a:off x="5591175" y="6416675"/>
            <a:ext cx="4275138" cy="338138"/>
          </a:xfrm>
          <a:prstGeom prst="rect">
            <a:avLst/>
          </a:prstGeom>
          <a:noFill/>
          <a:ln w="9525">
            <a:noFill/>
            <a:miter lim="800000"/>
            <a:headEnd/>
            <a:tailEnd/>
          </a:ln>
          <a:effectLst/>
        </p:spPr>
        <p:txBody>
          <a:bodyPr vert="horz" wrap="square" lIns="91406" tIns="45703" rIns="91406" bIns="45703" numCol="1" anchor="b" anchorCtr="0" compatLnSpc="1">
            <a:prstTxWarp prst="textNoShape">
              <a:avLst/>
            </a:prstTxWarp>
          </a:bodyPr>
          <a:lstStyle>
            <a:lvl1pPr>
              <a:spcBef>
                <a:spcPct val="0"/>
              </a:spcBef>
              <a:defRPr sz="1200" b="0">
                <a:solidFill>
                  <a:schemeClr val="tx1"/>
                </a:solidFill>
                <a:effectLst>
                  <a:outerShdw blurRad="38100" dist="38100" dir="2700000" algn="tl">
                    <a:srgbClr val="C0C0C0"/>
                  </a:outerShdw>
                </a:effectLst>
                <a:latin typeface="Tahoma" pitchFamily="34" charset="0"/>
              </a:defRPr>
            </a:lvl1pPr>
          </a:lstStyle>
          <a:p>
            <a:pPr>
              <a:defRPr/>
            </a:pPr>
            <a:fld id="{67882BFB-C195-4ABC-8201-A723AE96FA51}" type="slidenum">
              <a:rPr lang="en-GB"/>
              <a:pPr>
                <a:defRPr/>
              </a:pPr>
              <a:t>‹#›</a:t>
            </a:fld>
            <a:endParaRPr lang="en-GB"/>
          </a:p>
        </p:txBody>
      </p:sp>
    </p:spTree>
    <p:extLst>
      <p:ext uri="{BB962C8B-B14F-4D97-AF65-F5344CB8AC3E}">
        <p14:creationId xmlns:p14="http://schemas.microsoft.com/office/powerpoint/2010/main" val="309610928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Arial" charset="0"/>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Arial" charset="0"/>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Arial" charset="0"/>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Arial" charset="0"/>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67882BFB-C195-4ABC-8201-A723AE96FA51}" type="slidenum">
              <a:rPr lang="en-GB" smtClean="0"/>
              <a:pPr>
                <a:defRPr/>
              </a:pPr>
              <a:t>4</a:t>
            </a:fld>
            <a:endParaRPr lang="en-GB"/>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67882BFB-C195-4ABC-8201-A723AE96FA51}" type="slidenum">
              <a:rPr lang="en-GB" smtClean="0"/>
              <a:pPr>
                <a:defRPr/>
              </a:pPr>
              <a:t>6</a:t>
            </a:fld>
            <a:endParaRPr lang="en-GB"/>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e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jpeg"/></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jpe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jpe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jpe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jpeg"/></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jpeg"/></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Rectangle 9"/>
          <p:cNvSpPr>
            <a:spLocks noChangeArrowheads="1"/>
          </p:cNvSpPr>
          <p:nvPr/>
        </p:nvSpPr>
        <p:spPr bwMode="auto">
          <a:xfrm>
            <a:off x="0" y="-1"/>
            <a:ext cx="9906000" cy="1116282"/>
          </a:xfrm>
          <a:prstGeom prst="rect">
            <a:avLst/>
          </a:prstGeom>
          <a:solidFill>
            <a:schemeClr val="accent2"/>
          </a:solidFill>
          <a:ln w="9525">
            <a:noFill/>
            <a:miter lim="800000"/>
            <a:headEnd/>
            <a:tailEnd/>
          </a:ln>
          <a:effectLst/>
        </p:spPr>
        <p:txBody>
          <a:bodyPr lIns="95785" tIns="47892" rIns="95785" bIns="47892"/>
          <a:lstStyle/>
          <a:p>
            <a:pPr algn="ctr" defTabSz="958850" eaLnBrk="0" hangingPunct="0">
              <a:spcBef>
                <a:spcPct val="0"/>
              </a:spcBef>
              <a:defRPr/>
            </a:pPr>
            <a:endParaRPr lang="el-GR" sz="1300" b="0">
              <a:solidFill>
                <a:schemeClr val="bg1"/>
              </a:solidFill>
            </a:endParaRPr>
          </a:p>
        </p:txBody>
      </p:sp>
      <p:sp>
        <p:nvSpPr>
          <p:cNvPr id="5" name="Rectangle 24"/>
          <p:cNvSpPr>
            <a:spLocks noChangeArrowheads="1"/>
          </p:cNvSpPr>
          <p:nvPr userDrawn="1"/>
        </p:nvSpPr>
        <p:spPr bwMode="auto">
          <a:xfrm>
            <a:off x="4532313" y="3200400"/>
            <a:ext cx="1938337" cy="400050"/>
          </a:xfrm>
          <a:prstGeom prst="rect">
            <a:avLst/>
          </a:prstGeom>
          <a:noFill/>
          <a:ln w="9525" algn="ctr">
            <a:noFill/>
            <a:miter lim="800000"/>
            <a:headEnd/>
            <a:tailEnd/>
          </a:ln>
          <a:effectLst/>
        </p:spPr>
        <p:txBody>
          <a:bodyPr wrap="none">
            <a:spAutoFit/>
          </a:bodyPr>
          <a:lstStyle/>
          <a:p>
            <a:pPr defTabSz="958850">
              <a:defRPr/>
            </a:pPr>
            <a:r>
              <a:rPr lang="en-US" sz="2000" b="0" dirty="0"/>
              <a:t>www.hp-see.eu</a:t>
            </a:r>
            <a:endParaRPr lang="el-GR" sz="2000" b="0" dirty="0"/>
          </a:p>
        </p:txBody>
      </p:sp>
      <p:sp>
        <p:nvSpPr>
          <p:cNvPr id="6" name="Rectangle 25"/>
          <p:cNvSpPr>
            <a:spLocks noChangeArrowheads="1"/>
          </p:cNvSpPr>
          <p:nvPr userDrawn="1"/>
        </p:nvSpPr>
        <p:spPr bwMode="auto">
          <a:xfrm>
            <a:off x="4313238" y="1887538"/>
            <a:ext cx="2149475" cy="579437"/>
          </a:xfrm>
          <a:prstGeom prst="rect">
            <a:avLst/>
          </a:prstGeom>
          <a:noFill/>
          <a:ln w="9525" algn="ctr">
            <a:noFill/>
            <a:miter lim="800000"/>
            <a:headEnd/>
            <a:tailEnd/>
          </a:ln>
          <a:effectLst/>
        </p:spPr>
        <p:txBody>
          <a:bodyPr>
            <a:spAutoFit/>
          </a:bodyPr>
          <a:lstStyle/>
          <a:p>
            <a:pPr defTabSz="958850">
              <a:defRPr/>
            </a:pPr>
            <a:r>
              <a:rPr lang="en-US" sz="3200" dirty="0"/>
              <a:t>HP-SEE</a:t>
            </a:r>
            <a:endParaRPr lang="el-GR" sz="3200" dirty="0"/>
          </a:p>
        </p:txBody>
      </p:sp>
      <p:pic>
        <p:nvPicPr>
          <p:cNvPr id="7" name="Picture 8" descr="HP-SEE-logo-small.jpg"/>
          <p:cNvPicPr>
            <a:picLocks noChangeAspect="1"/>
          </p:cNvPicPr>
          <p:nvPr userDrawn="1"/>
        </p:nvPicPr>
        <p:blipFill>
          <a:blip r:embed="rId2" cstate="print"/>
          <a:srcRect/>
          <a:stretch>
            <a:fillRect/>
          </a:stretch>
        </p:blipFill>
        <p:spPr bwMode="auto">
          <a:xfrm>
            <a:off x="6448425" y="1781175"/>
            <a:ext cx="3457575" cy="3122613"/>
          </a:xfrm>
          <a:prstGeom prst="rect">
            <a:avLst/>
          </a:prstGeom>
          <a:noFill/>
          <a:ln w="9525">
            <a:noFill/>
            <a:miter lim="800000"/>
            <a:headEnd/>
            <a:tailEnd/>
          </a:ln>
        </p:spPr>
      </p:pic>
      <p:sp>
        <p:nvSpPr>
          <p:cNvPr id="531476" name="Rectangle 20"/>
          <p:cNvSpPr>
            <a:spLocks noGrp="1" noChangeArrowheads="1"/>
          </p:cNvSpPr>
          <p:nvPr>
            <p:ph type="ctrTitle" sz="quarter"/>
          </p:nvPr>
        </p:nvSpPr>
        <p:spPr>
          <a:xfrm>
            <a:off x="373063" y="2401888"/>
            <a:ext cx="6059487" cy="862012"/>
          </a:xfrm>
          <a:noFill/>
        </p:spPr>
        <p:txBody>
          <a:bodyPr lIns="91440" tIns="45720" rIns="91440" bIns="45720"/>
          <a:lstStyle>
            <a:lvl1pPr>
              <a:defRPr sz="2800">
                <a:solidFill>
                  <a:schemeClr val="accent2"/>
                </a:solidFill>
              </a:defRPr>
            </a:lvl1pPr>
          </a:lstStyle>
          <a:p>
            <a:r>
              <a:rPr lang="en-US"/>
              <a:t>Click to edit Master title</a:t>
            </a:r>
            <a:endParaRPr lang="el-GR"/>
          </a:p>
        </p:txBody>
      </p:sp>
      <p:sp>
        <p:nvSpPr>
          <p:cNvPr id="531484" name="Rectangle 28"/>
          <p:cNvSpPr>
            <a:spLocks noGrp="1" noChangeArrowheads="1"/>
          </p:cNvSpPr>
          <p:nvPr>
            <p:ph type="subTitle" sz="quarter" idx="1" hasCustomPrompt="1"/>
          </p:nvPr>
        </p:nvSpPr>
        <p:spPr>
          <a:xfrm>
            <a:off x="342900" y="3736975"/>
            <a:ext cx="6076950" cy="1042988"/>
          </a:xfrm>
        </p:spPr>
        <p:txBody>
          <a:bodyPr lIns="91440" tIns="45720" rIns="91440" bIns="45720"/>
          <a:lstStyle>
            <a:lvl1pPr marL="0" indent="0" algn="r">
              <a:buFont typeface="Wingdings" pitchFamily="2" charset="2"/>
              <a:buNone/>
              <a:defRPr sz="1600" b="1">
                <a:solidFill>
                  <a:schemeClr val="accent2"/>
                </a:solidFill>
                <a:latin typeface="Arial" charset="0"/>
              </a:defRPr>
            </a:lvl1pPr>
          </a:lstStyle>
          <a:p>
            <a:r>
              <a:rPr lang="en-US" dirty="0" smtClean="0"/>
              <a:t>&lt;Name&gt;&lt;Position&gt;&lt;Organization&gt;&lt;e-mail&gt;</a:t>
            </a:r>
            <a:endParaRPr lang="el-GR" dirty="0"/>
          </a:p>
        </p:txBody>
      </p:sp>
      <p:sp>
        <p:nvSpPr>
          <p:cNvPr id="8" name="Rectangle 7"/>
          <p:cNvSpPr>
            <a:spLocks noGrp="1" noChangeArrowheads="1"/>
          </p:cNvSpPr>
          <p:nvPr>
            <p:ph type="ftr" sz="quarter" idx="10"/>
          </p:nvPr>
        </p:nvSpPr>
        <p:spPr>
          <a:xfrm>
            <a:off x="0" y="6578600"/>
            <a:ext cx="9906000" cy="293688"/>
          </a:xfrm>
        </p:spPr>
        <p:txBody>
          <a:bodyPr/>
          <a:lstStyle>
            <a:lvl1pPr>
              <a:defRPr sz="1200" smtClean="0"/>
            </a:lvl1pPr>
          </a:lstStyle>
          <a:p>
            <a:pPr>
              <a:defRPr/>
            </a:pPr>
            <a:r>
              <a:rPr lang="en-US"/>
              <a:t>The HP-SEE initiative is co-funded by the European Commission under the FP7 Research Infrastructures contract no. 261499</a:t>
            </a:r>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4" name="Picture 4" descr="HP-SEE-logo-small.jpg"/>
          <p:cNvPicPr>
            <a:picLocks noChangeAspect="1"/>
          </p:cNvPicPr>
          <p:nvPr userDrawn="1"/>
        </p:nvPicPr>
        <p:blipFill>
          <a:blip r:embed="rId2" cstate="print"/>
          <a:srcRect/>
          <a:stretch>
            <a:fillRect/>
          </a:stretch>
        </p:blipFill>
        <p:spPr bwMode="auto">
          <a:xfrm>
            <a:off x="8131175" y="0"/>
            <a:ext cx="1774825" cy="1603375"/>
          </a:xfrm>
          <a:prstGeom prst="rect">
            <a:avLst/>
          </a:prstGeom>
          <a:noFill/>
          <a:ln w="9525">
            <a:noFill/>
            <a:miter lim="800000"/>
            <a:headEnd/>
            <a:tailEnd/>
          </a:ln>
        </p:spPr>
      </p:pic>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ftr" sz="quarter" idx="10"/>
          </p:nvPr>
        </p:nvSpPr>
        <p:spPr/>
        <p:txBody>
          <a:bodyPr/>
          <a:lstStyle>
            <a:lvl1pPr>
              <a:defRPr smtClean="0"/>
            </a:lvl1pPr>
          </a:lstStyle>
          <a:p>
            <a:pPr>
              <a:defRPr/>
            </a:pPr>
            <a:r>
              <a:rPr lang="en-US" dirty="0" smtClean="0"/>
              <a:t>&lt;Event&gt; – &lt;Place&gt; &lt;Date (DD-Month-YYYY)&gt;					</a:t>
            </a:r>
            <a:fld id="{A76B4658-FCC5-4CDB-9784-5FF6DD787B1B}" type="slidenum">
              <a:rPr lang="el-GR" smtClean="0"/>
              <a:pPr>
                <a:defRPr/>
              </a:pPr>
              <a:t>‹#›</a:t>
            </a:fld>
            <a:endParaRPr lang="el-G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281863" y="-4763"/>
            <a:ext cx="2428875" cy="6578601"/>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763" y="-4763"/>
            <a:ext cx="7134226" cy="657860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r>
              <a:rPr lang="en-US" dirty="0" smtClean="0"/>
              <a:t>&lt;Event&gt; – &lt;Place&gt; &lt;Date (DD-Month-YYYY)&gt;					</a:t>
            </a:r>
            <a:fld id="{B930F3A1-B166-4D69-8477-CCAB873DA52D}" type="slidenum">
              <a:rPr lang="el-GR" smtClean="0"/>
              <a:pPr>
                <a:defRPr/>
              </a:pPr>
              <a:t>‹#›</a:t>
            </a:fld>
            <a:endParaRPr lang="el-G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4" name="Picture 4" descr="HP-SEE-logo-small.jpg"/>
          <p:cNvPicPr>
            <a:picLocks noChangeAspect="1"/>
          </p:cNvPicPr>
          <p:nvPr userDrawn="1"/>
        </p:nvPicPr>
        <p:blipFill>
          <a:blip r:embed="rId2" cstate="print"/>
          <a:srcRect/>
          <a:stretch>
            <a:fillRect/>
          </a:stretch>
        </p:blipFill>
        <p:spPr bwMode="auto">
          <a:xfrm>
            <a:off x="8131175" y="0"/>
            <a:ext cx="1774825" cy="1603375"/>
          </a:xfrm>
          <a:prstGeom prst="rect">
            <a:avLst/>
          </a:prstGeom>
          <a:noFill/>
          <a:ln w="9525">
            <a:noFill/>
            <a:miter lim="800000"/>
            <a:headEnd/>
            <a:tailEnd/>
          </a:ln>
        </p:spPr>
      </p:pic>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ftr" sz="quarter" idx="10"/>
          </p:nvPr>
        </p:nvSpPr>
        <p:spPr/>
        <p:txBody>
          <a:bodyPr/>
          <a:lstStyle>
            <a:lvl1pPr>
              <a:defRPr smtClean="0"/>
            </a:lvl1pPr>
          </a:lstStyle>
          <a:p>
            <a:pPr>
              <a:defRPr/>
            </a:pPr>
            <a:r>
              <a:rPr lang="en-US" dirty="0" smtClean="0"/>
              <a:t>&lt;Event&gt; – &lt;Place&gt; &lt;Date (DD-Month-YYYY)&gt;					</a:t>
            </a:r>
            <a:fld id="{70F2B333-24EA-4DE2-9D5F-F92EB537375C}" type="slidenum">
              <a:rPr lang="el-GR" smtClean="0"/>
              <a:pPr>
                <a:defRPr/>
              </a:pPr>
              <a:t>‹#›</a:t>
            </a:fld>
            <a:endParaRPr lang="el-GR" dirty="0"/>
          </a:p>
        </p:txBody>
      </p:sp>
    </p:spTree>
  </p:cSld>
  <p:clrMapOvr>
    <a:masterClrMapping/>
  </p:clrMapOvr>
  <p:hf hd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4" name="Picture 4" descr="HP-SEE-logo-small.jpg"/>
          <p:cNvPicPr>
            <a:picLocks noChangeAspect="1"/>
          </p:cNvPicPr>
          <p:nvPr userDrawn="1"/>
        </p:nvPicPr>
        <p:blipFill>
          <a:blip r:embed="rId2" cstate="print"/>
          <a:srcRect/>
          <a:stretch>
            <a:fillRect/>
          </a:stretch>
        </p:blipFill>
        <p:spPr bwMode="auto">
          <a:xfrm>
            <a:off x="8131175" y="0"/>
            <a:ext cx="1774825" cy="1603375"/>
          </a:xfrm>
          <a:prstGeom prst="rect">
            <a:avLst/>
          </a:prstGeom>
          <a:noFill/>
          <a:ln w="9525">
            <a:noFill/>
            <a:miter lim="800000"/>
            <a:headEnd/>
            <a:tailEnd/>
          </a:ln>
        </p:spPr>
      </p:pic>
      <p:sp>
        <p:nvSpPr>
          <p:cNvPr id="2" name="Title 1"/>
          <p:cNvSpPr>
            <a:spLocks noGrp="1"/>
          </p:cNvSpPr>
          <p:nvPr>
            <p:ph type="title"/>
          </p:nvPr>
        </p:nvSpPr>
        <p:spPr>
          <a:xfrm>
            <a:off x="782638" y="4406900"/>
            <a:ext cx="84201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82638" y="2906713"/>
            <a:ext cx="84201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5" name="Rectangle 4"/>
          <p:cNvSpPr>
            <a:spLocks noGrp="1" noChangeArrowheads="1"/>
          </p:cNvSpPr>
          <p:nvPr>
            <p:ph type="ftr" sz="quarter" idx="10"/>
          </p:nvPr>
        </p:nvSpPr>
        <p:spPr/>
        <p:txBody>
          <a:bodyPr/>
          <a:lstStyle>
            <a:lvl1pPr>
              <a:defRPr smtClean="0"/>
            </a:lvl1pPr>
          </a:lstStyle>
          <a:p>
            <a:pPr>
              <a:defRPr/>
            </a:pPr>
            <a:r>
              <a:rPr lang="en-US" dirty="0" smtClean="0"/>
              <a:t>&lt;Event&gt; – &lt;Place&gt; &lt;Date (DD-Month-YYYY)&gt;					</a:t>
            </a:r>
            <a:fld id="{0853997F-61B1-49DA-BEC2-58B8ACB1542B}" type="slidenum">
              <a:rPr lang="el-GR" smtClean="0"/>
              <a:pPr>
                <a:defRPr/>
              </a:pPr>
              <a:t>‹#›</a:t>
            </a:fld>
            <a:endParaRPr lang="el-G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5" name="Picture 4" descr="HP-SEE-logo-small.jpg"/>
          <p:cNvPicPr>
            <a:picLocks noChangeAspect="1"/>
          </p:cNvPicPr>
          <p:nvPr userDrawn="1"/>
        </p:nvPicPr>
        <p:blipFill>
          <a:blip r:embed="rId2" cstate="print"/>
          <a:srcRect/>
          <a:stretch>
            <a:fillRect/>
          </a:stretch>
        </p:blipFill>
        <p:spPr bwMode="auto">
          <a:xfrm>
            <a:off x="8131175" y="0"/>
            <a:ext cx="1774825" cy="1603375"/>
          </a:xfrm>
          <a:prstGeom prst="rect">
            <a:avLst/>
          </a:prstGeom>
          <a:noFill/>
          <a:ln w="9525">
            <a:noFill/>
            <a:miter lim="800000"/>
            <a:headEnd/>
            <a:tailEnd/>
          </a:ln>
        </p:spPr>
      </p:pic>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92088" y="1652588"/>
            <a:ext cx="4683125" cy="49212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027613" y="1652588"/>
            <a:ext cx="4683125" cy="49212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5"/>
          <p:cNvSpPr>
            <a:spLocks noGrp="1" noChangeArrowheads="1"/>
          </p:cNvSpPr>
          <p:nvPr>
            <p:ph type="ftr" sz="quarter" idx="10"/>
          </p:nvPr>
        </p:nvSpPr>
        <p:spPr/>
        <p:txBody>
          <a:bodyPr/>
          <a:lstStyle>
            <a:lvl1pPr>
              <a:defRPr smtClean="0"/>
            </a:lvl1pPr>
          </a:lstStyle>
          <a:p>
            <a:pPr>
              <a:defRPr/>
            </a:pPr>
            <a:r>
              <a:rPr lang="en-US" dirty="0" smtClean="0"/>
              <a:t>&lt;Event&gt; – &lt;Place&gt; &lt;Date (DD-Month-YYYY)&gt;				</a:t>
            </a:r>
            <a:fld id="{DE6330F6-36BC-487E-AE94-F059D3DE287E}" type="slidenum">
              <a:rPr lang="el-GR" smtClean="0"/>
              <a:pPr>
                <a:defRPr/>
              </a:pPr>
              <a:t>‹#›</a:t>
            </a:fld>
            <a:endParaRPr lang="el-G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95300" y="274638"/>
            <a:ext cx="89154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95300" y="1535113"/>
            <a:ext cx="437673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95300" y="2174875"/>
            <a:ext cx="437673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5032375" y="1535113"/>
            <a:ext cx="437832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32375" y="2174875"/>
            <a:ext cx="437832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5"/>
          <p:cNvSpPr>
            <a:spLocks noGrp="1" noChangeArrowheads="1"/>
          </p:cNvSpPr>
          <p:nvPr>
            <p:ph type="ftr" sz="quarter" idx="10"/>
          </p:nvPr>
        </p:nvSpPr>
        <p:spPr>
          <a:ln/>
        </p:spPr>
        <p:txBody>
          <a:bodyPr/>
          <a:lstStyle>
            <a:lvl1pPr>
              <a:defRPr/>
            </a:lvl1pPr>
          </a:lstStyle>
          <a:p>
            <a:pPr>
              <a:defRPr/>
            </a:pPr>
            <a:r>
              <a:rPr lang="en-US" dirty="0" smtClean="0"/>
              <a:t>&lt;Event&gt; – &lt;Place&gt; &lt;Date (DD-Month-YYYY)&gt;					</a:t>
            </a:r>
            <a:fld id="{A2DD1F75-6E2B-46FE-8A0E-E34258FCE061}" type="slidenum">
              <a:rPr lang="el-GR" smtClean="0"/>
              <a:pPr>
                <a:defRPr/>
              </a:pPr>
              <a:t>‹#›</a:t>
            </a:fld>
            <a:endParaRPr lang="el-G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3" name="Picture 4" descr="HP-SEE-logo-small.jpg"/>
          <p:cNvPicPr>
            <a:picLocks noChangeAspect="1"/>
          </p:cNvPicPr>
          <p:nvPr userDrawn="1"/>
        </p:nvPicPr>
        <p:blipFill>
          <a:blip r:embed="rId2" cstate="print"/>
          <a:srcRect/>
          <a:stretch>
            <a:fillRect/>
          </a:stretch>
        </p:blipFill>
        <p:spPr bwMode="auto">
          <a:xfrm>
            <a:off x="8131175" y="0"/>
            <a:ext cx="1774825" cy="1603375"/>
          </a:xfrm>
          <a:prstGeom prst="rect">
            <a:avLst/>
          </a:prstGeom>
          <a:noFill/>
          <a:ln w="9525">
            <a:noFill/>
            <a:miter lim="800000"/>
            <a:headEnd/>
            <a:tailEnd/>
          </a:ln>
        </p:spPr>
      </p:pic>
      <p:sp>
        <p:nvSpPr>
          <p:cNvPr id="2" name="Title 1"/>
          <p:cNvSpPr>
            <a:spLocks noGrp="1"/>
          </p:cNvSpPr>
          <p:nvPr>
            <p:ph type="title"/>
          </p:nvPr>
        </p:nvSpPr>
        <p:spPr/>
        <p:txBody>
          <a:bodyPr/>
          <a:lstStyle/>
          <a:p>
            <a:r>
              <a:rPr lang="en-US" smtClean="0"/>
              <a:t>Click to edit Master title style</a:t>
            </a:r>
            <a:endParaRPr lang="en-US"/>
          </a:p>
        </p:txBody>
      </p:sp>
      <p:sp>
        <p:nvSpPr>
          <p:cNvPr id="4" name="Rectangle 3"/>
          <p:cNvSpPr>
            <a:spLocks noGrp="1" noChangeArrowheads="1"/>
          </p:cNvSpPr>
          <p:nvPr>
            <p:ph type="ftr" sz="quarter" idx="10"/>
          </p:nvPr>
        </p:nvSpPr>
        <p:spPr/>
        <p:txBody>
          <a:bodyPr/>
          <a:lstStyle>
            <a:lvl1pPr>
              <a:defRPr smtClean="0"/>
            </a:lvl1pPr>
          </a:lstStyle>
          <a:p>
            <a:pPr>
              <a:defRPr/>
            </a:pPr>
            <a:r>
              <a:rPr lang="en-US" dirty="0" smtClean="0"/>
              <a:t>&lt;Event&gt; – &lt;Place&gt; &lt;Date (DD-Month-YYYY)&gt;				</a:t>
            </a:r>
            <a:fld id="{27FE842A-F356-44CB-A48B-DADF02F47445}" type="slidenum">
              <a:rPr lang="el-GR" smtClean="0"/>
              <a:pPr>
                <a:defRPr/>
              </a:pPr>
              <a:t>‹#›</a:t>
            </a:fld>
            <a:endParaRPr lang="el-G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en-US" dirty="0" smtClean="0"/>
              <a:t>&lt;Event&gt; – &lt;Place&gt; &lt;Date (DD-Month-YYYY)&gt;					</a:t>
            </a:r>
            <a:fld id="{C4F27B07-17D4-47C8-8354-F713D299616C}" type="slidenum">
              <a:rPr lang="el-GR" smtClean="0"/>
              <a:pPr>
                <a:defRPr/>
              </a:pPr>
              <a:t>‹#›</a:t>
            </a:fld>
            <a:endParaRPr lang="el-G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95300" y="273050"/>
            <a:ext cx="3259138"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873500" y="273050"/>
            <a:ext cx="553720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95300" y="1435100"/>
            <a:ext cx="3259138"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ftr" sz="quarter" idx="10"/>
          </p:nvPr>
        </p:nvSpPr>
        <p:spPr>
          <a:ln/>
        </p:spPr>
        <p:txBody>
          <a:bodyPr/>
          <a:lstStyle>
            <a:lvl1pPr>
              <a:defRPr/>
            </a:lvl1pPr>
          </a:lstStyle>
          <a:p>
            <a:pPr>
              <a:defRPr/>
            </a:pPr>
            <a:r>
              <a:rPr lang="en-US" dirty="0" smtClean="0"/>
              <a:t>&lt;Event&gt; – &lt;Place&gt; &lt;Date (DD-Month-YYYY)&gt;					</a:t>
            </a:r>
            <a:fld id="{25213920-E3B8-4A6D-8C9A-E5B568FD3FE9}" type="slidenum">
              <a:rPr lang="el-GR" smtClean="0"/>
              <a:pPr>
                <a:defRPr/>
              </a:pPr>
              <a:t>‹#›</a:t>
            </a:fld>
            <a:endParaRPr lang="el-G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5" name="Picture 4" descr="HP-SEE-logo-small.jpg"/>
          <p:cNvPicPr>
            <a:picLocks noChangeAspect="1"/>
          </p:cNvPicPr>
          <p:nvPr userDrawn="1"/>
        </p:nvPicPr>
        <p:blipFill>
          <a:blip r:embed="rId2" cstate="print"/>
          <a:srcRect/>
          <a:stretch>
            <a:fillRect/>
          </a:stretch>
        </p:blipFill>
        <p:spPr bwMode="auto">
          <a:xfrm>
            <a:off x="8131175" y="0"/>
            <a:ext cx="1774825" cy="1603375"/>
          </a:xfrm>
          <a:prstGeom prst="rect">
            <a:avLst/>
          </a:prstGeom>
          <a:noFill/>
          <a:ln w="9525">
            <a:noFill/>
            <a:miter lim="800000"/>
            <a:headEnd/>
            <a:tailEnd/>
          </a:ln>
        </p:spPr>
      </p:pic>
      <p:sp>
        <p:nvSpPr>
          <p:cNvPr id="2" name="Title 1"/>
          <p:cNvSpPr>
            <a:spLocks noGrp="1"/>
          </p:cNvSpPr>
          <p:nvPr>
            <p:ph type="title"/>
          </p:nvPr>
        </p:nvSpPr>
        <p:spPr>
          <a:xfrm>
            <a:off x="1941513" y="4800600"/>
            <a:ext cx="59436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941513"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941513"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Rectangle 5"/>
          <p:cNvSpPr>
            <a:spLocks noGrp="1" noChangeArrowheads="1"/>
          </p:cNvSpPr>
          <p:nvPr>
            <p:ph type="ftr" sz="quarter" idx="10"/>
          </p:nvPr>
        </p:nvSpPr>
        <p:spPr/>
        <p:txBody>
          <a:bodyPr/>
          <a:lstStyle>
            <a:lvl1pPr>
              <a:defRPr smtClean="0"/>
            </a:lvl1pPr>
          </a:lstStyle>
          <a:p>
            <a:pPr>
              <a:defRPr/>
            </a:pPr>
            <a:r>
              <a:rPr lang="en-US" dirty="0" smtClean="0"/>
              <a:t>&lt;Event&gt; – &lt;Place&gt; &lt;Date (DD-Month-YYYY)&gt;					</a:t>
            </a:r>
            <a:fld id="{719E5E8B-E1C6-4771-B7BC-F2F414FDFFE8}" type="slidenum">
              <a:rPr lang="el-GR" smtClean="0"/>
              <a:pPr>
                <a:defRPr/>
              </a:pPr>
              <a:t>‹#›</a:t>
            </a:fld>
            <a:endParaRPr lang="el-GR" dirty="0"/>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763" y="-4763"/>
            <a:ext cx="8134351" cy="1125538"/>
          </a:xfrm>
          <a:prstGeom prst="rect">
            <a:avLst/>
          </a:prstGeom>
          <a:solidFill>
            <a:schemeClr val="accent2"/>
          </a:solidFill>
          <a:ln w="9525">
            <a:noFill/>
            <a:miter lim="800000"/>
            <a:headEnd/>
            <a:tailEnd/>
          </a:ln>
        </p:spPr>
        <p:txBody>
          <a:bodyPr vert="horz" wrap="square" lIns="95785" tIns="47892" rIns="95785" bIns="47892" numCol="1" anchor="ctr" anchorCtr="0" compatLnSpc="1">
            <a:prstTxWarp prst="textNoShape">
              <a:avLst/>
            </a:prstTxWarp>
          </a:bodyPr>
          <a:lstStyle/>
          <a:p>
            <a:pPr lvl="0"/>
            <a:r>
              <a:rPr lang="el-GR" smtClean="0"/>
              <a:t>Click to edit Master title style</a:t>
            </a:r>
          </a:p>
        </p:txBody>
      </p:sp>
      <p:sp>
        <p:nvSpPr>
          <p:cNvPr id="1027" name="Rectangle 3"/>
          <p:cNvSpPr>
            <a:spLocks noGrp="1" noChangeArrowheads="1"/>
          </p:cNvSpPr>
          <p:nvPr>
            <p:ph type="body" idx="1"/>
          </p:nvPr>
        </p:nvSpPr>
        <p:spPr bwMode="auto">
          <a:xfrm>
            <a:off x="192088" y="1652588"/>
            <a:ext cx="9518650" cy="4921250"/>
          </a:xfrm>
          <a:prstGeom prst="rect">
            <a:avLst/>
          </a:prstGeom>
          <a:noFill/>
          <a:ln w="9525">
            <a:noFill/>
            <a:miter lim="800000"/>
            <a:headEnd/>
            <a:tailEnd/>
          </a:ln>
        </p:spPr>
        <p:txBody>
          <a:bodyPr vert="horz" wrap="square" lIns="95785" tIns="47892" rIns="95785" bIns="47892" numCol="1" anchor="t" anchorCtr="0" compatLnSpc="1">
            <a:prstTxWarp prst="textNoShape">
              <a:avLst/>
            </a:prstTxWarp>
          </a:bodyPr>
          <a:lstStyle/>
          <a:p>
            <a:pPr lvl="0"/>
            <a:r>
              <a:rPr lang="el-GR" dirty="0" err="1" smtClean="0"/>
              <a:t>Click</a:t>
            </a:r>
            <a:r>
              <a:rPr lang="el-GR" dirty="0" smtClean="0"/>
              <a:t> </a:t>
            </a:r>
            <a:r>
              <a:rPr lang="el-GR" dirty="0" err="1" smtClean="0"/>
              <a:t>to</a:t>
            </a:r>
            <a:r>
              <a:rPr lang="el-GR" dirty="0" smtClean="0"/>
              <a:t> </a:t>
            </a:r>
            <a:r>
              <a:rPr lang="el-GR" dirty="0" err="1" smtClean="0"/>
              <a:t>edit</a:t>
            </a:r>
            <a:r>
              <a:rPr lang="el-GR" dirty="0" smtClean="0"/>
              <a:t> </a:t>
            </a:r>
            <a:r>
              <a:rPr lang="el-GR" dirty="0" err="1" smtClean="0"/>
              <a:t>Master</a:t>
            </a:r>
            <a:r>
              <a:rPr lang="el-GR" dirty="0" smtClean="0"/>
              <a:t> </a:t>
            </a:r>
            <a:r>
              <a:rPr lang="el-GR" dirty="0" err="1" smtClean="0"/>
              <a:t>text</a:t>
            </a:r>
            <a:r>
              <a:rPr lang="el-GR" dirty="0" smtClean="0"/>
              <a:t> </a:t>
            </a:r>
            <a:r>
              <a:rPr lang="el-GR" dirty="0" err="1" smtClean="0"/>
              <a:t>styles</a:t>
            </a:r>
            <a:endParaRPr lang="el-GR" dirty="0" smtClean="0"/>
          </a:p>
          <a:p>
            <a:pPr lvl="1"/>
            <a:r>
              <a:rPr lang="el-GR" dirty="0" err="1" smtClean="0"/>
              <a:t>Second</a:t>
            </a:r>
            <a:r>
              <a:rPr lang="el-GR" dirty="0" smtClean="0"/>
              <a:t> </a:t>
            </a:r>
            <a:r>
              <a:rPr lang="el-GR" dirty="0" err="1" smtClean="0"/>
              <a:t>level</a:t>
            </a:r>
            <a:endParaRPr lang="el-GR" dirty="0" smtClean="0"/>
          </a:p>
          <a:p>
            <a:pPr lvl="2"/>
            <a:r>
              <a:rPr lang="el-GR" dirty="0" err="1" smtClean="0"/>
              <a:t>Third</a:t>
            </a:r>
            <a:r>
              <a:rPr lang="el-GR" dirty="0" smtClean="0"/>
              <a:t> </a:t>
            </a:r>
            <a:r>
              <a:rPr lang="el-GR" dirty="0" err="1" smtClean="0"/>
              <a:t>level</a:t>
            </a:r>
            <a:endParaRPr lang="el-GR" dirty="0" smtClean="0"/>
          </a:p>
        </p:txBody>
      </p:sp>
      <p:sp>
        <p:nvSpPr>
          <p:cNvPr id="7" name="Rectangle 5"/>
          <p:cNvSpPr>
            <a:spLocks noGrp="1" noChangeArrowheads="1"/>
          </p:cNvSpPr>
          <p:nvPr>
            <p:ph type="ftr" sz="quarter" idx="3"/>
          </p:nvPr>
        </p:nvSpPr>
        <p:spPr bwMode="auto">
          <a:xfrm>
            <a:off x="0" y="6586538"/>
            <a:ext cx="9906000" cy="293687"/>
          </a:xfrm>
          <a:prstGeom prst="rect">
            <a:avLst/>
          </a:prstGeom>
          <a:solidFill>
            <a:schemeClr val="accent2"/>
          </a:solidFill>
          <a:ln w="9525">
            <a:noFill/>
            <a:miter lim="800000"/>
            <a:headEnd/>
            <a:tailEnd/>
          </a:ln>
          <a:effectLst/>
        </p:spPr>
        <p:txBody>
          <a:bodyPr vert="horz" wrap="square" lIns="95785" tIns="47892" rIns="95785" bIns="47892" numCol="1" anchor="t" anchorCtr="0" compatLnSpc="1">
            <a:prstTxWarp prst="textNoShape">
              <a:avLst/>
            </a:prstTxWarp>
          </a:bodyPr>
          <a:lstStyle>
            <a:lvl1pPr algn="ctr" eaLnBrk="0" hangingPunct="0">
              <a:spcBef>
                <a:spcPct val="0"/>
              </a:spcBef>
              <a:defRPr sz="1300" b="0" smtClean="0">
                <a:solidFill>
                  <a:schemeClr val="bg1"/>
                </a:solidFill>
              </a:defRPr>
            </a:lvl1pPr>
          </a:lstStyle>
          <a:p>
            <a:pPr>
              <a:defRPr/>
            </a:pPr>
            <a:r>
              <a:rPr lang="en-US" dirty="0" smtClean="0"/>
              <a:t>&lt;Event&gt; – &lt;Place&gt; &lt;Date (DD-Month-YYYY)&gt;					</a:t>
            </a:r>
            <a:fld id="{711545AC-028C-461E-87A2-BB0A701371CB}" type="slidenum">
              <a:rPr lang="el-GR" smtClean="0"/>
              <a:pPr>
                <a:defRPr/>
              </a:pPr>
              <a:t>‹#›</a:t>
            </a:fld>
            <a:endParaRPr lang="el-GR" dirty="0"/>
          </a:p>
        </p:txBody>
      </p:sp>
      <p:sp>
        <p:nvSpPr>
          <p:cNvPr id="5" name="Rectangle 4"/>
          <p:cNvSpPr>
            <a:spLocks noChangeArrowheads="1"/>
          </p:cNvSpPr>
          <p:nvPr userDrawn="1"/>
        </p:nvSpPr>
        <p:spPr bwMode="auto">
          <a:xfrm>
            <a:off x="0" y="1159828"/>
            <a:ext cx="9906000" cy="49480"/>
          </a:xfrm>
          <a:prstGeom prst="rect">
            <a:avLst/>
          </a:prstGeom>
          <a:solidFill>
            <a:schemeClr val="accent5">
              <a:lumMod val="75000"/>
            </a:schemeClr>
          </a:solidFill>
          <a:ln w="9525">
            <a:noFill/>
            <a:miter lim="800000"/>
            <a:headEnd/>
            <a:tailEnd/>
          </a:ln>
          <a:effectLst/>
        </p:spPr>
        <p:txBody>
          <a:bodyPr lIns="95785" tIns="47892" rIns="95785" bIns="47892"/>
          <a:lstStyle/>
          <a:p>
            <a:pPr algn="ctr" defTabSz="958850" eaLnBrk="0" hangingPunct="0">
              <a:spcBef>
                <a:spcPct val="0"/>
              </a:spcBef>
              <a:defRPr/>
            </a:pPr>
            <a:endParaRPr lang="el-GR" sz="1300" b="0">
              <a:solidFill>
                <a:schemeClr val="bg1"/>
              </a:solidFill>
            </a:endParaRPr>
          </a:p>
        </p:txBody>
      </p:sp>
      <p:sp>
        <p:nvSpPr>
          <p:cNvPr id="6" name="Rectangle 9"/>
          <p:cNvSpPr>
            <a:spLocks noChangeArrowheads="1"/>
          </p:cNvSpPr>
          <p:nvPr userDrawn="1"/>
        </p:nvSpPr>
        <p:spPr bwMode="auto">
          <a:xfrm>
            <a:off x="0" y="1114301"/>
            <a:ext cx="9906000" cy="49480"/>
          </a:xfrm>
          <a:prstGeom prst="rect">
            <a:avLst/>
          </a:prstGeom>
          <a:solidFill>
            <a:schemeClr val="accent6">
              <a:lumMod val="75000"/>
            </a:schemeClr>
          </a:solidFill>
          <a:ln w="9525">
            <a:noFill/>
            <a:miter lim="800000"/>
            <a:headEnd/>
            <a:tailEnd/>
          </a:ln>
          <a:effectLst/>
        </p:spPr>
        <p:txBody>
          <a:bodyPr lIns="95785" tIns="47892" rIns="95785" bIns="47892"/>
          <a:lstStyle/>
          <a:p>
            <a:pPr algn="ctr" defTabSz="958850" eaLnBrk="0" hangingPunct="0">
              <a:spcBef>
                <a:spcPct val="0"/>
              </a:spcBef>
              <a:defRPr/>
            </a:pPr>
            <a:endParaRPr lang="el-GR" sz="1300" b="0">
              <a:solidFill>
                <a:schemeClr val="bg1"/>
              </a:solidFill>
            </a:endParaRPr>
          </a:p>
        </p:txBody>
      </p:sp>
    </p:spTree>
  </p:cSld>
  <p:clrMap bg1="lt1" tx1="dk1" bg2="lt2" tx2="dk2" accent1="accent1" accent2="accent2" accent3="accent3" accent4="accent4" accent5="accent5" accent6="accent6" hlink="hlink" folHlink="folHlink"/>
  <p:sldLayoutIdLst>
    <p:sldLayoutId id="2147483695" r:id="rId1"/>
    <p:sldLayoutId id="2147483696" r:id="rId2"/>
    <p:sldLayoutId id="2147483697" r:id="rId3"/>
    <p:sldLayoutId id="2147483698" r:id="rId4"/>
    <p:sldLayoutId id="2147483691" r:id="rId5"/>
    <p:sldLayoutId id="2147483699" r:id="rId6"/>
    <p:sldLayoutId id="2147483692" r:id="rId7"/>
    <p:sldLayoutId id="2147483693" r:id="rId8"/>
    <p:sldLayoutId id="2147483700" r:id="rId9"/>
    <p:sldLayoutId id="2147483701" r:id="rId10"/>
    <p:sldLayoutId id="2147483694" r:id="rId11"/>
  </p:sldLayoutIdLst>
  <p:hf hdr="0" dt="0"/>
  <p:txStyles>
    <p:titleStyle>
      <a:lvl1pPr algn="r" defTabSz="958850" rtl="0" eaLnBrk="0" fontAlgn="base" hangingPunct="0">
        <a:spcBef>
          <a:spcPct val="0"/>
        </a:spcBef>
        <a:spcAft>
          <a:spcPct val="0"/>
        </a:spcAft>
        <a:defRPr sz="3800" b="1">
          <a:solidFill>
            <a:schemeClr val="bg1"/>
          </a:solidFill>
          <a:latin typeface="+mj-lt"/>
          <a:ea typeface="+mj-ea"/>
          <a:cs typeface="+mj-cs"/>
        </a:defRPr>
      </a:lvl1pPr>
      <a:lvl2pPr algn="r" defTabSz="958850" rtl="0" eaLnBrk="0" fontAlgn="base" hangingPunct="0">
        <a:spcBef>
          <a:spcPct val="0"/>
        </a:spcBef>
        <a:spcAft>
          <a:spcPct val="0"/>
        </a:spcAft>
        <a:defRPr sz="3800" b="1">
          <a:solidFill>
            <a:schemeClr val="bg1"/>
          </a:solidFill>
          <a:latin typeface="Verdana" pitchFamily="34" charset="0"/>
          <a:cs typeface="Arial" charset="0"/>
        </a:defRPr>
      </a:lvl2pPr>
      <a:lvl3pPr algn="r" defTabSz="958850" rtl="0" eaLnBrk="0" fontAlgn="base" hangingPunct="0">
        <a:spcBef>
          <a:spcPct val="0"/>
        </a:spcBef>
        <a:spcAft>
          <a:spcPct val="0"/>
        </a:spcAft>
        <a:defRPr sz="3800" b="1">
          <a:solidFill>
            <a:schemeClr val="bg1"/>
          </a:solidFill>
          <a:latin typeface="Verdana" pitchFamily="34" charset="0"/>
          <a:cs typeface="Arial" charset="0"/>
        </a:defRPr>
      </a:lvl3pPr>
      <a:lvl4pPr algn="r" defTabSz="958850" rtl="0" eaLnBrk="0" fontAlgn="base" hangingPunct="0">
        <a:spcBef>
          <a:spcPct val="0"/>
        </a:spcBef>
        <a:spcAft>
          <a:spcPct val="0"/>
        </a:spcAft>
        <a:defRPr sz="3800" b="1">
          <a:solidFill>
            <a:schemeClr val="bg1"/>
          </a:solidFill>
          <a:latin typeface="Verdana" pitchFamily="34" charset="0"/>
          <a:cs typeface="Arial" charset="0"/>
        </a:defRPr>
      </a:lvl4pPr>
      <a:lvl5pPr algn="r" defTabSz="958850" rtl="0" eaLnBrk="0" fontAlgn="base" hangingPunct="0">
        <a:spcBef>
          <a:spcPct val="0"/>
        </a:spcBef>
        <a:spcAft>
          <a:spcPct val="0"/>
        </a:spcAft>
        <a:defRPr sz="3800" b="1">
          <a:solidFill>
            <a:schemeClr val="bg1"/>
          </a:solidFill>
          <a:latin typeface="Verdana" pitchFamily="34" charset="0"/>
          <a:cs typeface="Arial" charset="0"/>
        </a:defRPr>
      </a:lvl5pPr>
      <a:lvl6pPr marL="457200" algn="r" defTabSz="958850" rtl="0" fontAlgn="base">
        <a:spcBef>
          <a:spcPct val="0"/>
        </a:spcBef>
        <a:spcAft>
          <a:spcPct val="0"/>
        </a:spcAft>
        <a:defRPr sz="3800" b="1">
          <a:solidFill>
            <a:schemeClr val="bg1"/>
          </a:solidFill>
          <a:latin typeface="Arial" charset="0"/>
          <a:cs typeface="Arial" charset="0"/>
        </a:defRPr>
      </a:lvl6pPr>
      <a:lvl7pPr marL="914400" algn="r" defTabSz="958850" rtl="0" fontAlgn="base">
        <a:spcBef>
          <a:spcPct val="0"/>
        </a:spcBef>
        <a:spcAft>
          <a:spcPct val="0"/>
        </a:spcAft>
        <a:defRPr sz="3800" b="1">
          <a:solidFill>
            <a:schemeClr val="bg1"/>
          </a:solidFill>
          <a:latin typeface="Arial" charset="0"/>
          <a:cs typeface="Arial" charset="0"/>
        </a:defRPr>
      </a:lvl7pPr>
      <a:lvl8pPr marL="1371600" algn="r" defTabSz="958850" rtl="0" fontAlgn="base">
        <a:spcBef>
          <a:spcPct val="0"/>
        </a:spcBef>
        <a:spcAft>
          <a:spcPct val="0"/>
        </a:spcAft>
        <a:defRPr sz="3800" b="1">
          <a:solidFill>
            <a:schemeClr val="bg1"/>
          </a:solidFill>
          <a:latin typeface="Arial" charset="0"/>
          <a:cs typeface="Arial" charset="0"/>
        </a:defRPr>
      </a:lvl8pPr>
      <a:lvl9pPr marL="1828800" algn="r" defTabSz="958850" rtl="0" fontAlgn="base">
        <a:spcBef>
          <a:spcPct val="0"/>
        </a:spcBef>
        <a:spcAft>
          <a:spcPct val="0"/>
        </a:spcAft>
        <a:defRPr sz="3800" b="1">
          <a:solidFill>
            <a:schemeClr val="bg1"/>
          </a:solidFill>
          <a:latin typeface="Arial" charset="0"/>
          <a:cs typeface="Arial" charset="0"/>
        </a:defRPr>
      </a:lvl9pPr>
    </p:titleStyle>
    <p:bodyStyle>
      <a:lvl1pPr marL="358775" indent="-358775" algn="l" defTabSz="958850" rtl="0" eaLnBrk="0" fontAlgn="base" hangingPunct="0">
        <a:lnSpc>
          <a:spcPct val="90000"/>
        </a:lnSpc>
        <a:spcBef>
          <a:spcPct val="20000"/>
        </a:spcBef>
        <a:spcAft>
          <a:spcPct val="0"/>
        </a:spcAft>
        <a:buClr>
          <a:srgbClr val="2164A8"/>
        </a:buClr>
        <a:buSzPct val="75000"/>
        <a:buFont typeface="Wingdings" pitchFamily="2" charset="2"/>
        <a:buChar char="q"/>
        <a:defRPr sz="2400">
          <a:solidFill>
            <a:schemeClr val="tx1"/>
          </a:solidFill>
          <a:latin typeface="+mn-lt"/>
          <a:ea typeface="+mn-ea"/>
          <a:cs typeface="+mn-cs"/>
        </a:defRPr>
      </a:lvl1pPr>
      <a:lvl2pPr marL="777875" indent="-300038" algn="l" defTabSz="958850" rtl="0" eaLnBrk="0" fontAlgn="base" hangingPunct="0">
        <a:spcBef>
          <a:spcPct val="20000"/>
        </a:spcBef>
        <a:spcAft>
          <a:spcPct val="0"/>
        </a:spcAft>
        <a:buClr>
          <a:srgbClr val="2164A8"/>
        </a:buClr>
        <a:buSzPct val="75000"/>
        <a:buFont typeface="Wingdings" pitchFamily="2" charset="2"/>
        <a:buChar char="q"/>
        <a:defRPr sz="2000">
          <a:solidFill>
            <a:schemeClr val="tx1"/>
          </a:solidFill>
          <a:latin typeface="+mn-lt"/>
          <a:cs typeface="+mn-cs"/>
        </a:defRPr>
      </a:lvl2pPr>
      <a:lvl3pPr marL="1196975" indent="-238125" algn="l" defTabSz="958850" rtl="0" eaLnBrk="0" fontAlgn="base" hangingPunct="0">
        <a:spcBef>
          <a:spcPct val="20000"/>
        </a:spcBef>
        <a:spcAft>
          <a:spcPct val="0"/>
        </a:spcAft>
        <a:buClr>
          <a:srgbClr val="2164A8"/>
        </a:buClr>
        <a:buSzPct val="75000"/>
        <a:buFont typeface="Wingdings" pitchFamily="2" charset="2"/>
        <a:buChar char="q"/>
        <a:defRPr>
          <a:solidFill>
            <a:schemeClr val="tx1"/>
          </a:solidFill>
          <a:latin typeface="+mn-lt"/>
          <a:cs typeface="+mn-cs"/>
        </a:defRPr>
      </a:lvl3pPr>
      <a:lvl4pPr marL="1674813" indent="-238125" algn="l" defTabSz="958850" rtl="0" eaLnBrk="0" fontAlgn="base" hangingPunct="0">
        <a:spcBef>
          <a:spcPct val="20000"/>
        </a:spcBef>
        <a:spcAft>
          <a:spcPct val="0"/>
        </a:spcAft>
        <a:buChar char="–"/>
        <a:defRPr sz="1600">
          <a:solidFill>
            <a:schemeClr val="tx1"/>
          </a:solidFill>
          <a:latin typeface="+mn-lt"/>
          <a:cs typeface="+mn-cs"/>
        </a:defRPr>
      </a:lvl4pPr>
      <a:lvl5pPr marL="2155825" indent="-239713" algn="l" defTabSz="958850" rtl="0" eaLnBrk="0" fontAlgn="base" hangingPunct="0">
        <a:spcBef>
          <a:spcPct val="20000"/>
        </a:spcBef>
        <a:spcAft>
          <a:spcPct val="0"/>
        </a:spcAft>
        <a:buChar char="»"/>
        <a:defRPr sz="1400">
          <a:solidFill>
            <a:schemeClr val="tx1"/>
          </a:solidFill>
          <a:latin typeface="+mn-lt"/>
          <a:cs typeface="+mn-cs"/>
        </a:defRPr>
      </a:lvl5pPr>
      <a:lvl6pPr marL="2613025" indent="-239713" algn="l" defTabSz="958850" rtl="0" fontAlgn="base">
        <a:spcBef>
          <a:spcPct val="20000"/>
        </a:spcBef>
        <a:spcAft>
          <a:spcPct val="0"/>
        </a:spcAft>
        <a:buChar char="»"/>
        <a:defRPr sz="1400">
          <a:solidFill>
            <a:schemeClr val="tx1"/>
          </a:solidFill>
          <a:latin typeface="+mn-lt"/>
          <a:cs typeface="+mn-cs"/>
        </a:defRPr>
      </a:lvl6pPr>
      <a:lvl7pPr marL="3070225" indent="-239713" algn="l" defTabSz="958850" rtl="0" fontAlgn="base">
        <a:spcBef>
          <a:spcPct val="20000"/>
        </a:spcBef>
        <a:spcAft>
          <a:spcPct val="0"/>
        </a:spcAft>
        <a:buChar char="»"/>
        <a:defRPr sz="1400">
          <a:solidFill>
            <a:schemeClr val="tx1"/>
          </a:solidFill>
          <a:latin typeface="+mn-lt"/>
          <a:cs typeface="+mn-cs"/>
        </a:defRPr>
      </a:lvl7pPr>
      <a:lvl8pPr marL="3527425" indent="-239713" algn="l" defTabSz="958850" rtl="0" fontAlgn="base">
        <a:spcBef>
          <a:spcPct val="20000"/>
        </a:spcBef>
        <a:spcAft>
          <a:spcPct val="0"/>
        </a:spcAft>
        <a:buChar char="»"/>
        <a:defRPr sz="1400">
          <a:solidFill>
            <a:schemeClr val="tx1"/>
          </a:solidFill>
          <a:latin typeface="+mn-lt"/>
          <a:cs typeface="+mn-cs"/>
        </a:defRPr>
      </a:lvl8pPr>
      <a:lvl9pPr marL="3984625" indent="-239713" algn="l" defTabSz="958850" rtl="0" fontAlgn="base">
        <a:spcBef>
          <a:spcPct val="20000"/>
        </a:spcBef>
        <a:spcAft>
          <a:spcPct val="0"/>
        </a:spcAft>
        <a:buChar char="»"/>
        <a:defRPr sz="14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fftw.org/" TargetMode="Externa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fftw.org/" TargetMode="External"/><Relationship Id="rId3" Type="http://schemas.openxmlformats.org/officeDocument/2006/relationships/hyperlink" Target="http://www.ffte.jp/"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4" Type="http://schemas.openxmlformats.org/officeDocument/2006/relationships/image" Target="../media/image5.jpeg"/><Relationship Id="rId5" Type="http://schemas.openxmlformats.org/officeDocument/2006/relationships/image" Target="../media/image6.jpeg"/><Relationship Id="rId1" Type="http://schemas.openxmlformats.org/officeDocument/2006/relationships/slideLayout" Target="../slideLayouts/slideLayout2.xml"/><Relationship Id="rId2" Type="http://schemas.openxmlformats.org/officeDocument/2006/relationships/image" Target="../media/image3.jpeg"/></Relationships>
</file>

<file path=ppt/slides/_rels/slide4.xml.rels><?xml version="1.0" encoding="UTF-8" standalone="yes"?>
<Relationships xmlns="http://schemas.openxmlformats.org/package/2006/relationships"><Relationship Id="rId3" Type="http://schemas.openxmlformats.org/officeDocument/2006/relationships/hyperlink" Target="http://www.fftw.org/" TargetMode="External"/><Relationship Id="rId4" Type="http://schemas.openxmlformats.org/officeDocument/2006/relationships/hyperlink" Target="http://www.ffte.jp/" TargetMode="External"/><Relationship Id="rId5" Type="http://schemas.openxmlformats.org/officeDocument/2006/relationships/image" Target="../media/image7.jpeg"/><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hyperlink" Target="http://www.ffte.jp/"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ctrTitle" sz="quarter"/>
          </p:nvPr>
        </p:nvSpPr>
        <p:spPr>
          <a:xfrm>
            <a:off x="193965" y="2401888"/>
            <a:ext cx="6238586" cy="937058"/>
          </a:xfrm>
          <a:noFill/>
        </p:spPr>
        <p:txBody>
          <a:bodyPr/>
          <a:lstStyle/>
          <a:p>
            <a:pPr eaLnBrk="1" hangingPunct="1"/>
            <a:r>
              <a:rPr lang="en-US" dirty="0" smtClean="0"/>
              <a:t>FFTs Using FFTW and FFTE Libraries </a:t>
            </a:r>
          </a:p>
        </p:txBody>
      </p:sp>
      <p:sp>
        <p:nvSpPr>
          <p:cNvPr id="9219" name="Subtitle 2"/>
          <p:cNvSpPr>
            <a:spLocks noGrp="1"/>
          </p:cNvSpPr>
          <p:nvPr>
            <p:ph type="subTitle" sz="quarter" idx="1"/>
          </p:nvPr>
        </p:nvSpPr>
        <p:spPr>
          <a:xfrm>
            <a:off x="342900" y="4100945"/>
            <a:ext cx="6625936" cy="1413164"/>
          </a:xfrm>
        </p:spPr>
        <p:txBody>
          <a:bodyPr/>
          <a:lstStyle/>
          <a:p>
            <a:pPr eaLnBrk="1" hangingPunct="1"/>
            <a:r>
              <a:rPr lang="en-US" dirty="0" err="1" smtClean="0"/>
              <a:t>Aleksandar</a:t>
            </a:r>
            <a:r>
              <a:rPr lang="en-US" dirty="0" smtClean="0"/>
              <a:t> </a:t>
            </a:r>
            <a:r>
              <a:rPr lang="en-US" dirty="0" err="1" smtClean="0"/>
              <a:t>Jovi</a:t>
            </a:r>
            <a:r>
              <a:rPr lang="x-none" dirty="0" smtClean="0"/>
              <a:t>ć</a:t>
            </a:r>
            <a:endParaRPr lang="en-US" dirty="0" smtClean="0"/>
          </a:p>
          <a:p>
            <a:pPr eaLnBrk="1" hangingPunct="1"/>
            <a:endParaRPr lang="en-US" dirty="0" smtClean="0"/>
          </a:p>
          <a:p>
            <a:pPr eaLnBrk="1" hangingPunct="1"/>
            <a:r>
              <a:rPr lang="en-US" dirty="0" smtClean="0"/>
              <a:t>Institute of Physics Belgrade, Serbia</a:t>
            </a:r>
          </a:p>
          <a:p>
            <a:pPr eaLnBrk="1" hangingPunct="1"/>
            <a:r>
              <a:rPr lang="en-US" dirty="0" smtClean="0"/>
              <a:t>Scientific Computing Laboratory </a:t>
            </a:r>
          </a:p>
          <a:p>
            <a:pPr eaLnBrk="1" hangingPunct="1"/>
            <a:r>
              <a:rPr lang="x-none" dirty="0" smtClean="0"/>
              <a:t>ajovic</a:t>
            </a:r>
            <a:r>
              <a:rPr lang="en-US" dirty="0" smtClean="0"/>
              <a:t>@</a:t>
            </a:r>
            <a:r>
              <a:rPr lang="en-US" dirty="0" err="1" smtClean="0"/>
              <a:t>ipb.ac.rs</a:t>
            </a:r>
            <a:endParaRPr lang="en-US" dirty="0" smtClean="0"/>
          </a:p>
        </p:txBody>
      </p:sp>
      <p:sp>
        <p:nvSpPr>
          <p:cNvPr id="9220" name="Rectangle 7"/>
          <p:cNvSpPr>
            <a:spLocks noGrp="1" noChangeArrowheads="1"/>
          </p:cNvSpPr>
          <p:nvPr>
            <p:ph type="ftr" sz="quarter" idx="10"/>
          </p:nvPr>
        </p:nvSpPr>
        <p:spPr/>
        <p:txBody>
          <a:bodyPr/>
          <a:lstStyle/>
          <a:p>
            <a:pPr defTabSz="958850"/>
            <a:r>
              <a:rPr lang="en-US"/>
              <a:t>The HP-SEE initiative is co-funded by the European Commission under the FP7 Research Infrastructures contract no. 261499</a:t>
            </a:r>
            <a:endParaRPr lang="el-GR"/>
          </a:p>
        </p:txBody>
      </p:sp>
    </p:spTree>
  </p:cSld>
  <p:clrMapOvr>
    <a:masterClrMapping/>
  </p:clrMapOvr>
  <p:transition xmlns:p14="http://schemas.microsoft.com/office/powerpoint/2010/main">
    <p:dissolve/>
  </p:transition>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DZFFT2D</a:t>
            </a:r>
            <a:endParaRPr lang="en-US" dirty="0"/>
          </a:p>
        </p:txBody>
      </p:sp>
      <p:sp>
        <p:nvSpPr>
          <p:cNvPr id="3" name="Content Placeholder 2"/>
          <p:cNvSpPr>
            <a:spLocks noGrp="1"/>
          </p:cNvSpPr>
          <p:nvPr>
            <p:ph idx="1"/>
          </p:nvPr>
        </p:nvSpPr>
        <p:spPr>
          <a:xfrm>
            <a:off x="0" y="1246909"/>
            <a:ext cx="9906000" cy="5326929"/>
          </a:xfrm>
        </p:spPr>
        <p:txBody>
          <a:bodyPr/>
          <a:lstStyle/>
          <a:p>
            <a:pPr eaLnBrk="1" hangingPunct="1">
              <a:buClr>
                <a:schemeClr val="accent2">
                  <a:lumMod val="75000"/>
                  <a:lumOff val="25000"/>
                </a:schemeClr>
              </a:buClr>
              <a:defRPr/>
            </a:pPr>
            <a:r>
              <a:rPr lang="en-US" dirty="0" smtClean="0">
                <a:latin typeface="Courier New" pitchFamily="49" charset="0"/>
                <a:cs typeface="Courier New" pitchFamily="49" charset="0"/>
              </a:rPr>
              <a:t>DZFFT2D(A,NX,NY,IOPT,B)</a:t>
            </a:r>
            <a:r>
              <a:rPr lang="en-US" dirty="0" smtClean="0">
                <a:cs typeface="Courier New" pitchFamily="49" charset="0"/>
              </a:rPr>
              <a:t> </a:t>
            </a:r>
            <a:endParaRPr lang="en-US" dirty="0" smtClean="0"/>
          </a:p>
          <a:p>
            <a:pPr lvl="1" eaLnBrk="1" hangingPunct="1">
              <a:buClr>
                <a:schemeClr val="accent2">
                  <a:lumMod val="75000"/>
                  <a:lumOff val="25000"/>
                </a:schemeClr>
              </a:buClr>
              <a:defRPr/>
            </a:pPr>
            <a:r>
              <a:rPr lang="en-US" dirty="0" smtClean="0">
                <a:cs typeface="Courier New" pitchFamily="49" charset="0"/>
              </a:rPr>
              <a:t>2D-REAL-TO-COMPLEX  FFT  routine</a:t>
            </a:r>
            <a:endParaRPr lang="en-US" dirty="0" smtClean="0"/>
          </a:p>
          <a:p>
            <a:pPr lvl="1" eaLnBrk="1" hangingPunct="1">
              <a:buClr>
                <a:schemeClr val="accent2">
                  <a:lumMod val="75000"/>
                  <a:lumOff val="25000"/>
                </a:schemeClr>
              </a:buClr>
              <a:defRPr/>
            </a:pPr>
            <a:r>
              <a:rPr lang="en-US" dirty="0" smtClean="0"/>
              <a:t>FORTRAN 77 + OPENMP</a:t>
            </a:r>
          </a:p>
          <a:p>
            <a:pPr lvl="1" eaLnBrk="1" hangingPunct="1">
              <a:buClr>
                <a:schemeClr val="accent2">
                  <a:lumMod val="75000"/>
                  <a:lumOff val="25000"/>
                </a:schemeClr>
              </a:buClr>
              <a:defRPr/>
            </a:pPr>
            <a:r>
              <a:rPr lang="en-US" dirty="0" smtClean="0"/>
              <a:t>A(NX,NY) is real input vector (REAL*8)</a:t>
            </a:r>
          </a:p>
          <a:p>
            <a:pPr lvl="1" eaLnBrk="1" hangingPunct="1">
              <a:buClr>
                <a:schemeClr val="accent2">
                  <a:lumMod val="75000"/>
                  <a:lumOff val="25000"/>
                </a:schemeClr>
              </a:buClr>
              <a:defRPr/>
            </a:pPr>
            <a:r>
              <a:rPr lang="en-US" dirty="0" smtClean="0"/>
              <a:t>A(NX/2+1,NY) is complex output vector (COMPLEX*16)</a:t>
            </a:r>
          </a:p>
          <a:p>
            <a:pPr lvl="1" eaLnBrk="1" hangingPunct="1">
              <a:buClr>
                <a:schemeClr val="accent2">
                  <a:lumMod val="75000"/>
                  <a:lumOff val="25000"/>
                </a:schemeClr>
              </a:buClr>
              <a:defRPr/>
            </a:pPr>
            <a:r>
              <a:rPr lang="en-US" dirty="0" smtClean="0"/>
              <a:t>B(NX/2+1,NY) is work/coefficient vector (COMPLEX*16)</a:t>
            </a:r>
          </a:p>
          <a:p>
            <a:pPr lvl="1" eaLnBrk="1" hangingPunct="1">
              <a:buClr>
                <a:schemeClr val="accent2">
                  <a:lumMod val="75000"/>
                  <a:lumOff val="25000"/>
                </a:schemeClr>
              </a:buClr>
              <a:defRPr/>
            </a:pPr>
            <a:r>
              <a:rPr lang="en-US" dirty="0" smtClean="0"/>
              <a:t>NX=2</a:t>
            </a:r>
            <a:r>
              <a:rPr lang="en-US" baseline="30000" dirty="0" smtClean="0"/>
              <a:t>IP</a:t>
            </a:r>
            <a:r>
              <a:rPr lang="en-US" dirty="0" smtClean="0"/>
              <a:t> *3</a:t>
            </a:r>
            <a:r>
              <a:rPr lang="en-US" baseline="30000" dirty="0" smtClean="0"/>
              <a:t>*IQ</a:t>
            </a:r>
            <a:r>
              <a:rPr lang="en-US" dirty="0" smtClean="0"/>
              <a:t> *5*</a:t>
            </a:r>
            <a:r>
              <a:rPr lang="en-US" baseline="30000" dirty="0" smtClean="0"/>
              <a:t>IR</a:t>
            </a:r>
            <a:r>
              <a:rPr lang="en-US" dirty="0" smtClean="0"/>
              <a:t> is the length of the transforms in the X-direction</a:t>
            </a:r>
          </a:p>
          <a:p>
            <a:pPr lvl="1" eaLnBrk="1" hangingPunct="1">
              <a:buClr>
                <a:schemeClr val="accent2">
                  <a:lumMod val="75000"/>
                  <a:lumOff val="25000"/>
                </a:schemeClr>
              </a:buClr>
              <a:defRPr/>
            </a:pPr>
            <a:r>
              <a:rPr lang="en-US" dirty="0" smtClean="0"/>
              <a:t>NY=2</a:t>
            </a:r>
            <a:r>
              <a:rPr lang="en-US" baseline="30000" dirty="0" smtClean="0"/>
              <a:t>JP</a:t>
            </a:r>
            <a:r>
              <a:rPr lang="en-US" dirty="0" smtClean="0"/>
              <a:t> *3</a:t>
            </a:r>
            <a:r>
              <a:rPr lang="en-US" baseline="30000" dirty="0" smtClean="0"/>
              <a:t>*JQ</a:t>
            </a:r>
            <a:r>
              <a:rPr lang="en-US" dirty="0" smtClean="0"/>
              <a:t> *5*</a:t>
            </a:r>
            <a:r>
              <a:rPr lang="en-US" baseline="30000" dirty="0" smtClean="0"/>
              <a:t>JR</a:t>
            </a:r>
            <a:r>
              <a:rPr lang="en-US" dirty="0" smtClean="0"/>
              <a:t> is the length of the transforms in the Y-direction</a:t>
            </a:r>
          </a:p>
          <a:p>
            <a:pPr lvl="1" eaLnBrk="1" hangingPunct="1">
              <a:buClr>
                <a:schemeClr val="accent2">
                  <a:lumMod val="75000"/>
                  <a:lumOff val="25000"/>
                </a:schemeClr>
              </a:buClr>
              <a:buNone/>
              <a:defRPr/>
            </a:pPr>
            <a:endParaRPr lang="en-US" dirty="0" smtClean="0"/>
          </a:p>
          <a:p>
            <a:pPr lvl="1" eaLnBrk="1" hangingPunct="1">
              <a:buClr>
                <a:schemeClr val="accent2">
                  <a:lumMod val="75000"/>
                  <a:lumOff val="25000"/>
                </a:schemeClr>
              </a:buClr>
              <a:buNone/>
              <a:defRPr/>
            </a:pPr>
            <a:r>
              <a:rPr lang="en-US" dirty="0" smtClean="0"/>
              <a:t>              	0 , for initialization the coefficients</a:t>
            </a:r>
          </a:p>
          <a:p>
            <a:pPr lvl="1" eaLnBrk="1" hangingPunct="1">
              <a:buClr>
                <a:schemeClr val="accent2">
                  <a:lumMod val="75000"/>
                  <a:lumOff val="25000"/>
                </a:schemeClr>
              </a:buClr>
              <a:defRPr/>
            </a:pPr>
            <a:r>
              <a:rPr lang="en-US" dirty="0" smtClean="0"/>
              <a:t>IOPT=  -1 , for FORWARD transform</a:t>
            </a:r>
          </a:p>
          <a:p>
            <a:pPr lvl="1" eaLnBrk="1" hangingPunct="1">
              <a:buClr>
                <a:schemeClr val="accent2">
                  <a:lumMod val="75000"/>
                  <a:lumOff val="25000"/>
                </a:schemeClr>
              </a:buClr>
              <a:buNone/>
              <a:defRPr/>
            </a:pPr>
            <a:r>
              <a:rPr lang="en-US" dirty="0" smtClean="0">
                <a:cs typeface="Courier New" pitchFamily="49" charset="0"/>
              </a:rPr>
              <a:t> </a:t>
            </a:r>
            <a:endParaRPr lang="en-US" dirty="0" smtClean="0"/>
          </a:p>
          <a:p>
            <a:pPr lvl="1" eaLnBrk="1" hangingPunct="1">
              <a:buClr>
                <a:schemeClr val="accent2">
                  <a:lumMod val="75000"/>
                  <a:lumOff val="25000"/>
                </a:schemeClr>
              </a:buClr>
              <a:defRPr/>
            </a:pPr>
            <a:r>
              <a:rPr lang="en-US" dirty="0" smtClean="0"/>
              <a:t>IMPORTANT : Subroutines</a:t>
            </a:r>
            <a:r>
              <a:rPr lang="en-US" dirty="0" smtClean="0">
                <a:latin typeface="Courier New" pitchFamily="49" charset="0"/>
                <a:cs typeface="Courier New" pitchFamily="49" charset="0"/>
              </a:rPr>
              <a:t> fft235.f, </a:t>
            </a:r>
            <a:r>
              <a:rPr lang="en-US" dirty="0" err="1" smtClean="0">
                <a:latin typeface="Courier New" pitchFamily="49" charset="0"/>
                <a:cs typeface="Courier New" pitchFamily="49" charset="0"/>
              </a:rPr>
              <a:t>kernel.f</a:t>
            </a:r>
            <a:r>
              <a:rPr lang="en-US" dirty="0" smtClean="0">
                <a:latin typeface="Courier New" pitchFamily="49" charset="0"/>
                <a:cs typeface="Courier New" pitchFamily="49" charset="0"/>
              </a:rPr>
              <a:t> </a:t>
            </a:r>
            <a:r>
              <a:rPr lang="en-US" dirty="0" smtClean="0"/>
              <a:t>and header file </a:t>
            </a:r>
            <a:r>
              <a:rPr lang="en-US" dirty="0" err="1" smtClean="0">
                <a:latin typeface="Courier New" pitchFamily="49" charset="0"/>
                <a:cs typeface="Courier New" pitchFamily="49" charset="0"/>
              </a:rPr>
              <a:t>param.h</a:t>
            </a:r>
            <a:r>
              <a:rPr lang="en-US" dirty="0" smtClean="0">
                <a:latin typeface="Courier New" pitchFamily="49" charset="0"/>
                <a:cs typeface="Courier New" pitchFamily="49" charset="0"/>
              </a:rPr>
              <a:t> </a:t>
            </a:r>
            <a:r>
              <a:rPr lang="en-US" dirty="0" smtClean="0"/>
              <a:t>are needed to use </a:t>
            </a:r>
            <a:r>
              <a:rPr lang="en-US" dirty="0" smtClean="0">
                <a:latin typeface="Courier New" pitchFamily="49" charset="0"/>
                <a:cs typeface="Courier New" pitchFamily="49" charset="0"/>
              </a:rPr>
              <a:t>dzfft2d.f</a:t>
            </a:r>
          </a:p>
        </p:txBody>
      </p:sp>
      <p:sp>
        <p:nvSpPr>
          <p:cNvPr id="4" name="Footer Placeholder 3"/>
          <p:cNvSpPr>
            <a:spLocks noGrp="1"/>
          </p:cNvSpPr>
          <p:nvPr>
            <p:ph type="ftr" sz="quarter" idx="10"/>
          </p:nvPr>
        </p:nvSpPr>
        <p:spPr/>
        <p:txBody>
          <a:bodyPr/>
          <a:lstStyle/>
          <a:p>
            <a:pPr>
              <a:defRPr/>
            </a:pPr>
            <a:r>
              <a:rPr lang="en-US" smtClean="0"/>
              <a:t>&lt;Event&gt; – &lt;Place&gt; &lt;Date (DD-Month-YYYY)&gt;					</a:t>
            </a:r>
            <a:fld id="{70F2B333-24EA-4DE2-9D5F-F92EB537375C}" type="slidenum">
              <a:rPr lang="el-GR" smtClean="0"/>
              <a:pPr>
                <a:defRPr/>
              </a:pPr>
              <a:t>10</a:t>
            </a:fld>
            <a:endParaRPr lang="el-GR" dirty="0"/>
          </a:p>
        </p:txBody>
      </p:sp>
    </p:spTree>
  </p:cSld>
  <p:clrMapOvr>
    <a:masterClrMapping/>
  </p:clrMapOvr>
  <p:transition xmlns:p14="http://schemas.microsoft.com/office/powerpoint/2010/main">
    <p:pull dir="d"/>
  </p:transition>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ZDFFT2D</a:t>
            </a:r>
            <a:endParaRPr lang="en-US" dirty="0"/>
          </a:p>
        </p:txBody>
      </p:sp>
      <p:sp>
        <p:nvSpPr>
          <p:cNvPr id="3" name="Content Placeholder 2"/>
          <p:cNvSpPr>
            <a:spLocks noGrp="1"/>
          </p:cNvSpPr>
          <p:nvPr>
            <p:ph idx="1"/>
          </p:nvPr>
        </p:nvSpPr>
        <p:spPr>
          <a:xfrm>
            <a:off x="0" y="1219200"/>
            <a:ext cx="9906000" cy="5354638"/>
          </a:xfrm>
        </p:spPr>
        <p:txBody>
          <a:bodyPr/>
          <a:lstStyle/>
          <a:p>
            <a:pPr eaLnBrk="1" hangingPunct="1">
              <a:buClr>
                <a:schemeClr val="accent2">
                  <a:lumMod val="75000"/>
                  <a:lumOff val="25000"/>
                </a:schemeClr>
              </a:buClr>
              <a:defRPr/>
            </a:pPr>
            <a:r>
              <a:rPr lang="en-US" dirty="0" smtClean="0">
                <a:latin typeface="Courier New" pitchFamily="49" charset="0"/>
                <a:cs typeface="Courier New" pitchFamily="49" charset="0"/>
              </a:rPr>
              <a:t>ZDFFT2D(A,NX,NY,IOPT,B)</a:t>
            </a:r>
            <a:r>
              <a:rPr lang="en-US" dirty="0" smtClean="0">
                <a:cs typeface="Courier New" pitchFamily="49" charset="0"/>
              </a:rPr>
              <a:t> </a:t>
            </a:r>
            <a:endParaRPr lang="en-US" dirty="0" smtClean="0"/>
          </a:p>
          <a:p>
            <a:pPr lvl="1" eaLnBrk="1" hangingPunct="1">
              <a:buClr>
                <a:schemeClr val="accent2">
                  <a:lumMod val="75000"/>
                  <a:lumOff val="25000"/>
                </a:schemeClr>
              </a:buClr>
              <a:defRPr/>
            </a:pPr>
            <a:r>
              <a:rPr lang="en-US" dirty="0" smtClean="0">
                <a:cs typeface="Courier New" pitchFamily="49" charset="0"/>
              </a:rPr>
              <a:t>2D-COMPLEX-TO-REAL  FFT  routine</a:t>
            </a:r>
            <a:endParaRPr lang="en-US" dirty="0" smtClean="0"/>
          </a:p>
          <a:p>
            <a:pPr lvl="1" eaLnBrk="1" hangingPunct="1">
              <a:buClr>
                <a:schemeClr val="accent2">
                  <a:lumMod val="75000"/>
                  <a:lumOff val="25000"/>
                </a:schemeClr>
              </a:buClr>
              <a:defRPr/>
            </a:pPr>
            <a:r>
              <a:rPr lang="en-US" dirty="0" smtClean="0"/>
              <a:t>FORTRAN 77 + OPENMP</a:t>
            </a:r>
          </a:p>
          <a:p>
            <a:pPr lvl="1" eaLnBrk="1" hangingPunct="1">
              <a:buClr>
                <a:schemeClr val="accent2">
                  <a:lumMod val="75000"/>
                  <a:lumOff val="25000"/>
                </a:schemeClr>
              </a:buClr>
              <a:defRPr/>
            </a:pPr>
            <a:r>
              <a:rPr lang="en-US" dirty="0" smtClean="0"/>
              <a:t>A(NX/2+1,NY) is complex input vector (COMPLEX*16)</a:t>
            </a:r>
          </a:p>
          <a:p>
            <a:pPr lvl="1" eaLnBrk="1" hangingPunct="1">
              <a:buClr>
                <a:schemeClr val="accent2">
                  <a:lumMod val="75000"/>
                  <a:lumOff val="25000"/>
                </a:schemeClr>
              </a:buClr>
              <a:defRPr/>
            </a:pPr>
            <a:r>
              <a:rPr lang="en-US" dirty="0" smtClean="0"/>
              <a:t>A(NX,NY) is real output vector (REAL*8)</a:t>
            </a:r>
          </a:p>
          <a:p>
            <a:pPr lvl="1" eaLnBrk="1" hangingPunct="1">
              <a:buClr>
                <a:schemeClr val="accent2">
                  <a:lumMod val="75000"/>
                  <a:lumOff val="25000"/>
                </a:schemeClr>
              </a:buClr>
              <a:defRPr/>
            </a:pPr>
            <a:r>
              <a:rPr lang="en-US" dirty="0" smtClean="0"/>
              <a:t>B(NX/2+1,NY) is work/coefficient vector (COMPLEX*16)</a:t>
            </a:r>
          </a:p>
          <a:p>
            <a:pPr lvl="1" eaLnBrk="1" hangingPunct="1">
              <a:buClr>
                <a:schemeClr val="accent2">
                  <a:lumMod val="75000"/>
                  <a:lumOff val="25000"/>
                </a:schemeClr>
              </a:buClr>
              <a:defRPr/>
            </a:pPr>
            <a:r>
              <a:rPr lang="en-US" dirty="0" smtClean="0"/>
              <a:t>NX=2</a:t>
            </a:r>
            <a:r>
              <a:rPr lang="en-US" baseline="30000" dirty="0" smtClean="0"/>
              <a:t>IP</a:t>
            </a:r>
            <a:r>
              <a:rPr lang="en-US" dirty="0" smtClean="0"/>
              <a:t> *3</a:t>
            </a:r>
            <a:r>
              <a:rPr lang="en-US" baseline="30000" dirty="0" smtClean="0"/>
              <a:t>*IQ</a:t>
            </a:r>
            <a:r>
              <a:rPr lang="en-US" dirty="0" smtClean="0"/>
              <a:t> *5*</a:t>
            </a:r>
            <a:r>
              <a:rPr lang="en-US" baseline="30000" dirty="0" smtClean="0"/>
              <a:t>IR</a:t>
            </a:r>
            <a:r>
              <a:rPr lang="en-US" dirty="0" smtClean="0"/>
              <a:t> is the length of the transforms in the X-direction</a:t>
            </a:r>
          </a:p>
          <a:p>
            <a:pPr lvl="1" eaLnBrk="1" hangingPunct="1">
              <a:buClr>
                <a:schemeClr val="accent2">
                  <a:lumMod val="75000"/>
                  <a:lumOff val="25000"/>
                </a:schemeClr>
              </a:buClr>
              <a:defRPr/>
            </a:pPr>
            <a:r>
              <a:rPr lang="en-US" dirty="0" smtClean="0"/>
              <a:t>NY=2</a:t>
            </a:r>
            <a:r>
              <a:rPr lang="en-US" baseline="30000" dirty="0" smtClean="0"/>
              <a:t>JP</a:t>
            </a:r>
            <a:r>
              <a:rPr lang="en-US" dirty="0" smtClean="0"/>
              <a:t> *3</a:t>
            </a:r>
            <a:r>
              <a:rPr lang="en-US" baseline="30000" dirty="0" smtClean="0"/>
              <a:t>*JQ</a:t>
            </a:r>
            <a:r>
              <a:rPr lang="en-US" dirty="0" smtClean="0"/>
              <a:t> *5*</a:t>
            </a:r>
            <a:r>
              <a:rPr lang="en-US" baseline="30000" dirty="0" smtClean="0"/>
              <a:t>JR</a:t>
            </a:r>
            <a:r>
              <a:rPr lang="en-US" dirty="0" smtClean="0"/>
              <a:t> is the length of the transforms in the Y-direction</a:t>
            </a:r>
          </a:p>
          <a:p>
            <a:pPr lvl="1" eaLnBrk="1" hangingPunct="1">
              <a:buClr>
                <a:schemeClr val="accent2">
                  <a:lumMod val="75000"/>
                  <a:lumOff val="25000"/>
                </a:schemeClr>
              </a:buClr>
              <a:buNone/>
              <a:defRPr/>
            </a:pPr>
            <a:endParaRPr lang="en-US" dirty="0" smtClean="0"/>
          </a:p>
          <a:p>
            <a:pPr lvl="1" eaLnBrk="1" hangingPunct="1">
              <a:buClr>
                <a:schemeClr val="accent2">
                  <a:lumMod val="75000"/>
                  <a:lumOff val="25000"/>
                </a:schemeClr>
              </a:buClr>
              <a:buNone/>
              <a:defRPr/>
            </a:pPr>
            <a:r>
              <a:rPr lang="en-US" dirty="0" smtClean="0"/>
              <a:t>              	0 , for initialization the coefficients</a:t>
            </a:r>
          </a:p>
          <a:p>
            <a:pPr lvl="1" eaLnBrk="1" hangingPunct="1">
              <a:buClr>
                <a:schemeClr val="accent2">
                  <a:lumMod val="75000"/>
                  <a:lumOff val="25000"/>
                </a:schemeClr>
              </a:buClr>
              <a:defRPr/>
            </a:pPr>
            <a:r>
              <a:rPr lang="en-US" dirty="0" smtClean="0"/>
              <a:t>IOPT=    1 , for BACKWARD transform</a:t>
            </a:r>
          </a:p>
          <a:p>
            <a:pPr lvl="1" eaLnBrk="1" hangingPunct="1">
              <a:buClr>
                <a:schemeClr val="accent2">
                  <a:lumMod val="75000"/>
                  <a:lumOff val="25000"/>
                </a:schemeClr>
              </a:buClr>
              <a:buNone/>
              <a:defRPr/>
            </a:pPr>
            <a:r>
              <a:rPr lang="en-US" dirty="0" smtClean="0">
                <a:cs typeface="Courier New" pitchFamily="49" charset="0"/>
              </a:rPr>
              <a:t> </a:t>
            </a:r>
            <a:endParaRPr lang="en-US" dirty="0" smtClean="0"/>
          </a:p>
          <a:p>
            <a:pPr lvl="1" eaLnBrk="1" hangingPunct="1">
              <a:buClr>
                <a:schemeClr val="accent2">
                  <a:lumMod val="75000"/>
                  <a:lumOff val="25000"/>
                </a:schemeClr>
              </a:buClr>
              <a:defRPr/>
            </a:pPr>
            <a:r>
              <a:rPr lang="en-US" dirty="0" smtClean="0"/>
              <a:t>IMPORTANT : Subroutines</a:t>
            </a:r>
            <a:r>
              <a:rPr lang="en-US" dirty="0" smtClean="0">
                <a:latin typeface="Courier New" pitchFamily="49" charset="0"/>
                <a:cs typeface="Courier New" pitchFamily="49" charset="0"/>
              </a:rPr>
              <a:t> fft235.f, </a:t>
            </a:r>
            <a:r>
              <a:rPr lang="en-US" dirty="0" err="1" smtClean="0">
                <a:latin typeface="Courier New" pitchFamily="49" charset="0"/>
                <a:cs typeface="Courier New" pitchFamily="49" charset="0"/>
              </a:rPr>
              <a:t>kernel.f</a:t>
            </a:r>
            <a:r>
              <a:rPr lang="en-US" dirty="0" smtClean="0">
                <a:latin typeface="Courier New" pitchFamily="49" charset="0"/>
                <a:cs typeface="Courier New" pitchFamily="49" charset="0"/>
              </a:rPr>
              <a:t> </a:t>
            </a:r>
            <a:r>
              <a:rPr lang="en-US" dirty="0" smtClean="0"/>
              <a:t>and header file </a:t>
            </a:r>
            <a:r>
              <a:rPr lang="en-US" dirty="0" err="1" smtClean="0">
                <a:latin typeface="Courier New" pitchFamily="49" charset="0"/>
                <a:cs typeface="Courier New" pitchFamily="49" charset="0"/>
              </a:rPr>
              <a:t>param.h</a:t>
            </a:r>
            <a:r>
              <a:rPr lang="en-US" dirty="0" smtClean="0">
                <a:latin typeface="Courier New" pitchFamily="49" charset="0"/>
                <a:cs typeface="Courier New" pitchFamily="49" charset="0"/>
              </a:rPr>
              <a:t> </a:t>
            </a:r>
            <a:r>
              <a:rPr lang="en-US" dirty="0" smtClean="0"/>
              <a:t>are needed to use </a:t>
            </a:r>
            <a:r>
              <a:rPr lang="en-US" dirty="0" smtClean="0">
                <a:latin typeface="Courier New" pitchFamily="49" charset="0"/>
                <a:cs typeface="Courier New" pitchFamily="49" charset="0"/>
              </a:rPr>
              <a:t>zdfft2d.f</a:t>
            </a:r>
          </a:p>
          <a:p>
            <a:pPr>
              <a:buNone/>
            </a:pPr>
            <a:endParaRPr lang="en-US" dirty="0"/>
          </a:p>
        </p:txBody>
      </p:sp>
      <p:sp>
        <p:nvSpPr>
          <p:cNvPr id="4" name="Footer Placeholder 3"/>
          <p:cNvSpPr>
            <a:spLocks noGrp="1"/>
          </p:cNvSpPr>
          <p:nvPr>
            <p:ph type="ftr" sz="quarter" idx="10"/>
          </p:nvPr>
        </p:nvSpPr>
        <p:spPr/>
        <p:txBody>
          <a:bodyPr/>
          <a:lstStyle/>
          <a:p>
            <a:pPr>
              <a:defRPr/>
            </a:pPr>
            <a:r>
              <a:rPr lang="en-US" smtClean="0"/>
              <a:t>&lt;Event&gt; – &lt;Place&gt; &lt;Date (DD-Month-YYYY)&gt;					</a:t>
            </a:r>
            <a:fld id="{70F2B333-24EA-4DE2-9D5F-F92EB537375C}" type="slidenum">
              <a:rPr lang="el-GR" smtClean="0"/>
              <a:pPr>
                <a:defRPr/>
              </a:pPr>
              <a:t>11</a:t>
            </a:fld>
            <a:endParaRPr lang="el-GR" dirty="0"/>
          </a:p>
        </p:txBody>
      </p:sp>
    </p:spTree>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DZFFT3D</a:t>
            </a:r>
            <a:endParaRPr lang="en-US" dirty="0"/>
          </a:p>
        </p:txBody>
      </p:sp>
      <p:sp>
        <p:nvSpPr>
          <p:cNvPr id="3" name="Content Placeholder 2"/>
          <p:cNvSpPr>
            <a:spLocks noGrp="1"/>
          </p:cNvSpPr>
          <p:nvPr>
            <p:ph idx="1"/>
          </p:nvPr>
        </p:nvSpPr>
        <p:spPr>
          <a:xfrm>
            <a:off x="0" y="1260764"/>
            <a:ext cx="9906000" cy="5313074"/>
          </a:xfrm>
        </p:spPr>
        <p:txBody>
          <a:bodyPr/>
          <a:lstStyle/>
          <a:p>
            <a:pPr eaLnBrk="1" hangingPunct="1">
              <a:buClr>
                <a:schemeClr val="accent2">
                  <a:lumMod val="75000"/>
                  <a:lumOff val="25000"/>
                </a:schemeClr>
              </a:buClr>
              <a:defRPr/>
            </a:pPr>
            <a:r>
              <a:rPr lang="en-US" dirty="0" smtClean="0">
                <a:latin typeface="Courier New" pitchFamily="49" charset="0"/>
                <a:cs typeface="Courier New" pitchFamily="49" charset="0"/>
              </a:rPr>
              <a:t>DZFFT3D(A,NX,NY,NY,IOPT,B)</a:t>
            </a:r>
            <a:r>
              <a:rPr lang="en-US" dirty="0" smtClean="0">
                <a:cs typeface="Courier New" pitchFamily="49" charset="0"/>
              </a:rPr>
              <a:t> </a:t>
            </a:r>
            <a:endParaRPr lang="en-US" dirty="0" smtClean="0"/>
          </a:p>
          <a:p>
            <a:pPr lvl="1" eaLnBrk="1" hangingPunct="1">
              <a:buClr>
                <a:schemeClr val="accent2">
                  <a:lumMod val="75000"/>
                  <a:lumOff val="25000"/>
                </a:schemeClr>
              </a:buClr>
              <a:defRPr/>
            </a:pPr>
            <a:r>
              <a:rPr lang="en-US" dirty="0" smtClean="0">
                <a:cs typeface="Courier New" pitchFamily="49" charset="0"/>
              </a:rPr>
              <a:t>3D-REAL-TO-COMPLEX  FFT  routine</a:t>
            </a:r>
            <a:endParaRPr lang="en-US" dirty="0" smtClean="0"/>
          </a:p>
          <a:p>
            <a:pPr lvl="1" eaLnBrk="1" hangingPunct="1">
              <a:buClr>
                <a:schemeClr val="accent2">
                  <a:lumMod val="75000"/>
                  <a:lumOff val="25000"/>
                </a:schemeClr>
              </a:buClr>
              <a:defRPr/>
            </a:pPr>
            <a:r>
              <a:rPr lang="en-US" dirty="0" smtClean="0"/>
              <a:t>FORTRAN 77 + OPENMP</a:t>
            </a:r>
          </a:p>
          <a:p>
            <a:pPr lvl="1" eaLnBrk="1" hangingPunct="1">
              <a:buClr>
                <a:schemeClr val="accent2">
                  <a:lumMod val="75000"/>
                  <a:lumOff val="25000"/>
                </a:schemeClr>
              </a:buClr>
              <a:defRPr/>
            </a:pPr>
            <a:r>
              <a:rPr lang="en-US" dirty="0" smtClean="0"/>
              <a:t>A(NX,NY,NZ) is real input vector (REAL*8)</a:t>
            </a:r>
          </a:p>
          <a:p>
            <a:pPr lvl="1" eaLnBrk="1" hangingPunct="1">
              <a:buClr>
                <a:schemeClr val="accent2">
                  <a:lumMod val="75000"/>
                  <a:lumOff val="25000"/>
                </a:schemeClr>
              </a:buClr>
              <a:defRPr/>
            </a:pPr>
            <a:r>
              <a:rPr lang="en-US" dirty="0" smtClean="0"/>
              <a:t>A(NX/2+1,NY,NZ) is complex output vector (COMPLEX*16)</a:t>
            </a:r>
          </a:p>
          <a:p>
            <a:pPr lvl="1" eaLnBrk="1" hangingPunct="1">
              <a:buClr>
                <a:schemeClr val="accent2">
                  <a:lumMod val="75000"/>
                  <a:lumOff val="25000"/>
                </a:schemeClr>
              </a:buClr>
              <a:defRPr/>
            </a:pPr>
            <a:r>
              <a:rPr lang="en-US" dirty="0" smtClean="0"/>
              <a:t>B(NX/2+1,NY,NZ) is work/coefficient vector (COMPLEX*16)</a:t>
            </a:r>
          </a:p>
          <a:p>
            <a:pPr lvl="1" eaLnBrk="1" hangingPunct="1">
              <a:buClr>
                <a:schemeClr val="accent2">
                  <a:lumMod val="75000"/>
                  <a:lumOff val="25000"/>
                </a:schemeClr>
              </a:buClr>
              <a:defRPr/>
            </a:pPr>
            <a:r>
              <a:rPr lang="en-US" dirty="0" smtClean="0"/>
              <a:t>NX=2</a:t>
            </a:r>
            <a:r>
              <a:rPr lang="en-US" baseline="30000" dirty="0" smtClean="0"/>
              <a:t>IP</a:t>
            </a:r>
            <a:r>
              <a:rPr lang="en-US" dirty="0" smtClean="0"/>
              <a:t> *3</a:t>
            </a:r>
            <a:r>
              <a:rPr lang="en-US" baseline="30000" dirty="0" smtClean="0"/>
              <a:t>*IQ</a:t>
            </a:r>
            <a:r>
              <a:rPr lang="en-US" dirty="0" smtClean="0"/>
              <a:t> *5*</a:t>
            </a:r>
            <a:r>
              <a:rPr lang="en-US" baseline="30000" dirty="0" smtClean="0"/>
              <a:t>IR</a:t>
            </a:r>
            <a:r>
              <a:rPr lang="en-US" dirty="0" smtClean="0"/>
              <a:t> is the length of the transforms in the X-direction</a:t>
            </a:r>
          </a:p>
          <a:p>
            <a:pPr lvl="1" eaLnBrk="1" hangingPunct="1">
              <a:buClr>
                <a:schemeClr val="accent2">
                  <a:lumMod val="75000"/>
                  <a:lumOff val="25000"/>
                </a:schemeClr>
              </a:buClr>
              <a:defRPr/>
            </a:pPr>
            <a:r>
              <a:rPr lang="en-US" dirty="0" smtClean="0"/>
              <a:t>NY=2</a:t>
            </a:r>
            <a:r>
              <a:rPr lang="en-US" baseline="30000" dirty="0" smtClean="0"/>
              <a:t>JP</a:t>
            </a:r>
            <a:r>
              <a:rPr lang="en-US" dirty="0" smtClean="0"/>
              <a:t> *3</a:t>
            </a:r>
            <a:r>
              <a:rPr lang="en-US" baseline="30000" dirty="0" smtClean="0"/>
              <a:t>*JQ</a:t>
            </a:r>
            <a:r>
              <a:rPr lang="en-US" dirty="0" smtClean="0"/>
              <a:t> *5*</a:t>
            </a:r>
            <a:r>
              <a:rPr lang="en-US" baseline="30000" dirty="0" smtClean="0"/>
              <a:t>JR</a:t>
            </a:r>
            <a:r>
              <a:rPr lang="en-US" dirty="0" smtClean="0"/>
              <a:t> is the length of the transforms in the Y-direction</a:t>
            </a:r>
          </a:p>
          <a:p>
            <a:pPr lvl="1" eaLnBrk="1" hangingPunct="1">
              <a:buClr>
                <a:schemeClr val="accent2">
                  <a:lumMod val="75000"/>
                  <a:lumOff val="25000"/>
                </a:schemeClr>
              </a:buClr>
              <a:defRPr/>
            </a:pPr>
            <a:r>
              <a:rPr lang="en-US" dirty="0" smtClean="0"/>
              <a:t>NY=2</a:t>
            </a:r>
            <a:r>
              <a:rPr lang="en-US" baseline="30000" dirty="0" smtClean="0"/>
              <a:t>KP</a:t>
            </a:r>
            <a:r>
              <a:rPr lang="en-US" dirty="0" smtClean="0"/>
              <a:t> *3</a:t>
            </a:r>
            <a:r>
              <a:rPr lang="en-US" baseline="30000" dirty="0" smtClean="0"/>
              <a:t>*KQ</a:t>
            </a:r>
            <a:r>
              <a:rPr lang="en-US" dirty="0" smtClean="0"/>
              <a:t> *5*</a:t>
            </a:r>
            <a:r>
              <a:rPr lang="en-US" baseline="30000" dirty="0" smtClean="0"/>
              <a:t>KR</a:t>
            </a:r>
            <a:r>
              <a:rPr lang="en-US" dirty="0" smtClean="0"/>
              <a:t> is the length of the transforms in the Z-direction</a:t>
            </a:r>
          </a:p>
          <a:p>
            <a:pPr lvl="1" eaLnBrk="1" hangingPunct="1">
              <a:buClr>
                <a:schemeClr val="accent2">
                  <a:lumMod val="75000"/>
                  <a:lumOff val="25000"/>
                </a:schemeClr>
              </a:buClr>
              <a:defRPr/>
            </a:pPr>
            <a:endParaRPr lang="en-US" dirty="0" smtClean="0"/>
          </a:p>
          <a:p>
            <a:pPr lvl="1" eaLnBrk="1" hangingPunct="1">
              <a:buClr>
                <a:schemeClr val="accent2">
                  <a:lumMod val="75000"/>
                  <a:lumOff val="25000"/>
                </a:schemeClr>
              </a:buClr>
              <a:buNone/>
              <a:defRPr/>
            </a:pPr>
            <a:r>
              <a:rPr lang="en-US" dirty="0" smtClean="0"/>
              <a:t>            	0 , for initialization the coefficients</a:t>
            </a:r>
          </a:p>
          <a:p>
            <a:pPr lvl="1" eaLnBrk="1" hangingPunct="1">
              <a:buClr>
                <a:schemeClr val="accent2">
                  <a:lumMod val="75000"/>
                  <a:lumOff val="25000"/>
                </a:schemeClr>
              </a:buClr>
              <a:defRPr/>
            </a:pPr>
            <a:r>
              <a:rPr lang="en-US" dirty="0" smtClean="0"/>
              <a:t>IOPT=  -1 , for FORWARD transform</a:t>
            </a:r>
            <a:r>
              <a:rPr lang="en-US" dirty="0" smtClean="0">
                <a:cs typeface="Courier New" pitchFamily="49" charset="0"/>
              </a:rPr>
              <a:t> </a:t>
            </a:r>
            <a:endParaRPr lang="en-US" dirty="0" smtClean="0"/>
          </a:p>
          <a:p>
            <a:pPr lvl="1" eaLnBrk="1" hangingPunct="1">
              <a:buClr>
                <a:schemeClr val="accent2">
                  <a:lumMod val="75000"/>
                  <a:lumOff val="25000"/>
                </a:schemeClr>
              </a:buClr>
              <a:defRPr/>
            </a:pPr>
            <a:r>
              <a:rPr lang="en-US" dirty="0" smtClean="0"/>
              <a:t>IMPORTANT : Subroutines</a:t>
            </a:r>
            <a:r>
              <a:rPr lang="en-US" dirty="0" smtClean="0">
                <a:latin typeface="Courier New" pitchFamily="49" charset="0"/>
                <a:cs typeface="Courier New" pitchFamily="49" charset="0"/>
              </a:rPr>
              <a:t> fft235.f, </a:t>
            </a:r>
            <a:r>
              <a:rPr lang="en-US" dirty="0" err="1" smtClean="0">
                <a:latin typeface="Courier New" pitchFamily="49" charset="0"/>
                <a:cs typeface="Courier New" pitchFamily="49" charset="0"/>
              </a:rPr>
              <a:t>kernel.f</a:t>
            </a:r>
            <a:r>
              <a:rPr lang="en-US" dirty="0" smtClean="0">
                <a:latin typeface="Courier New" pitchFamily="49" charset="0"/>
                <a:cs typeface="Courier New" pitchFamily="49" charset="0"/>
              </a:rPr>
              <a:t> </a:t>
            </a:r>
            <a:r>
              <a:rPr lang="en-US" dirty="0" smtClean="0"/>
              <a:t>and header file </a:t>
            </a:r>
            <a:r>
              <a:rPr lang="en-US" dirty="0" err="1" smtClean="0">
                <a:latin typeface="Courier New" pitchFamily="49" charset="0"/>
                <a:cs typeface="Courier New" pitchFamily="49" charset="0"/>
              </a:rPr>
              <a:t>param.h</a:t>
            </a:r>
            <a:r>
              <a:rPr lang="en-US" dirty="0" smtClean="0">
                <a:latin typeface="Courier New" pitchFamily="49" charset="0"/>
                <a:cs typeface="Courier New" pitchFamily="49" charset="0"/>
              </a:rPr>
              <a:t> </a:t>
            </a:r>
            <a:r>
              <a:rPr lang="en-US" dirty="0" smtClean="0"/>
              <a:t>are needed to use </a:t>
            </a:r>
            <a:r>
              <a:rPr lang="en-US" dirty="0" smtClean="0">
                <a:latin typeface="Courier New" pitchFamily="49" charset="0"/>
                <a:cs typeface="Courier New" pitchFamily="49" charset="0"/>
              </a:rPr>
              <a:t>dzfft3d.f</a:t>
            </a:r>
          </a:p>
          <a:p>
            <a:endParaRPr lang="en-US" dirty="0"/>
          </a:p>
        </p:txBody>
      </p:sp>
      <p:sp>
        <p:nvSpPr>
          <p:cNvPr id="4" name="Footer Placeholder 3"/>
          <p:cNvSpPr>
            <a:spLocks noGrp="1"/>
          </p:cNvSpPr>
          <p:nvPr>
            <p:ph type="ftr" sz="quarter" idx="10"/>
          </p:nvPr>
        </p:nvSpPr>
        <p:spPr/>
        <p:txBody>
          <a:bodyPr/>
          <a:lstStyle/>
          <a:p>
            <a:pPr>
              <a:defRPr/>
            </a:pPr>
            <a:r>
              <a:rPr lang="en-US" smtClean="0"/>
              <a:t>&lt;Event&gt; – &lt;Place&gt; &lt;Date (DD-Month-YYYY)&gt;					</a:t>
            </a:r>
            <a:fld id="{70F2B333-24EA-4DE2-9D5F-F92EB537375C}" type="slidenum">
              <a:rPr lang="el-GR" smtClean="0"/>
              <a:pPr>
                <a:defRPr/>
              </a:pPr>
              <a:t>12</a:t>
            </a:fld>
            <a:endParaRPr lang="el-GR" dirty="0"/>
          </a:p>
        </p:txBody>
      </p:sp>
    </p:spTree>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ZDFFT3D</a:t>
            </a:r>
            <a:endParaRPr lang="en-US" dirty="0"/>
          </a:p>
        </p:txBody>
      </p:sp>
      <p:sp>
        <p:nvSpPr>
          <p:cNvPr id="3" name="Content Placeholder 2"/>
          <p:cNvSpPr>
            <a:spLocks noGrp="1"/>
          </p:cNvSpPr>
          <p:nvPr>
            <p:ph idx="1"/>
          </p:nvPr>
        </p:nvSpPr>
        <p:spPr>
          <a:xfrm>
            <a:off x="0" y="1260763"/>
            <a:ext cx="9906000" cy="5361709"/>
          </a:xfrm>
        </p:spPr>
        <p:txBody>
          <a:bodyPr/>
          <a:lstStyle/>
          <a:p>
            <a:pPr eaLnBrk="1" hangingPunct="1">
              <a:buClr>
                <a:schemeClr val="accent2">
                  <a:lumMod val="75000"/>
                  <a:lumOff val="25000"/>
                </a:schemeClr>
              </a:buClr>
              <a:defRPr/>
            </a:pPr>
            <a:r>
              <a:rPr lang="en-US" dirty="0" smtClean="0">
                <a:latin typeface="Courier New" pitchFamily="49" charset="0"/>
                <a:cs typeface="Courier New" pitchFamily="49" charset="0"/>
              </a:rPr>
              <a:t>ZDFFT3D(A,NX,NY,NZ,IOPT,B)</a:t>
            </a:r>
            <a:r>
              <a:rPr lang="en-US" dirty="0" smtClean="0">
                <a:cs typeface="Courier New" pitchFamily="49" charset="0"/>
              </a:rPr>
              <a:t> </a:t>
            </a:r>
            <a:endParaRPr lang="en-US" dirty="0" smtClean="0"/>
          </a:p>
          <a:p>
            <a:pPr lvl="1" eaLnBrk="1" hangingPunct="1">
              <a:buClr>
                <a:schemeClr val="accent2">
                  <a:lumMod val="75000"/>
                  <a:lumOff val="25000"/>
                </a:schemeClr>
              </a:buClr>
              <a:defRPr/>
            </a:pPr>
            <a:r>
              <a:rPr lang="en-US" dirty="0" smtClean="0">
                <a:cs typeface="Courier New" pitchFamily="49" charset="0"/>
              </a:rPr>
              <a:t>3D-COMPLEX-TO-REAL  FFT  routine</a:t>
            </a:r>
            <a:endParaRPr lang="en-US" dirty="0" smtClean="0"/>
          </a:p>
          <a:p>
            <a:pPr lvl="1" eaLnBrk="1" hangingPunct="1">
              <a:buClr>
                <a:schemeClr val="accent2">
                  <a:lumMod val="75000"/>
                  <a:lumOff val="25000"/>
                </a:schemeClr>
              </a:buClr>
              <a:defRPr/>
            </a:pPr>
            <a:r>
              <a:rPr lang="en-US" dirty="0" smtClean="0"/>
              <a:t>FORTRAN 77 + OPENMP</a:t>
            </a:r>
          </a:p>
          <a:p>
            <a:pPr lvl="1" eaLnBrk="1" hangingPunct="1">
              <a:buClr>
                <a:schemeClr val="accent2">
                  <a:lumMod val="75000"/>
                  <a:lumOff val="25000"/>
                </a:schemeClr>
              </a:buClr>
              <a:defRPr/>
            </a:pPr>
            <a:r>
              <a:rPr lang="en-US" dirty="0" smtClean="0"/>
              <a:t>A(NX/2+1,NY,NZ) is complex input vector (COMPLEX*16)</a:t>
            </a:r>
          </a:p>
          <a:p>
            <a:pPr lvl="1" eaLnBrk="1" hangingPunct="1">
              <a:buClr>
                <a:schemeClr val="accent2">
                  <a:lumMod val="75000"/>
                  <a:lumOff val="25000"/>
                </a:schemeClr>
              </a:buClr>
              <a:defRPr/>
            </a:pPr>
            <a:r>
              <a:rPr lang="en-US" dirty="0" smtClean="0"/>
              <a:t>A(NX,NY,NZ) is real output vector (REAL*8)</a:t>
            </a:r>
          </a:p>
          <a:p>
            <a:pPr lvl="1" eaLnBrk="1" hangingPunct="1">
              <a:buClr>
                <a:schemeClr val="accent2">
                  <a:lumMod val="75000"/>
                  <a:lumOff val="25000"/>
                </a:schemeClr>
              </a:buClr>
              <a:defRPr/>
            </a:pPr>
            <a:r>
              <a:rPr lang="en-US" dirty="0" smtClean="0"/>
              <a:t>B(NX/2+1,NY,NZ) is work/coefficient vector (COMPLEX*16)</a:t>
            </a:r>
          </a:p>
          <a:p>
            <a:pPr lvl="1" eaLnBrk="1" hangingPunct="1">
              <a:buClr>
                <a:schemeClr val="accent2">
                  <a:lumMod val="75000"/>
                  <a:lumOff val="25000"/>
                </a:schemeClr>
              </a:buClr>
              <a:defRPr/>
            </a:pPr>
            <a:r>
              <a:rPr lang="en-US" dirty="0" smtClean="0"/>
              <a:t>NX=2</a:t>
            </a:r>
            <a:r>
              <a:rPr lang="en-US" baseline="30000" dirty="0" smtClean="0"/>
              <a:t>IP</a:t>
            </a:r>
            <a:r>
              <a:rPr lang="en-US" dirty="0" smtClean="0"/>
              <a:t> *3</a:t>
            </a:r>
            <a:r>
              <a:rPr lang="en-US" baseline="30000" dirty="0" smtClean="0"/>
              <a:t>*IQ</a:t>
            </a:r>
            <a:r>
              <a:rPr lang="en-US" dirty="0" smtClean="0"/>
              <a:t> *5*</a:t>
            </a:r>
            <a:r>
              <a:rPr lang="en-US" baseline="30000" dirty="0" smtClean="0"/>
              <a:t>IR</a:t>
            </a:r>
            <a:r>
              <a:rPr lang="en-US" dirty="0" smtClean="0"/>
              <a:t> is the length of the transforms in the X-direction</a:t>
            </a:r>
          </a:p>
          <a:p>
            <a:pPr lvl="1" eaLnBrk="1" hangingPunct="1">
              <a:buClr>
                <a:schemeClr val="accent2">
                  <a:lumMod val="75000"/>
                  <a:lumOff val="25000"/>
                </a:schemeClr>
              </a:buClr>
              <a:defRPr/>
            </a:pPr>
            <a:r>
              <a:rPr lang="en-US" dirty="0" smtClean="0"/>
              <a:t>NY=2</a:t>
            </a:r>
            <a:r>
              <a:rPr lang="en-US" baseline="30000" dirty="0" smtClean="0"/>
              <a:t>JP</a:t>
            </a:r>
            <a:r>
              <a:rPr lang="en-US" dirty="0" smtClean="0"/>
              <a:t> *3</a:t>
            </a:r>
            <a:r>
              <a:rPr lang="en-US" baseline="30000" dirty="0" smtClean="0"/>
              <a:t>*JQ</a:t>
            </a:r>
            <a:r>
              <a:rPr lang="en-US" dirty="0" smtClean="0"/>
              <a:t> *5*</a:t>
            </a:r>
            <a:r>
              <a:rPr lang="en-US" baseline="30000" dirty="0" smtClean="0"/>
              <a:t>JR</a:t>
            </a:r>
            <a:r>
              <a:rPr lang="en-US" dirty="0" smtClean="0"/>
              <a:t> is the length of the transforms in the Y-direction</a:t>
            </a:r>
          </a:p>
          <a:p>
            <a:pPr lvl="1" eaLnBrk="1" hangingPunct="1">
              <a:buClr>
                <a:schemeClr val="accent2">
                  <a:lumMod val="75000"/>
                  <a:lumOff val="25000"/>
                </a:schemeClr>
              </a:buClr>
              <a:defRPr/>
            </a:pPr>
            <a:r>
              <a:rPr lang="en-US" dirty="0" smtClean="0"/>
              <a:t>NZ=2</a:t>
            </a:r>
            <a:r>
              <a:rPr lang="en-US" baseline="30000" dirty="0" smtClean="0"/>
              <a:t>KP</a:t>
            </a:r>
            <a:r>
              <a:rPr lang="en-US" dirty="0" smtClean="0"/>
              <a:t> *3</a:t>
            </a:r>
            <a:r>
              <a:rPr lang="en-US" baseline="30000" dirty="0" smtClean="0"/>
              <a:t>*KQ</a:t>
            </a:r>
            <a:r>
              <a:rPr lang="en-US" dirty="0" smtClean="0"/>
              <a:t> *5*</a:t>
            </a:r>
            <a:r>
              <a:rPr lang="en-US" baseline="30000" dirty="0" smtClean="0"/>
              <a:t>KR</a:t>
            </a:r>
            <a:r>
              <a:rPr lang="en-US" dirty="0" smtClean="0"/>
              <a:t> is the length of the transforms in the Z-direction</a:t>
            </a:r>
          </a:p>
          <a:p>
            <a:pPr lvl="1" eaLnBrk="1" hangingPunct="1">
              <a:buClr>
                <a:schemeClr val="accent2">
                  <a:lumMod val="75000"/>
                  <a:lumOff val="25000"/>
                </a:schemeClr>
              </a:buClr>
              <a:buNone/>
              <a:defRPr/>
            </a:pPr>
            <a:endParaRPr lang="en-US" dirty="0" smtClean="0"/>
          </a:p>
          <a:p>
            <a:pPr lvl="1" eaLnBrk="1" hangingPunct="1">
              <a:buClr>
                <a:schemeClr val="accent2">
                  <a:lumMod val="75000"/>
                  <a:lumOff val="25000"/>
                </a:schemeClr>
              </a:buClr>
              <a:buNone/>
              <a:defRPr/>
            </a:pPr>
            <a:r>
              <a:rPr lang="en-US" dirty="0" smtClean="0"/>
              <a:t>              	0 , for initialization the coefficients</a:t>
            </a:r>
          </a:p>
          <a:p>
            <a:pPr lvl="1" eaLnBrk="1" hangingPunct="1">
              <a:buClr>
                <a:schemeClr val="accent2">
                  <a:lumMod val="75000"/>
                  <a:lumOff val="25000"/>
                </a:schemeClr>
              </a:buClr>
              <a:defRPr/>
            </a:pPr>
            <a:r>
              <a:rPr lang="en-US" dirty="0" smtClean="0"/>
              <a:t>IOPT=    1 , for BACKWARD transform</a:t>
            </a:r>
            <a:r>
              <a:rPr lang="en-US" dirty="0" smtClean="0">
                <a:cs typeface="Courier New" pitchFamily="49" charset="0"/>
              </a:rPr>
              <a:t> </a:t>
            </a:r>
            <a:endParaRPr lang="en-US" dirty="0" smtClean="0"/>
          </a:p>
          <a:p>
            <a:pPr lvl="1" eaLnBrk="1" hangingPunct="1">
              <a:buClr>
                <a:schemeClr val="accent2">
                  <a:lumMod val="75000"/>
                  <a:lumOff val="25000"/>
                </a:schemeClr>
              </a:buClr>
              <a:defRPr/>
            </a:pPr>
            <a:r>
              <a:rPr lang="en-US" dirty="0" smtClean="0"/>
              <a:t>IMPORTANT : Subroutines</a:t>
            </a:r>
            <a:r>
              <a:rPr lang="en-US" dirty="0" smtClean="0">
                <a:latin typeface="Courier New" pitchFamily="49" charset="0"/>
                <a:cs typeface="Courier New" pitchFamily="49" charset="0"/>
              </a:rPr>
              <a:t> fft235.f, </a:t>
            </a:r>
            <a:r>
              <a:rPr lang="en-US" dirty="0" err="1" smtClean="0">
                <a:latin typeface="Courier New" pitchFamily="49" charset="0"/>
                <a:cs typeface="Courier New" pitchFamily="49" charset="0"/>
              </a:rPr>
              <a:t>kernel.f</a:t>
            </a:r>
            <a:r>
              <a:rPr lang="en-US" dirty="0" smtClean="0">
                <a:latin typeface="Courier New" pitchFamily="49" charset="0"/>
                <a:cs typeface="Courier New" pitchFamily="49" charset="0"/>
              </a:rPr>
              <a:t> </a:t>
            </a:r>
            <a:r>
              <a:rPr lang="en-US" dirty="0" smtClean="0"/>
              <a:t>and header file </a:t>
            </a:r>
            <a:r>
              <a:rPr lang="en-US" dirty="0" err="1" smtClean="0">
                <a:latin typeface="Courier New" pitchFamily="49" charset="0"/>
                <a:cs typeface="Courier New" pitchFamily="49" charset="0"/>
              </a:rPr>
              <a:t>param.h</a:t>
            </a:r>
            <a:r>
              <a:rPr lang="en-US" dirty="0" smtClean="0">
                <a:latin typeface="Courier New" pitchFamily="49" charset="0"/>
                <a:cs typeface="Courier New" pitchFamily="49" charset="0"/>
              </a:rPr>
              <a:t> </a:t>
            </a:r>
            <a:r>
              <a:rPr lang="en-US" dirty="0" smtClean="0"/>
              <a:t>are needed to use </a:t>
            </a:r>
            <a:r>
              <a:rPr lang="en-US" dirty="0" smtClean="0">
                <a:latin typeface="Courier New" pitchFamily="49" charset="0"/>
                <a:cs typeface="Courier New" pitchFamily="49" charset="0"/>
              </a:rPr>
              <a:t>zdfft3d.f</a:t>
            </a:r>
          </a:p>
          <a:p>
            <a:endParaRPr lang="en-US" dirty="0"/>
          </a:p>
        </p:txBody>
      </p:sp>
      <p:sp>
        <p:nvSpPr>
          <p:cNvPr id="4" name="Footer Placeholder 3"/>
          <p:cNvSpPr>
            <a:spLocks noGrp="1"/>
          </p:cNvSpPr>
          <p:nvPr>
            <p:ph type="ftr" sz="quarter" idx="10"/>
          </p:nvPr>
        </p:nvSpPr>
        <p:spPr/>
        <p:txBody>
          <a:bodyPr/>
          <a:lstStyle/>
          <a:p>
            <a:pPr>
              <a:defRPr/>
            </a:pPr>
            <a:r>
              <a:rPr lang="en-US" smtClean="0"/>
              <a:t>&lt;Event&gt; – &lt;Place&gt; &lt;Date (DD-Month-YYYY)&gt;					</a:t>
            </a:r>
            <a:fld id="{70F2B333-24EA-4DE2-9D5F-F92EB537375C}" type="slidenum">
              <a:rPr lang="el-GR" smtClean="0"/>
              <a:pPr>
                <a:defRPr/>
              </a:pPr>
              <a:t>13</a:t>
            </a:fld>
            <a:endParaRPr lang="el-GR" dirty="0"/>
          </a:p>
        </p:txBody>
      </p:sp>
    </p:spTree>
  </p:cSld>
  <p:clrMapOvr>
    <a:masterClrMapping/>
  </p:clrMapOvr>
  <p:transition xmlns:p14="http://schemas.microsoft.com/office/powerpoint/2010/main">
    <p:pull dir="d"/>
  </p:transition>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EXAMPLES</a:t>
            </a:r>
            <a:endParaRPr lang="en-US" dirty="0"/>
          </a:p>
        </p:txBody>
      </p:sp>
      <p:sp>
        <p:nvSpPr>
          <p:cNvPr id="3" name="Content Placeholder 2"/>
          <p:cNvSpPr>
            <a:spLocks noGrp="1"/>
          </p:cNvSpPr>
          <p:nvPr>
            <p:ph idx="1"/>
          </p:nvPr>
        </p:nvSpPr>
        <p:spPr>
          <a:xfrm>
            <a:off x="0" y="1274618"/>
            <a:ext cx="9906000" cy="5299220"/>
          </a:xfrm>
        </p:spPr>
        <p:txBody>
          <a:bodyPr/>
          <a:lstStyle/>
          <a:p>
            <a:pPr eaLnBrk="1" hangingPunct="1">
              <a:buClr>
                <a:schemeClr val="accent2">
                  <a:lumMod val="75000"/>
                  <a:lumOff val="25000"/>
                </a:schemeClr>
              </a:buClr>
              <a:defRPr/>
            </a:pPr>
            <a:r>
              <a:rPr lang="en-US" dirty="0" smtClean="0"/>
              <a:t>EXAMPLES:</a:t>
            </a:r>
          </a:p>
          <a:p>
            <a:pPr lvl="1" eaLnBrk="1" hangingPunct="1">
              <a:buClr>
                <a:schemeClr val="accent2">
                  <a:lumMod val="75000"/>
                  <a:lumOff val="25000"/>
                </a:schemeClr>
              </a:buClr>
              <a:defRPr/>
            </a:pPr>
            <a:r>
              <a:rPr lang="en-US" dirty="0" smtClean="0"/>
              <a:t>  </a:t>
            </a:r>
            <a:r>
              <a:rPr lang="en-US" dirty="0" smtClean="0">
                <a:latin typeface="Courier New" pitchFamily="49" charset="0"/>
                <a:cs typeface="Courier New" pitchFamily="49" charset="0"/>
              </a:rPr>
              <a:t>test1d.f    zfft1d.f  </a:t>
            </a:r>
            <a:r>
              <a:rPr lang="en-US" dirty="0" smtClean="0"/>
              <a:t>( test program) </a:t>
            </a:r>
          </a:p>
          <a:p>
            <a:pPr lvl="1" eaLnBrk="1" hangingPunct="1">
              <a:buClr>
                <a:schemeClr val="accent2">
                  <a:lumMod val="75000"/>
                  <a:lumOff val="25000"/>
                </a:schemeClr>
              </a:buClr>
              <a:defRPr/>
            </a:pPr>
            <a:r>
              <a:rPr lang="en-US" dirty="0" smtClean="0">
                <a:latin typeface="Courier New" pitchFamily="49" charset="0"/>
                <a:cs typeface="Courier New" pitchFamily="49" charset="0"/>
              </a:rPr>
              <a:t> test2d.f    zfft2d.f  </a:t>
            </a:r>
            <a:r>
              <a:rPr lang="en-US" dirty="0" smtClean="0"/>
              <a:t>(</a:t>
            </a:r>
            <a:r>
              <a:rPr lang="en-US" dirty="0" smtClean="0">
                <a:latin typeface="Courier New" pitchFamily="49" charset="0"/>
                <a:cs typeface="Courier New" pitchFamily="49" charset="0"/>
              </a:rPr>
              <a:t> </a:t>
            </a:r>
            <a:r>
              <a:rPr lang="en-US" dirty="0" smtClean="0"/>
              <a:t>test program) </a:t>
            </a:r>
            <a:endParaRPr lang="en-US" dirty="0" smtClean="0">
              <a:latin typeface="Courier New" pitchFamily="49" charset="0"/>
              <a:cs typeface="Courier New" pitchFamily="49" charset="0"/>
            </a:endParaRPr>
          </a:p>
          <a:p>
            <a:pPr lvl="1" eaLnBrk="1" hangingPunct="1">
              <a:buClr>
                <a:schemeClr val="accent2">
                  <a:lumMod val="75000"/>
                  <a:lumOff val="25000"/>
                </a:schemeClr>
              </a:buClr>
              <a:defRPr/>
            </a:pPr>
            <a:r>
              <a:rPr lang="en-US" dirty="0" smtClean="0">
                <a:latin typeface="Courier New" pitchFamily="49" charset="0"/>
                <a:cs typeface="Courier New" pitchFamily="49" charset="0"/>
              </a:rPr>
              <a:t> test3d.f    zfft3d.f</a:t>
            </a:r>
            <a:r>
              <a:rPr lang="en-US" dirty="0" smtClean="0"/>
              <a:t>   ( test program)</a:t>
            </a:r>
            <a:endParaRPr lang="en-US" dirty="0" smtClean="0">
              <a:latin typeface="Courier New" pitchFamily="49" charset="0"/>
              <a:cs typeface="Courier New" pitchFamily="49" charset="0"/>
            </a:endParaRPr>
          </a:p>
          <a:p>
            <a:pPr lvl="1" eaLnBrk="1" hangingPunct="1">
              <a:buClr>
                <a:schemeClr val="accent2">
                  <a:lumMod val="75000"/>
                  <a:lumOff val="25000"/>
                </a:schemeClr>
              </a:buClr>
              <a:defRPr/>
            </a:pPr>
            <a:r>
              <a:rPr lang="en-US" dirty="0" smtClean="0">
                <a:latin typeface="Courier New" pitchFamily="49" charset="0"/>
                <a:cs typeface="Courier New" pitchFamily="49" charset="0"/>
              </a:rPr>
              <a:t> speed3d.f</a:t>
            </a:r>
            <a:r>
              <a:rPr lang="en-US" dirty="0" smtClean="0"/>
              <a:t>     </a:t>
            </a:r>
            <a:r>
              <a:rPr lang="en-US" dirty="0" smtClean="0">
                <a:latin typeface="Courier New" pitchFamily="49" charset="0"/>
                <a:cs typeface="Courier New" pitchFamily="49" charset="0"/>
              </a:rPr>
              <a:t>zfft3d.f </a:t>
            </a:r>
            <a:r>
              <a:rPr lang="en-US" dirty="0" smtClean="0"/>
              <a:t> ( speed test program)</a:t>
            </a:r>
            <a:endParaRPr lang="en-US" dirty="0" smtClean="0">
              <a:latin typeface="Courier New" pitchFamily="49" charset="0"/>
              <a:cs typeface="Courier New" pitchFamily="49" charset="0"/>
            </a:endParaRPr>
          </a:p>
          <a:p>
            <a:pPr lvl="1" eaLnBrk="1" hangingPunct="1">
              <a:buClr>
                <a:schemeClr val="accent2">
                  <a:lumMod val="75000"/>
                  <a:lumOff val="25000"/>
                </a:schemeClr>
              </a:buClr>
              <a:defRPr/>
            </a:pPr>
            <a:r>
              <a:rPr lang="en-US" dirty="0" smtClean="0">
                <a:latin typeface="Courier New" pitchFamily="49" charset="0"/>
                <a:cs typeface="Courier New" pitchFamily="49" charset="0"/>
              </a:rPr>
              <a:t> rtest3d.f</a:t>
            </a:r>
            <a:r>
              <a:rPr lang="en-US" dirty="0" smtClean="0"/>
              <a:t>   test (</a:t>
            </a:r>
            <a:r>
              <a:rPr lang="en-US" dirty="0" smtClean="0">
                <a:latin typeface="Courier New" pitchFamily="49" charset="0"/>
                <a:cs typeface="Courier New" pitchFamily="49" charset="0"/>
              </a:rPr>
              <a:t>zdfft2d.f and dzfft2d.f</a:t>
            </a:r>
            <a:r>
              <a:rPr lang="en-US" dirty="0" smtClean="0"/>
              <a:t>)program</a:t>
            </a:r>
          </a:p>
          <a:p>
            <a:pPr lvl="1" eaLnBrk="1" hangingPunct="1">
              <a:buClr>
                <a:schemeClr val="accent2">
                  <a:lumMod val="75000"/>
                  <a:lumOff val="25000"/>
                </a:schemeClr>
              </a:buClr>
              <a:buNone/>
              <a:defRPr/>
            </a:pPr>
            <a:r>
              <a:rPr lang="en-US" dirty="0" smtClean="0"/>
              <a:t> </a:t>
            </a:r>
          </a:p>
          <a:p>
            <a:pPr eaLnBrk="1" hangingPunct="1">
              <a:buClr>
                <a:schemeClr val="accent2">
                  <a:lumMod val="75000"/>
                  <a:lumOff val="25000"/>
                </a:schemeClr>
              </a:buClr>
              <a:defRPr/>
            </a:pPr>
            <a:r>
              <a:rPr lang="en-US" dirty="0" smtClean="0"/>
              <a:t> </a:t>
            </a:r>
            <a:r>
              <a:rPr lang="en-US" b="1" dirty="0" smtClean="0">
                <a:solidFill>
                  <a:schemeClr val="accent6">
                    <a:lumMod val="75000"/>
                  </a:schemeClr>
                </a:solidFill>
              </a:rPr>
              <a:t>CALL ZFFT1D(A,N,0,B)  ! This call is needed for         initialization FFTE</a:t>
            </a:r>
          </a:p>
          <a:p>
            <a:pPr eaLnBrk="1" hangingPunct="1">
              <a:buClr>
                <a:schemeClr val="accent2">
                  <a:lumMod val="75000"/>
                  <a:lumOff val="25000"/>
                </a:schemeClr>
              </a:buClr>
              <a:defRPr/>
            </a:pPr>
            <a:r>
              <a:rPr lang="en-US" b="1" dirty="0" smtClean="0"/>
              <a:t>Compiling and Running </a:t>
            </a:r>
            <a:r>
              <a:rPr lang="en-US" dirty="0" smtClean="0"/>
              <a:t>:</a:t>
            </a:r>
          </a:p>
          <a:p>
            <a:pPr lvl="1" eaLnBrk="1" hangingPunct="1">
              <a:buClr>
                <a:schemeClr val="accent2">
                  <a:lumMod val="75000"/>
                  <a:lumOff val="25000"/>
                </a:schemeClr>
              </a:buClr>
              <a:defRPr/>
            </a:pPr>
            <a:r>
              <a:rPr lang="en-US" dirty="0" smtClean="0"/>
              <a:t>  $ </a:t>
            </a:r>
            <a:r>
              <a:rPr lang="en-US" dirty="0" err="1" smtClean="0">
                <a:latin typeface="Courier New" pitchFamily="49" charset="0"/>
                <a:cs typeface="Courier New" pitchFamily="49" charset="0"/>
              </a:rPr>
              <a:t>gfortran</a:t>
            </a:r>
            <a:r>
              <a:rPr lang="en-US" dirty="0" smtClean="0">
                <a:latin typeface="Courier New" pitchFamily="49" charset="0"/>
                <a:cs typeface="Courier New" pitchFamily="49" charset="0"/>
              </a:rPr>
              <a:t> -O3 -</a:t>
            </a:r>
            <a:r>
              <a:rPr lang="en-US" dirty="0" err="1" smtClean="0">
                <a:latin typeface="Courier New" pitchFamily="49" charset="0"/>
                <a:cs typeface="Courier New" pitchFamily="49" charset="0"/>
              </a:rPr>
              <a:t>fomit</a:t>
            </a:r>
            <a:r>
              <a:rPr lang="en-US" dirty="0" smtClean="0">
                <a:latin typeface="Courier New" pitchFamily="49" charset="0"/>
                <a:cs typeface="Courier New" pitchFamily="49" charset="0"/>
              </a:rPr>
              <a:t>-frame-pointer -</a:t>
            </a:r>
            <a:r>
              <a:rPr lang="en-US" dirty="0" err="1" smtClean="0">
                <a:latin typeface="Courier New" pitchFamily="49" charset="0"/>
                <a:cs typeface="Courier New" pitchFamily="49" charset="0"/>
              </a:rPr>
              <a:t>fopenmp</a:t>
            </a:r>
            <a:r>
              <a:rPr lang="en-US" dirty="0" smtClean="0">
                <a:latin typeface="Courier New" pitchFamily="49" charset="0"/>
                <a:cs typeface="Courier New" pitchFamily="49" charset="0"/>
              </a:rPr>
              <a:t> test1d.f zfft1d.f </a:t>
            </a:r>
            <a:r>
              <a:rPr lang="en-US" dirty="0" err="1" smtClean="0">
                <a:latin typeface="Courier New" pitchFamily="49" charset="0"/>
                <a:cs typeface="Courier New" pitchFamily="49" charset="0"/>
              </a:rPr>
              <a:t>kernel.f</a:t>
            </a:r>
            <a:r>
              <a:rPr lang="en-US" dirty="0" smtClean="0">
                <a:latin typeface="Courier New" pitchFamily="49" charset="0"/>
                <a:cs typeface="Courier New" pitchFamily="49" charset="0"/>
              </a:rPr>
              <a:t> fft235.f</a:t>
            </a:r>
          </a:p>
          <a:p>
            <a:pPr lvl="1" eaLnBrk="1" hangingPunct="1">
              <a:buClr>
                <a:schemeClr val="accent2">
                  <a:lumMod val="75000"/>
                  <a:lumOff val="25000"/>
                </a:schemeClr>
              </a:buClr>
              <a:defRPr/>
            </a:pPr>
            <a:r>
              <a:rPr lang="en-US" dirty="0" smtClean="0">
                <a:latin typeface="Courier New" pitchFamily="49" charset="0"/>
                <a:cs typeface="Courier New" pitchFamily="49" charset="0"/>
              </a:rPr>
              <a:t> </a:t>
            </a:r>
            <a:r>
              <a:rPr lang="en-US" dirty="0" smtClean="0">
                <a:cs typeface="Courier New" pitchFamily="49" charset="0"/>
              </a:rPr>
              <a:t>$ </a:t>
            </a:r>
            <a:r>
              <a:rPr lang="en-US" dirty="0" err="1" smtClean="0">
                <a:latin typeface="Courier New" pitchFamily="49" charset="0"/>
                <a:cs typeface="Courier New" pitchFamily="49" charset="0"/>
              </a:rPr>
              <a:t>ifort</a:t>
            </a:r>
            <a:r>
              <a:rPr lang="en-US" dirty="0" smtClean="0">
                <a:latin typeface="Courier New" pitchFamily="49" charset="0"/>
                <a:cs typeface="Courier New" pitchFamily="49" charset="0"/>
              </a:rPr>
              <a:t> -O3 –</a:t>
            </a:r>
            <a:r>
              <a:rPr lang="en-US" dirty="0" err="1" smtClean="0">
                <a:latin typeface="Courier New" pitchFamily="49" charset="0"/>
                <a:cs typeface="Courier New" pitchFamily="49" charset="0"/>
              </a:rPr>
              <a:t>openmp</a:t>
            </a:r>
            <a:r>
              <a:rPr lang="en-US" dirty="0" smtClean="0">
                <a:latin typeface="Courier New" pitchFamily="49" charset="0"/>
                <a:cs typeface="Courier New" pitchFamily="49" charset="0"/>
              </a:rPr>
              <a:t> test1d.f zfft1d.f </a:t>
            </a:r>
            <a:r>
              <a:rPr lang="en-US" dirty="0" err="1" smtClean="0">
                <a:latin typeface="Courier New" pitchFamily="49" charset="0"/>
                <a:cs typeface="Courier New" pitchFamily="49" charset="0"/>
              </a:rPr>
              <a:t>kernel.f</a:t>
            </a:r>
            <a:r>
              <a:rPr lang="en-US" dirty="0" smtClean="0">
                <a:latin typeface="Courier New" pitchFamily="49" charset="0"/>
                <a:cs typeface="Courier New" pitchFamily="49" charset="0"/>
              </a:rPr>
              <a:t> fft235.f  </a:t>
            </a:r>
            <a:endParaRPr lang="en-US" b="1" dirty="0" smtClean="0">
              <a:solidFill>
                <a:schemeClr val="accent6">
                  <a:lumMod val="75000"/>
                </a:schemeClr>
              </a:solidFill>
            </a:endParaRPr>
          </a:p>
          <a:p>
            <a:pPr eaLnBrk="1" hangingPunct="1">
              <a:buClr>
                <a:schemeClr val="accent2">
                  <a:lumMod val="75000"/>
                  <a:lumOff val="25000"/>
                </a:schemeClr>
              </a:buClr>
              <a:defRPr/>
            </a:pPr>
            <a:endParaRPr lang="en-US" b="1" dirty="0" smtClean="0">
              <a:solidFill>
                <a:schemeClr val="accent6">
                  <a:lumMod val="75000"/>
                </a:schemeClr>
              </a:solidFill>
            </a:endParaRPr>
          </a:p>
          <a:p>
            <a:pPr eaLnBrk="1" hangingPunct="1">
              <a:buClr>
                <a:schemeClr val="accent2">
                  <a:lumMod val="75000"/>
                  <a:lumOff val="25000"/>
                </a:schemeClr>
              </a:buClr>
              <a:defRPr/>
            </a:pPr>
            <a:endParaRPr lang="en-US" b="1" dirty="0" smtClean="0">
              <a:solidFill>
                <a:schemeClr val="accent6">
                  <a:lumMod val="75000"/>
                </a:schemeClr>
              </a:solidFill>
            </a:endParaRPr>
          </a:p>
          <a:p>
            <a:pPr eaLnBrk="1" hangingPunct="1">
              <a:buClr>
                <a:schemeClr val="accent2">
                  <a:lumMod val="75000"/>
                  <a:lumOff val="25000"/>
                </a:schemeClr>
              </a:buClr>
              <a:defRPr/>
            </a:pPr>
            <a:endParaRPr lang="en-US" b="1" dirty="0" smtClean="0">
              <a:solidFill>
                <a:schemeClr val="accent6">
                  <a:lumMod val="75000"/>
                </a:schemeClr>
              </a:solidFill>
            </a:endParaRPr>
          </a:p>
          <a:p>
            <a:pPr eaLnBrk="1" hangingPunct="1">
              <a:buClr>
                <a:schemeClr val="accent2">
                  <a:lumMod val="75000"/>
                  <a:lumOff val="25000"/>
                </a:schemeClr>
              </a:buClr>
              <a:defRPr/>
            </a:pPr>
            <a:endParaRPr lang="en-US" b="1" dirty="0" smtClean="0">
              <a:solidFill>
                <a:schemeClr val="accent6">
                  <a:lumMod val="75000"/>
                </a:schemeClr>
              </a:solidFill>
            </a:endParaRPr>
          </a:p>
          <a:p>
            <a:pPr eaLnBrk="1" hangingPunct="1">
              <a:buClr>
                <a:schemeClr val="accent2">
                  <a:lumMod val="75000"/>
                  <a:lumOff val="25000"/>
                </a:schemeClr>
              </a:buClr>
              <a:defRPr/>
            </a:pPr>
            <a:endParaRPr lang="en-US" b="1" dirty="0" smtClean="0">
              <a:solidFill>
                <a:schemeClr val="accent6">
                  <a:lumMod val="75000"/>
                </a:schemeClr>
              </a:solidFill>
            </a:endParaRPr>
          </a:p>
          <a:p>
            <a:pPr eaLnBrk="1" hangingPunct="1">
              <a:buClr>
                <a:schemeClr val="accent2">
                  <a:lumMod val="75000"/>
                  <a:lumOff val="25000"/>
                </a:schemeClr>
              </a:buClr>
              <a:defRPr/>
            </a:pPr>
            <a:endParaRPr lang="en-US" b="1" dirty="0" smtClean="0">
              <a:solidFill>
                <a:schemeClr val="accent6">
                  <a:lumMod val="75000"/>
                </a:schemeClr>
              </a:solidFill>
            </a:endParaRPr>
          </a:p>
          <a:p>
            <a:pPr eaLnBrk="1" hangingPunct="1">
              <a:buClr>
                <a:schemeClr val="accent2">
                  <a:lumMod val="75000"/>
                  <a:lumOff val="25000"/>
                </a:schemeClr>
              </a:buClr>
              <a:defRPr/>
            </a:pPr>
            <a:endParaRPr lang="en-US" b="1" dirty="0" smtClean="0">
              <a:solidFill>
                <a:schemeClr val="accent6">
                  <a:lumMod val="75000"/>
                </a:schemeClr>
              </a:solidFill>
            </a:endParaRPr>
          </a:p>
          <a:p>
            <a:pPr eaLnBrk="1" hangingPunct="1">
              <a:buClr>
                <a:schemeClr val="accent2">
                  <a:lumMod val="75000"/>
                  <a:lumOff val="25000"/>
                </a:schemeClr>
              </a:buClr>
              <a:defRPr/>
            </a:pPr>
            <a:endParaRPr lang="en-US" dirty="0" smtClean="0"/>
          </a:p>
          <a:p>
            <a:pPr lvl="1" eaLnBrk="1" hangingPunct="1">
              <a:buClr>
                <a:schemeClr val="accent2">
                  <a:lumMod val="75000"/>
                  <a:lumOff val="25000"/>
                </a:schemeClr>
              </a:buClr>
              <a:defRPr/>
            </a:pPr>
            <a:endParaRPr lang="en-US" dirty="0" smtClean="0"/>
          </a:p>
          <a:p>
            <a:pPr lvl="1" eaLnBrk="1" hangingPunct="1">
              <a:buClr>
                <a:schemeClr val="accent2">
                  <a:lumMod val="75000"/>
                  <a:lumOff val="25000"/>
                </a:schemeClr>
              </a:buClr>
              <a:buNone/>
              <a:defRPr/>
            </a:pPr>
            <a:r>
              <a:rPr lang="en-US" dirty="0" smtClean="0"/>
              <a:t> </a:t>
            </a:r>
            <a:endParaRPr lang="en-US" dirty="0" smtClean="0">
              <a:latin typeface="Courier New" pitchFamily="49" charset="0"/>
              <a:cs typeface="Courier New" pitchFamily="49" charset="0"/>
            </a:endParaRPr>
          </a:p>
          <a:p>
            <a:pPr>
              <a:buNone/>
            </a:pPr>
            <a:r>
              <a:rPr lang="en-US" dirty="0" smtClean="0"/>
              <a:t> </a:t>
            </a:r>
          </a:p>
        </p:txBody>
      </p:sp>
      <p:sp>
        <p:nvSpPr>
          <p:cNvPr id="4" name="Footer Placeholder 3"/>
          <p:cNvSpPr>
            <a:spLocks noGrp="1"/>
          </p:cNvSpPr>
          <p:nvPr>
            <p:ph type="ftr" sz="quarter" idx="10"/>
          </p:nvPr>
        </p:nvSpPr>
        <p:spPr/>
        <p:txBody>
          <a:bodyPr/>
          <a:lstStyle/>
          <a:p>
            <a:pPr>
              <a:defRPr/>
            </a:pPr>
            <a:r>
              <a:rPr lang="en-US" smtClean="0"/>
              <a:t>&lt;Event&gt; – &lt;Place&gt; &lt;Date (DD-Month-YYYY)&gt;					</a:t>
            </a:r>
            <a:fld id="{70F2B333-24EA-4DE2-9D5F-F92EB537375C}" type="slidenum">
              <a:rPr lang="el-GR" smtClean="0"/>
              <a:pPr>
                <a:defRPr/>
              </a:pPr>
              <a:t>14</a:t>
            </a:fld>
            <a:endParaRPr lang="el-GR" dirty="0"/>
          </a:p>
        </p:txBody>
      </p:sp>
    </p:spTree>
  </p:cSld>
  <p:clrMapOvr>
    <a:masterClrMapping/>
  </p:clrMapOvr>
  <p:transition xmlns:p14="http://schemas.microsoft.com/office/powerpoint/2010/main">
    <p:pull dir="d"/>
  </p:transition>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Compiling and running FFTE </a:t>
            </a:r>
            <a:endParaRPr lang="en-US" dirty="0"/>
          </a:p>
        </p:txBody>
      </p:sp>
      <p:sp>
        <p:nvSpPr>
          <p:cNvPr id="3" name="Content Placeholder 2"/>
          <p:cNvSpPr>
            <a:spLocks noGrp="1"/>
          </p:cNvSpPr>
          <p:nvPr>
            <p:ph idx="1"/>
          </p:nvPr>
        </p:nvSpPr>
        <p:spPr>
          <a:xfrm>
            <a:off x="0" y="1274618"/>
            <a:ext cx="9906000" cy="5299220"/>
          </a:xfrm>
        </p:spPr>
        <p:txBody>
          <a:bodyPr/>
          <a:lstStyle/>
          <a:p>
            <a:pPr eaLnBrk="1" hangingPunct="1">
              <a:buClr>
                <a:schemeClr val="accent2">
                  <a:lumMod val="75000"/>
                  <a:lumOff val="25000"/>
                </a:schemeClr>
              </a:buClr>
              <a:defRPr/>
            </a:pPr>
            <a:r>
              <a:rPr lang="en-US" b="1" dirty="0" smtClean="0"/>
              <a:t>Compiling and Running </a:t>
            </a:r>
            <a:r>
              <a:rPr lang="en-US" dirty="0" smtClean="0"/>
              <a:t>:</a:t>
            </a:r>
          </a:p>
          <a:p>
            <a:pPr lvl="1" eaLnBrk="1" hangingPunct="1">
              <a:buClr>
                <a:schemeClr val="accent2">
                  <a:lumMod val="75000"/>
                  <a:lumOff val="25000"/>
                </a:schemeClr>
              </a:buClr>
              <a:defRPr/>
            </a:pPr>
            <a:r>
              <a:rPr lang="en-US" dirty="0" smtClean="0"/>
              <a:t>Serial job :</a:t>
            </a:r>
          </a:p>
          <a:p>
            <a:pPr lvl="2" eaLnBrk="1" hangingPunct="1">
              <a:buClr>
                <a:schemeClr val="accent2">
                  <a:lumMod val="75000"/>
                  <a:lumOff val="25000"/>
                </a:schemeClr>
              </a:buClr>
              <a:defRPr/>
            </a:pPr>
            <a:r>
              <a:rPr lang="en-US" dirty="0" smtClean="0"/>
              <a:t>$ </a:t>
            </a:r>
            <a:r>
              <a:rPr lang="en-US" dirty="0" err="1" smtClean="0">
                <a:latin typeface="Courier New" pitchFamily="49" charset="0"/>
                <a:cs typeface="Courier New" pitchFamily="49" charset="0"/>
              </a:rPr>
              <a:t>gfortran</a:t>
            </a:r>
            <a:r>
              <a:rPr lang="en-US" dirty="0" smtClean="0">
                <a:latin typeface="Courier New" pitchFamily="49" charset="0"/>
                <a:cs typeface="Courier New" pitchFamily="49" charset="0"/>
              </a:rPr>
              <a:t> test1d.f zfft1d.f </a:t>
            </a:r>
            <a:r>
              <a:rPr lang="en-US" dirty="0" err="1" smtClean="0">
                <a:latin typeface="Courier New" pitchFamily="49" charset="0"/>
                <a:cs typeface="Courier New" pitchFamily="49" charset="0"/>
              </a:rPr>
              <a:t>kernel.f</a:t>
            </a:r>
            <a:r>
              <a:rPr lang="en-US" dirty="0" smtClean="0">
                <a:latin typeface="Courier New" pitchFamily="49" charset="0"/>
                <a:cs typeface="Courier New" pitchFamily="49" charset="0"/>
              </a:rPr>
              <a:t> fft235.f –o test1d</a:t>
            </a:r>
          </a:p>
          <a:p>
            <a:pPr lvl="2" eaLnBrk="1" hangingPunct="1">
              <a:buClr>
                <a:schemeClr val="accent2">
                  <a:lumMod val="75000"/>
                  <a:lumOff val="25000"/>
                </a:schemeClr>
              </a:buClr>
              <a:defRPr/>
            </a:pPr>
            <a:r>
              <a:rPr lang="en-US" dirty="0" err="1" smtClean="0">
                <a:latin typeface="Courier New" pitchFamily="49" charset="0"/>
                <a:cs typeface="Courier New" pitchFamily="49" charset="0"/>
              </a:rPr>
              <a:t>ifort</a:t>
            </a:r>
            <a:r>
              <a:rPr lang="en-US" dirty="0" smtClean="0">
                <a:latin typeface="Courier New" pitchFamily="49" charset="0"/>
                <a:cs typeface="Courier New" pitchFamily="49" charset="0"/>
              </a:rPr>
              <a:t> , f95</a:t>
            </a:r>
          </a:p>
          <a:p>
            <a:pPr lvl="2" eaLnBrk="1" hangingPunct="1">
              <a:buClr>
                <a:schemeClr val="accent2">
                  <a:lumMod val="75000"/>
                  <a:lumOff val="25000"/>
                </a:schemeClr>
              </a:buClr>
              <a:defRPr/>
            </a:pPr>
            <a:r>
              <a:rPr lang="en-US" dirty="0" smtClean="0">
                <a:latin typeface="Courier New" pitchFamily="49" charset="0"/>
                <a:cs typeface="Courier New" pitchFamily="49" charset="0"/>
              </a:rPr>
              <a:t>$./test1d </a:t>
            </a:r>
            <a:r>
              <a:rPr lang="en-US" dirty="0" smtClean="0"/>
              <a:t>  </a:t>
            </a:r>
          </a:p>
          <a:p>
            <a:pPr lvl="2" eaLnBrk="1" hangingPunct="1">
              <a:buClr>
                <a:schemeClr val="accent2">
                  <a:lumMod val="75000"/>
                  <a:lumOff val="25000"/>
                </a:schemeClr>
              </a:buClr>
              <a:buNone/>
              <a:defRPr/>
            </a:pPr>
            <a:endParaRPr lang="en-US" dirty="0" smtClean="0"/>
          </a:p>
          <a:p>
            <a:pPr lvl="1" eaLnBrk="1" hangingPunct="1">
              <a:buClr>
                <a:schemeClr val="accent2">
                  <a:lumMod val="75000"/>
                  <a:lumOff val="25000"/>
                </a:schemeClr>
              </a:buClr>
              <a:defRPr/>
            </a:pPr>
            <a:r>
              <a:rPr lang="en-US" dirty="0" smtClean="0"/>
              <a:t>OPENMP job :</a:t>
            </a:r>
          </a:p>
          <a:p>
            <a:pPr lvl="2" eaLnBrk="1" hangingPunct="1">
              <a:buClr>
                <a:schemeClr val="accent2">
                  <a:lumMod val="75000"/>
                  <a:lumOff val="25000"/>
                </a:schemeClr>
              </a:buClr>
              <a:defRPr/>
            </a:pPr>
            <a:r>
              <a:rPr lang="en-US" dirty="0" smtClean="0"/>
              <a:t>$ </a:t>
            </a:r>
            <a:r>
              <a:rPr lang="en-US" dirty="0" err="1" smtClean="0">
                <a:latin typeface="Courier New" pitchFamily="49" charset="0"/>
                <a:cs typeface="Courier New" pitchFamily="49" charset="0"/>
              </a:rPr>
              <a:t>gfortran</a:t>
            </a:r>
            <a:r>
              <a:rPr lang="en-US" dirty="0" smtClean="0">
                <a:latin typeface="Courier New" pitchFamily="49" charset="0"/>
                <a:cs typeface="Courier New" pitchFamily="49" charset="0"/>
              </a:rPr>
              <a:t> -O3 -</a:t>
            </a:r>
            <a:r>
              <a:rPr lang="en-US" dirty="0" err="1" smtClean="0">
                <a:latin typeface="Courier New" pitchFamily="49" charset="0"/>
                <a:cs typeface="Courier New" pitchFamily="49" charset="0"/>
              </a:rPr>
              <a:t>fomit</a:t>
            </a:r>
            <a:r>
              <a:rPr lang="en-US" dirty="0" smtClean="0">
                <a:latin typeface="Courier New" pitchFamily="49" charset="0"/>
                <a:cs typeface="Courier New" pitchFamily="49" charset="0"/>
              </a:rPr>
              <a:t>-frame-pointer -</a:t>
            </a:r>
            <a:r>
              <a:rPr lang="en-US" dirty="0" err="1" smtClean="0">
                <a:latin typeface="Courier New" pitchFamily="49" charset="0"/>
                <a:cs typeface="Courier New" pitchFamily="49" charset="0"/>
              </a:rPr>
              <a:t>fopenmp</a:t>
            </a:r>
            <a:r>
              <a:rPr lang="en-US" dirty="0" smtClean="0">
                <a:latin typeface="Courier New" pitchFamily="49" charset="0"/>
                <a:cs typeface="Courier New" pitchFamily="49" charset="0"/>
              </a:rPr>
              <a:t> test1d.f zfft1d.f </a:t>
            </a:r>
            <a:r>
              <a:rPr lang="en-US" dirty="0" err="1" smtClean="0">
                <a:latin typeface="Courier New" pitchFamily="49" charset="0"/>
                <a:cs typeface="Courier New" pitchFamily="49" charset="0"/>
              </a:rPr>
              <a:t>kernel.f</a:t>
            </a:r>
            <a:r>
              <a:rPr lang="en-US" dirty="0" smtClean="0">
                <a:latin typeface="Courier New" pitchFamily="49" charset="0"/>
                <a:cs typeface="Courier New" pitchFamily="49" charset="0"/>
              </a:rPr>
              <a:t> fft235.f –o test1d_omp</a:t>
            </a:r>
          </a:p>
          <a:p>
            <a:pPr lvl="2" eaLnBrk="1" hangingPunct="1">
              <a:buClr>
                <a:schemeClr val="accent2">
                  <a:lumMod val="75000"/>
                  <a:lumOff val="25000"/>
                </a:schemeClr>
              </a:buClr>
              <a:defRPr/>
            </a:pPr>
            <a:r>
              <a:rPr lang="en-US" dirty="0" smtClean="0">
                <a:cs typeface="Courier New" pitchFamily="49" charset="0"/>
              </a:rPr>
              <a:t>$ </a:t>
            </a:r>
            <a:r>
              <a:rPr lang="en-US" dirty="0" err="1" smtClean="0">
                <a:latin typeface="Courier New" pitchFamily="49" charset="0"/>
                <a:cs typeface="Courier New" pitchFamily="49" charset="0"/>
              </a:rPr>
              <a:t>ifort</a:t>
            </a:r>
            <a:r>
              <a:rPr lang="en-US" dirty="0" smtClean="0">
                <a:latin typeface="Courier New" pitchFamily="49" charset="0"/>
                <a:cs typeface="Courier New" pitchFamily="49" charset="0"/>
              </a:rPr>
              <a:t> -O3 -</a:t>
            </a:r>
            <a:r>
              <a:rPr lang="en-US" dirty="0" err="1" smtClean="0">
                <a:latin typeface="Courier New" pitchFamily="49" charset="0"/>
                <a:cs typeface="Courier New" pitchFamily="49" charset="0"/>
              </a:rPr>
              <a:t>xHost</a:t>
            </a:r>
            <a:r>
              <a:rPr lang="en-US" dirty="0" smtClean="0">
                <a:latin typeface="Courier New" pitchFamily="49" charset="0"/>
                <a:cs typeface="Courier New" pitchFamily="49" charset="0"/>
              </a:rPr>
              <a:t> –</a:t>
            </a:r>
            <a:r>
              <a:rPr lang="en-US" dirty="0" err="1" smtClean="0">
                <a:latin typeface="Courier New" pitchFamily="49" charset="0"/>
                <a:cs typeface="Courier New" pitchFamily="49" charset="0"/>
              </a:rPr>
              <a:t>openmp</a:t>
            </a:r>
            <a:r>
              <a:rPr lang="en-US" dirty="0" smtClean="0">
                <a:latin typeface="Courier New" pitchFamily="49" charset="0"/>
                <a:cs typeface="Courier New" pitchFamily="49" charset="0"/>
              </a:rPr>
              <a:t> test1d.f zfft1d.f </a:t>
            </a:r>
            <a:r>
              <a:rPr lang="en-US" dirty="0" err="1" smtClean="0">
                <a:latin typeface="Courier New" pitchFamily="49" charset="0"/>
                <a:cs typeface="Courier New" pitchFamily="49" charset="0"/>
              </a:rPr>
              <a:t>kernel.f</a:t>
            </a:r>
            <a:r>
              <a:rPr lang="en-US" dirty="0" smtClean="0">
                <a:latin typeface="Courier New" pitchFamily="49" charset="0"/>
                <a:cs typeface="Courier New" pitchFamily="49" charset="0"/>
              </a:rPr>
              <a:t> fft235.f –o test1d_omp</a:t>
            </a:r>
          </a:p>
          <a:p>
            <a:pPr lvl="2" eaLnBrk="1" hangingPunct="1">
              <a:buClr>
                <a:schemeClr val="accent2">
                  <a:lumMod val="75000"/>
                  <a:lumOff val="25000"/>
                </a:schemeClr>
              </a:buClr>
              <a:defRPr/>
            </a:pPr>
            <a:r>
              <a:rPr lang="en-US" dirty="0" smtClean="0">
                <a:latin typeface="Courier New" pitchFamily="49" charset="0"/>
                <a:cs typeface="Courier New" pitchFamily="49" charset="0"/>
              </a:rPr>
              <a:t>OMP_NUM_THREADS=&lt;NUMBER OF THREADS&gt; ./test1d_omp</a:t>
            </a:r>
          </a:p>
          <a:p>
            <a:pPr lvl="2" eaLnBrk="1" hangingPunct="1">
              <a:buClr>
                <a:schemeClr val="accent2">
                  <a:lumMod val="75000"/>
                  <a:lumOff val="25000"/>
                </a:schemeClr>
              </a:buClr>
              <a:defRPr/>
            </a:pPr>
            <a:endParaRPr lang="en-US" dirty="0" smtClean="0">
              <a:latin typeface="Courier New" pitchFamily="49" charset="0"/>
              <a:cs typeface="Courier New" pitchFamily="49" charset="0"/>
            </a:endParaRPr>
          </a:p>
          <a:p>
            <a:pPr lvl="2" eaLnBrk="1" hangingPunct="1">
              <a:buClr>
                <a:schemeClr val="accent2">
                  <a:lumMod val="75000"/>
                  <a:lumOff val="25000"/>
                </a:schemeClr>
              </a:buClr>
              <a:defRPr/>
            </a:pPr>
            <a:endParaRPr lang="en-US" b="1" dirty="0" smtClean="0">
              <a:solidFill>
                <a:schemeClr val="accent6">
                  <a:lumMod val="75000"/>
                </a:schemeClr>
              </a:solidFill>
            </a:endParaRPr>
          </a:p>
          <a:p>
            <a:pPr eaLnBrk="1" hangingPunct="1">
              <a:buClr>
                <a:schemeClr val="accent2">
                  <a:lumMod val="75000"/>
                  <a:lumOff val="25000"/>
                </a:schemeClr>
              </a:buClr>
              <a:defRPr/>
            </a:pPr>
            <a:endParaRPr lang="en-US" b="1" dirty="0" smtClean="0">
              <a:solidFill>
                <a:schemeClr val="accent6">
                  <a:lumMod val="75000"/>
                </a:schemeClr>
              </a:solidFill>
            </a:endParaRPr>
          </a:p>
          <a:p>
            <a:pPr>
              <a:buNone/>
            </a:pPr>
            <a:endParaRPr lang="en-US" dirty="0" smtClean="0"/>
          </a:p>
        </p:txBody>
      </p:sp>
      <p:sp>
        <p:nvSpPr>
          <p:cNvPr id="4" name="Footer Placeholder 3"/>
          <p:cNvSpPr>
            <a:spLocks noGrp="1"/>
          </p:cNvSpPr>
          <p:nvPr>
            <p:ph type="ftr" sz="quarter" idx="10"/>
          </p:nvPr>
        </p:nvSpPr>
        <p:spPr/>
        <p:txBody>
          <a:bodyPr/>
          <a:lstStyle/>
          <a:p>
            <a:pPr>
              <a:defRPr/>
            </a:pPr>
            <a:r>
              <a:rPr lang="en-US" smtClean="0"/>
              <a:t>&lt;Event&gt; – &lt;Place&gt; &lt;Date (DD-Month-YYYY)&gt;					</a:t>
            </a:r>
            <a:fld id="{70F2B333-24EA-4DE2-9D5F-F92EB537375C}" type="slidenum">
              <a:rPr lang="el-GR" smtClean="0"/>
              <a:pPr>
                <a:defRPr/>
              </a:pPr>
              <a:t>15</a:t>
            </a:fld>
            <a:endParaRPr lang="el-GR" dirty="0"/>
          </a:p>
        </p:txBody>
      </p:sp>
    </p:spTree>
  </p:cSld>
  <p:clrMapOvr>
    <a:masterClrMapping/>
  </p:clrMapOvr>
  <p:transition xmlns:p14="http://schemas.microsoft.com/office/powerpoint/2010/main">
    <p:pull dir="d"/>
  </p:transition>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mpi</a:t>
            </a:r>
            <a:r>
              <a:rPr lang="en-US" dirty="0" smtClean="0"/>
              <a:t>/</a:t>
            </a:r>
            <a:endParaRPr lang="en-US" dirty="0"/>
          </a:p>
        </p:txBody>
      </p:sp>
      <p:sp>
        <p:nvSpPr>
          <p:cNvPr id="3" name="Content Placeholder 2"/>
          <p:cNvSpPr>
            <a:spLocks noGrp="1"/>
          </p:cNvSpPr>
          <p:nvPr>
            <p:ph idx="1"/>
          </p:nvPr>
        </p:nvSpPr>
        <p:spPr>
          <a:xfrm>
            <a:off x="0" y="1233055"/>
            <a:ext cx="9906000" cy="5340783"/>
          </a:xfrm>
        </p:spPr>
        <p:txBody>
          <a:bodyPr/>
          <a:lstStyle/>
          <a:p>
            <a:pPr eaLnBrk="1" hangingPunct="1">
              <a:buClr>
                <a:schemeClr val="accent2">
                  <a:lumMod val="75000"/>
                  <a:lumOff val="25000"/>
                </a:schemeClr>
              </a:buClr>
              <a:defRPr/>
            </a:pPr>
            <a:r>
              <a:rPr lang="en-US" dirty="0" smtClean="0">
                <a:latin typeface="Courier New" pitchFamily="49" charset="0"/>
                <a:cs typeface="Courier New" pitchFamily="49" charset="0"/>
              </a:rPr>
              <a:t>PZFFT1D(A,B,W,N,ICOMM,ME,NPU,IOPT) </a:t>
            </a:r>
            <a:r>
              <a:rPr lang="en-US" dirty="0" smtClean="0">
                <a:cs typeface="Courier New" pitchFamily="49" charset="0"/>
              </a:rPr>
              <a:t>is 1D-COMPLEX  FFT  routine </a:t>
            </a:r>
            <a:endParaRPr lang="en-US" dirty="0" smtClean="0"/>
          </a:p>
          <a:p>
            <a:pPr lvl="1" eaLnBrk="1" hangingPunct="1">
              <a:buClr>
                <a:schemeClr val="accent2">
                  <a:lumMod val="75000"/>
                  <a:lumOff val="25000"/>
                </a:schemeClr>
              </a:buClr>
              <a:defRPr/>
            </a:pPr>
            <a:r>
              <a:rPr lang="en-US" dirty="0" smtClean="0"/>
              <a:t>FORTRAN 90 + MPI SOURCE PROGRAM</a:t>
            </a:r>
          </a:p>
          <a:p>
            <a:pPr lvl="1" eaLnBrk="1" hangingPunct="1">
              <a:buClr>
                <a:schemeClr val="accent2">
                  <a:lumMod val="75000"/>
                  <a:lumOff val="25000"/>
                </a:schemeClr>
              </a:buClr>
              <a:defRPr/>
            </a:pPr>
            <a:r>
              <a:rPr lang="en-US" dirty="0" smtClean="0"/>
              <a:t>W(N/NPU) is coefficient vector (COMPLEX*16)</a:t>
            </a:r>
          </a:p>
          <a:p>
            <a:pPr lvl="1" eaLnBrk="1" hangingPunct="1">
              <a:buClr>
                <a:schemeClr val="accent2">
                  <a:lumMod val="75000"/>
                  <a:lumOff val="25000"/>
                </a:schemeClr>
              </a:buClr>
              <a:defRPr/>
            </a:pPr>
            <a:r>
              <a:rPr lang="en-US" dirty="0" smtClean="0"/>
              <a:t>N=2</a:t>
            </a:r>
            <a:r>
              <a:rPr lang="en-US" baseline="30000" dirty="0" smtClean="0"/>
              <a:t>IP</a:t>
            </a:r>
            <a:r>
              <a:rPr lang="en-US" dirty="0" smtClean="0"/>
              <a:t> *3</a:t>
            </a:r>
            <a:r>
              <a:rPr lang="en-US" baseline="30000" dirty="0" smtClean="0"/>
              <a:t>*IQ</a:t>
            </a:r>
            <a:r>
              <a:rPr lang="en-US" dirty="0" smtClean="0"/>
              <a:t> *5*</a:t>
            </a:r>
            <a:r>
              <a:rPr lang="en-US" baseline="30000" dirty="0" smtClean="0"/>
              <a:t>IR</a:t>
            </a:r>
            <a:r>
              <a:rPr lang="en-US" dirty="0" smtClean="0"/>
              <a:t> is the length of the transform</a:t>
            </a:r>
          </a:p>
          <a:p>
            <a:pPr lvl="1" eaLnBrk="1" hangingPunct="1">
              <a:buClr>
                <a:schemeClr val="accent2">
                  <a:lumMod val="75000"/>
                  <a:lumOff val="25000"/>
                </a:schemeClr>
              </a:buClr>
              <a:defRPr/>
            </a:pPr>
            <a:r>
              <a:rPr lang="en-US" dirty="0" smtClean="0"/>
              <a:t>ICOMM is the communicator (INTEGER*4)</a:t>
            </a:r>
          </a:p>
          <a:p>
            <a:pPr lvl="1" eaLnBrk="1" hangingPunct="1">
              <a:buClr>
                <a:schemeClr val="accent2">
                  <a:lumMod val="75000"/>
                  <a:lumOff val="25000"/>
                </a:schemeClr>
              </a:buClr>
              <a:defRPr/>
            </a:pPr>
            <a:r>
              <a:rPr lang="en-US" dirty="0" smtClean="0"/>
              <a:t>ME is the rank</a:t>
            </a:r>
          </a:p>
          <a:p>
            <a:pPr lvl="1" eaLnBrk="1" hangingPunct="1">
              <a:buClr>
                <a:schemeClr val="accent2">
                  <a:lumMod val="75000"/>
                  <a:lumOff val="25000"/>
                </a:schemeClr>
              </a:buClr>
              <a:defRPr/>
            </a:pPr>
            <a:r>
              <a:rPr lang="en-US" dirty="0" smtClean="0"/>
              <a:t>NPU is the number of processors</a:t>
            </a:r>
          </a:p>
          <a:p>
            <a:pPr lvl="1" eaLnBrk="1" hangingPunct="1">
              <a:buClr>
                <a:schemeClr val="accent2">
                  <a:lumMod val="75000"/>
                  <a:lumOff val="25000"/>
                </a:schemeClr>
              </a:buClr>
              <a:defRPr/>
            </a:pPr>
            <a:r>
              <a:rPr lang="en-US" sz="2000" dirty="0" smtClean="0"/>
              <a:t>A(N/NPU) is complex input vector (COMPLEX*16)</a:t>
            </a:r>
          </a:p>
          <a:p>
            <a:pPr lvl="1" eaLnBrk="1" hangingPunct="1">
              <a:buClr>
                <a:schemeClr val="accent2">
                  <a:lumMod val="75000"/>
                  <a:lumOff val="25000"/>
                </a:schemeClr>
              </a:buClr>
              <a:defRPr/>
            </a:pPr>
            <a:r>
              <a:rPr lang="en-US" sz="2000" dirty="0" smtClean="0"/>
              <a:t>B(N/NPU) is complex output vector(COMPLEX*16)</a:t>
            </a:r>
            <a:endParaRPr lang="en-US" dirty="0" smtClean="0"/>
          </a:p>
          <a:p>
            <a:pPr lvl="1" eaLnBrk="1" hangingPunct="1">
              <a:buClr>
                <a:schemeClr val="accent2">
                  <a:lumMod val="75000"/>
                  <a:lumOff val="25000"/>
                </a:schemeClr>
              </a:buClr>
              <a:defRPr/>
            </a:pPr>
            <a:r>
              <a:rPr lang="en-US" dirty="0" smtClean="0"/>
              <a:t>IOPT=0, for initialization the coefficients</a:t>
            </a:r>
          </a:p>
          <a:p>
            <a:pPr lvl="1" eaLnBrk="1" hangingPunct="1">
              <a:buClr>
                <a:schemeClr val="accent2">
                  <a:lumMod val="75000"/>
                  <a:lumOff val="25000"/>
                </a:schemeClr>
              </a:buClr>
              <a:buNone/>
              <a:defRPr/>
            </a:pPr>
            <a:r>
              <a:rPr lang="en-US" dirty="0" smtClean="0"/>
              <a:t>           =-1, for FORWARD transform </a:t>
            </a:r>
          </a:p>
          <a:p>
            <a:pPr lvl="1" eaLnBrk="1" hangingPunct="1">
              <a:buClr>
                <a:schemeClr val="accent2">
                  <a:lumMod val="75000"/>
                  <a:lumOff val="25000"/>
                </a:schemeClr>
              </a:buClr>
              <a:buNone/>
              <a:defRPr/>
            </a:pPr>
            <a:r>
              <a:rPr lang="en-US" sz="2000" dirty="0" smtClean="0"/>
              <a:t>           = 1, for BACKWARD transform</a:t>
            </a:r>
          </a:p>
          <a:p>
            <a:pPr lvl="1" eaLnBrk="1" hangingPunct="1">
              <a:buClr>
                <a:schemeClr val="accent2">
                  <a:lumMod val="75000"/>
                  <a:lumOff val="25000"/>
                </a:schemeClr>
              </a:buClr>
              <a:buNone/>
              <a:defRPr/>
            </a:pPr>
            <a:r>
              <a:rPr lang="en-US" dirty="0" smtClean="0"/>
              <a:t>IMPORTANT : Subroutines</a:t>
            </a:r>
            <a:r>
              <a:rPr lang="en-US" dirty="0" smtClean="0">
                <a:latin typeface="Courier New" pitchFamily="49" charset="0"/>
                <a:cs typeface="Courier New" pitchFamily="49" charset="0"/>
              </a:rPr>
              <a:t> fft235.f, </a:t>
            </a:r>
            <a:r>
              <a:rPr lang="en-US" dirty="0" err="1" smtClean="0">
                <a:latin typeface="Courier New" pitchFamily="49" charset="0"/>
                <a:cs typeface="Courier New" pitchFamily="49" charset="0"/>
              </a:rPr>
              <a:t>kernel.f</a:t>
            </a:r>
            <a:r>
              <a:rPr lang="en-US" dirty="0" smtClean="0">
                <a:latin typeface="Courier New" pitchFamily="49" charset="0"/>
                <a:cs typeface="Courier New" pitchFamily="49" charset="0"/>
              </a:rPr>
              <a:t> , </a:t>
            </a:r>
            <a:r>
              <a:rPr lang="en-US" dirty="0" smtClean="0">
                <a:solidFill>
                  <a:srgbClr val="FF0000"/>
                </a:solidFill>
                <a:latin typeface="Courier New" pitchFamily="49" charset="0"/>
                <a:cs typeface="Courier New" pitchFamily="49" charset="0"/>
              </a:rPr>
              <a:t>zfft1d.f</a:t>
            </a:r>
            <a:r>
              <a:rPr lang="en-US" dirty="0" smtClean="0">
                <a:latin typeface="Courier New" pitchFamily="49" charset="0"/>
                <a:cs typeface="Courier New" pitchFamily="49" charset="0"/>
              </a:rPr>
              <a:t> </a:t>
            </a:r>
            <a:r>
              <a:rPr lang="en-US" dirty="0" smtClean="0"/>
              <a:t>and header file </a:t>
            </a:r>
            <a:r>
              <a:rPr lang="en-US" dirty="0" err="1" smtClean="0">
                <a:latin typeface="Courier New" pitchFamily="49" charset="0"/>
                <a:cs typeface="Courier New" pitchFamily="49" charset="0"/>
              </a:rPr>
              <a:t>param.h</a:t>
            </a:r>
            <a:r>
              <a:rPr lang="en-US" dirty="0" smtClean="0">
                <a:latin typeface="Courier New" pitchFamily="49" charset="0"/>
                <a:cs typeface="Courier New" pitchFamily="49" charset="0"/>
              </a:rPr>
              <a:t> </a:t>
            </a:r>
            <a:r>
              <a:rPr lang="en-US" dirty="0" smtClean="0"/>
              <a:t>are needed to use </a:t>
            </a:r>
            <a:r>
              <a:rPr lang="en-US" dirty="0" smtClean="0">
                <a:latin typeface="Courier New" pitchFamily="49" charset="0"/>
                <a:cs typeface="Courier New" pitchFamily="49" charset="0"/>
              </a:rPr>
              <a:t>pzfft1d.f</a:t>
            </a:r>
          </a:p>
          <a:p>
            <a:pPr lvl="1" eaLnBrk="1" hangingPunct="1">
              <a:buClr>
                <a:schemeClr val="accent2">
                  <a:lumMod val="75000"/>
                  <a:lumOff val="25000"/>
                </a:schemeClr>
              </a:buClr>
              <a:buNone/>
              <a:defRPr/>
            </a:pPr>
            <a:endParaRPr lang="en-US" sz="2000" dirty="0" smtClean="0"/>
          </a:p>
          <a:p>
            <a:pPr lvl="1" eaLnBrk="1" hangingPunct="1">
              <a:buClr>
                <a:schemeClr val="accent2">
                  <a:lumMod val="75000"/>
                  <a:lumOff val="25000"/>
                </a:schemeClr>
              </a:buClr>
              <a:buNone/>
              <a:defRPr/>
            </a:pPr>
            <a:endParaRPr lang="en-US" dirty="0" smtClean="0"/>
          </a:p>
          <a:p>
            <a:pPr lvl="1" eaLnBrk="1" hangingPunct="1">
              <a:buClr>
                <a:schemeClr val="accent2">
                  <a:lumMod val="75000"/>
                  <a:lumOff val="25000"/>
                </a:schemeClr>
              </a:buClr>
              <a:defRPr/>
            </a:pPr>
            <a:endParaRPr lang="en-US" dirty="0" smtClean="0"/>
          </a:p>
          <a:p>
            <a:pPr lvl="1" eaLnBrk="1" hangingPunct="1">
              <a:buClr>
                <a:schemeClr val="accent2">
                  <a:lumMod val="75000"/>
                  <a:lumOff val="25000"/>
                </a:schemeClr>
              </a:buClr>
              <a:defRPr/>
            </a:pPr>
            <a:endParaRPr lang="en-US" dirty="0" smtClean="0"/>
          </a:p>
          <a:p>
            <a:pPr lvl="1" eaLnBrk="1" hangingPunct="1">
              <a:buClr>
                <a:schemeClr val="accent2">
                  <a:lumMod val="75000"/>
                  <a:lumOff val="25000"/>
                </a:schemeClr>
              </a:buClr>
              <a:defRPr/>
            </a:pPr>
            <a:endParaRPr lang="en-US" dirty="0" smtClean="0"/>
          </a:p>
          <a:p>
            <a:endParaRPr lang="en-US" dirty="0"/>
          </a:p>
        </p:txBody>
      </p:sp>
      <p:sp>
        <p:nvSpPr>
          <p:cNvPr id="4" name="Footer Placeholder 3"/>
          <p:cNvSpPr>
            <a:spLocks noGrp="1"/>
          </p:cNvSpPr>
          <p:nvPr>
            <p:ph type="ftr" sz="quarter" idx="10"/>
          </p:nvPr>
        </p:nvSpPr>
        <p:spPr/>
        <p:txBody>
          <a:bodyPr/>
          <a:lstStyle/>
          <a:p>
            <a:pPr>
              <a:defRPr/>
            </a:pPr>
            <a:r>
              <a:rPr lang="en-US" smtClean="0"/>
              <a:t>&lt;Event&gt; – &lt;Place&gt; &lt;Date (DD-Month-YYYY)&gt;					</a:t>
            </a:r>
            <a:fld id="{70F2B333-24EA-4DE2-9D5F-F92EB537375C}" type="slidenum">
              <a:rPr lang="el-GR" smtClean="0"/>
              <a:pPr>
                <a:defRPr/>
              </a:pPr>
              <a:t>16</a:t>
            </a:fld>
            <a:endParaRPr lang="el-GR" dirty="0"/>
          </a:p>
        </p:txBody>
      </p:sp>
    </p:spTree>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PZFFT2D</a:t>
            </a:r>
            <a:endParaRPr lang="en-US" dirty="0"/>
          </a:p>
        </p:txBody>
      </p:sp>
      <p:sp>
        <p:nvSpPr>
          <p:cNvPr id="3" name="Content Placeholder 2"/>
          <p:cNvSpPr>
            <a:spLocks noGrp="1"/>
          </p:cNvSpPr>
          <p:nvPr>
            <p:ph idx="1"/>
          </p:nvPr>
        </p:nvSpPr>
        <p:spPr>
          <a:xfrm>
            <a:off x="0" y="1246909"/>
            <a:ext cx="9906000" cy="5326929"/>
          </a:xfrm>
        </p:spPr>
        <p:txBody>
          <a:bodyPr/>
          <a:lstStyle/>
          <a:p>
            <a:pPr eaLnBrk="1" hangingPunct="1">
              <a:buClr>
                <a:schemeClr val="accent2">
                  <a:lumMod val="75000"/>
                  <a:lumOff val="25000"/>
                </a:schemeClr>
              </a:buClr>
              <a:defRPr/>
            </a:pPr>
            <a:r>
              <a:rPr lang="en-US" dirty="0" smtClean="0">
                <a:latin typeface="Courier New" pitchFamily="49" charset="0"/>
                <a:cs typeface="Courier New" pitchFamily="49" charset="0"/>
              </a:rPr>
              <a:t>PZFFT2D(A,B,NX,NY,ICOMM,NPU,IOPT)</a:t>
            </a:r>
            <a:r>
              <a:rPr lang="en-US" dirty="0" smtClean="0">
                <a:cs typeface="Courier New" pitchFamily="49" charset="0"/>
              </a:rPr>
              <a:t>is 2D-COMPLEX  FFT  routine </a:t>
            </a:r>
            <a:endParaRPr lang="en-US" dirty="0" smtClean="0"/>
          </a:p>
          <a:p>
            <a:pPr lvl="1" eaLnBrk="1" hangingPunct="1">
              <a:buClr>
                <a:schemeClr val="accent2">
                  <a:lumMod val="75000"/>
                  <a:lumOff val="25000"/>
                </a:schemeClr>
              </a:buClr>
              <a:defRPr/>
            </a:pPr>
            <a:r>
              <a:rPr lang="en-US" dirty="0" smtClean="0"/>
              <a:t>FORTRAN 77 + MPI SOURCE PROGRAM </a:t>
            </a:r>
          </a:p>
          <a:p>
            <a:pPr lvl="1" eaLnBrk="1" hangingPunct="1">
              <a:buClr>
                <a:schemeClr val="accent2">
                  <a:lumMod val="75000"/>
                  <a:lumOff val="25000"/>
                </a:schemeClr>
              </a:buClr>
              <a:defRPr/>
            </a:pPr>
            <a:r>
              <a:rPr lang="en-US" dirty="0" smtClean="0"/>
              <a:t>NX=2</a:t>
            </a:r>
            <a:r>
              <a:rPr lang="en-US" baseline="30000" dirty="0" smtClean="0"/>
              <a:t>IP</a:t>
            </a:r>
            <a:r>
              <a:rPr lang="en-US" dirty="0" smtClean="0"/>
              <a:t> *3</a:t>
            </a:r>
            <a:r>
              <a:rPr lang="en-US" baseline="30000" dirty="0" smtClean="0"/>
              <a:t>*IQ</a:t>
            </a:r>
            <a:r>
              <a:rPr lang="en-US" dirty="0" smtClean="0"/>
              <a:t> *5*</a:t>
            </a:r>
            <a:r>
              <a:rPr lang="en-US" baseline="30000" dirty="0" smtClean="0"/>
              <a:t>IR</a:t>
            </a:r>
            <a:r>
              <a:rPr lang="en-US" dirty="0" smtClean="0"/>
              <a:t> is the length of the transforms in the X-direction</a:t>
            </a:r>
          </a:p>
          <a:p>
            <a:pPr lvl="1" eaLnBrk="1" hangingPunct="1">
              <a:buClr>
                <a:schemeClr val="accent2">
                  <a:lumMod val="75000"/>
                  <a:lumOff val="25000"/>
                </a:schemeClr>
              </a:buClr>
              <a:defRPr/>
            </a:pPr>
            <a:r>
              <a:rPr lang="en-US" dirty="0" smtClean="0"/>
              <a:t>NY=2</a:t>
            </a:r>
            <a:r>
              <a:rPr lang="en-US" baseline="30000" dirty="0" smtClean="0"/>
              <a:t>JP</a:t>
            </a:r>
            <a:r>
              <a:rPr lang="en-US" dirty="0" smtClean="0"/>
              <a:t> *3</a:t>
            </a:r>
            <a:r>
              <a:rPr lang="en-US" baseline="30000" dirty="0" smtClean="0"/>
              <a:t>*JQ</a:t>
            </a:r>
            <a:r>
              <a:rPr lang="en-US" dirty="0" smtClean="0"/>
              <a:t> *5*</a:t>
            </a:r>
            <a:r>
              <a:rPr lang="en-US" baseline="30000" dirty="0" smtClean="0"/>
              <a:t>JR</a:t>
            </a:r>
            <a:r>
              <a:rPr lang="en-US" dirty="0" smtClean="0"/>
              <a:t> is the length of the transforms in the Y-direction</a:t>
            </a:r>
          </a:p>
          <a:p>
            <a:pPr lvl="1" eaLnBrk="1" hangingPunct="1">
              <a:buClr>
                <a:schemeClr val="accent2">
                  <a:lumMod val="75000"/>
                  <a:lumOff val="25000"/>
                </a:schemeClr>
              </a:buClr>
              <a:defRPr/>
            </a:pPr>
            <a:r>
              <a:rPr lang="en-US" dirty="0" smtClean="0"/>
              <a:t>ICOMM is the communicator (INTEGER*4)</a:t>
            </a:r>
          </a:p>
          <a:p>
            <a:pPr lvl="1" eaLnBrk="1" hangingPunct="1">
              <a:buClr>
                <a:schemeClr val="accent2">
                  <a:lumMod val="75000"/>
                  <a:lumOff val="25000"/>
                </a:schemeClr>
              </a:buClr>
              <a:defRPr/>
            </a:pPr>
            <a:r>
              <a:rPr lang="en-US" dirty="0" smtClean="0"/>
              <a:t>NPU is the number of processors</a:t>
            </a:r>
          </a:p>
          <a:p>
            <a:pPr lvl="1" eaLnBrk="1" hangingPunct="1">
              <a:buClr>
                <a:schemeClr val="accent2">
                  <a:lumMod val="75000"/>
                  <a:lumOff val="25000"/>
                </a:schemeClr>
              </a:buClr>
              <a:defRPr/>
            </a:pPr>
            <a:r>
              <a:rPr lang="en-US" dirty="0" smtClean="0"/>
              <a:t>A(NX,NY/NPU) is complex input vector (COMPLEX*16)</a:t>
            </a:r>
          </a:p>
          <a:p>
            <a:pPr lvl="1" eaLnBrk="1" hangingPunct="1">
              <a:buClr>
                <a:schemeClr val="accent2">
                  <a:lumMod val="75000"/>
                  <a:lumOff val="25000"/>
                </a:schemeClr>
              </a:buClr>
              <a:defRPr/>
            </a:pPr>
            <a:r>
              <a:rPr lang="en-US" dirty="0" smtClean="0"/>
              <a:t>B(NX,NY/NPU) is complex output vector(COMPLEX*16)</a:t>
            </a:r>
          </a:p>
          <a:p>
            <a:pPr lvl="1" eaLnBrk="1" hangingPunct="1">
              <a:buClr>
                <a:schemeClr val="accent2">
                  <a:lumMod val="75000"/>
                  <a:lumOff val="25000"/>
                </a:schemeClr>
              </a:buClr>
              <a:buNone/>
              <a:defRPr/>
            </a:pPr>
            <a:endParaRPr lang="en-US" dirty="0" smtClean="0"/>
          </a:p>
          <a:p>
            <a:pPr lvl="1" eaLnBrk="1" hangingPunct="1">
              <a:buClr>
                <a:schemeClr val="accent2">
                  <a:lumMod val="75000"/>
                  <a:lumOff val="25000"/>
                </a:schemeClr>
              </a:buClr>
              <a:defRPr/>
            </a:pPr>
            <a:r>
              <a:rPr lang="en-US" sz="2000" dirty="0" smtClean="0"/>
              <a:t>IOPT = 0 FOR INITIALIZING THE COEFFICIENTS (INTEGER*4)</a:t>
            </a:r>
          </a:p>
          <a:p>
            <a:pPr>
              <a:buNone/>
            </a:pPr>
            <a:r>
              <a:rPr lang="en-US" sz="2000" dirty="0" smtClean="0"/>
              <a:t>                 =-1 FOR FORWARD TRANSFORM </a:t>
            </a:r>
          </a:p>
          <a:p>
            <a:pPr lvl="1" eaLnBrk="1" hangingPunct="1">
              <a:buClr>
                <a:schemeClr val="accent2">
                  <a:lumMod val="75000"/>
                  <a:lumOff val="25000"/>
                </a:schemeClr>
              </a:buClr>
              <a:buNone/>
              <a:defRPr/>
            </a:pPr>
            <a:r>
              <a:rPr lang="en-US" dirty="0" smtClean="0"/>
              <a:t>            =1 FOR BACKWARD TRANSFORM</a:t>
            </a:r>
          </a:p>
          <a:p>
            <a:pPr lvl="1" eaLnBrk="1" hangingPunct="1">
              <a:buClr>
                <a:schemeClr val="accent2">
                  <a:lumMod val="75000"/>
                  <a:lumOff val="25000"/>
                </a:schemeClr>
              </a:buClr>
              <a:buNone/>
              <a:defRPr/>
            </a:pPr>
            <a:r>
              <a:rPr lang="en-US" dirty="0" smtClean="0"/>
              <a:t>IMPORTANT : Subroutines</a:t>
            </a:r>
            <a:r>
              <a:rPr lang="en-US" dirty="0" smtClean="0">
                <a:latin typeface="Courier New" pitchFamily="49" charset="0"/>
                <a:cs typeface="Courier New" pitchFamily="49" charset="0"/>
              </a:rPr>
              <a:t> fft235.f, </a:t>
            </a:r>
            <a:r>
              <a:rPr lang="en-US" dirty="0" err="1" smtClean="0">
                <a:latin typeface="Courier New" pitchFamily="49" charset="0"/>
                <a:cs typeface="Courier New" pitchFamily="49" charset="0"/>
              </a:rPr>
              <a:t>kernel.f</a:t>
            </a:r>
            <a:r>
              <a:rPr lang="en-US" dirty="0" smtClean="0">
                <a:latin typeface="Courier New" pitchFamily="49" charset="0"/>
                <a:cs typeface="Courier New" pitchFamily="49" charset="0"/>
              </a:rPr>
              <a:t> </a:t>
            </a:r>
            <a:r>
              <a:rPr lang="en-US" dirty="0" smtClean="0"/>
              <a:t>and header file </a:t>
            </a:r>
            <a:r>
              <a:rPr lang="en-US" dirty="0" err="1" smtClean="0">
                <a:latin typeface="Courier New" pitchFamily="49" charset="0"/>
                <a:cs typeface="Courier New" pitchFamily="49" charset="0"/>
              </a:rPr>
              <a:t>param.h</a:t>
            </a:r>
            <a:r>
              <a:rPr lang="en-US" dirty="0" smtClean="0">
                <a:latin typeface="Courier New" pitchFamily="49" charset="0"/>
                <a:cs typeface="Courier New" pitchFamily="49" charset="0"/>
              </a:rPr>
              <a:t> </a:t>
            </a:r>
            <a:r>
              <a:rPr lang="en-US" dirty="0" smtClean="0"/>
              <a:t>are needed to use </a:t>
            </a:r>
            <a:r>
              <a:rPr lang="en-US" dirty="0" smtClean="0">
                <a:latin typeface="Courier New" pitchFamily="49" charset="0"/>
                <a:cs typeface="Courier New" pitchFamily="49" charset="0"/>
              </a:rPr>
              <a:t>pzfft2d.f</a:t>
            </a:r>
          </a:p>
          <a:p>
            <a:pPr lvl="1" eaLnBrk="1" hangingPunct="1">
              <a:buClr>
                <a:schemeClr val="accent2">
                  <a:lumMod val="75000"/>
                  <a:lumOff val="25000"/>
                </a:schemeClr>
              </a:buClr>
              <a:buNone/>
              <a:defRPr/>
            </a:pPr>
            <a:endParaRPr lang="en-US" sz="2000" dirty="0" smtClean="0"/>
          </a:p>
          <a:p>
            <a:pPr lvl="1" eaLnBrk="1" hangingPunct="1">
              <a:buClr>
                <a:schemeClr val="accent2">
                  <a:lumMod val="75000"/>
                  <a:lumOff val="25000"/>
                </a:schemeClr>
              </a:buClr>
              <a:defRPr/>
            </a:pPr>
            <a:endParaRPr lang="en-US" dirty="0" smtClean="0"/>
          </a:p>
          <a:p>
            <a:pPr lvl="1" eaLnBrk="1" hangingPunct="1">
              <a:buClr>
                <a:schemeClr val="accent2">
                  <a:lumMod val="75000"/>
                  <a:lumOff val="25000"/>
                </a:schemeClr>
              </a:buClr>
              <a:defRPr/>
            </a:pPr>
            <a:endParaRPr lang="en-US" dirty="0" smtClean="0">
              <a:latin typeface="Courier New" pitchFamily="49" charset="0"/>
              <a:cs typeface="Courier New" pitchFamily="49" charset="0"/>
            </a:endParaRPr>
          </a:p>
          <a:p>
            <a:endParaRPr lang="en-US" dirty="0">
              <a:latin typeface="Courier New" pitchFamily="49" charset="0"/>
              <a:cs typeface="Courier New" pitchFamily="49" charset="0"/>
            </a:endParaRPr>
          </a:p>
        </p:txBody>
      </p:sp>
      <p:sp>
        <p:nvSpPr>
          <p:cNvPr id="4" name="Footer Placeholder 3"/>
          <p:cNvSpPr>
            <a:spLocks noGrp="1"/>
          </p:cNvSpPr>
          <p:nvPr>
            <p:ph type="ftr" sz="quarter" idx="10"/>
          </p:nvPr>
        </p:nvSpPr>
        <p:spPr/>
        <p:txBody>
          <a:bodyPr/>
          <a:lstStyle/>
          <a:p>
            <a:pPr>
              <a:defRPr/>
            </a:pPr>
            <a:r>
              <a:rPr lang="en-US" smtClean="0"/>
              <a:t>&lt;Event&gt; – &lt;Place&gt; &lt;Date (DD-Month-YYYY)&gt;					</a:t>
            </a:r>
            <a:fld id="{70F2B333-24EA-4DE2-9D5F-F92EB537375C}" type="slidenum">
              <a:rPr lang="el-GR" smtClean="0"/>
              <a:pPr>
                <a:defRPr/>
              </a:pPr>
              <a:t>17</a:t>
            </a:fld>
            <a:endParaRPr lang="el-GR" dirty="0"/>
          </a:p>
        </p:txBody>
      </p:sp>
    </p:spTree>
  </p:cSld>
  <p:clrMapOvr>
    <a:masterClrMapping/>
  </p:clrMapOvr>
  <p:transition xmlns:p14="http://schemas.microsoft.com/office/powerpoint/2010/main">
    <p:pull dir="d"/>
  </p:transition>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PZFFT3D</a:t>
            </a:r>
            <a:endParaRPr lang="en-US" dirty="0"/>
          </a:p>
        </p:txBody>
      </p:sp>
      <p:sp>
        <p:nvSpPr>
          <p:cNvPr id="3" name="Content Placeholder 2"/>
          <p:cNvSpPr>
            <a:spLocks noGrp="1"/>
          </p:cNvSpPr>
          <p:nvPr>
            <p:ph idx="1"/>
          </p:nvPr>
        </p:nvSpPr>
        <p:spPr>
          <a:xfrm>
            <a:off x="0" y="1163782"/>
            <a:ext cx="9906000" cy="5486400"/>
          </a:xfrm>
        </p:spPr>
        <p:txBody>
          <a:bodyPr/>
          <a:lstStyle/>
          <a:p>
            <a:pPr eaLnBrk="1" hangingPunct="1">
              <a:buClr>
                <a:schemeClr val="accent2">
                  <a:lumMod val="75000"/>
                  <a:lumOff val="25000"/>
                </a:schemeClr>
              </a:buClr>
              <a:defRPr/>
            </a:pPr>
            <a:r>
              <a:rPr lang="en-US" dirty="0" smtClean="0">
                <a:latin typeface="Courier New" pitchFamily="49" charset="0"/>
                <a:cs typeface="Courier New" pitchFamily="49" charset="0"/>
              </a:rPr>
              <a:t>PZFFT3D(A,B,NX,NY,NZ,ICOMM,NPU,IOPT) </a:t>
            </a:r>
            <a:r>
              <a:rPr lang="en-US" dirty="0" smtClean="0">
                <a:cs typeface="Courier New" pitchFamily="49" charset="0"/>
              </a:rPr>
              <a:t>- 3D-COMPLEX </a:t>
            </a:r>
            <a:endParaRPr lang="en-US" dirty="0" smtClean="0"/>
          </a:p>
          <a:p>
            <a:pPr lvl="1" eaLnBrk="1" hangingPunct="1">
              <a:buClr>
                <a:schemeClr val="accent2">
                  <a:lumMod val="75000"/>
                  <a:lumOff val="25000"/>
                </a:schemeClr>
              </a:buClr>
              <a:defRPr/>
            </a:pPr>
            <a:r>
              <a:rPr lang="en-US" dirty="0" smtClean="0"/>
              <a:t>FORTRAN 77 + MPI SOURCE PROGRAM </a:t>
            </a:r>
          </a:p>
          <a:p>
            <a:pPr lvl="1" eaLnBrk="1" hangingPunct="1">
              <a:buClr>
                <a:schemeClr val="accent2">
                  <a:lumMod val="75000"/>
                  <a:lumOff val="25000"/>
                </a:schemeClr>
              </a:buClr>
              <a:defRPr/>
            </a:pPr>
            <a:r>
              <a:rPr lang="en-US" dirty="0" smtClean="0"/>
              <a:t>NX=2</a:t>
            </a:r>
            <a:r>
              <a:rPr lang="en-US" baseline="30000" dirty="0" smtClean="0"/>
              <a:t>IP</a:t>
            </a:r>
            <a:r>
              <a:rPr lang="en-US" dirty="0" smtClean="0"/>
              <a:t> *3</a:t>
            </a:r>
            <a:r>
              <a:rPr lang="en-US" baseline="30000" dirty="0" smtClean="0"/>
              <a:t>*IQ</a:t>
            </a:r>
            <a:r>
              <a:rPr lang="en-US" dirty="0" smtClean="0"/>
              <a:t> *5*</a:t>
            </a:r>
            <a:r>
              <a:rPr lang="en-US" baseline="30000" dirty="0" smtClean="0"/>
              <a:t>IR</a:t>
            </a:r>
            <a:r>
              <a:rPr lang="en-US" dirty="0" smtClean="0"/>
              <a:t> is the length of the transforms in the X-direction</a:t>
            </a:r>
          </a:p>
          <a:p>
            <a:pPr lvl="1" eaLnBrk="1" hangingPunct="1">
              <a:buClr>
                <a:schemeClr val="accent2">
                  <a:lumMod val="75000"/>
                  <a:lumOff val="25000"/>
                </a:schemeClr>
              </a:buClr>
              <a:defRPr/>
            </a:pPr>
            <a:r>
              <a:rPr lang="en-US" dirty="0" smtClean="0"/>
              <a:t>NY=2</a:t>
            </a:r>
            <a:r>
              <a:rPr lang="en-US" baseline="30000" dirty="0" smtClean="0"/>
              <a:t>JP</a:t>
            </a:r>
            <a:r>
              <a:rPr lang="en-US" dirty="0" smtClean="0"/>
              <a:t> *3</a:t>
            </a:r>
            <a:r>
              <a:rPr lang="en-US" baseline="30000" dirty="0" smtClean="0"/>
              <a:t>*JQ</a:t>
            </a:r>
            <a:r>
              <a:rPr lang="en-US" dirty="0" smtClean="0"/>
              <a:t> *5*</a:t>
            </a:r>
            <a:r>
              <a:rPr lang="en-US" baseline="30000" dirty="0" smtClean="0"/>
              <a:t>JR</a:t>
            </a:r>
            <a:r>
              <a:rPr lang="en-US" dirty="0" smtClean="0"/>
              <a:t> is the length of the transforms in the Y-direction</a:t>
            </a:r>
          </a:p>
          <a:p>
            <a:pPr lvl="1" eaLnBrk="1" hangingPunct="1">
              <a:buClr>
                <a:schemeClr val="accent2">
                  <a:lumMod val="75000"/>
                  <a:lumOff val="25000"/>
                </a:schemeClr>
              </a:buClr>
              <a:defRPr/>
            </a:pPr>
            <a:r>
              <a:rPr lang="en-US" dirty="0" smtClean="0"/>
              <a:t>NZ=2</a:t>
            </a:r>
            <a:r>
              <a:rPr lang="en-US" baseline="30000" dirty="0" smtClean="0"/>
              <a:t>KP</a:t>
            </a:r>
            <a:r>
              <a:rPr lang="en-US" dirty="0" smtClean="0"/>
              <a:t> *3</a:t>
            </a:r>
            <a:r>
              <a:rPr lang="en-US" baseline="30000" dirty="0" smtClean="0"/>
              <a:t>*KQ</a:t>
            </a:r>
            <a:r>
              <a:rPr lang="en-US" dirty="0" smtClean="0"/>
              <a:t> *5*</a:t>
            </a:r>
            <a:r>
              <a:rPr lang="en-US" baseline="30000" dirty="0" smtClean="0"/>
              <a:t>KR</a:t>
            </a:r>
            <a:r>
              <a:rPr lang="en-US" dirty="0" smtClean="0"/>
              <a:t> is the length of the transforms in the Y-direction</a:t>
            </a:r>
          </a:p>
          <a:p>
            <a:pPr lvl="1" eaLnBrk="1" hangingPunct="1">
              <a:buClr>
                <a:schemeClr val="accent2">
                  <a:lumMod val="75000"/>
                  <a:lumOff val="25000"/>
                </a:schemeClr>
              </a:buClr>
              <a:defRPr/>
            </a:pPr>
            <a:r>
              <a:rPr lang="en-US" dirty="0" smtClean="0"/>
              <a:t>ICOMM is the communicator (INTEGER*4)</a:t>
            </a:r>
          </a:p>
          <a:p>
            <a:pPr lvl="1" eaLnBrk="1" hangingPunct="1">
              <a:buClr>
                <a:schemeClr val="accent2">
                  <a:lumMod val="75000"/>
                  <a:lumOff val="25000"/>
                </a:schemeClr>
              </a:buClr>
              <a:defRPr/>
            </a:pPr>
            <a:r>
              <a:rPr lang="en-US" dirty="0" smtClean="0"/>
              <a:t>NPU is the number of processors</a:t>
            </a:r>
          </a:p>
          <a:p>
            <a:pPr lvl="1" eaLnBrk="1" hangingPunct="1">
              <a:buClr>
                <a:schemeClr val="accent2">
                  <a:lumMod val="75000"/>
                  <a:lumOff val="25000"/>
                </a:schemeClr>
              </a:buClr>
              <a:defRPr/>
            </a:pPr>
            <a:r>
              <a:rPr lang="en-US" dirty="0" smtClean="0"/>
              <a:t>A(NX,NY,NZ/NPU) is complex input vector (COMPLEX*16)</a:t>
            </a:r>
          </a:p>
          <a:p>
            <a:pPr lvl="1" eaLnBrk="1" hangingPunct="1">
              <a:buClr>
                <a:schemeClr val="accent2">
                  <a:lumMod val="75000"/>
                  <a:lumOff val="25000"/>
                </a:schemeClr>
              </a:buClr>
              <a:defRPr/>
            </a:pPr>
            <a:r>
              <a:rPr lang="en-US" dirty="0" smtClean="0"/>
              <a:t>B(NX,NY,NZ/NPU) is complex output vector(COMPLEX*16)</a:t>
            </a:r>
          </a:p>
          <a:p>
            <a:pPr lvl="1" eaLnBrk="1" hangingPunct="1">
              <a:buClr>
                <a:schemeClr val="accent2">
                  <a:lumMod val="75000"/>
                  <a:lumOff val="25000"/>
                </a:schemeClr>
              </a:buClr>
              <a:defRPr/>
            </a:pPr>
            <a:r>
              <a:rPr lang="en-US" dirty="0" smtClean="0"/>
              <a:t>IOPT = 0 FOR INITIALIZING THE COEFFICIENTS (INTEGER*4)</a:t>
            </a:r>
          </a:p>
          <a:p>
            <a:pPr>
              <a:buNone/>
            </a:pPr>
            <a:r>
              <a:rPr lang="en-US" sz="2000" dirty="0" smtClean="0"/>
              <a:t>                 =-1 FOR FORWARD TRANSFORM </a:t>
            </a:r>
          </a:p>
          <a:p>
            <a:pPr lvl="1" eaLnBrk="1" hangingPunct="1">
              <a:buClr>
                <a:schemeClr val="accent2">
                  <a:lumMod val="75000"/>
                  <a:lumOff val="25000"/>
                </a:schemeClr>
              </a:buClr>
              <a:buNone/>
              <a:defRPr/>
            </a:pPr>
            <a:r>
              <a:rPr lang="en-US" dirty="0" smtClean="0"/>
              <a:t>            =1 FOR BACKWARD TRANSFORM </a:t>
            </a:r>
          </a:p>
          <a:p>
            <a:pPr marL="358775" lvl="1" indent="-358775">
              <a:lnSpc>
                <a:spcPct val="90000"/>
              </a:lnSpc>
            </a:pPr>
            <a:r>
              <a:rPr lang="en-US" dirty="0" smtClean="0"/>
              <a:t>IMPORTANT : Subroutines</a:t>
            </a:r>
            <a:r>
              <a:rPr lang="en-US" dirty="0" smtClean="0">
                <a:latin typeface="Courier New" pitchFamily="49" charset="0"/>
                <a:cs typeface="Courier New" pitchFamily="49" charset="0"/>
              </a:rPr>
              <a:t> fft235.f, </a:t>
            </a:r>
            <a:r>
              <a:rPr lang="en-US" dirty="0" err="1" smtClean="0">
                <a:latin typeface="Courier New" pitchFamily="49" charset="0"/>
                <a:cs typeface="Courier New" pitchFamily="49" charset="0"/>
              </a:rPr>
              <a:t>kernel.f</a:t>
            </a:r>
            <a:r>
              <a:rPr lang="en-US" dirty="0" smtClean="0">
                <a:latin typeface="Courier New" pitchFamily="49" charset="0"/>
                <a:cs typeface="Courier New" pitchFamily="49" charset="0"/>
              </a:rPr>
              <a:t> </a:t>
            </a:r>
            <a:r>
              <a:rPr lang="en-US" dirty="0" smtClean="0"/>
              <a:t>and header file </a:t>
            </a:r>
            <a:r>
              <a:rPr lang="en-US" dirty="0" err="1" smtClean="0">
                <a:latin typeface="Courier New" pitchFamily="49" charset="0"/>
                <a:cs typeface="Courier New" pitchFamily="49" charset="0"/>
              </a:rPr>
              <a:t>param.h</a:t>
            </a:r>
            <a:r>
              <a:rPr lang="en-US" dirty="0" smtClean="0">
                <a:latin typeface="Courier New" pitchFamily="49" charset="0"/>
                <a:cs typeface="Courier New" pitchFamily="49" charset="0"/>
              </a:rPr>
              <a:t> </a:t>
            </a:r>
            <a:r>
              <a:rPr lang="en-US" dirty="0" smtClean="0"/>
              <a:t>are needed to use </a:t>
            </a:r>
            <a:r>
              <a:rPr lang="en-US" dirty="0" smtClean="0">
                <a:latin typeface="Courier New" pitchFamily="49" charset="0"/>
                <a:cs typeface="Courier New" pitchFamily="49" charset="0"/>
              </a:rPr>
              <a:t>pzfft3d.f</a:t>
            </a:r>
            <a:r>
              <a:rPr lang="en-US" dirty="0" smtClean="0"/>
              <a:t> </a:t>
            </a:r>
            <a:endParaRPr lang="en-US" dirty="0" smtClean="0">
              <a:latin typeface="Courier New" pitchFamily="49" charset="0"/>
              <a:cs typeface="Courier New" pitchFamily="49" charset="0"/>
            </a:endParaRPr>
          </a:p>
          <a:p>
            <a:pPr marL="358775" lvl="1" indent="-358775">
              <a:lnSpc>
                <a:spcPct val="90000"/>
              </a:lnSpc>
            </a:pPr>
            <a:endParaRPr lang="en-US" dirty="0" smtClean="0">
              <a:latin typeface="Courier New" pitchFamily="49" charset="0"/>
              <a:cs typeface="Courier New" pitchFamily="49" charset="0"/>
            </a:endParaRPr>
          </a:p>
          <a:p>
            <a:endParaRPr lang="en-US" dirty="0"/>
          </a:p>
        </p:txBody>
      </p:sp>
      <p:sp>
        <p:nvSpPr>
          <p:cNvPr id="4" name="Footer Placeholder 3"/>
          <p:cNvSpPr>
            <a:spLocks noGrp="1"/>
          </p:cNvSpPr>
          <p:nvPr>
            <p:ph type="ftr" sz="quarter" idx="10"/>
          </p:nvPr>
        </p:nvSpPr>
        <p:spPr/>
        <p:txBody>
          <a:bodyPr/>
          <a:lstStyle/>
          <a:p>
            <a:pPr>
              <a:defRPr/>
            </a:pPr>
            <a:r>
              <a:rPr lang="en-US" smtClean="0"/>
              <a:t>&lt;Event&gt; – &lt;Place&gt; &lt;Date (DD-Month-YYYY)&gt;					</a:t>
            </a:r>
            <a:fld id="{70F2B333-24EA-4DE2-9D5F-F92EB537375C}" type="slidenum">
              <a:rPr lang="el-GR" smtClean="0"/>
              <a:pPr>
                <a:defRPr/>
              </a:pPr>
              <a:t>18</a:t>
            </a:fld>
            <a:endParaRPr lang="el-GR" dirty="0"/>
          </a:p>
        </p:txBody>
      </p:sp>
    </p:spTree>
  </p:cSld>
  <p:clrMapOvr>
    <a:masterClrMapping/>
  </p:clrMapOvr>
  <p:transition xmlns:p14="http://schemas.microsoft.com/office/powerpoint/2010/main">
    <p:pull dir="d"/>
  </p:transition>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Examples</a:t>
            </a:r>
            <a:r>
              <a:rPr lang="en-US" dirty="0" smtClean="0"/>
              <a:t>, compiling </a:t>
            </a:r>
            <a:r>
              <a:rPr lang="en-US" dirty="0" smtClean="0"/>
              <a:t>and running</a:t>
            </a:r>
            <a:endParaRPr lang="en-US" dirty="0"/>
          </a:p>
        </p:txBody>
      </p:sp>
      <p:sp>
        <p:nvSpPr>
          <p:cNvPr id="3" name="Content Placeholder 2"/>
          <p:cNvSpPr>
            <a:spLocks noGrp="1"/>
          </p:cNvSpPr>
          <p:nvPr>
            <p:ph idx="1"/>
          </p:nvPr>
        </p:nvSpPr>
        <p:spPr>
          <a:xfrm>
            <a:off x="0" y="1274618"/>
            <a:ext cx="9906000" cy="5299220"/>
          </a:xfrm>
        </p:spPr>
        <p:txBody>
          <a:bodyPr/>
          <a:lstStyle/>
          <a:p>
            <a:pPr eaLnBrk="1" hangingPunct="1">
              <a:buClr>
                <a:schemeClr val="accent2">
                  <a:lumMod val="75000"/>
                  <a:lumOff val="25000"/>
                </a:schemeClr>
              </a:buClr>
              <a:defRPr/>
            </a:pPr>
            <a:r>
              <a:rPr lang="en-US" dirty="0" smtClean="0">
                <a:latin typeface="Courier New" pitchFamily="49" charset="0"/>
                <a:cs typeface="Courier New" pitchFamily="49" charset="0"/>
              </a:rPr>
              <a:t>example_mpi_3D.f</a:t>
            </a:r>
          </a:p>
          <a:p>
            <a:pPr eaLnBrk="1" hangingPunct="1">
              <a:buClr>
                <a:schemeClr val="accent2">
                  <a:lumMod val="75000"/>
                  <a:lumOff val="25000"/>
                </a:schemeClr>
              </a:buClr>
              <a:buNone/>
              <a:defRPr/>
            </a:pPr>
            <a:endParaRPr lang="en-US" dirty="0" smtClean="0"/>
          </a:p>
          <a:p>
            <a:pPr lvl="1" eaLnBrk="1" hangingPunct="1">
              <a:buClr>
                <a:schemeClr val="accent2">
                  <a:lumMod val="75000"/>
                  <a:lumOff val="25000"/>
                </a:schemeClr>
              </a:buClr>
              <a:defRPr/>
            </a:pPr>
            <a:r>
              <a:rPr lang="en-US" dirty="0" smtClean="0"/>
              <a:t>MPI job :</a:t>
            </a:r>
          </a:p>
          <a:p>
            <a:pPr lvl="2" eaLnBrk="1" hangingPunct="1">
              <a:buClr>
                <a:schemeClr val="accent2">
                  <a:lumMod val="75000"/>
                  <a:lumOff val="25000"/>
                </a:schemeClr>
              </a:buClr>
              <a:defRPr/>
            </a:pPr>
            <a:r>
              <a:rPr lang="en-US" dirty="0" smtClean="0">
                <a:latin typeface="Courier New" pitchFamily="49" charset="0"/>
                <a:cs typeface="Courier New" pitchFamily="49" charset="0"/>
              </a:rPr>
              <a:t>$</a:t>
            </a:r>
            <a:r>
              <a:rPr lang="en-US" dirty="0" smtClean="0"/>
              <a:t> </a:t>
            </a:r>
            <a:r>
              <a:rPr lang="en-US" dirty="0" smtClean="0">
                <a:latin typeface="Courier New" pitchFamily="49" charset="0"/>
                <a:cs typeface="Courier New" pitchFamily="49" charset="0"/>
              </a:rPr>
              <a:t>mpif90 example_mpi_3D.f pzfft3d.f </a:t>
            </a:r>
            <a:r>
              <a:rPr lang="en-US" dirty="0" err="1" smtClean="0">
                <a:latin typeface="Courier New" pitchFamily="49" charset="0"/>
                <a:cs typeface="Courier New" pitchFamily="49" charset="0"/>
              </a:rPr>
              <a:t>kernel.f</a:t>
            </a:r>
            <a:r>
              <a:rPr lang="en-US" dirty="0" smtClean="0">
                <a:latin typeface="Courier New" pitchFamily="49" charset="0"/>
                <a:cs typeface="Courier New" pitchFamily="49" charset="0"/>
              </a:rPr>
              <a:t> fft235.f –o mpi3d</a:t>
            </a:r>
          </a:p>
          <a:p>
            <a:pPr lvl="2" eaLnBrk="1" hangingPunct="1">
              <a:buClr>
                <a:schemeClr val="accent2">
                  <a:lumMod val="75000"/>
                  <a:lumOff val="25000"/>
                </a:schemeClr>
              </a:buClr>
              <a:defRPr/>
            </a:pPr>
            <a:r>
              <a:rPr lang="en-US" dirty="0" smtClean="0">
                <a:latin typeface="Courier New" pitchFamily="49" charset="0"/>
                <a:cs typeface="Courier New" pitchFamily="49" charset="0"/>
              </a:rPr>
              <a:t>$ </a:t>
            </a:r>
            <a:r>
              <a:rPr lang="en-US" dirty="0" err="1" smtClean="0">
                <a:latin typeface="Courier New" pitchFamily="49" charset="0"/>
                <a:cs typeface="Courier New" pitchFamily="49" charset="0"/>
              </a:rPr>
              <a:t>mpiexec</a:t>
            </a:r>
            <a:r>
              <a:rPr lang="en-US" dirty="0" smtClean="0">
                <a:latin typeface="Courier New" pitchFamily="49" charset="0"/>
                <a:cs typeface="Courier New" pitchFamily="49" charset="0"/>
              </a:rPr>
              <a:t> –</a:t>
            </a:r>
            <a:r>
              <a:rPr lang="en-US" dirty="0" err="1" smtClean="0">
                <a:latin typeface="Courier New" pitchFamily="49" charset="0"/>
                <a:cs typeface="Courier New" pitchFamily="49" charset="0"/>
              </a:rPr>
              <a:t>np</a:t>
            </a:r>
            <a:r>
              <a:rPr lang="en-US" dirty="0" smtClean="0">
                <a:latin typeface="Courier New" pitchFamily="49" charset="0"/>
                <a:cs typeface="Courier New" pitchFamily="49" charset="0"/>
              </a:rPr>
              <a:t> 4 ./mpi3d</a:t>
            </a:r>
          </a:p>
          <a:p>
            <a:pPr lvl="2" eaLnBrk="1" hangingPunct="1">
              <a:buClr>
                <a:schemeClr val="accent2">
                  <a:lumMod val="75000"/>
                  <a:lumOff val="25000"/>
                </a:schemeClr>
              </a:buClr>
              <a:buNone/>
              <a:defRPr/>
            </a:pPr>
            <a:endParaRPr lang="en-US" dirty="0" smtClean="0"/>
          </a:p>
          <a:p>
            <a:pPr lvl="1" eaLnBrk="1" hangingPunct="1">
              <a:buClr>
                <a:schemeClr val="accent2">
                  <a:lumMod val="75000"/>
                  <a:lumOff val="25000"/>
                </a:schemeClr>
              </a:buClr>
              <a:defRPr/>
            </a:pPr>
            <a:r>
              <a:rPr lang="en-US" dirty="0" smtClean="0"/>
              <a:t>hybrid job :</a:t>
            </a:r>
          </a:p>
          <a:p>
            <a:pPr lvl="2" eaLnBrk="1" hangingPunct="1">
              <a:buClr>
                <a:schemeClr val="accent2">
                  <a:lumMod val="75000"/>
                  <a:lumOff val="25000"/>
                </a:schemeClr>
              </a:buClr>
              <a:defRPr/>
            </a:pPr>
            <a:r>
              <a:rPr lang="en-US" dirty="0" smtClean="0">
                <a:latin typeface="Courier New" pitchFamily="49" charset="0"/>
                <a:cs typeface="Courier New" pitchFamily="49" charset="0"/>
              </a:rPr>
              <a:t>$</a:t>
            </a:r>
            <a:r>
              <a:rPr lang="en-US" dirty="0" smtClean="0"/>
              <a:t>  </a:t>
            </a:r>
            <a:r>
              <a:rPr lang="en-US" dirty="0" smtClean="0">
                <a:latin typeface="Courier New" pitchFamily="49" charset="0"/>
                <a:cs typeface="Courier New" pitchFamily="49" charset="0"/>
              </a:rPr>
              <a:t>mpif90 –</a:t>
            </a:r>
            <a:r>
              <a:rPr lang="en-US" dirty="0" err="1" smtClean="0">
                <a:latin typeface="Courier New" pitchFamily="49" charset="0"/>
                <a:cs typeface="Courier New" pitchFamily="49" charset="0"/>
              </a:rPr>
              <a:t>openmp</a:t>
            </a:r>
            <a:r>
              <a:rPr lang="en-US" dirty="0" smtClean="0">
                <a:latin typeface="Courier New" pitchFamily="49" charset="0"/>
                <a:cs typeface="Courier New" pitchFamily="49" charset="0"/>
              </a:rPr>
              <a:t> example_mpi_3D.f pzfft3d.f </a:t>
            </a:r>
            <a:r>
              <a:rPr lang="en-US" dirty="0" err="1" smtClean="0">
                <a:latin typeface="Courier New" pitchFamily="49" charset="0"/>
                <a:cs typeface="Courier New" pitchFamily="49" charset="0"/>
              </a:rPr>
              <a:t>kernel.f</a:t>
            </a:r>
            <a:r>
              <a:rPr lang="en-US" dirty="0" smtClean="0">
                <a:latin typeface="Courier New" pitchFamily="49" charset="0"/>
                <a:cs typeface="Courier New" pitchFamily="49" charset="0"/>
              </a:rPr>
              <a:t> fft235.f –o mpi3d </a:t>
            </a:r>
          </a:p>
          <a:p>
            <a:pPr lvl="2" eaLnBrk="1" hangingPunct="1">
              <a:buClr>
                <a:schemeClr val="accent2">
                  <a:lumMod val="75000"/>
                  <a:lumOff val="25000"/>
                </a:schemeClr>
              </a:buClr>
              <a:defRPr/>
            </a:pPr>
            <a:r>
              <a:rPr lang="en-US" dirty="0" smtClean="0">
                <a:latin typeface="Courier New" pitchFamily="49" charset="0"/>
                <a:cs typeface="Courier New" pitchFamily="49" charset="0"/>
              </a:rPr>
              <a:t>$ OMP_NUM_THREADS=2 </a:t>
            </a:r>
            <a:r>
              <a:rPr lang="en-US" dirty="0" err="1" smtClean="0">
                <a:latin typeface="Courier New" pitchFamily="49" charset="0"/>
                <a:cs typeface="Courier New" pitchFamily="49" charset="0"/>
              </a:rPr>
              <a:t>mpiexec</a:t>
            </a:r>
            <a:r>
              <a:rPr lang="en-US" dirty="0" smtClean="0">
                <a:latin typeface="Courier New" pitchFamily="49" charset="0"/>
                <a:cs typeface="Courier New" pitchFamily="49" charset="0"/>
              </a:rPr>
              <a:t> –</a:t>
            </a:r>
            <a:r>
              <a:rPr lang="en-US" dirty="0" err="1" smtClean="0">
                <a:latin typeface="Courier New" pitchFamily="49" charset="0"/>
                <a:cs typeface="Courier New" pitchFamily="49" charset="0"/>
              </a:rPr>
              <a:t>np</a:t>
            </a:r>
            <a:r>
              <a:rPr lang="en-US" dirty="0" smtClean="0">
                <a:latin typeface="Courier New" pitchFamily="49" charset="0"/>
                <a:cs typeface="Courier New" pitchFamily="49" charset="0"/>
              </a:rPr>
              <a:t> 2 ./mpi3d</a:t>
            </a:r>
          </a:p>
          <a:p>
            <a:pPr lvl="2" eaLnBrk="1" hangingPunct="1">
              <a:buClr>
                <a:schemeClr val="accent2">
                  <a:lumMod val="75000"/>
                  <a:lumOff val="25000"/>
                </a:schemeClr>
              </a:buClr>
              <a:defRPr/>
            </a:pPr>
            <a:endParaRPr lang="en-US" dirty="0" smtClean="0">
              <a:latin typeface="Courier New" pitchFamily="49" charset="0"/>
              <a:cs typeface="Courier New" pitchFamily="49" charset="0"/>
            </a:endParaRPr>
          </a:p>
          <a:p>
            <a:pPr lvl="2" eaLnBrk="1" hangingPunct="1">
              <a:buClr>
                <a:schemeClr val="accent2">
                  <a:lumMod val="75000"/>
                  <a:lumOff val="25000"/>
                </a:schemeClr>
              </a:buClr>
              <a:defRPr/>
            </a:pPr>
            <a:endParaRPr lang="en-US" dirty="0" smtClean="0">
              <a:latin typeface="Courier New" pitchFamily="49" charset="0"/>
              <a:cs typeface="Courier New" pitchFamily="49" charset="0"/>
            </a:endParaRPr>
          </a:p>
          <a:p>
            <a:pPr lvl="2" eaLnBrk="1" hangingPunct="1">
              <a:buClr>
                <a:schemeClr val="accent2">
                  <a:lumMod val="75000"/>
                  <a:lumOff val="25000"/>
                </a:schemeClr>
              </a:buClr>
              <a:defRPr/>
            </a:pPr>
            <a:endParaRPr lang="en-US" dirty="0" smtClean="0">
              <a:latin typeface="Courier New" pitchFamily="49" charset="0"/>
              <a:cs typeface="Courier New" pitchFamily="49" charset="0"/>
            </a:endParaRPr>
          </a:p>
          <a:p>
            <a:pPr lvl="2" eaLnBrk="1" hangingPunct="1">
              <a:buClr>
                <a:schemeClr val="accent2">
                  <a:lumMod val="75000"/>
                  <a:lumOff val="25000"/>
                </a:schemeClr>
              </a:buClr>
              <a:defRPr/>
            </a:pPr>
            <a:endParaRPr lang="en-US" dirty="0" smtClean="0">
              <a:latin typeface="Courier New" pitchFamily="49" charset="0"/>
              <a:cs typeface="Courier New" pitchFamily="49" charset="0"/>
            </a:endParaRPr>
          </a:p>
          <a:p>
            <a:pPr lvl="2" eaLnBrk="1" hangingPunct="1">
              <a:buClr>
                <a:schemeClr val="accent2">
                  <a:lumMod val="75000"/>
                  <a:lumOff val="25000"/>
                </a:schemeClr>
              </a:buClr>
              <a:defRPr/>
            </a:pPr>
            <a:endParaRPr lang="en-US" dirty="0" smtClean="0">
              <a:latin typeface="Courier New" pitchFamily="49" charset="0"/>
              <a:cs typeface="Courier New" pitchFamily="49" charset="0"/>
            </a:endParaRPr>
          </a:p>
          <a:p>
            <a:pPr lvl="2" eaLnBrk="1" hangingPunct="1">
              <a:buClr>
                <a:schemeClr val="accent2">
                  <a:lumMod val="75000"/>
                  <a:lumOff val="25000"/>
                </a:schemeClr>
              </a:buClr>
              <a:buNone/>
              <a:defRPr/>
            </a:pPr>
            <a:endParaRPr lang="en-US" dirty="0" smtClean="0"/>
          </a:p>
          <a:p>
            <a:pPr lvl="2" eaLnBrk="1" hangingPunct="1">
              <a:buClr>
                <a:schemeClr val="accent2">
                  <a:lumMod val="75000"/>
                  <a:lumOff val="25000"/>
                </a:schemeClr>
              </a:buClr>
              <a:buNone/>
              <a:defRPr/>
            </a:pPr>
            <a:endParaRPr lang="en-US" dirty="0" smtClean="0">
              <a:latin typeface="Courier New" pitchFamily="49" charset="0"/>
              <a:cs typeface="Courier New" pitchFamily="49" charset="0"/>
            </a:endParaRPr>
          </a:p>
          <a:p>
            <a:pPr lvl="2" eaLnBrk="1" hangingPunct="1">
              <a:buClr>
                <a:schemeClr val="accent2">
                  <a:lumMod val="75000"/>
                  <a:lumOff val="25000"/>
                </a:schemeClr>
              </a:buClr>
              <a:buNone/>
              <a:defRPr/>
            </a:pPr>
            <a:r>
              <a:rPr lang="en-US" dirty="0" smtClean="0">
                <a:latin typeface="Courier New" pitchFamily="49" charset="0"/>
                <a:cs typeface="Courier New" pitchFamily="49" charset="0"/>
              </a:rPr>
              <a:t> </a:t>
            </a:r>
            <a:r>
              <a:rPr lang="en-US" dirty="0" smtClean="0"/>
              <a:t>  </a:t>
            </a:r>
          </a:p>
          <a:p>
            <a:endParaRPr lang="en-US" dirty="0"/>
          </a:p>
        </p:txBody>
      </p:sp>
      <p:sp>
        <p:nvSpPr>
          <p:cNvPr id="4" name="Footer Placeholder 3"/>
          <p:cNvSpPr>
            <a:spLocks noGrp="1"/>
          </p:cNvSpPr>
          <p:nvPr>
            <p:ph type="ftr" sz="quarter" idx="10"/>
          </p:nvPr>
        </p:nvSpPr>
        <p:spPr/>
        <p:txBody>
          <a:bodyPr/>
          <a:lstStyle/>
          <a:p>
            <a:pPr>
              <a:defRPr/>
            </a:pPr>
            <a:r>
              <a:rPr lang="en-US" smtClean="0"/>
              <a:t>&lt;Event&gt; – &lt;Place&gt; &lt;Date (DD-Month-YYYY)&gt;					</a:t>
            </a:r>
            <a:fld id="{70F2B333-24EA-4DE2-9D5F-F92EB537375C}" type="slidenum">
              <a:rPr lang="el-GR" smtClean="0"/>
              <a:pPr>
                <a:defRPr/>
              </a:pPr>
              <a:t>19</a:t>
            </a:fld>
            <a:endParaRPr lang="el-GR" dirty="0"/>
          </a:p>
        </p:txBody>
      </p:sp>
    </p:spTree>
  </p:cSld>
  <p:clrMapOvr>
    <a:masterClrMapping/>
  </p:clrMapOvr>
  <p:transition xmlns:p14="http://schemas.microsoft.com/office/powerpoint/2010/main">
    <p:push/>
  </p:transition>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pPr eaLnBrk="1" hangingPunct="1"/>
            <a:r>
              <a:rPr lang="en-US" dirty="0" smtClean="0"/>
              <a:t>Overview</a:t>
            </a:r>
          </a:p>
        </p:txBody>
      </p:sp>
      <p:sp>
        <p:nvSpPr>
          <p:cNvPr id="3" name="Content Placeholder 2"/>
          <p:cNvSpPr>
            <a:spLocks noGrp="1"/>
          </p:cNvSpPr>
          <p:nvPr>
            <p:ph idx="1"/>
          </p:nvPr>
        </p:nvSpPr>
        <p:spPr>
          <a:xfrm>
            <a:off x="0" y="1246909"/>
            <a:ext cx="9906000" cy="5326929"/>
          </a:xfrm>
        </p:spPr>
        <p:txBody>
          <a:bodyPr/>
          <a:lstStyle/>
          <a:p>
            <a:pPr eaLnBrk="1" hangingPunct="1">
              <a:buClr>
                <a:schemeClr val="accent2">
                  <a:lumMod val="75000"/>
                  <a:lumOff val="25000"/>
                </a:schemeClr>
              </a:buClr>
              <a:buNone/>
              <a:defRPr/>
            </a:pPr>
            <a:endParaRPr lang="en-US" dirty="0" smtClean="0"/>
          </a:p>
          <a:p>
            <a:pPr eaLnBrk="1" hangingPunct="1">
              <a:buClr>
                <a:schemeClr val="accent2">
                  <a:lumMod val="75000"/>
                  <a:lumOff val="25000"/>
                </a:schemeClr>
              </a:buClr>
              <a:defRPr/>
            </a:pPr>
            <a:r>
              <a:rPr lang="en-US" dirty="0" smtClean="0"/>
              <a:t>Introduction</a:t>
            </a:r>
            <a:endParaRPr lang="en-US" dirty="0" smtClean="0"/>
          </a:p>
          <a:p>
            <a:pPr eaLnBrk="1" hangingPunct="1">
              <a:buClr>
                <a:schemeClr val="accent2">
                  <a:lumMod val="75000"/>
                  <a:lumOff val="25000"/>
                </a:schemeClr>
              </a:buClr>
              <a:buNone/>
              <a:defRPr/>
            </a:pPr>
            <a:endParaRPr lang="en-US" dirty="0" smtClean="0"/>
          </a:p>
          <a:p>
            <a:pPr eaLnBrk="1" hangingPunct="1">
              <a:buClr>
                <a:schemeClr val="accent2">
                  <a:lumMod val="75000"/>
                  <a:lumOff val="25000"/>
                </a:schemeClr>
              </a:buClr>
              <a:defRPr/>
            </a:pPr>
            <a:r>
              <a:rPr lang="en-US" dirty="0" smtClean="0"/>
              <a:t>FFT algorithms and FFT libraries</a:t>
            </a:r>
            <a:endParaRPr lang="en-US" b="1" dirty="0" smtClean="0">
              <a:solidFill>
                <a:schemeClr val="accent6">
                  <a:lumMod val="75000"/>
                </a:schemeClr>
              </a:solidFill>
            </a:endParaRPr>
          </a:p>
          <a:p>
            <a:pPr eaLnBrk="1" hangingPunct="1">
              <a:buClr>
                <a:schemeClr val="accent2">
                  <a:lumMod val="75000"/>
                  <a:lumOff val="25000"/>
                </a:schemeClr>
              </a:buClr>
              <a:defRPr/>
            </a:pPr>
            <a:endParaRPr lang="en-US" dirty="0" smtClean="0"/>
          </a:p>
          <a:p>
            <a:pPr eaLnBrk="1" hangingPunct="1">
              <a:buClr>
                <a:schemeClr val="accent2">
                  <a:lumMod val="75000"/>
                  <a:lumOff val="25000"/>
                </a:schemeClr>
              </a:buClr>
              <a:defRPr/>
            </a:pPr>
            <a:r>
              <a:rPr lang="en-US" dirty="0" smtClean="0"/>
              <a:t>FFTE library</a:t>
            </a:r>
          </a:p>
          <a:p>
            <a:pPr lvl="1" eaLnBrk="1" hangingPunct="1">
              <a:buClr>
                <a:schemeClr val="accent2">
                  <a:lumMod val="75000"/>
                  <a:lumOff val="25000"/>
                </a:schemeClr>
              </a:buClr>
              <a:defRPr/>
            </a:pPr>
            <a:r>
              <a:rPr lang="en-US" dirty="0" smtClean="0"/>
              <a:t>Overview of mostly used subroutines </a:t>
            </a:r>
          </a:p>
          <a:p>
            <a:pPr lvl="1" eaLnBrk="1" hangingPunct="1">
              <a:buClr>
                <a:schemeClr val="accent2">
                  <a:lumMod val="75000"/>
                  <a:lumOff val="25000"/>
                </a:schemeClr>
              </a:buClr>
              <a:defRPr/>
            </a:pPr>
            <a:r>
              <a:rPr lang="en-US" dirty="0" smtClean="0"/>
              <a:t> tests, compiling and running (serial, OPENMP, MPI, MPI+OPENMP)</a:t>
            </a:r>
          </a:p>
          <a:p>
            <a:pPr eaLnBrk="1" hangingPunct="1">
              <a:buClr>
                <a:schemeClr val="accent2">
                  <a:lumMod val="75000"/>
                  <a:lumOff val="25000"/>
                </a:schemeClr>
              </a:buClr>
              <a:defRPr/>
            </a:pPr>
            <a:endParaRPr lang="en-US" dirty="0" smtClean="0"/>
          </a:p>
          <a:p>
            <a:pPr eaLnBrk="1" hangingPunct="1">
              <a:buClr>
                <a:schemeClr val="accent2">
                  <a:lumMod val="75000"/>
                  <a:lumOff val="25000"/>
                </a:schemeClr>
              </a:buClr>
              <a:defRPr/>
            </a:pPr>
            <a:r>
              <a:rPr lang="en-US" dirty="0" smtClean="0"/>
              <a:t>FFTW library</a:t>
            </a:r>
          </a:p>
          <a:p>
            <a:pPr lvl="1" eaLnBrk="1" hangingPunct="1">
              <a:buClr>
                <a:schemeClr val="accent2">
                  <a:lumMod val="75000"/>
                  <a:lumOff val="25000"/>
                </a:schemeClr>
              </a:buClr>
              <a:defRPr/>
            </a:pPr>
            <a:r>
              <a:rPr lang="en-US" dirty="0" smtClean="0"/>
              <a:t>Overview of mostly used subroutines </a:t>
            </a:r>
          </a:p>
          <a:p>
            <a:pPr lvl="1" eaLnBrk="1" hangingPunct="1">
              <a:buClr>
                <a:schemeClr val="accent2">
                  <a:lumMod val="75000"/>
                  <a:lumOff val="25000"/>
                </a:schemeClr>
              </a:buClr>
              <a:defRPr/>
            </a:pPr>
            <a:r>
              <a:rPr lang="en-US" dirty="0" smtClean="0"/>
              <a:t> tests, compiling and running (serial, OPENMP, MPI, MPI+OPENMP)</a:t>
            </a:r>
            <a:endParaRPr lang="en-US" i="1" dirty="0" smtClean="0">
              <a:solidFill>
                <a:schemeClr val="accent2">
                  <a:lumMod val="75000"/>
                  <a:lumOff val="25000"/>
                </a:schemeClr>
              </a:solidFill>
            </a:endParaRPr>
          </a:p>
          <a:p>
            <a:pPr eaLnBrk="1" hangingPunct="1">
              <a:buClr>
                <a:schemeClr val="accent2">
                  <a:lumMod val="75000"/>
                  <a:lumOff val="25000"/>
                </a:schemeClr>
              </a:buClr>
              <a:defRPr/>
            </a:pPr>
            <a:endParaRPr lang="en-US" u="sng" dirty="0" smtClean="0">
              <a:solidFill>
                <a:schemeClr val="accent4">
                  <a:lumMod val="75000"/>
                </a:schemeClr>
              </a:solidFill>
            </a:endParaRPr>
          </a:p>
          <a:p>
            <a:pPr eaLnBrk="1" hangingPunct="1">
              <a:buClr>
                <a:schemeClr val="accent2">
                  <a:lumMod val="75000"/>
                  <a:lumOff val="25000"/>
                </a:schemeClr>
              </a:buClr>
              <a:defRPr/>
            </a:pPr>
            <a:endParaRPr lang="en-US" dirty="0" smtClean="0"/>
          </a:p>
        </p:txBody>
      </p:sp>
      <p:sp>
        <p:nvSpPr>
          <p:cNvPr id="10244" name="Footer Placeholder 3"/>
          <p:cNvSpPr>
            <a:spLocks noGrp="1"/>
          </p:cNvSpPr>
          <p:nvPr>
            <p:ph type="ftr" sz="quarter" idx="10"/>
          </p:nvPr>
        </p:nvSpPr>
        <p:spPr/>
        <p:txBody>
          <a:bodyPr/>
          <a:lstStyle/>
          <a:p>
            <a:pPr defTabSz="958850"/>
            <a:r>
              <a:rPr lang="en-US"/>
              <a:t>&lt;Event&gt; – &lt;Place&gt; &lt;Date (DD-Month-YYYY)					</a:t>
            </a:r>
            <a:fld id="{A8D006C7-9E67-409C-BCD6-DF868965AE15}" type="slidenum">
              <a:rPr lang="el-GR"/>
              <a:pPr defTabSz="958850"/>
              <a:t>2</a:t>
            </a:fld>
            <a:endParaRPr lang="el-GR"/>
          </a:p>
        </p:txBody>
      </p:sp>
    </p:spTree>
  </p:cSld>
  <p:clrMapOvr>
    <a:masterClrMapping/>
  </p:clrMapOvr>
  <p:transition xmlns:p14="http://schemas.microsoft.com/office/powerpoint/2010/main">
    <p:pull dir="d"/>
  </p:transition>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FFTW library</a:t>
            </a:r>
            <a:endParaRPr lang="en-US" dirty="0"/>
          </a:p>
        </p:txBody>
      </p:sp>
      <p:sp>
        <p:nvSpPr>
          <p:cNvPr id="3" name="Content Placeholder 2"/>
          <p:cNvSpPr>
            <a:spLocks noGrp="1"/>
          </p:cNvSpPr>
          <p:nvPr>
            <p:ph idx="1"/>
          </p:nvPr>
        </p:nvSpPr>
        <p:spPr>
          <a:xfrm>
            <a:off x="0" y="1108364"/>
            <a:ext cx="9906000" cy="5465474"/>
          </a:xfrm>
        </p:spPr>
        <p:txBody>
          <a:bodyPr/>
          <a:lstStyle/>
          <a:p>
            <a:pPr>
              <a:buNone/>
            </a:pPr>
            <a:endParaRPr lang="en-US" sz="2000" dirty="0" smtClean="0"/>
          </a:p>
          <a:p>
            <a:r>
              <a:rPr lang="en-US" sz="2000" dirty="0" smtClean="0"/>
              <a:t>The Fastest Fourier Transform in the West (FFTW), is a software library for computing discrete Fourier transforms (DFTs), developed by </a:t>
            </a:r>
            <a:r>
              <a:rPr lang="en-US" sz="2000" dirty="0" err="1" smtClean="0"/>
              <a:t>Matteo</a:t>
            </a:r>
            <a:r>
              <a:rPr lang="en-US" sz="2000" dirty="0" smtClean="0"/>
              <a:t> </a:t>
            </a:r>
            <a:r>
              <a:rPr lang="en-US" sz="2000" dirty="0" err="1" smtClean="0"/>
              <a:t>Frigo</a:t>
            </a:r>
            <a:r>
              <a:rPr lang="en-US" sz="2000" dirty="0" smtClean="0"/>
              <a:t> and Steven G. Johnson at the Massachusetts Institute of Technology</a:t>
            </a:r>
          </a:p>
          <a:p>
            <a:endParaRPr lang="en-US" sz="2000" dirty="0" smtClean="0"/>
          </a:p>
          <a:p>
            <a:r>
              <a:rPr lang="en-US" sz="2000" dirty="0" smtClean="0"/>
              <a:t>FFTW is written in the C language</a:t>
            </a:r>
          </a:p>
          <a:p>
            <a:endParaRPr lang="en-US" sz="2000" dirty="0" smtClean="0"/>
          </a:p>
          <a:p>
            <a:r>
              <a:rPr lang="en-US" sz="2000" dirty="0" smtClean="0"/>
              <a:t> It can compute transforms of real and complex-valued arrays of arbitrary size and dimension in </a:t>
            </a:r>
            <a:r>
              <a:rPr lang="en-US" sz="2000" i="1" dirty="0" smtClean="0"/>
              <a:t>O(n log n) </a:t>
            </a:r>
            <a:r>
              <a:rPr lang="en-US" sz="2000" dirty="0" smtClean="0"/>
              <a:t>time.</a:t>
            </a:r>
          </a:p>
          <a:p>
            <a:r>
              <a:rPr lang="en-US" sz="2000" dirty="0" smtClean="0"/>
              <a:t> </a:t>
            </a:r>
          </a:p>
          <a:p>
            <a:r>
              <a:rPr lang="en-US" sz="2000" dirty="0" smtClean="0"/>
              <a:t>It works best on arrays of sizes with small prime factors, with powers of 2 being optimal and large primes being worst case</a:t>
            </a:r>
          </a:p>
          <a:p>
            <a:endParaRPr lang="en-US" sz="2000" dirty="0" smtClean="0"/>
          </a:p>
          <a:p>
            <a:r>
              <a:rPr lang="en-US" sz="2000" dirty="0" smtClean="0"/>
              <a:t> for prime sizes it uses either </a:t>
            </a:r>
            <a:r>
              <a:rPr lang="en-US" sz="2000" i="1" dirty="0" smtClean="0"/>
              <a:t>Rader's</a:t>
            </a:r>
            <a:r>
              <a:rPr lang="en-US" sz="2000" dirty="0" smtClean="0"/>
              <a:t> or </a:t>
            </a:r>
            <a:r>
              <a:rPr lang="en-US" sz="2000" i="1" dirty="0" smtClean="0"/>
              <a:t>Bluestein's</a:t>
            </a:r>
            <a:r>
              <a:rPr lang="en-US" sz="2000" dirty="0" smtClean="0"/>
              <a:t> FFT algorithm</a:t>
            </a:r>
          </a:p>
          <a:p>
            <a:endParaRPr lang="en-US" sz="2000" dirty="0" smtClean="0"/>
          </a:p>
          <a:p>
            <a:r>
              <a:rPr lang="en-US" sz="2000" dirty="0" smtClean="0"/>
              <a:t>In 1999, FFTW won the J. H. Wilkinson Prize for Numerical Software</a:t>
            </a:r>
          </a:p>
          <a:p>
            <a:endParaRPr lang="en-US" sz="2000" dirty="0" smtClean="0"/>
          </a:p>
          <a:p>
            <a:endParaRPr lang="en-US" sz="2000" dirty="0"/>
          </a:p>
        </p:txBody>
      </p:sp>
      <p:sp>
        <p:nvSpPr>
          <p:cNvPr id="4" name="Footer Placeholder 3"/>
          <p:cNvSpPr>
            <a:spLocks noGrp="1"/>
          </p:cNvSpPr>
          <p:nvPr>
            <p:ph type="ftr" sz="quarter" idx="10"/>
          </p:nvPr>
        </p:nvSpPr>
        <p:spPr/>
        <p:txBody>
          <a:bodyPr/>
          <a:lstStyle/>
          <a:p>
            <a:pPr>
              <a:defRPr/>
            </a:pPr>
            <a:r>
              <a:rPr lang="en-US" smtClean="0"/>
              <a:t>&lt;Event&gt; – &lt;Place&gt; &lt;Date (DD-Month-YYYY)&gt;					</a:t>
            </a:r>
            <a:fld id="{70F2B333-24EA-4DE2-9D5F-F92EB537375C}" type="slidenum">
              <a:rPr lang="el-GR" smtClean="0"/>
              <a:pPr>
                <a:defRPr/>
              </a:pPr>
              <a:t>20</a:t>
            </a:fld>
            <a:endParaRPr lang="el-GR" dirty="0"/>
          </a:p>
        </p:txBody>
      </p:sp>
    </p:spTree>
  </p:cSld>
  <p:clrMapOvr>
    <a:masterClrMapping/>
  </p:clrMapOvr>
  <p:transition xmlns:p14="http://schemas.microsoft.com/office/powerpoint/2010/main">
    <p:push/>
  </p:transition>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Installation on Linux</a:t>
            </a:r>
            <a:endParaRPr lang="en-US" dirty="0"/>
          </a:p>
        </p:txBody>
      </p:sp>
      <p:sp>
        <p:nvSpPr>
          <p:cNvPr id="3" name="Content Placeholder 2"/>
          <p:cNvSpPr>
            <a:spLocks noGrp="1"/>
          </p:cNvSpPr>
          <p:nvPr>
            <p:ph idx="1"/>
          </p:nvPr>
        </p:nvSpPr>
        <p:spPr>
          <a:xfrm>
            <a:off x="0" y="1219200"/>
            <a:ext cx="9906000" cy="5354638"/>
          </a:xfrm>
        </p:spPr>
        <p:txBody>
          <a:bodyPr/>
          <a:lstStyle/>
          <a:p>
            <a:r>
              <a:rPr lang="en-US" b="1" dirty="0" smtClean="0">
                <a:hlinkClick r:id="rId2"/>
              </a:rPr>
              <a:t>http://www.fftw.org/</a:t>
            </a:r>
            <a:endParaRPr lang="en-US" b="1" dirty="0" smtClean="0"/>
          </a:p>
          <a:p>
            <a:r>
              <a:rPr lang="en-US" dirty="0" smtClean="0"/>
              <a:t>Extract file with command </a:t>
            </a:r>
            <a:r>
              <a:rPr lang="en-US" dirty="0" smtClean="0">
                <a:latin typeface="Courier New" pitchFamily="49" charset="0"/>
                <a:cs typeface="Courier New" pitchFamily="49" charset="0"/>
              </a:rPr>
              <a:t>tar </a:t>
            </a:r>
            <a:r>
              <a:rPr lang="en-US" dirty="0" err="1" smtClean="0">
                <a:latin typeface="Courier New" pitchFamily="49" charset="0"/>
                <a:cs typeface="Courier New" pitchFamily="49" charset="0"/>
              </a:rPr>
              <a:t>xvzf</a:t>
            </a:r>
            <a:r>
              <a:rPr lang="en-US" dirty="0" smtClean="0">
                <a:latin typeface="Courier New" pitchFamily="49" charset="0"/>
                <a:cs typeface="Courier New" pitchFamily="49" charset="0"/>
              </a:rPr>
              <a:t>  fftw-3.3.2.tar.gz</a:t>
            </a:r>
          </a:p>
          <a:p>
            <a:r>
              <a:rPr lang="en-US" dirty="0" smtClean="0">
                <a:latin typeface="Courier New" pitchFamily="49" charset="0"/>
                <a:cs typeface="Courier New" pitchFamily="49" charset="0"/>
              </a:rPr>
              <a:t>$ </a:t>
            </a:r>
            <a:r>
              <a:rPr lang="en-US" dirty="0" err="1" smtClean="0">
                <a:latin typeface="Courier New" pitchFamily="49" charset="0"/>
                <a:cs typeface="Courier New" pitchFamily="49" charset="0"/>
              </a:rPr>
              <a:t>cd</a:t>
            </a:r>
            <a:r>
              <a:rPr lang="en-US" dirty="0" smtClean="0">
                <a:latin typeface="Courier New" pitchFamily="49" charset="0"/>
                <a:cs typeface="Courier New" pitchFamily="49" charset="0"/>
              </a:rPr>
              <a:t> fftw-3.3.2</a:t>
            </a:r>
          </a:p>
          <a:p>
            <a:r>
              <a:rPr lang="en-US" dirty="0" smtClean="0">
                <a:latin typeface="Courier New" pitchFamily="49" charset="0"/>
                <a:cs typeface="Courier New" pitchFamily="49" charset="0"/>
              </a:rPr>
              <a:t>$ ./configure –-enable-</a:t>
            </a:r>
            <a:r>
              <a:rPr lang="en-US" dirty="0" err="1" smtClean="0">
                <a:latin typeface="Courier New" pitchFamily="49" charset="0"/>
                <a:cs typeface="Courier New" pitchFamily="49" charset="0"/>
              </a:rPr>
              <a:t>openmp</a:t>
            </a:r>
            <a:r>
              <a:rPr lang="en-US" dirty="0" smtClean="0">
                <a:latin typeface="Courier New" pitchFamily="49" charset="0"/>
                <a:cs typeface="Courier New" pitchFamily="49" charset="0"/>
              </a:rPr>
              <a:t> –-enable-</a:t>
            </a:r>
            <a:r>
              <a:rPr lang="en-US" dirty="0" err="1" smtClean="0">
                <a:latin typeface="Courier New" pitchFamily="49" charset="0"/>
                <a:cs typeface="Courier New" pitchFamily="49" charset="0"/>
              </a:rPr>
              <a:t>mpi</a:t>
            </a:r>
            <a:r>
              <a:rPr lang="en-US" dirty="0" smtClean="0">
                <a:latin typeface="Courier New" pitchFamily="49" charset="0"/>
                <a:cs typeface="Courier New" pitchFamily="49" charset="0"/>
              </a:rPr>
              <a:t> --prefix=/home/</a:t>
            </a:r>
            <a:r>
              <a:rPr lang="en-US" dirty="0" err="1" smtClean="0">
                <a:latin typeface="Courier New" pitchFamily="49" charset="0"/>
                <a:cs typeface="Courier New" pitchFamily="49" charset="0"/>
              </a:rPr>
              <a:t>ajovic</a:t>
            </a:r>
            <a:r>
              <a:rPr lang="en-US" dirty="0" smtClean="0">
                <a:latin typeface="Courier New" pitchFamily="49" charset="0"/>
                <a:cs typeface="Courier New" pitchFamily="49" charset="0"/>
              </a:rPr>
              <a:t>/QE/ </a:t>
            </a:r>
            <a:r>
              <a:rPr lang="en-US" dirty="0" err="1" smtClean="0">
                <a:latin typeface="Courier New" pitchFamily="49" charset="0"/>
                <a:cs typeface="Courier New" pitchFamily="49" charset="0"/>
              </a:rPr>
              <a:t>name_directory</a:t>
            </a:r>
            <a:endParaRPr lang="en-US" dirty="0" smtClean="0">
              <a:latin typeface="Courier New" pitchFamily="49" charset="0"/>
              <a:cs typeface="Courier New" pitchFamily="49" charset="0"/>
            </a:endParaRPr>
          </a:p>
          <a:p>
            <a:r>
              <a:rPr lang="en-US" dirty="0" smtClean="0">
                <a:latin typeface="Courier New" pitchFamily="49" charset="0"/>
                <a:cs typeface="Courier New" pitchFamily="49" charset="0"/>
              </a:rPr>
              <a:t>$ make</a:t>
            </a:r>
          </a:p>
          <a:p>
            <a:r>
              <a:rPr lang="en-US" dirty="0" smtClean="0">
                <a:latin typeface="Courier New" pitchFamily="49" charset="0"/>
                <a:cs typeface="Courier New" pitchFamily="49" charset="0"/>
              </a:rPr>
              <a:t>$ make install</a:t>
            </a:r>
          </a:p>
          <a:p>
            <a:r>
              <a:rPr lang="en-US" dirty="0" smtClean="0"/>
              <a:t>The configure script chooses the </a:t>
            </a:r>
            <a:r>
              <a:rPr lang="en-US" i="1" dirty="0" err="1" smtClean="0"/>
              <a:t>gcc</a:t>
            </a:r>
            <a:r>
              <a:rPr lang="en-US" dirty="0" smtClean="0"/>
              <a:t> compiler by default, if it is available; you can select some other compiler with: </a:t>
            </a:r>
            <a:r>
              <a:rPr lang="en-US" dirty="0" smtClean="0">
                <a:latin typeface="Courier New" pitchFamily="49" charset="0"/>
                <a:cs typeface="Courier New" pitchFamily="49" charset="0"/>
              </a:rPr>
              <a:t>./configure CC="</a:t>
            </a:r>
            <a:r>
              <a:rPr lang="en-US" i="1" dirty="0" smtClean="0">
                <a:latin typeface="Courier New" pitchFamily="49" charset="0"/>
                <a:cs typeface="Courier New" pitchFamily="49" charset="0"/>
              </a:rPr>
              <a:t>&lt;the name of your C compiler&gt;</a:t>
            </a:r>
            <a:r>
              <a:rPr lang="en-US" dirty="0" smtClean="0">
                <a:latin typeface="Courier New" pitchFamily="49" charset="0"/>
                <a:cs typeface="Courier New" pitchFamily="49" charset="0"/>
              </a:rPr>
              <a:t>“</a:t>
            </a:r>
          </a:p>
          <a:p>
            <a:r>
              <a:rPr lang="en-US" dirty="0" smtClean="0">
                <a:latin typeface="Courier New" pitchFamily="49" charset="0"/>
                <a:cs typeface="Courier New" pitchFamily="49" charset="0"/>
              </a:rPr>
              <a:t>--enable-</a:t>
            </a:r>
            <a:r>
              <a:rPr lang="en-US" dirty="0" err="1" smtClean="0">
                <a:latin typeface="Courier New" pitchFamily="49" charset="0"/>
                <a:cs typeface="Courier New" pitchFamily="49" charset="0"/>
              </a:rPr>
              <a:t>mpi</a:t>
            </a:r>
            <a:r>
              <a:rPr lang="en-US" dirty="0" smtClean="0"/>
              <a:t>: Enables compilation and installation of the FFTW MPI library</a:t>
            </a:r>
          </a:p>
          <a:p>
            <a:r>
              <a:rPr lang="en-US" dirty="0" smtClean="0">
                <a:latin typeface="Courier New" pitchFamily="49" charset="0"/>
                <a:cs typeface="Courier New" pitchFamily="49" charset="0"/>
              </a:rPr>
              <a:t>--enable-</a:t>
            </a:r>
            <a:r>
              <a:rPr lang="en-US" dirty="0" err="1" smtClean="0">
                <a:latin typeface="Courier New" pitchFamily="49" charset="0"/>
                <a:cs typeface="Courier New" pitchFamily="49" charset="0"/>
              </a:rPr>
              <a:t>openmp</a:t>
            </a:r>
            <a:r>
              <a:rPr lang="en-US" dirty="0" smtClean="0"/>
              <a:t>: Enables compilation and installation of the FFTW OPENMP library</a:t>
            </a:r>
            <a:endParaRPr lang="en-US" dirty="0" smtClean="0">
              <a:latin typeface="Courier New" pitchFamily="49" charset="0"/>
              <a:cs typeface="Courier New" pitchFamily="49" charset="0"/>
            </a:endParaRPr>
          </a:p>
          <a:p>
            <a:endParaRPr lang="en-US" dirty="0" smtClean="0">
              <a:latin typeface="Courier New" pitchFamily="49" charset="0"/>
              <a:cs typeface="Courier New" pitchFamily="49" charset="0"/>
            </a:endParaRPr>
          </a:p>
          <a:p>
            <a:endParaRPr lang="en-US" dirty="0" smtClean="0">
              <a:latin typeface="Courier New" pitchFamily="49" charset="0"/>
              <a:cs typeface="Courier New" pitchFamily="49" charset="0"/>
            </a:endParaRPr>
          </a:p>
          <a:p>
            <a:endParaRPr lang="en-US" b="1" dirty="0" smtClean="0"/>
          </a:p>
          <a:p>
            <a:endParaRPr lang="en-US" b="1" dirty="0" smtClean="0"/>
          </a:p>
          <a:p>
            <a:endParaRPr lang="en-US" dirty="0" smtClean="0"/>
          </a:p>
          <a:p>
            <a:endParaRPr lang="en-US" b="1" dirty="0" smtClean="0"/>
          </a:p>
        </p:txBody>
      </p:sp>
      <p:sp>
        <p:nvSpPr>
          <p:cNvPr id="4" name="Footer Placeholder 3"/>
          <p:cNvSpPr>
            <a:spLocks noGrp="1"/>
          </p:cNvSpPr>
          <p:nvPr>
            <p:ph type="ftr" sz="quarter" idx="10"/>
          </p:nvPr>
        </p:nvSpPr>
        <p:spPr/>
        <p:txBody>
          <a:bodyPr/>
          <a:lstStyle/>
          <a:p>
            <a:pPr>
              <a:defRPr/>
            </a:pPr>
            <a:r>
              <a:rPr lang="en-US" smtClean="0"/>
              <a:t>&lt;Event&gt; – &lt;Place&gt; &lt;Date (DD-Month-YYYY)&gt;					</a:t>
            </a:r>
            <a:fld id="{70F2B333-24EA-4DE2-9D5F-F92EB537375C}" type="slidenum">
              <a:rPr lang="el-GR" smtClean="0"/>
              <a:pPr>
                <a:defRPr/>
              </a:pPr>
              <a:t>21</a:t>
            </a:fld>
            <a:endParaRPr lang="el-GR" dirty="0"/>
          </a:p>
        </p:txBody>
      </p:sp>
    </p:spTree>
  </p:cSld>
  <p:clrMapOvr>
    <a:masterClrMapping/>
  </p:clrMapOvr>
  <p:transition xmlns:p14="http://schemas.microsoft.com/office/powerpoint/2010/main">
    <p:push/>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COMPLEX 1D FFTW</a:t>
            </a:r>
            <a:endParaRPr lang="en-US" dirty="0"/>
          </a:p>
        </p:txBody>
      </p:sp>
      <p:sp>
        <p:nvSpPr>
          <p:cNvPr id="3" name="Content Placeholder 2"/>
          <p:cNvSpPr>
            <a:spLocks noGrp="1"/>
          </p:cNvSpPr>
          <p:nvPr>
            <p:ph idx="1"/>
          </p:nvPr>
        </p:nvSpPr>
        <p:spPr>
          <a:xfrm>
            <a:off x="0" y="1163783"/>
            <a:ext cx="9906000" cy="5410056"/>
          </a:xfrm>
        </p:spPr>
        <p:txBody>
          <a:bodyPr/>
          <a:lstStyle/>
          <a:p>
            <a:r>
              <a:rPr lang="en-US" sz="2000" dirty="0" smtClean="0">
                <a:latin typeface="Courier New" pitchFamily="49" charset="0"/>
                <a:cs typeface="Courier New" pitchFamily="49" charset="0"/>
              </a:rPr>
              <a:t>#include &lt;fftw3.h&gt; ...                                  {</a:t>
            </a:r>
          </a:p>
          <a:p>
            <a:r>
              <a:rPr lang="en-US" sz="2000" dirty="0" smtClean="0">
                <a:latin typeface="Courier New" pitchFamily="49" charset="0"/>
                <a:cs typeface="Courier New" pitchFamily="49" charset="0"/>
              </a:rPr>
              <a:t> </a:t>
            </a:r>
            <a:r>
              <a:rPr lang="en-US" sz="2000" dirty="0" err="1" smtClean="0">
                <a:latin typeface="Courier New" pitchFamily="49" charset="0"/>
                <a:cs typeface="Courier New" pitchFamily="49" charset="0"/>
              </a:rPr>
              <a:t>fftw_complex</a:t>
            </a:r>
            <a:r>
              <a:rPr lang="en-US" sz="2000" dirty="0" smtClean="0">
                <a:latin typeface="Courier New" pitchFamily="49" charset="0"/>
                <a:cs typeface="Courier New" pitchFamily="49" charset="0"/>
              </a:rPr>
              <a:t> *in, *out; </a:t>
            </a:r>
            <a:r>
              <a:rPr lang="en-US" sz="2000" dirty="0" err="1" smtClean="0">
                <a:latin typeface="Courier New" pitchFamily="49" charset="0"/>
                <a:cs typeface="Courier New" pitchFamily="49" charset="0"/>
              </a:rPr>
              <a:t>fftw_plan</a:t>
            </a:r>
            <a:r>
              <a:rPr lang="en-US" sz="2000" dirty="0" smtClean="0">
                <a:latin typeface="Courier New" pitchFamily="49" charset="0"/>
                <a:cs typeface="Courier New" pitchFamily="49" charset="0"/>
              </a:rPr>
              <a:t> p; . . . . .</a:t>
            </a:r>
          </a:p>
          <a:p>
            <a:r>
              <a:rPr lang="en-US" sz="2000" dirty="0" smtClean="0">
                <a:latin typeface="Courier New" pitchFamily="49" charset="0"/>
                <a:cs typeface="Courier New" pitchFamily="49" charset="0"/>
              </a:rPr>
              <a:t>in = (</a:t>
            </a:r>
            <a:r>
              <a:rPr lang="en-US" sz="2000" dirty="0" err="1" smtClean="0">
                <a:latin typeface="Courier New" pitchFamily="49" charset="0"/>
                <a:cs typeface="Courier New" pitchFamily="49" charset="0"/>
              </a:rPr>
              <a:t>fftw_complex</a:t>
            </a:r>
            <a:r>
              <a:rPr lang="en-US" sz="2000" dirty="0" smtClean="0">
                <a:latin typeface="Courier New" pitchFamily="49" charset="0"/>
                <a:cs typeface="Courier New" pitchFamily="49" charset="0"/>
              </a:rPr>
              <a:t>*) </a:t>
            </a:r>
            <a:r>
              <a:rPr lang="en-US" sz="2000" dirty="0" err="1" smtClean="0">
                <a:latin typeface="Courier New" pitchFamily="49" charset="0"/>
                <a:cs typeface="Courier New" pitchFamily="49" charset="0"/>
              </a:rPr>
              <a:t>fftw_malloc</a:t>
            </a:r>
            <a:r>
              <a:rPr lang="en-US" sz="2000" dirty="0" smtClean="0">
                <a:latin typeface="Courier New" pitchFamily="49" charset="0"/>
                <a:cs typeface="Courier New" pitchFamily="49" charset="0"/>
              </a:rPr>
              <a:t>(</a:t>
            </a:r>
            <a:r>
              <a:rPr lang="en-US" sz="2000" dirty="0" err="1" smtClean="0">
                <a:latin typeface="Courier New" pitchFamily="49" charset="0"/>
                <a:cs typeface="Courier New" pitchFamily="49" charset="0"/>
              </a:rPr>
              <a:t>sizeof</a:t>
            </a:r>
            <a:r>
              <a:rPr lang="en-US" sz="2000" dirty="0" smtClean="0">
                <a:latin typeface="Courier New" pitchFamily="49" charset="0"/>
                <a:cs typeface="Courier New" pitchFamily="49" charset="0"/>
              </a:rPr>
              <a:t>(</a:t>
            </a:r>
            <a:r>
              <a:rPr lang="en-US" sz="2000" dirty="0" err="1" smtClean="0">
                <a:latin typeface="Courier New" pitchFamily="49" charset="0"/>
                <a:cs typeface="Courier New" pitchFamily="49" charset="0"/>
              </a:rPr>
              <a:t>fftw_complex</a:t>
            </a:r>
            <a:r>
              <a:rPr lang="en-US" sz="2000" dirty="0" smtClean="0">
                <a:latin typeface="Courier New" pitchFamily="49" charset="0"/>
                <a:cs typeface="Courier New" pitchFamily="49" charset="0"/>
              </a:rPr>
              <a:t>) * N); out = (</a:t>
            </a:r>
            <a:r>
              <a:rPr lang="en-US" sz="2000" dirty="0" err="1" smtClean="0">
                <a:latin typeface="Courier New" pitchFamily="49" charset="0"/>
                <a:cs typeface="Courier New" pitchFamily="49" charset="0"/>
              </a:rPr>
              <a:t>fftw_complex</a:t>
            </a:r>
            <a:r>
              <a:rPr lang="en-US" sz="2000" dirty="0" smtClean="0">
                <a:latin typeface="Courier New" pitchFamily="49" charset="0"/>
                <a:cs typeface="Courier New" pitchFamily="49" charset="0"/>
              </a:rPr>
              <a:t>*) </a:t>
            </a:r>
            <a:r>
              <a:rPr lang="en-US" sz="2000" dirty="0" err="1" smtClean="0">
                <a:latin typeface="Courier New" pitchFamily="49" charset="0"/>
                <a:cs typeface="Courier New" pitchFamily="49" charset="0"/>
              </a:rPr>
              <a:t>fftw_malloc</a:t>
            </a:r>
            <a:r>
              <a:rPr lang="en-US" sz="2000" dirty="0" smtClean="0">
                <a:latin typeface="Courier New" pitchFamily="49" charset="0"/>
                <a:cs typeface="Courier New" pitchFamily="49" charset="0"/>
              </a:rPr>
              <a:t>(</a:t>
            </a:r>
            <a:r>
              <a:rPr lang="en-US" sz="2000" dirty="0" err="1" smtClean="0">
                <a:latin typeface="Courier New" pitchFamily="49" charset="0"/>
                <a:cs typeface="Courier New" pitchFamily="49" charset="0"/>
              </a:rPr>
              <a:t>sizeof</a:t>
            </a:r>
            <a:r>
              <a:rPr lang="en-US" sz="2000" dirty="0" smtClean="0">
                <a:latin typeface="Courier New" pitchFamily="49" charset="0"/>
                <a:cs typeface="Courier New" pitchFamily="49" charset="0"/>
              </a:rPr>
              <a:t>(</a:t>
            </a:r>
            <a:r>
              <a:rPr lang="en-US" sz="2000" dirty="0" err="1" smtClean="0">
                <a:latin typeface="Courier New" pitchFamily="49" charset="0"/>
                <a:cs typeface="Courier New" pitchFamily="49" charset="0"/>
              </a:rPr>
              <a:t>fftw_complex</a:t>
            </a:r>
            <a:r>
              <a:rPr lang="en-US" sz="2000" dirty="0" smtClean="0">
                <a:latin typeface="Courier New" pitchFamily="49" charset="0"/>
                <a:cs typeface="Courier New" pitchFamily="49" charset="0"/>
              </a:rPr>
              <a:t>) * N); p =fftw_plan_dft_1d(N, in, out, FFTW_FORWARD, FFTW_ESTIMATE); </a:t>
            </a:r>
          </a:p>
          <a:p>
            <a:r>
              <a:rPr lang="en-US" sz="2000" dirty="0" smtClean="0">
                <a:latin typeface="Courier New" pitchFamily="49" charset="0"/>
                <a:cs typeface="Courier New" pitchFamily="49" charset="0"/>
              </a:rPr>
              <a:t>... </a:t>
            </a:r>
            <a:r>
              <a:rPr lang="en-US" sz="2000" dirty="0" err="1" smtClean="0">
                <a:latin typeface="Courier New" pitchFamily="49" charset="0"/>
                <a:cs typeface="Courier New" pitchFamily="49" charset="0"/>
              </a:rPr>
              <a:t>fftw_execute</a:t>
            </a:r>
            <a:r>
              <a:rPr lang="en-US" sz="2000" dirty="0" smtClean="0">
                <a:latin typeface="Courier New" pitchFamily="49" charset="0"/>
                <a:cs typeface="Courier New" pitchFamily="49" charset="0"/>
              </a:rPr>
              <a:t>(p); /* repeat as needed */ </a:t>
            </a:r>
          </a:p>
          <a:p>
            <a:r>
              <a:rPr lang="en-US" sz="2000" dirty="0" smtClean="0">
                <a:latin typeface="Courier New" pitchFamily="49" charset="0"/>
                <a:cs typeface="Courier New" pitchFamily="49" charset="0"/>
              </a:rPr>
              <a:t>... </a:t>
            </a:r>
            <a:r>
              <a:rPr lang="en-US" sz="2000" dirty="0" err="1" smtClean="0">
                <a:latin typeface="Courier New" pitchFamily="49" charset="0"/>
                <a:cs typeface="Courier New" pitchFamily="49" charset="0"/>
              </a:rPr>
              <a:t>fftw_destroy_plan</a:t>
            </a:r>
            <a:r>
              <a:rPr lang="en-US" sz="2000" dirty="0" smtClean="0">
                <a:latin typeface="Courier New" pitchFamily="49" charset="0"/>
                <a:cs typeface="Courier New" pitchFamily="49" charset="0"/>
              </a:rPr>
              <a:t>(p); </a:t>
            </a:r>
          </a:p>
          <a:p>
            <a:r>
              <a:rPr lang="en-US" sz="2000" dirty="0" smtClean="0">
                <a:latin typeface="Courier New" pitchFamily="49" charset="0"/>
                <a:cs typeface="Courier New" pitchFamily="49" charset="0"/>
              </a:rPr>
              <a:t>    </a:t>
            </a:r>
            <a:r>
              <a:rPr lang="en-US" sz="2000" dirty="0" err="1" smtClean="0">
                <a:latin typeface="Courier New" pitchFamily="49" charset="0"/>
                <a:cs typeface="Courier New" pitchFamily="49" charset="0"/>
              </a:rPr>
              <a:t>fftw_free</a:t>
            </a:r>
            <a:r>
              <a:rPr lang="en-US" sz="2000" dirty="0" smtClean="0">
                <a:latin typeface="Courier New" pitchFamily="49" charset="0"/>
                <a:cs typeface="Courier New" pitchFamily="49" charset="0"/>
              </a:rPr>
              <a:t>(in); </a:t>
            </a:r>
            <a:r>
              <a:rPr lang="en-US" sz="2000" dirty="0" err="1" smtClean="0">
                <a:latin typeface="Courier New" pitchFamily="49" charset="0"/>
                <a:cs typeface="Courier New" pitchFamily="49" charset="0"/>
              </a:rPr>
              <a:t>fftw_free</a:t>
            </a:r>
            <a:r>
              <a:rPr lang="en-US" sz="2000" dirty="0" smtClean="0">
                <a:latin typeface="Courier New" pitchFamily="49" charset="0"/>
                <a:cs typeface="Courier New" pitchFamily="49" charset="0"/>
              </a:rPr>
              <a:t>(out);   }</a:t>
            </a:r>
          </a:p>
          <a:p>
            <a:pPr eaLnBrk="1" hangingPunct="1">
              <a:buClr>
                <a:schemeClr val="accent2">
                  <a:lumMod val="75000"/>
                  <a:lumOff val="25000"/>
                </a:schemeClr>
              </a:buClr>
              <a:defRPr/>
            </a:pPr>
            <a:r>
              <a:rPr lang="en-US" sz="2000" dirty="0" smtClean="0"/>
              <a:t>This function creates the plan:</a:t>
            </a:r>
            <a:endParaRPr lang="en-US" dirty="0" smtClean="0"/>
          </a:p>
          <a:p>
            <a:pPr lvl="1" eaLnBrk="1" hangingPunct="1">
              <a:buClr>
                <a:schemeClr val="accent2">
                  <a:lumMod val="75000"/>
                  <a:lumOff val="25000"/>
                </a:schemeClr>
              </a:buClr>
              <a:defRPr/>
            </a:pPr>
            <a:r>
              <a:rPr lang="en-US" dirty="0" smtClean="0">
                <a:latin typeface="Courier New" pitchFamily="49" charset="0"/>
                <a:cs typeface="Courier New" pitchFamily="49" charset="0"/>
              </a:rPr>
              <a:t>fftw_plan_dft_1d(</a:t>
            </a:r>
            <a:r>
              <a:rPr lang="en-US" dirty="0" err="1" smtClean="0">
                <a:latin typeface="Courier New" pitchFamily="49" charset="0"/>
                <a:cs typeface="Courier New" pitchFamily="49" charset="0"/>
              </a:rPr>
              <a:t>int</a:t>
            </a:r>
            <a:r>
              <a:rPr lang="en-US" dirty="0" smtClean="0">
                <a:latin typeface="Courier New" pitchFamily="49" charset="0"/>
                <a:cs typeface="Courier New" pitchFamily="49" charset="0"/>
              </a:rPr>
              <a:t> n, </a:t>
            </a:r>
            <a:r>
              <a:rPr lang="en-US" dirty="0" err="1" smtClean="0">
                <a:latin typeface="Courier New" pitchFamily="49" charset="0"/>
                <a:cs typeface="Courier New" pitchFamily="49" charset="0"/>
              </a:rPr>
              <a:t>fftw_complex</a:t>
            </a:r>
            <a:r>
              <a:rPr lang="en-US" dirty="0" smtClean="0">
                <a:latin typeface="Courier New" pitchFamily="49" charset="0"/>
                <a:cs typeface="Courier New" pitchFamily="49" charset="0"/>
              </a:rPr>
              <a:t> *in, </a:t>
            </a:r>
            <a:r>
              <a:rPr lang="en-US" dirty="0" err="1" smtClean="0">
                <a:latin typeface="Courier New" pitchFamily="49" charset="0"/>
                <a:cs typeface="Courier New" pitchFamily="49" charset="0"/>
              </a:rPr>
              <a:t>fftw_complex</a:t>
            </a:r>
            <a:r>
              <a:rPr lang="en-US" dirty="0" smtClean="0">
                <a:latin typeface="Courier New" pitchFamily="49" charset="0"/>
                <a:cs typeface="Courier New" pitchFamily="49" charset="0"/>
              </a:rPr>
              <a:t> *out, </a:t>
            </a:r>
            <a:r>
              <a:rPr lang="en-US" dirty="0" err="1" smtClean="0">
                <a:latin typeface="Courier New" pitchFamily="49" charset="0"/>
                <a:cs typeface="Courier New" pitchFamily="49" charset="0"/>
              </a:rPr>
              <a:t>int</a:t>
            </a:r>
            <a:r>
              <a:rPr lang="en-US" dirty="0" smtClean="0">
                <a:latin typeface="Courier New" pitchFamily="49" charset="0"/>
                <a:cs typeface="Courier New" pitchFamily="49" charset="0"/>
              </a:rPr>
              <a:t> sign, unsigned flags);</a:t>
            </a:r>
          </a:p>
          <a:p>
            <a:pPr lvl="1" eaLnBrk="1" hangingPunct="1">
              <a:buClr>
                <a:schemeClr val="accent2">
                  <a:lumMod val="75000"/>
                  <a:lumOff val="25000"/>
                </a:schemeClr>
              </a:buClr>
              <a:defRPr/>
            </a:pPr>
            <a:r>
              <a:rPr lang="en-US" dirty="0" smtClean="0">
                <a:cs typeface="Courier New" pitchFamily="49" charset="0"/>
              </a:rPr>
              <a:t>n is the size of the transform</a:t>
            </a:r>
          </a:p>
          <a:p>
            <a:pPr lvl="1" eaLnBrk="1" hangingPunct="1">
              <a:buClr>
                <a:schemeClr val="accent2">
                  <a:lumMod val="75000"/>
                  <a:lumOff val="25000"/>
                </a:schemeClr>
              </a:buClr>
              <a:defRPr/>
            </a:pPr>
            <a:r>
              <a:rPr lang="en-US" dirty="0" smtClean="0"/>
              <a:t> arguments in and out are pointers to the input and output arrays of the transform</a:t>
            </a:r>
          </a:p>
          <a:p>
            <a:pPr lvl="1" eaLnBrk="1" hangingPunct="1">
              <a:buClr>
                <a:schemeClr val="accent2">
                  <a:lumMod val="75000"/>
                  <a:lumOff val="25000"/>
                </a:schemeClr>
              </a:buClr>
              <a:defRPr/>
            </a:pPr>
            <a:r>
              <a:rPr lang="en-US" dirty="0" smtClean="0">
                <a:latin typeface="Courier New" pitchFamily="49" charset="0"/>
                <a:cs typeface="Courier New" pitchFamily="49" charset="0"/>
              </a:rPr>
              <a:t>sign</a:t>
            </a:r>
            <a:r>
              <a:rPr lang="en-US" dirty="0" smtClean="0"/>
              <a:t>, can be either </a:t>
            </a:r>
            <a:r>
              <a:rPr lang="en-US" dirty="0" smtClean="0">
                <a:latin typeface="Courier New" pitchFamily="49" charset="0"/>
                <a:cs typeface="Courier New" pitchFamily="49" charset="0"/>
              </a:rPr>
              <a:t>FFTW_FORWARD</a:t>
            </a:r>
            <a:r>
              <a:rPr lang="en-US" dirty="0" smtClean="0"/>
              <a:t> (-1) or </a:t>
            </a:r>
            <a:r>
              <a:rPr lang="en-US" dirty="0" smtClean="0">
                <a:latin typeface="Courier New" pitchFamily="49" charset="0"/>
                <a:cs typeface="Courier New" pitchFamily="49" charset="0"/>
              </a:rPr>
              <a:t>FFTW_BACKWARD</a:t>
            </a:r>
            <a:r>
              <a:rPr lang="en-US" dirty="0" smtClean="0"/>
              <a:t> (+1)</a:t>
            </a:r>
          </a:p>
          <a:p>
            <a:pPr lvl="1" eaLnBrk="1" hangingPunct="1">
              <a:buClr>
                <a:schemeClr val="accent2">
                  <a:lumMod val="75000"/>
                  <a:lumOff val="25000"/>
                </a:schemeClr>
              </a:buClr>
              <a:defRPr/>
            </a:pPr>
            <a:endParaRPr lang="en-US" dirty="0" smtClean="0"/>
          </a:p>
          <a:p>
            <a:pPr lvl="1" eaLnBrk="1" hangingPunct="1">
              <a:buClr>
                <a:schemeClr val="accent2">
                  <a:lumMod val="75000"/>
                  <a:lumOff val="25000"/>
                </a:schemeClr>
              </a:buClr>
              <a:defRPr/>
            </a:pPr>
            <a:endParaRPr lang="en-US" sz="2000" dirty="0" smtClean="0">
              <a:cs typeface="Courier New" pitchFamily="49" charset="0"/>
            </a:endParaRPr>
          </a:p>
        </p:txBody>
      </p:sp>
      <p:sp>
        <p:nvSpPr>
          <p:cNvPr id="4" name="Footer Placeholder 3"/>
          <p:cNvSpPr>
            <a:spLocks noGrp="1"/>
          </p:cNvSpPr>
          <p:nvPr>
            <p:ph type="ftr" sz="quarter" idx="10"/>
          </p:nvPr>
        </p:nvSpPr>
        <p:spPr/>
        <p:txBody>
          <a:bodyPr/>
          <a:lstStyle/>
          <a:p>
            <a:pPr>
              <a:defRPr/>
            </a:pPr>
            <a:r>
              <a:rPr lang="en-US" smtClean="0"/>
              <a:t>&lt;Event&gt; – &lt;Place&gt; &lt;Date (DD-Month-YYYY)&gt;					</a:t>
            </a:r>
            <a:fld id="{70F2B333-24EA-4DE2-9D5F-F92EB537375C}" type="slidenum">
              <a:rPr lang="el-GR" smtClean="0"/>
              <a:pPr>
                <a:defRPr/>
              </a:pPr>
              <a:t>22</a:t>
            </a:fld>
            <a:endParaRPr lang="el-GR" dirty="0"/>
          </a:p>
        </p:txBody>
      </p:sp>
    </p:spTree>
  </p:cSld>
  <p:clrMapOvr>
    <a:masterClrMapping/>
  </p:clrMapOvr>
  <p:transition xmlns:p14="http://schemas.microsoft.com/office/powerpoint/2010/main">
    <p:push/>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COMPLEX 1D FFTW</a:t>
            </a:r>
            <a:endParaRPr lang="en-US" dirty="0"/>
          </a:p>
        </p:txBody>
      </p:sp>
      <p:sp>
        <p:nvSpPr>
          <p:cNvPr id="3" name="Content Placeholder 2"/>
          <p:cNvSpPr>
            <a:spLocks noGrp="1"/>
          </p:cNvSpPr>
          <p:nvPr>
            <p:ph idx="1"/>
          </p:nvPr>
        </p:nvSpPr>
        <p:spPr>
          <a:xfrm>
            <a:off x="0" y="1149927"/>
            <a:ext cx="9906000" cy="5423911"/>
          </a:xfrm>
        </p:spPr>
        <p:txBody>
          <a:bodyPr/>
          <a:lstStyle/>
          <a:p>
            <a:pPr eaLnBrk="1" hangingPunct="1">
              <a:buClr>
                <a:schemeClr val="accent2">
                  <a:lumMod val="75000"/>
                  <a:lumOff val="25000"/>
                </a:schemeClr>
              </a:buClr>
              <a:defRPr/>
            </a:pPr>
            <a:r>
              <a:rPr lang="en-US" dirty="0" smtClean="0"/>
              <a:t>The flags : </a:t>
            </a:r>
            <a:r>
              <a:rPr lang="en-US" dirty="0" smtClean="0">
                <a:latin typeface="Courier New" pitchFamily="49" charset="0"/>
                <a:cs typeface="Courier New" pitchFamily="49" charset="0"/>
              </a:rPr>
              <a:t>FFTW_MEASURE</a:t>
            </a:r>
            <a:r>
              <a:rPr lang="en-US" dirty="0" smtClean="0"/>
              <a:t> or </a:t>
            </a:r>
            <a:r>
              <a:rPr lang="en-US" dirty="0" smtClean="0">
                <a:latin typeface="Courier New" pitchFamily="49" charset="0"/>
                <a:cs typeface="Courier New" pitchFamily="49" charset="0"/>
              </a:rPr>
              <a:t>FFTW_ESTIMATE </a:t>
            </a:r>
            <a:endParaRPr lang="en-US" dirty="0" smtClean="0"/>
          </a:p>
          <a:p>
            <a:pPr lvl="1" eaLnBrk="1" hangingPunct="1">
              <a:buClr>
                <a:schemeClr val="accent2">
                  <a:lumMod val="75000"/>
                  <a:lumOff val="25000"/>
                </a:schemeClr>
              </a:buClr>
              <a:defRPr/>
            </a:pPr>
            <a:r>
              <a:rPr lang="en-US" dirty="0" smtClean="0">
                <a:latin typeface="Courier New" pitchFamily="49" charset="0"/>
                <a:cs typeface="Courier New" pitchFamily="49" charset="0"/>
              </a:rPr>
              <a:t>FFTW_MEASURE</a:t>
            </a:r>
            <a:r>
              <a:rPr lang="en-US" dirty="0" smtClean="0"/>
              <a:t> instructs FFTW to run and measure the execution time of several FFTs in order to find the best way to compute the transform of size n. This process takes some time (usually a few seconds), depending on your machine and on the size of the transform</a:t>
            </a:r>
          </a:p>
          <a:p>
            <a:pPr lvl="1" eaLnBrk="1" hangingPunct="1">
              <a:buClr>
                <a:schemeClr val="accent2">
                  <a:lumMod val="75000"/>
                  <a:lumOff val="25000"/>
                </a:schemeClr>
              </a:buClr>
              <a:defRPr/>
            </a:pPr>
            <a:r>
              <a:rPr lang="en-US" dirty="0" smtClean="0">
                <a:latin typeface="Courier New" pitchFamily="49" charset="0"/>
                <a:cs typeface="Courier New" pitchFamily="49" charset="0"/>
              </a:rPr>
              <a:t>FFTW_ESTIMATE</a:t>
            </a:r>
            <a:r>
              <a:rPr lang="en-US" dirty="0" smtClean="0"/>
              <a:t>, on the contrary, does not run any computation and just builds a reasonable plan that is probably sub-optimal</a:t>
            </a:r>
          </a:p>
          <a:p>
            <a:pPr eaLnBrk="1" hangingPunct="1">
              <a:buClr>
                <a:schemeClr val="accent2">
                  <a:lumMod val="75000"/>
                  <a:lumOff val="25000"/>
                </a:schemeClr>
              </a:buClr>
              <a:defRPr/>
            </a:pPr>
            <a:r>
              <a:rPr lang="en-US" dirty="0" smtClean="0"/>
              <a:t> </a:t>
            </a:r>
            <a:r>
              <a:rPr lang="en-US" sz="2000" dirty="0" smtClean="0"/>
              <a:t> </a:t>
            </a:r>
            <a:r>
              <a:rPr lang="en-US" dirty="0" smtClean="0"/>
              <a:t>Computing the actual transforms via </a:t>
            </a:r>
            <a:r>
              <a:rPr lang="en-US" sz="2000" dirty="0" err="1" smtClean="0">
                <a:latin typeface="Courier New" pitchFamily="49" charset="0"/>
                <a:cs typeface="Courier New" pitchFamily="49" charset="0"/>
              </a:rPr>
              <a:t>fftw_execute</a:t>
            </a:r>
            <a:r>
              <a:rPr lang="en-US" sz="2000" dirty="0" smtClean="0">
                <a:latin typeface="Courier New" pitchFamily="49" charset="0"/>
                <a:cs typeface="Courier New" pitchFamily="49" charset="0"/>
              </a:rPr>
              <a:t>(plan) </a:t>
            </a:r>
            <a:r>
              <a:rPr lang="en-US" dirty="0" smtClean="0"/>
              <a:t>:</a:t>
            </a:r>
          </a:p>
          <a:p>
            <a:pPr lvl="1" eaLnBrk="1" hangingPunct="1">
              <a:buClr>
                <a:schemeClr val="accent2">
                  <a:lumMod val="75000"/>
                  <a:lumOff val="25000"/>
                </a:schemeClr>
              </a:buClr>
              <a:defRPr/>
            </a:pPr>
            <a:r>
              <a:rPr lang="en-US" dirty="0" smtClean="0">
                <a:latin typeface="Courier New" pitchFamily="49" charset="0"/>
                <a:cs typeface="Courier New" pitchFamily="49" charset="0"/>
              </a:rPr>
              <a:t>void </a:t>
            </a:r>
            <a:r>
              <a:rPr lang="en-US" dirty="0" err="1" smtClean="0">
                <a:latin typeface="Courier New" pitchFamily="49" charset="0"/>
                <a:cs typeface="Courier New" pitchFamily="49" charset="0"/>
              </a:rPr>
              <a:t>fftw_execute</a:t>
            </a:r>
            <a:r>
              <a:rPr lang="en-US" dirty="0" smtClean="0">
                <a:latin typeface="Courier New" pitchFamily="49" charset="0"/>
                <a:cs typeface="Courier New" pitchFamily="49" charset="0"/>
              </a:rPr>
              <a:t>(const </a:t>
            </a:r>
            <a:r>
              <a:rPr lang="en-US" dirty="0" err="1" smtClean="0">
                <a:latin typeface="Courier New" pitchFamily="49" charset="0"/>
                <a:cs typeface="Courier New" pitchFamily="49" charset="0"/>
              </a:rPr>
              <a:t>fftw_plan</a:t>
            </a:r>
            <a:r>
              <a:rPr lang="en-US" dirty="0" smtClean="0">
                <a:latin typeface="Courier New" pitchFamily="49" charset="0"/>
                <a:cs typeface="Courier New" pitchFamily="49" charset="0"/>
              </a:rPr>
              <a:t> plan);</a:t>
            </a:r>
          </a:p>
          <a:p>
            <a:pPr eaLnBrk="1" hangingPunct="1">
              <a:buClr>
                <a:schemeClr val="accent2">
                  <a:lumMod val="75000"/>
                  <a:lumOff val="25000"/>
                </a:schemeClr>
              </a:buClr>
              <a:defRPr/>
            </a:pPr>
            <a:r>
              <a:rPr lang="en-US" dirty="0" smtClean="0"/>
              <a:t>If you want to transform a </a:t>
            </a:r>
            <a:r>
              <a:rPr lang="en-US" i="1" dirty="0" smtClean="0"/>
              <a:t>different</a:t>
            </a:r>
            <a:r>
              <a:rPr lang="en-US" dirty="0" smtClean="0"/>
              <a:t> array of the same size, you can create a new plan with </a:t>
            </a:r>
            <a:r>
              <a:rPr lang="en-US" dirty="0" smtClean="0">
                <a:latin typeface="Courier New" pitchFamily="49" charset="0"/>
                <a:cs typeface="Courier New" pitchFamily="49" charset="0"/>
              </a:rPr>
              <a:t>fftw_plan_dft_1d</a:t>
            </a:r>
            <a:r>
              <a:rPr lang="en-US" dirty="0" smtClean="0"/>
              <a:t> and FFTW automatically reuses the information from the previous plan, if possible.</a:t>
            </a:r>
          </a:p>
          <a:p>
            <a:pPr eaLnBrk="1" hangingPunct="1">
              <a:buClr>
                <a:schemeClr val="accent2">
                  <a:lumMod val="75000"/>
                  <a:lumOff val="25000"/>
                </a:schemeClr>
              </a:buClr>
              <a:buNone/>
              <a:defRPr/>
            </a:pPr>
            <a:endParaRPr lang="en-US" dirty="0" smtClean="0"/>
          </a:p>
          <a:p>
            <a:pPr lvl="1" eaLnBrk="1" hangingPunct="1">
              <a:buClr>
                <a:schemeClr val="accent2">
                  <a:lumMod val="75000"/>
                  <a:lumOff val="25000"/>
                </a:schemeClr>
              </a:buClr>
              <a:defRPr/>
            </a:pPr>
            <a:endParaRPr lang="en-US" dirty="0" smtClean="0">
              <a:latin typeface="Courier New" pitchFamily="49" charset="0"/>
              <a:cs typeface="Courier New" pitchFamily="49" charset="0"/>
            </a:endParaRPr>
          </a:p>
          <a:p>
            <a:pPr lvl="1" eaLnBrk="1" hangingPunct="1">
              <a:buClr>
                <a:schemeClr val="accent2">
                  <a:lumMod val="75000"/>
                  <a:lumOff val="25000"/>
                </a:schemeClr>
              </a:buClr>
              <a:defRPr/>
            </a:pPr>
            <a:endParaRPr lang="en-US" dirty="0" smtClean="0"/>
          </a:p>
          <a:p>
            <a:pPr lvl="1" eaLnBrk="1" hangingPunct="1">
              <a:buClr>
                <a:schemeClr val="accent2">
                  <a:lumMod val="75000"/>
                  <a:lumOff val="25000"/>
                </a:schemeClr>
              </a:buClr>
              <a:defRPr/>
            </a:pPr>
            <a:endParaRPr lang="en-US" dirty="0" smtClean="0"/>
          </a:p>
          <a:p>
            <a:pPr lvl="1" eaLnBrk="1" hangingPunct="1">
              <a:buClr>
                <a:schemeClr val="accent2">
                  <a:lumMod val="75000"/>
                  <a:lumOff val="25000"/>
                </a:schemeClr>
              </a:buClr>
              <a:defRPr/>
            </a:pPr>
            <a:endParaRPr lang="en-US" dirty="0"/>
          </a:p>
        </p:txBody>
      </p:sp>
      <p:sp>
        <p:nvSpPr>
          <p:cNvPr id="4" name="Footer Placeholder 3"/>
          <p:cNvSpPr>
            <a:spLocks noGrp="1"/>
          </p:cNvSpPr>
          <p:nvPr>
            <p:ph type="ftr" sz="quarter" idx="10"/>
          </p:nvPr>
        </p:nvSpPr>
        <p:spPr/>
        <p:txBody>
          <a:bodyPr/>
          <a:lstStyle/>
          <a:p>
            <a:pPr>
              <a:defRPr/>
            </a:pPr>
            <a:r>
              <a:rPr lang="en-US" smtClean="0"/>
              <a:t>&lt;Event&gt; – &lt;Place&gt; &lt;Date (DD-Month-YYYY)&gt;					</a:t>
            </a:r>
            <a:fld id="{70F2B333-24EA-4DE2-9D5F-F92EB537375C}" type="slidenum">
              <a:rPr lang="el-GR" smtClean="0"/>
              <a:pPr>
                <a:defRPr/>
              </a:pPr>
              <a:t>23</a:t>
            </a:fld>
            <a:endParaRPr lang="el-GR" dirty="0"/>
          </a:p>
        </p:txBody>
      </p:sp>
    </p:spTree>
  </p:cSld>
  <p:clrMapOvr>
    <a:masterClrMapping/>
  </p:clrMapOvr>
  <p:transition xmlns:p14="http://schemas.microsoft.com/office/powerpoint/2010/main">
    <p:push/>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COMPLEX 2D and 3D FFTW</a:t>
            </a:r>
            <a:endParaRPr lang="en-US" dirty="0"/>
          </a:p>
        </p:txBody>
      </p:sp>
      <p:sp>
        <p:nvSpPr>
          <p:cNvPr id="3" name="Content Placeholder 2"/>
          <p:cNvSpPr>
            <a:spLocks noGrp="1"/>
          </p:cNvSpPr>
          <p:nvPr>
            <p:ph idx="1"/>
          </p:nvPr>
        </p:nvSpPr>
        <p:spPr>
          <a:xfrm>
            <a:off x="0" y="1233055"/>
            <a:ext cx="9906000" cy="5340783"/>
          </a:xfrm>
        </p:spPr>
        <p:txBody>
          <a:bodyPr/>
          <a:lstStyle/>
          <a:p>
            <a:endParaRPr lang="en-US" smtClean="0"/>
          </a:p>
          <a:p>
            <a:r>
              <a:rPr lang="en-US" smtClean="0"/>
              <a:t>2 </a:t>
            </a:r>
            <a:r>
              <a:rPr lang="en-US" dirty="0" smtClean="0"/>
              <a:t>and 3-dimensional transforms work much the same way as 1-dimensional transforms</a:t>
            </a:r>
          </a:p>
          <a:p>
            <a:pPr eaLnBrk="1" hangingPunct="1">
              <a:buClr>
                <a:schemeClr val="accent2">
                  <a:lumMod val="75000"/>
                  <a:lumOff val="25000"/>
                </a:schemeClr>
              </a:buClr>
              <a:defRPr/>
            </a:pPr>
            <a:r>
              <a:rPr lang="en-US" dirty="0" smtClean="0"/>
              <a:t>The 2d and 3d routines have the following signature:</a:t>
            </a:r>
            <a:r>
              <a:rPr lang="en-US" dirty="0" smtClean="0">
                <a:latin typeface="Courier New" pitchFamily="49" charset="0"/>
                <a:cs typeface="Courier New" pitchFamily="49" charset="0"/>
              </a:rPr>
              <a:t> </a:t>
            </a:r>
            <a:endParaRPr lang="en-US" dirty="0" smtClean="0"/>
          </a:p>
          <a:p>
            <a:pPr lvl="1" eaLnBrk="1" hangingPunct="1">
              <a:buClr>
                <a:schemeClr val="accent2">
                  <a:lumMod val="75000"/>
                  <a:lumOff val="25000"/>
                </a:schemeClr>
              </a:buClr>
              <a:defRPr/>
            </a:pPr>
            <a:r>
              <a:rPr lang="en-US" dirty="0" smtClean="0">
                <a:latin typeface="Courier New" pitchFamily="49" charset="0"/>
                <a:cs typeface="Courier New" pitchFamily="49" charset="0"/>
              </a:rPr>
              <a:t>fftw_plan_dft_2d(</a:t>
            </a:r>
            <a:r>
              <a:rPr lang="en-US" dirty="0" err="1" smtClean="0">
                <a:latin typeface="Courier New" pitchFamily="49" charset="0"/>
                <a:cs typeface="Courier New" pitchFamily="49" charset="0"/>
              </a:rPr>
              <a:t>int</a:t>
            </a:r>
            <a:r>
              <a:rPr lang="en-US" dirty="0" smtClean="0">
                <a:latin typeface="Courier New" pitchFamily="49" charset="0"/>
                <a:cs typeface="Courier New" pitchFamily="49" charset="0"/>
              </a:rPr>
              <a:t> n1,int n2, </a:t>
            </a:r>
            <a:r>
              <a:rPr lang="en-US" dirty="0" err="1" smtClean="0">
                <a:latin typeface="Courier New" pitchFamily="49" charset="0"/>
                <a:cs typeface="Courier New" pitchFamily="49" charset="0"/>
              </a:rPr>
              <a:t>fftw_complex</a:t>
            </a:r>
            <a:r>
              <a:rPr lang="en-US" dirty="0" smtClean="0">
                <a:latin typeface="Courier New" pitchFamily="49" charset="0"/>
                <a:cs typeface="Courier New" pitchFamily="49" charset="0"/>
              </a:rPr>
              <a:t> *in, </a:t>
            </a:r>
            <a:r>
              <a:rPr lang="en-US" dirty="0" err="1" smtClean="0">
                <a:latin typeface="Courier New" pitchFamily="49" charset="0"/>
                <a:cs typeface="Courier New" pitchFamily="49" charset="0"/>
              </a:rPr>
              <a:t>fftw_complex</a:t>
            </a:r>
            <a:r>
              <a:rPr lang="en-US" dirty="0" smtClean="0">
                <a:latin typeface="Courier New" pitchFamily="49" charset="0"/>
                <a:cs typeface="Courier New" pitchFamily="49" charset="0"/>
              </a:rPr>
              <a:t> *out, </a:t>
            </a:r>
            <a:r>
              <a:rPr lang="en-US" dirty="0" err="1" smtClean="0">
                <a:latin typeface="Courier New" pitchFamily="49" charset="0"/>
                <a:cs typeface="Courier New" pitchFamily="49" charset="0"/>
              </a:rPr>
              <a:t>int</a:t>
            </a:r>
            <a:r>
              <a:rPr lang="en-US" dirty="0" smtClean="0">
                <a:latin typeface="Courier New" pitchFamily="49" charset="0"/>
                <a:cs typeface="Courier New" pitchFamily="49" charset="0"/>
              </a:rPr>
              <a:t> sign, unsigned flags);</a:t>
            </a:r>
          </a:p>
          <a:p>
            <a:pPr lvl="1" eaLnBrk="1" hangingPunct="1">
              <a:buClr>
                <a:schemeClr val="accent2">
                  <a:lumMod val="75000"/>
                  <a:lumOff val="25000"/>
                </a:schemeClr>
              </a:buClr>
              <a:buNone/>
              <a:defRPr/>
            </a:pPr>
            <a:endParaRPr lang="en-US" dirty="0" smtClean="0">
              <a:latin typeface="Courier New" pitchFamily="49" charset="0"/>
              <a:cs typeface="Courier New" pitchFamily="49" charset="0"/>
            </a:endParaRPr>
          </a:p>
          <a:p>
            <a:pPr lvl="1" eaLnBrk="1" hangingPunct="1">
              <a:buClr>
                <a:schemeClr val="accent2">
                  <a:lumMod val="75000"/>
                  <a:lumOff val="25000"/>
                </a:schemeClr>
              </a:buClr>
              <a:defRPr/>
            </a:pPr>
            <a:r>
              <a:rPr lang="en-US" dirty="0" smtClean="0">
                <a:latin typeface="Courier New" pitchFamily="49" charset="0"/>
                <a:cs typeface="Courier New" pitchFamily="49" charset="0"/>
              </a:rPr>
              <a:t>fftw_plan_dft_3d(</a:t>
            </a:r>
            <a:r>
              <a:rPr lang="en-US" dirty="0" err="1" smtClean="0">
                <a:latin typeface="Courier New" pitchFamily="49" charset="0"/>
                <a:cs typeface="Courier New" pitchFamily="49" charset="0"/>
              </a:rPr>
              <a:t>int</a:t>
            </a:r>
            <a:r>
              <a:rPr lang="en-US" dirty="0" smtClean="0">
                <a:latin typeface="Courier New" pitchFamily="49" charset="0"/>
                <a:cs typeface="Courier New" pitchFamily="49" charset="0"/>
              </a:rPr>
              <a:t> n1,int n2, </a:t>
            </a:r>
            <a:r>
              <a:rPr lang="en-US" dirty="0" err="1" smtClean="0">
                <a:latin typeface="Courier New" pitchFamily="49" charset="0"/>
                <a:cs typeface="Courier New" pitchFamily="49" charset="0"/>
              </a:rPr>
              <a:t>int</a:t>
            </a:r>
            <a:r>
              <a:rPr lang="en-US" dirty="0" smtClean="0">
                <a:latin typeface="Courier New" pitchFamily="49" charset="0"/>
                <a:cs typeface="Courier New" pitchFamily="49" charset="0"/>
              </a:rPr>
              <a:t> n3, </a:t>
            </a:r>
            <a:r>
              <a:rPr lang="en-US" dirty="0" err="1" smtClean="0">
                <a:latin typeface="Courier New" pitchFamily="49" charset="0"/>
                <a:cs typeface="Courier New" pitchFamily="49" charset="0"/>
              </a:rPr>
              <a:t>fftw_complex</a:t>
            </a:r>
            <a:r>
              <a:rPr lang="en-US" dirty="0" smtClean="0">
                <a:latin typeface="Courier New" pitchFamily="49" charset="0"/>
                <a:cs typeface="Courier New" pitchFamily="49" charset="0"/>
              </a:rPr>
              <a:t> *in, </a:t>
            </a:r>
            <a:r>
              <a:rPr lang="en-US" dirty="0" err="1" smtClean="0">
                <a:latin typeface="Courier New" pitchFamily="49" charset="0"/>
                <a:cs typeface="Courier New" pitchFamily="49" charset="0"/>
              </a:rPr>
              <a:t>fftw_complex</a:t>
            </a:r>
            <a:r>
              <a:rPr lang="en-US" dirty="0" smtClean="0">
                <a:latin typeface="Courier New" pitchFamily="49" charset="0"/>
                <a:cs typeface="Courier New" pitchFamily="49" charset="0"/>
              </a:rPr>
              <a:t> *out, </a:t>
            </a:r>
            <a:r>
              <a:rPr lang="en-US" dirty="0" err="1" smtClean="0">
                <a:latin typeface="Courier New" pitchFamily="49" charset="0"/>
                <a:cs typeface="Courier New" pitchFamily="49" charset="0"/>
              </a:rPr>
              <a:t>int</a:t>
            </a:r>
            <a:r>
              <a:rPr lang="en-US" dirty="0" smtClean="0">
                <a:latin typeface="Courier New" pitchFamily="49" charset="0"/>
                <a:cs typeface="Courier New" pitchFamily="49" charset="0"/>
              </a:rPr>
              <a:t> sign, unsigned flags);</a:t>
            </a:r>
          </a:p>
          <a:p>
            <a:pPr eaLnBrk="1" hangingPunct="1">
              <a:buClr>
                <a:schemeClr val="accent2">
                  <a:lumMod val="75000"/>
                  <a:lumOff val="25000"/>
                </a:schemeClr>
              </a:buClr>
              <a:defRPr/>
            </a:pPr>
            <a:r>
              <a:rPr lang="en-US" dirty="0" smtClean="0"/>
              <a:t> 1D FFTW of real to </a:t>
            </a:r>
            <a:r>
              <a:rPr lang="en-US" dirty="0" err="1" smtClean="0"/>
              <a:t>comlpex</a:t>
            </a:r>
            <a:r>
              <a:rPr lang="en-US" dirty="0" smtClean="0"/>
              <a:t> and complex to real data :</a:t>
            </a:r>
          </a:p>
          <a:p>
            <a:pPr lvl="1" eaLnBrk="1" hangingPunct="1">
              <a:buClr>
                <a:schemeClr val="accent2">
                  <a:lumMod val="75000"/>
                  <a:lumOff val="25000"/>
                </a:schemeClr>
              </a:buClr>
              <a:defRPr/>
            </a:pPr>
            <a:r>
              <a:rPr lang="en-US" dirty="0" smtClean="0">
                <a:latin typeface="Courier New" pitchFamily="49" charset="0"/>
                <a:cs typeface="Courier New" pitchFamily="49" charset="0"/>
              </a:rPr>
              <a:t>fftw_plan_dft_r2c_1d(</a:t>
            </a:r>
            <a:r>
              <a:rPr lang="en-US" dirty="0" err="1" smtClean="0">
                <a:latin typeface="Courier New" pitchFamily="49" charset="0"/>
                <a:cs typeface="Courier New" pitchFamily="49" charset="0"/>
              </a:rPr>
              <a:t>int</a:t>
            </a:r>
            <a:r>
              <a:rPr lang="en-US" dirty="0" smtClean="0">
                <a:latin typeface="Courier New" pitchFamily="49" charset="0"/>
                <a:cs typeface="Courier New" pitchFamily="49" charset="0"/>
              </a:rPr>
              <a:t> n1,int n2, </a:t>
            </a:r>
            <a:r>
              <a:rPr lang="en-US" dirty="0" err="1" smtClean="0">
                <a:latin typeface="Courier New" pitchFamily="49" charset="0"/>
                <a:cs typeface="Courier New" pitchFamily="49" charset="0"/>
              </a:rPr>
              <a:t>int</a:t>
            </a:r>
            <a:r>
              <a:rPr lang="en-US" dirty="0" smtClean="0">
                <a:latin typeface="Courier New" pitchFamily="49" charset="0"/>
                <a:cs typeface="Courier New" pitchFamily="49" charset="0"/>
              </a:rPr>
              <a:t> n3, double *in, </a:t>
            </a:r>
            <a:r>
              <a:rPr lang="en-US" dirty="0" err="1" smtClean="0">
                <a:latin typeface="Courier New" pitchFamily="49" charset="0"/>
                <a:cs typeface="Courier New" pitchFamily="49" charset="0"/>
              </a:rPr>
              <a:t>fftw_complex</a:t>
            </a:r>
            <a:r>
              <a:rPr lang="en-US" dirty="0" smtClean="0">
                <a:latin typeface="Courier New" pitchFamily="49" charset="0"/>
                <a:cs typeface="Courier New" pitchFamily="49" charset="0"/>
              </a:rPr>
              <a:t> *out, </a:t>
            </a:r>
            <a:r>
              <a:rPr lang="en-US" dirty="0" err="1" smtClean="0">
                <a:latin typeface="Courier New" pitchFamily="49" charset="0"/>
                <a:cs typeface="Courier New" pitchFamily="49" charset="0"/>
              </a:rPr>
              <a:t>int</a:t>
            </a:r>
            <a:r>
              <a:rPr lang="en-US" dirty="0" smtClean="0">
                <a:latin typeface="Courier New" pitchFamily="49" charset="0"/>
                <a:cs typeface="Courier New" pitchFamily="49" charset="0"/>
              </a:rPr>
              <a:t> sign, unsigned flags);</a:t>
            </a:r>
          </a:p>
          <a:p>
            <a:pPr lvl="1" eaLnBrk="1" hangingPunct="1">
              <a:buClr>
                <a:schemeClr val="accent2">
                  <a:lumMod val="75000"/>
                  <a:lumOff val="25000"/>
                </a:schemeClr>
              </a:buClr>
              <a:defRPr/>
            </a:pPr>
            <a:r>
              <a:rPr lang="en-US" dirty="0" smtClean="0">
                <a:latin typeface="Courier New" pitchFamily="49" charset="0"/>
                <a:cs typeface="Courier New" pitchFamily="49" charset="0"/>
              </a:rPr>
              <a:t>fftw_plan_dft_c2r_1d(</a:t>
            </a:r>
            <a:r>
              <a:rPr lang="en-US" dirty="0" err="1" smtClean="0">
                <a:latin typeface="Courier New" pitchFamily="49" charset="0"/>
                <a:cs typeface="Courier New" pitchFamily="49" charset="0"/>
              </a:rPr>
              <a:t>int</a:t>
            </a:r>
            <a:r>
              <a:rPr lang="en-US" dirty="0" smtClean="0">
                <a:latin typeface="Courier New" pitchFamily="49" charset="0"/>
                <a:cs typeface="Courier New" pitchFamily="49" charset="0"/>
              </a:rPr>
              <a:t> n1,int n2, </a:t>
            </a:r>
            <a:r>
              <a:rPr lang="en-US" dirty="0" err="1" smtClean="0">
                <a:latin typeface="Courier New" pitchFamily="49" charset="0"/>
                <a:cs typeface="Courier New" pitchFamily="49" charset="0"/>
              </a:rPr>
              <a:t>int</a:t>
            </a:r>
            <a:r>
              <a:rPr lang="en-US" dirty="0" smtClean="0">
                <a:latin typeface="Courier New" pitchFamily="49" charset="0"/>
                <a:cs typeface="Courier New" pitchFamily="49" charset="0"/>
              </a:rPr>
              <a:t> n3, </a:t>
            </a:r>
            <a:r>
              <a:rPr lang="en-US" dirty="0" err="1" smtClean="0">
                <a:latin typeface="Courier New" pitchFamily="49" charset="0"/>
                <a:cs typeface="Courier New" pitchFamily="49" charset="0"/>
              </a:rPr>
              <a:t>fftw_complex</a:t>
            </a:r>
            <a:r>
              <a:rPr lang="en-US" dirty="0" smtClean="0">
                <a:latin typeface="Courier New" pitchFamily="49" charset="0"/>
                <a:cs typeface="Courier New" pitchFamily="49" charset="0"/>
              </a:rPr>
              <a:t> *in, double *out, </a:t>
            </a:r>
            <a:r>
              <a:rPr lang="en-US" dirty="0" err="1" smtClean="0">
                <a:latin typeface="Courier New" pitchFamily="49" charset="0"/>
                <a:cs typeface="Courier New" pitchFamily="49" charset="0"/>
              </a:rPr>
              <a:t>int</a:t>
            </a:r>
            <a:r>
              <a:rPr lang="en-US" dirty="0" smtClean="0">
                <a:latin typeface="Courier New" pitchFamily="49" charset="0"/>
                <a:cs typeface="Courier New" pitchFamily="49" charset="0"/>
              </a:rPr>
              <a:t> sign, unsigned flags);</a:t>
            </a:r>
          </a:p>
          <a:p>
            <a:pPr lvl="1" eaLnBrk="1" hangingPunct="1">
              <a:buClr>
                <a:schemeClr val="accent2">
                  <a:lumMod val="75000"/>
                  <a:lumOff val="25000"/>
                </a:schemeClr>
              </a:buClr>
              <a:defRPr/>
            </a:pPr>
            <a:endParaRPr lang="en-US" dirty="0" smtClean="0">
              <a:latin typeface="Courier New" pitchFamily="49" charset="0"/>
              <a:cs typeface="Courier New" pitchFamily="49" charset="0"/>
            </a:endParaRPr>
          </a:p>
          <a:p>
            <a:pPr lvl="1" eaLnBrk="1" hangingPunct="1">
              <a:buClr>
                <a:schemeClr val="accent2">
                  <a:lumMod val="75000"/>
                  <a:lumOff val="25000"/>
                </a:schemeClr>
              </a:buClr>
              <a:defRPr/>
            </a:pPr>
            <a:endParaRPr lang="en-US" dirty="0" smtClean="0">
              <a:latin typeface="Courier New" pitchFamily="49" charset="0"/>
              <a:cs typeface="Courier New" pitchFamily="49" charset="0"/>
            </a:endParaRPr>
          </a:p>
          <a:p>
            <a:pPr lvl="1" eaLnBrk="1" hangingPunct="1">
              <a:buClr>
                <a:schemeClr val="accent2">
                  <a:lumMod val="75000"/>
                  <a:lumOff val="25000"/>
                </a:schemeClr>
              </a:buClr>
              <a:defRPr/>
            </a:pPr>
            <a:endParaRPr lang="en-US" dirty="0" smtClean="0">
              <a:latin typeface="Courier New" pitchFamily="49" charset="0"/>
              <a:cs typeface="Courier New" pitchFamily="49" charset="0"/>
            </a:endParaRPr>
          </a:p>
          <a:p>
            <a:pPr lvl="1" eaLnBrk="1" hangingPunct="1">
              <a:buClr>
                <a:schemeClr val="accent2">
                  <a:lumMod val="75000"/>
                  <a:lumOff val="25000"/>
                </a:schemeClr>
              </a:buClr>
              <a:defRPr/>
            </a:pPr>
            <a:endParaRPr lang="en-US" dirty="0" smtClean="0">
              <a:latin typeface="Courier New" pitchFamily="49" charset="0"/>
              <a:cs typeface="Courier New" pitchFamily="49" charset="0"/>
            </a:endParaRPr>
          </a:p>
          <a:p>
            <a:pPr lvl="1" eaLnBrk="1" hangingPunct="1">
              <a:buClr>
                <a:schemeClr val="accent2">
                  <a:lumMod val="75000"/>
                  <a:lumOff val="25000"/>
                </a:schemeClr>
              </a:buClr>
              <a:defRPr/>
            </a:pPr>
            <a:endParaRPr lang="en-US" dirty="0" smtClean="0">
              <a:latin typeface="Courier New" pitchFamily="49" charset="0"/>
              <a:cs typeface="Courier New" pitchFamily="49" charset="0"/>
            </a:endParaRPr>
          </a:p>
          <a:p>
            <a:pPr lvl="1" eaLnBrk="1" hangingPunct="1">
              <a:buClr>
                <a:schemeClr val="accent2">
                  <a:lumMod val="75000"/>
                  <a:lumOff val="25000"/>
                </a:schemeClr>
              </a:buClr>
              <a:defRPr/>
            </a:pPr>
            <a:endParaRPr lang="en-US" dirty="0"/>
          </a:p>
        </p:txBody>
      </p:sp>
      <p:sp>
        <p:nvSpPr>
          <p:cNvPr id="4" name="Footer Placeholder 3"/>
          <p:cNvSpPr>
            <a:spLocks noGrp="1"/>
          </p:cNvSpPr>
          <p:nvPr>
            <p:ph type="ftr" sz="quarter" idx="10"/>
          </p:nvPr>
        </p:nvSpPr>
        <p:spPr/>
        <p:txBody>
          <a:bodyPr/>
          <a:lstStyle/>
          <a:p>
            <a:pPr>
              <a:defRPr/>
            </a:pPr>
            <a:r>
              <a:rPr lang="en-US" smtClean="0"/>
              <a:t>&lt;Event&gt; – &lt;Place&gt; &lt;Date (DD-Month-YYYY)&gt;					</a:t>
            </a:r>
            <a:fld id="{70F2B333-24EA-4DE2-9D5F-F92EB537375C}" type="slidenum">
              <a:rPr lang="el-GR" smtClean="0"/>
              <a:pPr>
                <a:defRPr/>
              </a:pPr>
              <a:t>24</a:t>
            </a:fld>
            <a:endParaRPr lang="el-GR" dirty="0"/>
          </a:p>
        </p:txBody>
      </p:sp>
    </p:spTree>
  </p:cSld>
  <p:clrMapOvr>
    <a:masterClrMapping/>
  </p:clrMapOvr>
  <p:transition xmlns:p14="http://schemas.microsoft.com/office/powerpoint/2010/main">
    <p:push/>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 3D FFTW</a:t>
            </a:r>
            <a:endParaRPr lang="en-US" dirty="0"/>
          </a:p>
        </p:txBody>
      </p:sp>
      <p:sp>
        <p:nvSpPr>
          <p:cNvPr id="3" name="Content Placeholder 2"/>
          <p:cNvSpPr>
            <a:spLocks noGrp="1"/>
          </p:cNvSpPr>
          <p:nvPr>
            <p:ph idx="1"/>
          </p:nvPr>
        </p:nvSpPr>
        <p:spPr>
          <a:xfrm>
            <a:off x="0" y="1205345"/>
            <a:ext cx="9710738" cy="5368493"/>
          </a:xfrm>
        </p:spPr>
        <p:txBody>
          <a:bodyPr/>
          <a:lstStyle/>
          <a:p>
            <a:pPr>
              <a:buNone/>
            </a:pPr>
            <a:endParaRPr lang="en-US" dirty="0" smtClean="0"/>
          </a:p>
          <a:p>
            <a:r>
              <a:rPr lang="en-US" dirty="0" smtClean="0"/>
              <a:t>Example : </a:t>
            </a:r>
            <a:r>
              <a:rPr lang="en-US" dirty="0" err="1" smtClean="0">
                <a:latin typeface="Courier New" pitchFamily="49" charset="0"/>
                <a:cs typeface="Courier New" pitchFamily="49" charset="0"/>
              </a:rPr>
              <a:t>fftw-ser.c</a:t>
            </a:r>
            <a:endParaRPr lang="en-US" dirty="0" smtClean="0">
              <a:latin typeface="Courier New" pitchFamily="49" charset="0"/>
              <a:cs typeface="Courier New" pitchFamily="49" charset="0"/>
            </a:endParaRPr>
          </a:p>
          <a:p>
            <a:pPr>
              <a:buNone/>
            </a:pPr>
            <a:endParaRPr lang="en-US" dirty="0" smtClean="0">
              <a:latin typeface="Courier New" pitchFamily="49" charset="0"/>
              <a:cs typeface="Courier New" pitchFamily="49" charset="0"/>
            </a:endParaRPr>
          </a:p>
          <a:p>
            <a:r>
              <a:rPr lang="en-US" dirty="0" smtClean="0"/>
              <a:t>You must link this code with the fftw3 library. On Unix systems, link with </a:t>
            </a:r>
            <a:r>
              <a:rPr lang="en-US" dirty="0" smtClean="0">
                <a:latin typeface="Courier New" pitchFamily="49" charset="0"/>
                <a:cs typeface="Courier New" pitchFamily="49" charset="0"/>
              </a:rPr>
              <a:t>-lfftw3 -lm </a:t>
            </a:r>
          </a:p>
          <a:p>
            <a:pPr>
              <a:buNone/>
            </a:pPr>
            <a:endParaRPr lang="en-US" dirty="0" smtClean="0">
              <a:latin typeface="Courier New" pitchFamily="49" charset="0"/>
              <a:cs typeface="Courier New" pitchFamily="49" charset="0"/>
            </a:endParaRPr>
          </a:p>
          <a:p>
            <a:r>
              <a:rPr lang="en-US" dirty="0" smtClean="0">
                <a:latin typeface="Courier New" pitchFamily="49" charset="0"/>
                <a:cs typeface="Courier New" pitchFamily="49" charset="0"/>
              </a:rPr>
              <a:t>$ </a:t>
            </a:r>
            <a:r>
              <a:rPr lang="en-US" dirty="0" err="1" smtClean="0">
                <a:latin typeface="Courier New" pitchFamily="49" charset="0"/>
                <a:cs typeface="Courier New" pitchFamily="49" charset="0"/>
              </a:rPr>
              <a:t>icc</a:t>
            </a:r>
            <a:r>
              <a:rPr lang="en-US" dirty="0" smtClean="0">
                <a:latin typeface="Courier New" pitchFamily="49" charset="0"/>
                <a:cs typeface="Courier New" pitchFamily="49" charset="0"/>
              </a:rPr>
              <a:t> </a:t>
            </a:r>
            <a:r>
              <a:rPr lang="en-US" dirty="0" err="1" smtClean="0">
                <a:latin typeface="Courier New" pitchFamily="49" charset="0"/>
                <a:cs typeface="Courier New" pitchFamily="49" charset="0"/>
              </a:rPr>
              <a:t>fftw-ser.c</a:t>
            </a:r>
            <a:r>
              <a:rPr lang="en-US" dirty="0" smtClean="0">
                <a:latin typeface="Courier New" pitchFamily="49" charset="0"/>
                <a:cs typeface="Courier New" pitchFamily="49" charset="0"/>
              </a:rPr>
              <a:t> –L/home/</a:t>
            </a:r>
            <a:r>
              <a:rPr lang="en-US" dirty="0" err="1" smtClean="0">
                <a:latin typeface="Courier New" pitchFamily="49" charset="0"/>
                <a:cs typeface="Courier New" pitchFamily="49" charset="0"/>
              </a:rPr>
              <a:t>ajovic</a:t>
            </a:r>
            <a:r>
              <a:rPr lang="en-US" dirty="0" smtClean="0">
                <a:latin typeface="Courier New" pitchFamily="49" charset="0"/>
                <a:cs typeface="Courier New" pitchFamily="49" charset="0"/>
              </a:rPr>
              <a:t>/QE/fftw-3.3.2/lib –I/home/</a:t>
            </a:r>
            <a:r>
              <a:rPr lang="en-US" dirty="0" err="1" smtClean="0">
                <a:latin typeface="Courier New" pitchFamily="49" charset="0"/>
                <a:cs typeface="Courier New" pitchFamily="49" charset="0"/>
              </a:rPr>
              <a:t>ajovic</a:t>
            </a:r>
            <a:r>
              <a:rPr lang="en-US" dirty="0" smtClean="0">
                <a:latin typeface="Courier New" pitchFamily="49" charset="0"/>
                <a:cs typeface="Courier New" pitchFamily="49" charset="0"/>
              </a:rPr>
              <a:t>/QE/fftw-3.3.2/include –lm –lfftw3 –o </a:t>
            </a:r>
            <a:r>
              <a:rPr lang="en-US" dirty="0" err="1" smtClean="0">
                <a:latin typeface="Courier New" pitchFamily="49" charset="0"/>
                <a:cs typeface="Courier New" pitchFamily="49" charset="0"/>
              </a:rPr>
              <a:t>serijski</a:t>
            </a:r>
            <a:endParaRPr lang="en-US" dirty="0" smtClean="0">
              <a:latin typeface="Courier New" pitchFamily="49" charset="0"/>
              <a:cs typeface="Courier New" pitchFamily="49" charset="0"/>
            </a:endParaRPr>
          </a:p>
          <a:p>
            <a:r>
              <a:rPr lang="en-US" dirty="0" smtClean="0">
                <a:latin typeface="Courier New" pitchFamily="49" charset="0"/>
                <a:cs typeface="Courier New" pitchFamily="49" charset="0"/>
              </a:rPr>
              <a:t>./</a:t>
            </a:r>
            <a:r>
              <a:rPr lang="en-US" dirty="0" err="1" smtClean="0">
                <a:latin typeface="Courier New" pitchFamily="49" charset="0"/>
                <a:cs typeface="Courier New" pitchFamily="49" charset="0"/>
              </a:rPr>
              <a:t>serijski</a:t>
            </a:r>
            <a:endParaRPr lang="en-US" dirty="0" smtClean="0">
              <a:latin typeface="Courier New" pitchFamily="49" charset="0"/>
              <a:cs typeface="Courier New" pitchFamily="49" charset="0"/>
            </a:endParaRPr>
          </a:p>
          <a:p>
            <a:endParaRPr lang="en-US" dirty="0">
              <a:latin typeface="Courier New" pitchFamily="49" charset="0"/>
              <a:cs typeface="Courier New" pitchFamily="49" charset="0"/>
            </a:endParaRPr>
          </a:p>
        </p:txBody>
      </p:sp>
      <p:sp>
        <p:nvSpPr>
          <p:cNvPr id="4" name="Footer Placeholder 3"/>
          <p:cNvSpPr>
            <a:spLocks noGrp="1"/>
          </p:cNvSpPr>
          <p:nvPr>
            <p:ph type="ftr" sz="quarter" idx="10"/>
          </p:nvPr>
        </p:nvSpPr>
        <p:spPr/>
        <p:txBody>
          <a:bodyPr/>
          <a:lstStyle/>
          <a:p>
            <a:pPr>
              <a:defRPr/>
            </a:pPr>
            <a:r>
              <a:rPr lang="en-US" smtClean="0"/>
              <a:t>&lt;Event&gt; – &lt;Place&gt; &lt;Date (DD-Month-YYYY)&gt;					</a:t>
            </a:r>
            <a:fld id="{70F2B333-24EA-4DE2-9D5F-F92EB537375C}" type="slidenum">
              <a:rPr lang="el-GR" smtClean="0"/>
              <a:pPr>
                <a:defRPr/>
              </a:pPr>
              <a:t>25</a:t>
            </a:fld>
            <a:endParaRPr lang="el-GR" dirty="0"/>
          </a:p>
        </p:txBody>
      </p:sp>
    </p:spTree>
  </p:cSld>
  <p:clrMapOvr>
    <a:masterClrMapping/>
  </p:clrMapOvr>
  <p:transition xmlns:p14="http://schemas.microsoft.com/office/powerpoint/2010/main">
    <p:push/>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Usage of OPENMP in FFTW</a:t>
            </a:r>
            <a:endParaRPr lang="en-US" dirty="0"/>
          </a:p>
        </p:txBody>
      </p:sp>
      <p:sp>
        <p:nvSpPr>
          <p:cNvPr id="3" name="Content Placeholder 2"/>
          <p:cNvSpPr>
            <a:spLocks noGrp="1"/>
          </p:cNvSpPr>
          <p:nvPr>
            <p:ph idx="1"/>
          </p:nvPr>
        </p:nvSpPr>
        <p:spPr>
          <a:xfrm>
            <a:off x="0" y="1246909"/>
            <a:ext cx="9906000" cy="5326929"/>
          </a:xfrm>
        </p:spPr>
        <p:txBody>
          <a:bodyPr/>
          <a:lstStyle/>
          <a:p>
            <a:pPr eaLnBrk="1" hangingPunct="1">
              <a:buClr>
                <a:schemeClr val="accent2">
                  <a:lumMod val="75000"/>
                  <a:lumOff val="25000"/>
                </a:schemeClr>
              </a:buClr>
              <a:defRPr/>
            </a:pPr>
            <a:r>
              <a:rPr lang="en-US" dirty="0" smtClean="0"/>
              <a:t>before calling any FFTW routines, you should call the function: </a:t>
            </a:r>
            <a:r>
              <a:rPr lang="en-US" dirty="0" smtClean="0">
                <a:latin typeface="Courier New" pitchFamily="49" charset="0"/>
                <a:cs typeface="Courier New" pitchFamily="49" charset="0"/>
              </a:rPr>
              <a:t> </a:t>
            </a:r>
            <a:endParaRPr lang="en-US" dirty="0" smtClean="0"/>
          </a:p>
          <a:p>
            <a:pPr lvl="1" eaLnBrk="1" hangingPunct="1">
              <a:buClr>
                <a:schemeClr val="accent2">
                  <a:lumMod val="75000"/>
                  <a:lumOff val="25000"/>
                </a:schemeClr>
              </a:buClr>
              <a:defRPr/>
            </a:pPr>
            <a:r>
              <a:rPr lang="en-US" dirty="0" err="1" smtClean="0">
                <a:latin typeface="Courier New" pitchFamily="49" charset="0"/>
                <a:cs typeface="Courier New" pitchFamily="49" charset="0"/>
              </a:rPr>
              <a:t>int</a:t>
            </a:r>
            <a:r>
              <a:rPr lang="en-US" dirty="0" smtClean="0">
                <a:latin typeface="Courier New" pitchFamily="49" charset="0"/>
                <a:cs typeface="Courier New" pitchFamily="49" charset="0"/>
              </a:rPr>
              <a:t> </a:t>
            </a:r>
            <a:r>
              <a:rPr lang="en-US" dirty="0" err="1" smtClean="0">
                <a:latin typeface="Courier New" pitchFamily="49" charset="0"/>
                <a:cs typeface="Courier New" pitchFamily="49" charset="0"/>
              </a:rPr>
              <a:t>fftw_init_threads</a:t>
            </a:r>
            <a:r>
              <a:rPr lang="en-US" dirty="0" smtClean="0">
                <a:latin typeface="Courier New" pitchFamily="49" charset="0"/>
                <a:cs typeface="Courier New" pitchFamily="49" charset="0"/>
              </a:rPr>
              <a:t>(void);</a:t>
            </a:r>
          </a:p>
          <a:p>
            <a:r>
              <a:rPr lang="en-US" dirty="0" smtClean="0"/>
              <a:t>  before creating a plan that you want to parallelize, you should call:</a:t>
            </a:r>
          </a:p>
          <a:p>
            <a:pPr lvl="1" eaLnBrk="1" hangingPunct="1">
              <a:buClr>
                <a:schemeClr val="accent2">
                  <a:lumMod val="75000"/>
                  <a:lumOff val="25000"/>
                </a:schemeClr>
              </a:buClr>
              <a:defRPr/>
            </a:pPr>
            <a:r>
              <a:rPr lang="en-US" dirty="0" smtClean="0">
                <a:latin typeface="Courier New" pitchFamily="49" charset="0"/>
                <a:cs typeface="Courier New" pitchFamily="49" charset="0"/>
              </a:rPr>
              <a:t>void </a:t>
            </a:r>
            <a:r>
              <a:rPr lang="en-US" dirty="0" err="1" smtClean="0">
                <a:latin typeface="Courier New" pitchFamily="49" charset="0"/>
                <a:cs typeface="Courier New" pitchFamily="49" charset="0"/>
              </a:rPr>
              <a:t>fftw_plan_with_nthreads</a:t>
            </a:r>
            <a:r>
              <a:rPr lang="en-US" dirty="0" smtClean="0">
                <a:latin typeface="Courier New" pitchFamily="49" charset="0"/>
                <a:cs typeface="Courier New" pitchFamily="49" charset="0"/>
              </a:rPr>
              <a:t>(</a:t>
            </a:r>
            <a:r>
              <a:rPr lang="en-US" dirty="0" err="1" smtClean="0">
                <a:latin typeface="Courier New" pitchFamily="49" charset="0"/>
                <a:cs typeface="Courier New" pitchFamily="49" charset="0"/>
              </a:rPr>
              <a:t>int</a:t>
            </a:r>
            <a:r>
              <a:rPr lang="en-US" dirty="0" smtClean="0">
                <a:latin typeface="Courier New" pitchFamily="49" charset="0"/>
                <a:cs typeface="Courier New" pitchFamily="49" charset="0"/>
              </a:rPr>
              <a:t> </a:t>
            </a:r>
            <a:r>
              <a:rPr lang="en-US" dirty="0" err="1" smtClean="0">
                <a:latin typeface="Courier New" pitchFamily="49" charset="0"/>
                <a:cs typeface="Courier New" pitchFamily="49" charset="0"/>
              </a:rPr>
              <a:t>nthreads</a:t>
            </a:r>
            <a:r>
              <a:rPr lang="en-US" dirty="0" smtClean="0">
                <a:latin typeface="Courier New" pitchFamily="49" charset="0"/>
                <a:cs typeface="Courier New" pitchFamily="49" charset="0"/>
              </a:rPr>
              <a:t>);</a:t>
            </a:r>
          </a:p>
          <a:p>
            <a:pPr lvl="1" eaLnBrk="1" hangingPunct="1">
              <a:buClr>
                <a:schemeClr val="accent2">
                  <a:lumMod val="75000"/>
                  <a:lumOff val="25000"/>
                </a:schemeClr>
              </a:buClr>
              <a:defRPr/>
            </a:pPr>
            <a:r>
              <a:rPr lang="en-US" dirty="0" smtClean="0"/>
              <a:t>The </a:t>
            </a:r>
            <a:r>
              <a:rPr lang="en-US" dirty="0" err="1" smtClean="0">
                <a:latin typeface="Courier New" pitchFamily="49" charset="0"/>
                <a:cs typeface="Courier New" pitchFamily="49" charset="0"/>
              </a:rPr>
              <a:t>nthreads</a:t>
            </a:r>
            <a:r>
              <a:rPr lang="en-US" dirty="0" smtClean="0"/>
              <a:t> argument indicates the number of threads you want FFTW to use </a:t>
            </a:r>
          </a:p>
          <a:p>
            <a:pPr eaLnBrk="1" hangingPunct="1">
              <a:buClr>
                <a:schemeClr val="accent2">
                  <a:lumMod val="75000"/>
                  <a:lumOff val="25000"/>
                </a:schemeClr>
              </a:buClr>
              <a:defRPr/>
            </a:pPr>
            <a:r>
              <a:rPr lang="en-US" dirty="0" smtClean="0"/>
              <a:t>If  you want to get rid of all memory and other resources allocated internally by FFTW, you can call:</a:t>
            </a:r>
          </a:p>
          <a:p>
            <a:pPr lvl="1" eaLnBrk="1" hangingPunct="1">
              <a:buClr>
                <a:schemeClr val="accent2">
                  <a:lumMod val="75000"/>
                  <a:lumOff val="25000"/>
                </a:schemeClr>
              </a:buClr>
              <a:defRPr/>
            </a:pPr>
            <a:r>
              <a:rPr lang="en-US" dirty="0" smtClean="0">
                <a:latin typeface="Courier New" pitchFamily="49" charset="0"/>
                <a:cs typeface="Courier New" pitchFamily="49" charset="0"/>
              </a:rPr>
              <a:t>void </a:t>
            </a:r>
            <a:r>
              <a:rPr lang="en-US" dirty="0" err="1" smtClean="0">
                <a:latin typeface="Courier New" pitchFamily="49" charset="0"/>
                <a:cs typeface="Courier New" pitchFamily="49" charset="0"/>
              </a:rPr>
              <a:t>fftw_cleanup_threads</a:t>
            </a:r>
            <a:r>
              <a:rPr lang="en-US" dirty="0" smtClean="0">
                <a:latin typeface="Courier New" pitchFamily="49" charset="0"/>
                <a:cs typeface="Courier New" pitchFamily="49" charset="0"/>
              </a:rPr>
              <a:t>(void);</a:t>
            </a:r>
          </a:p>
          <a:p>
            <a:pPr eaLnBrk="1" hangingPunct="1">
              <a:buClr>
                <a:schemeClr val="accent2">
                  <a:lumMod val="75000"/>
                  <a:lumOff val="25000"/>
                </a:schemeClr>
              </a:buClr>
              <a:defRPr/>
            </a:pPr>
            <a:r>
              <a:rPr lang="en-US" dirty="0" smtClean="0"/>
              <a:t> Programs using the parallel complex transforms should be linked with </a:t>
            </a:r>
            <a:r>
              <a:rPr lang="en-US" dirty="0" smtClean="0">
                <a:latin typeface="Courier New" pitchFamily="49" charset="0"/>
                <a:cs typeface="Courier New" pitchFamily="49" charset="0"/>
              </a:rPr>
              <a:t>-lfftw3_omp -lfftw3 –lm </a:t>
            </a:r>
            <a:r>
              <a:rPr lang="en-US" dirty="0" smtClean="0"/>
              <a:t>if you compiled with </a:t>
            </a:r>
            <a:r>
              <a:rPr lang="en-US" dirty="0" err="1" smtClean="0"/>
              <a:t>OpenMP</a:t>
            </a:r>
            <a:endParaRPr lang="en-US" dirty="0" smtClean="0">
              <a:latin typeface="Courier New" pitchFamily="49" charset="0"/>
              <a:cs typeface="Courier New" pitchFamily="49" charset="0"/>
            </a:endParaRPr>
          </a:p>
          <a:p>
            <a:pPr lvl="1" eaLnBrk="1" hangingPunct="1">
              <a:buClr>
                <a:schemeClr val="accent2">
                  <a:lumMod val="75000"/>
                  <a:lumOff val="25000"/>
                </a:schemeClr>
              </a:buClr>
              <a:buNone/>
              <a:defRPr/>
            </a:pPr>
            <a:endParaRPr lang="en-US" dirty="0" smtClean="0">
              <a:latin typeface="Courier New" pitchFamily="49" charset="0"/>
              <a:cs typeface="Courier New" pitchFamily="49" charset="0"/>
            </a:endParaRPr>
          </a:p>
          <a:p>
            <a:pPr lvl="1" eaLnBrk="1" hangingPunct="1">
              <a:buClr>
                <a:schemeClr val="accent2">
                  <a:lumMod val="75000"/>
                  <a:lumOff val="25000"/>
                </a:schemeClr>
              </a:buClr>
              <a:buNone/>
              <a:defRPr/>
            </a:pPr>
            <a:r>
              <a:rPr lang="en-US" dirty="0" smtClean="0"/>
              <a:t> </a:t>
            </a:r>
            <a:endParaRPr lang="en-US" dirty="0" smtClean="0">
              <a:latin typeface="Courier New" pitchFamily="49" charset="0"/>
              <a:cs typeface="Courier New" pitchFamily="49" charset="0"/>
            </a:endParaRPr>
          </a:p>
          <a:p>
            <a:pPr lvl="1" eaLnBrk="1" hangingPunct="1">
              <a:buClr>
                <a:schemeClr val="accent2">
                  <a:lumMod val="75000"/>
                  <a:lumOff val="25000"/>
                </a:schemeClr>
              </a:buClr>
              <a:defRPr/>
            </a:pPr>
            <a:endParaRPr lang="en-US" dirty="0" smtClean="0"/>
          </a:p>
          <a:p>
            <a:pPr lvl="1" eaLnBrk="1" hangingPunct="1">
              <a:buClr>
                <a:schemeClr val="accent2">
                  <a:lumMod val="75000"/>
                  <a:lumOff val="25000"/>
                </a:schemeClr>
              </a:buClr>
              <a:defRPr/>
            </a:pPr>
            <a:endParaRPr lang="en-US" dirty="0" smtClean="0">
              <a:latin typeface="Courier New" pitchFamily="49" charset="0"/>
              <a:cs typeface="Courier New" pitchFamily="49" charset="0"/>
            </a:endParaRPr>
          </a:p>
          <a:p>
            <a:pPr lvl="1" eaLnBrk="1" hangingPunct="1">
              <a:buClr>
                <a:schemeClr val="accent2">
                  <a:lumMod val="75000"/>
                  <a:lumOff val="25000"/>
                </a:schemeClr>
              </a:buClr>
              <a:defRPr/>
            </a:pPr>
            <a:endParaRPr lang="en-US" dirty="0" smtClean="0">
              <a:latin typeface="Courier New" pitchFamily="49" charset="0"/>
              <a:cs typeface="Courier New" pitchFamily="49" charset="0"/>
            </a:endParaRPr>
          </a:p>
        </p:txBody>
      </p:sp>
      <p:sp>
        <p:nvSpPr>
          <p:cNvPr id="4" name="Footer Placeholder 3"/>
          <p:cNvSpPr>
            <a:spLocks noGrp="1"/>
          </p:cNvSpPr>
          <p:nvPr>
            <p:ph type="ftr" sz="quarter" idx="10"/>
          </p:nvPr>
        </p:nvSpPr>
        <p:spPr/>
        <p:txBody>
          <a:bodyPr/>
          <a:lstStyle/>
          <a:p>
            <a:pPr>
              <a:defRPr/>
            </a:pPr>
            <a:r>
              <a:rPr lang="en-US" smtClean="0"/>
              <a:t>&lt;Event&gt; – &lt;Place&gt; &lt;Date (DD-Month-YYYY)&gt;					</a:t>
            </a:r>
            <a:fld id="{70F2B333-24EA-4DE2-9D5F-F92EB537375C}" type="slidenum">
              <a:rPr lang="el-GR" smtClean="0"/>
              <a:pPr>
                <a:defRPr/>
              </a:pPr>
              <a:t>26</a:t>
            </a:fld>
            <a:endParaRPr lang="el-GR" dirty="0"/>
          </a:p>
        </p:txBody>
      </p:sp>
    </p:spTree>
  </p:cSld>
  <p:clrMapOvr>
    <a:masterClrMapping/>
  </p:clrMapOvr>
  <p:transition xmlns:p14="http://schemas.microsoft.com/office/powerpoint/2010/main">
    <p:push/>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EXAMPLE with OPENMP </a:t>
            </a:r>
            <a:endParaRPr lang="en-US" dirty="0"/>
          </a:p>
        </p:txBody>
      </p:sp>
      <p:sp>
        <p:nvSpPr>
          <p:cNvPr id="3" name="Content Placeholder 2"/>
          <p:cNvSpPr>
            <a:spLocks noGrp="1"/>
          </p:cNvSpPr>
          <p:nvPr>
            <p:ph idx="1"/>
          </p:nvPr>
        </p:nvSpPr>
        <p:spPr>
          <a:xfrm>
            <a:off x="0" y="1260764"/>
            <a:ext cx="9906000" cy="5313074"/>
          </a:xfrm>
        </p:spPr>
        <p:txBody>
          <a:bodyPr/>
          <a:lstStyle/>
          <a:p>
            <a:r>
              <a:rPr lang="en-US" dirty="0" err="1" smtClean="0">
                <a:latin typeface="Courier New" pitchFamily="49" charset="0"/>
                <a:cs typeface="Courier New" pitchFamily="49" charset="0"/>
              </a:rPr>
              <a:t>fftw-omp.c</a:t>
            </a:r>
            <a:endParaRPr lang="en-US" dirty="0" smtClean="0">
              <a:latin typeface="Courier New" pitchFamily="49" charset="0"/>
              <a:cs typeface="Courier New" pitchFamily="49" charset="0"/>
            </a:endParaRPr>
          </a:p>
          <a:p>
            <a:r>
              <a:rPr lang="en-US" dirty="0" smtClean="0">
                <a:latin typeface="Courier New" pitchFamily="49" charset="0"/>
                <a:cs typeface="Courier New" pitchFamily="49" charset="0"/>
              </a:rPr>
              <a:t>$ </a:t>
            </a:r>
            <a:r>
              <a:rPr lang="en-US" dirty="0" err="1" smtClean="0">
                <a:latin typeface="Courier New" pitchFamily="49" charset="0"/>
                <a:cs typeface="Courier New" pitchFamily="49" charset="0"/>
              </a:rPr>
              <a:t>icc</a:t>
            </a:r>
            <a:r>
              <a:rPr lang="en-US" dirty="0" smtClean="0">
                <a:latin typeface="Courier New" pitchFamily="49" charset="0"/>
                <a:cs typeface="Courier New" pitchFamily="49" charset="0"/>
              </a:rPr>
              <a:t> </a:t>
            </a:r>
            <a:r>
              <a:rPr lang="en-US" dirty="0" err="1" smtClean="0">
                <a:latin typeface="Courier New" pitchFamily="49" charset="0"/>
                <a:cs typeface="Courier New" pitchFamily="49" charset="0"/>
              </a:rPr>
              <a:t>fftw-ser.c</a:t>
            </a:r>
            <a:r>
              <a:rPr lang="en-US" dirty="0" smtClean="0">
                <a:latin typeface="Courier New" pitchFamily="49" charset="0"/>
                <a:cs typeface="Courier New" pitchFamily="49" charset="0"/>
              </a:rPr>
              <a:t> –L/home/</a:t>
            </a:r>
            <a:r>
              <a:rPr lang="en-US" dirty="0" err="1" smtClean="0">
                <a:latin typeface="Courier New" pitchFamily="49" charset="0"/>
                <a:cs typeface="Courier New" pitchFamily="49" charset="0"/>
              </a:rPr>
              <a:t>ajovic</a:t>
            </a:r>
            <a:r>
              <a:rPr lang="en-US" dirty="0" smtClean="0">
                <a:latin typeface="Courier New" pitchFamily="49" charset="0"/>
                <a:cs typeface="Courier New" pitchFamily="49" charset="0"/>
              </a:rPr>
              <a:t>/QE/fftw-3.3.2/lib –I/home/</a:t>
            </a:r>
            <a:r>
              <a:rPr lang="en-US" dirty="0" err="1" smtClean="0">
                <a:latin typeface="Courier New" pitchFamily="49" charset="0"/>
                <a:cs typeface="Courier New" pitchFamily="49" charset="0"/>
              </a:rPr>
              <a:t>ajovic</a:t>
            </a:r>
            <a:r>
              <a:rPr lang="en-US" dirty="0" smtClean="0">
                <a:latin typeface="Courier New" pitchFamily="49" charset="0"/>
                <a:cs typeface="Courier New" pitchFamily="49" charset="0"/>
              </a:rPr>
              <a:t>/QE/fftw-3.3.2/include –lm –</a:t>
            </a:r>
            <a:r>
              <a:rPr lang="en-US" dirty="0" err="1" smtClean="0">
                <a:latin typeface="Courier New" pitchFamily="49" charset="0"/>
                <a:cs typeface="Courier New" pitchFamily="49" charset="0"/>
              </a:rPr>
              <a:t>openmp</a:t>
            </a:r>
            <a:r>
              <a:rPr lang="en-US" dirty="0" smtClean="0">
                <a:latin typeface="Courier New" pitchFamily="49" charset="0"/>
                <a:cs typeface="Courier New" pitchFamily="49" charset="0"/>
              </a:rPr>
              <a:t>    –lfftw3_omp –lfftw3 –o </a:t>
            </a:r>
            <a:r>
              <a:rPr lang="en-US" dirty="0" err="1" smtClean="0">
                <a:latin typeface="Courier New" pitchFamily="49" charset="0"/>
                <a:cs typeface="Courier New" pitchFamily="49" charset="0"/>
              </a:rPr>
              <a:t>tredovan</a:t>
            </a:r>
            <a:endParaRPr lang="en-US" dirty="0" smtClean="0">
              <a:latin typeface="Courier New" pitchFamily="49" charset="0"/>
              <a:cs typeface="Courier New" pitchFamily="49" charset="0"/>
            </a:endParaRPr>
          </a:p>
          <a:p>
            <a:r>
              <a:rPr lang="en-US" dirty="0" smtClean="0">
                <a:latin typeface="Courier New" pitchFamily="49" charset="0"/>
                <a:cs typeface="Courier New" pitchFamily="49" charset="0"/>
              </a:rPr>
              <a:t>$ </a:t>
            </a:r>
            <a:r>
              <a:rPr lang="en-US" dirty="0" err="1" smtClean="0">
                <a:latin typeface="Courier New" pitchFamily="49" charset="0"/>
                <a:cs typeface="Courier New" pitchFamily="49" charset="0"/>
              </a:rPr>
              <a:t>gcc</a:t>
            </a:r>
            <a:r>
              <a:rPr lang="en-US" dirty="0" smtClean="0">
                <a:latin typeface="Courier New" pitchFamily="49" charset="0"/>
                <a:cs typeface="Courier New" pitchFamily="49" charset="0"/>
              </a:rPr>
              <a:t> </a:t>
            </a:r>
            <a:r>
              <a:rPr lang="en-US" dirty="0" err="1" smtClean="0">
                <a:latin typeface="Courier New" pitchFamily="49" charset="0"/>
                <a:cs typeface="Courier New" pitchFamily="49" charset="0"/>
              </a:rPr>
              <a:t>fftw-ser.c</a:t>
            </a:r>
            <a:r>
              <a:rPr lang="en-US" dirty="0" smtClean="0">
                <a:latin typeface="Courier New" pitchFamily="49" charset="0"/>
                <a:cs typeface="Courier New" pitchFamily="49" charset="0"/>
              </a:rPr>
              <a:t> –L/home/</a:t>
            </a:r>
            <a:r>
              <a:rPr lang="en-US" dirty="0" err="1" smtClean="0">
                <a:latin typeface="Courier New" pitchFamily="49" charset="0"/>
                <a:cs typeface="Courier New" pitchFamily="49" charset="0"/>
              </a:rPr>
              <a:t>ajovic</a:t>
            </a:r>
            <a:r>
              <a:rPr lang="en-US" dirty="0" smtClean="0">
                <a:latin typeface="Courier New" pitchFamily="49" charset="0"/>
                <a:cs typeface="Courier New" pitchFamily="49" charset="0"/>
              </a:rPr>
              <a:t>/QE/fftw-3.3.2/lib –I/home/</a:t>
            </a:r>
            <a:r>
              <a:rPr lang="en-US" dirty="0" err="1" smtClean="0">
                <a:latin typeface="Courier New" pitchFamily="49" charset="0"/>
                <a:cs typeface="Courier New" pitchFamily="49" charset="0"/>
              </a:rPr>
              <a:t>ajovic</a:t>
            </a:r>
            <a:r>
              <a:rPr lang="en-US" dirty="0" smtClean="0">
                <a:latin typeface="Courier New" pitchFamily="49" charset="0"/>
                <a:cs typeface="Courier New" pitchFamily="49" charset="0"/>
              </a:rPr>
              <a:t>/QE/fftw-3.3.2/include –lm –</a:t>
            </a:r>
            <a:r>
              <a:rPr lang="en-US" dirty="0" err="1" smtClean="0">
                <a:latin typeface="Courier New" pitchFamily="49" charset="0"/>
                <a:cs typeface="Courier New" pitchFamily="49" charset="0"/>
              </a:rPr>
              <a:t>fopenmp</a:t>
            </a:r>
            <a:r>
              <a:rPr lang="en-US" dirty="0" smtClean="0">
                <a:latin typeface="Courier New" pitchFamily="49" charset="0"/>
                <a:cs typeface="Courier New" pitchFamily="49" charset="0"/>
              </a:rPr>
              <a:t>    –lfftw3_omp –lfftw3 –o </a:t>
            </a:r>
            <a:r>
              <a:rPr lang="en-US" dirty="0" err="1" smtClean="0">
                <a:latin typeface="Courier New" pitchFamily="49" charset="0"/>
                <a:cs typeface="Courier New" pitchFamily="49" charset="0"/>
              </a:rPr>
              <a:t>tredovan</a:t>
            </a:r>
            <a:endParaRPr lang="en-US" dirty="0" smtClean="0">
              <a:latin typeface="Courier New" pitchFamily="49" charset="0"/>
              <a:cs typeface="Courier New" pitchFamily="49" charset="0"/>
            </a:endParaRPr>
          </a:p>
          <a:p>
            <a:endParaRPr lang="en-US" dirty="0" smtClean="0">
              <a:latin typeface="Courier New" pitchFamily="49" charset="0"/>
              <a:cs typeface="Courier New" pitchFamily="49" charset="0"/>
            </a:endParaRPr>
          </a:p>
          <a:p>
            <a:endParaRPr lang="en-US" dirty="0" smtClean="0">
              <a:latin typeface="Courier New" pitchFamily="49" charset="0"/>
              <a:cs typeface="Courier New" pitchFamily="49" charset="0"/>
            </a:endParaRPr>
          </a:p>
          <a:p>
            <a:r>
              <a:rPr lang="en-US" dirty="0" smtClean="0"/>
              <a:t> </a:t>
            </a:r>
            <a:endParaRPr lang="en-US" dirty="0"/>
          </a:p>
        </p:txBody>
      </p:sp>
      <p:sp>
        <p:nvSpPr>
          <p:cNvPr id="4" name="Footer Placeholder 3"/>
          <p:cNvSpPr>
            <a:spLocks noGrp="1"/>
          </p:cNvSpPr>
          <p:nvPr>
            <p:ph type="ftr" sz="quarter" idx="10"/>
          </p:nvPr>
        </p:nvSpPr>
        <p:spPr/>
        <p:txBody>
          <a:bodyPr/>
          <a:lstStyle/>
          <a:p>
            <a:pPr>
              <a:defRPr/>
            </a:pPr>
            <a:r>
              <a:rPr lang="en-US" smtClean="0"/>
              <a:t>&lt;Event&gt; – &lt;Place&gt; &lt;Date (DD-Month-YYYY)&gt;					</a:t>
            </a:r>
            <a:fld id="{70F2B333-24EA-4DE2-9D5F-F92EB537375C}" type="slidenum">
              <a:rPr lang="el-GR" smtClean="0"/>
              <a:pPr>
                <a:defRPr/>
              </a:pPr>
              <a:t>27</a:t>
            </a:fld>
            <a:endParaRPr lang="el-GR"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MPI  FFTW </a:t>
            </a:r>
            <a:endParaRPr lang="en-US" dirty="0"/>
          </a:p>
        </p:txBody>
      </p:sp>
      <p:sp>
        <p:nvSpPr>
          <p:cNvPr id="3" name="Content Placeholder 2"/>
          <p:cNvSpPr>
            <a:spLocks noGrp="1"/>
          </p:cNvSpPr>
          <p:nvPr>
            <p:ph idx="1"/>
          </p:nvPr>
        </p:nvSpPr>
        <p:spPr>
          <a:xfrm>
            <a:off x="192088" y="1274618"/>
            <a:ext cx="9518650" cy="5299220"/>
          </a:xfrm>
        </p:spPr>
        <p:txBody>
          <a:bodyPr/>
          <a:lstStyle/>
          <a:p>
            <a:r>
              <a:rPr lang="en-US" dirty="0" smtClean="0"/>
              <a:t>All programs using FFTW's MPI support should include its header file </a:t>
            </a:r>
            <a:r>
              <a:rPr lang="en-US" dirty="0" smtClean="0">
                <a:latin typeface="Courier New" pitchFamily="49" charset="0"/>
                <a:cs typeface="Courier New" pitchFamily="49" charset="0"/>
              </a:rPr>
              <a:t>#include &lt;fftw3-mpi.h&gt;</a:t>
            </a:r>
          </a:p>
          <a:p>
            <a:r>
              <a:rPr lang="en-US" dirty="0" smtClean="0"/>
              <a:t> We must call </a:t>
            </a:r>
            <a:r>
              <a:rPr lang="en-US" dirty="0" err="1" smtClean="0">
                <a:latin typeface="Courier New" pitchFamily="49" charset="0"/>
                <a:cs typeface="Courier New" pitchFamily="49" charset="0"/>
              </a:rPr>
              <a:t>fftw_mpi_init</a:t>
            </a:r>
            <a:r>
              <a:rPr lang="en-US" dirty="0" smtClean="0">
                <a:latin typeface="Courier New" pitchFamily="49" charset="0"/>
                <a:cs typeface="Courier New" pitchFamily="49" charset="0"/>
              </a:rPr>
              <a:t>()</a:t>
            </a:r>
            <a:r>
              <a:rPr lang="en-US" dirty="0" smtClean="0"/>
              <a:t> after calling </a:t>
            </a:r>
            <a:r>
              <a:rPr lang="en-US" dirty="0" err="1" smtClean="0">
                <a:latin typeface="Courier New" pitchFamily="49" charset="0"/>
                <a:cs typeface="Courier New" pitchFamily="49" charset="0"/>
              </a:rPr>
              <a:t>MPI_Init</a:t>
            </a:r>
            <a:r>
              <a:rPr lang="en-US" dirty="0" smtClean="0">
                <a:latin typeface="Courier New" pitchFamily="49" charset="0"/>
                <a:cs typeface="Courier New" pitchFamily="49" charset="0"/>
              </a:rPr>
              <a:t>()</a:t>
            </a:r>
          </a:p>
          <a:p>
            <a:r>
              <a:rPr lang="en-US" dirty="0" smtClean="0"/>
              <a:t>when we create the plan with f</a:t>
            </a:r>
            <a:r>
              <a:rPr lang="en-US" dirty="0" smtClean="0">
                <a:latin typeface="Courier New" pitchFamily="49" charset="0"/>
                <a:cs typeface="Courier New" pitchFamily="49" charset="0"/>
              </a:rPr>
              <a:t>ftw_mpi_plan_dft_3d</a:t>
            </a:r>
            <a:r>
              <a:rPr lang="en-US" dirty="0" smtClean="0"/>
              <a:t>, analogous to </a:t>
            </a:r>
            <a:r>
              <a:rPr lang="en-US" dirty="0" smtClean="0">
                <a:latin typeface="Courier New" pitchFamily="49" charset="0"/>
                <a:cs typeface="Courier New" pitchFamily="49" charset="0"/>
              </a:rPr>
              <a:t>fftw_plan_dft_3d</a:t>
            </a:r>
            <a:r>
              <a:rPr lang="en-US" dirty="0" smtClean="0"/>
              <a:t>, we pass an additional argument: the </a:t>
            </a:r>
            <a:r>
              <a:rPr lang="en-US" i="1" dirty="0" smtClean="0"/>
              <a:t>communicator</a:t>
            </a:r>
            <a:r>
              <a:rPr lang="en-US" dirty="0" smtClean="0"/>
              <a:t>, indicating which processes will participate in the transform (</a:t>
            </a:r>
            <a:r>
              <a:rPr lang="en-US" dirty="0" err="1" smtClean="0"/>
              <a:t>hereMPI_COMM_WORLD</a:t>
            </a:r>
            <a:r>
              <a:rPr lang="en-US" dirty="0" smtClean="0"/>
              <a:t>, indicating all processes)</a:t>
            </a:r>
          </a:p>
          <a:p>
            <a:endParaRPr lang="en-US" dirty="0" smtClean="0"/>
          </a:p>
          <a:p>
            <a:endParaRPr lang="en-US" dirty="0" smtClean="0">
              <a:latin typeface="Courier New" pitchFamily="49" charset="0"/>
              <a:cs typeface="Courier New" pitchFamily="49" charset="0"/>
            </a:endParaRPr>
          </a:p>
          <a:p>
            <a:endParaRPr lang="en-US" dirty="0" smtClean="0">
              <a:latin typeface="Courier New" pitchFamily="49" charset="0"/>
              <a:cs typeface="Courier New" pitchFamily="49" charset="0"/>
            </a:endParaRPr>
          </a:p>
          <a:p>
            <a:endParaRPr lang="en-US" dirty="0"/>
          </a:p>
        </p:txBody>
      </p:sp>
      <p:sp>
        <p:nvSpPr>
          <p:cNvPr id="4" name="Footer Placeholder 3"/>
          <p:cNvSpPr>
            <a:spLocks noGrp="1"/>
          </p:cNvSpPr>
          <p:nvPr>
            <p:ph type="ftr" sz="quarter" idx="10"/>
          </p:nvPr>
        </p:nvSpPr>
        <p:spPr/>
        <p:txBody>
          <a:bodyPr/>
          <a:lstStyle/>
          <a:p>
            <a:pPr>
              <a:defRPr/>
            </a:pPr>
            <a:r>
              <a:rPr lang="en-US" smtClean="0"/>
              <a:t>&lt;Event&gt; – &lt;Place&gt; &lt;Date (DD-Month-YYYY)&gt;					</a:t>
            </a:r>
            <a:fld id="{70F2B333-24EA-4DE2-9D5F-F92EB537375C}" type="slidenum">
              <a:rPr lang="el-GR" smtClean="0"/>
              <a:pPr>
                <a:defRPr/>
              </a:pPr>
              <a:t>28</a:t>
            </a:fld>
            <a:endParaRPr lang="el-GR" dirty="0"/>
          </a:p>
        </p:txBody>
      </p:sp>
    </p:spTree>
  </p:cSld>
  <p:clrMapOvr>
    <a:masterClrMapping/>
  </p:clrMapOvr>
  <p:transition xmlns:p14="http://schemas.microsoft.com/office/powerpoint/2010/main">
    <p:push/>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a:t>
            </a:r>
            <a:endParaRPr lang="en-US" dirty="0"/>
          </a:p>
        </p:txBody>
      </p:sp>
      <p:sp>
        <p:nvSpPr>
          <p:cNvPr id="3" name="Content Placeholder 2"/>
          <p:cNvSpPr>
            <a:spLocks noGrp="1"/>
          </p:cNvSpPr>
          <p:nvPr>
            <p:ph idx="1"/>
          </p:nvPr>
        </p:nvSpPr>
        <p:spPr>
          <a:xfrm>
            <a:off x="192088" y="1343891"/>
            <a:ext cx="9518650" cy="5229947"/>
          </a:xfrm>
        </p:spPr>
        <p:txBody>
          <a:bodyPr/>
          <a:lstStyle/>
          <a:p>
            <a:r>
              <a:rPr lang="en-US" b="1" dirty="0" smtClean="0">
                <a:hlinkClick r:id="rId2"/>
              </a:rPr>
              <a:t>http://www.fftw.org/</a:t>
            </a:r>
            <a:endParaRPr lang="en-US" b="1" dirty="0" smtClean="0"/>
          </a:p>
          <a:p>
            <a:r>
              <a:rPr lang="en-US" b="1" dirty="0" smtClean="0">
                <a:hlinkClick r:id="rId3"/>
              </a:rPr>
              <a:t>http://www.ffte.jp/</a:t>
            </a:r>
            <a:endParaRPr lang="en-US" b="1" dirty="0" smtClean="0"/>
          </a:p>
          <a:p>
            <a:endParaRPr lang="en-US" dirty="0"/>
          </a:p>
        </p:txBody>
      </p:sp>
      <p:sp>
        <p:nvSpPr>
          <p:cNvPr id="4" name="Footer Placeholder 3"/>
          <p:cNvSpPr>
            <a:spLocks noGrp="1"/>
          </p:cNvSpPr>
          <p:nvPr>
            <p:ph type="ftr" sz="quarter" idx="10"/>
          </p:nvPr>
        </p:nvSpPr>
        <p:spPr/>
        <p:txBody>
          <a:bodyPr/>
          <a:lstStyle/>
          <a:p>
            <a:pPr>
              <a:defRPr/>
            </a:pPr>
            <a:r>
              <a:rPr lang="en-US" smtClean="0"/>
              <a:t>&lt;Event&gt; – &lt;Place&gt; &lt;Date (DD-Month-YYYY)&gt;					</a:t>
            </a:r>
            <a:fld id="{70F2B333-24EA-4DE2-9D5F-F92EB537375C}" type="slidenum">
              <a:rPr lang="el-GR" smtClean="0"/>
              <a:pPr>
                <a:defRPr/>
              </a:pPr>
              <a:t>29</a:t>
            </a:fld>
            <a:endParaRPr lang="el-G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a:t>
            </a:r>
            <a:endParaRPr lang="en-US" dirty="0"/>
          </a:p>
        </p:txBody>
      </p:sp>
      <p:sp>
        <p:nvSpPr>
          <p:cNvPr id="3" name="Content Placeholder 2"/>
          <p:cNvSpPr>
            <a:spLocks noGrp="1"/>
          </p:cNvSpPr>
          <p:nvPr>
            <p:ph idx="1"/>
          </p:nvPr>
        </p:nvSpPr>
        <p:spPr>
          <a:xfrm>
            <a:off x="0" y="1177637"/>
            <a:ext cx="9906000" cy="5396202"/>
          </a:xfrm>
        </p:spPr>
        <p:txBody>
          <a:bodyPr/>
          <a:lstStyle/>
          <a:p>
            <a:r>
              <a:rPr lang="en-US" dirty="0" smtClean="0"/>
              <a:t>The </a:t>
            </a:r>
            <a:r>
              <a:rPr lang="en-US" b="1" dirty="0" smtClean="0"/>
              <a:t>Discrete Fourier Transform</a:t>
            </a:r>
            <a:r>
              <a:rPr lang="en-US" dirty="0" smtClean="0"/>
              <a:t> (</a:t>
            </a:r>
            <a:r>
              <a:rPr lang="en-US" b="1" dirty="0" smtClean="0"/>
              <a:t>DFT</a:t>
            </a:r>
            <a:r>
              <a:rPr lang="en-US" dirty="0" smtClean="0"/>
              <a:t>) plays an important role in many scientific and technical applications, including time series and waveform analysis, solutions to linear partial differential equations, convolution, digital signal processing, and image filtering.</a:t>
            </a:r>
            <a:endParaRPr lang="en-US" b="1" dirty="0" smtClean="0">
              <a:solidFill>
                <a:srgbClr val="103152"/>
              </a:solidFill>
            </a:endParaRPr>
          </a:p>
          <a:p>
            <a:pPr>
              <a:buNone/>
            </a:pPr>
            <a:r>
              <a:rPr lang="en-US" dirty="0" smtClean="0"/>
              <a:t>    DFT :</a:t>
            </a:r>
          </a:p>
          <a:p>
            <a:pPr>
              <a:buNone/>
            </a:pPr>
            <a:endParaRPr lang="en-US" dirty="0" smtClean="0"/>
          </a:p>
          <a:p>
            <a:r>
              <a:rPr lang="en-US" dirty="0" smtClean="0"/>
              <a:t>Where</a:t>
            </a:r>
          </a:p>
          <a:p>
            <a:endParaRPr lang="en-US" dirty="0" smtClean="0"/>
          </a:p>
          <a:p>
            <a:r>
              <a:rPr lang="en-US" dirty="0" smtClean="0"/>
              <a:t>IDFT:</a:t>
            </a:r>
          </a:p>
          <a:p>
            <a:endParaRPr lang="en-US" dirty="0" smtClean="0"/>
          </a:p>
          <a:p>
            <a:r>
              <a:rPr lang="en-US" dirty="0" smtClean="0"/>
              <a:t>A fast Fourier transform (</a:t>
            </a:r>
            <a:r>
              <a:rPr lang="en-US" b="1" dirty="0" smtClean="0"/>
              <a:t>FFT</a:t>
            </a:r>
            <a:r>
              <a:rPr lang="en-US" dirty="0" smtClean="0"/>
              <a:t>) is an efficient algorithm to compute DFT and its inverse</a:t>
            </a:r>
            <a:endParaRPr lang="en-US" dirty="0"/>
          </a:p>
        </p:txBody>
      </p:sp>
      <p:sp>
        <p:nvSpPr>
          <p:cNvPr id="4" name="Footer Placeholder 3"/>
          <p:cNvSpPr>
            <a:spLocks noGrp="1"/>
          </p:cNvSpPr>
          <p:nvPr>
            <p:ph type="ftr" sz="quarter" idx="10"/>
          </p:nvPr>
        </p:nvSpPr>
        <p:spPr/>
        <p:txBody>
          <a:bodyPr/>
          <a:lstStyle/>
          <a:p>
            <a:pPr>
              <a:defRPr/>
            </a:pPr>
            <a:r>
              <a:rPr lang="en-US" smtClean="0"/>
              <a:t>&lt;Event&gt; – &lt;Place&gt; &lt;Date (DD-Month-YYYY)&gt;					</a:t>
            </a:r>
            <a:fld id="{70F2B333-24EA-4DE2-9D5F-F92EB537375C}" type="slidenum">
              <a:rPr lang="el-GR" smtClean="0"/>
              <a:pPr>
                <a:defRPr/>
              </a:pPr>
              <a:t>3</a:t>
            </a:fld>
            <a:endParaRPr lang="el-GR" dirty="0"/>
          </a:p>
        </p:txBody>
      </p:sp>
      <p:pic>
        <p:nvPicPr>
          <p:cNvPr id="7" name="Picture 6" descr="ffta.jpg"/>
          <p:cNvPicPr>
            <a:picLocks noChangeAspect="1"/>
          </p:cNvPicPr>
          <p:nvPr/>
        </p:nvPicPr>
        <p:blipFill>
          <a:blip r:embed="rId2" cstate="print"/>
          <a:stretch>
            <a:fillRect/>
          </a:stretch>
        </p:blipFill>
        <p:spPr>
          <a:xfrm>
            <a:off x="2238086" y="2930236"/>
            <a:ext cx="5651500" cy="609600"/>
          </a:xfrm>
          <a:prstGeom prst="rect">
            <a:avLst/>
          </a:prstGeom>
        </p:spPr>
      </p:pic>
      <p:pic>
        <p:nvPicPr>
          <p:cNvPr id="8" name="Picture 7" descr="fft2.jpg"/>
          <p:cNvPicPr>
            <a:picLocks noChangeAspect="1"/>
          </p:cNvPicPr>
          <p:nvPr/>
        </p:nvPicPr>
        <p:blipFill>
          <a:blip r:embed="rId3" cstate="print"/>
          <a:stretch>
            <a:fillRect/>
          </a:stretch>
        </p:blipFill>
        <p:spPr>
          <a:xfrm>
            <a:off x="1711036" y="3618922"/>
            <a:ext cx="5791200" cy="673100"/>
          </a:xfrm>
          <a:prstGeom prst="rect">
            <a:avLst/>
          </a:prstGeom>
        </p:spPr>
      </p:pic>
      <p:pic>
        <p:nvPicPr>
          <p:cNvPr id="9" name="Picture 8" descr="Untitled.jpg"/>
          <p:cNvPicPr>
            <a:picLocks noChangeAspect="1"/>
          </p:cNvPicPr>
          <p:nvPr/>
        </p:nvPicPr>
        <p:blipFill>
          <a:blip r:embed="rId4" cstate="print"/>
          <a:stretch>
            <a:fillRect/>
          </a:stretch>
        </p:blipFill>
        <p:spPr>
          <a:xfrm>
            <a:off x="1759527" y="4325505"/>
            <a:ext cx="6691746" cy="897658"/>
          </a:xfrm>
          <a:prstGeom prst="rect">
            <a:avLst/>
          </a:prstGeom>
        </p:spPr>
      </p:pic>
      <p:pic>
        <p:nvPicPr>
          <p:cNvPr id="10" name="Picture 9" descr="ojl.jpg"/>
          <p:cNvPicPr>
            <a:picLocks noChangeAspect="1"/>
          </p:cNvPicPr>
          <p:nvPr/>
        </p:nvPicPr>
        <p:blipFill>
          <a:blip r:embed="rId5" cstate="print"/>
          <a:stretch>
            <a:fillRect/>
          </a:stretch>
        </p:blipFill>
        <p:spPr>
          <a:xfrm>
            <a:off x="8709314" y="5661314"/>
            <a:ext cx="1196686" cy="1196686"/>
          </a:xfrm>
          <a:prstGeom prst="rect">
            <a:avLst/>
          </a:prstGeom>
        </p:spPr>
      </p:pic>
    </p:spTree>
  </p:cSld>
  <p:clrMapOvr>
    <a:masterClrMapping/>
  </p:clrMapOvr>
  <p:transition xmlns:p14="http://schemas.microsoft.com/office/powerpoint/2010/main">
    <p:pull dir="d"/>
  </p:transition>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FFT </a:t>
            </a:r>
            <a:endParaRPr lang="en-US" dirty="0"/>
          </a:p>
        </p:txBody>
      </p:sp>
      <p:sp>
        <p:nvSpPr>
          <p:cNvPr id="3" name="Content Placeholder 2"/>
          <p:cNvSpPr>
            <a:spLocks noGrp="1"/>
          </p:cNvSpPr>
          <p:nvPr>
            <p:ph idx="1"/>
          </p:nvPr>
        </p:nvSpPr>
        <p:spPr>
          <a:xfrm>
            <a:off x="192088" y="1260764"/>
            <a:ext cx="9518650" cy="5313074"/>
          </a:xfrm>
        </p:spPr>
        <p:txBody>
          <a:bodyPr/>
          <a:lstStyle/>
          <a:p>
            <a:pPr eaLnBrk="1" hangingPunct="1">
              <a:buClr>
                <a:schemeClr val="accent2">
                  <a:lumMod val="75000"/>
                  <a:lumOff val="25000"/>
                </a:schemeClr>
              </a:buClr>
              <a:defRPr/>
            </a:pPr>
            <a:r>
              <a:rPr lang="en-US" dirty="0" smtClean="0"/>
              <a:t>FFT algorithms</a:t>
            </a:r>
          </a:p>
          <a:p>
            <a:pPr lvl="1" eaLnBrk="1" hangingPunct="1">
              <a:buClr>
                <a:schemeClr val="accent2">
                  <a:lumMod val="75000"/>
                  <a:lumOff val="25000"/>
                </a:schemeClr>
              </a:buClr>
              <a:defRPr/>
            </a:pPr>
            <a:r>
              <a:rPr lang="en-US" sz="1600" dirty="0" smtClean="0"/>
              <a:t> Cooley–</a:t>
            </a:r>
            <a:r>
              <a:rPr lang="en-US" sz="1600" dirty="0" err="1" smtClean="0"/>
              <a:t>Tukey</a:t>
            </a:r>
            <a:r>
              <a:rPr lang="en-US" sz="1600" dirty="0" smtClean="0"/>
              <a:t> algorithm</a:t>
            </a:r>
          </a:p>
          <a:p>
            <a:pPr lvl="1" eaLnBrk="1" hangingPunct="1">
              <a:buClr>
                <a:schemeClr val="accent2">
                  <a:lumMod val="75000"/>
                  <a:lumOff val="25000"/>
                </a:schemeClr>
              </a:buClr>
              <a:defRPr/>
            </a:pPr>
            <a:r>
              <a:rPr lang="en-US" sz="1600" dirty="0" smtClean="0"/>
              <a:t> Prime-factor FFT algorithm (PFA)</a:t>
            </a:r>
          </a:p>
          <a:p>
            <a:pPr lvl="1" eaLnBrk="1" hangingPunct="1">
              <a:buClr>
                <a:schemeClr val="accent2">
                  <a:lumMod val="75000"/>
                  <a:lumOff val="25000"/>
                </a:schemeClr>
              </a:buClr>
              <a:defRPr/>
            </a:pPr>
            <a:r>
              <a:rPr lang="en-US" sz="1600" dirty="0" smtClean="0"/>
              <a:t> </a:t>
            </a:r>
            <a:r>
              <a:rPr lang="en-US" sz="1600" dirty="0" err="1" smtClean="0"/>
              <a:t>Bruun's</a:t>
            </a:r>
            <a:r>
              <a:rPr lang="en-US" sz="1600" dirty="0" smtClean="0"/>
              <a:t> FFT algorithm</a:t>
            </a:r>
          </a:p>
          <a:p>
            <a:pPr lvl="1" eaLnBrk="1" hangingPunct="1">
              <a:buClr>
                <a:schemeClr val="accent2">
                  <a:lumMod val="75000"/>
                  <a:lumOff val="25000"/>
                </a:schemeClr>
              </a:buClr>
              <a:defRPr/>
            </a:pPr>
            <a:r>
              <a:rPr lang="en-US" sz="1600" dirty="0" smtClean="0"/>
              <a:t> Rader's FFT algorithm</a:t>
            </a:r>
          </a:p>
          <a:p>
            <a:pPr lvl="1" eaLnBrk="1" hangingPunct="1">
              <a:buClr>
                <a:schemeClr val="accent2">
                  <a:lumMod val="75000"/>
                  <a:lumOff val="25000"/>
                </a:schemeClr>
              </a:buClr>
              <a:defRPr/>
            </a:pPr>
            <a:r>
              <a:rPr lang="en-US" sz="1600" dirty="0" smtClean="0"/>
              <a:t>Bluestein's FFT algorithm</a:t>
            </a:r>
          </a:p>
          <a:p>
            <a:pPr lvl="1" eaLnBrk="1" hangingPunct="1">
              <a:buClr>
                <a:schemeClr val="accent2">
                  <a:lumMod val="75000"/>
                  <a:lumOff val="25000"/>
                </a:schemeClr>
              </a:buClr>
              <a:defRPr/>
            </a:pPr>
            <a:r>
              <a:rPr lang="en-US" sz="1600" dirty="0" err="1" smtClean="0"/>
              <a:t>Odlyzko–Schönhage</a:t>
            </a:r>
            <a:r>
              <a:rPr lang="en-US" sz="1600" dirty="0" smtClean="0"/>
              <a:t> algorithm        </a:t>
            </a:r>
          </a:p>
          <a:p>
            <a:pPr lvl="1" eaLnBrk="1" hangingPunct="1">
              <a:buClr>
                <a:schemeClr val="accent2">
                  <a:lumMod val="75000"/>
                  <a:lumOff val="25000"/>
                </a:schemeClr>
              </a:buClr>
              <a:buNone/>
              <a:defRPr/>
            </a:pPr>
            <a:endParaRPr lang="en-US" sz="1600" dirty="0" smtClean="0"/>
          </a:p>
          <a:p>
            <a:pPr eaLnBrk="1" hangingPunct="1">
              <a:buClr>
                <a:schemeClr val="accent2">
                  <a:lumMod val="75000"/>
                  <a:lumOff val="25000"/>
                </a:schemeClr>
              </a:buClr>
              <a:defRPr/>
            </a:pPr>
            <a:r>
              <a:rPr lang="en-US" dirty="0" smtClean="0"/>
              <a:t>FFT libraries</a:t>
            </a:r>
          </a:p>
          <a:p>
            <a:pPr lvl="1" eaLnBrk="1" hangingPunct="1">
              <a:buClr>
                <a:schemeClr val="accent2">
                  <a:lumMod val="75000"/>
                  <a:lumOff val="25000"/>
                </a:schemeClr>
              </a:buClr>
              <a:defRPr/>
            </a:pPr>
            <a:r>
              <a:rPr lang="en-US" sz="1600" dirty="0" smtClean="0"/>
              <a:t> </a:t>
            </a:r>
            <a:r>
              <a:rPr lang="en-US" sz="1600" b="1" dirty="0" smtClean="0"/>
              <a:t>FFTW </a:t>
            </a:r>
            <a:r>
              <a:rPr lang="en-US" sz="1600" b="1" dirty="0" smtClean="0">
                <a:hlinkClick r:id="rId3"/>
              </a:rPr>
              <a:t>http://www.fftw.org/</a:t>
            </a:r>
            <a:endParaRPr lang="en-US" sz="1600" b="1" dirty="0" smtClean="0"/>
          </a:p>
          <a:p>
            <a:pPr lvl="1" eaLnBrk="1" hangingPunct="1">
              <a:buClr>
                <a:schemeClr val="accent2">
                  <a:lumMod val="75000"/>
                  <a:lumOff val="25000"/>
                </a:schemeClr>
              </a:buClr>
              <a:defRPr/>
            </a:pPr>
            <a:r>
              <a:rPr lang="en-US" sz="1600" dirty="0" smtClean="0"/>
              <a:t> P3DFFT </a:t>
            </a:r>
          </a:p>
          <a:p>
            <a:pPr lvl="1" eaLnBrk="1" hangingPunct="1">
              <a:buClr>
                <a:schemeClr val="accent2">
                  <a:lumMod val="75000"/>
                  <a:lumOff val="25000"/>
                </a:schemeClr>
              </a:buClr>
              <a:defRPr/>
            </a:pPr>
            <a:r>
              <a:rPr lang="en-US" sz="1600" dirty="0" smtClean="0"/>
              <a:t> FFTPACK </a:t>
            </a:r>
          </a:p>
          <a:p>
            <a:pPr lvl="1" eaLnBrk="1" hangingPunct="1">
              <a:buClr>
                <a:schemeClr val="accent2">
                  <a:lumMod val="75000"/>
                  <a:lumOff val="25000"/>
                </a:schemeClr>
              </a:buClr>
              <a:defRPr/>
            </a:pPr>
            <a:r>
              <a:rPr lang="en-US" sz="1600" dirty="0" smtClean="0"/>
              <a:t> ACML</a:t>
            </a:r>
          </a:p>
          <a:p>
            <a:pPr lvl="1" eaLnBrk="1" hangingPunct="1">
              <a:buClr>
                <a:schemeClr val="accent2">
                  <a:lumMod val="75000"/>
                  <a:lumOff val="25000"/>
                </a:schemeClr>
              </a:buClr>
              <a:defRPr/>
            </a:pPr>
            <a:r>
              <a:rPr lang="en-US" sz="1600" dirty="0" smtClean="0"/>
              <a:t> GSL</a:t>
            </a:r>
          </a:p>
          <a:p>
            <a:pPr lvl="1" eaLnBrk="1" hangingPunct="1">
              <a:buClr>
                <a:schemeClr val="accent2">
                  <a:lumMod val="75000"/>
                  <a:lumOff val="25000"/>
                </a:schemeClr>
              </a:buClr>
              <a:defRPr/>
            </a:pPr>
            <a:r>
              <a:rPr lang="en-US" sz="1600" dirty="0" smtClean="0"/>
              <a:t> ESSL</a:t>
            </a:r>
          </a:p>
          <a:p>
            <a:pPr lvl="1" eaLnBrk="1" hangingPunct="1">
              <a:buClr>
                <a:schemeClr val="accent2">
                  <a:lumMod val="75000"/>
                  <a:lumOff val="25000"/>
                </a:schemeClr>
              </a:buClr>
              <a:defRPr/>
            </a:pPr>
            <a:r>
              <a:rPr lang="en-US" sz="1600" dirty="0" smtClean="0"/>
              <a:t>..........</a:t>
            </a:r>
          </a:p>
          <a:p>
            <a:pPr lvl="1" eaLnBrk="1" hangingPunct="1">
              <a:buClr>
                <a:schemeClr val="accent2">
                  <a:lumMod val="75000"/>
                  <a:lumOff val="25000"/>
                </a:schemeClr>
              </a:buClr>
              <a:defRPr/>
            </a:pPr>
            <a:r>
              <a:rPr lang="en-US" sz="1600" b="1" dirty="0" smtClean="0"/>
              <a:t>FFTE</a:t>
            </a:r>
            <a:r>
              <a:rPr lang="en-US" sz="1600" dirty="0" smtClean="0"/>
              <a:t>  </a:t>
            </a:r>
            <a:r>
              <a:rPr lang="en-US" sz="1600" b="1" dirty="0" smtClean="0">
                <a:hlinkClick r:id="rId4"/>
              </a:rPr>
              <a:t>http://www.ffte.jp/</a:t>
            </a:r>
            <a:r>
              <a:rPr lang="en-US" sz="1600" b="1" dirty="0" smtClean="0"/>
              <a:t>  </a:t>
            </a:r>
          </a:p>
          <a:p>
            <a:pPr lvl="1" eaLnBrk="1" hangingPunct="1">
              <a:buClr>
                <a:schemeClr val="accent2">
                  <a:lumMod val="75000"/>
                  <a:lumOff val="25000"/>
                </a:schemeClr>
              </a:buClr>
              <a:defRPr/>
            </a:pPr>
            <a:endParaRPr lang="en-US" sz="1600" b="1" dirty="0" smtClean="0"/>
          </a:p>
          <a:p>
            <a:pPr lvl="1" eaLnBrk="1" hangingPunct="1">
              <a:buClr>
                <a:schemeClr val="accent2">
                  <a:lumMod val="75000"/>
                  <a:lumOff val="25000"/>
                </a:schemeClr>
              </a:buClr>
              <a:defRPr/>
            </a:pPr>
            <a:endParaRPr lang="en-US" sz="1600" b="1" dirty="0" smtClean="0"/>
          </a:p>
          <a:p>
            <a:pPr lvl="1" eaLnBrk="1" hangingPunct="1">
              <a:buClr>
                <a:schemeClr val="accent2">
                  <a:lumMod val="75000"/>
                  <a:lumOff val="25000"/>
                </a:schemeClr>
              </a:buClr>
              <a:defRPr/>
            </a:pPr>
            <a:endParaRPr lang="en-US" sz="1600" dirty="0" smtClean="0"/>
          </a:p>
          <a:p>
            <a:pPr lvl="1" eaLnBrk="1" hangingPunct="1">
              <a:buClr>
                <a:schemeClr val="accent2">
                  <a:lumMod val="75000"/>
                  <a:lumOff val="25000"/>
                </a:schemeClr>
              </a:buClr>
              <a:buNone/>
              <a:defRPr/>
            </a:pPr>
            <a:endParaRPr lang="en-US" sz="1600" dirty="0" smtClean="0"/>
          </a:p>
          <a:p>
            <a:pPr lvl="1" eaLnBrk="1" hangingPunct="1">
              <a:buClr>
                <a:schemeClr val="accent2">
                  <a:lumMod val="75000"/>
                  <a:lumOff val="25000"/>
                </a:schemeClr>
              </a:buClr>
              <a:defRPr/>
            </a:pPr>
            <a:endParaRPr lang="en-US" dirty="0" smtClean="0"/>
          </a:p>
          <a:p>
            <a:pPr lvl="1" eaLnBrk="1" hangingPunct="1">
              <a:buClr>
                <a:schemeClr val="accent2">
                  <a:lumMod val="75000"/>
                  <a:lumOff val="25000"/>
                </a:schemeClr>
              </a:buClr>
              <a:defRPr/>
            </a:pPr>
            <a:endParaRPr lang="en-US" dirty="0" smtClean="0"/>
          </a:p>
          <a:p>
            <a:pPr lvl="1" eaLnBrk="1" hangingPunct="1">
              <a:buClr>
                <a:schemeClr val="accent2">
                  <a:lumMod val="75000"/>
                  <a:lumOff val="25000"/>
                </a:schemeClr>
              </a:buClr>
              <a:defRPr/>
            </a:pPr>
            <a:endParaRPr lang="en-US" dirty="0" smtClean="0"/>
          </a:p>
          <a:p>
            <a:pPr lvl="1" eaLnBrk="1" hangingPunct="1">
              <a:buClr>
                <a:schemeClr val="accent2">
                  <a:lumMod val="75000"/>
                  <a:lumOff val="25000"/>
                </a:schemeClr>
              </a:buClr>
              <a:defRPr/>
            </a:pPr>
            <a:endParaRPr lang="en-US" dirty="0" smtClean="0"/>
          </a:p>
        </p:txBody>
      </p:sp>
      <p:sp>
        <p:nvSpPr>
          <p:cNvPr id="4" name="Footer Placeholder 3"/>
          <p:cNvSpPr>
            <a:spLocks noGrp="1"/>
          </p:cNvSpPr>
          <p:nvPr>
            <p:ph type="ftr" sz="quarter" idx="10"/>
          </p:nvPr>
        </p:nvSpPr>
        <p:spPr/>
        <p:txBody>
          <a:bodyPr/>
          <a:lstStyle/>
          <a:p>
            <a:pPr>
              <a:defRPr/>
            </a:pPr>
            <a:r>
              <a:rPr lang="en-US" smtClean="0"/>
              <a:t>&lt;Event&gt; – &lt;Place&gt; &lt;Date (DD-Month-YYYY)&gt;					</a:t>
            </a:r>
            <a:fld id="{70F2B333-24EA-4DE2-9D5F-F92EB537375C}" type="slidenum">
              <a:rPr lang="el-GR" smtClean="0"/>
              <a:pPr>
                <a:defRPr/>
              </a:pPr>
              <a:t>4</a:t>
            </a:fld>
            <a:endParaRPr lang="el-GR" dirty="0"/>
          </a:p>
        </p:txBody>
      </p:sp>
      <p:pic>
        <p:nvPicPr>
          <p:cNvPr id="5" name="Picture 4" descr="300px-Complex_zeta.jpg"/>
          <p:cNvPicPr>
            <a:picLocks noChangeAspect="1"/>
          </p:cNvPicPr>
          <p:nvPr/>
        </p:nvPicPr>
        <p:blipFill>
          <a:blip r:embed="rId5" cstate="print"/>
          <a:stretch>
            <a:fillRect/>
          </a:stretch>
        </p:blipFill>
        <p:spPr>
          <a:xfrm>
            <a:off x="4973783" y="1233054"/>
            <a:ext cx="3186544" cy="3169225"/>
          </a:xfrm>
          <a:prstGeom prst="rect">
            <a:avLst/>
          </a:prstGeom>
        </p:spPr>
      </p:pic>
    </p:spTree>
  </p:cSld>
  <p:clrMapOvr>
    <a:masterClrMapping/>
  </p:clrMapOvr>
  <p:transition xmlns:p14="http://schemas.microsoft.com/office/powerpoint/2010/main">
    <p:pull dir="d"/>
  </p:transition>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FFTE library</a:t>
            </a:r>
            <a:endParaRPr lang="en-US" dirty="0"/>
          </a:p>
        </p:txBody>
      </p:sp>
      <p:sp>
        <p:nvSpPr>
          <p:cNvPr id="3" name="Content Placeholder 2"/>
          <p:cNvSpPr>
            <a:spLocks noGrp="1"/>
          </p:cNvSpPr>
          <p:nvPr>
            <p:ph idx="1"/>
          </p:nvPr>
        </p:nvSpPr>
        <p:spPr>
          <a:xfrm>
            <a:off x="0" y="1177636"/>
            <a:ext cx="9906000" cy="5396202"/>
          </a:xfrm>
        </p:spPr>
        <p:txBody>
          <a:bodyPr/>
          <a:lstStyle/>
          <a:p>
            <a:pPr>
              <a:lnSpc>
                <a:spcPct val="80000"/>
              </a:lnSpc>
            </a:pPr>
            <a:endParaRPr lang="en-US" sz="1800" b="1" dirty="0" smtClean="0"/>
          </a:p>
          <a:p>
            <a:pPr>
              <a:lnSpc>
                <a:spcPct val="80000"/>
              </a:lnSpc>
              <a:buNone/>
            </a:pPr>
            <a:endParaRPr lang="en-US" sz="1800" b="1" dirty="0" smtClean="0"/>
          </a:p>
          <a:p>
            <a:pPr>
              <a:lnSpc>
                <a:spcPct val="80000"/>
              </a:lnSpc>
            </a:pPr>
            <a:r>
              <a:rPr lang="en-US" sz="1800" b="1" dirty="0" smtClean="0"/>
              <a:t>FFTE </a:t>
            </a:r>
            <a:r>
              <a:rPr lang="en-US" sz="1800" dirty="0" smtClean="0"/>
              <a:t>(“Fastest Fourier Transform in the East”,)  has been developed by Daisuke Takahashi of Tsukuba, </a:t>
            </a:r>
            <a:r>
              <a:rPr lang="en-US" altLang="ja-JP" sz="1800" dirty="0" smtClean="0"/>
              <a:t>Center for Computational Sciences, Graduate School of Systems and Information Engineering University of Tsukuba, Japan.</a:t>
            </a:r>
            <a:endParaRPr lang="en-US" sz="1800" dirty="0" smtClean="0"/>
          </a:p>
          <a:p>
            <a:r>
              <a:rPr lang="en-US" sz="1800" dirty="0" smtClean="0"/>
              <a:t> The name FFTE, which is an acronym for “Fastest Fourier Transform in the East”, is more of a tribute to FFTW than a signal of any serious attempt to offer a production-ready library to rival FFTW (even though FFTE has been observed to slightly outperform FFTW on very large FFTs).</a:t>
            </a:r>
          </a:p>
          <a:p>
            <a:r>
              <a:rPr lang="en-US" sz="1800" dirty="0" smtClean="0"/>
              <a:t> </a:t>
            </a:r>
            <a:r>
              <a:rPr lang="en-US" altLang="ja-JP" sz="1800" dirty="0" smtClean="0"/>
              <a:t>FFTE is a</a:t>
            </a:r>
            <a:r>
              <a:rPr lang="en-US" altLang="ja-JP" sz="1800" b="1" dirty="0" smtClean="0"/>
              <a:t> FORTRAN </a:t>
            </a:r>
            <a:r>
              <a:rPr lang="en-US" altLang="ja-JP" sz="1800" dirty="0" smtClean="0"/>
              <a:t>(77 and 90) subroutine library for computing the FFT in one or more dimensions.</a:t>
            </a:r>
            <a:endParaRPr lang="en-US" sz="1800" dirty="0" smtClean="0"/>
          </a:p>
          <a:p>
            <a:r>
              <a:rPr lang="en-US" sz="1800" dirty="0" smtClean="0"/>
              <a:t> FFTE supports radix 2, 3, and 5 Discrete Fourier Transforms (DFTs), including optimized routines for radix-8, and has pure MPI and hybrid </a:t>
            </a:r>
            <a:r>
              <a:rPr lang="en-US" sz="1800" dirty="0" err="1" smtClean="0"/>
              <a:t>MPI+OpenMP</a:t>
            </a:r>
            <a:r>
              <a:rPr lang="en-US" sz="1800" dirty="0" smtClean="0"/>
              <a:t>.  </a:t>
            </a:r>
          </a:p>
          <a:p>
            <a:r>
              <a:rPr lang="en-US" sz="1800" dirty="0" smtClean="0"/>
              <a:t>More about these algorithms can be found in the </a:t>
            </a:r>
            <a:r>
              <a:rPr lang="en-US" sz="1800" i="1" dirty="0" smtClean="0"/>
              <a:t>FAST FOURIER TRANSFORM ALGORITHMS WITH APPLICATION</a:t>
            </a:r>
            <a:endParaRPr lang="en-US" sz="1800" dirty="0" smtClean="0"/>
          </a:p>
          <a:p>
            <a:r>
              <a:rPr lang="en-US" sz="1800" dirty="0" smtClean="0"/>
              <a:t>FFTE is open source, but FFTE </a:t>
            </a:r>
            <a:r>
              <a:rPr lang="en-US" sz="1800" b="1" dirty="0" smtClean="0"/>
              <a:t>comes with little documentation</a:t>
            </a:r>
            <a:r>
              <a:rPr lang="en-US" sz="1800" dirty="0" smtClean="0"/>
              <a:t>, and it is necessary to examine the source code in order to use it  !!!!!!!</a:t>
            </a:r>
          </a:p>
          <a:p>
            <a:pPr>
              <a:buNone/>
            </a:pPr>
            <a:endParaRPr lang="en-US" sz="1600" dirty="0"/>
          </a:p>
        </p:txBody>
      </p:sp>
      <p:sp>
        <p:nvSpPr>
          <p:cNvPr id="4" name="Footer Placeholder 3"/>
          <p:cNvSpPr>
            <a:spLocks noGrp="1"/>
          </p:cNvSpPr>
          <p:nvPr>
            <p:ph type="ftr" sz="quarter" idx="10"/>
          </p:nvPr>
        </p:nvSpPr>
        <p:spPr/>
        <p:txBody>
          <a:bodyPr/>
          <a:lstStyle/>
          <a:p>
            <a:pPr>
              <a:defRPr/>
            </a:pPr>
            <a:r>
              <a:rPr lang="en-US" smtClean="0"/>
              <a:t>&lt;Event&gt; – &lt;Place&gt; &lt;Date (DD-Month-YYYY)&gt;					</a:t>
            </a:r>
            <a:fld id="{70F2B333-24EA-4DE2-9D5F-F92EB537375C}" type="slidenum">
              <a:rPr lang="el-GR" smtClean="0"/>
              <a:pPr>
                <a:defRPr/>
              </a:pPr>
              <a:t>5</a:t>
            </a:fld>
            <a:endParaRPr lang="el-GR" dirty="0"/>
          </a:p>
        </p:txBody>
      </p:sp>
    </p:spTree>
  </p:cSld>
  <p:clrMapOvr>
    <a:masterClrMapping/>
  </p:clrMapOvr>
  <p:transition xmlns:p14="http://schemas.microsoft.com/office/powerpoint/2010/main">
    <p:pull dir="d"/>
  </p:transition>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FFTE library</a:t>
            </a:r>
            <a:endParaRPr lang="en-US" dirty="0"/>
          </a:p>
        </p:txBody>
      </p:sp>
      <p:sp>
        <p:nvSpPr>
          <p:cNvPr id="3" name="Content Placeholder 2"/>
          <p:cNvSpPr>
            <a:spLocks noGrp="1"/>
          </p:cNvSpPr>
          <p:nvPr>
            <p:ph idx="1"/>
          </p:nvPr>
        </p:nvSpPr>
        <p:spPr>
          <a:xfrm>
            <a:off x="192088" y="1316182"/>
            <a:ext cx="9518650" cy="5257656"/>
          </a:xfrm>
        </p:spPr>
        <p:txBody>
          <a:bodyPr/>
          <a:lstStyle/>
          <a:p>
            <a:r>
              <a:rPr lang="en-US" sz="1600" b="1" dirty="0" smtClean="0">
                <a:hlinkClick r:id="rId3"/>
              </a:rPr>
              <a:t>http://www.ffte.jp/</a:t>
            </a:r>
            <a:endParaRPr lang="en-US" sz="1600" b="1" dirty="0" smtClean="0"/>
          </a:p>
          <a:p>
            <a:pPr>
              <a:buNone/>
            </a:pPr>
            <a:endParaRPr lang="en-US" sz="1600" b="1" dirty="0" smtClean="0"/>
          </a:p>
          <a:p>
            <a:r>
              <a:rPr lang="en-US" sz="1600" dirty="0" smtClean="0"/>
              <a:t>Extract file with  </a:t>
            </a:r>
            <a:r>
              <a:rPr lang="en-US" sz="1600" dirty="0" smtClean="0">
                <a:latin typeface="Courier New" pitchFamily="49" charset="0"/>
                <a:cs typeface="Courier New" pitchFamily="49" charset="0"/>
              </a:rPr>
              <a:t>tar </a:t>
            </a:r>
            <a:r>
              <a:rPr lang="en-US" sz="1600" dirty="0" err="1" smtClean="0">
                <a:latin typeface="Courier New" pitchFamily="49" charset="0"/>
                <a:cs typeface="Courier New" pitchFamily="49" charset="0"/>
              </a:rPr>
              <a:t>xvzf</a:t>
            </a:r>
            <a:r>
              <a:rPr lang="en-US" sz="1600" dirty="0" smtClean="0">
                <a:latin typeface="Courier New" pitchFamily="49" charset="0"/>
                <a:cs typeface="Courier New" pitchFamily="49" charset="0"/>
              </a:rPr>
              <a:t>  ffte-5.0.tgz</a:t>
            </a:r>
          </a:p>
          <a:p>
            <a:r>
              <a:rPr lang="en-US" sz="1600" dirty="0" smtClean="0">
                <a:latin typeface="Courier New" pitchFamily="49" charset="0"/>
                <a:cs typeface="Courier New" pitchFamily="49" charset="0"/>
              </a:rPr>
              <a:t>[ajovic@int1 ~]$ </a:t>
            </a:r>
            <a:r>
              <a:rPr lang="en-US" sz="1600" dirty="0" err="1" smtClean="0">
                <a:latin typeface="Courier New" pitchFamily="49" charset="0"/>
                <a:cs typeface="Courier New" pitchFamily="49" charset="0"/>
              </a:rPr>
              <a:t>cd</a:t>
            </a:r>
            <a:r>
              <a:rPr lang="en-US" sz="1600" dirty="0" smtClean="0">
                <a:latin typeface="Courier New" pitchFamily="49" charset="0"/>
                <a:cs typeface="Courier New" pitchFamily="49" charset="0"/>
              </a:rPr>
              <a:t> ffte-5.0</a:t>
            </a:r>
          </a:p>
          <a:p>
            <a:pPr eaLnBrk="1" hangingPunct="1">
              <a:buClr>
                <a:schemeClr val="accent2">
                  <a:lumMod val="75000"/>
                  <a:lumOff val="25000"/>
                </a:schemeClr>
              </a:buClr>
              <a:defRPr/>
            </a:pPr>
            <a:r>
              <a:rPr lang="en-US" dirty="0" smtClean="0"/>
              <a:t> Files :</a:t>
            </a:r>
          </a:p>
          <a:p>
            <a:pPr lvl="1" eaLnBrk="1" hangingPunct="1">
              <a:buClr>
                <a:schemeClr val="accent2">
                  <a:lumMod val="75000"/>
                  <a:lumOff val="25000"/>
                </a:schemeClr>
              </a:buClr>
              <a:defRPr/>
            </a:pPr>
            <a:r>
              <a:rPr lang="en-US" dirty="0" smtClean="0">
                <a:latin typeface="Courier New" pitchFamily="49" charset="0"/>
                <a:cs typeface="Courier New" pitchFamily="49" charset="0"/>
              </a:rPr>
              <a:t> </a:t>
            </a:r>
            <a:r>
              <a:rPr lang="en-US" sz="1600" dirty="0" smtClean="0">
                <a:latin typeface="Courier New" pitchFamily="49" charset="0"/>
                <a:cs typeface="Courier New" pitchFamily="49" charset="0"/>
              </a:rPr>
              <a:t>zfft1d.f, zfft2d.f, zfft3d.f, zdfft2d.f, zdfft3d.f, fft235.f , </a:t>
            </a:r>
            <a:r>
              <a:rPr lang="en-US" sz="1600" dirty="0" err="1" smtClean="0">
                <a:latin typeface="Courier New" pitchFamily="49" charset="0"/>
                <a:cs typeface="Courier New" pitchFamily="49" charset="0"/>
              </a:rPr>
              <a:t>kernel.f</a:t>
            </a:r>
            <a:r>
              <a:rPr lang="en-US" sz="1600" dirty="0" smtClean="0">
                <a:latin typeface="Courier New" pitchFamily="49" charset="0"/>
                <a:cs typeface="Courier New" pitchFamily="49" charset="0"/>
              </a:rPr>
              <a:t> , mfft235.f , vzfft1d.f , vzfft2d.f, vzfft3d.f, dzfft2d.f , dzfft3d.f , </a:t>
            </a:r>
            <a:r>
              <a:rPr lang="en-US" sz="1600" dirty="0" err="1" smtClean="0">
                <a:latin typeface="Courier New" pitchFamily="49" charset="0"/>
                <a:cs typeface="Courier New" pitchFamily="49" charset="0"/>
              </a:rPr>
              <a:t>param.h</a:t>
            </a:r>
            <a:r>
              <a:rPr lang="en-US" sz="1600" dirty="0" smtClean="0">
                <a:latin typeface="Courier New" pitchFamily="49" charset="0"/>
                <a:cs typeface="Courier New" pitchFamily="49" charset="0"/>
              </a:rPr>
              <a:t>, readme.txt</a:t>
            </a:r>
          </a:p>
          <a:p>
            <a:pPr lvl="1" eaLnBrk="1" hangingPunct="1">
              <a:buClr>
                <a:schemeClr val="accent2">
                  <a:lumMod val="75000"/>
                  <a:lumOff val="25000"/>
                </a:schemeClr>
              </a:buClr>
              <a:defRPr/>
            </a:pPr>
            <a:r>
              <a:rPr lang="en-US" sz="1600" dirty="0" smtClean="0">
                <a:latin typeface="Courier New" pitchFamily="49" charset="0"/>
                <a:cs typeface="Courier New" pitchFamily="49" charset="0"/>
              </a:rPr>
              <a:t>tests/ (</a:t>
            </a:r>
            <a:r>
              <a:rPr lang="en-US" sz="1600" dirty="0" smtClean="0">
                <a:cs typeface="Courier New" pitchFamily="49" charset="0"/>
              </a:rPr>
              <a:t>Test directory, serial and OPENMP</a:t>
            </a:r>
            <a:r>
              <a:rPr lang="en-US" sz="1600" dirty="0" smtClean="0">
                <a:latin typeface="Courier New" pitchFamily="49" charset="0"/>
                <a:cs typeface="Courier New" pitchFamily="49" charset="0"/>
              </a:rPr>
              <a:t>)</a:t>
            </a:r>
          </a:p>
          <a:p>
            <a:pPr lvl="1" eaLnBrk="1" hangingPunct="1">
              <a:buClr>
                <a:schemeClr val="accent2">
                  <a:lumMod val="75000"/>
                  <a:lumOff val="25000"/>
                </a:schemeClr>
              </a:buClr>
              <a:buNone/>
              <a:defRPr/>
            </a:pPr>
            <a:endParaRPr lang="en-US" sz="1600" dirty="0" smtClean="0">
              <a:latin typeface="Courier New" pitchFamily="49" charset="0"/>
              <a:cs typeface="Courier New" pitchFamily="49" charset="0"/>
            </a:endParaRPr>
          </a:p>
          <a:p>
            <a:pPr lvl="1" eaLnBrk="1" hangingPunct="1">
              <a:buClr>
                <a:schemeClr val="accent2">
                  <a:lumMod val="75000"/>
                  <a:lumOff val="25000"/>
                </a:schemeClr>
              </a:buClr>
              <a:defRPr/>
            </a:pPr>
            <a:r>
              <a:rPr lang="en-US" sz="1600" dirty="0" err="1" smtClean="0">
                <a:latin typeface="Courier New" pitchFamily="49" charset="0"/>
                <a:cs typeface="Courier New" pitchFamily="49" charset="0"/>
              </a:rPr>
              <a:t>mpi</a:t>
            </a:r>
            <a:r>
              <a:rPr lang="en-US" sz="1600" dirty="0" smtClean="0">
                <a:latin typeface="Courier New" pitchFamily="49" charset="0"/>
                <a:cs typeface="Courier New" pitchFamily="49" charset="0"/>
              </a:rPr>
              <a:t>/ </a:t>
            </a:r>
            <a:r>
              <a:rPr lang="en-US" sz="1600" dirty="0" smtClean="0">
                <a:cs typeface="Courier New" pitchFamily="49" charset="0"/>
              </a:rPr>
              <a:t>(MPI version directory)</a:t>
            </a:r>
            <a:r>
              <a:rPr lang="en-US" sz="1600" dirty="0" smtClean="0"/>
              <a:t>  </a:t>
            </a:r>
          </a:p>
          <a:p>
            <a:pPr lvl="2" eaLnBrk="1" hangingPunct="1">
              <a:buClr>
                <a:schemeClr val="accent2">
                  <a:lumMod val="75000"/>
                  <a:lumOff val="25000"/>
                </a:schemeClr>
              </a:buClr>
              <a:defRPr/>
            </a:pPr>
            <a:r>
              <a:rPr lang="en-US" sz="1600" dirty="0" smtClean="0">
                <a:latin typeface="Courier New" pitchFamily="49" charset="0"/>
                <a:cs typeface="Courier New" pitchFamily="49" charset="0"/>
              </a:rPr>
              <a:t>pzfft1d.f, pzfft2d.f, pzfft3d.f , pdzfft2d.f, pdzfft3d.f, pvzfft1d.f, pvzfft2d.f, pvzfft3d.f, pzdfft2d.f, pzdfft3d.f, pzfft3dv.f</a:t>
            </a:r>
          </a:p>
          <a:p>
            <a:pPr lvl="2" eaLnBrk="1" hangingPunct="1">
              <a:buClr>
                <a:schemeClr val="accent2">
                  <a:lumMod val="75000"/>
                  <a:lumOff val="25000"/>
                </a:schemeClr>
              </a:buClr>
              <a:defRPr/>
            </a:pPr>
            <a:r>
              <a:rPr lang="en-US" sz="1600" dirty="0" smtClean="0">
                <a:latin typeface="Courier New" pitchFamily="49" charset="0"/>
                <a:cs typeface="Courier New" pitchFamily="49" charset="0"/>
              </a:rPr>
              <a:t>tests/ (</a:t>
            </a:r>
            <a:r>
              <a:rPr lang="en-US" sz="1600" dirty="0" smtClean="0">
                <a:cs typeface="Courier New" pitchFamily="49" charset="0"/>
              </a:rPr>
              <a:t>MPI, MPI+OPENMP version test directory </a:t>
            </a:r>
            <a:r>
              <a:rPr lang="en-US" sz="1600" dirty="0" smtClean="0">
                <a:latin typeface="Courier New" pitchFamily="49" charset="0"/>
                <a:cs typeface="Courier New" pitchFamily="49" charset="0"/>
              </a:rPr>
              <a:t>)</a:t>
            </a:r>
          </a:p>
          <a:p>
            <a:pPr lvl="2" eaLnBrk="1" hangingPunct="1">
              <a:buClr>
                <a:schemeClr val="accent2">
                  <a:lumMod val="75000"/>
                  <a:lumOff val="25000"/>
                </a:schemeClr>
              </a:buClr>
              <a:defRPr/>
            </a:pPr>
            <a:endParaRPr lang="en-US" sz="1600" dirty="0" smtClean="0">
              <a:latin typeface="Courier New" pitchFamily="49" charset="0"/>
              <a:cs typeface="Courier New" pitchFamily="49" charset="0"/>
            </a:endParaRPr>
          </a:p>
          <a:p>
            <a:pPr lvl="2" eaLnBrk="1" hangingPunct="1">
              <a:buClr>
                <a:schemeClr val="accent2">
                  <a:lumMod val="75000"/>
                  <a:lumOff val="25000"/>
                </a:schemeClr>
              </a:buClr>
              <a:defRPr/>
            </a:pPr>
            <a:endParaRPr lang="en-US" sz="1600" dirty="0" smtClean="0">
              <a:latin typeface="Courier New" pitchFamily="49" charset="0"/>
              <a:cs typeface="Courier New" pitchFamily="49" charset="0"/>
            </a:endParaRPr>
          </a:p>
          <a:p>
            <a:pPr lvl="2" eaLnBrk="1" hangingPunct="1">
              <a:buClr>
                <a:schemeClr val="accent2">
                  <a:lumMod val="75000"/>
                  <a:lumOff val="25000"/>
                </a:schemeClr>
              </a:buClr>
              <a:defRPr/>
            </a:pPr>
            <a:endParaRPr lang="en-US" sz="1600" dirty="0" smtClean="0">
              <a:latin typeface="Courier New" pitchFamily="49" charset="0"/>
              <a:cs typeface="Courier New" pitchFamily="49" charset="0"/>
            </a:endParaRPr>
          </a:p>
          <a:p>
            <a:pPr lvl="2" eaLnBrk="1" hangingPunct="1">
              <a:buClr>
                <a:schemeClr val="accent2">
                  <a:lumMod val="75000"/>
                  <a:lumOff val="25000"/>
                </a:schemeClr>
              </a:buClr>
              <a:defRPr/>
            </a:pPr>
            <a:endParaRPr lang="en-US" sz="1600" dirty="0" smtClean="0">
              <a:latin typeface="Courier New" pitchFamily="49" charset="0"/>
              <a:cs typeface="Courier New" pitchFamily="49" charset="0"/>
            </a:endParaRPr>
          </a:p>
          <a:p>
            <a:pPr lvl="2" eaLnBrk="1" hangingPunct="1">
              <a:buClr>
                <a:schemeClr val="accent2">
                  <a:lumMod val="75000"/>
                  <a:lumOff val="25000"/>
                </a:schemeClr>
              </a:buClr>
              <a:defRPr/>
            </a:pPr>
            <a:endParaRPr lang="en-US" sz="1600" dirty="0" smtClean="0">
              <a:latin typeface="Courier New" pitchFamily="49" charset="0"/>
              <a:cs typeface="Courier New" pitchFamily="49" charset="0"/>
            </a:endParaRPr>
          </a:p>
          <a:p>
            <a:pPr lvl="1" eaLnBrk="1" hangingPunct="1">
              <a:buClr>
                <a:schemeClr val="accent2">
                  <a:lumMod val="75000"/>
                  <a:lumOff val="25000"/>
                </a:schemeClr>
              </a:buClr>
              <a:defRPr/>
            </a:pPr>
            <a:endParaRPr lang="en-US" sz="1600" dirty="0" smtClean="0">
              <a:cs typeface="Courier New" pitchFamily="49" charset="0"/>
            </a:endParaRPr>
          </a:p>
          <a:p>
            <a:endParaRPr lang="en-US" sz="1600" dirty="0" smtClean="0">
              <a:latin typeface="Courier New" pitchFamily="49" charset="0"/>
              <a:cs typeface="Courier New" pitchFamily="49" charset="0"/>
            </a:endParaRPr>
          </a:p>
          <a:p>
            <a:endParaRPr lang="en-US" sz="1600" dirty="0">
              <a:latin typeface="Courier New" pitchFamily="49" charset="0"/>
              <a:cs typeface="Courier New" pitchFamily="49" charset="0"/>
            </a:endParaRPr>
          </a:p>
        </p:txBody>
      </p:sp>
      <p:sp>
        <p:nvSpPr>
          <p:cNvPr id="4" name="Footer Placeholder 3"/>
          <p:cNvSpPr>
            <a:spLocks noGrp="1"/>
          </p:cNvSpPr>
          <p:nvPr>
            <p:ph type="ftr" sz="quarter" idx="10"/>
          </p:nvPr>
        </p:nvSpPr>
        <p:spPr/>
        <p:txBody>
          <a:bodyPr/>
          <a:lstStyle/>
          <a:p>
            <a:pPr>
              <a:defRPr/>
            </a:pPr>
            <a:r>
              <a:rPr lang="en-US" smtClean="0"/>
              <a:t>&lt;Event&gt; – &lt;Place&gt; &lt;Date (DD-Month-YYYY)&gt;					</a:t>
            </a:r>
            <a:fld id="{70F2B333-24EA-4DE2-9D5F-F92EB537375C}" type="slidenum">
              <a:rPr lang="el-GR" smtClean="0"/>
              <a:pPr>
                <a:defRPr/>
              </a:pPr>
              <a:t>6</a:t>
            </a:fld>
            <a:endParaRPr lang="el-GR" dirty="0"/>
          </a:p>
        </p:txBody>
      </p:sp>
    </p:spTree>
  </p:cSld>
  <p:clrMapOvr>
    <a:masterClrMapping/>
  </p:clrMapOvr>
  <p:transition xmlns:p14="http://schemas.microsoft.com/office/powerpoint/2010/main">
    <p:pull dir="d"/>
  </p:transition>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ZFFT1D</a:t>
            </a:r>
            <a:endParaRPr lang="en-US" dirty="0"/>
          </a:p>
        </p:txBody>
      </p:sp>
      <p:sp>
        <p:nvSpPr>
          <p:cNvPr id="3" name="Content Placeholder 2"/>
          <p:cNvSpPr>
            <a:spLocks noGrp="1"/>
          </p:cNvSpPr>
          <p:nvPr>
            <p:ph idx="1"/>
          </p:nvPr>
        </p:nvSpPr>
        <p:spPr>
          <a:xfrm>
            <a:off x="192088" y="1343891"/>
            <a:ext cx="9518650" cy="5229947"/>
          </a:xfrm>
        </p:spPr>
        <p:txBody>
          <a:bodyPr/>
          <a:lstStyle/>
          <a:p>
            <a:pPr eaLnBrk="1" hangingPunct="1">
              <a:buClr>
                <a:schemeClr val="accent2">
                  <a:lumMod val="75000"/>
                  <a:lumOff val="25000"/>
                </a:schemeClr>
              </a:buClr>
              <a:defRPr/>
            </a:pPr>
            <a:r>
              <a:rPr lang="en-US" dirty="0" smtClean="0">
                <a:latin typeface="Courier New" pitchFamily="49" charset="0"/>
                <a:cs typeface="Courier New" pitchFamily="49" charset="0"/>
              </a:rPr>
              <a:t>ZFFT1D(A,N,IOPT,B) </a:t>
            </a:r>
            <a:r>
              <a:rPr lang="en-US" dirty="0" smtClean="0">
                <a:cs typeface="Courier New" pitchFamily="49" charset="0"/>
              </a:rPr>
              <a:t>is 1D-COMPLEX  FFT  routine </a:t>
            </a:r>
            <a:endParaRPr lang="en-US" dirty="0" smtClean="0"/>
          </a:p>
          <a:p>
            <a:pPr lvl="1" eaLnBrk="1" hangingPunct="1">
              <a:buClr>
                <a:schemeClr val="accent2">
                  <a:lumMod val="75000"/>
                  <a:lumOff val="25000"/>
                </a:schemeClr>
              </a:buClr>
              <a:defRPr/>
            </a:pPr>
            <a:r>
              <a:rPr lang="en-US" dirty="0" smtClean="0"/>
              <a:t>FORTRAN 77 + OPENMP</a:t>
            </a:r>
          </a:p>
          <a:p>
            <a:pPr lvl="1" eaLnBrk="1" hangingPunct="1">
              <a:buClr>
                <a:schemeClr val="accent2">
                  <a:lumMod val="75000"/>
                  <a:lumOff val="25000"/>
                </a:schemeClr>
              </a:buClr>
              <a:defRPr/>
            </a:pPr>
            <a:r>
              <a:rPr lang="en-US" dirty="0" smtClean="0"/>
              <a:t>A(N) is </a:t>
            </a:r>
            <a:r>
              <a:rPr lang="en-US" dirty="0" err="1" smtClean="0"/>
              <a:t>comlpex</a:t>
            </a:r>
            <a:r>
              <a:rPr lang="en-US" dirty="0" smtClean="0"/>
              <a:t> input/output vector (COMPLEX*16)</a:t>
            </a:r>
          </a:p>
          <a:p>
            <a:pPr lvl="1" eaLnBrk="1" hangingPunct="1">
              <a:buClr>
                <a:schemeClr val="accent2">
                  <a:lumMod val="75000"/>
                  <a:lumOff val="25000"/>
                </a:schemeClr>
              </a:buClr>
              <a:defRPr/>
            </a:pPr>
            <a:r>
              <a:rPr lang="en-US" dirty="0" smtClean="0"/>
              <a:t>B(N*2) is work/coefficient vector (COMPLEX*16)</a:t>
            </a:r>
          </a:p>
          <a:p>
            <a:pPr lvl="1" eaLnBrk="1" hangingPunct="1">
              <a:buClr>
                <a:schemeClr val="accent2">
                  <a:lumMod val="75000"/>
                  <a:lumOff val="25000"/>
                </a:schemeClr>
              </a:buClr>
              <a:defRPr/>
            </a:pPr>
            <a:r>
              <a:rPr lang="en-US" dirty="0" smtClean="0"/>
              <a:t>N=2</a:t>
            </a:r>
            <a:r>
              <a:rPr lang="en-US" baseline="30000" dirty="0" smtClean="0"/>
              <a:t>IP</a:t>
            </a:r>
            <a:r>
              <a:rPr lang="en-US" dirty="0" smtClean="0"/>
              <a:t> *3</a:t>
            </a:r>
            <a:r>
              <a:rPr lang="en-US" baseline="30000" dirty="0" smtClean="0"/>
              <a:t>*IQ</a:t>
            </a:r>
            <a:r>
              <a:rPr lang="en-US" dirty="0" smtClean="0"/>
              <a:t> *5*</a:t>
            </a:r>
            <a:r>
              <a:rPr lang="en-US" baseline="30000" dirty="0" smtClean="0"/>
              <a:t>IR</a:t>
            </a:r>
            <a:r>
              <a:rPr lang="en-US" dirty="0" smtClean="0"/>
              <a:t> is the length of the transforms</a:t>
            </a:r>
          </a:p>
          <a:p>
            <a:pPr lvl="1" eaLnBrk="1" hangingPunct="1">
              <a:buClr>
                <a:schemeClr val="accent2">
                  <a:lumMod val="75000"/>
                  <a:lumOff val="25000"/>
                </a:schemeClr>
              </a:buClr>
              <a:buNone/>
              <a:defRPr/>
            </a:pPr>
            <a:endParaRPr lang="en-US" dirty="0" smtClean="0"/>
          </a:p>
          <a:p>
            <a:pPr lvl="1" eaLnBrk="1" hangingPunct="1">
              <a:buClr>
                <a:schemeClr val="accent2">
                  <a:lumMod val="75000"/>
                  <a:lumOff val="25000"/>
                </a:schemeClr>
              </a:buClr>
              <a:buNone/>
              <a:defRPr/>
            </a:pPr>
            <a:r>
              <a:rPr lang="en-US" dirty="0" smtClean="0"/>
              <a:t>              	0 , for initialization the coefficients</a:t>
            </a:r>
          </a:p>
          <a:p>
            <a:pPr lvl="1" eaLnBrk="1" hangingPunct="1">
              <a:buClr>
                <a:schemeClr val="accent2">
                  <a:lumMod val="75000"/>
                  <a:lumOff val="25000"/>
                </a:schemeClr>
              </a:buClr>
              <a:defRPr/>
            </a:pPr>
            <a:r>
              <a:rPr lang="en-US" dirty="0" smtClean="0"/>
              <a:t>IOPT=  -1 , for FORWARD transform</a:t>
            </a:r>
          </a:p>
          <a:p>
            <a:pPr lvl="1" eaLnBrk="1" hangingPunct="1">
              <a:buClr>
                <a:schemeClr val="accent2">
                  <a:lumMod val="75000"/>
                  <a:lumOff val="25000"/>
                </a:schemeClr>
              </a:buClr>
              <a:buNone/>
              <a:defRPr/>
            </a:pPr>
            <a:r>
              <a:rPr lang="en-US" dirty="0" smtClean="0"/>
              <a:t>                1 , for INVERSE transform</a:t>
            </a:r>
          </a:p>
          <a:p>
            <a:pPr lvl="1" eaLnBrk="1" hangingPunct="1">
              <a:buClr>
                <a:schemeClr val="accent2">
                  <a:lumMod val="75000"/>
                  <a:lumOff val="25000"/>
                </a:schemeClr>
              </a:buClr>
              <a:buNone/>
              <a:defRPr/>
            </a:pPr>
            <a:r>
              <a:rPr lang="en-US" dirty="0" smtClean="0">
                <a:cs typeface="Courier New" pitchFamily="49" charset="0"/>
              </a:rPr>
              <a:t> </a:t>
            </a:r>
            <a:endParaRPr lang="en-US" dirty="0" smtClean="0"/>
          </a:p>
          <a:p>
            <a:pPr lvl="1" eaLnBrk="1" hangingPunct="1">
              <a:buClr>
                <a:schemeClr val="accent2">
                  <a:lumMod val="75000"/>
                  <a:lumOff val="25000"/>
                </a:schemeClr>
              </a:buClr>
              <a:defRPr/>
            </a:pPr>
            <a:r>
              <a:rPr lang="en-US" dirty="0" smtClean="0"/>
              <a:t>IMPORTANT : Subroutines</a:t>
            </a:r>
            <a:r>
              <a:rPr lang="en-US" dirty="0" smtClean="0">
                <a:latin typeface="Courier New" pitchFamily="49" charset="0"/>
                <a:cs typeface="Courier New" pitchFamily="49" charset="0"/>
              </a:rPr>
              <a:t> fft235.f, </a:t>
            </a:r>
            <a:r>
              <a:rPr lang="en-US" dirty="0" err="1" smtClean="0">
                <a:latin typeface="Courier New" pitchFamily="49" charset="0"/>
                <a:cs typeface="Courier New" pitchFamily="49" charset="0"/>
              </a:rPr>
              <a:t>kernel.f</a:t>
            </a:r>
            <a:r>
              <a:rPr lang="en-US" dirty="0" smtClean="0">
                <a:latin typeface="Courier New" pitchFamily="49" charset="0"/>
                <a:cs typeface="Courier New" pitchFamily="49" charset="0"/>
              </a:rPr>
              <a:t> </a:t>
            </a:r>
            <a:r>
              <a:rPr lang="en-US" dirty="0" smtClean="0"/>
              <a:t>and header file </a:t>
            </a:r>
            <a:r>
              <a:rPr lang="en-US" dirty="0" err="1" smtClean="0">
                <a:latin typeface="Courier New" pitchFamily="49" charset="0"/>
                <a:cs typeface="Courier New" pitchFamily="49" charset="0"/>
              </a:rPr>
              <a:t>param.h</a:t>
            </a:r>
            <a:r>
              <a:rPr lang="en-US" dirty="0" smtClean="0">
                <a:latin typeface="Courier New" pitchFamily="49" charset="0"/>
                <a:cs typeface="Courier New" pitchFamily="49" charset="0"/>
              </a:rPr>
              <a:t> </a:t>
            </a:r>
            <a:r>
              <a:rPr lang="en-US" dirty="0" smtClean="0"/>
              <a:t>are needed to use </a:t>
            </a:r>
            <a:r>
              <a:rPr lang="en-US" dirty="0" smtClean="0">
                <a:latin typeface="Courier New" pitchFamily="49" charset="0"/>
                <a:cs typeface="Courier New" pitchFamily="49" charset="0"/>
              </a:rPr>
              <a:t>zfft1d.f</a:t>
            </a:r>
          </a:p>
          <a:p>
            <a:pPr lvl="1" eaLnBrk="1" hangingPunct="1">
              <a:buClr>
                <a:schemeClr val="accent2">
                  <a:lumMod val="75000"/>
                  <a:lumOff val="25000"/>
                </a:schemeClr>
              </a:buClr>
              <a:defRPr/>
            </a:pPr>
            <a:endParaRPr lang="en-US" dirty="0" smtClean="0"/>
          </a:p>
          <a:p>
            <a:pPr lvl="1" eaLnBrk="1" hangingPunct="1">
              <a:buClr>
                <a:schemeClr val="accent2">
                  <a:lumMod val="75000"/>
                  <a:lumOff val="25000"/>
                </a:schemeClr>
              </a:buClr>
              <a:buNone/>
              <a:defRPr/>
            </a:pPr>
            <a:endParaRPr lang="en-US" dirty="0" smtClean="0"/>
          </a:p>
          <a:p>
            <a:pPr lvl="1" eaLnBrk="1" hangingPunct="1">
              <a:buClr>
                <a:schemeClr val="accent2">
                  <a:lumMod val="75000"/>
                  <a:lumOff val="25000"/>
                </a:schemeClr>
              </a:buClr>
              <a:buNone/>
              <a:defRPr/>
            </a:pPr>
            <a:endParaRPr lang="en-US" dirty="0" smtClean="0"/>
          </a:p>
          <a:p>
            <a:pPr lvl="1" eaLnBrk="1" hangingPunct="1">
              <a:buClr>
                <a:schemeClr val="accent2">
                  <a:lumMod val="75000"/>
                  <a:lumOff val="25000"/>
                </a:schemeClr>
              </a:buClr>
              <a:buNone/>
              <a:defRPr/>
            </a:pPr>
            <a:endParaRPr lang="en-US" dirty="0" smtClean="0"/>
          </a:p>
          <a:p>
            <a:pPr lvl="1" eaLnBrk="1" hangingPunct="1">
              <a:buClr>
                <a:schemeClr val="accent2">
                  <a:lumMod val="75000"/>
                  <a:lumOff val="25000"/>
                </a:schemeClr>
              </a:buClr>
              <a:buNone/>
              <a:defRPr/>
            </a:pPr>
            <a:endParaRPr lang="en-US" dirty="0" smtClean="0"/>
          </a:p>
          <a:p>
            <a:pPr eaLnBrk="1" hangingPunct="1">
              <a:buClr>
                <a:schemeClr val="accent2">
                  <a:lumMod val="75000"/>
                  <a:lumOff val="25000"/>
                </a:schemeClr>
              </a:buClr>
              <a:buNone/>
              <a:defRPr/>
            </a:pPr>
            <a:r>
              <a:rPr lang="en-US" dirty="0" smtClean="0">
                <a:cs typeface="Courier New" pitchFamily="49" charset="0"/>
              </a:rPr>
              <a:t> </a:t>
            </a:r>
            <a:endParaRPr lang="en-US" dirty="0" smtClean="0"/>
          </a:p>
          <a:p>
            <a:pPr lvl="1" eaLnBrk="1" hangingPunct="1">
              <a:buClr>
                <a:schemeClr val="accent2">
                  <a:lumMod val="75000"/>
                  <a:lumOff val="25000"/>
                </a:schemeClr>
              </a:buClr>
              <a:defRPr/>
            </a:pPr>
            <a:endParaRPr lang="en-US" sz="1600" dirty="0"/>
          </a:p>
        </p:txBody>
      </p:sp>
      <p:sp>
        <p:nvSpPr>
          <p:cNvPr id="4" name="Footer Placeholder 3"/>
          <p:cNvSpPr>
            <a:spLocks noGrp="1"/>
          </p:cNvSpPr>
          <p:nvPr>
            <p:ph type="ftr" sz="quarter" idx="10"/>
          </p:nvPr>
        </p:nvSpPr>
        <p:spPr/>
        <p:txBody>
          <a:bodyPr/>
          <a:lstStyle/>
          <a:p>
            <a:pPr>
              <a:defRPr/>
            </a:pPr>
            <a:r>
              <a:rPr lang="en-US" smtClean="0"/>
              <a:t>&lt;Event&gt; – &lt;Place&gt; &lt;Date (DD-Month-YYYY)&gt;					</a:t>
            </a:r>
            <a:fld id="{70F2B333-24EA-4DE2-9D5F-F92EB537375C}" type="slidenum">
              <a:rPr lang="el-GR" smtClean="0"/>
              <a:pPr>
                <a:defRPr/>
              </a:pPr>
              <a:t>7</a:t>
            </a:fld>
            <a:endParaRPr lang="el-GR" dirty="0"/>
          </a:p>
        </p:txBody>
      </p:sp>
    </p:spTree>
  </p:cSld>
  <p:clrMapOvr>
    <a:masterClrMapping/>
  </p:clrMapOvr>
  <p:transition xmlns:p14="http://schemas.microsoft.com/office/powerpoint/2010/main">
    <p:pull dir="d"/>
  </p:transition>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ZFFT2D</a:t>
            </a:r>
            <a:endParaRPr lang="en-US" dirty="0"/>
          </a:p>
        </p:txBody>
      </p:sp>
      <p:sp>
        <p:nvSpPr>
          <p:cNvPr id="3" name="Content Placeholder 2"/>
          <p:cNvSpPr>
            <a:spLocks noGrp="1"/>
          </p:cNvSpPr>
          <p:nvPr>
            <p:ph idx="1"/>
          </p:nvPr>
        </p:nvSpPr>
        <p:spPr>
          <a:xfrm>
            <a:off x="0" y="1177636"/>
            <a:ext cx="9906000" cy="5396202"/>
          </a:xfrm>
        </p:spPr>
        <p:txBody>
          <a:bodyPr/>
          <a:lstStyle/>
          <a:p>
            <a:pPr eaLnBrk="1" hangingPunct="1">
              <a:buClr>
                <a:schemeClr val="accent2">
                  <a:lumMod val="75000"/>
                  <a:lumOff val="25000"/>
                </a:schemeClr>
              </a:buClr>
              <a:defRPr/>
            </a:pPr>
            <a:endParaRPr lang="en-US" dirty="0" smtClean="0">
              <a:latin typeface="Courier New" pitchFamily="49" charset="0"/>
              <a:cs typeface="Courier New" pitchFamily="49" charset="0"/>
            </a:endParaRPr>
          </a:p>
          <a:p>
            <a:pPr eaLnBrk="1" hangingPunct="1">
              <a:buClr>
                <a:schemeClr val="accent2">
                  <a:lumMod val="75000"/>
                  <a:lumOff val="25000"/>
                </a:schemeClr>
              </a:buClr>
              <a:defRPr/>
            </a:pPr>
            <a:r>
              <a:rPr lang="en-US" dirty="0" smtClean="0">
                <a:latin typeface="Courier New" pitchFamily="49" charset="0"/>
                <a:cs typeface="Courier New" pitchFamily="49" charset="0"/>
              </a:rPr>
              <a:t>ZFFT2D(A,NX,NY,IOPT) </a:t>
            </a:r>
            <a:r>
              <a:rPr lang="en-US" dirty="0" smtClean="0">
                <a:cs typeface="Courier New" pitchFamily="49" charset="0"/>
              </a:rPr>
              <a:t>is 2D-COMPLEX  FFT  routine </a:t>
            </a:r>
            <a:endParaRPr lang="en-US" dirty="0" smtClean="0"/>
          </a:p>
          <a:p>
            <a:pPr lvl="1" eaLnBrk="1" hangingPunct="1">
              <a:buClr>
                <a:schemeClr val="accent2">
                  <a:lumMod val="75000"/>
                  <a:lumOff val="25000"/>
                </a:schemeClr>
              </a:buClr>
              <a:defRPr/>
            </a:pPr>
            <a:r>
              <a:rPr lang="en-US" dirty="0" smtClean="0"/>
              <a:t>FORTRAN 77 + OPENMP</a:t>
            </a:r>
          </a:p>
          <a:p>
            <a:pPr lvl="1" eaLnBrk="1" hangingPunct="1">
              <a:buClr>
                <a:schemeClr val="accent2">
                  <a:lumMod val="75000"/>
                  <a:lumOff val="25000"/>
                </a:schemeClr>
              </a:buClr>
              <a:defRPr/>
            </a:pPr>
            <a:r>
              <a:rPr lang="en-US" dirty="0" smtClean="0"/>
              <a:t>A(NX*NY) is </a:t>
            </a:r>
            <a:r>
              <a:rPr lang="en-US" dirty="0" err="1" smtClean="0"/>
              <a:t>comlpex</a:t>
            </a:r>
            <a:r>
              <a:rPr lang="en-US" dirty="0" smtClean="0"/>
              <a:t> input/output vector (COMPLEX*16)</a:t>
            </a:r>
          </a:p>
          <a:p>
            <a:pPr lvl="1" eaLnBrk="1" hangingPunct="1">
              <a:buClr>
                <a:schemeClr val="accent2">
                  <a:lumMod val="75000"/>
                  <a:lumOff val="25000"/>
                </a:schemeClr>
              </a:buClr>
              <a:defRPr/>
            </a:pPr>
            <a:r>
              <a:rPr lang="en-US" dirty="0" smtClean="0"/>
              <a:t>NX=2</a:t>
            </a:r>
            <a:r>
              <a:rPr lang="en-US" baseline="30000" dirty="0" smtClean="0"/>
              <a:t>IP</a:t>
            </a:r>
            <a:r>
              <a:rPr lang="en-US" dirty="0" smtClean="0"/>
              <a:t> *3</a:t>
            </a:r>
            <a:r>
              <a:rPr lang="en-US" baseline="30000" dirty="0" smtClean="0"/>
              <a:t>*IQ</a:t>
            </a:r>
            <a:r>
              <a:rPr lang="en-US" dirty="0" smtClean="0"/>
              <a:t> *5*</a:t>
            </a:r>
            <a:r>
              <a:rPr lang="en-US" baseline="30000" dirty="0" smtClean="0"/>
              <a:t>IR</a:t>
            </a:r>
            <a:r>
              <a:rPr lang="en-US" dirty="0" smtClean="0"/>
              <a:t> is the length of the transforms in the X-direction</a:t>
            </a:r>
          </a:p>
          <a:p>
            <a:pPr lvl="1" eaLnBrk="1" hangingPunct="1">
              <a:buClr>
                <a:schemeClr val="accent2">
                  <a:lumMod val="75000"/>
                  <a:lumOff val="25000"/>
                </a:schemeClr>
              </a:buClr>
              <a:defRPr/>
            </a:pPr>
            <a:r>
              <a:rPr lang="en-US" dirty="0" smtClean="0"/>
              <a:t>NY=2</a:t>
            </a:r>
            <a:r>
              <a:rPr lang="en-US" baseline="30000" dirty="0" smtClean="0"/>
              <a:t>JP</a:t>
            </a:r>
            <a:r>
              <a:rPr lang="en-US" dirty="0" smtClean="0"/>
              <a:t> *3</a:t>
            </a:r>
            <a:r>
              <a:rPr lang="en-US" baseline="30000" dirty="0" smtClean="0"/>
              <a:t>*JQ</a:t>
            </a:r>
            <a:r>
              <a:rPr lang="en-US" dirty="0" smtClean="0"/>
              <a:t> *5*</a:t>
            </a:r>
            <a:r>
              <a:rPr lang="en-US" baseline="30000" dirty="0" smtClean="0"/>
              <a:t>JR</a:t>
            </a:r>
            <a:r>
              <a:rPr lang="en-US" dirty="0" smtClean="0"/>
              <a:t> is the length of the transforms in the Y-direction</a:t>
            </a:r>
          </a:p>
          <a:p>
            <a:pPr lvl="1" eaLnBrk="1" hangingPunct="1">
              <a:buClr>
                <a:schemeClr val="accent2">
                  <a:lumMod val="75000"/>
                  <a:lumOff val="25000"/>
                </a:schemeClr>
              </a:buClr>
              <a:buNone/>
              <a:defRPr/>
            </a:pPr>
            <a:endParaRPr lang="en-US" dirty="0" smtClean="0"/>
          </a:p>
          <a:p>
            <a:pPr lvl="1" eaLnBrk="1" hangingPunct="1">
              <a:buClr>
                <a:schemeClr val="accent2">
                  <a:lumMod val="75000"/>
                  <a:lumOff val="25000"/>
                </a:schemeClr>
              </a:buClr>
              <a:buNone/>
              <a:defRPr/>
            </a:pPr>
            <a:r>
              <a:rPr lang="en-US" dirty="0" smtClean="0"/>
              <a:t>              	0 , for initialization the coefficients</a:t>
            </a:r>
          </a:p>
          <a:p>
            <a:pPr lvl="1" eaLnBrk="1" hangingPunct="1">
              <a:buClr>
                <a:schemeClr val="accent2">
                  <a:lumMod val="75000"/>
                  <a:lumOff val="25000"/>
                </a:schemeClr>
              </a:buClr>
              <a:defRPr/>
            </a:pPr>
            <a:r>
              <a:rPr lang="en-US" dirty="0" smtClean="0"/>
              <a:t>IOPT=  -1 , for FORWARD transform</a:t>
            </a:r>
          </a:p>
          <a:p>
            <a:pPr lvl="1" eaLnBrk="1" hangingPunct="1">
              <a:buClr>
                <a:schemeClr val="accent2">
                  <a:lumMod val="75000"/>
                  <a:lumOff val="25000"/>
                </a:schemeClr>
              </a:buClr>
              <a:buNone/>
              <a:defRPr/>
            </a:pPr>
            <a:r>
              <a:rPr lang="en-US" dirty="0" smtClean="0"/>
              <a:t>                1 , for INVERSE transform</a:t>
            </a:r>
          </a:p>
          <a:p>
            <a:pPr lvl="1" eaLnBrk="1" hangingPunct="1">
              <a:buClr>
                <a:schemeClr val="accent2">
                  <a:lumMod val="75000"/>
                  <a:lumOff val="25000"/>
                </a:schemeClr>
              </a:buClr>
              <a:buNone/>
              <a:defRPr/>
            </a:pPr>
            <a:r>
              <a:rPr lang="en-US" dirty="0" smtClean="0">
                <a:cs typeface="Courier New" pitchFamily="49" charset="0"/>
              </a:rPr>
              <a:t> </a:t>
            </a:r>
            <a:endParaRPr lang="en-US" dirty="0" smtClean="0"/>
          </a:p>
          <a:p>
            <a:pPr lvl="1" eaLnBrk="1" hangingPunct="1">
              <a:buClr>
                <a:schemeClr val="accent2">
                  <a:lumMod val="75000"/>
                  <a:lumOff val="25000"/>
                </a:schemeClr>
              </a:buClr>
              <a:defRPr/>
            </a:pPr>
            <a:r>
              <a:rPr lang="en-US" dirty="0" smtClean="0"/>
              <a:t>IMPORTANT : Subroutines</a:t>
            </a:r>
            <a:r>
              <a:rPr lang="en-US" dirty="0" smtClean="0">
                <a:latin typeface="Courier New" pitchFamily="49" charset="0"/>
                <a:cs typeface="Courier New" pitchFamily="49" charset="0"/>
              </a:rPr>
              <a:t> fft235.f, </a:t>
            </a:r>
            <a:r>
              <a:rPr lang="en-US" dirty="0" err="1" smtClean="0">
                <a:latin typeface="Courier New" pitchFamily="49" charset="0"/>
                <a:cs typeface="Courier New" pitchFamily="49" charset="0"/>
              </a:rPr>
              <a:t>kernel.f</a:t>
            </a:r>
            <a:r>
              <a:rPr lang="en-US" dirty="0" smtClean="0">
                <a:latin typeface="Courier New" pitchFamily="49" charset="0"/>
                <a:cs typeface="Courier New" pitchFamily="49" charset="0"/>
              </a:rPr>
              <a:t> </a:t>
            </a:r>
            <a:r>
              <a:rPr lang="en-US" dirty="0" smtClean="0"/>
              <a:t>and header file </a:t>
            </a:r>
            <a:r>
              <a:rPr lang="en-US" dirty="0" err="1" smtClean="0">
                <a:latin typeface="Courier New" pitchFamily="49" charset="0"/>
                <a:cs typeface="Courier New" pitchFamily="49" charset="0"/>
              </a:rPr>
              <a:t>param.h</a:t>
            </a:r>
            <a:r>
              <a:rPr lang="en-US" dirty="0" smtClean="0">
                <a:latin typeface="Courier New" pitchFamily="49" charset="0"/>
                <a:cs typeface="Courier New" pitchFamily="49" charset="0"/>
              </a:rPr>
              <a:t> </a:t>
            </a:r>
            <a:r>
              <a:rPr lang="en-US" dirty="0" smtClean="0"/>
              <a:t>are needed to use </a:t>
            </a:r>
            <a:r>
              <a:rPr lang="en-US" dirty="0" smtClean="0">
                <a:latin typeface="Courier New" pitchFamily="49" charset="0"/>
                <a:cs typeface="Courier New" pitchFamily="49" charset="0"/>
              </a:rPr>
              <a:t>zfft2d.f</a:t>
            </a:r>
          </a:p>
          <a:p>
            <a:endParaRPr lang="en-US" dirty="0"/>
          </a:p>
        </p:txBody>
      </p:sp>
      <p:sp>
        <p:nvSpPr>
          <p:cNvPr id="4" name="Footer Placeholder 3"/>
          <p:cNvSpPr>
            <a:spLocks noGrp="1"/>
          </p:cNvSpPr>
          <p:nvPr>
            <p:ph type="ftr" sz="quarter" idx="10"/>
          </p:nvPr>
        </p:nvSpPr>
        <p:spPr/>
        <p:txBody>
          <a:bodyPr/>
          <a:lstStyle/>
          <a:p>
            <a:pPr>
              <a:defRPr/>
            </a:pPr>
            <a:r>
              <a:rPr lang="en-US" smtClean="0"/>
              <a:t>&lt;Event&gt; – &lt;Place&gt; &lt;Date (DD-Month-YYYY)&gt;					</a:t>
            </a:r>
            <a:fld id="{70F2B333-24EA-4DE2-9D5F-F92EB537375C}" type="slidenum">
              <a:rPr lang="el-GR" smtClean="0"/>
              <a:pPr>
                <a:defRPr/>
              </a:pPr>
              <a:t>8</a:t>
            </a:fld>
            <a:endParaRPr lang="el-GR" dirty="0"/>
          </a:p>
        </p:txBody>
      </p:sp>
    </p:spTree>
  </p:cSld>
  <p:clrMapOvr>
    <a:masterClrMapping/>
  </p:clrMapOvr>
  <p:transition xmlns:p14="http://schemas.microsoft.com/office/powerpoint/2010/main">
    <p:pull dir="d"/>
  </p:transition>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ZFFT3D</a:t>
            </a:r>
            <a:endParaRPr lang="en-US" dirty="0"/>
          </a:p>
        </p:txBody>
      </p:sp>
      <p:sp>
        <p:nvSpPr>
          <p:cNvPr id="3" name="Content Placeholder 2"/>
          <p:cNvSpPr>
            <a:spLocks noGrp="1"/>
          </p:cNvSpPr>
          <p:nvPr>
            <p:ph idx="1"/>
          </p:nvPr>
        </p:nvSpPr>
        <p:spPr>
          <a:xfrm>
            <a:off x="0" y="1233055"/>
            <a:ext cx="9906000" cy="5340783"/>
          </a:xfrm>
        </p:spPr>
        <p:txBody>
          <a:bodyPr/>
          <a:lstStyle/>
          <a:p>
            <a:pPr eaLnBrk="1" hangingPunct="1">
              <a:buClr>
                <a:schemeClr val="accent2">
                  <a:lumMod val="75000"/>
                  <a:lumOff val="25000"/>
                </a:schemeClr>
              </a:buClr>
              <a:defRPr/>
            </a:pPr>
            <a:r>
              <a:rPr lang="en-US" dirty="0" smtClean="0">
                <a:latin typeface="Courier New" pitchFamily="49" charset="0"/>
                <a:cs typeface="Courier New" pitchFamily="49" charset="0"/>
              </a:rPr>
              <a:t>ZFFT3D(A,NX,NY,NZ,IOPT) </a:t>
            </a:r>
            <a:r>
              <a:rPr lang="en-US" dirty="0" smtClean="0">
                <a:cs typeface="Courier New" pitchFamily="49" charset="0"/>
              </a:rPr>
              <a:t>is 3D-COMPLEX  FFT  routine </a:t>
            </a:r>
            <a:endParaRPr lang="en-US" dirty="0" smtClean="0"/>
          </a:p>
          <a:p>
            <a:pPr lvl="1" eaLnBrk="1" hangingPunct="1">
              <a:buClr>
                <a:schemeClr val="accent2">
                  <a:lumMod val="75000"/>
                  <a:lumOff val="25000"/>
                </a:schemeClr>
              </a:buClr>
              <a:defRPr/>
            </a:pPr>
            <a:r>
              <a:rPr lang="en-US" dirty="0" smtClean="0"/>
              <a:t>FORTRAN 77 + OPENMP</a:t>
            </a:r>
          </a:p>
          <a:p>
            <a:pPr lvl="1" eaLnBrk="1" hangingPunct="1">
              <a:buClr>
                <a:schemeClr val="accent2">
                  <a:lumMod val="75000"/>
                  <a:lumOff val="25000"/>
                </a:schemeClr>
              </a:buClr>
              <a:defRPr/>
            </a:pPr>
            <a:r>
              <a:rPr lang="en-US" dirty="0" smtClean="0"/>
              <a:t>A(NX*NY*NZ) is </a:t>
            </a:r>
            <a:r>
              <a:rPr lang="en-US" dirty="0" err="1" smtClean="0"/>
              <a:t>comlpex</a:t>
            </a:r>
            <a:r>
              <a:rPr lang="en-US" dirty="0" smtClean="0"/>
              <a:t> input/output vector (COMPLEX*16)</a:t>
            </a:r>
          </a:p>
          <a:p>
            <a:pPr lvl="1" eaLnBrk="1" hangingPunct="1">
              <a:buClr>
                <a:schemeClr val="accent2">
                  <a:lumMod val="75000"/>
                  <a:lumOff val="25000"/>
                </a:schemeClr>
              </a:buClr>
              <a:defRPr/>
            </a:pPr>
            <a:r>
              <a:rPr lang="en-US" dirty="0" smtClean="0"/>
              <a:t>NX=2</a:t>
            </a:r>
            <a:r>
              <a:rPr lang="en-US" baseline="30000" dirty="0" smtClean="0"/>
              <a:t>IP</a:t>
            </a:r>
            <a:r>
              <a:rPr lang="en-US" dirty="0" smtClean="0"/>
              <a:t> *3</a:t>
            </a:r>
            <a:r>
              <a:rPr lang="en-US" baseline="30000" dirty="0" smtClean="0"/>
              <a:t>*IQ</a:t>
            </a:r>
            <a:r>
              <a:rPr lang="en-US" dirty="0" smtClean="0"/>
              <a:t> *5*</a:t>
            </a:r>
            <a:r>
              <a:rPr lang="en-US" baseline="30000" dirty="0" smtClean="0"/>
              <a:t>IR</a:t>
            </a:r>
            <a:r>
              <a:rPr lang="en-US" dirty="0" smtClean="0"/>
              <a:t> is the length of the transforms in the X-direction</a:t>
            </a:r>
          </a:p>
          <a:p>
            <a:pPr lvl="1" eaLnBrk="1" hangingPunct="1">
              <a:buClr>
                <a:schemeClr val="accent2">
                  <a:lumMod val="75000"/>
                  <a:lumOff val="25000"/>
                </a:schemeClr>
              </a:buClr>
              <a:defRPr/>
            </a:pPr>
            <a:r>
              <a:rPr lang="en-US" dirty="0" smtClean="0"/>
              <a:t>NY=2</a:t>
            </a:r>
            <a:r>
              <a:rPr lang="en-US" baseline="30000" dirty="0" smtClean="0"/>
              <a:t>JP</a:t>
            </a:r>
            <a:r>
              <a:rPr lang="en-US" dirty="0" smtClean="0"/>
              <a:t> *3</a:t>
            </a:r>
            <a:r>
              <a:rPr lang="en-US" baseline="30000" dirty="0" smtClean="0"/>
              <a:t>*JQ</a:t>
            </a:r>
            <a:r>
              <a:rPr lang="en-US" dirty="0" smtClean="0"/>
              <a:t> *5*</a:t>
            </a:r>
            <a:r>
              <a:rPr lang="en-US" baseline="30000" dirty="0" smtClean="0"/>
              <a:t>JR</a:t>
            </a:r>
            <a:r>
              <a:rPr lang="en-US" dirty="0" smtClean="0"/>
              <a:t> is the length of the transforms in the Y-direction</a:t>
            </a:r>
          </a:p>
          <a:p>
            <a:pPr lvl="1" eaLnBrk="1" hangingPunct="1">
              <a:buClr>
                <a:schemeClr val="accent2">
                  <a:lumMod val="75000"/>
                  <a:lumOff val="25000"/>
                </a:schemeClr>
              </a:buClr>
              <a:defRPr/>
            </a:pPr>
            <a:r>
              <a:rPr lang="en-US" dirty="0" smtClean="0"/>
              <a:t>NZ=2</a:t>
            </a:r>
            <a:r>
              <a:rPr lang="en-US" baseline="30000" dirty="0" smtClean="0"/>
              <a:t>KP</a:t>
            </a:r>
            <a:r>
              <a:rPr lang="en-US" dirty="0" smtClean="0"/>
              <a:t> *3</a:t>
            </a:r>
            <a:r>
              <a:rPr lang="en-US" baseline="30000" dirty="0" smtClean="0"/>
              <a:t>*KQ</a:t>
            </a:r>
            <a:r>
              <a:rPr lang="en-US" dirty="0" smtClean="0"/>
              <a:t> *5*</a:t>
            </a:r>
            <a:r>
              <a:rPr lang="en-US" baseline="30000" dirty="0" smtClean="0"/>
              <a:t>KR</a:t>
            </a:r>
            <a:r>
              <a:rPr lang="en-US" dirty="0" smtClean="0"/>
              <a:t> is the length of the transforms in the Z-direction</a:t>
            </a:r>
          </a:p>
          <a:p>
            <a:pPr lvl="1" eaLnBrk="1" hangingPunct="1">
              <a:buClr>
                <a:schemeClr val="accent2">
                  <a:lumMod val="75000"/>
                  <a:lumOff val="25000"/>
                </a:schemeClr>
              </a:buClr>
              <a:defRPr/>
            </a:pPr>
            <a:endParaRPr lang="en-US" dirty="0" smtClean="0"/>
          </a:p>
          <a:p>
            <a:pPr lvl="1" eaLnBrk="1" hangingPunct="1">
              <a:buClr>
                <a:schemeClr val="accent2">
                  <a:lumMod val="75000"/>
                  <a:lumOff val="25000"/>
                </a:schemeClr>
              </a:buClr>
              <a:buNone/>
              <a:defRPr/>
            </a:pPr>
            <a:endParaRPr lang="en-US" dirty="0" smtClean="0"/>
          </a:p>
          <a:p>
            <a:pPr lvl="1" eaLnBrk="1" hangingPunct="1">
              <a:buClr>
                <a:schemeClr val="accent2">
                  <a:lumMod val="75000"/>
                  <a:lumOff val="25000"/>
                </a:schemeClr>
              </a:buClr>
              <a:buNone/>
              <a:defRPr/>
            </a:pPr>
            <a:r>
              <a:rPr lang="en-US" dirty="0" smtClean="0"/>
              <a:t>              	0 , for initialization the coefficients</a:t>
            </a:r>
          </a:p>
          <a:p>
            <a:pPr lvl="1" eaLnBrk="1" hangingPunct="1">
              <a:buClr>
                <a:schemeClr val="accent2">
                  <a:lumMod val="75000"/>
                  <a:lumOff val="25000"/>
                </a:schemeClr>
              </a:buClr>
              <a:defRPr/>
            </a:pPr>
            <a:r>
              <a:rPr lang="en-US" dirty="0" smtClean="0"/>
              <a:t>IOPT=  -1 , for FORWARD transform</a:t>
            </a:r>
          </a:p>
          <a:p>
            <a:pPr lvl="1" eaLnBrk="1" hangingPunct="1">
              <a:buClr>
                <a:schemeClr val="accent2">
                  <a:lumMod val="75000"/>
                  <a:lumOff val="25000"/>
                </a:schemeClr>
              </a:buClr>
              <a:buNone/>
              <a:defRPr/>
            </a:pPr>
            <a:r>
              <a:rPr lang="en-US" dirty="0" smtClean="0"/>
              <a:t>                1 , for INVERSE transform</a:t>
            </a:r>
          </a:p>
          <a:p>
            <a:pPr lvl="1" eaLnBrk="1" hangingPunct="1">
              <a:buClr>
                <a:schemeClr val="accent2">
                  <a:lumMod val="75000"/>
                  <a:lumOff val="25000"/>
                </a:schemeClr>
              </a:buClr>
              <a:buNone/>
              <a:defRPr/>
            </a:pPr>
            <a:r>
              <a:rPr lang="en-US" dirty="0" smtClean="0">
                <a:cs typeface="Courier New" pitchFamily="49" charset="0"/>
              </a:rPr>
              <a:t> </a:t>
            </a:r>
            <a:endParaRPr lang="en-US" dirty="0" smtClean="0"/>
          </a:p>
          <a:p>
            <a:pPr lvl="1" eaLnBrk="1" hangingPunct="1">
              <a:buClr>
                <a:schemeClr val="accent2">
                  <a:lumMod val="75000"/>
                  <a:lumOff val="25000"/>
                </a:schemeClr>
              </a:buClr>
              <a:defRPr/>
            </a:pPr>
            <a:r>
              <a:rPr lang="en-US" dirty="0" smtClean="0"/>
              <a:t>IMPORTANT : Subroutines</a:t>
            </a:r>
            <a:r>
              <a:rPr lang="en-US" dirty="0" smtClean="0">
                <a:latin typeface="Courier New" pitchFamily="49" charset="0"/>
                <a:cs typeface="Courier New" pitchFamily="49" charset="0"/>
              </a:rPr>
              <a:t> fft235.f, </a:t>
            </a:r>
            <a:r>
              <a:rPr lang="en-US" dirty="0" err="1" smtClean="0">
                <a:latin typeface="Courier New" pitchFamily="49" charset="0"/>
                <a:cs typeface="Courier New" pitchFamily="49" charset="0"/>
              </a:rPr>
              <a:t>kernel.f</a:t>
            </a:r>
            <a:r>
              <a:rPr lang="en-US" dirty="0" smtClean="0">
                <a:latin typeface="Courier New" pitchFamily="49" charset="0"/>
                <a:cs typeface="Courier New" pitchFamily="49" charset="0"/>
              </a:rPr>
              <a:t> </a:t>
            </a:r>
            <a:r>
              <a:rPr lang="en-US" dirty="0" smtClean="0"/>
              <a:t>and header file </a:t>
            </a:r>
            <a:r>
              <a:rPr lang="en-US" dirty="0" err="1" smtClean="0">
                <a:latin typeface="Courier New" pitchFamily="49" charset="0"/>
                <a:cs typeface="Courier New" pitchFamily="49" charset="0"/>
              </a:rPr>
              <a:t>param.h</a:t>
            </a:r>
            <a:r>
              <a:rPr lang="en-US" dirty="0" smtClean="0">
                <a:latin typeface="Courier New" pitchFamily="49" charset="0"/>
                <a:cs typeface="Courier New" pitchFamily="49" charset="0"/>
              </a:rPr>
              <a:t> </a:t>
            </a:r>
            <a:r>
              <a:rPr lang="en-US" dirty="0" smtClean="0"/>
              <a:t>are needed to use </a:t>
            </a:r>
            <a:r>
              <a:rPr lang="en-US" dirty="0" smtClean="0">
                <a:latin typeface="Courier New" pitchFamily="49" charset="0"/>
                <a:cs typeface="Courier New" pitchFamily="49" charset="0"/>
              </a:rPr>
              <a:t>zfft3d.f</a:t>
            </a:r>
          </a:p>
          <a:p>
            <a:endParaRPr lang="en-US" dirty="0"/>
          </a:p>
        </p:txBody>
      </p:sp>
      <p:sp>
        <p:nvSpPr>
          <p:cNvPr id="4" name="Footer Placeholder 3"/>
          <p:cNvSpPr>
            <a:spLocks noGrp="1"/>
          </p:cNvSpPr>
          <p:nvPr>
            <p:ph type="ftr" sz="quarter" idx="10"/>
          </p:nvPr>
        </p:nvSpPr>
        <p:spPr/>
        <p:txBody>
          <a:bodyPr/>
          <a:lstStyle/>
          <a:p>
            <a:pPr>
              <a:defRPr/>
            </a:pPr>
            <a:r>
              <a:rPr lang="en-US" smtClean="0"/>
              <a:t>&lt;Event&gt; – &lt;Place&gt; &lt;Date (DD-Month-YYYY)&gt;					</a:t>
            </a:r>
            <a:fld id="{70F2B333-24EA-4DE2-9D5F-F92EB537375C}" type="slidenum">
              <a:rPr lang="el-GR" smtClean="0"/>
              <a:pPr>
                <a:defRPr/>
              </a:pPr>
              <a:t>9</a:t>
            </a:fld>
            <a:endParaRPr lang="el-GR" dirty="0"/>
          </a:p>
        </p:txBody>
      </p:sp>
    </p:spTree>
  </p:cSld>
  <p:clrMapOvr>
    <a:masterClrMapping/>
  </p:clrMapOvr>
  <p:transition xmlns:p14="http://schemas.microsoft.com/office/powerpoint/2010/main">
    <p:pull dir="d"/>
  </p:transition>
  <p:timing>
    <p:tnLst>
      <p:par>
        <p:cTn xmlns:p14="http://schemas.microsoft.com/office/powerpoint/2010/main" id="1" dur="indefinite" restart="never" nodeType="tmRoot"/>
      </p:par>
    </p:tnLst>
  </p:timing>
</p:sld>
</file>

<file path=ppt/theme/theme1.xml><?xml version="1.0" encoding="utf-8"?>
<a:theme xmlns:a="http://schemas.openxmlformats.org/drawingml/2006/main" name="SEEGRID-ppt-template">
  <a:themeElements>
    <a:clrScheme name="HP-SEE">
      <a:dk1>
        <a:srgbClr val="000000"/>
      </a:dk1>
      <a:lt1>
        <a:srgbClr val="FFFFFF"/>
      </a:lt1>
      <a:dk2>
        <a:srgbClr val="000000"/>
      </a:dk2>
      <a:lt2>
        <a:srgbClr val="808080"/>
      </a:lt2>
      <a:accent1>
        <a:srgbClr val="A54A94"/>
      </a:accent1>
      <a:accent2>
        <a:srgbClr val="103152"/>
      </a:accent2>
      <a:accent3>
        <a:srgbClr val="FFFFFF"/>
      </a:accent3>
      <a:accent4>
        <a:srgbClr val="00B050"/>
      </a:accent4>
      <a:accent5>
        <a:srgbClr val="42ADC5"/>
      </a:accent5>
      <a:accent6>
        <a:srgbClr val="FF0000"/>
      </a:accent6>
      <a:hlink>
        <a:srgbClr val="0070C0"/>
      </a:hlink>
      <a:folHlink>
        <a:srgbClr val="5297DD"/>
      </a:folHlink>
    </a:clrScheme>
    <a:fontScheme name="Aspect">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r" defTabSz="958850" rtl="0" eaLnBrk="1" fontAlgn="base" latinLnBrk="0" hangingPunct="1">
          <a:lnSpc>
            <a:spcPct val="100000"/>
          </a:lnSpc>
          <a:spcBef>
            <a:spcPct val="20000"/>
          </a:spcBef>
          <a:spcAft>
            <a:spcPct val="0"/>
          </a:spcAft>
          <a:buClrTx/>
          <a:buSzTx/>
          <a:buFontTx/>
          <a:buNone/>
          <a:tabLst/>
          <a:defRPr kumimoji="0" lang="en-US" sz="2400" b="1" i="0" u="none" strike="noStrike" cap="none" normalizeH="0" baseline="0" smtClean="0">
            <a:ln>
              <a:noFill/>
            </a:ln>
            <a:solidFill>
              <a:schemeClr val="accent2"/>
            </a:solidFill>
            <a:effectLst/>
            <a:latin typeface="Arial" charset="0"/>
            <a:cs typeface="Arial"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r" defTabSz="958850" rtl="0" eaLnBrk="1" fontAlgn="base" latinLnBrk="0" hangingPunct="1">
          <a:lnSpc>
            <a:spcPct val="100000"/>
          </a:lnSpc>
          <a:spcBef>
            <a:spcPct val="20000"/>
          </a:spcBef>
          <a:spcAft>
            <a:spcPct val="0"/>
          </a:spcAft>
          <a:buClrTx/>
          <a:buSzTx/>
          <a:buFontTx/>
          <a:buNone/>
          <a:tabLst/>
          <a:defRPr kumimoji="0" lang="en-US" sz="2400" b="1" i="0" u="none" strike="noStrike" cap="none" normalizeH="0" baseline="0" smtClean="0">
            <a:ln>
              <a:noFill/>
            </a:ln>
            <a:solidFill>
              <a:schemeClr val="accent2"/>
            </a:solidFill>
            <a:effectLst/>
            <a:latin typeface="Arial" charset="0"/>
            <a:cs typeface="Arial" charset="0"/>
          </a:defRPr>
        </a:defPPr>
      </a:lstStyle>
    </a:lnDef>
  </a:objectDefaults>
  <a:extraClrSchemeLst>
    <a:extraClrScheme>
      <a:clrScheme name="SEEGRID-ppt-templat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SEEGRID-ppt-templat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SEEGRID-ppt-templat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SEEGRID-ppt-templat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SEEGRID-ppt-templat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SEEGRID-ppt-templat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SEEGRID-ppt-templat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SEEGRID-ppt-templat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SEEGRID-ppt-templat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SEEGRID-ppt-templat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SEEGRID-ppt-templat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SEEGRID-ppt-templat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SEEGRID-ppt-template 13">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SEEGRID-ppt-template</Template>
  <TotalTime>4024</TotalTime>
  <Words>3040</Words>
  <Application>Microsoft Macintosh PowerPoint</Application>
  <PresentationFormat>A4 Paper (210x297 mm)</PresentationFormat>
  <Paragraphs>412</Paragraphs>
  <Slides>29</Slides>
  <Notes>2</Notes>
  <HiddenSlides>0</HiddenSlides>
  <MMClips>0</MMClips>
  <ScaleCrop>false</ScaleCrop>
  <HeadingPairs>
    <vt:vector size="4" baseType="variant">
      <vt:variant>
        <vt:lpstr>Theme</vt:lpstr>
      </vt:variant>
      <vt:variant>
        <vt:i4>1</vt:i4>
      </vt:variant>
      <vt:variant>
        <vt:lpstr>Slide Titles</vt:lpstr>
      </vt:variant>
      <vt:variant>
        <vt:i4>29</vt:i4>
      </vt:variant>
    </vt:vector>
  </HeadingPairs>
  <TitlesOfParts>
    <vt:vector size="30" baseType="lpstr">
      <vt:lpstr>SEEGRID-ppt-template</vt:lpstr>
      <vt:lpstr>FFTs Using FFTW and FFTE Libraries </vt:lpstr>
      <vt:lpstr>Overview</vt:lpstr>
      <vt:lpstr>Introduction</vt:lpstr>
      <vt:lpstr>FFT </vt:lpstr>
      <vt:lpstr>FFTE library</vt:lpstr>
      <vt:lpstr>FFTE library</vt:lpstr>
      <vt:lpstr>ZFFT1D</vt:lpstr>
      <vt:lpstr>ZFFT2D</vt:lpstr>
      <vt:lpstr>ZFFT3D</vt:lpstr>
      <vt:lpstr>DZFFT2D</vt:lpstr>
      <vt:lpstr>ZDFFT2D</vt:lpstr>
      <vt:lpstr>DZFFT3D</vt:lpstr>
      <vt:lpstr>ZDFFT3D</vt:lpstr>
      <vt:lpstr>EXAMPLES</vt:lpstr>
      <vt:lpstr>Compiling and running FFTE </vt:lpstr>
      <vt:lpstr>mpi/</vt:lpstr>
      <vt:lpstr>PZFFT2D</vt:lpstr>
      <vt:lpstr>PZFFT3D</vt:lpstr>
      <vt:lpstr>Examples, compiling and running</vt:lpstr>
      <vt:lpstr>FFTW library</vt:lpstr>
      <vt:lpstr>Installation on Linux</vt:lpstr>
      <vt:lpstr>COMPLEX 1D FFTW</vt:lpstr>
      <vt:lpstr>COMPLEX 1D FFTW</vt:lpstr>
      <vt:lpstr>COMPLEX 2D and 3D FFTW</vt:lpstr>
      <vt:lpstr>EXAMPLE 3D FFTW</vt:lpstr>
      <vt:lpstr>Usage of OPENMP in FFTW</vt:lpstr>
      <vt:lpstr> EXAMPLE with OPENMP </vt:lpstr>
      <vt:lpstr> MPI  FFTW </vt:lpstr>
      <vt:lpstr>References</vt:lpstr>
    </vt:vector>
  </TitlesOfParts>
  <Company>Institute of Physics Belgrade</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Dusan Vduragovic</dc:creator>
  <cp:lastModifiedBy>Dusan Vudragovic</cp:lastModifiedBy>
  <cp:revision>276</cp:revision>
  <dcterms:created xsi:type="dcterms:W3CDTF">2004-04-29T08:03:52Z</dcterms:created>
  <dcterms:modified xsi:type="dcterms:W3CDTF">2012-05-31T20:36:28Z</dcterms:modified>
</cp:coreProperties>
</file>