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tmp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22"/>
  </p:notesMasterIdLst>
  <p:handoutMasterIdLst>
    <p:handoutMasterId r:id="rId23"/>
  </p:handoutMasterIdLst>
  <p:sldIdLst>
    <p:sldId id="262" r:id="rId2"/>
    <p:sldId id="263" r:id="rId3"/>
    <p:sldId id="264" r:id="rId4"/>
    <p:sldId id="265" r:id="rId5"/>
    <p:sldId id="272" r:id="rId6"/>
    <p:sldId id="266" r:id="rId7"/>
    <p:sldId id="267" r:id="rId8"/>
    <p:sldId id="268" r:id="rId9"/>
    <p:sldId id="269" r:id="rId10"/>
    <p:sldId id="270" r:id="rId11"/>
    <p:sldId id="271" r:id="rId12"/>
    <p:sldId id="278" r:id="rId13"/>
    <p:sldId id="273" r:id="rId14"/>
    <p:sldId id="274" r:id="rId15"/>
    <p:sldId id="279" r:id="rId16"/>
    <p:sldId id="275" r:id="rId17"/>
    <p:sldId id="276" r:id="rId18"/>
    <p:sldId id="277" r:id="rId19"/>
    <p:sldId id="280" r:id="rId20"/>
    <p:sldId id="281" r:id="rId21"/>
  </p:sldIdLst>
  <p:sldSz cx="9906000" cy="6858000" type="A4"/>
  <p:notesSz cx="9866313" cy="6754813"/>
  <p:defaultTextStyle>
    <a:defPPr>
      <a:defRPr lang="en-US"/>
    </a:defPPr>
    <a:lvl1pPr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4491" autoAdjust="0"/>
  </p:normalViewPr>
  <p:slideViewPr>
    <p:cSldViewPr snapToGrid="0">
      <p:cViewPr varScale="1">
        <p:scale>
          <a:sx n="93" d="100"/>
          <a:sy n="93" d="100"/>
        </p:scale>
        <p:origin x="-376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DC3300D-5115-4BAB-93FC-246CDC56F3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9929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67882BFB-C195-4ABC-8201-A723AE96FA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109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-1"/>
            <a:ext cx="9906000" cy="111628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58850"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58850"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&lt;Name&gt;&lt;Position&gt;&lt;Organization&gt;&lt;e-mail&gt;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76B4658-FCC5-4CDB-9784-5FF6DD787B1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B930F3A1-B166-4D69-8477-CCAB873DA52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0853997F-61B1-49DA-BEC2-58B8ACB1542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DE6330F6-36BC-487E-AE94-F059D3DE287E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2DD1F75-6E2B-46FE-8A0E-E34258FCE06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27FE842A-F356-44CB-A48B-DADF02F4744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C4F27B07-17D4-47C8-8354-F713D29961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25213920-E3B8-4A6D-8C9A-E5B568FD3FE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9E5E8B-E1C6-4771-B7BC-F2F414FDFFE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 smtClean="0"/>
              <a:t>Click</a:t>
            </a:r>
            <a:r>
              <a:rPr lang="el-GR" dirty="0" smtClean="0"/>
              <a:t> </a:t>
            </a:r>
            <a:r>
              <a:rPr lang="el-GR" dirty="0" err="1" smtClean="0"/>
              <a:t>to</a:t>
            </a:r>
            <a:r>
              <a:rPr lang="el-GR" dirty="0" smtClean="0"/>
              <a:t> </a:t>
            </a:r>
            <a:r>
              <a:rPr lang="el-GR" dirty="0" err="1" smtClean="0"/>
              <a:t>edit</a:t>
            </a:r>
            <a:r>
              <a:rPr lang="el-GR" dirty="0" smtClean="0"/>
              <a:t> </a:t>
            </a:r>
            <a:r>
              <a:rPr lang="el-GR" dirty="0" err="1" smtClean="0"/>
              <a:t>Master</a:t>
            </a:r>
            <a:r>
              <a:rPr lang="el-GR" dirty="0" smtClean="0"/>
              <a:t> </a:t>
            </a:r>
            <a:r>
              <a:rPr lang="el-GR" dirty="0" err="1" smtClean="0"/>
              <a:t>text</a:t>
            </a:r>
            <a:r>
              <a:rPr lang="el-GR" dirty="0" smtClean="0"/>
              <a:t> </a:t>
            </a:r>
            <a:r>
              <a:rPr lang="el-GR" dirty="0" err="1" smtClean="0"/>
              <a:t>styles</a:t>
            </a:r>
            <a:endParaRPr lang="el-GR" dirty="0" smtClean="0"/>
          </a:p>
          <a:p>
            <a:pPr lvl="1"/>
            <a:r>
              <a:rPr lang="el-GR" dirty="0" err="1" smtClean="0"/>
              <a:t>Second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  <a:p>
            <a:pPr lvl="2"/>
            <a:r>
              <a:rPr lang="el-GR" dirty="0" err="1" smtClean="0"/>
              <a:t>Third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1545AC-028C-461E-87A2-BB0A701371C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159828"/>
            <a:ext cx="9906000" cy="4948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1114301"/>
            <a:ext cx="9906000" cy="494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1" r:id="rId5"/>
    <p:sldLayoutId id="2147483699" r:id="rId6"/>
    <p:sldLayoutId id="2147483692" r:id="rId7"/>
    <p:sldLayoutId id="2147483693" r:id="rId8"/>
    <p:sldLayoutId id="2147483700" r:id="rId9"/>
    <p:sldLayoutId id="2147483701" r:id="rId10"/>
    <p:sldLayoutId id="2147483694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m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valgrind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x-none" dirty="0"/>
              <a:t>Valgrind Usage</a:t>
            </a:r>
            <a:endParaRPr lang="en-US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x-none" dirty="0" smtClean="0"/>
              <a:t>Josip Jakić </a:t>
            </a:r>
            <a:endParaRPr lang="en-US" dirty="0" smtClean="0"/>
          </a:p>
          <a:p>
            <a:pPr eaLnBrk="1" hangingPunct="1"/>
            <a:r>
              <a:rPr lang="x-none" dirty="0" smtClean="0"/>
              <a:t>Scientific Computing Laboratory</a:t>
            </a:r>
            <a:endParaRPr lang="en-US" dirty="0" smtClean="0"/>
          </a:p>
          <a:p>
            <a:pPr eaLnBrk="1" hangingPunct="1"/>
            <a:r>
              <a:rPr lang="x-none" dirty="0" smtClean="0"/>
              <a:t>Institute of Physics Belgrade </a:t>
            </a:r>
            <a:endParaRPr lang="en-US" dirty="0" smtClean="0"/>
          </a:p>
          <a:p>
            <a:pPr eaLnBrk="1" hangingPunct="1"/>
            <a:r>
              <a:rPr lang="x-none" dirty="0" smtClean="0"/>
              <a:t>josipjakic@ipb.ac.rs</a:t>
            </a:r>
            <a:endParaRPr lang="en-US" dirty="0" smtClean="0"/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Memcheck</a:t>
            </a:r>
            <a:r>
              <a:rPr lang="en-US" dirty="0" smtClean="0"/>
              <a:t> </a:t>
            </a:r>
            <a:r>
              <a:rPr lang="x-none" dirty="0" smtClean="0"/>
              <a:t>usage </a:t>
            </a:r>
            <a:br>
              <a:rPr lang="x-none" dirty="0" smtClean="0"/>
            </a:br>
            <a:r>
              <a:rPr lang="x-none" dirty="0" smtClean="0"/>
              <a:t>Invalid Call Parameter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1776293"/>
            <a:ext cx="2501900" cy="252720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 smtClean="0"/>
              <a:t>1 </a:t>
            </a:r>
            <a:r>
              <a:rPr lang="en-US" sz="1200" dirty="0" smtClean="0"/>
              <a:t>#include </a:t>
            </a:r>
            <a:r>
              <a:rPr lang="en-US" sz="1200" dirty="0"/>
              <a:t>&lt;</a:t>
            </a:r>
            <a:r>
              <a:rPr lang="en-US" sz="1200" dirty="0" err="1"/>
              <a:t>stdlib.h</a:t>
            </a:r>
            <a:r>
              <a:rPr lang="en-US" sz="1200" dirty="0"/>
              <a:t>&gt;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2 #include &lt;</a:t>
            </a:r>
            <a:r>
              <a:rPr lang="en-US" sz="1200" dirty="0" err="1"/>
              <a:t>unistd.h</a:t>
            </a:r>
            <a:r>
              <a:rPr lang="en-US" sz="1200" dirty="0"/>
              <a:t>&gt;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3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4 </a:t>
            </a:r>
            <a:r>
              <a:rPr lang="en-US" sz="1200" dirty="0" err="1"/>
              <a:t>int</a:t>
            </a:r>
            <a:r>
              <a:rPr lang="en-US" sz="1200" dirty="0"/>
              <a:t> main() {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5 </a:t>
            </a:r>
            <a:r>
              <a:rPr lang="x-none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/>
              <a:t>*p;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6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7 </a:t>
            </a:r>
            <a:r>
              <a:rPr lang="x-none" sz="1200" dirty="0" smtClean="0"/>
              <a:t>   </a:t>
            </a:r>
            <a:r>
              <a:rPr lang="en-US" sz="1200" dirty="0" smtClean="0"/>
              <a:t>p </a:t>
            </a:r>
            <a:r>
              <a:rPr lang="en-US" sz="1200" dirty="0"/>
              <a:t>= </a:t>
            </a:r>
            <a:r>
              <a:rPr lang="en-US" sz="1200" dirty="0" err="1"/>
              <a:t>malloc</a:t>
            </a:r>
            <a:r>
              <a:rPr lang="en-US" sz="1200" dirty="0"/>
              <a:t>(10);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8 </a:t>
            </a:r>
            <a:r>
              <a:rPr lang="x-none" sz="1200" dirty="0" smtClean="0"/>
              <a:t>   </a:t>
            </a:r>
            <a:r>
              <a:rPr lang="en-US" sz="1200" dirty="0" smtClean="0"/>
              <a:t>read(0</a:t>
            </a:r>
            <a:r>
              <a:rPr lang="en-US" sz="1200" dirty="0"/>
              <a:t>, p, 100); /* err */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9 </a:t>
            </a:r>
            <a:r>
              <a:rPr lang="x-none" sz="1200" dirty="0" smtClean="0"/>
              <a:t>   </a:t>
            </a:r>
            <a:r>
              <a:rPr lang="en-US" sz="1200" dirty="0" smtClean="0"/>
              <a:t>free(p</a:t>
            </a:r>
            <a:r>
              <a:rPr lang="en-US" sz="1200" dirty="0"/>
              <a:t>);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10 </a:t>
            </a:r>
            <a:r>
              <a:rPr lang="x-none" sz="1200" dirty="0" smtClean="0"/>
              <a:t>   </a:t>
            </a:r>
            <a:r>
              <a:rPr lang="en-US" sz="1200" dirty="0" smtClean="0"/>
              <a:t>return </a:t>
            </a:r>
            <a:r>
              <a:rPr lang="en-US" sz="1200" dirty="0"/>
              <a:t>0;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11 }</a:t>
            </a:r>
            <a:endParaRPr lang="x-none" sz="1200" dirty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</a:t>
            </a:r>
            <a:fld id="{A8D006C7-9E67-409C-BCD6-DF868965AE15}" type="slidenum">
              <a:rPr lang="el-GR" smtClean="0"/>
              <a:pPr defTabSz="958850"/>
              <a:t>10</a:t>
            </a:fld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2603500" y="1687394"/>
            <a:ext cx="73025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--tool=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memcheck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./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invalid_call_param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Memcheck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a memory error detector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Copyright (C) 2002-2009, and GNU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GPL'd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by Julian Seward et al.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Using Valgrind-3.5.0 and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LibVEX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; rerun with -h for copyright info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Command: ./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invalid_call_param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Syscall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param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read(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buf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) points to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unaddressable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byte(s)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   at 0x3351AC52A0: __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read_nocancel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(in /lib64/libc-2.5.so)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   by 0x400550: main (invalid_call_param.c:7)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 Address 0x4c3b04a is 0 bytes after a block of size 10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alloc'd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   at 0x4A05E1C: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malloc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(vg_replace_malloc.c:195)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   by 0x400539: main (invalid_call_param.c:6)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12345678901234567890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HEAP SUMMARY: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    in use at exit: 0 bytes in 0 blocks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  total heap usage: 1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allocs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1 frees, 10 bytes allocated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All heap blocks were freed -- no leaks are possible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For counts of detected and suppressed errors, rerun with: -v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==18300== ERROR SUMMARY: 1 errors from 1 contexts (suppressed: 4 from 4)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</a:t>
            </a:r>
            <a:endParaRPr lang="x-none" sz="10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" y="4485676"/>
            <a:ext cx="2247900" cy="1341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/>
              <a:t>read() tries to read 100</a:t>
            </a:r>
          </a:p>
          <a:p>
            <a:pPr algn="l"/>
            <a:r>
              <a:rPr lang="x-none" sz="1400" b="0" dirty="0"/>
              <a:t>bytes from stdin and</a:t>
            </a:r>
          </a:p>
          <a:p>
            <a:pPr algn="l"/>
            <a:r>
              <a:rPr lang="en-US" sz="1400" b="0" dirty="0"/>
              <a:t>place the results in p but</a:t>
            </a:r>
          </a:p>
          <a:p>
            <a:pPr algn="l"/>
            <a:r>
              <a:rPr lang="en-US" sz="1400" b="0" dirty="0"/>
              <a:t>the bytes after the firs 10</a:t>
            </a:r>
          </a:p>
          <a:p>
            <a:pPr algn="l"/>
            <a:r>
              <a:rPr lang="x-none" sz="1400" b="0" dirty="0"/>
              <a:t>are unaddressable.</a:t>
            </a:r>
            <a:endParaRPr lang="x-none" sz="1400" dirty="0"/>
          </a:p>
        </p:txBody>
      </p:sp>
    </p:spTree>
    <p:extLst>
      <p:ext uri="{BB962C8B-B14F-4D97-AF65-F5344CB8AC3E}">
        <p14:creationId xmlns:p14="http://schemas.microsoft.com/office/powerpoint/2010/main" val="122999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Memcheck</a:t>
            </a:r>
            <a:r>
              <a:rPr lang="en-US" dirty="0" smtClean="0"/>
              <a:t> </a:t>
            </a:r>
            <a:r>
              <a:rPr lang="x-none" dirty="0" smtClean="0"/>
              <a:t>usage </a:t>
            </a:r>
            <a:br>
              <a:rPr lang="x-none" dirty="0" smtClean="0"/>
            </a:br>
            <a:r>
              <a:rPr lang="x-none" dirty="0" smtClean="0"/>
              <a:t>Leak Detection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94280"/>
            <a:ext cx="2603500" cy="201778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1 #include &lt;stdlib.h&gt;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2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3 int main() {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4 </a:t>
            </a:r>
            <a:r>
              <a:rPr lang="x-none" sz="1200" dirty="0" smtClean="0"/>
              <a:t>   int </a:t>
            </a:r>
            <a:r>
              <a:rPr lang="x-none" sz="1200" dirty="0"/>
              <a:t>*p, i;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5 </a:t>
            </a:r>
            <a:r>
              <a:rPr lang="x-none" sz="1200" dirty="0" smtClean="0"/>
              <a:t>   p </a:t>
            </a:r>
            <a:r>
              <a:rPr lang="x-none" sz="1200" dirty="0"/>
              <a:t>= malloc(5*sizeof(int));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 smtClean="0"/>
              <a:t>6    </a:t>
            </a:r>
            <a:r>
              <a:rPr lang="x-none" sz="1200" dirty="0"/>
              <a:t>for(i = 0;i &lt; 5;i++)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 smtClean="0"/>
              <a:t>7       </a:t>
            </a:r>
            <a:r>
              <a:rPr lang="x-none" sz="1200" dirty="0"/>
              <a:t>p[i] = i;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8 </a:t>
            </a:r>
            <a:r>
              <a:rPr lang="x-none" sz="1200" dirty="0" smtClean="0"/>
              <a:t>   return </a:t>
            </a:r>
            <a:r>
              <a:rPr lang="x-none" sz="1200" dirty="0"/>
              <a:t>0;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9 }</a:t>
            </a: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</a:t>
            </a:r>
            <a:fld id="{A8D006C7-9E67-409C-BCD6-DF868965AE15}" type="slidenum">
              <a:rPr lang="el-GR" smtClean="0"/>
              <a:pPr defTabSz="958850"/>
              <a:t>11</a:t>
            </a:fld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2603500" y="1805380"/>
            <a:ext cx="73025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--leak-check=yes --tool=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memcheck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./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memory_leak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Memcheck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a memory error detector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Copyright (C) 2002-2009, and GNU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GPL'd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by Julian Seward et al.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Using Valgrind-3.5.0 and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LibVEX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; rerun with -h for copyright info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Command: ./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memory_leak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HEAP SUMMARY: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    in use at exit: 20 bytes in 1 blocks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  total heap usage: 1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allocs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0 frees, 20 bytes allocated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20 bytes in 1 blocks are definitely lost in loss record 1 of 1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   at 0x4A05E1C: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malloc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(vg_replace_malloc.c:195)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   by 0x4004A9: main (memory_leak.c:5)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LEAK SUMMARY: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   definitely lost: 20 bytes in 1 blocks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   indirectly lost: 0 bytes in 0 blocks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     possibly lost: 0 bytes in 0 blocks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   still reachable: 0 bytes in 0 blocks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        suppressed: 0 bytes in 0 blocks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For counts of detected and suppressed errors, rerun with: -v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==325== ERROR SUMMARY: 1 errors from 1 contexts (suppressed: 4 from 4)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 </a:t>
            </a:r>
            <a:endParaRPr lang="x-none" sz="10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" y="4371244"/>
            <a:ext cx="2247900" cy="82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x-none" sz="1400" b="0" dirty="0"/>
              <a:t>20 unfreed blocks at</a:t>
            </a:r>
          </a:p>
          <a:p>
            <a:pPr algn="l"/>
            <a:r>
              <a:rPr lang="x-none" sz="1400" b="0" dirty="0"/>
              <a:t>routine exit – memory</a:t>
            </a:r>
          </a:p>
          <a:p>
            <a:pPr algn="l"/>
            <a:r>
              <a:rPr lang="x-none" sz="1400" b="0" dirty="0"/>
              <a:t>leak.</a:t>
            </a:r>
            <a:endParaRPr lang="x-none" sz="1400" dirty="0"/>
          </a:p>
        </p:txBody>
      </p:sp>
    </p:spTree>
    <p:extLst>
      <p:ext uri="{BB962C8B-B14F-4D97-AF65-F5344CB8AC3E}">
        <p14:creationId xmlns:p14="http://schemas.microsoft.com/office/powerpoint/2010/main" val="2603148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Cachegrind</a:t>
            </a:r>
            <a:r>
              <a:rPr lang="en-US" dirty="0" smtClean="0"/>
              <a:t>: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en-US" dirty="0" smtClean="0"/>
              <a:t>Cache </a:t>
            </a:r>
            <a:r>
              <a:rPr lang="en-US" dirty="0"/>
              <a:t>profiler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</a:t>
            </a:r>
            <a:fld id="{A8D006C7-9E67-409C-BCD6-DF868965AE15}" type="slidenum">
              <a:rPr lang="el-GR" smtClean="0"/>
              <a:pPr defTabSz="958850"/>
              <a:t>12</a:t>
            </a:fld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Performs detailed simulation of </a:t>
            </a:r>
            <a:r>
              <a:rPr lang="en-US" dirty="0" smtClean="0"/>
              <a:t>I</a:t>
            </a:r>
            <a:r>
              <a:rPr lang="x-none" dirty="0" smtClean="0"/>
              <a:t>1</a:t>
            </a:r>
            <a:r>
              <a:rPr lang="en-US" dirty="0" smtClean="0"/>
              <a:t>, </a:t>
            </a:r>
            <a:r>
              <a:rPr lang="x-none" dirty="0" smtClean="0"/>
              <a:t>D</a:t>
            </a:r>
            <a:r>
              <a:rPr lang="en-US" dirty="0" smtClean="0"/>
              <a:t>1</a:t>
            </a:r>
            <a:r>
              <a:rPr lang="x-none" dirty="0" smtClean="0"/>
              <a:t> </a:t>
            </a:r>
            <a:r>
              <a:rPr lang="en-US" dirty="0" smtClean="0"/>
              <a:t>and </a:t>
            </a:r>
            <a:r>
              <a:rPr lang="x-none" dirty="0" smtClean="0"/>
              <a:t>L2</a:t>
            </a:r>
            <a:r>
              <a:rPr lang="en-US" dirty="0" smtClean="0"/>
              <a:t> caches</a:t>
            </a:r>
            <a:endParaRPr lang="x-none" dirty="0" smtClean="0"/>
          </a:p>
          <a:p>
            <a:r>
              <a:rPr lang="en-US" dirty="0"/>
              <a:t>Can accurately pinpoint the sources of cache misses in your code. </a:t>
            </a:r>
            <a:r>
              <a:rPr lang="en-US" dirty="0" smtClean="0"/>
              <a:t>It</a:t>
            </a:r>
            <a:r>
              <a:rPr lang="x-none" dirty="0" smtClean="0"/>
              <a:t> </a:t>
            </a:r>
            <a:r>
              <a:rPr lang="en-US" dirty="0" smtClean="0"/>
              <a:t>identifies </a:t>
            </a:r>
            <a:r>
              <a:rPr lang="en-US" dirty="0"/>
              <a:t>for each line of source code the number of</a:t>
            </a:r>
            <a:r>
              <a:rPr lang="en-US" dirty="0" smtClean="0"/>
              <a:t>:</a:t>
            </a:r>
            <a:endParaRPr lang="x-none" dirty="0" smtClean="0"/>
          </a:p>
          <a:p>
            <a:pPr lvl="1"/>
            <a:r>
              <a:rPr lang="en-US" dirty="0"/>
              <a:t>Cache misses</a:t>
            </a:r>
          </a:p>
          <a:p>
            <a:pPr lvl="1"/>
            <a:r>
              <a:rPr lang="en-US" dirty="0" smtClean="0"/>
              <a:t>Memory </a:t>
            </a:r>
            <a:r>
              <a:rPr lang="en-US" dirty="0"/>
              <a:t>references</a:t>
            </a:r>
          </a:p>
          <a:p>
            <a:pPr lvl="1"/>
            <a:r>
              <a:rPr lang="en-US" dirty="0" smtClean="0"/>
              <a:t>Instructions executed</a:t>
            </a:r>
            <a:endParaRPr lang="x-none" dirty="0" smtClean="0"/>
          </a:p>
          <a:p>
            <a:r>
              <a:rPr lang="en-US" dirty="0"/>
              <a:t>Provides per-function, per-module and whole-program summaries.</a:t>
            </a:r>
          </a:p>
          <a:p>
            <a:r>
              <a:rPr lang="en-US" dirty="0" smtClean="0"/>
              <a:t>Useful </a:t>
            </a:r>
            <a:r>
              <a:rPr lang="en-US" dirty="0"/>
              <a:t>for programs written in any language.</a:t>
            </a:r>
          </a:p>
          <a:p>
            <a:r>
              <a:rPr lang="en-US" smtClean="0"/>
              <a:t>Performance </a:t>
            </a:r>
            <a:r>
              <a:rPr lang="en-US" dirty="0"/>
              <a:t>hit is about a </a:t>
            </a:r>
            <a:r>
              <a:rPr lang="en-US" dirty="0" smtClean="0"/>
              <a:t>20</a:t>
            </a:r>
            <a:r>
              <a:rPr lang="x-none" dirty="0"/>
              <a:t>-</a:t>
            </a:r>
            <a:r>
              <a:rPr lang="en-US" dirty="0" smtClean="0"/>
              <a:t>100</a:t>
            </a:r>
            <a:r>
              <a:rPr lang="x-none" dirty="0" smtClean="0"/>
              <a:t>x</a:t>
            </a:r>
            <a:r>
              <a:rPr lang="en-US" dirty="0" smtClean="0"/>
              <a:t> </a:t>
            </a:r>
            <a:r>
              <a:rPr lang="en-US" dirty="0"/>
              <a:t>slowdown.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668894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 smtClean="0"/>
              <a:t>Cachegrind</a:t>
            </a:r>
            <a:r>
              <a:rPr lang="en-US" dirty="0" smtClean="0"/>
              <a:t> </a:t>
            </a:r>
            <a:r>
              <a:rPr lang="x-none" dirty="0" smtClean="0"/>
              <a:t>usage (1/2)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</a:t>
            </a:r>
            <a:fld id="{A8D006C7-9E67-409C-BCD6-DF868965AE15}" type="slidenum">
              <a:rPr lang="el-GR" smtClean="0"/>
              <a:pPr defTabSz="958850"/>
              <a:t>13</a:t>
            </a:fld>
            <a:endParaRPr lang="el-GR" dirty="0"/>
          </a:p>
        </p:txBody>
      </p:sp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72" y="1681488"/>
            <a:ext cx="8928640" cy="3448486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52367" y="5182981"/>
            <a:ext cx="9518650" cy="1455928"/>
          </a:xfrm>
        </p:spPr>
        <p:txBody>
          <a:bodyPr/>
          <a:lstStyle/>
          <a:p>
            <a:r>
              <a:rPr lang="en-US" dirty="0"/>
              <a:t>Array size is 1,000 x 1000 x 8 bytes = </a:t>
            </a:r>
            <a:r>
              <a:rPr lang="en-US" dirty="0" smtClean="0"/>
              <a:t>8Mb</a:t>
            </a:r>
            <a:endParaRPr lang="x-none" dirty="0" smtClean="0"/>
          </a:p>
          <a:p>
            <a:r>
              <a:rPr lang="x-none" dirty="0" smtClean="0"/>
              <a:t>32kB </a:t>
            </a:r>
            <a:r>
              <a:rPr lang="x-none" dirty="0"/>
              <a:t>L1i and </a:t>
            </a:r>
            <a:r>
              <a:rPr lang="x-none" dirty="0" smtClean="0"/>
              <a:t>32kB </a:t>
            </a:r>
            <a:r>
              <a:rPr lang="x-none" dirty="0"/>
              <a:t>L1d</a:t>
            </a:r>
          </a:p>
          <a:p>
            <a:r>
              <a:rPr lang="x-none" dirty="0" smtClean="0"/>
              <a:t>4096kB </a:t>
            </a:r>
            <a:r>
              <a:rPr lang="x-none" dirty="0"/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429683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Cachegrind</a:t>
            </a:r>
            <a:r>
              <a:rPr lang="en-US" dirty="0"/>
              <a:t> </a:t>
            </a:r>
            <a:r>
              <a:rPr lang="x-none" dirty="0"/>
              <a:t>usage </a:t>
            </a:r>
            <a:r>
              <a:rPr lang="x-none" dirty="0" smtClean="0"/>
              <a:t>(2/2</a:t>
            </a:r>
            <a:r>
              <a:rPr lang="x-none" dirty="0"/>
              <a:t>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</a:t>
            </a:r>
            <a:fld id="{A8D006C7-9E67-409C-BCD6-DF868965AE15}" type="slidenum">
              <a:rPr lang="el-GR" smtClean="0"/>
              <a:pPr defTabSz="958850"/>
              <a:t>14</a:t>
            </a:fld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515393" y="1655255"/>
            <a:ext cx="73025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gcc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-O2 -g -o loops-fast loops-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fast.c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--tool=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cachegrind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./loops-fast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Cachegrind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a cache and branch-prediction profiler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Copyright (C) 2002-2009, and GNU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GPL'd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by Nicholas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Nethercote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et al.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Using Valgrind-3.5.0 and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LibVEX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; rerun with -h for copyright info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Command: ./loops-fast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sum =  10000.000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I   refs:      10,122,886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I1  misses:           847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L2i misses:           846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I1  miss rate:       0.00%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L2i miss rate:       0.00%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D   refs:       2,041,972  (1,029,938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rd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  + 1,012,034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wr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D1  misses:       251,113  (  125,846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rd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  +   125,267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wr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L2d misses:       251,047  (  125,785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rd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  +   125,262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wr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D1  miss rate:       12.2% (     12.2%     +      12.3%  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L2d miss rate:       12.2% (     12.2%     +      12.3%  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L2 refs:          251,960  (  126,693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rd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  +   125,267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wr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L2 misses:        251,893  (  126,631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rd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  +   125,262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wr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==23430== L2 miss rate:         2.0% (      1.1%     +      12.3%  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</a:t>
            </a:r>
            <a:endParaRPr lang="x-none" sz="1000" dirty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2619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Ca</a:t>
            </a:r>
            <a:r>
              <a:rPr lang="x-none" dirty="0" smtClean="0"/>
              <a:t>ll</a:t>
            </a:r>
            <a:r>
              <a:rPr lang="en-US" dirty="0" smtClean="0"/>
              <a:t>grind:</a:t>
            </a:r>
            <a:r>
              <a:rPr lang="x-none" dirty="0"/>
              <a:t/>
            </a:r>
            <a:br>
              <a:rPr lang="x-none" dirty="0"/>
            </a:br>
            <a:r>
              <a:rPr lang="x-none" dirty="0" smtClean="0"/>
              <a:t>Callgraphs+Cachegrind Info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</a:t>
            </a:r>
            <a:fld id="{A8D006C7-9E67-409C-BCD6-DF868965AE15}" type="slidenum">
              <a:rPr lang="el-GR" smtClean="0"/>
              <a:pPr defTabSz="958850"/>
              <a:t>15</a:t>
            </a:fld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Is an extension that provides all the info Cachegrind yields</a:t>
            </a:r>
          </a:p>
          <a:p>
            <a:r>
              <a:rPr lang="x-none" dirty="0" smtClean="0"/>
              <a:t>Provides callgraph </a:t>
            </a:r>
            <a:r>
              <a:rPr lang="x-none" dirty="0"/>
              <a:t>information.</a:t>
            </a:r>
          </a:p>
          <a:p>
            <a:r>
              <a:rPr lang="x-none" dirty="0" smtClean="0"/>
              <a:t>Kcachegrind </a:t>
            </a:r>
            <a:r>
              <a:rPr lang="x-none" dirty="0"/>
              <a:t>is a separately available tool for visualisation for </a:t>
            </a:r>
            <a:r>
              <a:rPr lang="x-none" dirty="0" smtClean="0"/>
              <a:t>both Callgrind </a:t>
            </a:r>
            <a:r>
              <a:rPr lang="x-none" dirty="0"/>
              <a:t>and Cachegrind output data</a:t>
            </a:r>
          </a:p>
        </p:txBody>
      </p:sp>
    </p:spTree>
    <p:extLst>
      <p:ext uri="{BB962C8B-B14F-4D97-AF65-F5344CB8AC3E}">
        <p14:creationId xmlns:p14="http://schemas.microsoft.com/office/powerpoint/2010/main" val="125631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 smtClean="0"/>
              <a:t>Callgrind</a:t>
            </a:r>
            <a:r>
              <a:rPr lang="en-US" dirty="0" smtClean="0"/>
              <a:t> </a:t>
            </a:r>
            <a:r>
              <a:rPr lang="x-none" dirty="0"/>
              <a:t>usage </a:t>
            </a:r>
            <a:r>
              <a:rPr lang="x-none" dirty="0" smtClean="0"/>
              <a:t>(1/3)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</a:t>
            </a:r>
            <a:fld id="{A8D006C7-9E67-409C-BCD6-DF868965AE15}" type="slidenum">
              <a:rPr lang="el-GR" smtClean="0"/>
              <a:pPr defTabSz="958850"/>
              <a:t>16</a:t>
            </a:fld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515393" y="1355005"/>
            <a:ext cx="73025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--tool=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callgrind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--simulate-cache=yes ./loops-fast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Callgrind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a call-graph generating cache profiler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Copyright (C) 2002-2009, and GNU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GPL'd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by Josef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Weidendorfer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et al.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Using Valgrind-3.5.0 and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LibVEX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; rerun with -h for copyright info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Command: ./loops-fast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For interactive control, run '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callgrind_control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-h'.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sum =  10000.000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Events    :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Ir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Dw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I1mr D1mr D1mw I2mr D2mr D2mw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Collected : 10122883 1029478 1012494 847 125838 125275 846 125777 125270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I   refs:      10,122,883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I1  misses:           847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L2i misses:           846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I1  miss rate:        0.0%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L2i miss rate:        0.0%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D   refs:       2,041,972  (1,029,478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rd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+ 1,012,494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wr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D1  misses:       251,113  (  125,838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rd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+   125,275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wr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L2d misses:       251,047  (  125,777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rd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+   125,270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wr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D1  miss rate:       12.2% (     12.2%   +      12.3%  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L2d miss rate:       12.2% (     12.2%   +      12.3%  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L2 refs:          251,960  (  126,685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rd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+   125,275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wr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L2 misses:        251,893  (  126,623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rd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+   125,270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wr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==19141== L2 miss rate:         2.0% (      1.1%   +      12.3%  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</a:t>
            </a:r>
            <a:endParaRPr lang="x-none" sz="1000" dirty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2374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 smtClean="0"/>
              <a:t>Callgrind</a:t>
            </a:r>
            <a:r>
              <a:rPr lang="en-US" dirty="0" smtClean="0"/>
              <a:t> </a:t>
            </a:r>
            <a:r>
              <a:rPr lang="x-none" dirty="0"/>
              <a:t>usage </a:t>
            </a:r>
            <a:r>
              <a:rPr lang="x-none" dirty="0" smtClean="0"/>
              <a:t>(2/3)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</a:t>
            </a:r>
            <a:fld id="{A8D006C7-9E67-409C-BCD6-DF868965AE15}" type="slidenum">
              <a:rPr lang="el-GR" smtClean="0"/>
              <a:pPr defTabSz="958850"/>
              <a:t>17</a:t>
            </a:fld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515393" y="2992736"/>
            <a:ext cx="73025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callgrind_annotate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callgrind.out.19141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--------------------------------------------------------------------------------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Profile data file 'callgrind.out.19141' (creator: callgrind-3.5.0)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--------------------------------------------------------------------------------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I1 cache: 32768 B, 64 B, 8-way associative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D1 cache: 32768 B, 64 B, 8-way associative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L2 cache: 4194304 B, 64 B, 16-way associative</a:t>
            </a:r>
          </a:p>
          <a:p>
            <a:pPr algn="l"/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Timerange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: Basic block 0 - 2024406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Trigger: Program termination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Profiled target:  ./loops-fast (PID 19141, part 1)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Events recorded: 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Ir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Dw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I1mr D1mr D1mw I2mr D2mr D2mw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Events shown:    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Ir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Dw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I1mr D1mr D1mw I2mr D2mr D2mw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Event sort order: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Ir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Dw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I1mr D1mr D1mw I2mr D2mr D2mw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Thresholds:       99 0 0 0 0 0 0 0 0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Include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dirs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:    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User annotated:  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Auto-annotation:  off</a:t>
            </a:r>
          </a:p>
          <a:p>
            <a:pPr algn="l"/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2088" y="1652588"/>
            <a:ext cx="9518650" cy="1759352"/>
          </a:xfrm>
        </p:spPr>
        <p:txBody>
          <a:bodyPr/>
          <a:lstStyle/>
          <a:p>
            <a:r>
              <a:rPr lang="en-US" dirty="0" err="1"/>
              <a:t>Cachegrind</a:t>
            </a:r>
            <a:r>
              <a:rPr lang="en-US" dirty="0"/>
              <a:t> saves output to a file </a:t>
            </a:r>
            <a:r>
              <a:rPr lang="en-US" i="1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callgrind.out</a:t>
            </a:r>
            <a:r>
              <a:rPr lang="en-US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.&lt;</a:t>
            </a:r>
            <a:r>
              <a:rPr lang="en-US" i="1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pid</a:t>
            </a:r>
            <a:r>
              <a:rPr lang="x-none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&gt;</a:t>
            </a:r>
          </a:p>
          <a:p>
            <a:r>
              <a:rPr lang="en-US" dirty="0"/>
              <a:t>Use </a:t>
            </a:r>
            <a:r>
              <a:rPr lang="en-US" dirty="0" err="1"/>
              <a:t>callgrind_annotate</a:t>
            </a:r>
            <a:r>
              <a:rPr lang="en-US" dirty="0"/>
              <a:t> to parse this file for detailed information</a:t>
            </a:r>
          </a:p>
        </p:txBody>
      </p:sp>
    </p:spTree>
    <p:extLst>
      <p:ext uri="{BB962C8B-B14F-4D97-AF65-F5344CB8AC3E}">
        <p14:creationId xmlns:p14="http://schemas.microsoft.com/office/powerpoint/2010/main" val="2155083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 smtClean="0"/>
              <a:t>Callgrind</a:t>
            </a:r>
            <a:r>
              <a:rPr lang="en-US" dirty="0" smtClean="0"/>
              <a:t> </a:t>
            </a:r>
            <a:r>
              <a:rPr lang="x-none" dirty="0"/>
              <a:t>usage </a:t>
            </a:r>
            <a:r>
              <a:rPr lang="x-none" dirty="0" smtClean="0"/>
              <a:t>(3/3)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</a:t>
            </a:r>
            <a:fld id="{A8D006C7-9E67-409C-BCD6-DF868965AE15}" type="slidenum">
              <a:rPr lang="el-GR" smtClean="0"/>
              <a:pPr defTabSz="958850"/>
              <a:t>18</a:t>
            </a:fld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515392" y="1573369"/>
            <a:ext cx="925640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--------------------------------------------------------------------------------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      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Ir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      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      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Dw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I1mr    D1mr    D1mw I2mr    D2mr    D2mw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--------------------------------------------------------------------------------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10,122,886 1,029,478 1,012,494  847 125,838 125,275  846 125,777 125,270  PROGRAM TOTALS</a:t>
            </a:r>
          </a:p>
          <a:p>
            <a:pPr algn="l"/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--------------------------------------------------------------------------------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     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Ir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      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Dr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      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Dw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I1mr    D1mr    D1mw I2mr    D2mr    D2mw  file:function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--------------------------------------------------------------------------------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6,007,017         4 1,000,004    2       2 125,001    2       2 125,001 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loops-fast.c:main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[/home/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/loops-fast]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4,005,003 1,000,001         0    0 125,001       0    0 125,001       . 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loops-fast.c:array_sum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[/home/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/loops-fast]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  23,333     7,843     3,388   12     163       5   12     157       4  ???: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do_lookup_x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[/lib64/ld-2.5.so]</a:t>
            </a:r>
          </a:p>
          <a:p>
            <a:pPr algn="l"/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8441" y="4503342"/>
            <a:ext cx="9518650" cy="1759352"/>
          </a:xfrm>
        </p:spPr>
        <p:txBody>
          <a:bodyPr/>
          <a:lstStyle/>
          <a:p>
            <a:r>
              <a:rPr lang="en-US" dirty="0" err="1"/>
              <a:t>Callgrind</a:t>
            </a:r>
            <a:r>
              <a:rPr lang="en-US" dirty="0"/>
              <a:t> can be used to find performance problems that are </a:t>
            </a:r>
            <a:r>
              <a:rPr lang="en-US" dirty="0" smtClean="0"/>
              <a:t>not</a:t>
            </a:r>
            <a:r>
              <a:rPr lang="x-none" dirty="0" smtClean="0"/>
              <a:t> </a:t>
            </a:r>
            <a:r>
              <a:rPr lang="en-US" dirty="0" smtClean="0"/>
              <a:t>related </a:t>
            </a:r>
            <a:r>
              <a:rPr lang="en-US" dirty="0"/>
              <a:t>to CPU </a:t>
            </a:r>
            <a:r>
              <a:rPr lang="en-US" dirty="0" smtClean="0"/>
              <a:t>cache</a:t>
            </a:r>
            <a:endParaRPr lang="x-none" dirty="0" smtClean="0"/>
          </a:p>
          <a:p>
            <a:pPr lvl="1"/>
            <a:r>
              <a:rPr lang="en-US" dirty="0"/>
              <a:t>What lines eat up most instructions (CPU cycles, time</a:t>
            </a:r>
            <a:r>
              <a:rPr lang="en-US" dirty="0" smtClean="0"/>
              <a:t>)</a:t>
            </a:r>
            <a:endParaRPr lang="x-none" dirty="0" smtClean="0"/>
          </a:p>
          <a:p>
            <a:pPr lvl="1"/>
            <a:r>
              <a:rPr lang="en-US" dirty="0"/>
              <a:t>What system/math/lib functions are called and what </a:t>
            </a:r>
            <a:r>
              <a:rPr lang="en-US" dirty="0" smtClean="0"/>
              <a:t>is</a:t>
            </a:r>
            <a:r>
              <a:rPr lang="x-none" dirty="0" smtClean="0"/>
              <a:t> </a:t>
            </a:r>
            <a:r>
              <a:rPr lang="en-US" dirty="0" smtClean="0"/>
              <a:t>their </a:t>
            </a:r>
            <a:r>
              <a:rPr lang="en-US" dirty="0"/>
              <a:t>cost</a:t>
            </a:r>
          </a:p>
        </p:txBody>
      </p:sp>
    </p:spTree>
    <p:extLst>
      <p:ext uri="{BB962C8B-B14F-4D97-AF65-F5344CB8AC3E}">
        <p14:creationId xmlns:p14="http://schemas.microsoft.com/office/powerpoint/2010/main" val="1735920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 smtClean="0"/>
              <a:t>Other tools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</a:t>
            </a:r>
            <a:fld id="{A8D006C7-9E67-409C-BCD6-DF868965AE15}" type="slidenum">
              <a:rPr lang="el-GR" smtClean="0"/>
              <a:pPr defTabSz="958850"/>
              <a:t>19</a:t>
            </a:fld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Massif: Heap </a:t>
            </a:r>
            <a:r>
              <a:rPr lang="x-none" dirty="0" smtClean="0"/>
              <a:t>Profiler</a:t>
            </a:r>
          </a:p>
          <a:p>
            <a:pPr lvl="1"/>
            <a:r>
              <a:rPr lang="en-US" dirty="0"/>
              <a:t>Performs detailed profiling by taking regular snapshots of a </a:t>
            </a:r>
            <a:r>
              <a:rPr lang="en-US" dirty="0" smtClean="0"/>
              <a:t>program's</a:t>
            </a:r>
            <a:r>
              <a:rPr lang="x-none" dirty="0" smtClean="0"/>
              <a:t> </a:t>
            </a:r>
            <a:r>
              <a:rPr lang="en-US" dirty="0" smtClean="0"/>
              <a:t>heap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Produces </a:t>
            </a:r>
            <a:r>
              <a:rPr lang="en-US" dirty="0"/>
              <a:t>a graph showing heap usage over time</a:t>
            </a:r>
          </a:p>
          <a:p>
            <a:pPr lvl="1"/>
            <a:r>
              <a:rPr lang="en-US" dirty="0" smtClean="0"/>
              <a:t>Massif </a:t>
            </a:r>
            <a:r>
              <a:rPr lang="en-US" dirty="0"/>
              <a:t>runs programs about 20× slower than normal</a:t>
            </a:r>
            <a:r>
              <a:rPr lang="en-US" dirty="0" smtClean="0"/>
              <a:t>.</a:t>
            </a:r>
            <a:endParaRPr lang="x-none" dirty="0" smtClean="0"/>
          </a:p>
          <a:p>
            <a:pPr marL="477837" lvl="1" indent="0">
              <a:buNone/>
            </a:pPr>
            <a:endParaRPr lang="x-none" dirty="0" smtClean="0"/>
          </a:p>
          <a:p>
            <a:r>
              <a:rPr lang="x-none" dirty="0"/>
              <a:t>Helgrind: Thread </a:t>
            </a:r>
            <a:r>
              <a:rPr lang="x-none" dirty="0" smtClean="0"/>
              <a:t>Debugger</a:t>
            </a:r>
          </a:p>
          <a:p>
            <a:pPr lvl="1"/>
            <a:r>
              <a:rPr lang="en-US" dirty="0"/>
              <a:t>Finds data races in multithreaded programs</a:t>
            </a:r>
            <a:r>
              <a:rPr lang="en-US" dirty="0" smtClean="0"/>
              <a:t>.</a:t>
            </a:r>
            <a:endParaRPr lang="x-none" dirty="0" smtClean="0"/>
          </a:p>
          <a:p>
            <a:pPr lvl="1"/>
            <a:r>
              <a:rPr lang="en-US" dirty="0"/>
              <a:t>Looks for memory locations which are accessed by more than </a:t>
            </a:r>
            <a:r>
              <a:rPr lang="en-US" dirty="0" smtClean="0"/>
              <a:t>one</a:t>
            </a:r>
            <a:r>
              <a:rPr lang="x-none" dirty="0" smtClean="0"/>
              <a:t> </a:t>
            </a:r>
            <a:r>
              <a:rPr lang="en-US" dirty="0" smtClean="0"/>
              <a:t>[POSIX </a:t>
            </a:r>
            <a:r>
              <a:rPr lang="en-US" dirty="0"/>
              <a:t>p-]</a:t>
            </a:r>
            <a:r>
              <a:rPr lang="en-US" dirty="0" smtClean="0"/>
              <a:t>thread</a:t>
            </a:r>
            <a:endParaRPr lang="x-none" dirty="0" smtClean="0"/>
          </a:p>
          <a:p>
            <a:pPr lvl="1"/>
            <a:r>
              <a:rPr lang="en-US" dirty="0"/>
              <a:t>It is useful for any program that uses </a:t>
            </a:r>
            <a:r>
              <a:rPr lang="en-US" dirty="0" err="1"/>
              <a:t>pthreads</a:t>
            </a:r>
            <a:r>
              <a:rPr lang="en-US" dirty="0" smtClean="0"/>
              <a:t>.</a:t>
            </a:r>
            <a:endParaRPr lang="x-none" dirty="0" smtClean="0"/>
          </a:p>
          <a:p>
            <a:pPr lvl="1"/>
            <a:r>
              <a:rPr lang="x-none" dirty="0"/>
              <a:t>Experimental </a:t>
            </a:r>
            <a:r>
              <a:rPr lang="x-none" dirty="0" smtClean="0"/>
              <a:t>tool</a:t>
            </a:r>
          </a:p>
          <a:p>
            <a:pPr lvl="1"/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688134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 smtClean="0"/>
              <a:t>Introduction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Valgrind</a:t>
            </a:r>
            <a:r>
              <a:rPr lang="en-US" dirty="0"/>
              <a:t> is a suite of command line tools both for debugging and </a:t>
            </a:r>
            <a:r>
              <a:rPr lang="en-US" dirty="0" smtClean="0"/>
              <a:t>profiling</a:t>
            </a:r>
            <a:r>
              <a:rPr lang="x-none" dirty="0"/>
              <a:t> </a:t>
            </a:r>
            <a:r>
              <a:rPr lang="x-none" dirty="0" smtClean="0"/>
              <a:t>codes </a:t>
            </a:r>
            <a:r>
              <a:rPr lang="x-none" dirty="0"/>
              <a:t>on Linux system</a:t>
            </a:r>
            <a:r>
              <a:rPr lang="x-none" dirty="0" smtClean="0"/>
              <a:t>.</a:t>
            </a:r>
          </a:p>
          <a:p>
            <a:r>
              <a:rPr lang="en-US" dirty="0"/>
              <a:t>Includes a set of production-quality </a:t>
            </a:r>
            <a:r>
              <a:rPr lang="en-US" dirty="0" smtClean="0"/>
              <a:t>tools</a:t>
            </a:r>
            <a:endParaRPr lang="x-none" dirty="0" smtClean="0"/>
          </a:p>
          <a:p>
            <a:pPr lvl="1"/>
            <a:r>
              <a:rPr lang="x-none" dirty="0"/>
              <a:t>Memcheck – memory error detector</a:t>
            </a:r>
          </a:p>
          <a:p>
            <a:pPr lvl="1"/>
            <a:r>
              <a:rPr lang="en-US" dirty="0" err="1" smtClean="0"/>
              <a:t>Cachegrind</a:t>
            </a:r>
            <a:r>
              <a:rPr lang="en-US" dirty="0" smtClean="0"/>
              <a:t> </a:t>
            </a:r>
            <a:r>
              <a:rPr lang="en-US" dirty="0"/>
              <a:t>– cache and branch-prediction profiler</a:t>
            </a:r>
          </a:p>
          <a:p>
            <a:pPr lvl="1"/>
            <a:r>
              <a:rPr lang="en-US" dirty="0" err="1" smtClean="0"/>
              <a:t>Callgrind</a:t>
            </a:r>
            <a:r>
              <a:rPr lang="en-US" dirty="0" smtClean="0"/>
              <a:t> </a:t>
            </a:r>
            <a:r>
              <a:rPr lang="en-US" dirty="0"/>
              <a:t>– call-graph generating extension to </a:t>
            </a:r>
            <a:r>
              <a:rPr lang="en-US" dirty="0" err="1"/>
              <a:t>Cachegrind</a:t>
            </a:r>
            <a:endParaRPr lang="en-US" dirty="0"/>
          </a:p>
          <a:p>
            <a:pPr lvl="1"/>
            <a:r>
              <a:rPr lang="x-none" dirty="0" smtClean="0"/>
              <a:t>Massif </a:t>
            </a:r>
            <a:r>
              <a:rPr lang="x-none" dirty="0"/>
              <a:t>– heap profiler</a:t>
            </a:r>
          </a:p>
          <a:p>
            <a:pPr lvl="1"/>
            <a:r>
              <a:rPr lang="x-none" dirty="0" smtClean="0"/>
              <a:t>Helgrind </a:t>
            </a:r>
            <a:r>
              <a:rPr lang="x-none" dirty="0"/>
              <a:t>– thread error detector</a:t>
            </a:r>
            <a:endParaRPr lang="x-none" dirty="0" smtClean="0"/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/>
              <a:t>Ease of use: </a:t>
            </a:r>
            <a:endParaRPr lang="x-none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err="1" smtClean="0"/>
              <a:t>Valgrind</a:t>
            </a:r>
            <a:r>
              <a:rPr lang="en-US" dirty="0" smtClean="0"/>
              <a:t> </a:t>
            </a:r>
            <a:r>
              <a:rPr lang="en-US" dirty="0"/>
              <a:t>uses dynamic </a:t>
            </a:r>
            <a:r>
              <a:rPr lang="en-US" dirty="0" smtClean="0"/>
              <a:t>binary</a:t>
            </a:r>
            <a:r>
              <a:rPr lang="x-none" dirty="0" smtClean="0"/>
              <a:t> </a:t>
            </a:r>
            <a:r>
              <a:rPr lang="en-US" dirty="0" smtClean="0"/>
              <a:t>instrumentation </a:t>
            </a:r>
            <a:r>
              <a:rPr lang="en-US" dirty="0"/>
              <a:t>– no need to </a:t>
            </a:r>
            <a:r>
              <a:rPr lang="en-US" dirty="0" smtClean="0"/>
              <a:t>modify,</a:t>
            </a:r>
            <a:r>
              <a:rPr lang="x-none" dirty="0" smtClean="0"/>
              <a:t> </a:t>
            </a:r>
            <a:r>
              <a:rPr lang="en-US" dirty="0" smtClean="0"/>
              <a:t>recompile </a:t>
            </a:r>
            <a:r>
              <a:rPr lang="en-US" dirty="0"/>
              <a:t>or relink your applications. </a:t>
            </a:r>
            <a:endParaRPr lang="x-none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Simply </a:t>
            </a:r>
            <a:r>
              <a:rPr lang="en-US" dirty="0"/>
              <a:t>prefix your command line </a:t>
            </a:r>
            <a:r>
              <a:rPr lang="en-US" dirty="0" smtClean="0"/>
              <a:t>with</a:t>
            </a:r>
            <a:r>
              <a:rPr lang="x-none" dirty="0" smtClean="0"/>
              <a:t> </a:t>
            </a:r>
            <a:r>
              <a:rPr lang="en-US" dirty="0" err="1" smtClean="0"/>
              <a:t>valgrind</a:t>
            </a:r>
            <a:r>
              <a:rPr lang="en-US" dirty="0" smtClean="0"/>
              <a:t> </a:t>
            </a:r>
            <a:r>
              <a:rPr lang="en-US" dirty="0"/>
              <a:t>and everything works.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</a:t>
            </a:r>
            <a:r>
              <a:rPr lang="en-US" dirty="0" smtClean="0"/>
              <a:t>Application</a:t>
            </a:r>
            <a:r>
              <a:rPr lang="x-none" dirty="0" smtClean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  </a:t>
            </a:r>
            <a:fld id="{A8D006C7-9E67-409C-BCD6-DF868965AE15}" type="slidenum">
              <a:rPr lang="el-GR" smtClean="0"/>
              <a:pPr defTabSz="958850"/>
              <a:t>2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 smtClean="0"/>
              <a:t>References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</a:t>
            </a:r>
            <a:fld id="{A8D006C7-9E67-409C-BCD6-DF868965AE15}" type="slidenum">
              <a:rPr lang="el-GR" smtClean="0"/>
              <a:pPr defTabSz="958850"/>
              <a:t>20</a:t>
            </a:fld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/>
              <a:t>Valgrind</a:t>
            </a:r>
            <a:r>
              <a:rPr lang="en-US" dirty="0"/>
              <a:t> is freely available from:</a:t>
            </a:r>
          </a:p>
          <a:p>
            <a:pPr marL="477837" lvl="1" indent="0">
              <a:buNone/>
            </a:pPr>
            <a:r>
              <a:rPr lang="x-none" dirty="0" smtClean="0"/>
              <a:t>	</a:t>
            </a:r>
            <a:r>
              <a:rPr lang="en-US" sz="2400" u="sng" dirty="0">
                <a:solidFill>
                  <a:schemeClr val="accent4">
                    <a:lumMod val="75000"/>
                  </a:schemeClr>
                </a:solidFill>
                <a:ea typeface="+mn-ea"/>
                <a:hlinkClick r:id="rId2"/>
              </a:rPr>
              <a:t>http://</a:t>
            </a:r>
            <a:r>
              <a:rPr lang="en-US" sz="2400" u="sng" dirty="0" smtClean="0">
                <a:solidFill>
                  <a:schemeClr val="accent4">
                    <a:lumMod val="75000"/>
                  </a:schemeClr>
                </a:solidFill>
                <a:ea typeface="+mn-ea"/>
                <a:hlinkClick r:id="rId2"/>
              </a:rPr>
              <a:t>www.valgrind.org</a:t>
            </a:r>
            <a:endParaRPr lang="x-none" sz="2400" u="sng" dirty="0" smtClean="0">
              <a:solidFill>
                <a:schemeClr val="accent4">
                  <a:lumMod val="75000"/>
                </a:schemeClr>
              </a:solidFill>
              <a:ea typeface="+mn-ea"/>
            </a:endParaRPr>
          </a:p>
          <a:p>
            <a:pPr marL="477837" lvl="1" indent="0">
              <a:buNone/>
            </a:pPr>
            <a:endParaRPr lang="x-none" sz="2400" u="sng" dirty="0">
              <a:solidFill>
                <a:schemeClr val="accent4">
                  <a:lumMod val="75000"/>
                </a:scheme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21871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Why you should use it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err="1" smtClean="0"/>
              <a:t>Valgrind</a:t>
            </a:r>
            <a:r>
              <a:rPr lang="en-US" dirty="0" smtClean="0"/>
              <a:t> help</a:t>
            </a:r>
            <a:r>
              <a:rPr lang="x-none" dirty="0" smtClean="0"/>
              <a:t>s solving issues with d</a:t>
            </a:r>
            <a:r>
              <a:rPr lang="en-US" dirty="0" err="1" smtClean="0"/>
              <a:t>ynamic</a:t>
            </a:r>
            <a:r>
              <a:rPr lang="en-US" dirty="0" smtClean="0"/>
              <a:t> </a:t>
            </a:r>
            <a:r>
              <a:rPr lang="en-US" dirty="0"/>
              <a:t>memory </a:t>
            </a:r>
            <a:r>
              <a:rPr lang="en-US" dirty="0" smtClean="0"/>
              <a:t>allocation </a:t>
            </a:r>
            <a:r>
              <a:rPr lang="en-US" dirty="0"/>
              <a:t>and errors associated with </a:t>
            </a:r>
            <a:r>
              <a:rPr lang="en-US" dirty="0" smtClean="0"/>
              <a:t>it</a:t>
            </a:r>
            <a:r>
              <a:rPr lang="x-none" dirty="0" smtClean="0"/>
              <a:t>: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Automatically </a:t>
            </a:r>
            <a:r>
              <a:rPr lang="en-US" dirty="0"/>
              <a:t>detect many memory management and threading bugs, </a:t>
            </a:r>
            <a:r>
              <a:rPr lang="en-US" dirty="0" smtClean="0"/>
              <a:t>saving</a:t>
            </a:r>
            <a:r>
              <a:rPr lang="x-none" dirty="0" smtClean="0"/>
              <a:t> </a:t>
            </a:r>
            <a:r>
              <a:rPr lang="en-US" dirty="0" smtClean="0"/>
              <a:t>hours </a:t>
            </a:r>
            <a:r>
              <a:rPr lang="en-US" dirty="0"/>
              <a:t>of debugging </a:t>
            </a:r>
            <a:r>
              <a:rPr lang="en-US" dirty="0" smtClean="0"/>
              <a:t>time.</a:t>
            </a:r>
            <a:endParaRPr lang="x-none" dirty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err="1" smtClean="0"/>
              <a:t>Valgrind</a:t>
            </a:r>
            <a:r>
              <a:rPr lang="en-US" dirty="0" smtClean="0"/>
              <a:t> </a:t>
            </a:r>
            <a:r>
              <a:rPr lang="en-US" dirty="0"/>
              <a:t>tools allow very detailed profiling to help find bottlenecks in </a:t>
            </a:r>
            <a:r>
              <a:rPr lang="en-US" dirty="0" smtClean="0"/>
              <a:t>your</a:t>
            </a:r>
            <a:r>
              <a:rPr lang="x-none" dirty="0" smtClean="0"/>
              <a:t> </a:t>
            </a:r>
            <a:r>
              <a:rPr lang="en-US" dirty="0" smtClean="0"/>
              <a:t>programs</a:t>
            </a:r>
            <a:r>
              <a:rPr lang="en-US" dirty="0"/>
              <a:t>, often resulting in program </a:t>
            </a:r>
            <a:r>
              <a:rPr lang="en-US" dirty="0" smtClean="0"/>
              <a:t>speed-up.</a:t>
            </a:r>
            <a:endParaRPr lang="x-none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err="1" smtClean="0"/>
              <a:t>Valgrind</a:t>
            </a:r>
            <a:r>
              <a:rPr lang="en-US" dirty="0" smtClean="0"/>
              <a:t> </a:t>
            </a:r>
            <a:r>
              <a:rPr lang="en-US" dirty="0"/>
              <a:t>works with programs written in any </a:t>
            </a:r>
            <a:r>
              <a:rPr lang="en-US" dirty="0" smtClean="0"/>
              <a:t>language.</a:t>
            </a:r>
            <a:endParaRPr lang="x-none" dirty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err="1" smtClean="0"/>
              <a:t>Valgrind</a:t>
            </a:r>
            <a:r>
              <a:rPr lang="en-US" dirty="0" smtClean="0"/>
              <a:t> </a:t>
            </a:r>
            <a:r>
              <a:rPr lang="en-US" dirty="0"/>
              <a:t>works with MPI: Open-MPI and </a:t>
            </a:r>
            <a:r>
              <a:rPr lang="en-US" dirty="0" smtClean="0"/>
              <a:t>MVAPICH/MVAPICH2</a:t>
            </a:r>
            <a:endParaRPr lang="x-none" dirty="0" smtClean="0"/>
          </a:p>
          <a:p>
            <a:pPr marL="401637" indent="-342900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x-none" dirty="0" smtClean="0"/>
              <a:t>Downsides:</a:t>
            </a:r>
          </a:p>
          <a:p>
            <a:pPr marL="820737" lvl="1" indent="-342900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x-none" dirty="0"/>
              <a:t>Large </a:t>
            </a:r>
            <a:r>
              <a:rPr lang="x-none" dirty="0" smtClean="0"/>
              <a:t>overhead</a:t>
            </a:r>
          </a:p>
          <a:p>
            <a:pPr marL="1239837" lvl="2" indent="-342900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Programs </a:t>
            </a:r>
            <a:r>
              <a:rPr lang="en-US" dirty="0"/>
              <a:t>run significantly more slowly under </a:t>
            </a:r>
            <a:r>
              <a:rPr lang="en-US" dirty="0" err="1"/>
              <a:t>Valgrind</a:t>
            </a:r>
            <a:r>
              <a:rPr lang="en-US" dirty="0"/>
              <a:t>. Depending </a:t>
            </a:r>
            <a:r>
              <a:rPr lang="en-US" dirty="0" smtClean="0"/>
              <a:t>on</a:t>
            </a:r>
            <a:r>
              <a:rPr lang="x-none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tool you use, the slowdown factor can range from 5 – 100</a:t>
            </a:r>
            <a:r>
              <a:rPr lang="en-US" dirty="0" smtClean="0"/>
              <a:t>.</a:t>
            </a:r>
            <a:endParaRPr lang="x-none" dirty="0" smtClean="0"/>
          </a:p>
          <a:p>
            <a:pPr marL="820737" lvl="1" indent="-342900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/>
              <a:t>Measurements may not be absolutely </a:t>
            </a:r>
            <a:r>
              <a:rPr lang="en-US" dirty="0" smtClean="0"/>
              <a:t>accurate</a:t>
            </a:r>
            <a:endParaRPr lang="x-none" dirty="0" smtClean="0"/>
          </a:p>
          <a:p>
            <a:pPr marL="896937" lvl="2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endParaRPr lang="x-none" dirty="0" smtClean="0"/>
          </a:p>
          <a:p>
            <a:pPr marL="477837" lvl="1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  </a:t>
            </a:r>
            <a:fld id="{A8D006C7-9E67-409C-BCD6-DF868965AE15}" type="slidenum">
              <a:rPr lang="el-GR" smtClean="0"/>
              <a:pPr defTabSz="95885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5028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Common Errors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/>
              <a:t>Use of uninitialized memory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Reading/writing </a:t>
            </a:r>
            <a:r>
              <a:rPr lang="en-US" dirty="0"/>
              <a:t>memory after it has been freed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Reading/writing </a:t>
            </a:r>
            <a:r>
              <a:rPr lang="en-US" dirty="0"/>
              <a:t>off the end of allocated blocks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Reading/writing </a:t>
            </a:r>
            <a:r>
              <a:rPr lang="en-US" dirty="0"/>
              <a:t>inappropriate areas on the stack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Memory </a:t>
            </a:r>
            <a:r>
              <a:rPr lang="en-US" dirty="0"/>
              <a:t>leaks – where pointers to allocated blocks become lost</a:t>
            </a:r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Mismatched </a:t>
            </a:r>
            <a:r>
              <a:rPr lang="en-US" dirty="0"/>
              <a:t>use of </a:t>
            </a:r>
            <a:r>
              <a:rPr lang="en-US" dirty="0" err="1"/>
              <a:t>malloc</a:t>
            </a:r>
            <a:r>
              <a:rPr lang="en-US" dirty="0"/>
              <a:t>/new/new[] </a:t>
            </a:r>
            <a:r>
              <a:rPr lang="en-US" dirty="0" err="1"/>
              <a:t>vs</a:t>
            </a:r>
            <a:r>
              <a:rPr lang="en-US" dirty="0"/>
              <a:t> free/delete/delete[]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  </a:t>
            </a:r>
            <a:fld id="{A8D006C7-9E67-409C-BCD6-DF868965AE15}" type="slidenum">
              <a:rPr lang="el-GR" smtClean="0"/>
              <a:pPr defTabSz="95885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5678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</a:t>
            </a:r>
            <a:r>
              <a:rPr lang="x-none" dirty="0" smtClean="0"/>
              <a:t>piling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testing for memory problems It is </a:t>
            </a:r>
            <a:r>
              <a:rPr lang="en-US" dirty="0" smtClean="0"/>
              <a:t>recommended</a:t>
            </a:r>
            <a:r>
              <a:rPr lang="x-none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compile the code with both the debugging options –</a:t>
            </a:r>
            <a:r>
              <a:rPr lang="en-US" dirty="0" smtClean="0"/>
              <a:t>O0</a:t>
            </a:r>
            <a:r>
              <a:rPr lang="x-none" dirty="0" smtClean="0"/>
              <a:t> </a:t>
            </a:r>
            <a:r>
              <a:rPr lang="en-US" dirty="0" smtClean="0"/>
              <a:t>(no </a:t>
            </a:r>
            <a:r>
              <a:rPr lang="en-US" dirty="0"/>
              <a:t>optimization) and –g (debugging information</a:t>
            </a:r>
            <a:r>
              <a:rPr lang="en-US" dirty="0" smtClean="0"/>
              <a:t>).</a:t>
            </a:r>
            <a:r>
              <a:rPr lang="x-none" dirty="0"/>
              <a:t> </a:t>
            </a:r>
            <a:endParaRPr lang="x-none" dirty="0" smtClean="0"/>
          </a:p>
          <a:p>
            <a:pPr lvl="1"/>
            <a:r>
              <a:rPr lang="pt-BR" dirty="0"/>
              <a:t>$(CC) filecode.c –g –O0 –o </a:t>
            </a:r>
            <a:r>
              <a:rPr lang="pt-BR" dirty="0" smtClean="0"/>
              <a:t>fileprog.x</a:t>
            </a:r>
            <a:endParaRPr lang="x-none" dirty="0" smtClean="0"/>
          </a:p>
          <a:p>
            <a:pPr lvl="1"/>
            <a:r>
              <a:rPr lang="pt-BR" dirty="0"/>
              <a:t>$(FC) filecode.f90 –g –O0 –o </a:t>
            </a:r>
            <a:r>
              <a:rPr lang="pt-BR" dirty="0" smtClean="0"/>
              <a:t>fileprog.x</a:t>
            </a:r>
            <a:endParaRPr lang="x-none" dirty="0" smtClean="0"/>
          </a:p>
          <a:p>
            <a:pPr lvl="1"/>
            <a:r>
              <a:rPr lang="pt-BR" dirty="0"/>
              <a:t>$(CXX) filecode.cpp –g –O0 –fno-inline –o </a:t>
            </a:r>
            <a:r>
              <a:rPr lang="pt-BR" dirty="0" smtClean="0"/>
              <a:t>fileprog.x</a:t>
            </a:r>
            <a:endParaRPr lang="x-none" dirty="0" smtClean="0"/>
          </a:p>
          <a:p>
            <a:r>
              <a:rPr lang="en-US" dirty="0"/>
              <a:t>The –</a:t>
            </a:r>
            <a:r>
              <a:rPr lang="en-US" dirty="0" err="1"/>
              <a:t>fno</a:t>
            </a:r>
            <a:r>
              <a:rPr lang="en-US" dirty="0"/>
              <a:t>-inline flag avoids the </a:t>
            </a:r>
            <a:r>
              <a:rPr lang="en-US" dirty="0" err="1"/>
              <a:t>inlining</a:t>
            </a:r>
            <a:r>
              <a:rPr lang="en-US" dirty="0"/>
              <a:t> of functions </a:t>
            </a:r>
            <a:r>
              <a:rPr lang="en-US" dirty="0" smtClean="0"/>
              <a:t>into</a:t>
            </a:r>
            <a:r>
              <a:rPr lang="x-none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main program and makes it easier to see the </a:t>
            </a:r>
            <a:r>
              <a:rPr lang="en-US" dirty="0" smtClean="0"/>
              <a:t>function-call</a:t>
            </a:r>
            <a:r>
              <a:rPr lang="x-none" dirty="0" smtClean="0"/>
              <a:t> chain</a:t>
            </a:r>
            <a:r>
              <a:rPr lang="x-none" dirty="0"/>
              <a:t>.</a:t>
            </a:r>
            <a:endParaRPr lang="x-none" dirty="0" smtClean="0"/>
          </a:p>
          <a:p>
            <a:r>
              <a:rPr lang="x-none" dirty="0" smtClean="0"/>
              <a:t>Using </a:t>
            </a:r>
            <a:r>
              <a:rPr lang="en-US" dirty="0" err="1" smtClean="0"/>
              <a:t>Valgrind</a:t>
            </a:r>
            <a:r>
              <a:rPr lang="en-US" dirty="0" smtClean="0"/>
              <a:t> </a:t>
            </a:r>
            <a:r>
              <a:rPr lang="en-US" dirty="0"/>
              <a:t>with code that has been compiled with </a:t>
            </a:r>
            <a:r>
              <a:rPr lang="en-US" dirty="0" err="1" smtClean="0"/>
              <a:t>optimisation</a:t>
            </a:r>
            <a:r>
              <a:rPr lang="x-none" dirty="0"/>
              <a:t> </a:t>
            </a:r>
            <a:r>
              <a:rPr lang="en-US" dirty="0" smtClean="0"/>
              <a:t>options </a:t>
            </a:r>
            <a:r>
              <a:rPr lang="en-US" dirty="0"/>
              <a:t>could give incorrect results</a:t>
            </a:r>
            <a:r>
              <a:rPr lang="en-US" dirty="0" smtClean="0"/>
              <a:t>.</a:t>
            </a:r>
            <a:endParaRPr lang="x-none" dirty="0" smtClean="0"/>
          </a:p>
          <a:p>
            <a:r>
              <a:rPr lang="en-US" dirty="0"/>
              <a:t>These examples can also be applied using the </a:t>
            </a:r>
            <a:r>
              <a:rPr lang="en-US" dirty="0" smtClean="0"/>
              <a:t>MPI</a:t>
            </a:r>
            <a:r>
              <a:rPr lang="x-none" dirty="0" smtClean="0"/>
              <a:t> </a:t>
            </a:r>
            <a:r>
              <a:rPr lang="en-US" dirty="0" smtClean="0"/>
              <a:t>compiler </a:t>
            </a:r>
            <a:r>
              <a:rPr lang="en-US" dirty="0"/>
              <a:t>wrappers.</a:t>
            </a:r>
            <a:endParaRPr lang="x-none" dirty="0"/>
          </a:p>
          <a:p>
            <a:endParaRPr lang="x-none" dirty="0"/>
          </a:p>
          <a:p>
            <a:pPr marL="0" indent="0">
              <a:buNone/>
            </a:pPr>
            <a:r>
              <a:rPr lang="x-none" dirty="0" smtClean="0"/>
              <a:t>	</a:t>
            </a:r>
            <a:endParaRPr lang="x-none" dirty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  </a:t>
            </a:r>
            <a:fld id="{A8D006C7-9E67-409C-BCD6-DF868965AE15}" type="slidenum">
              <a:rPr lang="el-GR" smtClean="0"/>
              <a:pPr defTabSz="95885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7896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Memcheck</a:t>
            </a:r>
            <a:r>
              <a:rPr lang="en-US" dirty="0"/>
              <a:t>: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en-US" dirty="0" smtClean="0"/>
              <a:t>Memory </a:t>
            </a:r>
            <a:r>
              <a:rPr lang="en-US" dirty="0"/>
              <a:t>Error </a:t>
            </a:r>
            <a:r>
              <a:rPr lang="en-US" dirty="0" smtClean="0"/>
              <a:t>Checker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1393281"/>
            <a:ext cx="9713912" cy="4921250"/>
          </a:xfrm>
        </p:spPr>
        <p:txBody>
          <a:bodyPr/>
          <a:lstStyle/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Aimed </a:t>
            </a:r>
            <a:r>
              <a:rPr lang="en-US" dirty="0"/>
              <a:t>primarily at Fortran, C and C++ programs</a:t>
            </a:r>
            <a:r>
              <a:rPr lang="en-US" dirty="0" smtClean="0"/>
              <a:t>.</a:t>
            </a:r>
            <a:endParaRPr lang="x-none" dirty="0" smtClean="0"/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/>
              <a:t>All reads and writes of memory are checked, and calls to </a:t>
            </a:r>
            <a:r>
              <a:rPr lang="en-US" dirty="0" err="1" smtClean="0"/>
              <a:t>malloc</a:t>
            </a:r>
            <a:r>
              <a:rPr lang="en-US" dirty="0" smtClean="0"/>
              <a:t>/new/free/delete </a:t>
            </a:r>
            <a:r>
              <a:rPr lang="en-US" dirty="0"/>
              <a:t>are intercepted. Will report if</a:t>
            </a:r>
            <a:r>
              <a:rPr lang="en-US" dirty="0" smtClean="0"/>
              <a:t>:</a:t>
            </a:r>
            <a:endParaRPr lang="x-none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/>
              <a:t>Accesses memory it shouldn't (not yet allocated, freed, past the end of heap </a:t>
            </a:r>
            <a:r>
              <a:rPr lang="en-US" dirty="0" smtClean="0"/>
              <a:t>blocks,</a:t>
            </a:r>
            <a:r>
              <a:rPr lang="x-none" dirty="0" smtClean="0"/>
              <a:t> </a:t>
            </a:r>
            <a:r>
              <a:rPr lang="en-US" dirty="0" smtClean="0"/>
              <a:t>inaccessible areas </a:t>
            </a:r>
            <a:r>
              <a:rPr lang="en-US" dirty="0"/>
              <a:t>of the stack).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Uses </a:t>
            </a:r>
            <a:r>
              <a:rPr lang="en-US" dirty="0"/>
              <a:t>uninitialized values in dangerous ways.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Leaks </a:t>
            </a:r>
            <a:r>
              <a:rPr lang="en-US" dirty="0"/>
              <a:t>memory.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Does </a:t>
            </a:r>
            <a:r>
              <a:rPr lang="en-US" dirty="0"/>
              <a:t>bad frees of heap blocks (double frees, mismatched frees).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Passes </a:t>
            </a:r>
            <a:r>
              <a:rPr lang="en-US" dirty="0"/>
              <a:t>overlapping source and destination memory blocks to </a:t>
            </a:r>
            <a:r>
              <a:rPr lang="en-US" dirty="0" err="1"/>
              <a:t>memcpy</a:t>
            </a:r>
            <a:r>
              <a:rPr lang="en-US" dirty="0"/>
              <a:t>() and related functions</a:t>
            </a:r>
            <a:r>
              <a:rPr lang="en-US" dirty="0" smtClean="0"/>
              <a:t>.</a:t>
            </a:r>
            <a:endParaRPr lang="x-none" dirty="0" smtClean="0"/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err="1"/>
              <a:t>Memcheck</a:t>
            </a:r>
            <a:r>
              <a:rPr lang="en-US" dirty="0"/>
              <a:t> reports these errors as they occur, giving the source line number, and also a stack trace of the functions called to reach that line</a:t>
            </a:r>
            <a:r>
              <a:rPr lang="en-US" dirty="0" smtClean="0"/>
              <a:t>.</a:t>
            </a:r>
            <a:endParaRPr lang="x-none" dirty="0" smtClean="0"/>
          </a:p>
          <a:p>
            <a:pPr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err="1"/>
              <a:t>Memcheck</a:t>
            </a:r>
            <a:r>
              <a:rPr lang="en-US" dirty="0"/>
              <a:t> runs </a:t>
            </a:r>
            <a:r>
              <a:rPr lang="en-US" dirty="0" smtClean="0"/>
              <a:t>programs </a:t>
            </a:r>
            <a:r>
              <a:rPr lang="en-US" dirty="0"/>
              <a:t>10–30× slower than normal.</a:t>
            </a: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  </a:t>
            </a:r>
            <a:fld id="{A8D006C7-9E67-409C-BCD6-DF868965AE15}" type="slidenum">
              <a:rPr lang="el-GR" smtClean="0"/>
              <a:pPr defTabSz="95885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04235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Memcheck</a:t>
            </a:r>
            <a:r>
              <a:rPr lang="en-US" dirty="0" smtClean="0"/>
              <a:t> </a:t>
            </a:r>
            <a:r>
              <a:rPr lang="x-none" dirty="0" smtClean="0"/>
              <a:t>usage </a:t>
            </a:r>
            <a:r>
              <a:rPr lang="en-US" dirty="0" smtClean="0"/>
              <a:t>Uninitialized </a:t>
            </a:r>
            <a:r>
              <a:rPr lang="en-US" dirty="0"/>
              <a:t>Memory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1866900"/>
            <a:ext cx="2271712" cy="189071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1 #include &lt;stdlib.h&gt;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2 int main() {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3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 smtClean="0"/>
              <a:t>4    </a:t>
            </a:r>
            <a:r>
              <a:rPr lang="x-none" sz="1200" dirty="0"/>
              <a:t>int p, t;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5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6 </a:t>
            </a:r>
            <a:r>
              <a:rPr lang="x-none" sz="1200" dirty="0" smtClean="0"/>
              <a:t>   if </a:t>
            </a:r>
            <a:r>
              <a:rPr lang="x-none" sz="1200" dirty="0"/>
              <a:t>(p == 5) /* Error */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 smtClean="0"/>
              <a:t>7       t </a:t>
            </a:r>
            <a:r>
              <a:rPr lang="x-none" sz="1200" dirty="0"/>
              <a:t>= p + 1;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8 </a:t>
            </a:r>
            <a:r>
              <a:rPr lang="x-none" sz="1200" dirty="0" smtClean="0"/>
              <a:t>   return </a:t>
            </a:r>
            <a:r>
              <a:rPr lang="x-none" sz="1200" dirty="0"/>
              <a:t>0;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x-none" sz="1200" dirty="0"/>
              <a:t>9 }</a:t>
            </a: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  </a:t>
            </a:r>
            <a:fld id="{A8D006C7-9E67-409C-BCD6-DF868965AE15}" type="slidenum">
              <a:rPr lang="el-GR" smtClean="0"/>
              <a:pPr defTabSz="958850"/>
              <a:t>7</a:t>
            </a:fld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2603500" y="1828800"/>
            <a:ext cx="73025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--tool=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memcheck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./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uninit_memory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Memcheck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a memory error detector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Copyright (C) 2002-2009, and GNU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GPL'd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by Julian Seward et al.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Using Valgrind-3.5.0 and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LibVEX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; rerun with -h for copyright info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Command: ./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uninit_memory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Conditional jump or move depends on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uninitialised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value(s)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   at 0x400450: main (uninit_memory.c:6)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HEAP SUMMARY: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    in use at exit: 0 bytes in 0 blocks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  total heap usage: 0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allocs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0 frees, 0 bytes allocated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All heap blocks were freed -- no leaks are possible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For counts of detected and suppressed errors, rerun with: -v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Use --track-origins=yes to see where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uninitialised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values come from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==32126== ERROR SUMMARY: 1 errors from 1 contexts (suppressed: 4 from 4)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</a:t>
            </a:r>
            <a:endParaRPr lang="x-none" sz="10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" y="4144482"/>
            <a:ext cx="2108200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x-none" sz="1400" dirty="0"/>
              <a:t>p is uninitialized and</a:t>
            </a:r>
          </a:p>
          <a:p>
            <a:pPr algn="l"/>
            <a:r>
              <a:rPr lang="x-none" sz="1400" dirty="0"/>
              <a:t>may contain garbage,</a:t>
            </a:r>
          </a:p>
          <a:p>
            <a:pPr algn="l"/>
            <a:r>
              <a:rPr lang="en-US" sz="1400" dirty="0"/>
              <a:t>resulting in an error if</a:t>
            </a:r>
          </a:p>
          <a:p>
            <a:pPr algn="l"/>
            <a:r>
              <a:rPr lang="x-none" sz="1400" dirty="0"/>
              <a:t>used to determine</a:t>
            </a:r>
          </a:p>
          <a:p>
            <a:pPr algn="l"/>
            <a:r>
              <a:rPr lang="x-none" sz="1400" dirty="0"/>
              <a:t>branch-outcome or</a:t>
            </a:r>
          </a:p>
          <a:p>
            <a:pPr algn="l"/>
            <a:r>
              <a:rPr lang="x-none" sz="1400" dirty="0"/>
              <a:t>memory address</a:t>
            </a:r>
          </a:p>
          <a:p>
            <a:pPr algn="l"/>
            <a:r>
              <a:rPr lang="x-none" sz="1400" dirty="0"/>
              <a:t>(ex: a[p] = y)</a:t>
            </a:r>
          </a:p>
        </p:txBody>
      </p:sp>
    </p:spTree>
    <p:extLst>
      <p:ext uri="{BB962C8B-B14F-4D97-AF65-F5344CB8AC3E}">
        <p14:creationId xmlns:p14="http://schemas.microsoft.com/office/powerpoint/2010/main" val="218499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Memcheck</a:t>
            </a:r>
            <a:r>
              <a:rPr lang="en-US" dirty="0" smtClean="0"/>
              <a:t> </a:t>
            </a:r>
            <a:r>
              <a:rPr lang="x-none" dirty="0" smtClean="0"/>
              <a:t>usage </a:t>
            </a:r>
            <a:br>
              <a:rPr lang="x-none" dirty="0" smtClean="0"/>
            </a:br>
            <a:r>
              <a:rPr lang="x-none" dirty="0" smtClean="0"/>
              <a:t>Invalid Read/Write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1435099"/>
            <a:ext cx="2641600" cy="252720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1 #include &lt;</a:t>
            </a:r>
            <a:r>
              <a:rPr lang="en-US" sz="1200" dirty="0" err="1"/>
              <a:t>stdlib.h</a:t>
            </a:r>
            <a:r>
              <a:rPr lang="en-US" sz="1200" dirty="0"/>
              <a:t>&gt;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2 </a:t>
            </a:r>
            <a:r>
              <a:rPr lang="en-US" sz="1200" dirty="0" err="1"/>
              <a:t>int</a:t>
            </a:r>
            <a:r>
              <a:rPr lang="en-US" sz="1200" dirty="0"/>
              <a:t> main() {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3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4 </a:t>
            </a:r>
            <a:r>
              <a:rPr lang="x-none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/>
              <a:t>*p, </a:t>
            </a:r>
            <a:r>
              <a:rPr lang="en-US" sz="1200" dirty="0" err="1"/>
              <a:t>i</a:t>
            </a:r>
            <a:r>
              <a:rPr lang="en-US" sz="1200" dirty="0"/>
              <a:t>, a;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5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6 </a:t>
            </a:r>
            <a:r>
              <a:rPr lang="x-none" sz="1200" dirty="0" smtClean="0"/>
              <a:t>   </a:t>
            </a:r>
            <a:r>
              <a:rPr lang="en-US" sz="1200" dirty="0" smtClean="0"/>
              <a:t>p =</a:t>
            </a:r>
            <a:r>
              <a:rPr lang="x-none" sz="1200" dirty="0" smtClean="0"/>
              <a:t> </a:t>
            </a:r>
            <a:r>
              <a:rPr lang="en-US" sz="1200" dirty="0" err="1" smtClean="0"/>
              <a:t>malloc</a:t>
            </a:r>
            <a:r>
              <a:rPr lang="en-US" sz="1200" dirty="0" smtClean="0"/>
              <a:t>(10*</a:t>
            </a:r>
            <a:r>
              <a:rPr lang="en-US" sz="1200" dirty="0" err="1" smtClean="0"/>
              <a:t>sizeof</a:t>
            </a:r>
            <a:r>
              <a:rPr lang="en-US" sz="1200" dirty="0" smtClean="0"/>
              <a:t>(</a:t>
            </a:r>
            <a:r>
              <a:rPr lang="en-US" sz="1200" dirty="0" err="1" smtClean="0"/>
              <a:t>int</a:t>
            </a:r>
            <a:r>
              <a:rPr lang="en-US" sz="1200" dirty="0"/>
              <a:t>));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7 </a:t>
            </a:r>
            <a:r>
              <a:rPr lang="x-none" sz="1200" dirty="0" smtClean="0"/>
              <a:t>   </a:t>
            </a:r>
            <a:r>
              <a:rPr lang="en-US" sz="1200" dirty="0" smtClean="0"/>
              <a:t>p[11</a:t>
            </a:r>
            <a:r>
              <a:rPr lang="en-US" sz="1200" dirty="0"/>
              <a:t>] = 1; /* write */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8 </a:t>
            </a:r>
            <a:r>
              <a:rPr lang="x-none" sz="1200" dirty="0" smtClean="0"/>
              <a:t>   </a:t>
            </a:r>
            <a:r>
              <a:rPr lang="en-US" sz="1200" dirty="0" smtClean="0"/>
              <a:t>a </a:t>
            </a:r>
            <a:r>
              <a:rPr lang="en-US" sz="1200" dirty="0"/>
              <a:t>= p[11]; /* read */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9 </a:t>
            </a:r>
            <a:r>
              <a:rPr lang="x-none" sz="1200" dirty="0" smtClean="0"/>
              <a:t>   </a:t>
            </a:r>
            <a:r>
              <a:rPr lang="en-US" sz="1200" dirty="0" smtClean="0"/>
              <a:t>free(p</a:t>
            </a:r>
            <a:r>
              <a:rPr lang="en-US" sz="1200" dirty="0"/>
              <a:t>);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10 </a:t>
            </a:r>
            <a:r>
              <a:rPr lang="x-none" sz="1200" dirty="0" smtClean="0"/>
              <a:t>   </a:t>
            </a:r>
            <a:r>
              <a:rPr lang="en-US" sz="1200" dirty="0" smtClean="0"/>
              <a:t>return </a:t>
            </a:r>
            <a:r>
              <a:rPr lang="en-US" sz="1200" dirty="0"/>
              <a:t>0;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11 }</a:t>
            </a:r>
            <a:endParaRPr lang="x-none" sz="1200" dirty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  </a:t>
            </a:r>
            <a:fld id="{A8D006C7-9E67-409C-BCD6-DF868965AE15}" type="slidenum">
              <a:rPr lang="el-GR" smtClean="0"/>
              <a:pPr defTabSz="958850"/>
              <a:t>8</a:t>
            </a:fld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2768600" y="1346200"/>
            <a:ext cx="73025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--tool=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memcheck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./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invalid_read_write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Memcheck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a memory error detector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Copyright (C) 2002-2009, and GNU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GPL'd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by Julian Seward et al.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Using Valgrind-3.5.0 and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LibVEX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; rerun with -h for copyright info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Command: ./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invalid_read_write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Invalid write of size 4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   at 0x4004F6: main (invalid_read_write.c:7)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 Address 0x4c3b06c is 4 bytes after a block of size 40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alloc'd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   at 0x4A05E1C: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malloc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(vg_replace_malloc.c:195)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   by 0x4004E9: main (invalid_read_write.c:6)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Invalid read of size 4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   at 0x400504: main (invalid_read_write.c:8)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 Address 0x4c3b06c is 4 bytes after a block of size 40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alloc'd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   at 0x4A05E1C: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malloc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(vg_replace_malloc.c:195)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   by 0x4004E9: main (invalid_read_write.c:6)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HEAP SUMMARY: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    in use at exit: 0 bytes in 0 blocks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  total heap usage: 1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allocs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1 frees, 40 bytes allocated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All heap blocks were freed -- no leaks are possible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For counts of detected and suppressed errors, rerun with: -v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==13028== ERROR SUMMARY: 2 errors from 2 contexts (suppressed: 4 from 4)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</a:t>
            </a:r>
            <a:endParaRPr lang="x-none" sz="10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" y="4144482"/>
            <a:ext cx="2070100" cy="1557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/>
              <a:t>Attempting to read/write</a:t>
            </a:r>
          </a:p>
          <a:p>
            <a:pPr algn="l"/>
            <a:r>
              <a:rPr lang="en-US" sz="1400" dirty="0"/>
              <a:t>from address</a:t>
            </a:r>
          </a:p>
          <a:p>
            <a:pPr algn="l"/>
            <a:r>
              <a:rPr lang="en-US" sz="1400" dirty="0"/>
              <a:t>(</a:t>
            </a:r>
            <a:r>
              <a:rPr lang="en-US" sz="1400" dirty="0" err="1"/>
              <a:t>p+sizeof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)*11)</a:t>
            </a:r>
          </a:p>
          <a:p>
            <a:pPr algn="l"/>
            <a:r>
              <a:rPr lang="en-US" sz="1400" dirty="0"/>
              <a:t>which has not been</a:t>
            </a:r>
          </a:p>
          <a:p>
            <a:pPr algn="l"/>
            <a:r>
              <a:rPr lang="en-US" sz="1400" dirty="0"/>
              <a:t>allocated.</a:t>
            </a:r>
            <a:endParaRPr lang="x-none" sz="1400" dirty="0"/>
          </a:p>
        </p:txBody>
      </p:sp>
    </p:spTree>
    <p:extLst>
      <p:ext uri="{BB962C8B-B14F-4D97-AF65-F5344CB8AC3E}">
        <p14:creationId xmlns:p14="http://schemas.microsoft.com/office/powerpoint/2010/main" val="2964433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Memcheck</a:t>
            </a:r>
            <a:r>
              <a:rPr lang="en-US" dirty="0" smtClean="0"/>
              <a:t> </a:t>
            </a:r>
            <a:r>
              <a:rPr lang="x-none" dirty="0" smtClean="0"/>
              <a:t>usage </a:t>
            </a:r>
            <a:br>
              <a:rPr lang="x-none" dirty="0" smtClean="0"/>
            </a:br>
            <a:r>
              <a:rPr lang="x-none" dirty="0" smtClean="0"/>
              <a:t>Invalid Free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1762645"/>
            <a:ext cx="2501900" cy="252720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1 #include &lt;</a:t>
            </a:r>
            <a:r>
              <a:rPr lang="en-US" sz="1200" dirty="0" err="1"/>
              <a:t>stdlib.h</a:t>
            </a:r>
            <a:r>
              <a:rPr lang="en-US" sz="1200" dirty="0"/>
              <a:t>&gt;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2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3 </a:t>
            </a:r>
            <a:r>
              <a:rPr lang="en-US" sz="1200" dirty="0" err="1"/>
              <a:t>int</a:t>
            </a:r>
            <a:r>
              <a:rPr lang="en-US" sz="1200" dirty="0"/>
              <a:t> main() {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4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5 </a:t>
            </a:r>
            <a:r>
              <a:rPr lang="en-US" sz="1200" dirty="0" err="1"/>
              <a:t>int</a:t>
            </a:r>
            <a:r>
              <a:rPr lang="en-US" sz="1200" dirty="0"/>
              <a:t> *p, </a:t>
            </a:r>
            <a:r>
              <a:rPr lang="en-US" sz="1200" dirty="0" err="1"/>
              <a:t>i</a:t>
            </a:r>
            <a:r>
              <a:rPr lang="en-US" sz="1200" dirty="0"/>
              <a:t>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6 p = </a:t>
            </a:r>
            <a:r>
              <a:rPr lang="en-US" sz="1200" dirty="0" err="1"/>
              <a:t>malloc</a:t>
            </a:r>
            <a:r>
              <a:rPr lang="en-US" sz="1200" dirty="0"/>
              <a:t>(10*</a:t>
            </a:r>
            <a:r>
              <a:rPr lang="en-US" sz="1200" dirty="0" err="1"/>
              <a:t>sizeof</a:t>
            </a:r>
            <a:r>
              <a:rPr lang="en-US" sz="1200" dirty="0"/>
              <a:t> </a:t>
            </a:r>
            <a:r>
              <a:rPr lang="x-none" sz="1200" dirty="0" smtClean="0"/>
              <a:t>(</a:t>
            </a:r>
            <a:r>
              <a:rPr lang="en-US" sz="1200" dirty="0" err="1" smtClean="0"/>
              <a:t>int</a:t>
            </a:r>
            <a:r>
              <a:rPr lang="en-US" sz="1200" dirty="0"/>
              <a:t>));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7 </a:t>
            </a:r>
            <a:r>
              <a:rPr lang="x-none" sz="1200" dirty="0" smtClean="0"/>
              <a:t>   </a:t>
            </a:r>
            <a:r>
              <a:rPr lang="en-US" sz="1200" dirty="0" smtClean="0"/>
              <a:t>for(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/>
              <a:t>= 0;i &lt; 10;i++)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8 </a:t>
            </a:r>
            <a:r>
              <a:rPr lang="x-none" sz="1200" dirty="0" smtClean="0"/>
              <a:t>      </a:t>
            </a:r>
            <a:r>
              <a:rPr lang="en-US" sz="1200" dirty="0" smtClean="0"/>
              <a:t>p[</a:t>
            </a:r>
            <a:r>
              <a:rPr lang="en-US" sz="1200" dirty="0" err="1" smtClean="0"/>
              <a:t>i</a:t>
            </a:r>
            <a:r>
              <a:rPr lang="en-US" sz="1200" dirty="0"/>
              <a:t>] = </a:t>
            </a:r>
            <a:r>
              <a:rPr lang="en-US" sz="1200" dirty="0" err="1"/>
              <a:t>i</a:t>
            </a:r>
            <a:r>
              <a:rPr lang="en-US" sz="1200" dirty="0"/>
              <a:t>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9 </a:t>
            </a:r>
            <a:r>
              <a:rPr lang="x-none" sz="1200" dirty="0" smtClean="0"/>
              <a:t>   </a:t>
            </a:r>
            <a:r>
              <a:rPr lang="en-US" sz="1200" dirty="0" smtClean="0"/>
              <a:t>free(p</a:t>
            </a:r>
            <a:r>
              <a:rPr lang="en-US" sz="1200" dirty="0"/>
              <a:t>);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10 </a:t>
            </a:r>
            <a:r>
              <a:rPr lang="x-none" sz="1200" dirty="0" smtClean="0"/>
              <a:t>   </a:t>
            </a:r>
            <a:r>
              <a:rPr lang="en-US" sz="1200" dirty="0" smtClean="0"/>
              <a:t>free(p</a:t>
            </a:r>
            <a:r>
              <a:rPr lang="en-US" sz="1200" dirty="0"/>
              <a:t>); /* Error */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11 </a:t>
            </a:r>
            <a:r>
              <a:rPr lang="x-none" sz="1200" dirty="0" smtClean="0"/>
              <a:t>   </a:t>
            </a:r>
            <a:r>
              <a:rPr lang="en-US" sz="1200" dirty="0" smtClean="0"/>
              <a:t>return </a:t>
            </a:r>
            <a:r>
              <a:rPr lang="en-US" sz="1200" dirty="0"/>
              <a:t>0;</a:t>
            </a:r>
          </a:p>
          <a:p>
            <a:pPr marL="0" indent="0" eaLnBrk="1" hangingPunct="1">
              <a:buClr>
                <a:schemeClr val="accent2">
                  <a:lumMod val="75000"/>
                  <a:lumOff val="25000"/>
                </a:schemeClr>
              </a:buClr>
              <a:buNone/>
              <a:defRPr/>
            </a:pPr>
            <a:r>
              <a:rPr lang="en-US" sz="1200" dirty="0"/>
              <a:t>12 }</a:t>
            </a:r>
            <a:endParaRPr lang="x-none" sz="1200" dirty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</a:t>
            </a:r>
            <a:r>
              <a:rPr lang="en-US" dirty="0" smtClean="0"/>
              <a:t>Belgrade</a:t>
            </a:r>
            <a:r>
              <a:rPr lang="x-none" dirty="0" smtClean="0"/>
              <a:t>, </a:t>
            </a:r>
            <a:r>
              <a:rPr lang="x-none" dirty="0"/>
              <a:t>Friday 01 June 2012</a:t>
            </a:r>
            <a:r>
              <a:rPr lang="en-US" dirty="0"/>
              <a:t>		</a:t>
            </a:r>
            <a:r>
              <a:rPr lang="x-none" dirty="0"/>
              <a:t> </a:t>
            </a:r>
            <a:r>
              <a:rPr lang="x-none" dirty="0" smtClean="0"/>
              <a:t>                    </a:t>
            </a:r>
            <a:fld id="{A8D006C7-9E67-409C-BCD6-DF868965AE15}" type="slidenum">
              <a:rPr lang="el-GR" smtClean="0"/>
              <a:pPr defTabSz="958850"/>
              <a:t>9</a:t>
            </a:fld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2603500" y="1673746"/>
            <a:ext cx="73025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--tool=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memcheck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./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invalid_free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Memcheck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a memory error detector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Copyright (C) 2002-2009, and GNU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GPL'd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by Julian Seward et al.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Using Valgrind-3.5.0 and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LibVEX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; rerun with -h for copyright info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Command: ./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invalid_free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Invalid free() / delete / delete[]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   at 0x4A05A31: free (vg_replace_malloc.c:325)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   by 0x400527: main (invalid_free.c:9)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 Address 0x4c3b040 is 0 bytes inside a block of size 40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free'd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   at 0x4A05A31: free (vg_replace_malloc.c:325)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   by 0x40051E: main (invalid_free.c:8)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HEAP SUMMARY: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    in use at exit: 0 bytes in 0 blocks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  total heap usage: 1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allocs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, 2 frees, 40 bytes allocated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All heap blocks were freed -- no leaks are possible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For counts of detected and suppressed errors, rerun with: -v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==24100== ERROR SUMMARY: 1 errors from 1 contexts (suppressed: 4 from 4)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[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josipjakic@ui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+mn-lt"/>
                <a:cs typeface="+mn-cs"/>
              </a:rPr>
              <a:t>Valgrind</a:t>
            </a: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]$ </a:t>
            </a:r>
            <a:endParaRPr lang="x-none" sz="10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" y="4472028"/>
            <a:ext cx="2070100" cy="1557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err="1"/>
              <a:t>Valgrind</a:t>
            </a:r>
            <a:r>
              <a:rPr lang="en-US" sz="1400" dirty="0"/>
              <a:t> checks the</a:t>
            </a:r>
          </a:p>
          <a:p>
            <a:pPr algn="l"/>
            <a:r>
              <a:rPr lang="en-US" sz="1400" dirty="0"/>
              <a:t>address passed to the</a:t>
            </a:r>
          </a:p>
          <a:p>
            <a:pPr algn="l"/>
            <a:r>
              <a:rPr lang="en-US" sz="1400" dirty="0"/>
              <a:t>free() call and sees</a:t>
            </a:r>
          </a:p>
          <a:p>
            <a:pPr algn="l"/>
            <a:r>
              <a:rPr lang="en-US" sz="1400" dirty="0"/>
              <a:t>that it has already been</a:t>
            </a:r>
          </a:p>
          <a:p>
            <a:pPr algn="l"/>
            <a:r>
              <a:rPr lang="en-US" sz="1400" dirty="0"/>
              <a:t>freed.</a:t>
            </a:r>
            <a:endParaRPr lang="x-none" sz="1400" dirty="0"/>
          </a:p>
        </p:txBody>
      </p:sp>
    </p:spTree>
    <p:extLst>
      <p:ext uri="{BB962C8B-B14F-4D97-AF65-F5344CB8AC3E}">
        <p14:creationId xmlns:p14="http://schemas.microsoft.com/office/powerpoint/2010/main" val="3262081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1088</TotalTime>
  <Words>4521</Words>
  <Application>Microsoft Macintosh PowerPoint</Application>
  <PresentationFormat>A4 Paper (210x297 mm)</PresentationFormat>
  <Paragraphs>398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SEEGRID-ppt-template</vt:lpstr>
      <vt:lpstr>Valgrind Usage</vt:lpstr>
      <vt:lpstr>Introduction</vt:lpstr>
      <vt:lpstr>Why you should use it</vt:lpstr>
      <vt:lpstr>Common Errors</vt:lpstr>
      <vt:lpstr>Compiling</vt:lpstr>
      <vt:lpstr>Memcheck:  Memory Error Checker</vt:lpstr>
      <vt:lpstr>Memcheck usage Uninitialized Memory</vt:lpstr>
      <vt:lpstr>Memcheck usage  Invalid Read/Write</vt:lpstr>
      <vt:lpstr>Memcheck usage  Invalid Free</vt:lpstr>
      <vt:lpstr>Memcheck usage  Invalid Call Parameter</vt:lpstr>
      <vt:lpstr>Memcheck usage  Leak Detection</vt:lpstr>
      <vt:lpstr>Cachegrind: Cache profiler</vt:lpstr>
      <vt:lpstr>Cachegrind usage (1/2)</vt:lpstr>
      <vt:lpstr>Cachegrind usage (2/2)</vt:lpstr>
      <vt:lpstr>Callgrind: Callgraphs+Cachegrind Info</vt:lpstr>
      <vt:lpstr>Callgrind usage (1/3)</vt:lpstr>
      <vt:lpstr>Callgrind usage (2/3)</vt:lpstr>
      <vt:lpstr>Callgrind usage (3/3)</vt:lpstr>
      <vt:lpstr>Other tools</vt:lpstr>
      <vt:lpstr>References</vt:lpstr>
    </vt:vector>
  </TitlesOfParts>
  <Company>Institute of Physics Belgrade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Dusan Vduragovic</dc:creator>
  <cp:lastModifiedBy>Dusan Vudragovic</cp:lastModifiedBy>
  <cp:revision>76</cp:revision>
  <dcterms:created xsi:type="dcterms:W3CDTF">2004-04-29T08:03:52Z</dcterms:created>
  <dcterms:modified xsi:type="dcterms:W3CDTF">2012-05-31T20:28:50Z</dcterms:modified>
</cp:coreProperties>
</file>