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57" r:id="rId4"/>
    <p:sldId id="259" r:id="rId5"/>
    <p:sldId id="260" r:id="rId6"/>
    <p:sldId id="258" r:id="rId7"/>
    <p:sldId id="261" r:id="rId8"/>
    <p:sldId id="262" r:id="rId9"/>
    <p:sldId id="263" r:id="rId10"/>
    <p:sldId id="264" r:id="rId11"/>
    <p:sldId id="265" r:id="rId12"/>
    <p:sldId id="294" r:id="rId13"/>
    <p:sldId id="295" r:id="rId14"/>
    <p:sldId id="289" r:id="rId15"/>
    <p:sldId id="290" r:id="rId16"/>
    <p:sldId id="291" r:id="rId17"/>
    <p:sldId id="292" r:id="rId18"/>
    <p:sldId id="293"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7" r:id="rId40"/>
    <p:sldId id="286" r:id="rId41"/>
  </p:sldIdLst>
  <p:sldSz cx="9144000" cy="6858000" type="screen4x3"/>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B993546-799B-40D7-B768-FC6BB1C264C6}" type="datetimeFigureOut">
              <a:rPr lang="mk-MK" smtClean="0"/>
              <a:pPr/>
              <a:t>19.06.2012</a:t>
            </a:fld>
            <a:endParaRPr lang="mk-MK"/>
          </a:p>
        </p:txBody>
      </p:sp>
      <p:sp>
        <p:nvSpPr>
          <p:cNvPr id="19" name="Footer Placeholder 18"/>
          <p:cNvSpPr>
            <a:spLocks noGrp="1"/>
          </p:cNvSpPr>
          <p:nvPr>
            <p:ph type="ftr" sz="quarter" idx="11"/>
          </p:nvPr>
        </p:nvSpPr>
        <p:spPr/>
        <p:txBody>
          <a:bodyPr/>
          <a:lstStyle/>
          <a:p>
            <a:endParaRPr lang="mk-MK"/>
          </a:p>
        </p:txBody>
      </p:sp>
      <p:sp>
        <p:nvSpPr>
          <p:cNvPr id="27" name="Slide Number Placeholder 26"/>
          <p:cNvSpPr>
            <a:spLocks noGrp="1"/>
          </p:cNvSpPr>
          <p:nvPr>
            <p:ph type="sldNum" sz="quarter" idx="12"/>
          </p:nvPr>
        </p:nvSpPr>
        <p:spPr/>
        <p:txBody>
          <a:bodyPr/>
          <a:lstStyle/>
          <a:p>
            <a:fld id="{11C414C6-61B9-42D4-8148-B5FC85D65F0A}" type="slidenum">
              <a:rPr lang="mk-MK" smtClean="0"/>
              <a:pPr/>
              <a:t>‹#›</a:t>
            </a:fld>
            <a:endParaRPr lang="mk-M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993546-799B-40D7-B768-FC6BB1C264C6}" type="datetimeFigureOut">
              <a:rPr lang="mk-MK" smtClean="0"/>
              <a:pPr/>
              <a:t>19.06.2012</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993546-799B-40D7-B768-FC6BB1C264C6}" type="datetimeFigureOut">
              <a:rPr lang="mk-MK" smtClean="0"/>
              <a:pPr/>
              <a:t>19.06.2012</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993546-799B-40D7-B768-FC6BB1C264C6}" type="datetimeFigureOut">
              <a:rPr lang="mk-MK" smtClean="0"/>
              <a:pPr/>
              <a:t>19.06.2012</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993546-799B-40D7-B768-FC6BB1C264C6}" type="datetimeFigureOut">
              <a:rPr lang="mk-MK" smtClean="0"/>
              <a:pPr/>
              <a:t>19.06.2012</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1C414C6-61B9-42D4-8148-B5FC85D65F0A}" type="slidenum">
              <a:rPr lang="mk-MK" smtClean="0"/>
              <a:pPr/>
              <a:t>‹#›</a:t>
            </a:fld>
            <a:endParaRPr lang="mk-M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993546-799B-40D7-B768-FC6BB1C264C6}" type="datetimeFigureOut">
              <a:rPr lang="mk-MK" smtClean="0"/>
              <a:pPr/>
              <a:t>19.06.2012</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993546-799B-40D7-B768-FC6BB1C264C6}" type="datetimeFigureOut">
              <a:rPr lang="mk-MK" smtClean="0"/>
              <a:pPr/>
              <a:t>19.06.2012</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993546-799B-40D7-B768-FC6BB1C264C6}" type="datetimeFigureOut">
              <a:rPr lang="mk-MK" smtClean="0"/>
              <a:pPr/>
              <a:t>19.06.2012</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93546-799B-40D7-B768-FC6BB1C264C6}" type="datetimeFigureOut">
              <a:rPr lang="mk-MK" smtClean="0"/>
              <a:pPr/>
              <a:t>19.06.2012</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993546-799B-40D7-B768-FC6BB1C264C6}" type="datetimeFigureOut">
              <a:rPr lang="mk-MK" smtClean="0"/>
              <a:pPr/>
              <a:t>19.06.2012</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993546-799B-40D7-B768-FC6BB1C264C6}" type="datetimeFigureOut">
              <a:rPr lang="mk-MK" smtClean="0"/>
              <a:pPr/>
              <a:t>19.06.2012</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a:xfrm>
            <a:off x="8077200" y="6356350"/>
            <a:ext cx="609600" cy="365125"/>
          </a:xfrm>
        </p:spPr>
        <p:txBody>
          <a:bodyPr/>
          <a:lstStyle/>
          <a:p>
            <a:fld id="{11C414C6-61B9-42D4-8148-B5FC85D65F0A}" type="slidenum">
              <a:rPr lang="mk-MK" smtClean="0"/>
              <a:pPr/>
              <a:t>‹#›</a:t>
            </a:fld>
            <a:endParaRPr lang="mk-MK"/>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993546-799B-40D7-B768-FC6BB1C264C6}" type="datetimeFigureOut">
              <a:rPr lang="mk-MK" smtClean="0"/>
              <a:pPr/>
              <a:t>19.06.2012</a:t>
            </a:fld>
            <a:endParaRPr lang="mk-MK"/>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mk-MK"/>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C414C6-61B9-42D4-8148-B5FC85D65F0A}" type="slidenum">
              <a:rPr lang="mk-MK" smtClean="0"/>
              <a:pPr/>
              <a:t>‹#›</a:t>
            </a:fld>
            <a:endParaRPr lang="mk-MK"/>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ragans@ii.edu.m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5.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oleObject" Target="../embeddings/oleObject46.bin"/><Relationship Id="rId9"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5.bin"/><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_kerstis_DONOT_REMOVE\_kerstis_presentation\Olika_f&#246;redrag\Slovenien-aug05\nabox.m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928802"/>
            <a:ext cx="7772400" cy="1470025"/>
          </a:xfrm>
        </p:spPr>
        <p:txBody>
          <a:bodyPr>
            <a:noAutofit/>
          </a:bodyPr>
          <a:lstStyle/>
          <a:p>
            <a:r>
              <a:rPr lang="en-US" sz="5000" dirty="0" smtClean="0"/>
              <a:t>USING THE e-INFRASTRUCTURES IN COMPUTATIONAL CHEMISTRY</a:t>
            </a:r>
            <a:endParaRPr lang="mk-MK" sz="5000" dirty="0"/>
          </a:p>
        </p:txBody>
      </p:sp>
      <p:sp>
        <p:nvSpPr>
          <p:cNvPr id="6" name="Rectangle 3"/>
          <p:cNvSpPr txBox="1">
            <a:spLocks noChangeArrowheads="1"/>
          </p:cNvSpPr>
          <p:nvPr/>
        </p:nvSpPr>
        <p:spPr bwMode="auto">
          <a:xfrm>
            <a:off x="1000100" y="3714752"/>
            <a:ext cx="7500990" cy="2643206"/>
          </a:xfrm>
          <a:prstGeom prst="rect">
            <a:avLst/>
          </a:prstGeom>
          <a:noFill/>
          <a:ln w="9525">
            <a:noFill/>
            <a:miter lim="800000"/>
            <a:headEnd/>
            <a:tailEnd/>
          </a:ln>
        </p:spPr>
        <p:txBody>
          <a:bodyPr>
            <a:normAutofit lnSpcReduction="10000"/>
          </a:bodyPr>
          <a:lstStyle/>
          <a:p>
            <a:pPr algn="ctr" fontAlgn="auto">
              <a:spcBef>
                <a:spcPct val="20000"/>
              </a:spcBef>
              <a:spcAft>
                <a:spcPts val="0"/>
              </a:spcAft>
              <a:buFont typeface="Arial" pitchFamily="34" charset="0"/>
              <a:buNone/>
              <a:defRPr/>
            </a:pPr>
            <a:r>
              <a:rPr lang="en-US" sz="2800" b="1" dirty="0" err="1" smtClean="0">
                <a:latin typeface="+mn-lt"/>
              </a:rPr>
              <a:t>Ljupčo</a:t>
            </a:r>
            <a:r>
              <a:rPr lang="en-US" sz="2800" b="1" dirty="0" smtClean="0">
                <a:latin typeface="+mn-lt"/>
              </a:rPr>
              <a:t> </a:t>
            </a:r>
            <a:r>
              <a:rPr lang="en-US" sz="2800" b="1" dirty="0" err="1">
                <a:latin typeface="+mn-lt"/>
              </a:rPr>
              <a:t>Pejov</a:t>
            </a:r>
            <a:r>
              <a:rPr lang="en-US" sz="2800" b="1" dirty="0">
                <a:latin typeface="+mn-lt"/>
              </a:rPr>
              <a:t/>
            </a:r>
            <a:br>
              <a:rPr lang="en-US" sz="2800" b="1" dirty="0">
                <a:latin typeface="+mn-lt"/>
              </a:rPr>
            </a:br>
            <a:r>
              <a:rPr lang="en-US" sz="2800" b="1" dirty="0" smtClean="0">
                <a:latin typeface="+mn-lt"/>
                <a:hlinkClick r:id="rId2"/>
              </a:rPr>
              <a:t>ljupcop@pmf.ukim.mk</a:t>
            </a:r>
            <a:endParaRPr lang="en-US" sz="2800" b="1" dirty="0">
              <a:latin typeface="+mn-lt"/>
            </a:endParaRPr>
          </a:p>
          <a:p>
            <a:pPr algn="ctr" fontAlgn="auto">
              <a:spcBef>
                <a:spcPct val="20000"/>
              </a:spcBef>
              <a:spcAft>
                <a:spcPts val="0"/>
              </a:spcAft>
              <a:buFont typeface="Arial" pitchFamily="34" charset="0"/>
              <a:buNone/>
              <a:defRPr/>
            </a:pPr>
            <a:r>
              <a:rPr lang="en-US" sz="2800" dirty="0">
                <a:latin typeface="+mn-lt"/>
              </a:rPr>
              <a:t>Institute of Chemistry, Faculty of Natural </a:t>
            </a:r>
            <a:r>
              <a:rPr lang="en-US" sz="2800" dirty="0" smtClean="0">
                <a:latin typeface="+mn-lt"/>
              </a:rPr>
              <a:t>Sciences and Mathematics</a:t>
            </a:r>
            <a:r>
              <a:rPr lang="en-US" sz="2800" dirty="0">
                <a:latin typeface="+mn-lt"/>
              </a:rPr>
              <a:t/>
            </a:r>
            <a:br>
              <a:rPr lang="en-US" sz="2800" dirty="0">
                <a:latin typeface="+mn-lt"/>
              </a:rPr>
            </a:br>
            <a:r>
              <a:rPr lang="en-US" sz="2800" dirty="0" smtClean="0">
                <a:latin typeface="+mn-lt"/>
              </a:rPr>
              <a:t>Ss</a:t>
            </a:r>
            <a:r>
              <a:rPr lang="en-US" sz="2800" dirty="0">
                <a:latin typeface="+mn-lt"/>
              </a:rPr>
              <a:t>. Cyril and </a:t>
            </a:r>
            <a:r>
              <a:rPr lang="en-US" sz="2800" dirty="0" smtClean="0">
                <a:latin typeface="+mn-lt"/>
              </a:rPr>
              <a:t>Methodius </a:t>
            </a:r>
            <a:r>
              <a:rPr lang="en-US" sz="2800" dirty="0" smtClean="0"/>
              <a:t>University</a:t>
            </a:r>
            <a:r>
              <a:rPr lang="en-US" sz="2800" dirty="0">
                <a:latin typeface="+mn-lt"/>
              </a:rPr>
              <a:t/>
            </a:r>
            <a:br>
              <a:rPr lang="en-US" sz="2800" dirty="0">
                <a:latin typeface="+mn-lt"/>
              </a:rPr>
            </a:br>
            <a:r>
              <a:rPr lang="en-US" sz="2800" dirty="0">
                <a:latin typeface="+mn-lt"/>
              </a:rPr>
              <a:t>Skopje, Macedonia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229600" cy="4389120"/>
          </a:xfrm>
        </p:spPr>
        <p:txBody>
          <a:bodyPr/>
          <a:lstStyle/>
          <a:p>
            <a:r>
              <a:rPr lang="en-US" b="1" i="1" dirty="0" smtClean="0"/>
              <a:t>Step 1, aqueous solution simulations</a:t>
            </a:r>
            <a:r>
              <a:rPr lang="en-US" b="1" dirty="0" smtClean="0"/>
              <a:t>. </a:t>
            </a:r>
          </a:p>
          <a:p>
            <a:pPr>
              <a:buNone/>
            </a:pPr>
            <a:r>
              <a:rPr lang="en-US" dirty="0" smtClean="0"/>
              <a:t>Car-</a:t>
            </a:r>
            <a:r>
              <a:rPr lang="en-US" dirty="0" err="1" smtClean="0"/>
              <a:t>Parinello</a:t>
            </a:r>
            <a:r>
              <a:rPr lang="en-US" dirty="0" smtClean="0"/>
              <a:t> </a:t>
            </a:r>
            <a:r>
              <a:rPr lang="en-US" dirty="0" smtClean="0"/>
              <a:t>Molecular Dynamics (CPMD) simulations of aqueous </a:t>
            </a:r>
            <a:r>
              <a:rPr lang="en-US" dirty="0" err="1" smtClean="0"/>
              <a:t>NaOH</a:t>
            </a:r>
            <a:r>
              <a:rPr lang="en-US" dirty="0" smtClean="0"/>
              <a:t> solutions.</a:t>
            </a:r>
            <a:endParaRPr lang="mk-MK"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2049" name="Object 1"/>
          <p:cNvGraphicFramePr>
            <a:graphicFrameLocks noChangeAspect="1"/>
          </p:cNvGraphicFramePr>
          <p:nvPr/>
        </p:nvGraphicFramePr>
        <p:xfrm>
          <a:off x="1714480" y="2500306"/>
          <a:ext cx="5141907" cy="1272395"/>
        </p:xfrm>
        <a:graphic>
          <a:graphicData uri="http://schemas.openxmlformats.org/presentationml/2006/ole">
            <p:oleObj spid="_x0000_s2049" name="Equation" r:id="rId3" imgW="2768400" imgH="685800" progId="Equation.3">
              <p:embed/>
            </p:oleObj>
          </a:graphicData>
        </a:graphic>
      </p:graphicFrame>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2051" name="Object 3"/>
          <p:cNvGraphicFramePr>
            <a:graphicFrameLocks noChangeAspect="1"/>
          </p:cNvGraphicFramePr>
          <p:nvPr/>
        </p:nvGraphicFramePr>
        <p:xfrm>
          <a:off x="2571736" y="3929066"/>
          <a:ext cx="3482961" cy="907546"/>
        </p:xfrm>
        <a:graphic>
          <a:graphicData uri="http://schemas.openxmlformats.org/presentationml/2006/ole">
            <p:oleObj spid="_x0000_s2051" name="Equation" r:id="rId4" imgW="1612800" imgH="419040" progId="Equation.3">
              <p:embed/>
            </p:oleObj>
          </a:graphicData>
        </a:graphic>
      </p:graphicFrame>
      <p:graphicFrame>
        <p:nvGraphicFramePr>
          <p:cNvPr id="2054" name="Object 6"/>
          <p:cNvGraphicFramePr>
            <a:graphicFrameLocks noChangeAspect="1"/>
          </p:cNvGraphicFramePr>
          <p:nvPr/>
        </p:nvGraphicFramePr>
        <p:xfrm>
          <a:off x="2108200" y="5072063"/>
          <a:ext cx="4552950" cy="908050"/>
        </p:xfrm>
        <a:graphic>
          <a:graphicData uri="http://schemas.openxmlformats.org/presentationml/2006/ole">
            <p:oleObj spid="_x0000_s2054" name="Equation" r:id="rId5" imgW="2108160" imgH="41904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22529" name="Object 1"/>
          <p:cNvGraphicFramePr>
            <a:graphicFrameLocks noChangeAspect="1"/>
          </p:cNvGraphicFramePr>
          <p:nvPr/>
        </p:nvGraphicFramePr>
        <p:xfrm>
          <a:off x="214282" y="928670"/>
          <a:ext cx="8760865" cy="892310"/>
        </p:xfrm>
        <a:graphic>
          <a:graphicData uri="http://schemas.openxmlformats.org/presentationml/2006/ole">
            <p:oleObj spid="_x0000_s22529" name="Equation" r:id="rId3" imgW="4114800" imgH="419100" progId="Equation.3">
              <p:embed/>
            </p:oleObj>
          </a:graphicData>
        </a:graphic>
      </p:graphicFrame>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22531" name="Object 3"/>
          <p:cNvGraphicFramePr>
            <a:graphicFrameLocks noChangeAspect="1"/>
          </p:cNvGraphicFramePr>
          <p:nvPr/>
        </p:nvGraphicFramePr>
        <p:xfrm>
          <a:off x="2357422" y="2428868"/>
          <a:ext cx="4740209" cy="928694"/>
        </p:xfrm>
        <a:graphic>
          <a:graphicData uri="http://schemas.openxmlformats.org/presentationml/2006/ole">
            <p:oleObj spid="_x0000_s22531" name="Equation" r:id="rId4" imgW="2336800" imgH="457200" progId="Equation.3">
              <p:embed/>
            </p:oleObj>
          </a:graphicData>
        </a:graphic>
      </p:graphicFrame>
      <p:sp>
        <p:nvSpPr>
          <p:cNvPr id="22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22533" name="Object 5"/>
          <p:cNvGraphicFramePr>
            <a:graphicFrameLocks noChangeAspect="1"/>
          </p:cNvGraphicFramePr>
          <p:nvPr/>
        </p:nvGraphicFramePr>
        <p:xfrm>
          <a:off x="2571736" y="3857628"/>
          <a:ext cx="4264411" cy="1071570"/>
        </p:xfrm>
        <a:graphic>
          <a:graphicData uri="http://schemas.openxmlformats.org/presentationml/2006/ole">
            <p:oleObj spid="_x0000_s22533" name="Equation" r:id="rId5" imgW="1854200" imgH="46990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428604"/>
            <a:ext cx="6115064" cy="421950"/>
          </a:xfrm>
        </p:spPr>
        <p:txBody>
          <a:bodyPr>
            <a:normAutofit fontScale="92500" lnSpcReduction="10000"/>
          </a:bodyPr>
          <a:lstStyle/>
          <a:p>
            <a:r>
              <a:rPr lang="en-US" dirty="0" smtClean="0"/>
              <a:t>Leap-frog algorithm</a:t>
            </a:r>
            <a:endParaRPr lang="mk-MK" dirty="0"/>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8369" name="Object 1"/>
          <p:cNvGraphicFramePr>
            <a:graphicFrameLocks noChangeAspect="1"/>
          </p:cNvGraphicFramePr>
          <p:nvPr/>
        </p:nvGraphicFramePr>
        <p:xfrm>
          <a:off x="2000232" y="857232"/>
          <a:ext cx="4336510" cy="1071570"/>
        </p:xfrm>
        <a:graphic>
          <a:graphicData uri="http://schemas.openxmlformats.org/presentationml/2006/ole">
            <p:oleObj spid="_x0000_s58369" name="Equation" r:id="rId3" imgW="2463800" imgH="609600" progId="Equation.3">
              <p:embed/>
            </p:oleObj>
          </a:graphicData>
        </a:graphic>
      </p:graphicFrame>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8371" name="Object 3"/>
          <p:cNvGraphicFramePr>
            <a:graphicFrameLocks noChangeAspect="1"/>
          </p:cNvGraphicFramePr>
          <p:nvPr/>
        </p:nvGraphicFramePr>
        <p:xfrm>
          <a:off x="2214546" y="1928802"/>
          <a:ext cx="3929090" cy="887214"/>
        </p:xfrm>
        <a:graphic>
          <a:graphicData uri="http://schemas.openxmlformats.org/presentationml/2006/ole">
            <p:oleObj spid="_x0000_s58371" name="Equation" r:id="rId4" imgW="2070100" imgH="469900" progId="Equation.3">
              <p:embed/>
            </p:oleObj>
          </a:graphicData>
        </a:graphic>
      </p:graphicFrame>
      <p:grpSp>
        <p:nvGrpSpPr>
          <p:cNvPr id="58373" name="Group 5"/>
          <p:cNvGrpSpPr>
            <a:grpSpLocks noChangeAspect="1"/>
          </p:cNvGrpSpPr>
          <p:nvPr/>
        </p:nvGrpSpPr>
        <p:grpSpPr bwMode="auto">
          <a:xfrm>
            <a:off x="1785918" y="2857496"/>
            <a:ext cx="4849812" cy="828675"/>
            <a:chOff x="2371" y="1230"/>
            <a:chExt cx="5531" cy="948"/>
          </a:xfrm>
        </p:grpSpPr>
        <p:sp>
          <p:nvSpPr>
            <p:cNvPr id="58374" name="AutoShape 6"/>
            <p:cNvSpPr>
              <a:spLocks noChangeAspect="1" noChangeArrowheads="1"/>
            </p:cNvSpPr>
            <p:nvPr/>
          </p:nvSpPr>
          <p:spPr bwMode="auto">
            <a:xfrm>
              <a:off x="2371" y="1230"/>
              <a:ext cx="5531" cy="9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mk-MK"/>
            </a:p>
          </p:txBody>
        </p:sp>
        <p:grpSp>
          <p:nvGrpSpPr>
            <p:cNvPr id="58375" name="Group 7"/>
            <p:cNvGrpSpPr>
              <a:grpSpLocks/>
            </p:cNvGrpSpPr>
            <p:nvPr/>
          </p:nvGrpSpPr>
          <p:grpSpPr bwMode="auto">
            <a:xfrm>
              <a:off x="2536" y="1230"/>
              <a:ext cx="4871" cy="948"/>
              <a:chOff x="2536" y="1230"/>
              <a:chExt cx="4871" cy="948"/>
            </a:xfrm>
          </p:grpSpPr>
          <p:sp>
            <p:nvSpPr>
              <p:cNvPr id="58376" name="Line 8"/>
              <p:cNvSpPr>
                <a:spLocks noChangeShapeType="1"/>
              </p:cNvSpPr>
              <p:nvPr/>
            </p:nvSpPr>
            <p:spPr bwMode="auto">
              <a:xfrm>
                <a:off x="2536" y="1492"/>
                <a:ext cx="4871"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mk-MK"/>
              </a:p>
            </p:txBody>
          </p:sp>
          <p:sp>
            <p:nvSpPr>
              <p:cNvPr id="58377" name="Line 9"/>
              <p:cNvSpPr>
                <a:spLocks noChangeShapeType="1"/>
              </p:cNvSpPr>
              <p:nvPr/>
            </p:nvSpPr>
            <p:spPr bwMode="auto">
              <a:xfrm>
                <a:off x="3568" y="1361"/>
                <a:ext cx="0" cy="26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mk-MK"/>
              </a:p>
            </p:txBody>
          </p:sp>
          <p:sp>
            <p:nvSpPr>
              <p:cNvPr id="58378" name="Line 10"/>
              <p:cNvSpPr>
                <a:spLocks noChangeShapeType="1"/>
              </p:cNvSpPr>
              <p:nvPr/>
            </p:nvSpPr>
            <p:spPr bwMode="auto">
              <a:xfrm>
                <a:off x="5632" y="1361"/>
                <a:ext cx="0" cy="26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mk-MK"/>
              </a:p>
            </p:txBody>
          </p:sp>
          <p:sp>
            <p:nvSpPr>
              <p:cNvPr id="58379" name="Line 11"/>
              <p:cNvSpPr>
                <a:spLocks noChangeShapeType="1"/>
              </p:cNvSpPr>
              <p:nvPr/>
            </p:nvSpPr>
            <p:spPr bwMode="auto">
              <a:xfrm>
                <a:off x="4517" y="1361"/>
                <a:ext cx="0" cy="26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mk-MK"/>
              </a:p>
            </p:txBody>
          </p:sp>
          <p:sp>
            <p:nvSpPr>
              <p:cNvPr id="58380" name="Text Box 12"/>
              <p:cNvSpPr txBox="1">
                <a:spLocks noChangeArrowheads="1"/>
              </p:cNvSpPr>
              <p:nvPr/>
            </p:nvSpPr>
            <p:spPr bwMode="auto">
              <a:xfrm>
                <a:off x="3114" y="1623"/>
                <a:ext cx="789" cy="555"/>
              </a:xfrm>
              <a:prstGeom prst="rect">
                <a:avLst/>
              </a:prstGeom>
              <a:solidFill>
                <a:srgbClr val="FFFFFF"/>
              </a:solid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0" i="0" u="none" strike="noStrike" cap="none" normalizeH="0" baseline="0" smtClean="0">
                  <a:ln>
                    <a:noFill/>
                  </a:ln>
                  <a:solidFill>
                    <a:schemeClr val="tx1"/>
                  </a:solidFill>
                  <a:effectLst/>
                  <a:latin typeface="Arial" pitchFamily="34" charset="0"/>
                  <a:cs typeface="Arial" pitchFamily="34" charset="0"/>
                </a:endParaRPr>
              </a:p>
            </p:txBody>
          </p:sp>
          <p:sp>
            <p:nvSpPr>
              <p:cNvPr id="58381" name="Text Box 13"/>
              <p:cNvSpPr txBox="1">
                <a:spLocks noChangeArrowheads="1"/>
              </p:cNvSpPr>
              <p:nvPr/>
            </p:nvSpPr>
            <p:spPr bwMode="auto">
              <a:xfrm>
                <a:off x="4352" y="1754"/>
                <a:ext cx="289" cy="2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t</a:t>
                </a:r>
                <a:endParaRPr kumimoji="0" lang="mk-MK" sz="1800" b="0" i="0" u="none" strike="noStrike" cap="none" normalizeH="0" baseline="0" smtClean="0">
                  <a:ln>
                    <a:noFill/>
                  </a:ln>
                  <a:solidFill>
                    <a:schemeClr val="tx1"/>
                  </a:solidFill>
                  <a:effectLst/>
                  <a:latin typeface="Arial" pitchFamily="34" charset="0"/>
                  <a:cs typeface="Arial" pitchFamily="34" charset="0"/>
                </a:endParaRPr>
              </a:p>
            </p:txBody>
          </p:sp>
          <p:sp>
            <p:nvSpPr>
              <p:cNvPr id="58382" name="Text Box 14"/>
              <p:cNvSpPr txBox="1">
                <a:spLocks noChangeArrowheads="1"/>
              </p:cNvSpPr>
              <p:nvPr/>
            </p:nvSpPr>
            <p:spPr bwMode="auto">
              <a:xfrm>
                <a:off x="5302" y="1623"/>
                <a:ext cx="789" cy="555"/>
              </a:xfrm>
              <a:prstGeom prst="rect">
                <a:avLst/>
              </a:prstGeom>
              <a:solidFill>
                <a:srgbClr val="FFFFFF"/>
              </a:solid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0" i="0" u="none" strike="noStrike" cap="none" normalizeH="0" baseline="0" smtClean="0">
                  <a:ln>
                    <a:noFill/>
                  </a:ln>
                  <a:solidFill>
                    <a:schemeClr val="tx1"/>
                  </a:solidFill>
                  <a:effectLst/>
                  <a:latin typeface="Arial" pitchFamily="34" charset="0"/>
                  <a:cs typeface="Arial" pitchFamily="34" charset="0"/>
                </a:endParaRPr>
              </a:p>
            </p:txBody>
          </p:sp>
          <p:sp>
            <p:nvSpPr>
              <p:cNvPr id="58383" name="AutoShape 15"/>
              <p:cNvSpPr>
                <a:spLocks noChangeArrowheads="1"/>
              </p:cNvSpPr>
              <p:nvPr/>
            </p:nvSpPr>
            <p:spPr bwMode="auto">
              <a:xfrm>
                <a:off x="3320" y="1230"/>
                <a:ext cx="2931" cy="253"/>
              </a:xfrm>
              <a:prstGeom prst="curvedDownArrow">
                <a:avLst>
                  <a:gd name="adj1" fmla="val 231700"/>
                  <a:gd name="adj2" fmla="val 463399"/>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mk-MK"/>
              </a:p>
            </p:txBody>
          </p:sp>
        </p:grpSp>
      </p:grpSp>
      <p:sp>
        <p:nvSpPr>
          <p:cNvPr id="5838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8384" name="Object 16"/>
          <p:cNvGraphicFramePr>
            <a:graphicFrameLocks noChangeAspect="1"/>
          </p:cNvGraphicFramePr>
          <p:nvPr/>
        </p:nvGraphicFramePr>
        <p:xfrm>
          <a:off x="2643174" y="3214686"/>
          <a:ext cx="504825" cy="390525"/>
        </p:xfrm>
        <a:graphic>
          <a:graphicData uri="http://schemas.openxmlformats.org/presentationml/2006/ole">
            <p:oleObj spid="_x0000_s58384" name="Equation" r:id="rId5" imgW="507780" imgH="393529" progId="Equation.3">
              <p:embed/>
            </p:oleObj>
          </a:graphicData>
        </a:graphic>
      </p:graphicFrame>
      <p:sp>
        <p:nvSpPr>
          <p:cNvPr id="5838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8386" name="Object 18"/>
          <p:cNvGraphicFramePr>
            <a:graphicFrameLocks noChangeAspect="1"/>
          </p:cNvGraphicFramePr>
          <p:nvPr/>
        </p:nvGraphicFramePr>
        <p:xfrm>
          <a:off x="4429124" y="3214686"/>
          <a:ext cx="504825" cy="390525"/>
        </p:xfrm>
        <a:graphic>
          <a:graphicData uri="http://schemas.openxmlformats.org/presentationml/2006/ole">
            <p:oleObj spid="_x0000_s58386" name="Equation" r:id="rId6" imgW="507780" imgH="393529" progId="Equation.3">
              <p:embed/>
            </p:oleObj>
          </a:graphicData>
        </a:graphic>
      </p:graphicFrame>
      <p:sp>
        <p:nvSpPr>
          <p:cNvPr id="5838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8388" name="Object 20"/>
          <p:cNvGraphicFramePr>
            <a:graphicFrameLocks noChangeAspect="1"/>
          </p:cNvGraphicFramePr>
          <p:nvPr/>
        </p:nvGraphicFramePr>
        <p:xfrm>
          <a:off x="1357290" y="3714752"/>
          <a:ext cx="2239791" cy="928694"/>
        </p:xfrm>
        <a:graphic>
          <a:graphicData uri="http://schemas.openxmlformats.org/presentationml/2006/ole">
            <p:oleObj spid="_x0000_s58388" name="Equation" r:id="rId7" imgW="1167893" imgH="482391" progId="Equation.3">
              <p:embed/>
            </p:oleObj>
          </a:graphicData>
        </a:graphic>
      </p:graphicFrame>
      <p:sp>
        <p:nvSpPr>
          <p:cNvPr id="5839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8390" name="Object 22"/>
          <p:cNvGraphicFramePr>
            <a:graphicFrameLocks noChangeAspect="1"/>
          </p:cNvGraphicFramePr>
          <p:nvPr/>
        </p:nvGraphicFramePr>
        <p:xfrm>
          <a:off x="4214810" y="3857628"/>
          <a:ext cx="3986589" cy="785818"/>
        </p:xfrm>
        <a:graphic>
          <a:graphicData uri="http://schemas.openxmlformats.org/presentationml/2006/ole">
            <p:oleObj spid="_x0000_s58390" name="Equation" r:id="rId8" imgW="1981200" imgH="393700" progId="Equation.3">
              <p:embed/>
            </p:oleObj>
          </a:graphicData>
        </a:graphic>
      </p:graphicFrame>
      <p:sp>
        <p:nvSpPr>
          <p:cNvPr id="5839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8392" name="Object 24"/>
          <p:cNvGraphicFramePr>
            <a:graphicFrameLocks noChangeAspect="1"/>
          </p:cNvGraphicFramePr>
          <p:nvPr/>
        </p:nvGraphicFramePr>
        <p:xfrm>
          <a:off x="2786050" y="5072074"/>
          <a:ext cx="3321867" cy="538681"/>
        </p:xfrm>
        <a:graphic>
          <a:graphicData uri="http://schemas.openxmlformats.org/presentationml/2006/ole">
            <p:oleObj spid="_x0000_s58392" name="Equation" r:id="rId9" imgW="1409700" imgH="22860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158" y="428604"/>
            <a:ext cx="6115064" cy="421950"/>
          </a:xfrm>
        </p:spPr>
        <p:txBody>
          <a:bodyPr>
            <a:normAutofit fontScale="92500" lnSpcReduction="10000"/>
          </a:bodyPr>
          <a:lstStyle/>
          <a:p>
            <a:r>
              <a:rPr lang="en-US" dirty="0" err="1" smtClean="0"/>
              <a:t>Verlet</a:t>
            </a:r>
            <a:r>
              <a:rPr lang="en-US" dirty="0" smtClean="0"/>
              <a:t> algorithm</a:t>
            </a:r>
            <a:endParaRPr lang="mk-MK" dirty="0"/>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71681" name="Object 1"/>
          <p:cNvGraphicFramePr>
            <a:graphicFrameLocks noChangeAspect="1"/>
          </p:cNvGraphicFramePr>
          <p:nvPr/>
        </p:nvGraphicFramePr>
        <p:xfrm>
          <a:off x="500034" y="1214422"/>
          <a:ext cx="7610761" cy="857256"/>
        </p:xfrm>
        <a:graphic>
          <a:graphicData uri="http://schemas.openxmlformats.org/presentationml/2006/ole">
            <p:oleObj spid="_x0000_s71681" name="Equation" r:id="rId3" imgW="3467100" imgH="393700" progId="Equation.3">
              <p:embed/>
            </p:oleObj>
          </a:graphicData>
        </a:graphic>
      </p:graphicFrame>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71683" name="Object 3"/>
          <p:cNvGraphicFramePr>
            <a:graphicFrameLocks noChangeAspect="1"/>
          </p:cNvGraphicFramePr>
          <p:nvPr/>
        </p:nvGraphicFramePr>
        <p:xfrm>
          <a:off x="571472" y="2428868"/>
          <a:ext cx="7610761" cy="857256"/>
        </p:xfrm>
        <a:graphic>
          <a:graphicData uri="http://schemas.openxmlformats.org/presentationml/2006/ole">
            <p:oleObj spid="_x0000_s71683" name="Equation" r:id="rId4" imgW="3467100" imgH="393700" progId="Equation.3">
              <p:embed/>
            </p:oleObj>
          </a:graphicData>
        </a:graphic>
      </p:graphicFrame>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71685" name="Object 5"/>
          <p:cNvGraphicFramePr>
            <a:graphicFrameLocks noChangeAspect="1"/>
          </p:cNvGraphicFramePr>
          <p:nvPr/>
        </p:nvGraphicFramePr>
        <p:xfrm>
          <a:off x="1357290" y="3643314"/>
          <a:ext cx="6250825" cy="500066"/>
        </p:xfrm>
        <a:graphic>
          <a:graphicData uri="http://schemas.openxmlformats.org/presentationml/2006/ole">
            <p:oleObj spid="_x0000_s71685" name="Equation" r:id="rId5" imgW="2857500" imgH="228600"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775542"/>
          </a:xfrm>
        </p:spPr>
        <p:txBody>
          <a:bodyPr>
            <a:normAutofit fontScale="90000"/>
          </a:bodyPr>
          <a:lstStyle/>
          <a:p>
            <a:r>
              <a:rPr lang="en-US" dirty="0" smtClean="0"/>
              <a:t>Density functional theory</a:t>
            </a:r>
            <a:endParaRPr lang="mk-MK" dirty="0"/>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7105" name="Object 1"/>
          <p:cNvGraphicFramePr>
            <a:graphicFrameLocks noChangeAspect="1"/>
          </p:cNvGraphicFramePr>
          <p:nvPr/>
        </p:nvGraphicFramePr>
        <p:xfrm>
          <a:off x="785786" y="1285860"/>
          <a:ext cx="7638939" cy="645858"/>
        </p:xfrm>
        <a:graphic>
          <a:graphicData uri="http://schemas.openxmlformats.org/presentationml/2006/ole">
            <p:oleObj spid="_x0000_s47105" name="Equation" r:id="rId3" imgW="3263900" imgH="279400" progId="Equation.3">
              <p:embed/>
            </p:oleObj>
          </a:graphicData>
        </a:graphic>
      </p:graphicFrame>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7107" name="Object 3"/>
          <p:cNvGraphicFramePr>
            <a:graphicFrameLocks noChangeAspect="1"/>
          </p:cNvGraphicFramePr>
          <p:nvPr/>
        </p:nvGraphicFramePr>
        <p:xfrm>
          <a:off x="1357290" y="2214554"/>
          <a:ext cx="6429420" cy="714380"/>
        </p:xfrm>
        <a:graphic>
          <a:graphicData uri="http://schemas.openxmlformats.org/presentationml/2006/ole">
            <p:oleObj spid="_x0000_s47107" name="Equation" r:id="rId4" imgW="2959100" imgH="330200" progId="Equation.3">
              <p:embed/>
            </p:oleObj>
          </a:graphicData>
        </a:graphic>
      </p:graphicFrame>
      <p:sp>
        <p:nvSpPr>
          <p:cNvPr id="471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7109" name="Object 5"/>
          <p:cNvGraphicFramePr>
            <a:graphicFrameLocks noChangeAspect="1"/>
          </p:cNvGraphicFramePr>
          <p:nvPr/>
        </p:nvGraphicFramePr>
        <p:xfrm>
          <a:off x="3357554" y="3071810"/>
          <a:ext cx="2474816" cy="714380"/>
        </p:xfrm>
        <a:graphic>
          <a:graphicData uri="http://schemas.openxmlformats.org/presentationml/2006/ole">
            <p:oleObj spid="_x0000_s47109" name="Equation" r:id="rId5" imgW="1040948" imgH="291973" progId="Equation.3">
              <p:embed/>
            </p:oleObj>
          </a:graphicData>
        </a:graphic>
      </p:graphicFrame>
      <p:sp>
        <p:nvSpPr>
          <p:cNvPr id="471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7111" name="Object 7"/>
          <p:cNvGraphicFramePr>
            <a:graphicFrameLocks noChangeAspect="1"/>
          </p:cNvGraphicFramePr>
          <p:nvPr/>
        </p:nvGraphicFramePr>
        <p:xfrm>
          <a:off x="3571868" y="4000504"/>
          <a:ext cx="2263156" cy="785818"/>
        </p:xfrm>
        <a:graphic>
          <a:graphicData uri="http://schemas.openxmlformats.org/presentationml/2006/ole">
            <p:oleObj spid="_x0000_s47111" name="Equation" r:id="rId6" imgW="685800" imgH="241300" progId="Equation.3">
              <p:embed/>
            </p:oleObj>
          </a:graphicData>
        </a:graphic>
      </p:graphicFrame>
      <p:sp>
        <p:nvSpPr>
          <p:cNvPr id="471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7113" name="Object 9"/>
          <p:cNvGraphicFramePr>
            <a:graphicFrameLocks noChangeAspect="1"/>
          </p:cNvGraphicFramePr>
          <p:nvPr/>
        </p:nvGraphicFramePr>
        <p:xfrm>
          <a:off x="3643306" y="5072074"/>
          <a:ext cx="2905913" cy="928694"/>
        </p:xfrm>
        <a:graphic>
          <a:graphicData uri="http://schemas.openxmlformats.org/presentationml/2006/ole">
            <p:oleObj spid="_x0000_s47113" name="Equation" r:id="rId7" imgW="1028700" imgH="33020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8129" name="Object 1"/>
          <p:cNvGraphicFramePr>
            <a:graphicFrameLocks noChangeAspect="1"/>
          </p:cNvGraphicFramePr>
          <p:nvPr/>
        </p:nvGraphicFramePr>
        <p:xfrm>
          <a:off x="2500298" y="214290"/>
          <a:ext cx="3469846" cy="714380"/>
        </p:xfrm>
        <a:graphic>
          <a:graphicData uri="http://schemas.openxmlformats.org/presentationml/2006/ole">
            <p:oleObj spid="_x0000_s48129" name="Equation" r:id="rId3" imgW="1294838" imgH="266584" progId="Equation.3">
              <p:embed/>
            </p:oleObj>
          </a:graphicData>
        </a:graphic>
      </p:graphicFrame>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8132" name="Object 4"/>
          <p:cNvGraphicFramePr>
            <a:graphicFrameLocks noChangeAspect="1"/>
          </p:cNvGraphicFramePr>
          <p:nvPr/>
        </p:nvGraphicFramePr>
        <p:xfrm>
          <a:off x="3143240" y="1142984"/>
          <a:ext cx="2418474" cy="928694"/>
        </p:xfrm>
        <a:graphic>
          <a:graphicData uri="http://schemas.openxmlformats.org/presentationml/2006/ole">
            <p:oleObj spid="_x0000_s48132" name="Equation" r:id="rId4" imgW="1193800" imgH="457200" progId="Equation.3">
              <p:embed/>
            </p:oleObj>
          </a:graphicData>
        </a:graphic>
      </p:graphicFrame>
      <p:sp>
        <p:nvSpPr>
          <p:cNvPr id="481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8134" name="Object 6"/>
          <p:cNvGraphicFramePr>
            <a:graphicFrameLocks noChangeAspect="1"/>
          </p:cNvGraphicFramePr>
          <p:nvPr/>
        </p:nvGraphicFramePr>
        <p:xfrm>
          <a:off x="2500298" y="2214554"/>
          <a:ext cx="3988865" cy="1285884"/>
        </p:xfrm>
        <a:graphic>
          <a:graphicData uri="http://schemas.openxmlformats.org/presentationml/2006/ole">
            <p:oleObj spid="_x0000_s48134" name="Equation" r:id="rId5" imgW="1447800" imgH="469900" progId="Equation.3">
              <p:embed/>
            </p:oleObj>
          </a:graphicData>
        </a:graphic>
      </p:graphicFrame>
      <p:sp>
        <p:nvSpPr>
          <p:cNvPr id="4813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8136" name="Object 8"/>
          <p:cNvGraphicFramePr>
            <a:graphicFrameLocks noChangeAspect="1"/>
          </p:cNvGraphicFramePr>
          <p:nvPr/>
        </p:nvGraphicFramePr>
        <p:xfrm>
          <a:off x="2714612" y="3786190"/>
          <a:ext cx="3515289" cy="1143008"/>
        </p:xfrm>
        <a:graphic>
          <a:graphicData uri="http://schemas.openxmlformats.org/presentationml/2006/ole">
            <p:oleObj spid="_x0000_s48136" name="Equation" r:id="rId6" imgW="1549400" imgH="508000" progId="Equation.3">
              <p:embed/>
            </p:oleObj>
          </a:graphicData>
        </a:graphic>
      </p:graphicFrame>
      <p:sp>
        <p:nvSpPr>
          <p:cNvPr id="4813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8138" name="Object 10"/>
          <p:cNvGraphicFramePr>
            <a:graphicFrameLocks noChangeAspect="1"/>
          </p:cNvGraphicFramePr>
          <p:nvPr/>
        </p:nvGraphicFramePr>
        <p:xfrm>
          <a:off x="1500166" y="5072074"/>
          <a:ext cx="1878026" cy="928694"/>
        </p:xfrm>
        <a:graphic>
          <a:graphicData uri="http://schemas.openxmlformats.org/presentationml/2006/ole">
            <p:oleObj spid="_x0000_s48138" name="Equation" r:id="rId7" imgW="863225" imgH="431613" progId="Equation.3">
              <p:embed/>
            </p:oleObj>
          </a:graphicData>
        </a:graphic>
      </p:graphicFrame>
      <p:sp>
        <p:nvSpPr>
          <p:cNvPr id="4814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8140" name="Object 12"/>
          <p:cNvGraphicFramePr>
            <a:graphicFrameLocks noChangeAspect="1"/>
          </p:cNvGraphicFramePr>
          <p:nvPr/>
        </p:nvGraphicFramePr>
        <p:xfrm>
          <a:off x="3889970" y="5072074"/>
          <a:ext cx="3052964" cy="1071570"/>
        </p:xfrm>
        <a:graphic>
          <a:graphicData uri="http://schemas.openxmlformats.org/presentationml/2006/ole">
            <p:oleObj spid="_x0000_s48140" name="Equation" r:id="rId8" imgW="1435100" imgH="50800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9153" name="Object 1"/>
          <p:cNvGraphicFramePr>
            <a:graphicFrameLocks noChangeAspect="1"/>
          </p:cNvGraphicFramePr>
          <p:nvPr/>
        </p:nvGraphicFramePr>
        <p:xfrm>
          <a:off x="785786" y="428604"/>
          <a:ext cx="7286676" cy="1071570"/>
        </p:xfrm>
        <a:graphic>
          <a:graphicData uri="http://schemas.openxmlformats.org/presentationml/2006/ole">
            <p:oleObj spid="_x0000_s49153" name="Equation" r:id="rId3" imgW="3606800" imgH="533400" progId="Equation.3">
              <p:embed/>
            </p:oleObj>
          </a:graphicData>
        </a:graphic>
      </p:graphicFrame>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9155" name="Object 3"/>
          <p:cNvGraphicFramePr>
            <a:graphicFrameLocks noChangeAspect="1"/>
          </p:cNvGraphicFramePr>
          <p:nvPr/>
        </p:nvGraphicFramePr>
        <p:xfrm>
          <a:off x="1071538" y="2071678"/>
          <a:ext cx="6840903" cy="1000132"/>
        </p:xfrm>
        <a:graphic>
          <a:graphicData uri="http://schemas.openxmlformats.org/presentationml/2006/ole">
            <p:oleObj spid="_x0000_s49155" name="Equation" r:id="rId4" imgW="3644900" imgH="533400" progId="Equation.3">
              <p:embed/>
            </p:oleObj>
          </a:graphicData>
        </a:graphic>
      </p:graphicFrame>
      <p:sp>
        <p:nvSpPr>
          <p:cNvPr id="491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9157" name="Object 5"/>
          <p:cNvGraphicFramePr>
            <a:graphicFrameLocks noChangeAspect="1"/>
          </p:cNvGraphicFramePr>
          <p:nvPr/>
        </p:nvGraphicFramePr>
        <p:xfrm>
          <a:off x="357158" y="3643314"/>
          <a:ext cx="7781815" cy="642942"/>
        </p:xfrm>
        <a:graphic>
          <a:graphicData uri="http://schemas.openxmlformats.org/presentationml/2006/ole">
            <p:oleObj spid="_x0000_s49157" name="Equation" r:id="rId5" imgW="3340100" imgH="279400" progId="Equation.3">
              <p:embed/>
            </p:oleObj>
          </a:graphicData>
        </a:graphic>
      </p:graphicFrame>
      <p:sp>
        <p:nvSpPr>
          <p:cNvPr id="491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9159" name="Object 7"/>
          <p:cNvGraphicFramePr>
            <a:graphicFrameLocks noChangeAspect="1"/>
          </p:cNvGraphicFramePr>
          <p:nvPr/>
        </p:nvGraphicFramePr>
        <p:xfrm>
          <a:off x="2285984" y="4643446"/>
          <a:ext cx="4786346" cy="755739"/>
        </p:xfrm>
        <a:graphic>
          <a:graphicData uri="http://schemas.openxmlformats.org/presentationml/2006/ole">
            <p:oleObj spid="_x0000_s49159" name="Equation" r:id="rId6" imgW="1447800" imgH="22860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0177" name="Object 1"/>
          <p:cNvGraphicFramePr>
            <a:graphicFrameLocks noChangeAspect="1"/>
          </p:cNvGraphicFramePr>
          <p:nvPr/>
        </p:nvGraphicFramePr>
        <p:xfrm>
          <a:off x="857224" y="1142984"/>
          <a:ext cx="7187173" cy="642942"/>
        </p:xfrm>
        <a:graphic>
          <a:graphicData uri="http://schemas.openxmlformats.org/presentationml/2006/ole">
            <p:oleObj spid="_x0000_s50177" name="Equation" r:id="rId3" imgW="3352800" imgH="292100" progId="Equation.3">
              <p:embed/>
            </p:oleObj>
          </a:graphicData>
        </a:graphic>
      </p:graphicFrame>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0179" name="Object 3"/>
          <p:cNvGraphicFramePr>
            <a:graphicFrameLocks noChangeAspect="1"/>
          </p:cNvGraphicFramePr>
          <p:nvPr/>
        </p:nvGraphicFramePr>
        <p:xfrm>
          <a:off x="2000232" y="2428868"/>
          <a:ext cx="5567505" cy="1071570"/>
        </p:xfrm>
        <a:graphic>
          <a:graphicData uri="http://schemas.openxmlformats.org/presentationml/2006/ole">
            <p:oleObj spid="_x0000_s50179" name="Equation" r:id="rId4" imgW="2527300" imgH="482600" progId="Equation.3">
              <p:embed/>
            </p:oleObj>
          </a:graphicData>
        </a:graphic>
      </p:graphicFrame>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0181" name="Object 5"/>
          <p:cNvGraphicFramePr>
            <a:graphicFrameLocks noChangeAspect="1"/>
          </p:cNvGraphicFramePr>
          <p:nvPr/>
        </p:nvGraphicFramePr>
        <p:xfrm>
          <a:off x="2428860" y="3857628"/>
          <a:ext cx="4792299" cy="714380"/>
        </p:xfrm>
        <a:graphic>
          <a:graphicData uri="http://schemas.openxmlformats.org/presentationml/2006/ole">
            <p:oleObj spid="_x0000_s50181" name="Equation" r:id="rId5" imgW="1726451" imgH="253890" progId="Equation.3">
              <p:embed/>
            </p:oleObj>
          </a:graphicData>
        </a:graphic>
      </p:graphicFrame>
      <p:sp>
        <p:nvSpPr>
          <p:cNvPr id="501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0183" name="Object 7"/>
          <p:cNvGraphicFramePr>
            <a:graphicFrameLocks noChangeAspect="1"/>
          </p:cNvGraphicFramePr>
          <p:nvPr/>
        </p:nvGraphicFramePr>
        <p:xfrm>
          <a:off x="2857488" y="5072074"/>
          <a:ext cx="3636844" cy="1143008"/>
        </p:xfrm>
        <a:graphic>
          <a:graphicData uri="http://schemas.openxmlformats.org/presentationml/2006/ole">
            <p:oleObj spid="_x0000_s50183" name="Equation" r:id="rId6" imgW="1663700" imgH="520700"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1201" name="Object 1"/>
          <p:cNvGraphicFramePr>
            <a:graphicFrameLocks noChangeAspect="1"/>
          </p:cNvGraphicFramePr>
          <p:nvPr/>
        </p:nvGraphicFramePr>
        <p:xfrm>
          <a:off x="285720" y="642918"/>
          <a:ext cx="8572560" cy="857256"/>
        </p:xfrm>
        <a:graphic>
          <a:graphicData uri="http://schemas.openxmlformats.org/presentationml/2006/ole">
            <p:oleObj spid="_x0000_s51201" name="Equation" r:id="rId3" imgW="5283200" imgH="533400" progId="Equation.3">
              <p:embed/>
            </p:oleObj>
          </a:graphicData>
        </a:graphic>
      </p:graphicFrame>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1203" name="Object 3"/>
          <p:cNvGraphicFramePr>
            <a:graphicFrameLocks noChangeAspect="1"/>
          </p:cNvGraphicFramePr>
          <p:nvPr/>
        </p:nvGraphicFramePr>
        <p:xfrm>
          <a:off x="2428860" y="2071678"/>
          <a:ext cx="928691" cy="763590"/>
        </p:xfrm>
        <a:graphic>
          <a:graphicData uri="http://schemas.openxmlformats.org/presentationml/2006/ole">
            <p:oleObj spid="_x0000_s51203" name="Equation" r:id="rId4" imgW="431613" imgH="355446" progId="Equation.3">
              <p:embed/>
            </p:oleObj>
          </a:graphicData>
        </a:graphic>
      </p:graphicFrame>
      <p:sp>
        <p:nvSpPr>
          <p:cNvPr id="512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1205" name="Object 5"/>
          <p:cNvGraphicFramePr>
            <a:graphicFrameLocks noChangeAspect="1"/>
          </p:cNvGraphicFramePr>
          <p:nvPr/>
        </p:nvGraphicFramePr>
        <p:xfrm>
          <a:off x="4357686" y="2000240"/>
          <a:ext cx="1418369" cy="857256"/>
        </p:xfrm>
        <a:graphic>
          <a:graphicData uri="http://schemas.openxmlformats.org/presentationml/2006/ole">
            <p:oleObj spid="_x0000_s51205" name="Equation" r:id="rId5" imgW="863225" imgH="520474" progId="Equation.3">
              <p:embed/>
            </p:oleObj>
          </a:graphicData>
        </a:graphic>
      </p:graphicFrame>
      <p:sp>
        <p:nvSpPr>
          <p:cNvPr id="512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1207" name="Object 7"/>
          <p:cNvGraphicFramePr>
            <a:graphicFrameLocks noChangeAspect="1"/>
          </p:cNvGraphicFramePr>
          <p:nvPr/>
        </p:nvGraphicFramePr>
        <p:xfrm>
          <a:off x="3071802" y="3357562"/>
          <a:ext cx="2952771" cy="571504"/>
        </p:xfrm>
        <a:graphic>
          <a:graphicData uri="http://schemas.openxmlformats.org/presentationml/2006/ole">
            <p:oleObj spid="_x0000_s51207" name="Equation" r:id="rId6" imgW="1181100" imgH="228600" progId="Equation.3">
              <p:embed/>
            </p:oleObj>
          </a:graphicData>
        </a:graphic>
      </p:graphicFrame>
      <p:sp>
        <p:nvSpPr>
          <p:cNvPr id="512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1209" name="Object 9"/>
          <p:cNvGraphicFramePr>
            <a:graphicFrameLocks noChangeAspect="1"/>
          </p:cNvGraphicFramePr>
          <p:nvPr/>
        </p:nvGraphicFramePr>
        <p:xfrm>
          <a:off x="3500430" y="4286256"/>
          <a:ext cx="2286016" cy="785818"/>
        </p:xfrm>
        <a:graphic>
          <a:graphicData uri="http://schemas.openxmlformats.org/presentationml/2006/ole">
            <p:oleObj spid="_x0000_s51209" name="Equation" r:id="rId7" imgW="914003" imgH="317362" progId="Equation.3">
              <p:embed/>
            </p:oleObj>
          </a:graphicData>
        </a:graphic>
      </p:graphicFrame>
      <p:sp>
        <p:nvSpPr>
          <p:cNvPr id="5121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51211" name="Object 11"/>
          <p:cNvGraphicFramePr>
            <a:graphicFrameLocks noChangeAspect="1"/>
          </p:cNvGraphicFramePr>
          <p:nvPr/>
        </p:nvGraphicFramePr>
        <p:xfrm>
          <a:off x="2571736" y="5500702"/>
          <a:ext cx="5000660" cy="714380"/>
        </p:xfrm>
        <a:graphic>
          <a:graphicData uri="http://schemas.openxmlformats.org/presentationml/2006/ole">
            <p:oleObj spid="_x0000_s51211" name="Equation" r:id="rId8" imgW="1930400" imgH="27940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8229600" cy="4389120"/>
          </a:xfrm>
        </p:spPr>
        <p:txBody>
          <a:bodyPr>
            <a:noAutofit/>
          </a:bodyPr>
          <a:lstStyle/>
          <a:p>
            <a:r>
              <a:rPr lang="en-US" sz="2000" dirty="0" smtClean="0"/>
              <a:t>Each CPMD simulation consists of two phases: </a:t>
            </a:r>
          </a:p>
          <a:p>
            <a:pPr>
              <a:buNone/>
            </a:pPr>
            <a:r>
              <a:rPr lang="en-US" sz="2000" dirty="0" smtClean="0"/>
              <a:t>	</a:t>
            </a:r>
            <a:r>
              <a:rPr lang="en-US" sz="2000" dirty="0" err="1" smtClean="0"/>
              <a:t>wavefunction</a:t>
            </a:r>
            <a:r>
              <a:rPr lang="en-US" sz="2000" dirty="0" smtClean="0"/>
              <a:t> optimization and </a:t>
            </a:r>
          </a:p>
          <a:p>
            <a:pPr>
              <a:buNone/>
            </a:pPr>
            <a:r>
              <a:rPr lang="en-US" sz="2000" dirty="0" smtClean="0"/>
              <a:t>	molecular dynamics simulation. </a:t>
            </a:r>
          </a:p>
          <a:p>
            <a:pPr>
              <a:buNone/>
            </a:pPr>
            <a:endParaRPr lang="en-US" sz="2000" dirty="0" smtClean="0"/>
          </a:p>
          <a:p>
            <a:pPr>
              <a:buNone/>
            </a:pPr>
            <a:r>
              <a:rPr lang="en-US" sz="2000" dirty="0" smtClean="0"/>
              <a:t>	As the optimization runs involve an iterative procedure that needs to converge, the number of iterations required to achieve final convergence being strongly dependent on the particular architecture, compilers and compilation parameters etc., this phase is strongly platform – dependent and not so suitable for benchmarking. </a:t>
            </a:r>
          </a:p>
          <a:p>
            <a:pPr>
              <a:buNone/>
            </a:pPr>
            <a:r>
              <a:rPr lang="en-US" sz="2000" dirty="0" smtClean="0"/>
              <a:t>	</a:t>
            </a:r>
          </a:p>
          <a:p>
            <a:pPr>
              <a:buNone/>
            </a:pPr>
            <a:r>
              <a:rPr lang="en-US" sz="2000" dirty="0" smtClean="0"/>
              <a:t>	The molecular dynamics phase. To demonstrate the scalability of the approach, in Fig. 1 variation of the wall-clock computational time required to carry out an MD simulation of a modest-size water cluster (consisting of 32 water molecules) is plotted against the number of computing processes (processors/cores). Fig. 2 shows the same data, where both axes are logarithmic (log-log plot). The parallelization has been achieved by the MPI paradigm.</a:t>
            </a:r>
            <a:endParaRPr lang="mk-MK"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571472" y="714356"/>
            <a:ext cx="807249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FP7-INFRASTRUCTURES-2010-2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HP-SEE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mk-MK"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High-Performance Computing Infrastructure for South East Europe’s Research Communities</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nvGraphicFramePr>
        <p:xfrm>
          <a:off x="1655445" y="3352800"/>
          <a:ext cx="5833110" cy="152400"/>
        </p:xfrm>
        <a:graphic>
          <a:graphicData uri="http://schemas.openxmlformats.org/drawingml/2006/table">
            <a:tbl>
              <a:tblPr/>
              <a:tblGrid>
                <a:gridCol w="2916555"/>
                <a:gridCol w="2916555"/>
              </a:tblGrid>
              <a:tr h="0">
                <a:tc>
                  <a:txBody>
                    <a:bodyPr/>
                    <a:lstStyle/>
                    <a:p>
                      <a:pPr algn="ctr">
                        <a:spcBef>
                          <a:spcPts val="300"/>
                        </a:spcBef>
                        <a:spcAft>
                          <a:spcPts val="300"/>
                        </a:spcAft>
                      </a:pPr>
                      <a:endParaRPr lang="en-US" sz="1000">
                        <a:latin typeface="Verdana"/>
                        <a:ea typeface="Times New Roman"/>
                        <a:cs typeface="Times New Roman"/>
                      </a:endParaRPr>
                    </a:p>
                  </a:txBody>
                  <a:tcPr marL="68580" marR="68580" marT="0" marB="0" anchor="ctr">
                    <a:lnL>
                      <a:noFill/>
                    </a:lnL>
                    <a:lnR>
                      <a:noFill/>
                    </a:lnR>
                    <a:lnT>
                      <a:noFill/>
                    </a:lnT>
                    <a:lnB>
                      <a:noFill/>
                    </a:lnB>
                  </a:tcPr>
                </a:tc>
                <a:tc>
                  <a:txBody>
                    <a:bodyPr/>
                    <a:lstStyle/>
                    <a:p>
                      <a:pPr algn="ctr">
                        <a:spcBef>
                          <a:spcPts val="300"/>
                        </a:spcBef>
                        <a:spcAft>
                          <a:spcPts val="300"/>
                        </a:spcAft>
                      </a:pPr>
                      <a:endParaRPr lang="en-US" sz="900" dirty="0">
                        <a:ln w="0">
                          <a:solidFill>
                            <a:prstClr val="black"/>
                          </a:solidFill>
                        </a:ln>
                        <a:noFill/>
                        <a:effectLst>
                          <a:outerShdw blurRad="50800" dist="38100" algn="tr" rotWithShape="0">
                            <a:prstClr val="black">
                              <a:alpha val="40000"/>
                            </a:prstClr>
                          </a:outerShdw>
                        </a:effectLst>
                        <a:latin typeface="Verdana"/>
                        <a:ea typeface="Times New Roman"/>
                        <a:cs typeface="Times New Roman"/>
                      </a:endParaRPr>
                    </a:p>
                  </a:txBody>
                  <a:tcPr marL="68580" marR="68580" marT="0" marB="0" anchor="ctr">
                    <a:lnL>
                      <a:noFill/>
                    </a:lnL>
                    <a:lnR>
                      <a:noFill/>
                    </a:lnR>
                    <a:lnT>
                      <a:noFill/>
                    </a:lnT>
                    <a:lnB>
                      <a:noFill/>
                    </a:lnB>
                  </a:tcPr>
                </a:tc>
              </a:tr>
            </a:tbl>
          </a:graphicData>
        </a:graphic>
      </p:graphicFrame>
      <p:pic>
        <p:nvPicPr>
          <p:cNvPr id="39942" name="Picture 6" descr="FP7-cap-RGB"/>
          <p:cNvPicPr>
            <a:picLocks noChangeAspect="1" noChangeArrowheads="1"/>
          </p:cNvPicPr>
          <p:nvPr/>
        </p:nvPicPr>
        <p:blipFill>
          <a:blip r:embed="rId2" cstate="print"/>
          <a:srcRect/>
          <a:stretch>
            <a:fillRect/>
          </a:stretch>
        </p:blipFill>
        <p:spPr bwMode="auto">
          <a:xfrm>
            <a:off x="2143108" y="4429132"/>
            <a:ext cx="2109794" cy="1718461"/>
          </a:xfrm>
          <a:prstGeom prst="rect">
            <a:avLst/>
          </a:prstGeom>
          <a:noFill/>
        </p:spPr>
      </p:pic>
      <p:pic>
        <p:nvPicPr>
          <p:cNvPr id="39941" name="Picture 5" descr="HP-SEE-logo-small"/>
          <p:cNvPicPr>
            <a:picLocks noChangeAspect="1" noChangeArrowheads="1"/>
          </p:cNvPicPr>
          <p:nvPr/>
        </p:nvPicPr>
        <p:blipFill>
          <a:blip r:embed="rId3" cstate="print"/>
          <a:srcRect/>
          <a:stretch>
            <a:fillRect/>
          </a:stretch>
        </p:blipFill>
        <p:spPr bwMode="auto">
          <a:xfrm>
            <a:off x="4929190" y="4429132"/>
            <a:ext cx="1838329" cy="164482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857224" y="285728"/>
            <a:ext cx="7284676" cy="5286412"/>
          </a:xfrm>
          <a:prstGeom prst="rect">
            <a:avLst/>
          </a:prstGeom>
          <a:noFill/>
          <a:ln w="9525">
            <a:noFill/>
            <a:miter lim="800000"/>
            <a:headEnd/>
            <a:tailEnd/>
          </a:ln>
        </p:spPr>
      </p:pic>
      <p:sp>
        <p:nvSpPr>
          <p:cNvPr id="5" name="Rectangle 4"/>
          <p:cNvSpPr/>
          <p:nvPr/>
        </p:nvSpPr>
        <p:spPr>
          <a:xfrm>
            <a:off x="1428728" y="5857892"/>
            <a:ext cx="733021" cy="369332"/>
          </a:xfrm>
          <a:prstGeom prst="rect">
            <a:avLst/>
          </a:prstGeom>
        </p:spPr>
        <p:txBody>
          <a:bodyPr wrap="none">
            <a:spAutoFit/>
          </a:bodyPr>
          <a:lstStyle/>
          <a:p>
            <a:r>
              <a:rPr lang="en-US" dirty="0" smtClean="0"/>
              <a:t>Fig. 1.</a:t>
            </a:r>
            <a:endParaRPr lang="mk-MK"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srcRect/>
          <a:stretch>
            <a:fillRect/>
          </a:stretch>
        </p:blipFill>
        <p:spPr bwMode="auto">
          <a:xfrm>
            <a:off x="714348" y="428604"/>
            <a:ext cx="7580000" cy="5500726"/>
          </a:xfrm>
          <a:prstGeom prst="rect">
            <a:avLst/>
          </a:prstGeom>
          <a:noFill/>
          <a:ln w="9525">
            <a:noFill/>
            <a:miter lim="800000"/>
            <a:headEnd/>
            <a:tailEnd/>
          </a:ln>
        </p:spPr>
      </p:pic>
      <p:sp>
        <p:nvSpPr>
          <p:cNvPr id="5" name="Rectangle 4"/>
          <p:cNvSpPr/>
          <p:nvPr/>
        </p:nvSpPr>
        <p:spPr>
          <a:xfrm>
            <a:off x="1214414" y="6143644"/>
            <a:ext cx="773097" cy="369332"/>
          </a:xfrm>
          <a:prstGeom prst="rect">
            <a:avLst/>
          </a:prstGeom>
        </p:spPr>
        <p:txBody>
          <a:bodyPr wrap="none">
            <a:spAutoFit/>
          </a:bodyPr>
          <a:lstStyle/>
          <a:p>
            <a:r>
              <a:rPr lang="en-US" dirty="0" smtClean="0"/>
              <a:t>Fig. 2.</a:t>
            </a:r>
            <a:endParaRPr lang="mk-MK"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229600" cy="4389120"/>
          </a:xfrm>
        </p:spPr>
        <p:txBody>
          <a:bodyPr>
            <a:normAutofit fontScale="92500" lnSpcReduction="20000"/>
          </a:bodyPr>
          <a:lstStyle/>
          <a:p>
            <a:pPr hangingPunct="0"/>
            <a:r>
              <a:rPr lang="en-US" b="1" dirty="0" smtClean="0"/>
              <a:t>We selected 76 snapshots from the CPMD simulation, taken at regular intervals from the 10 </a:t>
            </a:r>
            <a:r>
              <a:rPr lang="en-US" b="1" dirty="0" err="1" smtClean="0"/>
              <a:t>ps</a:t>
            </a:r>
            <a:r>
              <a:rPr lang="en-US" b="1" dirty="0" smtClean="0"/>
              <a:t> long production run, i.e. 152 OH</a:t>
            </a:r>
            <a:r>
              <a:rPr lang="en-US" b="1" baseline="30000" dirty="0" smtClean="0"/>
              <a:t>-</a:t>
            </a:r>
            <a:r>
              <a:rPr lang="en-US" b="1" dirty="0" smtClean="0"/>
              <a:t> candidates for a </a:t>
            </a:r>
            <a:r>
              <a:rPr lang="en-US" b="1" dirty="0" err="1" smtClean="0"/>
              <a:t>vibrational</a:t>
            </a:r>
            <a:r>
              <a:rPr lang="en-US" b="1" dirty="0" smtClean="0"/>
              <a:t> analysis.</a:t>
            </a:r>
            <a:endParaRPr lang="mk-MK" dirty="0" smtClean="0"/>
          </a:p>
          <a:p>
            <a:pPr hangingPunct="0"/>
            <a:r>
              <a:rPr lang="en-US" b="1" dirty="0" smtClean="0"/>
              <a:t>We then excluded from the analysis all configurations where </a:t>
            </a:r>
            <a:r>
              <a:rPr lang="en-US" b="1" i="1" dirty="0" smtClean="0"/>
              <a:t>proton transfers</a:t>
            </a:r>
            <a:r>
              <a:rPr lang="en-US" b="1" dirty="0" smtClean="0"/>
              <a:t> (or good transfer attempts) were found to occur. We classified a snapshot as a proton transfer case along the </a:t>
            </a:r>
            <a:r>
              <a:rPr lang="en-US" b="1" dirty="0" err="1" smtClean="0"/>
              <a:t>O</a:t>
            </a:r>
            <a:r>
              <a:rPr lang="en-US" b="1" baseline="-25000" dirty="0" err="1" smtClean="0"/>
              <a:t>w</a:t>
            </a:r>
            <a:r>
              <a:rPr lang="en-US" b="1" baseline="-25000" dirty="0" smtClean="0"/>
              <a:t>  </a:t>
            </a:r>
            <a:r>
              <a:rPr lang="en-US" b="1" dirty="0" smtClean="0"/>
              <a:t>- - -O* coordinate, if for  </a:t>
            </a:r>
            <a:r>
              <a:rPr lang="en-US" dirty="0" smtClean="0"/>
              <a:t>  		, </a:t>
            </a:r>
            <a:r>
              <a:rPr lang="en-US" b="1" dirty="0" smtClean="0"/>
              <a:t>at least one of the following three criteria is fulfilled: (</a:t>
            </a:r>
            <a:r>
              <a:rPr lang="en-US" b="1" dirty="0" err="1" smtClean="0"/>
              <a:t>i</a:t>
            </a:r>
            <a:r>
              <a:rPr lang="en-US" b="1" dirty="0" smtClean="0"/>
              <a:t>)  </a:t>
            </a:r>
            <a:r>
              <a:rPr lang="en-US" b="1" i="1" dirty="0" smtClean="0"/>
              <a:t>r</a:t>
            </a:r>
            <a:r>
              <a:rPr lang="en-US" b="1" baseline="-25000" dirty="0" smtClean="0"/>
              <a:t>1</a:t>
            </a:r>
            <a:r>
              <a:rPr lang="en-US" b="1" dirty="0" smtClean="0"/>
              <a:t>   &gt; 1.2 Å,  (ii)  </a:t>
            </a:r>
            <a:r>
              <a:rPr lang="en-US" b="1" i="1" dirty="0" smtClean="0"/>
              <a:t>r</a:t>
            </a:r>
            <a:r>
              <a:rPr lang="en-US" b="1" baseline="-25000" dirty="0" smtClean="0"/>
              <a:t>2</a:t>
            </a:r>
            <a:r>
              <a:rPr lang="en-US" b="1" dirty="0" smtClean="0"/>
              <a:t>  &lt; 1.4 Å,  (iii)  |δ|  = |</a:t>
            </a:r>
            <a:r>
              <a:rPr lang="en-US" b="1" i="1" dirty="0" smtClean="0"/>
              <a:t>r</a:t>
            </a:r>
            <a:r>
              <a:rPr lang="en-US" b="1" baseline="-25000" dirty="0" smtClean="0"/>
              <a:t>1 </a:t>
            </a:r>
            <a:r>
              <a:rPr lang="en-US" b="1" dirty="0" smtClean="0"/>
              <a:t> − </a:t>
            </a:r>
            <a:r>
              <a:rPr lang="en-US" b="1" i="1" dirty="0" smtClean="0"/>
              <a:t>r</a:t>
            </a:r>
            <a:r>
              <a:rPr lang="en-US" b="1" baseline="-25000" dirty="0" smtClean="0"/>
              <a:t>2</a:t>
            </a:r>
            <a:r>
              <a:rPr lang="en-US" b="1" dirty="0" smtClean="0"/>
              <a:t> | &lt; 0.1 Å.</a:t>
            </a:r>
            <a:endParaRPr lang="mk-MK" dirty="0" smtClean="0"/>
          </a:p>
          <a:p>
            <a:r>
              <a:rPr lang="en-US" b="1" dirty="0" smtClean="0"/>
              <a:t>The remaining number of cases to be </a:t>
            </a:r>
            <a:r>
              <a:rPr lang="en-US" b="1" dirty="0" err="1" smtClean="0"/>
              <a:t>analysed</a:t>
            </a:r>
            <a:r>
              <a:rPr lang="en-US" b="1" dirty="0" smtClean="0"/>
              <a:t> was 130, which we thus believe to represent geometries sufficiently far from a proton transfer. </a:t>
            </a:r>
            <a:endParaRPr lang="mk-MK" dirty="0"/>
          </a:p>
        </p:txBody>
      </p:sp>
      <p:pic>
        <p:nvPicPr>
          <p:cNvPr id="25602" name="Picture 2"/>
          <p:cNvPicPr>
            <a:picLocks noChangeAspect="1" noChangeArrowheads="1"/>
          </p:cNvPicPr>
          <p:nvPr/>
        </p:nvPicPr>
        <p:blipFill>
          <a:blip r:embed="rId2"/>
          <a:srcRect/>
          <a:stretch>
            <a:fillRect/>
          </a:stretch>
        </p:blipFill>
        <p:spPr bwMode="auto">
          <a:xfrm>
            <a:off x="1285852" y="3786190"/>
            <a:ext cx="2065783" cy="285752"/>
          </a:xfrm>
          <a:prstGeom prst="rect">
            <a:avLst/>
          </a:prstGeom>
          <a:solidFill>
            <a:srgbClr val="FFFFFF"/>
          </a:solid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4389120"/>
          </a:xfrm>
        </p:spPr>
        <p:txBody>
          <a:bodyPr>
            <a:normAutofit fontScale="92500" lnSpcReduction="10000"/>
          </a:bodyPr>
          <a:lstStyle/>
          <a:p>
            <a:r>
              <a:rPr lang="en-US" b="1" i="1" dirty="0" smtClean="0"/>
              <a:t>Step 2, construction of system to be used in the Quantum Chemical (QC) calculations.</a:t>
            </a:r>
            <a:r>
              <a:rPr lang="en-US" b="1" dirty="0" smtClean="0"/>
              <a:t> </a:t>
            </a:r>
            <a:r>
              <a:rPr lang="en-US" dirty="0" smtClean="0"/>
              <a:t>From each of the collected snapshots, clusters were extracted, for which we performed QC calculations in Step 3. A dividing plane between the O* and H* sides of the ion is defined in </a:t>
            </a:r>
            <a:r>
              <a:rPr lang="en-US" b="1" dirty="0" smtClean="0"/>
              <a:t>Fig. 3</a:t>
            </a:r>
            <a:r>
              <a:rPr lang="en-US" dirty="0" smtClean="0"/>
              <a:t>. Each "QM cluster" was composed of a</a:t>
            </a:r>
            <a:r>
              <a:rPr lang="en-US" b="1" dirty="0" smtClean="0"/>
              <a:t> </a:t>
            </a:r>
            <a:r>
              <a:rPr lang="en-US" dirty="0" smtClean="0"/>
              <a:t>central OH</a:t>
            </a:r>
            <a:r>
              <a:rPr lang="en-US" baseline="30000" dirty="0" smtClean="0"/>
              <a:t>-</a:t>
            </a:r>
            <a:r>
              <a:rPr lang="en-US" dirty="0" smtClean="0"/>
              <a:t> ion, all water molecules residing within an </a:t>
            </a:r>
            <a:r>
              <a:rPr lang="en-US" i="1" dirty="0" smtClean="0"/>
              <a:t>R</a:t>
            </a:r>
            <a:r>
              <a:rPr lang="en-US" dirty="0" smtClean="0"/>
              <a:t>(</a:t>
            </a:r>
            <a:r>
              <a:rPr lang="en-US" dirty="0" err="1" smtClean="0"/>
              <a:t>O</a:t>
            </a:r>
            <a:r>
              <a:rPr lang="en-US" baseline="-25000" dirty="0" err="1" smtClean="0"/>
              <a:t>w</a:t>
            </a:r>
            <a:r>
              <a:rPr lang="en-US" baseline="-25000" dirty="0" smtClean="0"/>
              <a:t> </a:t>
            </a:r>
            <a:r>
              <a:rPr lang="en-US" dirty="0" smtClean="0"/>
              <a:t> • • • O*) distance of less than 3.5 Å on the O* side, and all water molecules residing within an </a:t>
            </a:r>
            <a:r>
              <a:rPr lang="en-US" i="1" dirty="0" smtClean="0"/>
              <a:t>R</a:t>
            </a:r>
            <a:r>
              <a:rPr lang="en-US" dirty="0" smtClean="0"/>
              <a:t>(</a:t>
            </a:r>
            <a:r>
              <a:rPr lang="en-US" dirty="0" err="1" smtClean="0"/>
              <a:t>O</a:t>
            </a:r>
            <a:r>
              <a:rPr lang="en-US" baseline="-25000" dirty="0" err="1" smtClean="0"/>
              <a:t>w</a:t>
            </a:r>
            <a:r>
              <a:rPr lang="en-US" baseline="-25000" dirty="0" smtClean="0"/>
              <a:t> </a:t>
            </a:r>
            <a:r>
              <a:rPr lang="en-US" dirty="0" smtClean="0"/>
              <a:t> • • • H*) distance of less than 4.5 Å on the H* side. These cut-offs were based on the information from the radial pair distribution functions (</a:t>
            </a:r>
            <a:r>
              <a:rPr lang="en-US" i="1" dirty="0" err="1" smtClean="0"/>
              <a:t>rdf</a:t>
            </a:r>
            <a:r>
              <a:rPr lang="en-US" dirty="0" err="1" smtClean="0"/>
              <a:t>s</a:t>
            </a:r>
            <a:r>
              <a:rPr lang="en-US" dirty="0" smtClean="0"/>
              <a:t>).</a:t>
            </a:r>
            <a:endParaRPr lang="mk-MK"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429000"/>
            <a:ext cx="8229600" cy="3136594"/>
          </a:xfrm>
        </p:spPr>
        <p:txBody>
          <a:bodyPr/>
          <a:lstStyle/>
          <a:p>
            <a:pPr>
              <a:buNone/>
            </a:pPr>
            <a:r>
              <a:rPr lang="en-GB" sz="2800" dirty="0" smtClean="0"/>
              <a:t>	Definition of regions I, II and III constructed with the help of a </a:t>
            </a:r>
            <a:r>
              <a:rPr lang="en-GB" sz="2800" dirty="0" smtClean="0"/>
              <a:t>dividing plane </a:t>
            </a:r>
            <a:r>
              <a:rPr lang="en-GB" sz="2800" dirty="0" smtClean="0"/>
              <a:t>through the </a:t>
            </a:r>
            <a:r>
              <a:rPr lang="en-GB" sz="2800" dirty="0" err="1" smtClean="0"/>
              <a:t>center</a:t>
            </a:r>
            <a:r>
              <a:rPr lang="en-GB" sz="2800" dirty="0" smtClean="0"/>
              <a:t> of the O*–H* bond of the hydroxide ion. Region I </a:t>
            </a:r>
            <a:r>
              <a:rPr lang="en-GB" sz="2800" dirty="0" smtClean="0"/>
              <a:t>contains all </a:t>
            </a:r>
            <a:r>
              <a:rPr lang="en-GB" sz="2800" dirty="0" smtClean="0"/>
              <a:t>water molecules within a R(O*–</a:t>
            </a:r>
            <a:r>
              <a:rPr lang="en-GB" sz="2800" dirty="0" err="1" smtClean="0"/>
              <a:t>O</a:t>
            </a:r>
            <a:r>
              <a:rPr lang="en-GB" sz="2800" baseline="-25000" dirty="0" err="1" smtClean="0"/>
              <a:t>w</a:t>
            </a:r>
            <a:r>
              <a:rPr lang="en-GB" sz="2800" dirty="0" smtClean="0"/>
              <a:t>) distance of 3.5 A. Regions II and III contain all water molecules within a R(H*–</a:t>
            </a:r>
            <a:r>
              <a:rPr lang="en-GB" sz="2800" dirty="0" err="1" smtClean="0"/>
              <a:t>O</a:t>
            </a:r>
            <a:r>
              <a:rPr lang="en-GB" sz="2800" baseline="-25000" dirty="0" err="1" smtClean="0"/>
              <a:t>w</a:t>
            </a:r>
            <a:r>
              <a:rPr lang="en-GB" sz="2800" dirty="0" smtClean="0"/>
              <a:t>) distance of 4.5 A.</a:t>
            </a:r>
            <a:endParaRPr lang="mk-MK" dirty="0"/>
          </a:p>
        </p:txBody>
      </p:sp>
      <p:pic>
        <p:nvPicPr>
          <p:cNvPr id="4" name="Picture 6"/>
          <p:cNvPicPr>
            <a:picLocks noChangeAspect="1" noChangeArrowheads="1"/>
          </p:cNvPicPr>
          <p:nvPr/>
        </p:nvPicPr>
        <p:blipFill>
          <a:blip r:embed="rId2"/>
          <a:srcRect/>
          <a:stretch>
            <a:fillRect/>
          </a:stretch>
        </p:blipFill>
        <p:spPr bwMode="auto">
          <a:xfrm>
            <a:off x="2714612" y="142852"/>
            <a:ext cx="3338801" cy="314327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29600" cy="2928958"/>
          </a:xfrm>
        </p:spPr>
        <p:txBody>
          <a:bodyPr/>
          <a:lstStyle/>
          <a:p>
            <a:r>
              <a:rPr lang="en-US" b="1" i="1" dirty="0" smtClean="0"/>
              <a:t>Step 3, QC calculations of the potential energy surface (PES)</a:t>
            </a:r>
            <a:r>
              <a:rPr lang="en-US" b="1" dirty="0" smtClean="0"/>
              <a:t>.  </a:t>
            </a:r>
            <a:r>
              <a:rPr lang="en-US" dirty="0" smtClean="0"/>
              <a:t>One-dimensional potential energy curves Δ</a:t>
            </a:r>
            <a:r>
              <a:rPr lang="en-US" i="1" dirty="0" smtClean="0"/>
              <a:t>E</a:t>
            </a:r>
            <a:r>
              <a:rPr lang="en-US" dirty="0" smtClean="0"/>
              <a:t>(</a:t>
            </a:r>
            <a:r>
              <a:rPr lang="en-US" i="1" dirty="0" smtClean="0"/>
              <a:t>r</a:t>
            </a:r>
            <a:r>
              <a:rPr lang="en-US" dirty="0" smtClean="0"/>
              <a:t>(OH</a:t>
            </a:r>
            <a:r>
              <a:rPr lang="en-US" baseline="30000" dirty="0" smtClean="0"/>
              <a:t>-</a:t>
            </a:r>
            <a:r>
              <a:rPr lang="en-US" dirty="0" smtClean="0"/>
              <a:t>)) (or</a:t>
            </a:r>
            <a:r>
              <a:rPr lang="en-US" i="1" dirty="0" smtClean="0"/>
              <a:t> U </a:t>
            </a:r>
            <a:r>
              <a:rPr lang="en-US" dirty="0" smtClean="0"/>
              <a:t>(</a:t>
            </a:r>
            <a:r>
              <a:rPr lang="en-US" i="1" dirty="0" smtClean="0"/>
              <a:t>r</a:t>
            </a:r>
            <a:r>
              <a:rPr lang="en-US" dirty="0" smtClean="0"/>
              <a:t>(OH</a:t>
            </a:r>
            <a:r>
              <a:rPr lang="en-US" baseline="30000" dirty="0" smtClean="0"/>
              <a:t>-</a:t>
            </a:r>
            <a:r>
              <a:rPr lang="en-US" dirty="0" smtClean="0"/>
              <a:t>))</a:t>
            </a:r>
            <a:r>
              <a:rPr lang="en-US" baseline="30000" dirty="0" smtClean="0"/>
              <a:t>  </a:t>
            </a:r>
            <a:r>
              <a:rPr lang="en-US" dirty="0" smtClean="0"/>
              <a:t>were calculated in the interval 0.7 Å  &lt; </a:t>
            </a:r>
            <a:r>
              <a:rPr lang="en-US" i="1" dirty="0" smtClean="0"/>
              <a:t>r</a:t>
            </a:r>
            <a:r>
              <a:rPr lang="en-US" dirty="0" smtClean="0"/>
              <a:t>(OH</a:t>
            </a:r>
            <a:r>
              <a:rPr lang="en-US" baseline="30000" dirty="0" smtClean="0"/>
              <a:t>-</a:t>
            </a:r>
            <a:r>
              <a:rPr lang="en-US" dirty="0" smtClean="0"/>
              <a:t>)</a:t>
            </a:r>
            <a:r>
              <a:rPr lang="en-US" baseline="30000" dirty="0" smtClean="0"/>
              <a:t>  </a:t>
            </a:r>
            <a:r>
              <a:rPr lang="en-US" dirty="0" smtClean="0"/>
              <a:t>&lt; 1.5 Å  with an increment of 0.015 Å. The B3LYP/6-31G++(</a:t>
            </a:r>
            <a:r>
              <a:rPr lang="en-US" dirty="0" err="1" smtClean="0"/>
              <a:t>d,p</a:t>
            </a:r>
            <a:r>
              <a:rPr lang="en-US" dirty="0" smtClean="0"/>
              <a:t>) method with basis-set superposition error (BSSE) correction according to the Counterpoise method.</a:t>
            </a:r>
            <a:endParaRPr lang="mk-MK"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26625" name="Object 1"/>
          <p:cNvGraphicFramePr>
            <a:graphicFrameLocks noChangeAspect="1"/>
          </p:cNvGraphicFramePr>
          <p:nvPr/>
        </p:nvGraphicFramePr>
        <p:xfrm>
          <a:off x="928662" y="3429000"/>
          <a:ext cx="6813399" cy="1000132"/>
        </p:xfrm>
        <a:graphic>
          <a:graphicData uri="http://schemas.openxmlformats.org/presentationml/2006/ole">
            <p:oleObj spid="_x0000_s26625" name="Equation" r:id="rId3" imgW="3111500" imgH="457200" progId="Equation.3">
              <p:embed/>
            </p:oleObj>
          </a:graphicData>
        </a:graphic>
      </p:graphicFrame>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26627" name="Object 3"/>
          <p:cNvGraphicFramePr>
            <a:graphicFrameLocks noChangeAspect="1"/>
          </p:cNvGraphicFramePr>
          <p:nvPr/>
        </p:nvGraphicFramePr>
        <p:xfrm>
          <a:off x="3357554" y="4572008"/>
          <a:ext cx="2705714" cy="642942"/>
        </p:xfrm>
        <a:graphic>
          <a:graphicData uri="http://schemas.openxmlformats.org/presentationml/2006/ole">
            <p:oleObj spid="_x0000_s26627" name="Equation" r:id="rId4" imgW="965200" imgH="228600" progId="Equation.3">
              <p:embed/>
            </p:oleObj>
          </a:graphicData>
        </a:graphic>
      </p:graphicFrame>
      <p:sp>
        <p:nvSpPr>
          <p:cNvPr id="26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26629" name="Object 5"/>
          <p:cNvGraphicFramePr>
            <a:graphicFrameLocks noChangeAspect="1"/>
          </p:cNvGraphicFramePr>
          <p:nvPr/>
        </p:nvGraphicFramePr>
        <p:xfrm>
          <a:off x="3500430" y="5357826"/>
          <a:ext cx="2486035" cy="1052645"/>
        </p:xfrm>
        <a:graphic>
          <a:graphicData uri="http://schemas.openxmlformats.org/presentationml/2006/ole">
            <p:oleObj spid="_x0000_s26629" name="Equation" r:id="rId5" imgW="1054100" imgH="444500" progId="Equation.3">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0721" name="Object 1"/>
          <p:cNvGraphicFramePr>
            <a:graphicFrameLocks noChangeAspect="1"/>
          </p:cNvGraphicFramePr>
          <p:nvPr/>
        </p:nvGraphicFramePr>
        <p:xfrm>
          <a:off x="3714744" y="571480"/>
          <a:ext cx="1533536" cy="1000132"/>
        </p:xfrm>
        <a:graphic>
          <a:graphicData uri="http://schemas.openxmlformats.org/presentationml/2006/ole">
            <p:oleObj spid="_x0000_s30721" name="Equation" r:id="rId3" imgW="660113" imgH="431613" progId="Equation.3">
              <p:embed/>
            </p:oleObj>
          </a:graphicData>
        </a:graphic>
      </p:graphicFrame>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0723" name="Object 3"/>
          <p:cNvGraphicFramePr>
            <a:graphicFrameLocks noChangeAspect="1"/>
          </p:cNvGraphicFramePr>
          <p:nvPr/>
        </p:nvGraphicFramePr>
        <p:xfrm>
          <a:off x="2214546" y="1571612"/>
          <a:ext cx="5124900" cy="714380"/>
        </p:xfrm>
        <a:graphic>
          <a:graphicData uri="http://schemas.openxmlformats.org/presentationml/2006/ole">
            <p:oleObj spid="_x0000_s30723" name="Equation" r:id="rId4" imgW="1574117" imgH="215806" progId="Equation.3">
              <p:embed/>
            </p:oleObj>
          </a:graphicData>
        </a:graphic>
      </p:graphicFrame>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0725" name="Object 5"/>
          <p:cNvGraphicFramePr>
            <a:graphicFrameLocks noChangeAspect="1"/>
          </p:cNvGraphicFramePr>
          <p:nvPr/>
        </p:nvGraphicFramePr>
        <p:xfrm>
          <a:off x="2723324" y="2500306"/>
          <a:ext cx="3528340" cy="1071570"/>
        </p:xfrm>
        <a:graphic>
          <a:graphicData uri="http://schemas.openxmlformats.org/presentationml/2006/ole">
            <p:oleObj spid="_x0000_s30725" name="Equation" r:id="rId5" imgW="1282700" imgH="393700" progId="Equation.3">
              <p:embed/>
            </p:oleObj>
          </a:graphicData>
        </a:graphic>
      </p:graphicFrame>
      <p:sp>
        <p:nvSpPr>
          <p:cNvPr id="307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0727" name="Object 7"/>
          <p:cNvGraphicFramePr>
            <a:graphicFrameLocks noChangeAspect="1"/>
          </p:cNvGraphicFramePr>
          <p:nvPr/>
        </p:nvGraphicFramePr>
        <p:xfrm>
          <a:off x="1785918" y="3714752"/>
          <a:ext cx="2205260" cy="714380"/>
        </p:xfrm>
        <a:graphic>
          <a:graphicData uri="http://schemas.openxmlformats.org/presentationml/2006/ole">
            <p:oleObj spid="_x0000_s30727" name="Equation" r:id="rId6" imgW="672808" imgH="215806" progId="Equation.3">
              <p:embed/>
            </p:oleObj>
          </a:graphicData>
        </a:graphic>
      </p:graphicFrame>
      <p:sp>
        <p:nvSpPr>
          <p:cNvPr id="307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0729" name="Object 9"/>
          <p:cNvGraphicFramePr>
            <a:graphicFrameLocks noChangeAspect="1"/>
          </p:cNvGraphicFramePr>
          <p:nvPr/>
        </p:nvGraphicFramePr>
        <p:xfrm>
          <a:off x="4663198" y="3571876"/>
          <a:ext cx="2868160" cy="1214446"/>
        </p:xfrm>
        <a:graphic>
          <a:graphicData uri="http://schemas.openxmlformats.org/presentationml/2006/ole">
            <p:oleObj spid="_x0000_s30729" name="Equation" r:id="rId7" imgW="1054100" imgH="444500" progId="Equation.3">
              <p:embed/>
            </p:oleObj>
          </a:graphicData>
        </a:graphic>
      </p:graphicFrame>
      <p:sp>
        <p:nvSpPr>
          <p:cNvPr id="307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0731" name="Object 11"/>
          <p:cNvGraphicFramePr>
            <a:graphicFrameLocks noChangeAspect="1"/>
          </p:cNvGraphicFramePr>
          <p:nvPr/>
        </p:nvGraphicFramePr>
        <p:xfrm>
          <a:off x="1500166" y="5072074"/>
          <a:ext cx="2787602" cy="1000132"/>
        </p:xfrm>
        <a:graphic>
          <a:graphicData uri="http://schemas.openxmlformats.org/presentationml/2006/ole">
            <p:oleObj spid="_x0000_s30731" name="Equation" r:id="rId8" imgW="1244600" imgH="444500" progId="Equation.3">
              <p:embed/>
            </p:oleObj>
          </a:graphicData>
        </a:graphic>
      </p:graphicFrame>
      <p:sp>
        <p:nvSpPr>
          <p:cNvPr id="307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0733" name="Object 13"/>
          <p:cNvGraphicFramePr>
            <a:graphicFrameLocks noChangeAspect="1"/>
          </p:cNvGraphicFramePr>
          <p:nvPr/>
        </p:nvGraphicFramePr>
        <p:xfrm>
          <a:off x="5286380" y="5143512"/>
          <a:ext cx="2407613" cy="857256"/>
        </p:xfrm>
        <a:graphic>
          <a:graphicData uri="http://schemas.openxmlformats.org/presentationml/2006/ole">
            <p:oleObj spid="_x0000_s30733" name="Equation" r:id="rId9" imgW="1256755" imgH="444307"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28604"/>
            <a:ext cx="8229600" cy="4389120"/>
          </a:xfrm>
        </p:spPr>
        <p:txBody>
          <a:bodyPr/>
          <a:lstStyle/>
          <a:p>
            <a:r>
              <a:rPr lang="en-US" b="1" i="1" dirty="0" smtClean="0"/>
              <a:t>Step 4, </a:t>
            </a:r>
            <a:r>
              <a:rPr lang="en-US" b="1" i="1" dirty="0" err="1" smtClean="0"/>
              <a:t>vibrational</a:t>
            </a:r>
            <a:r>
              <a:rPr lang="en-US" b="1" i="1" dirty="0" smtClean="0"/>
              <a:t> Quantum Mechanical (QM) calculations</a:t>
            </a:r>
            <a:r>
              <a:rPr lang="en-US" b="1" dirty="0" smtClean="0"/>
              <a:t>. </a:t>
            </a:r>
            <a:r>
              <a:rPr lang="en-US" dirty="0" smtClean="0"/>
              <a:t>The </a:t>
            </a:r>
            <a:r>
              <a:rPr lang="en-US" dirty="0" err="1" smtClean="0"/>
              <a:t>vibrational</a:t>
            </a:r>
            <a:r>
              <a:rPr lang="en-US" dirty="0" smtClean="0"/>
              <a:t> energy levels were calculated quantum-mechanically from the one-dimensional potential energy curves using the discrete variable representation (DVR)</a:t>
            </a:r>
            <a:endParaRPr lang="mk-MK" dirty="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1745" name="Object 1"/>
          <p:cNvGraphicFramePr>
            <a:graphicFrameLocks noChangeAspect="1"/>
          </p:cNvGraphicFramePr>
          <p:nvPr/>
        </p:nvGraphicFramePr>
        <p:xfrm>
          <a:off x="1000100" y="2643182"/>
          <a:ext cx="6897736" cy="785818"/>
        </p:xfrm>
        <a:graphic>
          <a:graphicData uri="http://schemas.openxmlformats.org/presentationml/2006/ole">
            <p:oleObj spid="_x0000_s31745" name="Equation" r:id="rId3" imgW="3009900" imgH="342900" progId="Equation.3">
              <p:embed/>
            </p:oleObj>
          </a:graphicData>
        </a:graphic>
      </p:graphicFrame>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1747" name="Object 3"/>
          <p:cNvGraphicFramePr>
            <a:graphicFrameLocks noChangeAspect="1"/>
          </p:cNvGraphicFramePr>
          <p:nvPr/>
        </p:nvGraphicFramePr>
        <p:xfrm>
          <a:off x="928662" y="3714752"/>
          <a:ext cx="7262864" cy="857256"/>
        </p:xfrm>
        <a:graphic>
          <a:graphicData uri="http://schemas.openxmlformats.org/presentationml/2006/ole">
            <p:oleObj spid="_x0000_s31747" name="Equation" r:id="rId4" imgW="2908300" imgH="342900" progId="Equation.3">
              <p:embed/>
            </p:oleObj>
          </a:graphicData>
        </a:graphic>
      </p:graphicFrame>
      <p:sp>
        <p:nvSpPr>
          <p:cNvPr id="317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1749" name="Object 5"/>
          <p:cNvGraphicFramePr>
            <a:graphicFrameLocks noChangeAspect="1"/>
          </p:cNvGraphicFramePr>
          <p:nvPr/>
        </p:nvGraphicFramePr>
        <p:xfrm>
          <a:off x="1714480" y="4786322"/>
          <a:ext cx="1461232" cy="857256"/>
        </p:xfrm>
        <a:graphic>
          <a:graphicData uri="http://schemas.openxmlformats.org/presentationml/2006/ole">
            <p:oleObj spid="_x0000_s31749" name="Equation" r:id="rId5" imgW="710891" imgH="418918" progId="Equation.3">
              <p:embed/>
            </p:oleObj>
          </a:graphicData>
        </a:graphic>
      </p:graphicFrame>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1751" name="Object 7"/>
          <p:cNvGraphicFramePr>
            <a:graphicFrameLocks noChangeAspect="1"/>
          </p:cNvGraphicFramePr>
          <p:nvPr/>
        </p:nvGraphicFramePr>
        <p:xfrm>
          <a:off x="4643438" y="4786322"/>
          <a:ext cx="2390196" cy="785818"/>
        </p:xfrm>
        <a:graphic>
          <a:graphicData uri="http://schemas.openxmlformats.org/presentationml/2006/ole">
            <p:oleObj spid="_x0000_s31751" name="Equation" r:id="rId6" imgW="698500" imgH="228600"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2769" name="Object 1"/>
          <p:cNvGraphicFramePr>
            <a:graphicFrameLocks noChangeAspect="1"/>
          </p:cNvGraphicFramePr>
          <p:nvPr/>
        </p:nvGraphicFramePr>
        <p:xfrm>
          <a:off x="3071802" y="714356"/>
          <a:ext cx="2786073" cy="3467112"/>
        </p:xfrm>
        <a:graphic>
          <a:graphicData uri="http://schemas.openxmlformats.org/presentationml/2006/ole">
            <p:oleObj spid="_x0000_s32769" name="Equation" r:id="rId3" imgW="1282700" imgH="1600200" progId="Equation.3">
              <p:embed/>
            </p:oleObj>
          </a:graphicData>
        </a:graphic>
      </p:graphicFrame>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32771" name="Object 3"/>
          <p:cNvGraphicFramePr>
            <a:graphicFrameLocks noChangeAspect="1"/>
          </p:cNvGraphicFramePr>
          <p:nvPr/>
        </p:nvGraphicFramePr>
        <p:xfrm>
          <a:off x="2071670" y="4572008"/>
          <a:ext cx="4929222" cy="832638"/>
        </p:xfrm>
        <a:graphic>
          <a:graphicData uri="http://schemas.openxmlformats.org/presentationml/2006/ole">
            <p:oleObj spid="_x0000_s32771" name="Equation" r:id="rId4" imgW="1409088" imgH="241195" progId="Equation.3">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229600" cy="4389120"/>
          </a:xfrm>
        </p:spPr>
        <p:txBody>
          <a:bodyPr>
            <a:normAutofit fontScale="92500" lnSpcReduction="10000"/>
          </a:bodyPr>
          <a:lstStyle/>
          <a:p>
            <a:r>
              <a:rPr lang="en-US" b="1" i="1" dirty="0" smtClean="0"/>
              <a:t>Step 5, analysis of frequency vs. field correlations. </a:t>
            </a:r>
            <a:r>
              <a:rPr lang="en-US" dirty="0" smtClean="0"/>
              <a:t>We will discuss the frequency shifts in relation to the electric field that the full hydration shell, or selected parts of it, generate over the molecule. Here we will probe the electric field at the equilibrium H* position for each snapshot (the equilibrium position is known from Step 3) and, moreover, only probe the component along the O*-H* bond. We denote this </a:t>
            </a:r>
            <a:r>
              <a:rPr lang="en-US" i="1" dirty="0" smtClean="0"/>
              <a:t>F</a:t>
            </a:r>
            <a:r>
              <a:rPr lang="en-US" baseline="-25000" dirty="0" smtClean="0"/>
              <a:t>//</a:t>
            </a:r>
            <a:r>
              <a:rPr lang="en-US" dirty="0" smtClean="0"/>
              <a:t> @ H*. The // subscript means "along the </a:t>
            </a:r>
            <a:r>
              <a:rPr lang="en-US" dirty="0" err="1" smtClean="0"/>
              <a:t>vibrational</a:t>
            </a:r>
            <a:r>
              <a:rPr lang="en-US" dirty="0" smtClean="0"/>
              <a:t> coordinate", i.e. here along the OH bond. W</a:t>
            </a:r>
            <a:r>
              <a:rPr lang="en-GB" dirty="0" smtClean="0"/>
              <a:t>e define the electric field as </a:t>
            </a:r>
            <a:r>
              <a:rPr lang="en-GB" i="1" dirty="0" smtClean="0"/>
              <a:t>positive</a:t>
            </a:r>
            <a:r>
              <a:rPr lang="en-GB" dirty="0" smtClean="0"/>
              <a:t> along the molecular axis if it is oriented as if there were positive charges on the oxygen side of the molecule and negative charges on the H side</a:t>
            </a:r>
            <a:endParaRPr lang="mk-MK" dirty="0"/>
          </a:p>
        </p:txBody>
      </p:sp>
      <p:grpSp>
        <p:nvGrpSpPr>
          <p:cNvPr id="33794" name="Group 2"/>
          <p:cNvGrpSpPr>
            <a:grpSpLocks/>
          </p:cNvGrpSpPr>
          <p:nvPr/>
        </p:nvGrpSpPr>
        <p:grpSpPr bwMode="auto">
          <a:xfrm>
            <a:off x="3643306" y="4857760"/>
            <a:ext cx="1822450" cy="1119188"/>
            <a:chOff x="2980" y="127"/>
            <a:chExt cx="2870" cy="1764"/>
          </a:xfrm>
        </p:grpSpPr>
        <p:sp>
          <p:nvSpPr>
            <p:cNvPr id="33795" name="Text Box 3"/>
            <p:cNvSpPr txBox="1">
              <a:spLocks noChangeArrowheads="1"/>
            </p:cNvSpPr>
            <p:nvPr/>
          </p:nvSpPr>
          <p:spPr bwMode="auto">
            <a:xfrm>
              <a:off x="2980" y="127"/>
              <a:ext cx="2870" cy="1764"/>
            </a:xfrm>
            <a:prstGeom prst="rect">
              <a:avLst/>
            </a:prstGeom>
            <a:solidFill>
              <a:srgbClr val="FFFFFF"/>
            </a:solidFill>
            <a:ln w="9525">
              <a:noFill/>
              <a:round/>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Arial" pitchFamily="34" charset="0"/>
                </a:rPr>
                <a:t>     +      </a:t>
              </a:r>
              <a:r>
                <a:rPr kumimoji="0" lang="en-GB" sz="11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0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Arial" pitchFamily="34" charset="0"/>
                </a:rPr>
                <a:t>     +     [ </a:t>
              </a:r>
              <a:r>
                <a:rPr kumimoji="0" lang="en-GB" sz="1100" b="0" i="0" u="none" strike="noStrike" cap="none" normalizeH="0" baseline="0" dirty="0" smtClean="0">
                  <a:ln>
                    <a:noFill/>
                  </a:ln>
                  <a:solidFill>
                    <a:schemeClr val="tx1"/>
                  </a:solidFill>
                  <a:effectLst/>
                  <a:latin typeface="Times New Roman" pitchFamily="18" charset="0"/>
                  <a:cs typeface="Arial" pitchFamily="34" charset="0"/>
                </a:rPr>
                <a:t>O-H]</a:t>
              </a:r>
              <a:r>
                <a:rPr kumimoji="0" lang="en-GB" sz="1000" b="0" i="0" u="none" strike="noStrike" cap="none" normalizeH="0" baseline="30000" dirty="0" smtClean="0">
                  <a:ln>
                    <a:noFill/>
                  </a:ln>
                  <a:solidFill>
                    <a:schemeClr val="tx1"/>
                  </a:solidFill>
                  <a:effectLst/>
                  <a:latin typeface="Times New Roman" pitchFamily="18" charset="0"/>
                  <a:cs typeface="Arial" pitchFamily="34" charset="0"/>
                </a:rPr>
                <a:t>–</a:t>
              </a:r>
              <a:r>
                <a:rPr kumimoji="0" lang="en-GB" sz="10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Arial" pitchFamily="34" charset="0"/>
                </a:rPr>
                <a:t>     +     </a:t>
              </a:r>
              <a:r>
                <a:rPr kumimoji="0" lang="en-GB" sz="11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0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mk-MK"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000" b="0" i="1" u="none" strike="noStrike" cap="none" normalizeH="0" baseline="0" dirty="0" smtClean="0">
                  <a:ln>
                    <a:noFill/>
                  </a:ln>
                  <a:solidFill>
                    <a:schemeClr val="tx1"/>
                  </a:solidFill>
                  <a:effectLst/>
                  <a:latin typeface="Times New Roman" pitchFamily="18" charset="0"/>
                  <a:cs typeface="Arial" pitchFamily="34" charset="0"/>
                </a:rPr>
                <a:t>p</a:t>
              </a:r>
              <a:r>
                <a:rPr kumimoji="0" lang="en-GB" sz="1100" b="0" i="1" u="none" strike="noStrike" cap="none" normalizeH="0" baseline="0" dirty="0" smtClean="0">
                  <a:ln>
                    <a:noFill/>
                  </a:ln>
                  <a:solidFill>
                    <a:schemeClr val="tx1"/>
                  </a:solidFill>
                  <a:effectLst/>
                  <a:latin typeface="Times New Roman" pitchFamily="18" charset="0"/>
                  <a:cs typeface="Arial" pitchFamily="34" charset="0"/>
                </a:rPr>
                <a:t>ositive field direction</a:t>
              </a:r>
              <a:endParaRPr kumimoji="0" lang="mk-M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6" name="Line 4"/>
            <p:cNvSpPr>
              <a:spLocks noChangeShapeType="1"/>
            </p:cNvSpPr>
            <p:nvPr/>
          </p:nvSpPr>
          <p:spPr bwMode="auto">
            <a:xfrm>
              <a:off x="3165" y="1214"/>
              <a:ext cx="1970" cy="0"/>
            </a:xfrm>
            <a:prstGeom prst="line">
              <a:avLst/>
            </a:prstGeom>
            <a:noFill/>
            <a:ln w="9360">
              <a:solidFill>
                <a:srgbClr val="000000"/>
              </a:solidFill>
              <a:miter lim="800000"/>
              <a:headEnd/>
              <a:tailEnd type="triangle" w="med" len="med"/>
            </a:ln>
            <a:effectLst/>
          </p:spPr>
          <p:txBody>
            <a:bodyPr vert="horz" wrap="square" lIns="91440" tIns="45720" rIns="91440" bIns="45720" numCol="1" anchor="t" anchorCtr="0" compatLnSpc="1">
              <a:prstTxWarp prst="textNoShape">
                <a:avLst/>
              </a:prstTxWarp>
            </a:bodyPr>
            <a:lstStyle/>
            <a:p>
              <a:endParaRPr lang="mk-MK"/>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00166" y="785794"/>
            <a:ext cx="6400800" cy="1752600"/>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4500" b="0" i="0" u="none" strike="noStrike" kern="1200" cap="none" spc="0" normalizeH="0" baseline="0" noProof="0" dirty="0" smtClean="0">
                <a:ln>
                  <a:noFill/>
                </a:ln>
                <a:solidFill>
                  <a:schemeClr val="tx1"/>
                </a:solidFill>
                <a:effectLst/>
                <a:uLnTx/>
                <a:uFillTx/>
                <a:latin typeface="+mn-lt"/>
                <a:ea typeface="+mn-ea"/>
                <a:cs typeface="+mn-cs"/>
              </a:rPr>
              <a:t>THE UNDERLYING PHYSICAL LAWS NECESSARY FOR THE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MATHEMATICAL THEORY OF A LARGE PART OF PHYSICS AND THE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WHOLE OF CHEMISTRY ARE THUS COMPLETELY KNOWN, AND THE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DIFFICULTY IS ONLY THAT THE EXACT APPLICATION OF THESE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LAWS LEADS TO EQUATIONS MUCH TOO COMPLICATED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TO BE SOLUBLE.</a:t>
            </a:r>
          </a:p>
        </p:txBody>
      </p:sp>
      <p:sp>
        <p:nvSpPr>
          <p:cNvPr id="6" name="Rectangle 5"/>
          <p:cNvSpPr/>
          <p:nvPr/>
        </p:nvSpPr>
        <p:spPr>
          <a:xfrm>
            <a:off x="1571604" y="5000636"/>
            <a:ext cx="6429420" cy="553998"/>
          </a:xfrm>
          <a:prstGeom prst="rect">
            <a:avLst/>
          </a:prstGeom>
        </p:spPr>
        <p:txBody>
          <a:bodyPr wrap="square">
            <a:spAutoFit/>
          </a:bodyPr>
          <a:lstStyle/>
          <a:p>
            <a:r>
              <a:rPr lang="en-US" sz="1500" dirty="0" smtClean="0"/>
              <a:t>GOD USED BEAUTIFUL MATHEMATICS IN CREATING THE WORLD. </a:t>
            </a:r>
            <a:br>
              <a:rPr lang="en-US" sz="1500" dirty="0" smtClean="0"/>
            </a:br>
            <a:endParaRPr lang="en-US" sz="1500" dirty="0"/>
          </a:p>
        </p:txBody>
      </p:sp>
      <p:sp>
        <p:nvSpPr>
          <p:cNvPr id="7" name="Rectangle 6"/>
          <p:cNvSpPr/>
          <p:nvPr/>
        </p:nvSpPr>
        <p:spPr>
          <a:xfrm>
            <a:off x="1571604" y="2357430"/>
            <a:ext cx="6786610" cy="1061829"/>
          </a:xfrm>
          <a:prstGeom prst="rect">
            <a:avLst/>
          </a:prstGeom>
        </p:spPr>
        <p:txBody>
          <a:bodyPr wrap="square">
            <a:spAutoFit/>
          </a:bodyPr>
          <a:lstStyle/>
          <a:p>
            <a:r>
              <a:rPr lang="en-US" sz="1500" dirty="0" smtClean="0"/>
              <a:t>THE METHODS OF THEORETICAL PHYSICS SHOULD BE APPLICABLE TO ALL THOSE BRANCHES OF THOUGHT IN WHICH THE ESSENTIAL FEATURES ARE EXPRESSIBLE WITH NUMBERS.</a:t>
            </a:r>
            <a:r>
              <a:rPr lang="en-US" dirty="0" smtClean="0"/>
              <a:t/>
            </a:r>
            <a:br>
              <a:rPr lang="en-US" dirty="0" smtClean="0"/>
            </a:br>
            <a:endParaRPr lang="en-US" dirty="0"/>
          </a:p>
        </p:txBody>
      </p:sp>
      <p:sp>
        <p:nvSpPr>
          <p:cNvPr id="8" name="Subtitle 2"/>
          <p:cNvSpPr txBox="1">
            <a:spLocks/>
          </p:cNvSpPr>
          <p:nvPr/>
        </p:nvSpPr>
        <p:spPr>
          <a:xfrm>
            <a:off x="1643042" y="5572140"/>
            <a:ext cx="2071702"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 P. A. M. DIRAC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mk-MK"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1571604" y="3357562"/>
            <a:ext cx="6786610" cy="830997"/>
          </a:xfrm>
          <a:prstGeom prst="rect">
            <a:avLst/>
          </a:prstGeom>
        </p:spPr>
        <p:txBody>
          <a:bodyPr wrap="square">
            <a:spAutoFit/>
          </a:bodyPr>
          <a:lstStyle/>
          <a:p>
            <a:r>
              <a:rPr lang="en-US" sz="1500" dirty="0" smtClean="0"/>
              <a:t>AS LONG AS QUANTUM MECHANICS IS CORRECT, ALL ISSUES IN PHYSICS AND CHEMISTRY ARE ACTUALLY PROBLEMS IN APPLIED MATHEMATICS.</a:t>
            </a:r>
            <a:r>
              <a:rPr lang="en-US" dirty="0" smtClean="0"/>
              <a:t/>
            </a:r>
            <a:br>
              <a:rPr lang="en-US" dirty="0" smtClean="0"/>
            </a:br>
            <a:endParaRPr lang="en-US" dirty="0"/>
          </a:p>
        </p:txBody>
      </p:sp>
      <p:sp>
        <p:nvSpPr>
          <p:cNvPr id="10" name="Rectangle 9"/>
          <p:cNvSpPr/>
          <p:nvPr/>
        </p:nvSpPr>
        <p:spPr>
          <a:xfrm>
            <a:off x="1571604" y="4071942"/>
            <a:ext cx="6786610" cy="1061829"/>
          </a:xfrm>
          <a:prstGeom prst="rect">
            <a:avLst/>
          </a:prstGeom>
        </p:spPr>
        <p:txBody>
          <a:bodyPr wrap="square">
            <a:spAutoFit/>
          </a:bodyPr>
          <a:lstStyle/>
          <a:p>
            <a:r>
              <a:rPr lang="en-US" sz="1500" dirty="0" smtClean="0"/>
              <a:t>THE LEVEL OF EXACTNESS OF A GIVEN SCIENCE IS DIRECTLY PROPORTIONAL TO THE LEVEL AT WHICH THE PROBLEMS IN THAT SCIENCE CAN BE SUBJECTED TO COMPUTATION.</a:t>
            </a:r>
            <a:r>
              <a:rPr lang="en-US" dirty="0" smtClean="0"/>
              <a:t/>
            </a:r>
            <a:br>
              <a:rPr lang="en-US" dirty="0" smtClean="0"/>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4357694"/>
            <a:ext cx="8229600" cy="2071702"/>
          </a:xfrm>
        </p:spPr>
        <p:txBody>
          <a:bodyPr>
            <a:normAutofit/>
          </a:bodyPr>
          <a:lstStyle/>
          <a:p>
            <a:pPr>
              <a:buNone/>
            </a:pPr>
            <a:r>
              <a:rPr lang="en-GB" sz="1800" dirty="0" smtClean="0"/>
              <a:t>	Graphical representation of the positions and orientations of the water molecules relative to the ion in the CPMD simulation. Lower panel: each dot represents the	position of the </a:t>
            </a:r>
            <a:r>
              <a:rPr lang="en-GB" sz="1800" dirty="0" err="1" smtClean="0"/>
              <a:t>center</a:t>
            </a:r>
            <a:r>
              <a:rPr lang="en-GB" sz="1800" dirty="0" smtClean="0"/>
              <a:t>-of-mass of a molecule. Upper panels: Radial distribution functions for the three regions I, II, and III. The curves have been scaled according to the respective volumes of regions I, II and III to reflect the number of water molecules in each region, i.e. they take the solid angle of the region into account.</a:t>
            </a:r>
            <a:endParaRPr lang="mk-MK" sz="1800" dirty="0"/>
          </a:p>
        </p:txBody>
      </p:sp>
      <p:pic>
        <p:nvPicPr>
          <p:cNvPr id="4" name="Picture 5"/>
          <p:cNvPicPr>
            <a:picLocks noChangeAspect="1" noChangeArrowheads="1"/>
          </p:cNvPicPr>
          <p:nvPr/>
        </p:nvPicPr>
        <p:blipFill>
          <a:blip r:embed="rId2"/>
          <a:srcRect/>
          <a:stretch>
            <a:fillRect/>
          </a:stretch>
        </p:blipFill>
        <p:spPr bwMode="auto">
          <a:xfrm>
            <a:off x="1428728" y="214290"/>
            <a:ext cx="6249561" cy="414340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357694"/>
            <a:ext cx="8229600" cy="2279338"/>
          </a:xfrm>
        </p:spPr>
        <p:txBody>
          <a:bodyPr>
            <a:normAutofit/>
          </a:bodyPr>
          <a:lstStyle/>
          <a:p>
            <a:pPr>
              <a:buNone/>
            </a:pPr>
            <a:r>
              <a:rPr lang="en-GB" sz="2000" dirty="0" smtClean="0"/>
              <a:t>	Sample potential energy curve for E(</a:t>
            </a:r>
            <a:r>
              <a:rPr lang="en-GB" sz="2000" i="1" dirty="0" err="1" smtClean="0"/>
              <a:t>r</a:t>
            </a:r>
            <a:r>
              <a:rPr lang="en-GB" sz="2000" baseline="-25000" dirty="0" err="1" smtClean="0"/>
              <a:t>OH</a:t>
            </a:r>
            <a:r>
              <a:rPr lang="en-GB" sz="2000" dirty="0" smtClean="0"/>
              <a:t>) vs. </a:t>
            </a:r>
            <a:r>
              <a:rPr lang="en-GB" sz="2000" i="1" dirty="0" err="1" smtClean="0"/>
              <a:t>r</a:t>
            </a:r>
            <a:r>
              <a:rPr lang="en-GB" sz="2000" baseline="-25000" dirty="0" err="1" smtClean="0"/>
              <a:t>OH</a:t>
            </a:r>
            <a:r>
              <a:rPr lang="en-GB" sz="2000" dirty="0" smtClean="0"/>
              <a:t> for one of the OH ions in one of the snapshots from the CPMD simulation and potential energy curve for the isolated OH ion. The curves have been made to coincide at their respective minima. The difference between the two curves is the curve marked </a:t>
            </a:r>
            <a:r>
              <a:rPr lang="en-GB" sz="2000" dirty="0" err="1" smtClean="0">
                <a:latin typeface="Symbol" pitchFamily="18" charset="2"/>
              </a:rPr>
              <a:t>D</a:t>
            </a:r>
            <a:r>
              <a:rPr lang="en-GB" sz="2000" i="1" dirty="0" err="1" smtClean="0"/>
              <a:t>E</a:t>
            </a:r>
            <a:r>
              <a:rPr lang="en-GB" sz="2000" baseline="-25000" dirty="0" err="1" smtClean="0"/>
              <a:t>ext</a:t>
            </a:r>
            <a:r>
              <a:rPr lang="en-GB" sz="2000" dirty="0" smtClean="0"/>
              <a:t>, where ext stands for external, i.e. the ion’s interaction with its surroundings. BSSEcorrectedB3LYP/6-31G++(</a:t>
            </a:r>
            <a:r>
              <a:rPr lang="en-GB" sz="2000" dirty="0" err="1" smtClean="0"/>
              <a:t>d,p</a:t>
            </a:r>
            <a:r>
              <a:rPr lang="en-GB" sz="2000" dirty="0" smtClean="0"/>
              <a:t>) calculations.</a:t>
            </a:r>
            <a:endParaRPr lang="mk-MK" sz="2000" dirty="0"/>
          </a:p>
        </p:txBody>
      </p:sp>
      <p:pic>
        <p:nvPicPr>
          <p:cNvPr id="4" name="Picture 4"/>
          <p:cNvPicPr>
            <a:picLocks noChangeAspect="1" noChangeArrowheads="1"/>
          </p:cNvPicPr>
          <p:nvPr/>
        </p:nvPicPr>
        <p:blipFill>
          <a:blip r:embed="rId2"/>
          <a:srcRect/>
          <a:stretch>
            <a:fillRect/>
          </a:stretch>
        </p:blipFill>
        <p:spPr bwMode="auto">
          <a:xfrm>
            <a:off x="2319716" y="214290"/>
            <a:ext cx="4241409" cy="407196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571472" y="642918"/>
            <a:ext cx="2860665" cy="5651713"/>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srcRect/>
          <a:stretch>
            <a:fillRect/>
          </a:stretch>
        </p:blipFill>
        <p:spPr bwMode="auto">
          <a:xfrm>
            <a:off x="4357686" y="1071546"/>
            <a:ext cx="3502190" cy="2357454"/>
          </a:xfrm>
          <a:prstGeom prst="rect">
            <a:avLst/>
          </a:prstGeom>
          <a:noFill/>
          <a:ln w="9525">
            <a:noFill/>
            <a:miter lim="800000"/>
            <a:headEnd/>
            <a:tailEnd/>
          </a:ln>
          <a:effectLst/>
        </p:spPr>
      </p:pic>
      <p:pic>
        <p:nvPicPr>
          <p:cNvPr id="34820" name="Picture 4"/>
          <p:cNvPicPr>
            <a:picLocks noChangeAspect="1" noChangeArrowheads="1"/>
          </p:cNvPicPr>
          <p:nvPr/>
        </p:nvPicPr>
        <p:blipFill>
          <a:blip r:embed="rId4"/>
          <a:srcRect/>
          <a:stretch>
            <a:fillRect/>
          </a:stretch>
        </p:blipFill>
        <p:spPr bwMode="auto">
          <a:xfrm>
            <a:off x="4500562" y="3714752"/>
            <a:ext cx="3364534" cy="251619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1357290" y="857232"/>
            <a:ext cx="6458363" cy="2286016"/>
          </a:xfrm>
          <a:prstGeom prst="rect">
            <a:avLst/>
          </a:prstGeom>
          <a:noFill/>
          <a:ln w="9525">
            <a:noFill/>
            <a:miter lim="800000"/>
            <a:headEnd/>
            <a:tailEnd/>
          </a:ln>
          <a:effectLst/>
        </p:spPr>
      </p:pic>
      <p:sp>
        <p:nvSpPr>
          <p:cNvPr id="5" name="Rectangle 4"/>
          <p:cNvSpPr/>
          <p:nvPr/>
        </p:nvSpPr>
        <p:spPr>
          <a:xfrm>
            <a:off x="2357422" y="3214686"/>
            <a:ext cx="4572000" cy="923330"/>
          </a:xfrm>
          <a:prstGeom prst="rect">
            <a:avLst/>
          </a:prstGeom>
        </p:spPr>
        <p:txBody>
          <a:bodyPr>
            <a:spAutoFit/>
          </a:bodyPr>
          <a:lstStyle/>
          <a:p>
            <a:r>
              <a:rPr lang="en-GB" dirty="0" err="1" smtClean="0"/>
              <a:t>Anharmonic</a:t>
            </a:r>
            <a:r>
              <a:rPr lang="en-GB" dirty="0" smtClean="0"/>
              <a:t> OH frequency histograms. (a) finite QC cluster, (b) periodic QC calculations.</a:t>
            </a:r>
            <a:endParaRPr lang="mk-MK"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srcRect/>
          <a:stretch>
            <a:fillRect/>
          </a:stretch>
        </p:blipFill>
        <p:spPr bwMode="auto">
          <a:xfrm>
            <a:off x="928662" y="714356"/>
            <a:ext cx="7509584" cy="5314954"/>
          </a:xfrm>
          <a:prstGeom prst="rect">
            <a:avLst/>
          </a:prstGeom>
          <a:noFill/>
          <a:ln w="9525">
            <a:noFill/>
            <a:miter lim="800000"/>
            <a:headEnd/>
            <a:tailEnd/>
          </a:ln>
          <a:effectLst/>
        </p:spPr>
      </p:pic>
      <p:pic>
        <p:nvPicPr>
          <p:cNvPr id="7" name="Picture 6"/>
          <p:cNvPicPr>
            <a:picLocks noChangeAspect="1" noChangeArrowheads="1"/>
          </p:cNvPicPr>
          <p:nvPr/>
        </p:nvPicPr>
        <p:blipFill>
          <a:blip r:embed="rId3"/>
          <a:srcRect/>
          <a:stretch>
            <a:fillRect/>
          </a:stretch>
        </p:blipFill>
        <p:spPr bwMode="auto">
          <a:xfrm>
            <a:off x="6357950" y="3786190"/>
            <a:ext cx="2124692" cy="2000264"/>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2000232" y="1071546"/>
            <a:ext cx="5167080" cy="456883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714348" y="857232"/>
            <a:ext cx="7761299" cy="2848562"/>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3714744" y="4000504"/>
            <a:ext cx="2124692" cy="2000264"/>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857356" y="1357298"/>
            <a:ext cx="5815026" cy="320543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mmdqm"/>
          <p:cNvPicPr/>
          <p:nvPr/>
        </p:nvPicPr>
        <p:blipFill>
          <a:blip r:embed="rId2"/>
          <a:srcRect/>
          <a:stretch>
            <a:fillRect/>
          </a:stretch>
        </p:blipFill>
        <p:spPr bwMode="auto">
          <a:xfrm>
            <a:off x="2143108" y="1071546"/>
            <a:ext cx="4845405" cy="442915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547813" y="1268413"/>
            <a:ext cx="6400800" cy="5045075"/>
            <a:chOff x="960" y="816"/>
            <a:chExt cx="4032" cy="3178"/>
          </a:xfrm>
        </p:grpSpPr>
        <p:pic>
          <p:nvPicPr>
            <p:cNvPr id="5" name="Picture 4" descr="metodjämförelse"/>
            <p:cNvPicPr>
              <a:picLocks noChangeAspect="1" noChangeArrowheads="1"/>
            </p:cNvPicPr>
            <p:nvPr/>
          </p:nvPicPr>
          <p:blipFill>
            <a:blip r:embed="rId2" cstate="print"/>
            <a:srcRect/>
            <a:stretch>
              <a:fillRect/>
            </a:stretch>
          </p:blipFill>
          <p:spPr bwMode="auto">
            <a:xfrm>
              <a:off x="2016" y="816"/>
              <a:ext cx="1898" cy="2999"/>
            </a:xfrm>
            <a:prstGeom prst="rect">
              <a:avLst/>
            </a:prstGeom>
            <a:noFill/>
          </p:spPr>
        </p:pic>
        <p:sp>
          <p:nvSpPr>
            <p:cNvPr id="6" name="Text Box 5"/>
            <p:cNvSpPr txBox="1">
              <a:spLocks noChangeArrowheads="1"/>
            </p:cNvSpPr>
            <p:nvPr/>
          </p:nvSpPr>
          <p:spPr bwMode="auto">
            <a:xfrm>
              <a:off x="2448" y="3744"/>
              <a:ext cx="2304" cy="250"/>
            </a:xfrm>
            <a:prstGeom prst="rect">
              <a:avLst/>
            </a:prstGeom>
            <a:noFill/>
            <a:ln w="12700">
              <a:noFill/>
              <a:miter lim="800000"/>
              <a:headEnd/>
              <a:tailEnd/>
            </a:ln>
            <a:effectLst/>
          </p:spPr>
          <p:txBody>
            <a:bodyPr>
              <a:spAutoFit/>
            </a:bodyPr>
            <a:lstStyle/>
            <a:p>
              <a:pPr defTabSz="762000"/>
              <a:r>
                <a:rPr lang="sv-SE" sz="2000">
                  <a:solidFill>
                    <a:srgbClr val="FE5874"/>
                  </a:solidFill>
                </a:rPr>
                <a:t>QC for some fixed geometry?</a:t>
              </a:r>
            </a:p>
          </p:txBody>
        </p:sp>
        <p:sp>
          <p:nvSpPr>
            <p:cNvPr id="7" name="Text Box 6"/>
            <p:cNvSpPr txBox="1">
              <a:spLocks noChangeArrowheads="1"/>
            </p:cNvSpPr>
            <p:nvPr/>
          </p:nvSpPr>
          <p:spPr bwMode="auto">
            <a:xfrm>
              <a:off x="2496" y="2064"/>
              <a:ext cx="2496" cy="258"/>
            </a:xfrm>
            <a:prstGeom prst="rect">
              <a:avLst/>
            </a:prstGeom>
            <a:solidFill>
              <a:srgbClr val="FFFFFF"/>
            </a:solidFill>
            <a:ln w="12700">
              <a:solidFill>
                <a:srgbClr val="FFFFFF"/>
              </a:solidFill>
              <a:miter lim="800000"/>
              <a:headEnd/>
              <a:tailEnd/>
            </a:ln>
            <a:effectLst/>
          </p:spPr>
          <p:txBody>
            <a:bodyPr>
              <a:spAutoFit/>
            </a:bodyPr>
            <a:lstStyle/>
            <a:p>
              <a:pPr defTabSz="762000"/>
              <a:r>
                <a:rPr lang="sv-SE" sz="2000">
                  <a:solidFill>
                    <a:srgbClr val="FE5874"/>
                  </a:solidFill>
                </a:rPr>
                <a:t> Many-body potentials from ab initio</a:t>
              </a:r>
            </a:p>
          </p:txBody>
        </p:sp>
        <p:sp>
          <p:nvSpPr>
            <p:cNvPr id="8" name="Rectangle 7"/>
            <p:cNvSpPr>
              <a:spLocks noChangeArrowheads="1"/>
            </p:cNvSpPr>
            <p:nvPr/>
          </p:nvSpPr>
          <p:spPr bwMode="auto">
            <a:xfrm>
              <a:off x="960" y="3024"/>
              <a:ext cx="576" cy="288"/>
            </a:xfrm>
            <a:prstGeom prst="rect">
              <a:avLst/>
            </a:prstGeom>
            <a:solidFill>
              <a:srgbClr val="FFFFFF"/>
            </a:solidFill>
            <a:ln w="12700">
              <a:solidFill>
                <a:srgbClr val="FFFFFF"/>
              </a:solidFill>
              <a:miter lim="800000"/>
              <a:headEnd/>
              <a:tailEnd/>
            </a:ln>
            <a:effectLst/>
          </p:spPr>
          <p:txBody>
            <a:bodyPr wrap="none" anchor="ctr"/>
            <a:lstStyle/>
            <a:p>
              <a:endParaRPr lang="mk-MK"/>
            </a:p>
          </p:txBody>
        </p:sp>
        <p:sp>
          <p:nvSpPr>
            <p:cNvPr id="9" name="Rectangle 8"/>
            <p:cNvSpPr>
              <a:spLocks noChangeArrowheads="1"/>
            </p:cNvSpPr>
            <p:nvPr/>
          </p:nvSpPr>
          <p:spPr bwMode="auto">
            <a:xfrm>
              <a:off x="3495" y="1680"/>
              <a:ext cx="576" cy="288"/>
            </a:xfrm>
            <a:prstGeom prst="rect">
              <a:avLst/>
            </a:prstGeom>
            <a:solidFill>
              <a:srgbClr val="FFFFFF"/>
            </a:solidFill>
            <a:ln w="12700">
              <a:solidFill>
                <a:srgbClr val="FFFFFF"/>
              </a:solidFill>
              <a:miter lim="800000"/>
              <a:headEnd/>
              <a:tailEnd/>
            </a:ln>
            <a:effectLst/>
          </p:spPr>
          <p:txBody>
            <a:bodyPr wrap="none" anchor="ctr"/>
            <a:lstStyle/>
            <a:p>
              <a:endParaRPr lang="mk-MK"/>
            </a:p>
          </p:txBody>
        </p:sp>
        <p:sp>
          <p:nvSpPr>
            <p:cNvPr id="10" name="Rectangle 9"/>
            <p:cNvSpPr>
              <a:spLocks noChangeArrowheads="1"/>
            </p:cNvSpPr>
            <p:nvPr/>
          </p:nvSpPr>
          <p:spPr bwMode="auto">
            <a:xfrm>
              <a:off x="3360" y="2352"/>
              <a:ext cx="576" cy="288"/>
            </a:xfrm>
            <a:prstGeom prst="rect">
              <a:avLst/>
            </a:prstGeom>
            <a:solidFill>
              <a:srgbClr val="FFFFFF"/>
            </a:solidFill>
            <a:ln w="12700">
              <a:solidFill>
                <a:srgbClr val="FFFFFF"/>
              </a:solidFill>
              <a:miter lim="800000"/>
              <a:headEnd/>
              <a:tailEnd/>
            </a:ln>
            <a:effectLst/>
          </p:spPr>
          <p:txBody>
            <a:bodyPr wrap="none" anchor="ctr"/>
            <a:lstStyle/>
            <a:p>
              <a:endParaRPr lang="mk-MK"/>
            </a:p>
          </p:txBody>
        </p:sp>
        <p:sp>
          <p:nvSpPr>
            <p:cNvPr id="11" name="Rectangle 10"/>
            <p:cNvSpPr>
              <a:spLocks noChangeArrowheads="1"/>
            </p:cNvSpPr>
            <p:nvPr/>
          </p:nvSpPr>
          <p:spPr bwMode="auto">
            <a:xfrm>
              <a:off x="3360" y="2688"/>
              <a:ext cx="576" cy="288"/>
            </a:xfrm>
            <a:prstGeom prst="rect">
              <a:avLst/>
            </a:prstGeom>
            <a:solidFill>
              <a:srgbClr val="FFFFFF"/>
            </a:solidFill>
            <a:ln w="12700">
              <a:solidFill>
                <a:srgbClr val="FFFFFF"/>
              </a:solidFill>
              <a:miter lim="800000"/>
              <a:headEnd/>
              <a:tailEnd/>
            </a:ln>
            <a:effectLst/>
          </p:spPr>
          <p:txBody>
            <a:bodyPr wrap="none" anchor="ctr"/>
            <a:lstStyle/>
            <a:p>
              <a:endParaRPr lang="mk-MK"/>
            </a:p>
          </p:txBody>
        </p:sp>
        <p:sp>
          <p:nvSpPr>
            <p:cNvPr id="12" name="Rectangle 11"/>
            <p:cNvSpPr>
              <a:spLocks noChangeArrowheads="1"/>
            </p:cNvSpPr>
            <p:nvPr/>
          </p:nvSpPr>
          <p:spPr bwMode="auto">
            <a:xfrm>
              <a:off x="3342" y="3024"/>
              <a:ext cx="576" cy="288"/>
            </a:xfrm>
            <a:prstGeom prst="rect">
              <a:avLst/>
            </a:prstGeom>
            <a:solidFill>
              <a:srgbClr val="FFFFFF"/>
            </a:solidFill>
            <a:ln w="12700">
              <a:solidFill>
                <a:srgbClr val="FFFFFF"/>
              </a:solidFill>
              <a:miter lim="800000"/>
              <a:headEnd/>
              <a:tailEnd/>
            </a:ln>
            <a:effectLst/>
          </p:spPr>
          <p:txBody>
            <a:bodyPr wrap="none" anchor="ctr"/>
            <a:lstStyle/>
            <a:p>
              <a:endParaRPr lang="mk-MK"/>
            </a:p>
          </p:txBody>
        </p:sp>
        <p:sp>
          <p:nvSpPr>
            <p:cNvPr id="13" name="Rectangle 12"/>
            <p:cNvSpPr>
              <a:spLocks noChangeArrowheads="1"/>
            </p:cNvSpPr>
            <p:nvPr/>
          </p:nvSpPr>
          <p:spPr bwMode="auto">
            <a:xfrm>
              <a:off x="3408" y="3408"/>
              <a:ext cx="576" cy="288"/>
            </a:xfrm>
            <a:prstGeom prst="rect">
              <a:avLst/>
            </a:prstGeom>
            <a:solidFill>
              <a:srgbClr val="FFFFFF"/>
            </a:solidFill>
            <a:ln w="12700">
              <a:solidFill>
                <a:srgbClr val="FFFFFF"/>
              </a:solidFill>
              <a:miter lim="800000"/>
              <a:headEnd/>
              <a:tailEnd/>
            </a:ln>
            <a:effectLst/>
          </p:spPr>
          <p:txBody>
            <a:bodyPr wrap="none" anchor="ctr"/>
            <a:lstStyle/>
            <a:p>
              <a:endParaRPr lang="mk-MK"/>
            </a:p>
          </p:txBody>
        </p:sp>
      </p:grpSp>
      <p:sp>
        <p:nvSpPr>
          <p:cNvPr id="14" name="Rectangle 13"/>
          <p:cNvSpPr>
            <a:spLocks noChangeArrowheads="1"/>
          </p:cNvSpPr>
          <p:nvPr/>
        </p:nvSpPr>
        <p:spPr bwMode="auto">
          <a:xfrm>
            <a:off x="2987675" y="1125538"/>
            <a:ext cx="1512888" cy="503237"/>
          </a:xfrm>
          <a:prstGeom prst="rect">
            <a:avLst/>
          </a:prstGeom>
          <a:solidFill>
            <a:srgbClr val="FFFFFF"/>
          </a:solidFill>
          <a:ln w="12700">
            <a:noFill/>
            <a:miter lim="800000"/>
            <a:headEnd/>
            <a:tailEnd/>
          </a:ln>
          <a:effectLst/>
        </p:spPr>
        <p:txBody>
          <a:bodyPr wrap="none" anchor="ctr"/>
          <a:lstStyle/>
          <a:p>
            <a:r>
              <a:rPr lang="sv-SE" sz="1800"/>
              <a:t>”Better - in principle”</a:t>
            </a:r>
          </a:p>
        </p:txBody>
      </p:sp>
      <p:sp>
        <p:nvSpPr>
          <p:cNvPr id="15" name="Line 14"/>
          <p:cNvSpPr>
            <a:spLocks noChangeShapeType="1"/>
          </p:cNvSpPr>
          <p:nvPr/>
        </p:nvSpPr>
        <p:spPr bwMode="auto">
          <a:xfrm>
            <a:off x="3636963" y="6107113"/>
            <a:ext cx="287337" cy="0"/>
          </a:xfrm>
          <a:prstGeom prst="line">
            <a:avLst/>
          </a:prstGeom>
          <a:noFill/>
          <a:ln w="28575">
            <a:solidFill>
              <a:schemeClr val="tx1"/>
            </a:solidFill>
            <a:round/>
            <a:headEnd/>
            <a:tailEnd/>
          </a:ln>
          <a:effectLst/>
        </p:spPr>
        <p:txBody>
          <a:bodyPr/>
          <a:lstStyle/>
          <a:p>
            <a:endParaRPr lang="mk-MK"/>
          </a:p>
        </p:txBody>
      </p:sp>
      <p:sp>
        <p:nvSpPr>
          <p:cNvPr id="16" name="Text Box 15"/>
          <p:cNvSpPr txBox="1">
            <a:spLocks noChangeArrowheads="1"/>
          </p:cNvSpPr>
          <p:nvPr/>
        </p:nvSpPr>
        <p:spPr bwMode="auto">
          <a:xfrm>
            <a:off x="1676400" y="228600"/>
            <a:ext cx="6435725" cy="762000"/>
          </a:xfrm>
          <a:prstGeom prst="rect">
            <a:avLst/>
          </a:prstGeom>
          <a:noFill/>
          <a:ln w="12700">
            <a:noFill/>
            <a:miter lim="800000"/>
            <a:headEnd/>
            <a:tailEnd/>
          </a:ln>
          <a:effectLst/>
        </p:spPr>
        <p:txBody>
          <a:bodyPr wrap="none">
            <a:spAutoFit/>
          </a:bodyPr>
          <a:lstStyle/>
          <a:p>
            <a:pPr defTabSz="762000"/>
            <a:r>
              <a:rPr lang="sv-SE" sz="2400" b="1"/>
              <a:t>Conclusions</a:t>
            </a:r>
            <a:r>
              <a:rPr lang="sv-SE" sz="2400"/>
              <a:t> </a:t>
            </a:r>
            <a:r>
              <a:rPr lang="sv-SE" sz="2000">
                <a:solidFill>
                  <a:schemeClr val="hlink"/>
                </a:solidFill>
                <a:latin typeface="Comic Sans MS" pitchFamily="66" charset="0"/>
              </a:rPr>
              <a:t> </a:t>
            </a:r>
          </a:p>
          <a:p>
            <a:pPr defTabSz="762000"/>
            <a:r>
              <a:rPr lang="sv-SE" sz="2000">
                <a:solidFill>
                  <a:schemeClr val="hlink"/>
                </a:solidFill>
                <a:latin typeface="Comic Sans MS" pitchFamily="66" charset="0"/>
              </a:rPr>
              <a:t>Which is the best way to model molecules in liquids ?</a:t>
            </a:r>
            <a:endParaRPr lang="sv-SE" sz="1800">
              <a:solidFill>
                <a:schemeClr val="hlink"/>
              </a:solidFill>
              <a:latin typeface="Comic Sans MS" pitchFamily="66" charset="0"/>
            </a:endParaRPr>
          </a:p>
        </p:txBody>
      </p:sp>
      <p:sp>
        <p:nvSpPr>
          <p:cNvPr id="17" name="Text Box 16"/>
          <p:cNvSpPr txBox="1">
            <a:spLocks noChangeArrowheads="1"/>
          </p:cNvSpPr>
          <p:nvPr/>
        </p:nvSpPr>
        <p:spPr bwMode="auto">
          <a:xfrm>
            <a:off x="3975100" y="1676400"/>
            <a:ext cx="3921125" cy="396875"/>
          </a:xfrm>
          <a:prstGeom prst="rect">
            <a:avLst/>
          </a:prstGeom>
          <a:noFill/>
          <a:ln w="12700">
            <a:noFill/>
            <a:miter lim="800000"/>
            <a:headEnd/>
            <a:tailEnd/>
          </a:ln>
          <a:effectLst/>
        </p:spPr>
        <p:txBody>
          <a:bodyPr wrap="none">
            <a:spAutoFit/>
          </a:bodyPr>
          <a:lstStyle/>
          <a:p>
            <a:pPr defTabSz="762000"/>
            <a:r>
              <a:rPr lang="sv-SE" sz="2000">
                <a:solidFill>
                  <a:schemeClr val="hlink"/>
                </a:solidFill>
                <a:latin typeface="Comic Sans MS" pitchFamily="66" charset="0"/>
              </a:rPr>
              <a:t> </a:t>
            </a:r>
            <a:r>
              <a:rPr lang="sv-SE" sz="2000">
                <a:solidFill>
                  <a:srgbClr val="F6634A"/>
                </a:solidFill>
              </a:rPr>
              <a:t>Quantum-dynamical Car-Parrinello </a:t>
            </a:r>
          </a:p>
        </p:txBody>
      </p:sp>
      <p:sp>
        <p:nvSpPr>
          <p:cNvPr id="18" name="Line 17"/>
          <p:cNvSpPr>
            <a:spLocks noChangeShapeType="1"/>
          </p:cNvSpPr>
          <p:nvPr/>
        </p:nvSpPr>
        <p:spPr bwMode="auto">
          <a:xfrm>
            <a:off x="3594100" y="1905000"/>
            <a:ext cx="304800" cy="0"/>
          </a:xfrm>
          <a:prstGeom prst="line">
            <a:avLst/>
          </a:prstGeom>
          <a:noFill/>
          <a:ln w="38100">
            <a:solidFill>
              <a:schemeClr val="tx1"/>
            </a:solidFill>
            <a:round/>
            <a:headEnd/>
            <a:tailEnd/>
          </a:ln>
          <a:effectLst/>
        </p:spPr>
        <p:txBody>
          <a:bodyPr/>
          <a:lstStyle/>
          <a:p>
            <a:endParaRPr lang="mk-MK"/>
          </a:p>
        </p:txBody>
      </p:sp>
      <p:sp>
        <p:nvSpPr>
          <p:cNvPr id="19" name="Line 18"/>
          <p:cNvSpPr>
            <a:spLocks noChangeShapeType="1"/>
          </p:cNvSpPr>
          <p:nvPr/>
        </p:nvSpPr>
        <p:spPr bwMode="auto">
          <a:xfrm>
            <a:off x="3810000" y="3429000"/>
            <a:ext cx="0" cy="2971800"/>
          </a:xfrm>
          <a:prstGeom prst="line">
            <a:avLst/>
          </a:prstGeom>
          <a:noFill/>
          <a:ln w="28575">
            <a:solidFill>
              <a:schemeClr val="tx1"/>
            </a:solidFill>
            <a:round/>
            <a:headEnd/>
            <a:tailEnd/>
          </a:ln>
          <a:effectLst/>
        </p:spPr>
        <p:txBody>
          <a:bodyPr/>
          <a:lstStyle/>
          <a:p>
            <a:endParaRPr lang="mk-MK"/>
          </a:p>
        </p:txBody>
      </p:sp>
      <p:sp>
        <p:nvSpPr>
          <p:cNvPr id="20" name="Rectangle 19"/>
          <p:cNvSpPr>
            <a:spLocks noChangeArrowheads="1"/>
          </p:cNvSpPr>
          <p:nvPr/>
        </p:nvSpPr>
        <p:spPr bwMode="auto">
          <a:xfrm>
            <a:off x="1143000" y="1828800"/>
            <a:ext cx="1905000" cy="533400"/>
          </a:xfrm>
          <a:prstGeom prst="rect">
            <a:avLst/>
          </a:prstGeom>
          <a:solidFill>
            <a:srgbClr val="97FBFD"/>
          </a:solidFill>
          <a:ln w="12700">
            <a:solidFill>
              <a:schemeClr val="tx1"/>
            </a:solidFill>
            <a:miter lim="800000"/>
            <a:headEnd/>
            <a:tailEnd/>
          </a:ln>
          <a:effectLst/>
        </p:spPr>
        <p:txBody>
          <a:bodyPr wrap="none" anchor="ctr"/>
          <a:lstStyle/>
          <a:p>
            <a:endParaRPr lang="mk-MK"/>
          </a:p>
        </p:txBody>
      </p:sp>
      <p:grpSp>
        <p:nvGrpSpPr>
          <p:cNvPr id="21" name="Group 20"/>
          <p:cNvGrpSpPr>
            <a:grpSpLocks/>
          </p:cNvGrpSpPr>
          <p:nvPr/>
        </p:nvGrpSpPr>
        <p:grpSpPr bwMode="auto">
          <a:xfrm>
            <a:off x="1371600" y="1778000"/>
            <a:ext cx="2159000" cy="515938"/>
            <a:chOff x="864" y="1152"/>
            <a:chExt cx="1360" cy="325"/>
          </a:xfrm>
        </p:grpSpPr>
        <p:sp>
          <p:nvSpPr>
            <p:cNvPr id="22" name="Text Box 21"/>
            <p:cNvSpPr txBox="1">
              <a:spLocks noChangeArrowheads="1"/>
            </p:cNvSpPr>
            <p:nvPr/>
          </p:nvSpPr>
          <p:spPr bwMode="auto">
            <a:xfrm>
              <a:off x="1872" y="1152"/>
              <a:ext cx="240" cy="221"/>
            </a:xfrm>
            <a:prstGeom prst="rect">
              <a:avLst/>
            </a:prstGeom>
            <a:noFill/>
            <a:ln w="12700">
              <a:noFill/>
              <a:miter lim="800000"/>
              <a:headEnd/>
              <a:tailEnd/>
            </a:ln>
            <a:effectLst/>
          </p:spPr>
          <p:txBody>
            <a:bodyPr>
              <a:spAutoFit/>
            </a:bodyPr>
            <a:lstStyle/>
            <a:p>
              <a:pPr defTabSz="762000">
                <a:lnSpc>
                  <a:spcPct val="85000"/>
                </a:lnSpc>
              </a:pPr>
              <a:r>
                <a:rPr lang="sv-SE" sz="2000" b="1">
                  <a:solidFill>
                    <a:schemeClr val="hlink"/>
                  </a:solidFill>
                </a:rPr>
                <a:t>?</a:t>
              </a:r>
              <a:r>
                <a:rPr lang="sv-SE" sz="2000" b="1">
                  <a:solidFill>
                    <a:srgbClr val="F6976C"/>
                  </a:solidFill>
                </a:rPr>
                <a:t> </a:t>
              </a:r>
              <a:r>
                <a:rPr lang="sv-SE" sz="2000" b="1"/>
                <a:t>            </a:t>
              </a:r>
            </a:p>
          </p:txBody>
        </p:sp>
        <p:sp>
          <p:nvSpPr>
            <p:cNvPr id="23" name="Line 22"/>
            <p:cNvSpPr>
              <a:spLocks noChangeShapeType="1"/>
            </p:cNvSpPr>
            <p:nvPr/>
          </p:nvSpPr>
          <p:spPr bwMode="auto">
            <a:xfrm>
              <a:off x="1744" y="1376"/>
              <a:ext cx="480" cy="0"/>
            </a:xfrm>
            <a:prstGeom prst="line">
              <a:avLst/>
            </a:prstGeom>
            <a:noFill/>
            <a:ln w="19050">
              <a:solidFill>
                <a:schemeClr val="hlink"/>
              </a:solidFill>
              <a:round/>
              <a:headEnd/>
              <a:tailEnd type="triangle" w="med" len="med"/>
            </a:ln>
            <a:effectLst/>
          </p:spPr>
          <p:txBody>
            <a:bodyPr/>
            <a:lstStyle/>
            <a:p>
              <a:endParaRPr lang="mk-MK"/>
            </a:p>
          </p:txBody>
        </p:sp>
        <p:sp>
          <p:nvSpPr>
            <p:cNvPr id="24" name="Text Box 23"/>
            <p:cNvSpPr txBox="1">
              <a:spLocks noChangeArrowheads="1"/>
            </p:cNvSpPr>
            <p:nvPr/>
          </p:nvSpPr>
          <p:spPr bwMode="auto">
            <a:xfrm>
              <a:off x="864" y="1256"/>
              <a:ext cx="912" cy="221"/>
            </a:xfrm>
            <a:prstGeom prst="rect">
              <a:avLst/>
            </a:prstGeom>
            <a:noFill/>
            <a:ln w="12700">
              <a:noFill/>
              <a:miter lim="800000"/>
              <a:headEnd/>
              <a:tailEnd/>
            </a:ln>
            <a:effectLst/>
          </p:spPr>
          <p:txBody>
            <a:bodyPr>
              <a:spAutoFit/>
            </a:bodyPr>
            <a:lstStyle/>
            <a:p>
              <a:pPr defTabSz="762000">
                <a:lnSpc>
                  <a:spcPct val="85000"/>
                </a:lnSpc>
              </a:pPr>
              <a:r>
                <a:rPr lang="sv-SE" sz="2000" b="1">
                  <a:solidFill>
                    <a:schemeClr val="hlink"/>
                  </a:solidFill>
                </a:rPr>
                <a:t>MD + QM </a:t>
              </a:r>
              <a:r>
                <a:rPr lang="sv-SE" sz="2000" b="1"/>
                <a:t>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857232"/>
            <a:ext cx="8229600" cy="4389120"/>
          </a:xfrm>
        </p:spPr>
        <p:txBody>
          <a:bodyPr>
            <a:normAutofit fontScale="92500" lnSpcReduction="10000"/>
          </a:bodyPr>
          <a:lstStyle/>
          <a:p>
            <a:r>
              <a:rPr lang="en-US" dirty="0" smtClean="0"/>
              <a:t>Why do we need computational resources in chemistry (and chemical engineering).</a:t>
            </a:r>
          </a:p>
          <a:p>
            <a:r>
              <a:rPr lang="en-US" dirty="0" smtClean="0"/>
              <a:t>Which e-infrastructures are more suitable for a particular problem: grid </a:t>
            </a:r>
            <a:r>
              <a:rPr lang="en-US" i="1" dirty="0" smtClean="0"/>
              <a:t>vs</a:t>
            </a:r>
            <a:r>
              <a:rPr lang="en-US" dirty="0" smtClean="0"/>
              <a:t>. high-performance clusters.</a:t>
            </a:r>
          </a:p>
          <a:p>
            <a:r>
              <a:rPr lang="en-US" dirty="0" smtClean="0"/>
              <a:t>Choosing and defining the problem.</a:t>
            </a:r>
          </a:p>
          <a:p>
            <a:r>
              <a:rPr lang="en-US" dirty="0" smtClean="0"/>
              <a:t>Developing a computational algorithm and strategy.</a:t>
            </a:r>
          </a:p>
          <a:p>
            <a:r>
              <a:rPr lang="en-US" dirty="0" smtClean="0"/>
              <a:t>Writing the codes.</a:t>
            </a:r>
          </a:p>
          <a:p>
            <a:r>
              <a:rPr lang="en-US" dirty="0" smtClean="0"/>
              <a:t>Implementing the computational approach on a given platform (linking, compiling, using parallel computing environment…).</a:t>
            </a:r>
          </a:p>
          <a:p>
            <a:r>
              <a:rPr lang="en-US" dirty="0" smtClean="0"/>
              <a:t>Automating the procedure (???).</a:t>
            </a:r>
            <a:endParaRPr lang="mk-MK"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85860"/>
            <a:ext cx="8229600" cy="2857520"/>
          </a:xfrm>
        </p:spPr>
        <p:txBody>
          <a:bodyPr>
            <a:normAutofit fontScale="85000" lnSpcReduction="10000"/>
          </a:bodyPr>
          <a:lstStyle/>
          <a:p>
            <a:r>
              <a:rPr lang="en-US" dirty="0" smtClean="0"/>
              <a:t>ISIS and KALKYL HPC clusters at UPPMAX – Uppsala, Sweden</a:t>
            </a:r>
          </a:p>
          <a:p>
            <a:r>
              <a:rPr lang="en-US" dirty="0" smtClean="0"/>
              <a:t>SEE-grid cluster</a:t>
            </a:r>
          </a:p>
          <a:p>
            <a:r>
              <a:rPr lang="en-US" dirty="0" smtClean="0">
                <a:solidFill>
                  <a:srgbClr val="FF0000"/>
                </a:solidFill>
              </a:rPr>
              <a:t>The new HPC cluster at FINKI, Skopje, Macedonia</a:t>
            </a:r>
          </a:p>
          <a:p>
            <a:r>
              <a:rPr lang="en-US" dirty="0" smtClean="0">
                <a:solidFill>
                  <a:srgbClr val="FF0000"/>
                </a:solidFill>
              </a:rPr>
              <a:t>The new HPC cluster at Institute of Chemistry, Skopje, Macedonia (The FEYNMAN cluster)</a:t>
            </a:r>
          </a:p>
          <a:p>
            <a:pPr>
              <a:buNone/>
            </a:pPr>
            <a:endParaRPr lang="en-US" dirty="0" smtClean="0">
              <a:solidFill>
                <a:srgbClr val="FF0000"/>
              </a:solidFill>
            </a:endParaRPr>
          </a:p>
          <a:p>
            <a:pPr algn="ctr">
              <a:buNone/>
            </a:pPr>
            <a:r>
              <a:rPr lang="en-US" sz="3500" dirty="0" smtClean="0"/>
              <a:t>THANK YOU FOR YOUR ATTENTION</a:t>
            </a:r>
            <a:endParaRPr lang="mk-MK" sz="3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142984"/>
            <a:ext cx="8443914" cy="4929222"/>
          </a:xfrm>
        </p:spPr>
        <p:txBody>
          <a:bodyPr>
            <a:normAutofit fontScale="77500" lnSpcReduction="20000"/>
          </a:bodyPr>
          <a:lstStyle/>
          <a:p>
            <a:r>
              <a:rPr lang="en-US" sz="3100" dirty="0" smtClean="0"/>
              <a:t>HC-MD-QM-CS  - Hybrid Classical or Quantum Molecular Dynamics – Quantum Mechanical Computer Simulation of Condensed Phases.</a:t>
            </a:r>
          </a:p>
          <a:p>
            <a:pPr>
              <a:defRPr/>
            </a:pPr>
            <a:r>
              <a:rPr lang="en-US" sz="3100" dirty="0" smtClean="0"/>
              <a:t>Application description and objectives</a:t>
            </a:r>
          </a:p>
          <a:p>
            <a:pPr lvl="1">
              <a:defRPr/>
            </a:pPr>
            <a:r>
              <a:rPr lang="en-US" sz="2600" dirty="0" smtClean="0">
                <a:cs typeface="Times New Roman" pitchFamily="18" charset="0"/>
              </a:rPr>
              <a:t>To study the properties of condensed phases, liquids (such as e.g. solutions of ions and various molecular systems in molecular liquids), solids (including small molecular systems adsorbed on surfaces), computer simulations, which will use parallel numerical algorithms will be carried out. </a:t>
            </a:r>
          </a:p>
          <a:p>
            <a:pPr lvl="1">
              <a:defRPr/>
            </a:pPr>
            <a:r>
              <a:rPr lang="en-US" sz="2600" dirty="0" smtClean="0">
                <a:cs typeface="Times New Roman" pitchFamily="18" charset="0"/>
              </a:rPr>
              <a:t>The overall objective of the work is to develop a novel general method for computation of complex in-liquid properties of the system, with potential applicability in the field of </a:t>
            </a:r>
            <a:r>
              <a:rPr lang="bg-BG" sz="2600" dirty="0" smtClean="0">
                <a:cs typeface="Times New Roman" pitchFamily="18" charset="0"/>
              </a:rPr>
              <a:t>biomedic</a:t>
            </a:r>
            <a:r>
              <a:rPr lang="en-US" sz="2600" dirty="0" smtClean="0">
                <a:cs typeface="Times New Roman" pitchFamily="18" charset="0"/>
              </a:rPr>
              <a:t>al sciences, catalysis, etc. </a:t>
            </a:r>
            <a:endParaRPr lang="en-US" sz="2600" dirty="0" smtClean="0"/>
          </a:p>
          <a:p>
            <a:pPr marL="358775" lvl="1" indent="-358775">
              <a:lnSpc>
                <a:spcPct val="90000"/>
              </a:lnSpc>
              <a:defRPr/>
            </a:pPr>
            <a:r>
              <a:rPr lang="en-US" sz="3100" dirty="0" smtClean="0"/>
              <a:t>Scientific impact: </a:t>
            </a:r>
          </a:p>
          <a:p>
            <a:pPr marL="777875" lvl="2" indent="-358775">
              <a:lnSpc>
                <a:spcPct val="90000"/>
              </a:lnSpc>
              <a:defRPr/>
            </a:pPr>
            <a:r>
              <a:rPr lang="en-US" sz="2600" dirty="0" smtClean="0"/>
              <a:t>These studies are of high fundamental significance, concerning the properties of condensed phases and influence thereof on various molecular species</a:t>
            </a:r>
          </a:p>
          <a:p>
            <a:endParaRPr lang="mk-M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box.mpg">
            <a:hlinkClick r:id="" action="ppaction://media"/>
          </p:cNvPr>
          <p:cNvPicPr>
            <a:picLocks noRot="1" noChangeAspect="1" noChangeArrowheads="1"/>
          </p:cNvPicPr>
          <p:nvPr>
            <a:videoFile r:link="rId1"/>
          </p:nvPr>
        </p:nvPicPr>
        <p:blipFill>
          <a:blip r:embed="rId3"/>
          <a:srcRect/>
          <a:stretch>
            <a:fillRect/>
          </a:stretch>
        </p:blipFill>
        <p:spPr bwMode="auto">
          <a:xfrm>
            <a:off x="214282" y="357166"/>
            <a:ext cx="8748713" cy="5938838"/>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00042"/>
            <a:ext cx="8586790" cy="6072206"/>
          </a:xfrm>
        </p:spPr>
        <p:txBody>
          <a:bodyPr>
            <a:normAutofit fontScale="92500" lnSpcReduction="10000"/>
          </a:bodyPr>
          <a:lstStyle/>
          <a:p>
            <a:r>
              <a:rPr lang="en-US" dirty="0" smtClean="0"/>
              <a:t>HPC implementation:</a:t>
            </a:r>
          </a:p>
          <a:p>
            <a:pPr marL="777875" lvl="2" indent="-358775"/>
            <a:r>
              <a:rPr lang="en-US" dirty="0" smtClean="0"/>
              <a:t>All parts of this application require vast computational efforts, in particular the quantum molecular dynamics simulations. Though computations required for certain sequences of the complex hybrid algorithms can be carried out on standard PC clusters, the more complex and demanding ones require low-latency parallel environment.</a:t>
            </a:r>
          </a:p>
          <a:p>
            <a:r>
              <a:rPr lang="en-US" dirty="0" smtClean="0"/>
              <a:t>Achievements:  </a:t>
            </a:r>
          </a:p>
          <a:p>
            <a:pPr lvl="1"/>
            <a:r>
              <a:rPr lang="en-US" altLang="ko-KR" sz="1800" dirty="0" smtClean="0">
                <a:ea typeface="Gulim" pitchFamily="34" charset="-127"/>
              </a:rPr>
              <a:t>Efficient implementation of a genetic algorithm to optimize the interaction potential energy parameters of liquid CCl</a:t>
            </a:r>
            <a:r>
              <a:rPr lang="en-US" altLang="ko-KR" sz="1800" baseline="-25000" dirty="0" smtClean="0">
                <a:ea typeface="Gulim" pitchFamily="34" charset="-127"/>
              </a:rPr>
              <a:t>4</a:t>
            </a:r>
          </a:p>
          <a:p>
            <a:pPr lvl="1"/>
            <a:r>
              <a:rPr lang="en-GB" sz="1800" dirty="0" smtClean="0"/>
              <a:t>Efficient implementation of a complex hybrid quantum mechanical (</a:t>
            </a:r>
            <a:r>
              <a:rPr lang="en-GB" sz="1800" i="1" dirty="0" err="1" smtClean="0"/>
              <a:t>ab</a:t>
            </a:r>
            <a:r>
              <a:rPr lang="en-GB" sz="1800" i="1" dirty="0" smtClean="0"/>
              <a:t> initio</a:t>
            </a:r>
            <a:r>
              <a:rPr lang="en-GB" sz="1800" dirty="0" smtClean="0"/>
              <a:t>) molecular dynamics – quantum mechanical methodology used for simulation of complex condensed phase systems. The methodology is inherently a multistep  one, and certain steps are excellently scalable on parallel high-performance clusters.</a:t>
            </a:r>
          </a:p>
          <a:p>
            <a:pPr lvl="1"/>
            <a:r>
              <a:rPr lang="en-US" sz="1800" dirty="0" smtClean="0"/>
              <a:t>Implementation of hybrid QMD-TDDFT methodology to explain the origin of the solid-state </a:t>
            </a:r>
            <a:r>
              <a:rPr lang="en-US" sz="1800" dirty="0" err="1" smtClean="0"/>
              <a:t>thermochromism</a:t>
            </a:r>
            <a:r>
              <a:rPr lang="en-US" sz="1800" dirty="0" smtClean="0"/>
              <a:t> and thermal fatigue of polycyclic overcrowded </a:t>
            </a:r>
            <a:r>
              <a:rPr lang="en-US" sz="1800" dirty="0" err="1" smtClean="0"/>
              <a:t>enes</a:t>
            </a:r>
            <a:r>
              <a:rPr lang="en-US" sz="1800" dirty="0" smtClean="0"/>
              <a:t>.</a:t>
            </a:r>
          </a:p>
          <a:p>
            <a:pPr lvl="1"/>
            <a:r>
              <a:rPr lang="en-US" sz="1800" dirty="0" smtClean="0"/>
              <a:t>Implementation of a hybrid CPMD-</a:t>
            </a:r>
            <a:r>
              <a:rPr lang="en-US" sz="1800" dirty="0" err="1" smtClean="0"/>
              <a:t>QM</a:t>
            </a:r>
            <a:r>
              <a:rPr lang="en-US" sz="1800" baseline="-25000" dirty="0" err="1" smtClean="0"/>
              <a:t>el</a:t>
            </a:r>
            <a:r>
              <a:rPr lang="en-US" sz="1800" dirty="0" smtClean="0"/>
              <a:t>-</a:t>
            </a:r>
            <a:r>
              <a:rPr lang="en-US" sz="1800" dirty="0" err="1" smtClean="0"/>
              <a:t>QM</a:t>
            </a:r>
            <a:r>
              <a:rPr lang="en-US" sz="1800" baseline="-25000" dirty="0" err="1" smtClean="0"/>
              <a:t>nuc</a:t>
            </a:r>
            <a:r>
              <a:rPr lang="en-US" sz="1800" dirty="0" smtClean="0"/>
              <a:t> methodology to compute the </a:t>
            </a:r>
            <a:r>
              <a:rPr lang="en-US" sz="1800" dirty="0" err="1" smtClean="0"/>
              <a:t>vibrational</a:t>
            </a:r>
            <a:r>
              <a:rPr lang="en-US" sz="1800" dirty="0" smtClean="0"/>
              <a:t> spectrum of aqueous hydroxide anion.</a:t>
            </a:r>
          </a:p>
          <a:p>
            <a:pPr lvl="1"/>
            <a:r>
              <a:rPr lang="en-US" sz="1800" dirty="0" smtClean="0"/>
              <a:t>Application of molecular dynamics simulations to confirm the experimental evidence for the existence of dangling OH bonds in hydrophobic hydration shells.</a:t>
            </a:r>
          </a:p>
          <a:p>
            <a:pPr lvl="1"/>
            <a:r>
              <a:rPr lang="en-US" sz="1800" dirty="0" smtClean="0"/>
              <a:t>Application of sequential MD-</a:t>
            </a:r>
            <a:r>
              <a:rPr lang="en-US" sz="1800" dirty="0" err="1" smtClean="0"/>
              <a:t>QM</a:t>
            </a:r>
            <a:r>
              <a:rPr lang="en-US" sz="1800" baseline="-25000" dirty="0" err="1" smtClean="0"/>
              <a:t>el</a:t>
            </a:r>
            <a:r>
              <a:rPr lang="en-US" sz="1800" dirty="0" smtClean="0"/>
              <a:t>-</a:t>
            </a:r>
            <a:r>
              <a:rPr lang="en-US" sz="1800" dirty="0" err="1" smtClean="0"/>
              <a:t>QM</a:t>
            </a:r>
            <a:r>
              <a:rPr lang="en-US" sz="1800" baseline="-25000" dirty="0" err="1" smtClean="0"/>
              <a:t>nuc</a:t>
            </a:r>
            <a:r>
              <a:rPr lang="en-US" sz="1800" dirty="0" smtClean="0"/>
              <a:t> methodology to compute the </a:t>
            </a:r>
            <a:r>
              <a:rPr lang="en-US" sz="1800" dirty="0" err="1" smtClean="0"/>
              <a:t>vibrational</a:t>
            </a:r>
            <a:r>
              <a:rPr lang="en-US" sz="1800" dirty="0" smtClean="0"/>
              <a:t> spectra of the first-shell water molecules in ionic water solutions.</a:t>
            </a:r>
            <a:endParaRPr lang="mk-MK"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775542"/>
          </a:xfrm>
        </p:spPr>
        <p:txBody>
          <a:bodyPr>
            <a:normAutofit/>
          </a:bodyPr>
          <a:lstStyle/>
          <a:p>
            <a:r>
              <a:rPr lang="en-US" sz="4000" dirty="0" smtClean="0"/>
              <a:t>Vibrations of aqueous hydroxide anion</a:t>
            </a:r>
            <a:endParaRPr lang="mk-MK" sz="4000" dirty="0"/>
          </a:p>
        </p:txBody>
      </p:sp>
      <p:pic>
        <p:nvPicPr>
          <p:cNvPr id="4" name="Picture 6"/>
          <p:cNvPicPr>
            <a:picLocks noChangeAspect="1" noChangeArrowheads="1"/>
          </p:cNvPicPr>
          <p:nvPr/>
        </p:nvPicPr>
        <p:blipFill>
          <a:blip r:embed="rId2"/>
          <a:srcRect/>
          <a:stretch>
            <a:fillRect/>
          </a:stretch>
        </p:blipFill>
        <p:spPr bwMode="auto">
          <a:xfrm>
            <a:off x="2453837" y="950868"/>
            <a:ext cx="3975551" cy="4692710"/>
          </a:xfrm>
          <a:prstGeom prst="rect">
            <a:avLst/>
          </a:prstGeom>
          <a:noFill/>
          <a:ln w="9525">
            <a:noFill/>
            <a:miter lim="800000"/>
            <a:headEnd/>
            <a:tailEnd/>
          </a:ln>
          <a:effectLst/>
        </p:spPr>
      </p:pic>
      <p:sp>
        <p:nvSpPr>
          <p:cNvPr id="5" name="Rectangle 4"/>
          <p:cNvSpPr/>
          <p:nvPr/>
        </p:nvSpPr>
        <p:spPr>
          <a:xfrm>
            <a:off x="714348" y="5572140"/>
            <a:ext cx="8001056" cy="923330"/>
          </a:xfrm>
          <a:prstGeom prst="rect">
            <a:avLst/>
          </a:prstGeom>
        </p:spPr>
        <p:txBody>
          <a:bodyPr wrap="square">
            <a:spAutoFit/>
          </a:bodyPr>
          <a:lstStyle/>
          <a:p>
            <a:r>
              <a:rPr lang="en-GB" dirty="0" smtClean="0"/>
              <a:t>Summary of experimental (Raman) and theoretical (power spectrum or</a:t>
            </a:r>
          </a:p>
          <a:p>
            <a:pPr algn="ctr"/>
            <a:r>
              <a:rPr lang="en-GB" dirty="0" smtClean="0"/>
              <a:t>DOS) OH and H2O frequencies from the literature and from our work. H2O-sol means water peak in the solution.</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229600" cy="4389120"/>
          </a:xfrm>
        </p:spPr>
        <p:txBody>
          <a:bodyPr>
            <a:noAutofit/>
          </a:bodyPr>
          <a:lstStyle/>
          <a:p>
            <a:r>
              <a:rPr lang="pt-PT" sz="1800" dirty="0" smtClean="0"/>
              <a:t>Method </a:t>
            </a:r>
            <a:endParaRPr lang="mk-MK" sz="1800" dirty="0" smtClean="0"/>
          </a:p>
          <a:p>
            <a:pPr>
              <a:buNone/>
            </a:pPr>
            <a:endParaRPr lang="en-US" sz="1800" dirty="0" smtClean="0">
              <a:latin typeface="Symbol" pitchFamily="18" charset="2"/>
            </a:endParaRPr>
          </a:p>
          <a:p>
            <a:pPr>
              <a:buNone/>
            </a:pPr>
            <a:r>
              <a:rPr lang="en-US" sz="1800" dirty="0" smtClean="0">
                <a:latin typeface="Symbol" pitchFamily="18" charset="2"/>
              </a:rPr>
              <a:t>	n</a:t>
            </a:r>
            <a:r>
              <a:rPr lang="en-US" sz="1800" dirty="0" smtClean="0"/>
              <a:t>(OH</a:t>
            </a:r>
            <a:r>
              <a:rPr lang="en-US" sz="1800" baseline="30000" dirty="0" smtClean="0"/>
              <a:t>-</a:t>
            </a:r>
            <a:r>
              <a:rPr lang="en-US" sz="1800" dirty="0" smtClean="0"/>
              <a:t>) - the </a:t>
            </a:r>
            <a:r>
              <a:rPr lang="en-US" sz="1800" dirty="0" err="1" smtClean="0"/>
              <a:t>anharmonic</a:t>
            </a:r>
            <a:r>
              <a:rPr lang="en-US" sz="1800" dirty="0" smtClean="0"/>
              <a:t> OH stretching </a:t>
            </a:r>
            <a:r>
              <a:rPr lang="en-US" sz="1800" dirty="0" err="1" smtClean="0"/>
              <a:t>vibrational</a:t>
            </a:r>
            <a:r>
              <a:rPr lang="en-US" sz="1800" dirty="0" smtClean="0"/>
              <a:t> frequency, i.e. the 0 → 1 </a:t>
            </a:r>
            <a:r>
              <a:rPr lang="en-US" sz="1800" dirty="0" err="1" smtClean="0"/>
              <a:t>vibrational</a:t>
            </a:r>
            <a:r>
              <a:rPr lang="en-US" sz="1800" dirty="0" smtClean="0"/>
              <a:t> transition </a:t>
            </a:r>
          </a:p>
          <a:p>
            <a:pPr>
              <a:buNone/>
            </a:pPr>
            <a:r>
              <a:rPr lang="en-US" sz="1800" dirty="0" smtClean="0"/>
              <a:t>	</a:t>
            </a:r>
          </a:p>
          <a:p>
            <a:pPr>
              <a:buNone/>
            </a:pPr>
            <a:r>
              <a:rPr lang="en-US" sz="1800" dirty="0" smtClean="0"/>
              <a:t>	</a:t>
            </a:r>
            <a:r>
              <a:rPr lang="en-US" sz="1800" dirty="0" err="1" smtClean="0"/>
              <a:t>Δ</a:t>
            </a:r>
            <a:r>
              <a:rPr lang="en-US" sz="1800" dirty="0" err="1" smtClean="0">
                <a:latin typeface="Symbol" pitchFamily="18" charset="2"/>
              </a:rPr>
              <a:t>n</a:t>
            </a:r>
            <a:r>
              <a:rPr lang="en-US" sz="1800" dirty="0" smtClean="0">
                <a:latin typeface="Symbol" pitchFamily="18" charset="2"/>
              </a:rPr>
              <a:t> </a:t>
            </a:r>
            <a:r>
              <a:rPr lang="en-US" sz="1800" dirty="0" smtClean="0"/>
              <a:t>(OH</a:t>
            </a:r>
            <a:r>
              <a:rPr lang="en-US" sz="1800" baseline="30000" dirty="0" smtClean="0"/>
              <a:t>-</a:t>
            </a:r>
            <a:r>
              <a:rPr lang="en-US" sz="1800" dirty="0" smtClean="0"/>
              <a:t>) - the gas-to-solution frequency shifts, i.e. </a:t>
            </a:r>
          </a:p>
          <a:p>
            <a:pPr>
              <a:buNone/>
            </a:pPr>
            <a:r>
              <a:rPr lang="en-US" sz="1800" dirty="0" smtClean="0"/>
              <a:t>	</a:t>
            </a:r>
            <a:r>
              <a:rPr lang="en-US" sz="1800" dirty="0" err="1" smtClean="0"/>
              <a:t>Δ</a:t>
            </a:r>
            <a:r>
              <a:rPr lang="en-US" sz="1800" dirty="0" err="1" smtClean="0">
                <a:latin typeface="Symbol" pitchFamily="18" charset="2"/>
              </a:rPr>
              <a:t>n</a:t>
            </a:r>
            <a:r>
              <a:rPr lang="en-US" sz="1800" dirty="0" smtClean="0">
                <a:latin typeface="Symbol" pitchFamily="18" charset="2"/>
              </a:rPr>
              <a:t> </a:t>
            </a:r>
            <a:r>
              <a:rPr lang="en-US" sz="1800" dirty="0" smtClean="0"/>
              <a:t>(OH</a:t>
            </a:r>
            <a:r>
              <a:rPr lang="en-US" sz="1800" baseline="30000" dirty="0" smtClean="0"/>
              <a:t>-</a:t>
            </a:r>
            <a:r>
              <a:rPr lang="en-US" sz="1800" dirty="0" smtClean="0"/>
              <a:t>) = </a:t>
            </a:r>
            <a:r>
              <a:rPr lang="en-US" sz="1800" dirty="0" smtClean="0">
                <a:latin typeface="Symbol" pitchFamily="18" charset="2"/>
              </a:rPr>
              <a:t>n </a:t>
            </a:r>
            <a:r>
              <a:rPr lang="en-US" sz="1800" dirty="0" smtClean="0"/>
              <a:t>(OH</a:t>
            </a:r>
            <a:r>
              <a:rPr lang="en-US" sz="1800" baseline="30000" dirty="0" smtClean="0"/>
              <a:t>-</a:t>
            </a:r>
            <a:r>
              <a:rPr lang="en-US" sz="1800" dirty="0" smtClean="0"/>
              <a:t> in solution)  - </a:t>
            </a:r>
            <a:r>
              <a:rPr lang="en-US" sz="1800" dirty="0" smtClean="0">
                <a:latin typeface="Symbol" pitchFamily="18" charset="2"/>
              </a:rPr>
              <a:t>n </a:t>
            </a:r>
            <a:r>
              <a:rPr lang="en-US" sz="1800" dirty="0" smtClean="0"/>
              <a:t>(isolated OH</a:t>
            </a:r>
            <a:r>
              <a:rPr lang="en-US" sz="1800" baseline="30000" dirty="0" smtClean="0"/>
              <a:t>- </a:t>
            </a:r>
            <a:r>
              <a:rPr lang="en-US" sz="1800" dirty="0" smtClean="0"/>
              <a:t>ion) </a:t>
            </a:r>
          </a:p>
          <a:p>
            <a:pPr>
              <a:buNone/>
            </a:pPr>
            <a:r>
              <a:rPr lang="en-US" sz="1800" dirty="0" smtClean="0"/>
              <a:t>	computed from the positions of the peak maxima. </a:t>
            </a:r>
          </a:p>
          <a:p>
            <a:pPr>
              <a:buNone/>
            </a:pPr>
            <a:endParaRPr lang="en-US" sz="1800" dirty="0" smtClean="0"/>
          </a:p>
          <a:p>
            <a:pPr>
              <a:buNone/>
            </a:pPr>
            <a:r>
              <a:rPr lang="en-US" sz="1800" dirty="0" smtClean="0"/>
              <a:t>	We use a sequential Car-</a:t>
            </a:r>
            <a:r>
              <a:rPr lang="en-US" sz="1800" dirty="0" err="1" smtClean="0"/>
              <a:t>Parrinello</a:t>
            </a:r>
            <a:r>
              <a:rPr lang="en-US" sz="1800" dirty="0" smtClean="0"/>
              <a:t> Molecular Dynamics (</a:t>
            </a:r>
            <a:r>
              <a:rPr lang="pt-PT" sz="1800" dirty="0" smtClean="0"/>
              <a:t>CPMD) +Quantum chemical (QC</a:t>
            </a:r>
            <a:r>
              <a:rPr lang="pt-PT" sz="1800" baseline="-25000" dirty="0" smtClean="0"/>
              <a:t>elec</a:t>
            </a:r>
            <a:r>
              <a:rPr lang="pt-PT" sz="1800" dirty="0" smtClean="0"/>
              <a:t>) +Quantum mechanical (QM</a:t>
            </a:r>
            <a:r>
              <a:rPr lang="pt-PT" sz="1800" baseline="-25000" dirty="0" smtClean="0"/>
              <a:t>nucl</a:t>
            </a:r>
            <a:r>
              <a:rPr lang="pt-PT" sz="1800" dirty="0" smtClean="0"/>
              <a:t>) computational approach. </a:t>
            </a:r>
          </a:p>
          <a:p>
            <a:pPr>
              <a:buNone/>
            </a:pPr>
            <a:r>
              <a:rPr lang="pt-PT" sz="1800" dirty="0" smtClean="0"/>
              <a:t>	</a:t>
            </a:r>
          </a:p>
          <a:p>
            <a:pPr>
              <a:buNone/>
            </a:pPr>
            <a:r>
              <a:rPr lang="pt-PT" sz="1800" dirty="0" smtClean="0"/>
              <a:t>	The MD box used in the current study consists of 44 H</a:t>
            </a:r>
            <a:r>
              <a:rPr lang="pt-PT" sz="1800" baseline="-25000" dirty="0" smtClean="0"/>
              <a:t>2</a:t>
            </a:r>
            <a:r>
              <a:rPr lang="pt-PT" sz="1800" dirty="0" smtClean="0"/>
              <a:t>O + 2 Na</a:t>
            </a:r>
            <a:r>
              <a:rPr lang="pt-PT" sz="1800" baseline="30000" dirty="0" smtClean="0"/>
              <a:t>+</a:t>
            </a:r>
            <a:r>
              <a:rPr lang="pt-PT" sz="1800" dirty="0" smtClean="0"/>
              <a:t> + 2 OH</a:t>
            </a:r>
            <a:r>
              <a:rPr lang="en-US" sz="1800" baseline="30000" dirty="0" smtClean="0"/>
              <a:t>-</a:t>
            </a:r>
            <a:r>
              <a:rPr lang="en-US" sz="1800" dirty="0" smtClean="0"/>
              <a:t>  (corresponding to a 2.5 </a:t>
            </a:r>
            <a:r>
              <a:rPr lang="en-US" sz="1800" dirty="0" err="1" smtClean="0"/>
              <a:t>molal</a:t>
            </a:r>
            <a:r>
              <a:rPr lang="en-US" sz="1800" dirty="0" smtClean="0"/>
              <a:t> concentration). Our calculated spectrum will be compared to the experimental Raman study of a 2.0 </a:t>
            </a:r>
            <a:r>
              <a:rPr lang="en-US" sz="1800" dirty="0" err="1" smtClean="0"/>
              <a:t>molal</a:t>
            </a:r>
            <a:r>
              <a:rPr lang="en-US" sz="1800" dirty="0" smtClean="0"/>
              <a:t> </a:t>
            </a:r>
            <a:r>
              <a:rPr lang="en-US" sz="1800" dirty="0" err="1" smtClean="0"/>
              <a:t>NaOH</a:t>
            </a:r>
            <a:r>
              <a:rPr lang="en-US" sz="1800" dirty="0" smtClean="0"/>
              <a:t>(</a:t>
            </a:r>
            <a:r>
              <a:rPr lang="en-US" sz="1800" dirty="0" err="1" smtClean="0"/>
              <a:t>aq</a:t>
            </a:r>
            <a:r>
              <a:rPr lang="en-US" sz="1800" dirty="0" smtClean="0"/>
              <a:t>) solution, which has a reported peak maximum at 3625 </a:t>
            </a:r>
            <a:r>
              <a:rPr lang="pt-PT" sz="1800" dirty="0" smtClean="0"/>
              <a:t>cm</a:t>
            </a:r>
            <a:r>
              <a:rPr lang="en-US" sz="1800" baseline="30000" dirty="0" smtClean="0"/>
              <a:t>-</a:t>
            </a:r>
            <a:r>
              <a:rPr lang="pt-PT" sz="1800" baseline="30000" dirty="0" smtClean="0"/>
              <a:t>1</a:t>
            </a:r>
            <a:r>
              <a:rPr lang="pt-PT" sz="1800" dirty="0" smtClean="0"/>
              <a:t> </a:t>
            </a:r>
            <a:r>
              <a:rPr lang="en-US" sz="1800" dirty="0" smtClean="0"/>
              <a:t> in the region of interest. </a:t>
            </a:r>
            <a:endParaRPr lang="mk-MK" sz="1800" dirty="0" smtClean="0"/>
          </a:p>
          <a:p>
            <a:pPr>
              <a:buNone/>
            </a:pPr>
            <a:r>
              <a:rPr lang="en-US" sz="1800" dirty="0" smtClean="0"/>
              <a:t>	</a:t>
            </a:r>
          </a:p>
          <a:p>
            <a:pPr>
              <a:buNone/>
            </a:pPr>
            <a:r>
              <a:rPr lang="en-US" sz="1800" dirty="0" smtClean="0"/>
              <a:t>	We will use the label O* for the hydroxide ion's oxygen atom, and H* for its hydrogen atom, contrary to Ref. </a:t>
            </a:r>
            <a:endParaRPr lang="mk-MK" sz="1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1671</TotalTime>
  <Words>1209</Words>
  <Application>Microsoft Office PowerPoint</Application>
  <PresentationFormat>On-screen Show (4:3)</PresentationFormat>
  <Paragraphs>103</Paragraphs>
  <Slides>40</Slides>
  <Notes>0</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Flow</vt:lpstr>
      <vt:lpstr>Microsoft Equation 3.0</vt:lpstr>
      <vt:lpstr>Equation</vt:lpstr>
      <vt:lpstr>USING THE e-INFRASTRUCTURES IN COMPUTATIONAL CHEMISTRY</vt:lpstr>
      <vt:lpstr>Slide 2</vt:lpstr>
      <vt:lpstr>Slide 3</vt:lpstr>
      <vt:lpstr>Slide 4</vt:lpstr>
      <vt:lpstr>Slide 5</vt:lpstr>
      <vt:lpstr>Slide 6</vt:lpstr>
      <vt:lpstr>Slide 7</vt:lpstr>
      <vt:lpstr>Vibrations of aqueous hydroxide anion</vt:lpstr>
      <vt:lpstr>Slide 9</vt:lpstr>
      <vt:lpstr>Slide 10</vt:lpstr>
      <vt:lpstr>Slide 11</vt:lpstr>
      <vt:lpstr>Slide 12</vt:lpstr>
      <vt:lpstr>Slide 13</vt:lpstr>
      <vt:lpstr>Density functional theory</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Goliath</dc:creator>
  <cp:lastModifiedBy>Goliath</cp:lastModifiedBy>
  <cp:revision>218</cp:revision>
  <dcterms:created xsi:type="dcterms:W3CDTF">2012-06-15T11:40:43Z</dcterms:created>
  <dcterms:modified xsi:type="dcterms:W3CDTF">2012-06-20T10:51:02Z</dcterms:modified>
</cp:coreProperties>
</file>