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97" r:id="rId4"/>
    <p:sldId id="298" r:id="rId5"/>
    <p:sldId id="299" r:id="rId6"/>
    <p:sldId id="300" r:id="rId7"/>
    <p:sldId id="301" r:id="rId8"/>
    <p:sldId id="303" r:id="rId9"/>
    <p:sldId id="304" r:id="rId10"/>
    <p:sldId id="30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F17E-7169-40DF-BEDD-F1D715D7DEB0}" type="datetimeFigureOut">
              <a:rPr lang="en-US" smtClean="0"/>
              <a:pPr/>
              <a:t>6/17/2012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8DEEA-084D-4F1C-9800-814C335172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CE28-81CE-419D-B840-4AF6861AB5C1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790A6-62D8-4725-A66C-D81604EBB9BB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E0C71-B1A2-4FD7-A2DA-E1CF62F8B645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A1D7-4862-43C3-B1D3-10416B0B358F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610F0-A77D-4F3E-AAB4-3E070488249A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8637-AF82-4989-91E2-004115CA92DD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8F203-6EAC-44D1-B212-B9C708B1987E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B12C-B102-4465-9212-2D807059B2A0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BBCD0-559A-462E-9BE5-209F523B421B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4590-2D41-4B22-9373-C368F65E5B47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8BE3-0FEC-4628-9A7B-BA77969ED367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BE4C4-7D28-42AC-B64B-F313FD090DA5}" type="datetime1">
              <a:rPr lang="en-US" smtClean="0"/>
              <a:pPr/>
              <a:t>6/17/2012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1C46-A91E-4805-82A5-54195E8412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p-see.e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.eu/EGI-InSPIRE" TargetMode="External"/><Relationship Id="rId2" Type="http://schemas.openxmlformats.org/officeDocument/2006/relationships/hyperlink" Target="mailto:steven.newhouse@egi.e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GRENA </a:t>
            </a:r>
            <a:r>
              <a:rPr lang="en-US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Participation in European </a:t>
            </a:r>
            <a:r>
              <a:rPr lang="en-US" sz="36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Commission Projects</a:t>
            </a:r>
            <a:endParaRPr lang="en-US" sz="3600" b="1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6858000" cy="2133600"/>
          </a:xfrm>
        </p:spPr>
        <p:txBody>
          <a:bodyPr>
            <a:normAutofit fontScale="92500"/>
          </a:bodyPr>
          <a:lstStyle/>
          <a:p>
            <a:r>
              <a:rPr lang="en-US" sz="3000" b="1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Prof. Ramaz </a:t>
            </a:r>
            <a:r>
              <a:rPr lang="en-US" sz="3000" b="1" dirty="0" err="1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Kvatadze</a:t>
            </a:r>
            <a:endParaRPr lang="en-US" sz="3000" b="1" dirty="0" smtClean="0">
              <a:solidFill>
                <a:schemeClr val="accent1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en-US" sz="3000" b="1" dirty="0" smtClean="0">
                <a:solidFill>
                  <a:schemeClr val="accent1"/>
                </a:solidFill>
                <a:latin typeface="Tahoma" pitchFamily="34" charset="0"/>
                <a:cs typeface="Tahoma" pitchFamily="34" charset="0"/>
              </a:rPr>
              <a:t>Georgian Research and Educational Networking Association – GRENA</a:t>
            </a:r>
          </a:p>
          <a:p>
            <a:r>
              <a:rPr lang="en-US" sz="3000" b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ramaz@grena.ge</a:t>
            </a:r>
          </a:p>
          <a:p>
            <a:endParaRPr lang="en-US" b="1" dirty="0" smtClean="0">
              <a:solidFill>
                <a:schemeClr val="accent1"/>
              </a:solidFill>
              <a:latin typeface="Tahoma" pitchFamily="34" charset="0"/>
              <a:cs typeface="Tahoma" pitchFamily="34" charset="0"/>
            </a:endParaRPr>
          </a:p>
          <a:p>
            <a:endParaRPr lang="en-US" b="1" dirty="0" smtClean="0"/>
          </a:p>
          <a:p>
            <a:endParaRPr lang="en-US" dirty="0"/>
          </a:p>
        </p:txBody>
      </p:sp>
      <p:pic>
        <p:nvPicPr>
          <p:cNvPr id="7" name="Picture 6" descr="FP7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26014" y="228600"/>
            <a:ext cx="2317986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 descr="D:\My Documents\GRENA-LOGOs\GRENA-New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124200" cy="13434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Thank you for attention!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June 18, 2012, Tbilisi, Georgia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High-Performance Computing Infrastructure for</a:t>
            </a:r>
            <a:b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South East </a:t>
            </a:r>
            <a:r>
              <a:rPr lang="en-US" sz="31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Europe’s</a:t>
            </a:r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Research Communities </a:t>
            </a:r>
            <a:b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HP-SEE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Contract n°: RI-261499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Project type: CP &amp; CSA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Call: INFRA-2010-1.2.3: VRCs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Start date: 01/09/2010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Duration: 36 months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budget: 3 885 196 €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Funding from the EC: 2 100 000 €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funded effort, PMs: 539.5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Web site: </a:t>
            </a: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www.hp-see.eu</a:t>
            </a:r>
            <a:endParaRPr lang="en-US" sz="24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 Partners, GRNET is coordinator</a:t>
            </a:r>
            <a:endParaRPr lang="en-US" sz="2400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HP-SEE Objectives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Empowering multi-disciplinary virtual research communities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Deploying integrated infrastructure for virtual research communities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Policy development and stimulating regional inclusion in pan-European HPC trends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Strengthening the regional and national human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Research Applications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Computational Physics – 6 countries, 8 applications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Computational Chemistry – 6 countries, 7 applications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Life Science – 5 countries, 7 applications</a:t>
            </a:r>
          </a:p>
          <a:p>
            <a:pPr>
              <a:buNone/>
            </a:pPr>
            <a:endParaRPr lang="en-US" sz="24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1588"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From Georgia 1 application in Life Science  and 1 in Computational Physics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GB" sz="31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Integrated Sustainable Pan-European Infrastructure for Researchers in Europe - </a:t>
            </a:r>
            <a:r>
              <a:rPr lang="en-GB" sz="31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InSPIRE</a:t>
            </a:r>
            <a:endParaRPr lang="en-US" sz="31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 marL="344488" indent="-344488">
              <a:buFont typeface="Wingdings" pitchFamily="2" charset="2"/>
              <a:buChar char="Ø"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 year project with €25M EC contribution</a:t>
            </a:r>
          </a:p>
          <a:p>
            <a:pPr marL="344488" lvl="1" indent="-344488"/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Project cost €69M</a:t>
            </a:r>
          </a:p>
          <a:p>
            <a:pPr marL="344488" lvl="1" indent="-344488"/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Effort ~€330M</a:t>
            </a:r>
          </a:p>
          <a:p>
            <a:pPr marL="344488" lvl="1" indent="-344488"/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Effort: 9261</a:t>
            </a:r>
          </a:p>
          <a:p>
            <a:pPr marL="344488" lvl="1" indent="-344488">
              <a:buFont typeface="Wingdings" pitchFamily="2" charset="2"/>
              <a:buChar char="Ø"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Project Partners - 51</a:t>
            </a:r>
          </a:p>
          <a:p>
            <a:pPr marL="344488" lvl="1" indent="-344488">
              <a:buClrTx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EGI.eu, 40 NGIs, 2 EIROs</a:t>
            </a:r>
          </a:p>
          <a:p>
            <a:pPr marL="344488" lvl="1" indent="-344488">
              <a:buClrTx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Asia Pacific  - 8 partners</a:t>
            </a:r>
          </a:p>
          <a:p>
            <a:pPr marL="344488" indent="-344488">
              <a:buFont typeface="Wingdings" pitchFamily="2" charset="2"/>
              <a:buChar char="Ø"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Contact: </a:t>
            </a: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2"/>
              </a:rPr>
              <a:t>steven.newhouse@egi.eu</a:t>
            </a:r>
            <a:endParaRPr lang="en-GB" sz="24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Web: </a:t>
            </a: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  <a:hlinkClick r:id="rId3"/>
              </a:rPr>
              <a:t>http://www.egi.eu/EGI-InSPIRE</a:t>
            </a:r>
            <a:endParaRPr lang="en-GB" sz="24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65138" lvl="1" indent="-465138">
              <a:buFont typeface="Wingdings" pitchFamily="2" charset="2"/>
              <a:buChar char="Ø"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InSPIRE</a:t>
            </a:r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Objectives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Continue towards a sustainable production infrastructure</a:t>
            </a:r>
          </a:p>
          <a:p>
            <a:pPr>
              <a:buFont typeface="Wingdings" pitchFamily="2" charset="2"/>
              <a:buChar char="Ø"/>
            </a:pPr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Provide support to current structured international research communities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InSPIRE</a:t>
            </a:r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Activities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Reliable operation of the production infrastructure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Provisioning the software infrastructure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Support for heavy user communities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Support for operational tools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User community coordination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Other Funded Projects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 FP7 - Policy dialogue in ICT to an Upper level for Reinforced EU-EECA Cooperation - PICTURE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EC FP7 - Central and Eastern European Networking Engine - CEENGINE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ISOC - Development of E-learning System in Georgia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OSGF - </a:t>
            </a:r>
            <a:r>
              <a:rPr lang="en-US" sz="24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Implementation of New Services and Learning Courses in Information Technology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Submitted Projects</a:t>
            </a:r>
            <a:endParaRPr lang="en-US" sz="28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US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BLACK SEA CBC - </a:t>
            </a:r>
            <a:r>
              <a:rPr lang="es-ES_tradnl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CULTURe</a:t>
            </a:r>
            <a:r>
              <a:rPr lang="es-ES_tradnl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_tradnl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EXchange</a:t>
            </a:r>
            <a:r>
              <a:rPr lang="es-ES_tradnl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s-ES_tradnl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Platform</a:t>
            </a:r>
            <a:r>
              <a:rPr lang="es-ES_tradnl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- CULTUR-EXP</a:t>
            </a: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Applicant: GRENA, Georgia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Partners: organizations from Armenia, Bulgaria, Greece and Moldova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Tempus IV Call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Modernization of mathematics and statistics curricula for engineering and natural sciences studies in South Caucasian universities by introducing modern educational technologies (CAMATHTEL)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Applicant: </a:t>
            </a:r>
            <a:r>
              <a:rPr lang="en-GB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Universität</a:t>
            </a: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des </a:t>
            </a:r>
            <a:r>
              <a:rPr lang="en-GB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Saarlandes</a:t>
            </a: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 </a:t>
            </a:r>
            <a:r>
              <a:rPr lang="en-GB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Saarbrücken</a:t>
            </a: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Germany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Partners: organizations from France, Finland, Armenia and Georgia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Development of e-learning for promoted higher-education user services (DELPHUS) </a:t>
            </a:r>
          </a:p>
          <a:p>
            <a:pPr lvl="0"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Applicant: University of Duisburg-Essen, Essen, Germany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Partners: organizations from Estonia, Lithuania, Armenia and Georgia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Program for student early employability based on practice-oriented knowledge (PEAK) </a:t>
            </a:r>
          </a:p>
          <a:p>
            <a:pPr lvl="0"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Applicant: </a:t>
            </a:r>
            <a:r>
              <a:rPr lang="en-GB" sz="3300" b="1" dirty="0" err="1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Universität</a:t>
            </a: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Leipzig, Leipzig, Germany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GB" sz="3300" b="1" dirty="0" smtClean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Partners: organizations from Austria, Greece, Lithuania, Ukraine, Georgia and Kazakhstan</a:t>
            </a:r>
            <a:endParaRPr lang="en-US" sz="3300" b="1" dirty="0" smtClean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1C46-A91E-4805-82A5-54195E84120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239000" cy="365125"/>
          </a:xfrm>
        </p:spPr>
        <p:txBody>
          <a:bodyPr/>
          <a:lstStyle/>
          <a:p>
            <a:r>
              <a:rPr lang="en-US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June 18, 2012, Tbilisi, Georgia</a:t>
            </a:r>
            <a:endParaRPr lang="en-US" sz="1600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358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GRENA Participation in European Commission Projects</vt:lpstr>
      <vt:lpstr>High-Performance Computing Infrastructure for South East Europe’s Research Communities  HP-SEE</vt:lpstr>
      <vt:lpstr>HP-SEE Objectives</vt:lpstr>
      <vt:lpstr>Research Applications</vt:lpstr>
      <vt:lpstr> Integrated Sustainable Pan-European Infrastructure for Researchers in Europe - InSPIRE</vt:lpstr>
      <vt:lpstr>InSPIRE Objectives</vt:lpstr>
      <vt:lpstr>InSPIRE Activities</vt:lpstr>
      <vt:lpstr>Other Funded Projects</vt:lpstr>
      <vt:lpstr>Submitted Projects</vt:lpstr>
      <vt:lpstr>Slide 10</vt:lpstr>
    </vt:vector>
  </TitlesOfParts>
  <Company>GRENA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E-Infrastructure in South Caucasus</dc:title>
  <dc:creator>Ramaz Kvatadze</dc:creator>
  <cp:lastModifiedBy>Ramaz</cp:lastModifiedBy>
  <cp:revision>161</cp:revision>
  <dcterms:created xsi:type="dcterms:W3CDTF">2011-10-17T16:38:07Z</dcterms:created>
  <dcterms:modified xsi:type="dcterms:W3CDTF">2012-06-17T13:34:39Z</dcterms:modified>
</cp:coreProperties>
</file>