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84" r:id="rId2"/>
  </p:sldMasterIdLst>
  <p:notesMasterIdLst>
    <p:notesMasterId r:id="rId13"/>
  </p:notesMasterIdLst>
  <p:sldIdLst>
    <p:sldId id="256" r:id="rId3"/>
    <p:sldId id="257" r:id="rId4"/>
    <p:sldId id="258" r:id="rId5"/>
    <p:sldId id="259" r:id="rId6"/>
    <p:sldId id="260" r:id="rId7"/>
    <p:sldId id="261" r:id="rId8"/>
    <p:sldId id="264" r:id="rId9"/>
    <p:sldId id="265" r:id="rId10"/>
    <p:sldId id="263" r:id="rId11"/>
    <p:sldId id="262" r:id="rId12"/>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000" autoAdjust="0"/>
  </p:normalViewPr>
  <p:slideViewPr>
    <p:cSldViewPr>
      <p:cViewPr varScale="1">
        <p:scale>
          <a:sx n="34" d="100"/>
          <a:sy n="34" d="100"/>
        </p:scale>
        <p:origin x="-1536" y="-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xmlns="" w="936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p>
        </p:txBody>
      </p:sp>
      <p:sp>
        <p:nvSpPr>
          <p:cNvPr id="4098" name="Rectangle 2"/>
          <p:cNvSpPr>
            <a:spLocks noGrp="1" noRot="1" noChangeAspect="1" noChangeArrowheads="1"/>
          </p:cNvSpPr>
          <p:nvPr>
            <p:ph type="sldImg"/>
          </p:nvPr>
        </p:nvSpPr>
        <p:spPr bwMode="auto">
          <a:xfrm>
            <a:off x="1190625" y="877888"/>
            <a:ext cx="4471988" cy="31623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p>
      <p:sp>
        <p:nvSpPr>
          <p:cNvPr id="4099" name="Rectangle 3"/>
          <p:cNvSpPr>
            <a:spLocks noGrp="1" noChangeArrowheads="1"/>
          </p:cNvSpPr>
          <p:nvPr>
            <p:ph type="body"/>
          </p:nvPr>
        </p:nvSpPr>
        <p:spPr bwMode="auto">
          <a:xfrm>
            <a:off x="1060450" y="4349750"/>
            <a:ext cx="4738688" cy="3509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xmlns="" val="58025922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txBox="1">
            <a:spLocks noGrp="1" noRot="1" noChangeAspect="1" noChangeArrowheads="1"/>
          </p:cNvSpPr>
          <p:nvPr>
            <p:ph type="sldImg"/>
          </p:nvPr>
        </p:nvSpPr>
        <p:spPr bwMode="auto">
          <a:xfrm>
            <a:off x="1317625" y="877888"/>
            <a:ext cx="4221163"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en-US" dirty="0" smtClean="0"/>
              <a:t>Adoption of cloud environment is quickly transformed from a competitive advantage to an operational necessity, facilitating innovation and thus allowing definition of new computational models and occurrence of new working opportunities. Also not less significant costs reduction by using techniques of parallel processing and storing data in the cloud, which being combined with increasing performance requirements of applications led to their successful use in various fields (bioinformatics, physics, mathematical modeling, web servers and database, the optimization of business decisions, medicine).</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txBox="1">
            <a:spLocks noGrp="1" noRot="1" noChangeAspect="1" noChangeArrowheads="1"/>
          </p:cNvSpPr>
          <p:nvPr>
            <p:ph type="sldImg"/>
          </p:nvPr>
        </p:nvSpPr>
        <p:spPr bwMode="auto">
          <a:xfrm>
            <a:off x="1317625" y="877888"/>
            <a:ext cx="4221163"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en-US" dirty="0" smtClean="0"/>
              <a:t>The development of computer is characterized not only by increasing the number of elements involved in data processing but by presenting the relationship between them and the management of interactions with a more complex structure.</a:t>
            </a:r>
          </a:p>
          <a:p>
            <a:r>
              <a:rPr lang="en-US" dirty="0" smtClean="0"/>
              <a:t>The quality of such new interactions contributed to the occurrence of new problems related to the analysis, modeling and representation of causal relations by such objects of complex systems that can act in parallel.</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txBox="1">
            <a:spLocks noGrp="1" noRot="1" noChangeAspect="1" noChangeArrowheads="1"/>
          </p:cNvSpPr>
          <p:nvPr>
            <p:ph type="sldImg"/>
          </p:nvPr>
        </p:nvSpPr>
        <p:spPr bwMode="auto">
          <a:xfrm>
            <a:off x="1317625" y="877888"/>
            <a:ext cx="4221163"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en-US" dirty="0" smtClean="0"/>
              <a:t>Debugging of the parallel interactions is a difficult and complicated process.</a:t>
            </a:r>
          </a:p>
          <a:p>
            <a:r>
              <a:rPr lang="en-US" dirty="0" smtClean="0"/>
              <a:t>For a better understanding of these processes workflow Petri nets formalism is used, which is an environment of interaction of the processes (including the parallel one) and in which they can control the execution of successions and allow one or another operation to be held.</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txBox="1">
            <a:spLocks noGrp="1" noRot="1" noChangeAspect="1" noChangeArrowheads="1"/>
          </p:cNvSpPr>
          <p:nvPr>
            <p:ph type="sldImg"/>
          </p:nvPr>
        </p:nvSpPr>
        <p:spPr bwMode="auto">
          <a:xfrm>
            <a:off x="1317625" y="877888"/>
            <a:ext cx="4221163"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en-US" dirty="0" smtClean="0"/>
              <a:t>We consider how parallelism can be introduced in a normal process into computer system. It is considered branching operations (FORK) and union (JOIN) initially proposed by Dennis and Van Horn [1966]. A branching operation performed with the precondition pi determines current continuation of </a:t>
            </a:r>
            <a:r>
              <a:rPr lang="en-US" dirty="0" err="1" smtClean="0"/>
              <a:t>postcondition</a:t>
            </a:r>
            <a:r>
              <a:rPr lang="en-US" dirty="0" smtClean="0"/>
              <a:t> pi + 1 and starts a new process execution at location </a:t>
            </a:r>
            <a:r>
              <a:rPr lang="en-US" dirty="0" err="1" smtClean="0"/>
              <a:t>pj</a:t>
            </a:r>
            <a:r>
              <a:rPr lang="en-US" dirty="0" smtClean="0"/>
              <a:t>. A union operation will recombine two processes in one (or, equivalently, destroy one of the two processes and will allow the other to be performed). These operations can be modeled by a workflow Petri net</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txBox="1">
            <a:spLocks noGrp="1" noRot="1" noChangeAspect="1" noChangeArrowheads="1"/>
          </p:cNvSpPr>
          <p:nvPr>
            <p:ph type="sldImg"/>
          </p:nvPr>
        </p:nvSpPr>
        <p:spPr bwMode="auto">
          <a:xfrm>
            <a:off x="1317625" y="877888"/>
            <a:ext cx="4221163"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1060450" y="4349750"/>
            <a:ext cx="4740275" cy="3511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en-US" dirty="0" smtClean="0"/>
              <a:t>If we consider parallel execution </a:t>
            </a:r>
          </a:p>
          <a:p>
            <a:r>
              <a:rPr lang="en-US" dirty="0" smtClean="0"/>
              <a:t>of k processes, then we obtain the combination of the two operations defined above -- branching and union</a:t>
            </a:r>
          </a:p>
          <a:p>
            <a:endParaRPr lang="en-US" dirty="0" smtClean="0"/>
          </a:p>
          <a:p>
            <a:r>
              <a:rPr lang="en-US" dirty="0" smtClean="0"/>
              <a:t>Parallelism is useful in solving a problem if concurrent processes can cooperate in solving the problem. Such cooperation involves common processes information and resources. Shared access to information and resources must be controlled in order to ensure correct functioning of the system.</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7625" y="877888"/>
            <a:ext cx="4217988" cy="3162300"/>
          </a:xfrm>
        </p:spPr>
      </p:sp>
      <p:sp>
        <p:nvSpPr>
          <p:cNvPr id="3" name="Notes Placeholder 2"/>
          <p:cNvSpPr>
            <a:spLocks noGrp="1"/>
          </p:cNvSpPr>
          <p:nvPr>
            <p:ph type="body" idx="1"/>
          </p:nvPr>
        </p:nvSpPr>
        <p:spPr/>
        <p:txBody>
          <a:bodyPr/>
          <a:lstStyle/>
          <a:p>
            <a:r>
              <a:rPr lang="en-US" dirty="0" smtClean="0"/>
              <a:t>One of the standards that ensure a maximum portability of applications is </a:t>
            </a:r>
            <a:r>
              <a:rPr lang="en-US" dirty="0" err="1" smtClean="0"/>
              <a:t>OpenMPI</a:t>
            </a:r>
            <a:r>
              <a:rPr lang="en-US" dirty="0" smtClean="0"/>
              <a:t>.</a:t>
            </a:r>
          </a:p>
          <a:p>
            <a:r>
              <a:rPr lang="en-US" dirty="0" smtClean="0"/>
              <a:t>To represent existing operations in </a:t>
            </a:r>
            <a:r>
              <a:rPr lang="en-US" dirty="0" err="1" smtClean="0"/>
              <a:t>OpenMPI</a:t>
            </a:r>
            <a:r>
              <a:rPr lang="en-US" dirty="0" smtClean="0"/>
              <a:t>, will be used the formalism of workflow Petri nets[2]. They allow to model this </a:t>
            </a:r>
            <a:r>
              <a:rPr lang="en-US" dirty="0" smtClean="0"/>
              <a:t>thing</a:t>
            </a:r>
            <a:r>
              <a:rPr lang="ro-RO" dirty="0" smtClean="0"/>
              <a:t>s</a:t>
            </a:r>
            <a:r>
              <a:rPr lang="en-US" dirty="0" smtClean="0"/>
              <a:t> </a:t>
            </a:r>
            <a:r>
              <a:rPr lang="en-US" dirty="0" smtClean="0"/>
              <a:t>in a very intuitive graphical manner.</a:t>
            </a:r>
          </a:p>
          <a:p>
            <a:r>
              <a:rPr lang="en-US" dirty="0" smtClean="0"/>
              <a:t>In MPI two types of operations exist: point to point operations and collective operation}.</a:t>
            </a:r>
            <a:endParaRPr lang="en-US" dirty="0"/>
          </a:p>
        </p:txBody>
      </p:sp>
    </p:spTree>
    <p:extLst>
      <p:ext uri="{BB962C8B-B14F-4D97-AF65-F5344CB8AC3E}">
        <p14:creationId xmlns:p14="http://schemas.microsoft.com/office/powerpoint/2010/main" xmlns="" val="132468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ro-RO"/>
          </a:p>
        </p:txBody>
      </p:sp>
      <p:sp>
        <p:nvSpPr>
          <p:cNvPr id="5" name="Footer Placeholder 4"/>
          <p:cNvSpPr>
            <a:spLocks noGrp="1"/>
          </p:cNvSpPr>
          <p:nvPr>
            <p:ph type="ftr" idx="11"/>
          </p:nvPr>
        </p:nvSpPr>
        <p:spPr/>
        <p:txBody>
          <a:bodyPr/>
          <a:lstStyle>
            <a:lvl1pPr>
              <a:defRPr/>
            </a:lvl1pPr>
          </a:lstStyle>
          <a:p>
            <a:endParaRPr lang="ro-RO"/>
          </a:p>
        </p:txBody>
      </p:sp>
      <p:sp>
        <p:nvSpPr>
          <p:cNvPr id="6" name="Slide Number Placeholder 5"/>
          <p:cNvSpPr>
            <a:spLocks noGrp="1"/>
          </p:cNvSpPr>
          <p:nvPr>
            <p:ph type="sldNum" idx="12"/>
          </p:nvPr>
        </p:nvSpPr>
        <p:spPr/>
        <p:txBody>
          <a:bodyPr/>
          <a:lstStyle>
            <a:lvl1pPr>
              <a:defRPr/>
            </a:lvl1pPr>
          </a:lstStyle>
          <a:p>
            <a:fld id="{8C1051F7-F772-4826-AE22-3B68534F789C}" type="slidenum">
              <a:rPr lang="ro-RO"/>
              <a:pPr/>
              <a:t>‹#›</a:t>
            </a:fld>
            <a:endParaRPr lang="ro-RO"/>
          </a:p>
        </p:txBody>
      </p:sp>
    </p:spTree>
    <p:extLst>
      <p:ext uri="{BB962C8B-B14F-4D97-AF65-F5344CB8AC3E}">
        <p14:creationId xmlns:p14="http://schemas.microsoft.com/office/powerpoint/2010/main" xmlns="" val="217805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ro-RO"/>
          </a:p>
        </p:txBody>
      </p:sp>
      <p:sp>
        <p:nvSpPr>
          <p:cNvPr id="5" name="Footer Placeholder 4"/>
          <p:cNvSpPr>
            <a:spLocks noGrp="1"/>
          </p:cNvSpPr>
          <p:nvPr>
            <p:ph type="ftr" idx="11"/>
          </p:nvPr>
        </p:nvSpPr>
        <p:spPr/>
        <p:txBody>
          <a:bodyPr/>
          <a:lstStyle>
            <a:lvl1pPr>
              <a:defRPr/>
            </a:lvl1pPr>
          </a:lstStyle>
          <a:p>
            <a:endParaRPr lang="ro-RO"/>
          </a:p>
        </p:txBody>
      </p:sp>
      <p:sp>
        <p:nvSpPr>
          <p:cNvPr id="6" name="Slide Number Placeholder 5"/>
          <p:cNvSpPr>
            <a:spLocks noGrp="1"/>
          </p:cNvSpPr>
          <p:nvPr>
            <p:ph type="sldNum" idx="12"/>
          </p:nvPr>
        </p:nvSpPr>
        <p:spPr/>
        <p:txBody>
          <a:bodyPr/>
          <a:lstStyle>
            <a:lvl1pPr>
              <a:defRPr/>
            </a:lvl1pPr>
          </a:lstStyle>
          <a:p>
            <a:fld id="{7795FE74-107C-4E02-AC03-314399231E29}" type="slidenum">
              <a:rPr lang="ro-RO"/>
              <a:pPr/>
              <a:t>‹#›</a:t>
            </a:fld>
            <a:endParaRPr lang="ro-RO"/>
          </a:p>
        </p:txBody>
      </p:sp>
    </p:spTree>
    <p:extLst>
      <p:ext uri="{BB962C8B-B14F-4D97-AF65-F5344CB8AC3E}">
        <p14:creationId xmlns:p14="http://schemas.microsoft.com/office/powerpoint/2010/main" xmlns="" val="290414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3600" cy="58689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68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ro-RO"/>
          </a:p>
        </p:txBody>
      </p:sp>
      <p:sp>
        <p:nvSpPr>
          <p:cNvPr id="5" name="Footer Placeholder 4"/>
          <p:cNvSpPr>
            <a:spLocks noGrp="1"/>
          </p:cNvSpPr>
          <p:nvPr>
            <p:ph type="ftr" idx="11"/>
          </p:nvPr>
        </p:nvSpPr>
        <p:spPr/>
        <p:txBody>
          <a:bodyPr/>
          <a:lstStyle>
            <a:lvl1pPr>
              <a:defRPr/>
            </a:lvl1pPr>
          </a:lstStyle>
          <a:p>
            <a:endParaRPr lang="ro-RO"/>
          </a:p>
        </p:txBody>
      </p:sp>
      <p:sp>
        <p:nvSpPr>
          <p:cNvPr id="6" name="Slide Number Placeholder 5"/>
          <p:cNvSpPr>
            <a:spLocks noGrp="1"/>
          </p:cNvSpPr>
          <p:nvPr>
            <p:ph type="sldNum" idx="12"/>
          </p:nvPr>
        </p:nvSpPr>
        <p:spPr/>
        <p:txBody>
          <a:bodyPr/>
          <a:lstStyle>
            <a:lvl1pPr>
              <a:defRPr/>
            </a:lvl1pPr>
          </a:lstStyle>
          <a:p>
            <a:fld id="{4C4AE4E5-2A95-44F9-A00F-BCC0D482F458}" type="slidenum">
              <a:rPr lang="ro-RO"/>
              <a:pPr/>
              <a:t>‹#›</a:t>
            </a:fld>
            <a:endParaRPr lang="ro-RO"/>
          </a:p>
        </p:txBody>
      </p:sp>
    </p:spTree>
    <p:extLst>
      <p:ext uri="{BB962C8B-B14F-4D97-AF65-F5344CB8AC3E}">
        <p14:creationId xmlns:p14="http://schemas.microsoft.com/office/powerpoint/2010/main" xmlns="" val="127914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8/23/2013</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48CADEF-FEC6-467F-8489-A3BFC5D01CB4}"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81D1BC0A-48AA-408E-9CED-6991100BFF4A}"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482BD81-367F-4C3D-8F11-545837187B2A}"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516848AD-770D-4954-9C91-4C6E481B6A2A}"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E3DE3B75-DCCF-4965-8865-65E6F61E4AA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14449082-C2C7-4554-BAE7-01D2EB642114}"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C7082785-066D-4A30-8898-14979015476E}"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40764785-5924-42D4-A844-359DD3C3F5E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ro-RO"/>
          </a:p>
        </p:txBody>
      </p:sp>
      <p:sp>
        <p:nvSpPr>
          <p:cNvPr id="5" name="Footer Placeholder 4"/>
          <p:cNvSpPr>
            <a:spLocks noGrp="1"/>
          </p:cNvSpPr>
          <p:nvPr>
            <p:ph type="ftr" idx="11"/>
          </p:nvPr>
        </p:nvSpPr>
        <p:spPr/>
        <p:txBody>
          <a:bodyPr/>
          <a:lstStyle>
            <a:lvl1pPr>
              <a:defRPr/>
            </a:lvl1pPr>
          </a:lstStyle>
          <a:p>
            <a:endParaRPr lang="ro-RO"/>
          </a:p>
        </p:txBody>
      </p:sp>
      <p:sp>
        <p:nvSpPr>
          <p:cNvPr id="6" name="Slide Number Placeholder 5"/>
          <p:cNvSpPr>
            <a:spLocks noGrp="1"/>
          </p:cNvSpPr>
          <p:nvPr>
            <p:ph type="sldNum" idx="12"/>
          </p:nvPr>
        </p:nvSpPr>
        <p:spPr/>
        <p:txBody>
          <a:bodyPr/>
          <a:lstStyle>
            <a:lvl1pPr>
              <a:defRPr/>
            </a:lvl1pPr>
          </a:lstStyle>
          <a:p>
            <a:fld id="{4A76F236-E3D0-42B5-AD12-4DD0AD13529E}" type="slidenum">
              <a:rPr lang="ro-RO"/>
              <a:pPr/>
              <a:t>‹#›</a:t>
            </a:fld>
            <a:endParaRPr lang="ro-RO"/>
          </a:p>
        </p:txBody>
      </p:sp>
    </p:spTree>
    <p:extLst>
      <p:ext uri="{BB962C8B-B14F-4D97-AF65-F5344CB8AC3E}">
        <p14:creationId xmlns:p14="http://schemas.microsoft.com/office/powerpoint/2010/main" xmlns="" val="453552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8/23/2013</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54DD6A2-2628-4217-A13E-79F7E2343508}"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8A76A6D-AC66-402E-9608-BC09E98B815A}"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8/23/2013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5D642296-815C-4668-BABF-68507CBED83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ro-RO"/>
          </a:p>
        </p:txBody>
      </p:sp>
      <p:sp>
        <p:nvSpPr>
          <p:cNvPr id="5" name="Footer Placeholder 4"/>
          <p:cNvSpPr>
            <a:spLocks noGrp="1"/>
          </p:cNvSpPr>
          <p:nvPr>
            <p:ph type="ftr" idx="11"/>
          </p:nvPr>
        </p:nvSpPr>
        <p:spPr/>
        <p:txBody>
          <a:bodyPr/>
          <a:lstStyle>
            <a:lvl1pPr>
              <a:defRPr/>
            </a:lvl1pPr>
          </a:lstStyle>
          <a:p>
            <a:endParaRPr lang="ro-RO"/>
          </a:p>
        </p:txBody>
      </p:sp>
      <p:sp>
        <p:nvSpPr>
          <p:cNvPr id="6" name="Slide Number Placeholder 5"/>
          <p:cNvSpPr>
            <a:spLocks noGrp="1"/>
          </p:cNvSpPr>
          <p:nvPr>
            <p:ph type="sldNum" idx="12"/>
          </p:nvPr>
        </p:nvSpPr>
        <p:spPr/>
        <p:txBody>
          <a:bodyPr/>
          <a:lstStyle>
            <a:lvl1pPr>
              <a:defRPr/>
            </a:lvl1pPr>
          </a:lstStyle>
          <a:p>
            <a:fld id="{4736F407-8E1C-47EF-A2FA-07EFDFCBF775}" type="slidenum">
              <a:rPr lang="ro-RO"/>
              <a:pPr/>
              <a:t>‹#›</a:t>
            </a:fld>
            <a:endParaRPr lang="ro-RO"/>
          </a:p>
        </p:txBody>
      </p:sp>
    </p:spTree>
    <p:extLst>
      <p:ext uri="{BB962C8B-B14F-4D97-AF65-F5344CB8AC3E}">
        <p14:creationId xmlns:p14="http://schemas.microsoft.com/office/powerpoint/2010/main" xmlns="" val="582930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2588"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76400"/>
            <a:ext cx="4194175"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ro-RO"/>
          </a:p>
        </p:txBody>
      </p:sp>
      <p:sp>
        <p:nvSpPr>
          <p:cNvPr id="6" name="Footer Placeholder 5"/>
          <p:cNvSpPr>
            <a:spLocks noGrp="1"/>
          </p:cNvSpPr>
          <p:nvPr>
            <p:ph type="ftr" idx="11"/>
          </p:nvPr>
        </p:nvSpPr>
        <p:spPr/>
        <p:txBody>
          <a:bodyPr/>
          <a:lstStyle>
            <a:lvl1pPr>
              <a:defRPr/>
            </a:lvl1pPr>
          </a:lstStyle>
          <a:p>
            <a:endParaRPr lang="ro-RO"/>
          </a:p>
        </p:txBody>
      </p:sp>
      <p:sp>
        <p:nvSpPr>
          <p:cNvPr id="7" name="Slide Number Placeholder 6"/>
          <p:cNvSpPr>
            <a:spLocks noGrp="1"/>
          </p:cNvSpPr>
          <p:nvPr>
            <p:ph type="sldNum" idx="12"/>
          </p:nvPr>
        </p:nvSpPr>
        <p:spPr/>
        <p:txBody>
          <a:bodyPr/>
          <a:lstStyle>
            <a:lvl1pPr>
              <a:defRPr/>
            </a:lvl1pPr>
          </a:lstStyle>
          <a:p>
            <a:fld id="{BF665B2C-777F-452F-BA9C-97D9A22E3C49}" type="slidenum">
              <a:rPr lang="ro-RO"/>
              <a:pPr/>
              <a:t>‹#›</a:t>
            </a:fld>
            <a:endParaRPr lang="ro-RO"/>
          </a:p>
        </p:txBody>
      </p:sp>
    </p:spTree>
    <p:extLst>
      <p:ext uri="{BB962C8B-B14F-4D97-AF65-F5344CB8AC3E}">
        <p14:creationId xmlns:p14="http://schemas.microsoft.com/office/powerpoint/2010/main" xmlns="" val="858554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ro-RO"/>
          </a:p>
        </p:txBody>
      </p:sp>
      <p:sp>
        <p:nvSpPr>
          <p:cNvPr id="8" name="Footer Placeholder 7"/>
          <p:cNvSpPr>
            <a:spLocks noGrp="1"/>
          </p:cNvSpPr>
          <p:nvPr>
            <p:ph type="ftr" idx="11"/>
          </p:nvPr>
        </p:nvSpPr>
        <p:spPr/>
        <p:txBody>
          <a:bodyPr/>
          <a:lstStyle>
            <a:lvl1pPr>
              <a:defRPr/>
            </a:lvl1pPr>
          </a:lstStyle>
          <a:p>
            <a:endParaRPr lang="ro-RO"/>
          </a:p>
        </p:txBody>
      </p:sp>
      <p:sp>
        <p:nvSpPr>
          <p:cNvPr id="9" name="Slide Number Placeholder 8"/>
          <p:cNvSpPr>
            <a:spLocks noGrp="1"/>
          </p:cNvSpPr>
          <p:nvPr>
            <p:ph type="sldNum" idx="12"/>
          </p:nvPr>
        </p:nvSpPr>
        <p:spPr/>
        <p:txBody>
          <a:bodyPr/>
          <a:lstStyle>
            <a:lvl1pPr>
              <a:defRPr/>
            </a:lvl1pPr>
          </a:lstStyle>
          <a:p>
            <a:fld id="{44C6C687-AA99-4C45-BD88-8EBC3523A414}" type="slidenum">
              <a:rPr lang="ro-RO"/>
              <a:pPr/>
              <a:t>‹#›</a:t>
            </a:fld>
            <a:endParaRPr lang="ro-RO"/>
          </a:p>
        </p:txBody>
      </p:sp>
    </p:spTree>
    <p:extLst>
      <p:ext uri="{BB962C8B-B14F-4D97-AF65-F5344CB8AC3E}">
        <p14:creationId xmlns:p14="http://schemas.microsoft.com/office/powerpoint/2010/main" xmlns="" val="105087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ro-RO"/>
          </a:p>
        </p:txBody>
      </p:sp>
      <p:sp>
        <p:nvSpPr>
          <p:cNvPr id="4" name="Footer Placeholder 3"/>
          <p:cNvSpPr>
            <a:spLocks noGrp="1"/>
          </p:cNvSpPr>
          <p:nvPr>
            <p:ph type="ftr" idx="11"/>
          </p:nvPr>
        </p:nvSpPr>
        <p:spPr/>
        <p:txBody>
          <a:bodyPr/>
          <a:lstStyle>
            <a:lvl1pPr>
              <a:defRPr/>
            </a:lvl1pPr>
          </a:lstStyle>
          <a:p>
            <a:endParaRPr lang="ro-RO"/>
          </a:p>
        </p:txBody>
      </p:sp>
      <p:sp>
        <p:nvSpPr>
          <p:cNvPr id="5" name="Slide Number Placeholder 4"/>
          <p:cNvSpPr>
            <a:spLocks noGrp="1"/>
          </p:cNvSpPr>
          <p:nvPr>
            <p:ph type="sldNum" idx="12"/>
          </p:nvPr>
        </p:nvSpPr>
        <p:spPr/>
        <p:txBody>
          <a:bodyPr/>
          <a:lstStyle>
            <a:lvl1pPr>
              <a:defRPr/>
            </a:lvl1pPr>
          </a:lstStyle>
          <a:p>
            <a:fld id="{C4488092-E1CB-473E-96B4-0F75A33042FC}" type="slidenum">
              <a:rPr lang="ro-RO"/>
              <a:pPr/>
              <a:t>‹#›</a:t>
            </a:fld>
            <a:endParaRPr lang="ro-RO"/>
          </a:p>
        </p:txBody>
      </p:sp>
    </p:spTree>
    <p:extLst>
      <p:ext uri="{BB962C8B-B14F-4D97-AF65-F5344CB8AC3E}">
        <p14:creationId xmlns:p14="http://schemas.microsoft.com/office/powerpoint/2010/main" xmlns="" val="2037819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ro-RO"/>
          </a:p>
        </p:txBody>
      </p:sp>
      <p:sp>
        <p:nvSpPr>
          <p:cNvPr id="3" name="Footer Placeholder 2"/>
          <p:cNvSpPr>
            <a:spLocks noGrp="1"/>
          </p:cNvSpPr>
          <p:nvPr>
            <p:ph type="ftr" idx="11"/>
          </p:nvPr>
        </p:nvSpPr>
        <p:spPr/>
        <p:txBody>
          <a:bodyPr/>
          <a:lstStyle>
            <a:lvl1pPr>
              <a:defRPr/>
            </a:lvl1pPr>
          </a:lstStyle>
          <a:p>
            <a:endParaRPr lang="ro-RO"/>
          </a:p>
        </p:txBody>
      </p:sp>
      <p:sp>
        <p:nvSpPr>
          <p:cNvPr id="4" name="Slide Number Placeholder 3"/>
          <p:cNvSpPr>
            <a:spLocks noGrp="1"/>
          </p:cNvSpPr>
          <p:nvPr>
            <p:ph type="sldNum" idx="12"/>
          </p:nvPr>
        </p:nvSpPr>
        <p:spPr/>
        <p:txBody>
          <a:bodyPr/>
          <a:lstStyle>
            <a:lvl1pPr>
              <a:defRPr/>
            </a:lvl1pPr>
          </a:lstStyle>
          <a:p>
            <a:fld id="{6F4C31B6-4806-4B6A-A304-A93BD35D1DDF}" type="slidenum">
              <a:rPr lang="ro-RO"/>
              <a:pPr/>
              <a:t>‹#›</a:t>
            </a:fld>
            <a:endParaRPr lang="ro-RO"/>
          </a:p>
        </p:txBody>
      </p:sp>
    </p:spTree>
    <p:extLst>
      <p:ext uri="{BB962C8B-B14F-4D97-AF65-F5344CB8AC3E}">
        <p14:creationId xmlns:p14="http://schemas.microsoft.com/office/powerpoint/2010/main" xmlns="" val="4163417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ro-RO"/>
          </a:p>
        </p:txBody>
      </p:sp>
      <p:sp>
        <p:nvSpPr>
          <p:cNvPr id="6" name="Footer Placeholder 5"/>
          <p:cNvSpPr>
            <a:spLocks noGrp="1"/>
          </p:cNvSpPr>
          <p:nvPr>
            <p:ph type="ftr" idx="11"/>
          </p:nvPr>
        </p:nvSpPr>
        <p:spPr/>
        <p:txBody>
          <a:bodyPr/>
          <a:lstStyle>
            <a:lvl1pPr>
              <a:defRPr/>
            </a:lvl1pPr>
          </a:lstStyle>
          <a:p>
            <a:endParaRPr lang="ro-RO"/>
          </a:p>
        </p:txBody>
      </p:sp>
      <p:sp>
        <p:nvSpPr>
          <p:cNvPr id="7" name="Slide Number Placeholder 6"/>
          <p:cNvSpPr>
            <a:spLocks noGrp="1"/>
          </p:cNvSpPr>
          <p:nvPr>
            <p:ph type="sldNum" idx="12"/>
          </p:nvPr>
        </p:nvSpPr>
        <p:spPr/>
        <p:txBody>
          <a:bodyPr/>
          <a:lstStyle>
            <a:lvl1pPr>
              <a:defRPr/>
            </a:lvl1pPr>
          </a:lstStyle>
          <a:p>
            <a:fld id="{902564BD-F20B-4CA8-883B-EEDD10ACC6BE}" type="slidenum">
              <a:rPr lang="ro-RO"/>
              <a:pPr/>
              <a:t>‹#›</a:t>
            </a:fld>
            <a:endParaRPr lang="ro-RO"/>
          </a:p>
        </p:txBody>
      </p:sp>
    </p:spTree>
    <p:extLst>
      <p:ext uri="{BB962C8B-B14F-4D97-AF65-F5344CB8AC3E}">
        <p14:creationId xmlns:p14="http://schemas.microsoft.com/office/powerpoint/2010/main" xmlns="" val="143363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ro-RO"/>
          </a:p>
        </p:txBody>
      </p:sp>
      <p:sp>
        <p:nvSpPr>
          <p:cNvPr id="6" name="Footer Placeholder 5"/>
          <p:cNvSpPr>
            <a:spLocks noGrp="1"/>
          </p:cNvSpPr>
          <p:nvPr>
            <p:ph type="ftr" idx="11"/>
          </p:nvPr>
        </p:nvSpPr>
        <p:spPr/>
        <p:txBody>
          <a:bodyPr/>
          <a:lstStyle>
            <a:lvl1pPr>
              <a:defRPr/>
            </a:lvl1pPr>
          </a:lstStyle>
          <a:p>
            <a:endParaRPr lang="ro-RO"/>
          </a:p>
        </p:txBody>
      </p:sp>
      <p:sp>
        <p:nvSpPr>
          <p:cNvPr id="7" name="Slide Number Placeholder 6"/>
          <p:cNvSpPr>
            <a:spLocks noGrp="1"/>
          </p:cNvSpPr>
          <p:nvPr>
            <p:ph type="sldNum" idx="12"/>
          </p:nvPr>
        </p:nvSpPr>
        <p:spPr/>
        <p:txBody>
          <a:bodyPr/>
          <a:lstStyle>
            <a:lvl1pPr>
              <a:defRPr/>
            </a:lvl1pPr>
          </a:lstStyle>
          <a:p>
            <a:fld id="{4C7748E2-EA63-4802-A12E-6C123A04E6EC}" type="slidenum">
              <a:rPr lang="ro-RO"/>
              <a:pPr/>
              <a:t>‹#›</a:t>
            </a:fld>
            <a:endParaRPr lang="ro-RO"/>
          </a:p>
        </p:txBody>
      </p:sp>
    </p:spTree>
    <p:extLst>
      <p:ext uri="{BB962C8B-B14F-4D97-AF65-F5344CB8AC3E}">
        <p14:creationId xmlns:p14="http://schemas.microsoft.com/office/powerpoint/2010/main" xmlns="" val="300096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301625" y="228600"/>
            <a:ext cx="8509000" cy="13239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3074" name="Rectangle 2"/>
          <p:cNvSpPr>
            <a:spLocks noGrp="1" noChangeArrowheads="1"/>
          </p:cNvSpPr>
          <p:nvPr>
            <p:ph type="body" idx="1"/>
          </p:nvPr>
        </p:nvSpPr>
        <p:spPr bwMode="auto">
          <a:xfrm>
            <a:off x="301625" y="1676400"/>
            <a:ext cx="8539163" cy="44211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3075" name="Rectangle 3"/>
          <p:cNvSpPr>
            <a:spLocks noGrp="1" noChangeArrowheads="1"/>
          </p:cNvSpPr>
          <p:nvPr>
            <p:ph type="dt"/>
          </p:nvPr>
        </p:nvSpPr>
        <p:spPr bwMode="auto">
          <a:xfrm>
            <a:off x="304800" y="6245225"/>
            <a:ext cx="2284413" cy="4746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723900" algn="l"/>
                <a:tab pos="1447800" algn="l"/>
                <a:tab pos="2171700" algn="l"/>
              </a:tabLst>
              <a:defRPr sz="1400">
                <a:solidFill>
                  <a:srgbClr val="FFFFFF"/>
                </a:solidFill>
                <a:effectLst>
                  <a:outerShdw blurRad="38100" dist="38100" dir="2700000" algn="tl">
                    <a:srgbClr val="C0C0C0"/>
                  </a:outerShdw>
                </a:effectLst>
                <a:latin typeface="Times New Roman" pitchFamily="16" charset="0"/>
                <a:ea typeface="+mn-ea"/>
                <a:cs typeface="+mn-cs"/>
              </a:defRPr>
            </a:lvl1pPr>
          </a:lstStyle>
          <a:p>
            <a:endParaRPr lang="ro-RO"/>
          </a:p>
        </p:txBody>
      </p:sp>
      <p:sp>
        <p:nvSpPr>
          <p:cNvPr id="3076" name="Rectangle 4"/>
          <p:cNvSpPr>
            <a:spLocks noGrp="1" noChangeArrowheads="1"/>
          </p:cNvSpPr>
          <p:nvPr>
            <p:ph type="ftr"/>
          </p:nvPr>
        </p:nvSpPr>
        <p:spPr bwMode="auto">
          <a:xfrm>
            <a:off x="3124200" y="6245225"/>
            <a:ext cx="2894013" cy="4746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ctr">
              <a:buClrTx/>
              <a:buFontTx/>
              <a:buNone/>
              <a:tabLst>
                <a:tab pos="723900" algn="l"/>
                <a:tab pos="1447800" algn="l"/>
                <a:tab pos="2171700" algn="l"/>
                <a:tab pos="2895600" algn="l"/>
              </a:tabLst>
              <a:defRPr sz="1400">
                <a:solidFill>
                  <a:srgbClr val="FFFFFF"/>
                </a:solidFill>
                <a:effectLst>
                  <a:outerShdw blurRad="38100" dist="38100" dir="2700000" algn="tl">
                    <a:srgbClr val="C0C0C0"/>
                  </a:outerShdw>
                </a:effectLst>
                <a:latin typeface="Times New Roman" pitchFamily="16" charset="0"/>
                <a:ea typeface="+mn-ea"/>
                <a:cs typeface="+mn-cs"/>
              </a:defRPr>
            </a:lvl1pPr>
          </a:lstStyle>
          <a:p>
            <a:endParaRPr lang="ro-RO"/>
          </a:p>
        </p:txBody>
      </p:sp>
      <p:sp>
        <p:nvSpPr>
          <p:cNvPr id="3077" name="Rectangle 5"/>
          <p:cNvSpPr>
            <a:spLocks noGrp="1" noChangeArrowheads="1"/>
          </p:cNvSpPr>
          <p:nvPr>
            <p:ph type="sldNum"/>
          </p:nvPr>
        </p:nvSpPr>
        <p:spPr bwMode="auto">
          <a:xfrm>
            <a:off x="6553200" y="6245225"/>
            <a:ext cx="2284413" cy="4746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723900" algn="l"/>
                <a:tab pos="1447800" algn="l"/>
                <a:tab pos="2171700" algn="l"/>
              </a:tabLst>
              <a:defRPr sz="1400">
                <a:solidFill>
                  <a:srgbClr val="FFFFFF"/>
                </a:solidFill>
                <a:effectLst>
                  <a:outerShdw blurRad="38100" dist="38100" dir="2700000" algn="tl">
                    <a:srgbClr val="C0C0C0"/>
                  </a:outerShdw>
                </a:effectLst>
                <a:latin typeface="Times New Roman" pitchFamily="16" charset="0"/>
                <a:ea typeface="+mn-ea"/>
                <a:cs typeface="+mn-cs"/>
              </a:defRPr>
            </a:lvl1pPr>
          </a:lstStyle>
          <a:p>
            <a:fld id="{DB203D46-2EC6-48E8-B749-C5E94E41C5FA}" type="slidenum">
              <a:rPr lang="ro-RO"/>
              <a:pPr/>
              <a:t>‹#›</a:t>
            </a:fld>
            <a:endParaRPr lang="ro-R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mj-lt"/>
          <a:ea typeface="+mj-ea"/>
          <a:cs typeface="+mj-cs"/>
        </a:defRPr>
      </a:lvl1pPr>
      <a:lvl2pPr marL="742950" indent="-28575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2pPr>
      <a:lvl3pPr marL="11430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3pPr>
      <a:lvl4pPr marL="16002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4pPr>
      <a:lvl5pPr marL="20574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5pPr>
      <a:lvl6pPr marL="25146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6pPr>
      <a:lvl7pPr marL="29718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7pPr>
      <a:lvl8pPr marL="34290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8pPr>
      <a:lvl9pPr marL="3886200" indent="-228600" algn="ctr" defTabSz="449263" rtl="0" fontAlgn="base">
        <a:spcBef>
          <a:spcPct val="0"/>
        </a:spcBef>
        <a:spcAft>
          <a:spcPct val="0"/>
        </a:spcAft>
        <a:buClr>
          <a:srgbClr val="000000"/>
        </a:buClr>
        <a:buSzPct val="100000"/>
        <a:buFont typeface="Times New Roman" pitchFamily="16" charset="0"/>
        <a:defRPr sz="4400">
          <a:solidFill>
            <a:srgbClr val="B7E7FF"/>
          </a:solidFill>
          <a:effectLst>
            <a:outerShdw blurRad="38100" dist="38100" dir="2700000" algn="tl">
              <a:srgbClr val="C0C0C0"/>
            </a:outerShdw>
          </a:effectLst>
          <a:latin typeface="Arial" charset="0"/>
          <a:ea typeface="Lucida Sans Unicode" charset="0"/>
          <a:cs typeface="Lucida Sans Unicode" charset="0"/>
        </a:defRPr>
      </a:lvl9pPr>
    </p:titleStyle>
    <p:bodyStyle>
      <a:lvl1pPr marL="342900" indent="-342900" algn="l" defTabSz="449263"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C0C0C0"/>
            </a:outerShdw>
          </a:effectLst>
          <a:latin typeface="+mn-lt"/>
          <a:ea typeface="+mn-ea"/>
          <a:cs typeface="+mn-cs"/>
        </a:defRPr>
      </a:lvl1pPr>
      <a:lvl2pPr marL="742950" indent="-285750" algn="l" defTabSz="449263"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C0C0C0"/>
            </a:outerShdw>
          </a:effectLst>
          <a:latin typeface="+mn-lt"/>
          <a:ea typeface="+mn-ea"/>
          <a:cs typeface="+mn-cs"/>
        </a:defRPr>
      </a:lvl2pPr>
      <a:lvl3pPr marL="1143000" indent="-228600" algn="l" defTabSz="449263"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C0C0C0"/>
            </a:outerShdw>
          </a:effectLst>
          <a:latin typeface="+mn-lt"/>
          <a:ea typeface="+mn-ea"/>
          <a:cs typeface="+mn-cs"/>
        </a:defRPr>
      </a:lvl3pPr>
      <a:lvl4pPr marL="1600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4pPr>
      <a:lvl5pPr marL="20574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5pPr>
      <a:lvl6pPr marL="25146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6pPr>
      <a:lvl7pPr marL="29718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7pPr>
      <a:lvl8pPr marL="34290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8pPr>
      <a:lvl9pPr marL="3886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8/23/2013</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BEA627-5D46-401E-AA8B-72933E75A67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671513" y="255588"/>
            <a:ext cx="7808912" cy="6003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176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r>
              <a:rPr lang="en-US" sz="2800" b="1" dirty="0" smtClean="0"/>
              <a:t>WORKFLOW PETRI NETS USED IN MODELING OF PARALLEL ARCHITECTURES</a:t>
            </a:r>
            <a:endParaRPr lang="ro-RO" sz="2800" b="1" dirty="0" smtClean="0"/>
          </a:p>
          <a:p>
            <a:pPr algn="ctr"/>
            <a:endParaRPr lang="ro-RO" sz="2800" b="1" dirty="0">
              <a:solidFill>
                <a:srgbClr val="CCCCCC"/>
              </a:solidFill>
              <a:latin typeface="Times New Roman" pitchFamily="16" charset="0"/>
            </a:endParaRPr>
          </a:p>
          <a:p>
            <a:pPr algn="ctr"/>
            <a:endParaRPr lang="ro-RO" sz="2800" b="1" dirty="0">
              <a:solidFill>
                <a:srgbClr val="CCCCCC"/>
              </a:solidFill>
              <a:latin typeface="Times New Roman" pitchFamily="16" charset="0"/>
            </a:endParaRPr>
          </a:p>
          <a:p>
            <a:pPr algn="ctr">
              <a:lnSpc>
                <a:spcPct val="95000"/>
              </a:lnSpc>
              <a:buClrTx/>
              <a:buFontTx/>
              <a:buNone/>
            </a:pPr>
            <a:r>
              <a:rPr lang="ro-RO" sz="2800" b="1" dirty="0">
                <a:solidFill>
                  <a:schemeClr val="tx1"/>
                </a:solidFill>
                <a:latin typeface="Times New Roman" pitchFamily="16" charset="0"/>
              </a:rPr>
              <a:t>Inga </a:t>
            </a:r>
            <a:r>
              <a:rPr lang="ro-RO" sz="2800" b="1" dirty="0" smtClean="0">
                <a:solidFill>
                  <a:schemeClr val="tx1"/>
                </a:solidFill>
                <a:latin typeface="Times New Roman" pitchFamily="16" charset="0"/>
              </a:rPr>
              <a:t>Țițchiev</a:t>
            </a:r>
          </a:p>
          <a:p>
            <a:pPr algn="ctr">
              <a:lnSpc>
                <a:spcPct val="95000"/>
              </a:lnSpc>
              <a:buClrTx/>
              <a:buFontTx/>
              <a:buNone/>
            </a:pPr>
            <a:r>
              <a:rPr lang="ro-RO" sz="2800" b="1" dirty="0" smtClean="0">
                <a:solidFill>
                  <a:schemeClr val="tx1"/>
                </a:solidFill>
                <a:latin typeface="Times New Roman" pitchFamily="16" charset="0"/>
              </a:rPr>
              <a:t>Institut</a:t>
            </a:r>
            <a:r>
              <a:rPr lang="en-US" sz="2800" b="1" dirty="0" smtClean="0">
                <a:solidFill>
                  <a:schemeClr val="tx1"/>
                </a:solidFill>
                <a:latin typeface="Times New Roman" pitchFamily="16" charset="0"/>
              </a:rPr>
              <a:t>e of Mathematics and Computer Science</a:t>
            </a:r>
            <a:endParaRPr lang="ro-RO" sz="2800" b="1" dirty="0">
              <a:solidFill>
                <a:schemeClr val="tx1"/>
              </a:solidFill>
              <a:latin typeface="Times New Roman" pitchFamily="16"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255588"/>
            <a:ext cx="1181100" cy="1085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315200" y="255588"/>
            <a:ext cx="1066800" cy="1390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ro-RO" sz="3600" b="1" i="1" u="sng" dirty="0">
                <a:solidFill>
                  <a:srgbClr val="FF9966"/>
                </a:solidFill>
              </a:rPr>
              <a:t/>
            </a:r>
            <a:br>
              <a:rPr lang="ro-RO" sz="3600" b="1" i="1" u="sng" dirty="0">
                <a:solidFill>
                  <a:srgbClr val="FF9966"/>
                </a:solidFill>
              </a:rPr>
            </a:br>
            <a:r>
              <a:rPr lang="en-US" sz="3200" b="1" i="1" u="sng" dirty="0" smtClean="0">
                <a:solidFill>
                  <a:srgbClr val="FF9966"/>
                </a:solidFill>
              </a:rPr>
              <a:t>Conclusion</a:t>
            </a:r>
            <a:endParaRPr lang="ro-RO" sz="3200" b="1" i="1" u="sng" dirty="0">
              <a:solidFill>
                <a:srgbClr val="FF9966"/>
              </a:solidFill>
            </a:endParaRPr>
          </a:p>
        </p:txBody>
      </p:sp>
      <p:sp>
        <p:nvSpPr>
          <p:cNvPr id="3" name="Content Placeholder 1"/>
          <p:cNvSpPr txBox="1">
            <a:spLocks/>
          </p:cNvSpPr>
          <p:nvPr/>
        </p:nvSpPr>
        <p:spPr>
          <a:xfrm>
            <a:off x="457200" y="1481328"/>
            <a:ext cx="8229600" cy="45259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mtClean="0"/>
              <a:t>it was shown that workflow Petri nets is a convenient formal method for modeling information flow. Thus, it was shown how workflow Petri nets have been used for representation of parallel processes in order to better understand these processes. On the local cluster the applications can be tested and prepared for execution on more productive resources.</a:t>
            </a:r>
            <a:endParaRPr lang="en-US" dirty="0"/>
          </a:p>
        </p:txBody>
      </p:sp>
    </p:spTree>
    <p:extLst>
      <p:ext uri="{BB962C8B-B14F-4D97-AF65-F5344CB8AC3E}">
        <p14:creationId xmlns:p14="http://schemas.microsoft.com/office/powerpoint/2010/main" xmlns="" val="11928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571500"/>
            <a:ext cx="8229600" cy="2530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4000" b="1" i="1" dirty="0">
                <a:solidFill>
                  <a:srgbClr val="FF9966"/>
                </a:solidFill>
              </a:rPr>
              <a:t/>
            </a:r>
            <a:br>
              <a:rPr lang="en-US" sz="4000" b="1" i="1" dirty="0">
                <a:solidFill>
                  <a:srgbClr val="FF9966"/>
                </a:solidFill>
              </a:rPr>
            </a:br>
            <a:r>
              <a:rPr lang="en-US" sz="4000" b="1" i="1" dirty="0">
                <a:solidFill>
                  <a:srgbClr val="FF9966"/>
                </a:solidFill>
              </a:rPr>
              <a:t> </a:t>
            </a:r>
            <a:br>
              <a:rPr lang="en-US" sz="4000" b="1" i="1" dirty="0">
                <a:solidFill>
                  <a:srgbClr val="FF9966"/>
                </a:solidFill>
              </a:rPr>
            </a:br>
            <a:r>
              <a:rPr lang="ro-RO" sz="3600" b="1" i="1" u="sng" dirty="0">
                <a:solidFill>
                  <a:srgbClr val="FF9966"/>
                </a:solidFill>
              </a:rPr>
              <a:t>E</a:t>
            </a:r>
            <a:r>
              <a:rPr lang="ro-RO" sz="3600" b="1" i="1" u="sng" dirty="0" smtClean="0">
                <a:solidFill>
                  <a:srgbClr val="FF9966"/>
                </a:solidFill>
              </a:rPr>
              <a:t>ssence of the problem</a:t>
            </a:r>
            <a:r>
              <a:rPr lang="en-US" sz="3600" b="1" i="1" u="sng" dirty="0">
                <a:solidFill>
                  <a:srgbClr val="FF9966"/>
                </a:solidFill>
              </a:rPr>
              <a:t/>
            </a:r>
            <a:br>
              <a:rPr lang="en-US" sz="3600" b="1" i="1" u="sng" dirty="0">
                <a:solidFill>
                  <a:srgbClr val="FF9966"/>
                </a:solidFill>
              </a:rPr>
            </a:br>
            <a:endParaRPr lang="en-US" sz="3600" b="1" i="1" u="sng" dirty="0">
              <a:solidFill>
                <a:srgbClr val="FF9966"/>
              </a:solidFill>
            </a:endParaRPr>
          </a:p>
        </p:txBody>
      </p:sp>
      <p:sp>
        <p:nvSpPr>
          <p:cNvPr id="6146" name="Text Box 2"/>
          <p:cNvSpPr txBox="1">
            <a:spLocks noChangeArrowheads="1"/>
          </p:cNvSpPr>
          <p:nvPr/>
        </p:nvSpPr>
        <p:spPr bwMode="auto">
          <a:xfrm>
            <a:off x="250825" y="1036349"/>
            <a:ext cx="8642350" cy="56165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lvl1pPr marL="342900" indent="-33972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Lucida Sans Unicode" charset="0"/>
                <a:cs typeface="Lucida Sans Unicode" charset="0"/>
              </a:defRPr>
            </a:lvl9pPr>
          </a:lstStyle>
          <a:p>
            <a:pPr>
              <a:lnSpc>
                <a:spcPct val="80000"/>
              </a:lnSpc>
              <a:spcBef>
                <a:spcPts val="600"/>
              </a:spcBef>
              <a:buClrTx/>
              <a:buFontTx/>
              <a:buNone/>
            </a:pPr>
            <a:endParaRPr lang="ro-RO" sz="2400" b="1" u="sng" dirty="0">
              <a:solidFill>
                <a:srgbClr val="E6E6E6"/>
              </a:solidFill>
              <a:latin typeface="Times New Roman" pitchFamily="16" charset="0"/>
            </a:endParaRPr>
          </a:p>
          <a:p>
            <a:pPr>
              <a:lnSpc>
                <a:spcPct val="80000"/>
              </a:lnSpc>
              <a:spcBef>
                <a:spcPts val="600"/>
              </a:spcBef>
              <a:buClrTx/>
              <a:buFontTx/>
              <a:buNone/>
            </a:pPr>
            <a:endParaRPr lang="ro-RO" sz="2400" b="1" dirty="0">
              <a:solidFill>
                <a:srgbClr val="E6E6E6"/>
              </a:solidFill>
              <a:latin typeface="Times New Roman" pitchFamily="16" charset="0"/>
            </a:endParaRPr>
          </a:p>
        </p:txBody>
      </p:sp>
      <p:sp>
        <p:nvSpPr>
          <p:cNvPr id="3" name="Right Arrow 2"/>
          <p:cNvSpPr/>
          <p:nvPr/>
        </p:nvSpPr>
        <p:spPr>
          <a:xfrm>
            <a:off x="5715000" y="2327846"/>
            <a:ext cx="111343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3176" y="2020751"/>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competitive advantage </a:t>
            </a:r>
            <a:r>
              <a:rPr lang="en-US" sz="1400" dirty="0" smtClean="0"/>
              <a:t> </a:t>
            </a:r>
            <a:endParaRPr lang="en-US" sz="1400" b="1" dirty="0"/>
          </a:p>
        </p:txBody>
      </p:sp>
      <p:sp>
        <p:nvSpPr>
          <p:cNvPr id="7" name="Oval 6"/>
          <p:cNvSpPr/>
          <p:nvPr/>
        </p:nvSpPr>
        <p:spPr>
          <a:xfrm>
            <a:off x="6828430" y="1966317"/>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operational necessity</a:t>
            </a:r>
            <a:endParaRPr lang="en-US" sz="1400" b="1" dirty="0"/>
          </a:p>
        </p:txBody>
      </p:sp>
      <p:sp>
        <p:nvSpPr>
          <p:cNvPr id="8" name="Right Arrow 7"/>
          <p:cNvSpPr/>
          <p:nvPr/>
        </p:nvSpPr>
        <p:spPr>
          <a:xfrm>
            <a:off x="2207226" y="2309217"/>
            <a:ext cx="1019978"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207004" y="1813917"/>
            <a:ext cx="2487797"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Cloud</a:t>
            </a:r>
          </a:p>
        </p:txBody>
      </p:sp>
      <p:cxnSp>
        <p:nvCxnSpPr>
          <p:cNvPr id="9" name="Straight Arrow Connector 8"/>
          <p:cNvCxnSpPr>
            <a:stCxn id="4" idx="2"/>
          </p:cNvCxnSpPr>
          <p:nvPr/>
        </p:nvCxnSpPr>
        <p:spPr>
          <a:xfrm flipH="1">
            <a:off x="4450902" y="3109317"/>
            <a:ext cx="1" cy="5482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52800" y="3657600"/>
            <a:ext cx="2667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Clr>
                <a:schemeClr val="bg1"/>
              </a:buClr>
              <a:buFont typeface="+mj-lt"/>
              <a:buAutoNum type="arabicPeriod"/>
            </a:pPr>
            <a:r>
              <a:rPr lang="en-US" sz="1400" dirty="0"/>
              <a:t>bioinformatics</a:t>
            </a:r>
            <a:r>
              <a:rPr lang="en-US" sz="1400" dirty="0" smtClean="0"/>
              <a:t>,</a:t>
            </a:r>
          </a:p>
          <a:p>
            <a:pPr marL="342900" indent="-342900">
              <a:buClr>
                <a:schemeClr val="bg1"/>
              </a:buClr>
              <a:buFont typeface="+mj-lt"/>
              <a:buAutoNum type="arabicPeriod"/>
            </a:pPr>
            <a:r>
              <a:rPr lang="en-US" sz="1400" dirty="0" smtClean="0"/>
              <a:t> </a:t>
            </a:r>
            <a:r>
              <a:rPr lang="en-US" sz="1400" dirty="0"/>
              <a:t>physics, </a:t>
            </a:r>
            <a:endParaRPr lang="en-US" sz="1400" dirty="0" smtClean="0"/>
          </a:p>
          <a:p>
            <a:pPr marL="342900" indent="-342900">
              <a:buClr>
                <a:schemeClr val="bg1"/>
              </a:buClr>
              <a:buFont typeface="+mj-lt"/>
              <a:buAutoNum type="arabicPeriod"/>
            </a:pPr>
            <a:r>
              <a:rPr lang="en-US" sz="1400" dirty="0" smtClean="0"/>
              <a:t>mathematical </a:t>
            </a:r>
            <a:r>
              <a:rPr lang="en-US" sz="1400" dirty="0"/>
              <a:t>modeling</a:t>
            </a:r>
            <a:r>
              <a:rPr lang="en-US" sz="1400" dirty="0" smtClean="0"/>
              <a:t>,</a:t>
            </a:r>
          </a:p>
          <a:p>
            <a:pPr marL="342900" indent="-342900">
              <a:buClr>
                <a:schemeClr val="bg1"/>
              </a:buClr>
              <a:buFont typeface="+mj-lt"/>
              <a:buAutoNum type="arabicPeriod"/>
            </a:pPr>
            <a:r>
              <a:rPr lang="en-US" sz="1400" dirty="0" smtClean="0"/>
              <a:t> </a:t>
            </a:r>
            <a:r>
              <a:rPr lang="en-US" sz="1400" dirty="0"/>
              <a:t>web servers and database, </a:t>
            </a:r>
            <a:endParaRPr lang="en-US" sz="1400" dirty="0" smtClean="0"/>
          </a:p>
          <a:p>
            <a:pPr marL="342900" indent="-342900">
              <a:buClr>
                <a:schemeClr val="bg1"/>
              </a:buClr>
              <a:buFont typeface="+mj-lt"/>
              <a:buAutoNum type="arabicPeriod"/>
            </a:pPr>
            <a:r>
              <a:rPr lang="en-US" sz="1400" dirty="0" smtClean="0"/>
              <a:t>optimization </a:t>
            </a:r>
            <a:r>
              <a:rPr lang="en-US" sz="1400" dirty="0"/>
              <a:t>of business decisions</a:t>
            </a:r>
            <a:r>
              <a:rPr lang="en-US" sz="1400" dirty="0" smtClean="0"/>
              <a:t>,</a:t>
            </a:r>
          </a:p>
          <a:p>
            <a:pPr marL="342900" indent="-342900">
              <a:buClr>
                <a:schemeClr val="bg1"/>
              </a:buClr>
              <a:buFont typeface="+mj-lt"/>
              <a:buAutoNum type="arabicPeriod"/>
            </a:pPr>
            <a:r>
              <a:rPr lang="en-US" sz="1400" dirty="0" smtClean="0"/>
              <a:t> </a:t>
            </a:r>
            <a:r>
              <a:rPr lang="en-US" sz="1400" dirty="0"/>
              <a:t>medicine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533400" y="2743200"/>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Computer </a:t>
            </a:r>
            <a:endParaRPr lang="en-US" sz="1400" b="1" dirty="0"/>
          </a:p>
        </p:txBody>
      </p:sp>
      <p:sp>
        <p:nvSpPr>
          <p:cNvPr id="10" name="Oval 9"/>
          <p:cNvSpPr/>
          <p:nvPr/>
        </p:nvSpPr>
        <p:spPr>
          <a:xfrm>
            <a:off x="3900889" y="1632333"/>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Relationship between elements</a:t>
            </a:r>
            <a:endParaRPr lang="en-US" sz="1400" b="1" dirty="0"/>
          </a:p>
        </p:txBody>
      </p:sp>
      <p:sp>
        <p:nvSpPr>
          <p:cNvPr id="11" name="Oval 10"/>
          <p:cNvSpPr/>
          <p:nvPr/>
        </p:nvSpPr>
        <p:spPr>
          <a:xfrm>
            <a:off x="3900889" y="3823304"/>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t>
            </a:r>
            <a:r>
              <a:rPr lang="en-US" sz="1400" dirty="0" smtClean="0"/>
              <a:t>anagement </a:t>
            </a:r>
            <a:r>
              <a:rPr lang="en-US" sz="1400" dirty="0"/>
              <a:t>of interactions</a:t>
            </a:r>
            <a:endParaRPr lang="en-US" sz="1400" b="1" dirty="0"/>
          </a:p>
        </p:txBody>
      </p:sp>
      <p:sp>
        <p:nvSpPr>
          <p:cNvPr id="13" name="Right Arrow 12"/>
          <p:cNvSpPr/>
          <p:nvPr/>
        </p:nvSpPr>
        <p:spPr>
          <a:xfrm rot="1226612">
            <a:off x="2456220" y="3712693"/>
            <a:ext cx="1536903" cy="484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 description</a:t>
            </a:r>
            <a:endParaRPr lang="en-US" sz="1100" b="1" dirty="0"/>
          </a:p>
        </p:txBody>
      </p:sp>
      <p:sp>
        <p:nvSpPr>
          <p:cNvPr id="14" name="Right Arrow 13"/>
          <p:cNvSpPr/>
          <p:nvPr/>
        </p:nvSpPr>
        <p:spPr>
          <a:xfrm rot="20147531">
            <a:off x="2470071" y="2487654"/>
            <a:ext cx="1513067" cy="396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err="1" smtClean="0"/>
              <a:t>analy</a:t>
            </a:r>
            <a:r>
              <a:rPr lang="ro-RO" sz="1100" b="1" dirty="0" smtClean="0"/>
              <a:t>ze</a:t>
            </a:r>
            <a:endParaRPr lang="en-US" sz="1100" b="1" dirty="0"/>
          </a:p>
        </p:txBody>
      </p:sp>
      <p:sp>
        <p:nvSpPr>
          <p:cNvPr id="2" name="Cross 1"/>
          <p:cNvSpPr/>
          <p:nvPr/>
        </p:nvSpPr>
        <p:spPr>
          <a:xfrm>
            <a:off x="4929589" y="3080135"/>
            <a:ext cx="381000" cy="46913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Brace 2"/>
          <p:cNvSpPr/>
          <p:nvPr/>
        </p:nvSpPr>
        <p:spPr>
          <a:xfrm>
            <a:off x="6096000" y="2340623"/>
            <a:ext cx="609600" cy="18352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Cube 4"/>
          <p:cNvSpPr/>
          <p:nvPr/>
        </p:nvSpPr>
        <p:spPr>
          <a:xfrm>
            <a:off x="6858000" y="2340622"/>
            <a:ext cx="2057400" cy="183521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More complex structure</a:t>
            </a:r>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9368" y="1676400"/>
            <a:ext cx="8734632" cy="1638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xt Box 1"/>
          <p:cNvSpPr txBox="1">
            <a:spLocks noChangeArrowheads="1"/>
          </p:cNvSpPr>
          <p:nvPr/>
        </p:nvSpPr>
        <p:spPr bwMode="auto">
          <a:xfrm>
            <a:off x="457200" y="-571500"/>
            <a:ext cx="8229600" cy="2530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4000" b="1" i="1" dirty="0">
                <a:solidFill>
                  <a:srgbClr val="FF9966"/>
                </a:solidFill>
              </a:rPr>
              <a:t/>
            </a:r>
            <a:br>
              <a:rPr lang="en-US" sz="4000" b="1" i="1" dirty="0">
                <a:solidFill>
                  <a:srgbClr val="FF9966"/>
                </a:solidFill>
              </a:rPr>
            </a:br>
            <a:r>
              <a:rPr lang="en-US" sz="4000" b="1" i="1" dirty="0">
                <a:solidFill>
                  <a:srgbClr val="FF9966"/>
                </a:solidFill>
              </a:rPr>
              <a:t> </a:t>
            </a:r>
            <a:br>
              <a:rPr lang="en-US" sz="4000" b="1" i="1" dirty="0">
                <a:solidFill>
                  <a:srgbClr val="FF9966"/>
                </a:solidFill>
              </a:rPr>
            </a:br>
            <a:r>
              <a:rPr lang="en-US" sz="3600" b="1" i="1" u="sng" dirty="0" smtClean="0">
                <a:solidFill>
                  <a:srgbClr val="FF9966"/>
                </a:solidFill>
              </a:rPr>
              <a:t>Workflow Petri nets</a:t>
            </a:r>
            <a:r>
              <a:rPr lang="en-US" sz="3600" b="1" i="1" u="sng" dirty="0">
                <a:solidFill>
                  <a:srgbClr val="FF9966"/>
                </a:solidFill>
              </a:rPr>
              <a:t/>
            </a:r>
            <a:br>
              <a:rPr lang="en-US" sz="3600" b="1" i="1" u="sng" dirty="0">
                <a:solidFill>
                  <a:srgbClr val="FF9966"/>
                </a:solidFill>
              </a:rPr>
            </a:br>
            <a:endParaRPr lang="en-US" sz="3600" b="1" i="1" u="sng" dirty="0">
              <a:solidFill>
                <a:srgbClr val="FF9966"/>
              </a:solidFill>
            </a:endParaRPr>
          </a:p>
        </p:txBody>
      </p:sp>
      <p:pic>
        <p:nvPicPr>
          <p:cNvPr id="1028" name="Picture 4"/>
          <p:cNvPicPr>
            <a:picLocks noChangeAspect="1" noChangeArrowheads="1"/>
          </p:cNvPicPr>
          <p:nvPr/>
        </p:nvPicPr>
        <p:blipFill>
          <a:blip r:embed="rId4" cstate="print"/>
          <a:srcRect/>
          <a:stretch>
            <a:fillRect/>
          </a:stretch>
        </p:blipFill>
        <p:spPr bwMode="auto">
          <a:xfrm>
            <a:off x="2743200" y="4114800"/>
            <a:ext cx="3800475" cy="20097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ro-RO" sz="3600" b="1" i="1" u="sng" dirty="0">
                <a:solidFill>
                  <a:srgbClr val="FF9966"/>
                </a:solidFill>
              </a:rPr>
              <a:t/>
            </a:r>
            <a:br>
              <a:rPr lang="ro-RO" sz="3600" b="1" i="1" u="sng" dirty="0">
                <a:solidFill>
                  <a:srgbClr val="FF9966"/>
                </a:solidFill>
              </a:rPr>
            </a:br>
            <a:r>
              <a:rPr lang="en-US" sz="3200" b="1" i="1" u="sng" dirty="0" smtClean="0">
                <a:solidFill>
                  <a:srgbClr val="FF9966"/>
                </a:solidFill>
              </a:rPr>
              <a:t>Fork and Join operations</a:t>
            </a:r>
            <a:endParaRPr lang="ro-RO" sz="3200" b="1" i="1" u="sng" dirty="0">
              <a:solidFill>
                <a:srgbClr val="FF9966"/>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47800" y="2286000"/>
            <a:ext cx="1581150" cy="176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15237" y="2286000"/>
            <a:ext cx="1552575" cy="166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3600" b="1" i="1" u="sng" dirty="0" smtClean="0">
                <a:solidFill>
                  <a:srgbClr val="FF9966"/>
                </a:solidFill>
              </a:rPr>
              <a:t>Parallel execution of k processes</a:t>
            </a:r>
            <a:endParaRPr lang="ro-RO" sz="3200" b="1" i="1" u="sng" dirty="0">
              <a:solidFill>
                <a:srgbClr val="FF9966"/>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724150" y="1528763"/>
            <a:ext cx="3695700" cy="3800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3200" b="1" i="1" u="sng" dirty="0" err="1" smtClean="0">
                <a:solidFill>
                  <a:srgbClr val="FF9966"/>
                </a:solidFill>
              </a:rPr>
              <a:t>OpenMPI</a:t>
            </a:r>
            <a:r>
              <a:rPr lang="en-US" sz="3200" b="1" i="1" u="sng" dirty="0" smtClean="0">
                <a:solidFill>
                  <a:srgbClr val="FF9966"/>
                </a:solidFill>
              </a:rPr>
              <a:t> operations</a:t>
            </a:r>
            <a:endParaRPr lang="ro-RO" sz="3200" b="1" i="1" u="sng" dirty="0">
              <a:solidFill>
                <a:srgbClr val="FF9966"/>
              </a:solidFill>
            </a:endParaRPr>
          </a:p>
        </p:txBody>
      </p:sp>
      <p:sp>
        <p:nvSpPr>
          <p:cNvPr id="3" name="Down Arrow 2"/>
          <p:cNvSpPr/>
          <p:nvPr/>
        </p:nvSpPr>
        <p:spPr>
          <a:xfrm rot="2083490">
            <a:off x="2961345" y="1069725"/>
            <a:ext cx="381000" cy="8807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rot="19923444">
            <a:off x="4762384" y="1081336"/>
            <a:ext cx="381000" cy="8160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048113" y="1939087"/>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t>point to point operations</a:t>
            </a:r>
          </a:p>
        </p:txBody>
      </p:sp>
      <p:sp>
        <p:nvSpPr>
          <p:cNvPr id="6" name="Oval 5"/>
          <p:cNvSpPr/>
          <p:nvPr/>
        </p:nvSpPr>
        <p:spPr>
          <a:xfrm>
            <a:off x="4406811" y="1935891"/>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collective operation</a:t>
            </a:r>
          </a:p>
        </p:txBody>
      </p:sp>
      <p:sp>
        <p:nvSpPr>
          <p:cNvPr id="8" name="Down Arrow 7"/>
          <p:cNvSpPr/>
          <p:nvPr/>
        </p:nvSpPr>
        <p:spPr>
          <a:xfrm rot="1951089">
            <a:off x="4356856" y="2859721"/>
            <a:ext cx="451384" cy="776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9912097">
            <a:off x="5506997" y="2880230"/>
            <a:ext cx="451384" cy="735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421421" y="3679058"/>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One to many</a:t>
            </a:r>
            <a:endParaRPr lang="en-US" sz="1400" dirty="0"/>
          </a:p>
        </p:txBody>
      </p:sp>
      <p:sp>
        <p:nvSpPr>
          <p:cNvPr id="11" name="Oval 10"/>
          <p:cNvSpPr/>
          <p:nvPr/>
        </p:nvSpPr>
        <p:spPr>
          <a:xfrm>
            <a:off x="5562600" y="3581400"/>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Many to one</a:t>
            </a:r>
            <a:endParaRPr lang="en-US" sz="14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5778" y="4617734"/>
            <a:ext cx="3506223" cy="1394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00600" y="4593458"/>
            <a:ext cx="3683946" cy="1419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38509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3200" b="1" i="1" u="sng" dirty="0" err="1" smtClean="0">
                <a:solidFill>
                  <a:srgbClr val="FF9966"/>
                </a:solidFill>
              </a:rPr>
              <a:t>OpenMPI</a:t>
            </a:r>
            <a:r>
              <a:rPr lang="en-US" sz="3200" b="1" i="1" u="sng" dirty="0" smtClean="0">
                <a:solidFill>
                  <a:srgbClr val="FF9966"/>
                </a:solidFill>
              </a:rPr>
              <a:t> operations by means of workflow Petri Nets</a:t>
            </a:r>
            <a:endParaRPr lang="ro-RO" sz="3200" b="1" i="1" u="sng" dirty="0">
              <a:solidFill>
                <a:srgbClr val="FF9966"/>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66913" y="2219325"/>
            <a:ext cx="5210175" cy="2419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7214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360363" y="296863"/>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Lucida Sans Unicode" charset="0"/>
                <a:cs typeface="Lucida Sans Unicode" charset="0"/>
              </a:defRPr>
            </a:lvl9pPr>
          </a:lstStyle>
          <a:p>
            <a:pPr algn="ctr">
              <a:buClrTx/>
              <a:buSzPct val="45000"/>
              <a:buFontTx/>
              <a:buNone/>
            </a:pPr>
            <a:r>
              <a:rPr lang="en-US" sz="3600" b="1" i="1" u="sng" dirty="0">
                <a:solidFill>
                  <a:srgbClr val="FF9966"/>
                </a:solidFill>
              </a:rPr>
              <a:t>TECHNICAL EQUIPMENT</a:t>
            </a:r>
            <a:endParaRPr lang="ro-RO" sz="3200" b="1" i="1" u="sng" dirty="0">
              <a:solidFill>
                <a:srgbClr val="FF9966"/>
              </a:solidFill>
            </a:endParaRPr>
          </a:p>
        </p:txBody>
      </p:sp>
      <p:sp>
        <p:nvSpPr>
          <p:cNvPr id="3" name="TextBox 2"/>
          <p:cNvSpPr txBox="1"/>
          <p:nvPr/>
        </p:nvSpPr>
        <p:spPr>
          <a:xfrm>
            <a:off x="969963" y="1436191"/>
            <a:ext cx="7620000" cy="4247317"/>
          </a:xfrm>
          <a:prstGeom prst="rect">
            <a:avLst/>
          </a:prstGeom>
          <a:noFill/>
        </p:spPr>
        <p:txBody>
          <a:bodyPr wrap="square" rtlCol="0">
            <a:spAutoFit/>
          </a:bodyPr>
          <a:lstStyle/>
          <a:p>
            <a:r>
              <a:rPr lang="en-US" dirty="0">
                <a:solidFill>
                  <a:schemeClr val="tx1"/>
                </a:solidFill>
              </a:rPr>
              <a:t>To run applications with parallel technologies at the Institute of Mathematics and Computer Science the 48 core IMI-RENAM cluster is used. At this cluster on virtualization platforms next Home Training Infrastructures were deployed: </a:t>
            </a:r>
          </a:p>
          <a:p>
            <a:r>
              <a:rPr lang="en-US" dirty="0">
                <a:solidFill>
                  <a:schemeClr val="tx1"/>
                </a:solidFill>
              </a:rPr>
              <a:t>-  MS Windows Compute Cluster 2003, 4 Nodes, 12 Cores (CPUs: </a:t>
            </a:r>
            <a:r>
              <a:rPr lang="en-US" dirty="0" err="1">
                <a:solidFill>
                  <a:schemeClr val="tx1"/>
                </a:solidFill>
              </a:rPr>
              <a:t>QuadCore</a:t>
            </a:r>
            <a:r>
              <a:rPr lang="en-US" dirty="0">
                <a:solidFill>
                  <a:schemeClr val="tx1"/>
                </a:solidFill>
              </a:rPr>
              <a:t> Intel Xeon E5335 2,0 GHz, </a:t>
            </a:r>
            <a:r>
              <a:rPr lang="en-US" dirty="0" err="1">
                <a:solidFill>
                  <a:schemeClr val="tx1"/>
                </a:solidFill>
              </a:rPr>
              <a:t>QuadCore</a:t>
            </a:r>
            <a:r>
              <a:rPr lang="en-US" dirty="0">
                <a:solidFill>
                  <a:schemeClr val="tx1"/>
                </a:solidFill>
              </a:rPr>
              <a:t> Intel Xeon E5310 1,6 GHz) to run different tasks serial, parallel, parametric sweep and task flow;</a:t>
            </a:r>
          </a:p>
          <a:p>
            <a:r>
              <a:rPr lang="en-US" dirty="0">
                <a:solidFill>
                  <a:schemeClr val="tx1"/>
                </a:solidFill>
              </a:rPr>
              <a:t>- Grid-Site: MD-02-IMI, 4 Worker Nodes, total 16 VCPU, 1 GB RAM per 1 VCPU – to test applications and prepare them for porting from local clusters to EGI GRID and to HP-SEE regional resources.;</a:t>
            </a:r>
          </a:p>
          <a:p>
            <a:r>
              <a:rPr lang="en-US" dirty="0">
                <a:solidFill>
                  <a:schemeClr val="tx1"/>
                </a:solidFill>
              </a:rPr>
              <a:t>- on Virtual Machine: 64 bit Scientific Linux 6.3; Intel(R) Parallel Studio XE 2011 (4 cores, 4 Gb RAM) – for compiling and debugging of applications.</a:t>
            </a:r>
          </a:p>
          <a:p>
            <a:endParaRPr lang="en-US" dirty="0">
              <a:solidFill>
                <a:schemeClr val="tx1"/>
              </a:solidFill>
            </a:endParaRPr>
          </a:p>
        </p:txBody>
      </p:sp>
    </p:spTree>
    <p:extLst>
      <p:ext uri="{BB962C8B-B14F-4D97-AF65-F5344CB8AC3E}">
        <p14:creationId xmlns:p14="http://schemas.microsoft.com/office/powerpoint/2010/main" xmlns="" val="170132505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754</Words>
  <Application>Microsoft Office PowerPoint</Application>
  <PresentationFormat>On-screen Show (4:3)</PresentationFormat>
  <Paragraphs>50</Paragraphs>
  <Slides>10</Slides>
  <Notes>7</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Concourse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  Curriculum: concepte şi abordări  Prof. univ. Vladimir Guţu</dc:title>
  <dc:creator>Наталья</dc:creator>
  <cp:lastModifiedBy>Inga</cp:lastModifiedBy>
  <cp:revision>39</cp:revision>
  <cp:lastPrinted>1601-01-01T00:00:00Z</cp:lastPrinted>
  <dcterms:created xsi:type="dcterms:W3CDTF">2007-01-30T19:40:27Z</dcterms:created>
  <dcterms:modified xsi:type="dcterms:W3CDTF">2013-08-23T05:34:25Z</dcterms:modified>
</cp:coreProperties>
</file>