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71" r:id="rId8"/>
    <p:sldId id="274" r:id="rId9"/>
    <p:sldId id="275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73" r:id="rId19"/>
    <p:sldId id="26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2DDE-1046-440F-A968-F9BE6FAD9BFB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F0E2-A2DB-439E-927E-E610951FE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2DDE-1046-440F-A968-F9BE6FAD9BFB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F0E2-A2DB-439E-927E-E610951FE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2DDE-1046-440F-A968-F9BE6FAD9BFB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F0E2-A2DB-439E-927E-E610951FE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2DDE-1046-440F-A968-F9BE6FAD9BFB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F0E2-A2DB-439E-927E-E610951FE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2DDE-1046-440F-A968-F9BE6FAD9BFB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F0E2-A2DB-439E-927E-E610951FE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2DDE-1046-440F-A968-F9BE6FAD9BFB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F0E2-A2DB-439E-927E-E610951FE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2DDE-1046-440F-A968-F9BE6FAD9BFB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F0E2-A2DB-439E-927E-E610951FE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2DDE-1046-440F-A968-F9BE6FAD9BFB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F0E2-A2DB-439E-927E-E610951FE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2DDE-1046-440F-A968-F9BE6FAD9BFB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F0E2-A2DB-439E-927E-E610951FE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2DDE-1046-440F-A968-F9BE6FAD9BFB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F0E2-A2DB-439E-927E-E610951FE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2DDE-1046-440F-A968-F9BE6FAD9BFB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F0E2-A2DB-439E-927E-E610951FE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C2DDE-1046-440F-A968-F9BE6FAD9BFB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EF0E2-A2DB-439E-927E-E610951FE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0329" y="22860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29012" y="1535668"/>
            <a:ext cx="899496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/>
              <a:t>Biografski podaci 1:</a:t>
            </a:r>
          </a:p>
          <a:p>
            <a:endParaRPr lang="sr-Latn-RS" sz="2400" b="1" dirty="0" smtClean="0"/>
          </a:p>
          <a:p>
            <a:pPr>
              <a:buFont typeface="Arial" pitchFamily="34" charset="0"/>
              <a:buChar char="•"/>
            </a:pPr>
            <a:r>
              <a:rPr lang="sr-Latn-RS" sz="2000" dirty="0" smtClean="0"/>
              <a:t> Mesto i godina rođenja: Beograd 1972</a:t>
            </a:r>
          </a:p>
          <a:p>
            <a:pPr>
              <a:buFont typeface="Arial" pitchFamily="34" charset="0"/>
              <a:buChar char="•"/>
            </a:pPr>
            <a:r>
              <a:rPr lang="sr-Latn-RS" sz="2000" dirty="0"/>
              <a:t> </a:t>
            </a:r>
            <a:r>
              <a:rPr lang="sr-Latn-RS" sz="2000" dirty="0" smtClean="0"/>
              <a:t>Matematička Gimnazija 1991</a:t>
            </a:r>
          </a:p>
          <a:p>
            <a:endParaRPr lang="sr-Latn-RS" sz="2000" dirty="0" smtClean="0"/>
          </a:p>
          <a:p>
            <a:pPr>
              <a:buFont typeface="Arial" pitchFamily="34" charset="0"/>
              <a:buChar char="•"/>
            </a:pPr>
            <a:r>
              <a:rPr lang="sr-Latn-RS" sz="2000" dirty="0" smtClean="0"/>
              <a:t> Osnovne studije: </a:t>
            </a:r>
          </a:p>
          <a:p>
            <a:pPr lvl="1"/>
            <a:r>
              <a:rPr lang="sr-Latn-RS" sz="2000" b="1" dirty="0" smtClean="0"/>
              <a:t>Fizički fakultet, smer primenjena fizika 2001</a:t>
            </a:r>
          </a:p>
          <a:p>
            <a:pPr lvl="1"/>
            <a:endParaRPr lang="sr-Latn-RS" sz="800" dirty="0" smtClean="0"/>
          </a:p>
          <a:p>
            <a:pPr>
              <a:buFont typeface="Arial" pitchFamily="34" charset="0"/>
              <a:buChar char="•"/>
            </a:pPr>
            <a:r>
              <a:rPr lang="sr-Latn-RS" sz="2000" dirty="0"/>
              <a:t> </a:t>
            </a:r>
            <a:r>
              <a:rPr lang="sr-Latn-RS" sz="2000" dirty="0" smtClean="0"/>
              <a:t>Magistarske studije:</a:t>
            </a:r>
          </a:p>
          <a:p>
            <a:pPr lvl="1">
              <a:buFont typeface="Arial" pitchFamily="34" charset="0"/>
              <a:buChar char="•"/>
            </a:pPr>
            <a:r>
              <a:rPr lang="sr-Latn-RS" sz="2000" dirty="0"/>
              <a:t> </a:t>
            </a:r>
            <a:r>
              <a:rPr lang="sr-Latn-RS" sz="2000" b="1" dirty="0" smtClean="0"/>
              <a:t>Fizički fakultet, smer Eksperimentalna fizika jonizovanih gasova 2004</a:t>
            </a:r>
          </a:p>
          <a:p>
            <a:pPr lvl="1"/>
            <a:endParaRPr lang="sr-Latn-RS" sz="800" dirty="0" smtClean="0"/>
          </a:p>
          <a:p>
            <a:pPr>
              <a:buFont typeface="Arial" pitchFamily="34" charset="0"/>
              <a:buChar char="•"/>
            </a:pPr>
            <a:r>
              <a:rPr lang="sr-Latn-RS" sz="2000" dirty="0"/>
              <a:t> </a:t>
            </a:r>
            <a:r>
              <a:rPr lang="sr-Latn-RS" sz="2000" dirty="0" smtClean="0"/>
              <a:t>Doktorske studije</a:t>
            </a:r>
          </a:p>
          <a:p>
            <a:pPr lvl="1">
              <a:buFont typeface="Arial" pitchFamily="34" charset="0"/>
              <a:buChar char="•"/>
            </a:pPr>
            <a:r>
              <a:rPr lang="sr-Latn-RS" sz="2000" dirty="0"/>
              <a:t> </a:t>
            </a:r>
            <a:r>
              <a:rPr lang="sr-Latn-RS" sz="2000" b="1" dirty="0" smtClean="0"/>
              <a:t>James Cook University Australia 2009</a:t>
            </a:r>
          </a:p>
          <a:p>
            <a:pPr lvl="1">
              <a:buFont typeface="Arial" pitchFamily="34" charset="0"/>
              <a:buChar char="•"/>
            </a:pPr>
            <a:r>
              <a:rPr lang="sr-Latn-RS" sz="2000" dirty="0"/>
              <a:t> </a:t>
            </a:r>
            <a:r>
              <a:rPr lang="en-US" sz="2000" dirty="0"/>
              <a:t>D</a:t>
            </a:r>
            <a:r>
              <a:rPr lang="sr-Latn-RS" sz="2000" dirty="0" smtClean="0"/>
              <a:t>isertacija: The multi term Boltzmann equation anal</a:t>
            </a:r>
            <a:r>
              <a:rPr lang="en-GB" sz="2000" dirty="0" smtClean="0"/>
              <a:t>y</a:t>
            </a:r>
            <a:r>
              <a:rPr lang="sr-Latn-RS" sz="2000" dirty="0" smtClean="0"/>
              <a:t>sis and Monte Carlo study of hydrodynamic and non</a:t>
            </a:r>
            <a:r>
              <a:rPr lang="en-US" sz="2000" dirty="0" smtClean="0"/>
              <a:t>-</a:t>
            </a:r>
            <a:r>
              <a:rPr lang="sr-Latn-RS" sz="2000" dirty="0" smtClean="0"/>
              <a:t>h</a:t>
            </a:r>
            <a:r>
              <a:rPr lang="en-US" sz="2000" dirty="0" smtClean="0"/>
              <a:t>y</a:t>
            </a:r>
            <a:r>
              <a:rPr lang="sr-Latn-RS" sz="2000" dirty="0" smtClean="0"/>
              <a:t>drod</a:t>
            </a:r>
            <a:r>
              <a:rPr lang="en-US" sz="2000" dirty="0" smtClean="0"/>
              <a:t>y</a:t>
            </a:r>
            <a:r>
              <a:rPr lang="sr-Latn-RS" sz="2000" dirty="0" smtClean="0"/>
              <a:t>namic</a:t>
            </a:r>
            <a:r>
              <a:rPr lang="en-US" sz="2000" dirty="0" smtClean="0"/>
              <a:t> charged particle swarms</a:t>
            </a:r>
            <a:r>
              <a:rPr lang="sr-Latn-RS" sz="2000" dirty="0" smtClean="0"/>
              <a:t> </a:t>
            </a:r>
          </a:p>
          <a:p>
            <a:endParaRPr lang="sr-Latn-RS" sz="800" dirty="0"/>
          </a:p>
          <a:p>
            <a:pPr>
              <a:buFont typeface="Arial" pitchFamily="34" charset="0"/>
              <a:buChar char="•"/>
            </a:pPr>
            <a:r>
              <a:rPr lang="sr-Latn-RS" sz="2000" dirty="0" smtClean="0"/>
              <a:t> Zaposlen na Institutu za fiziku od 1.6. 2001</a:t>
            </a:r>
          </a:p>
          <a:p>
            <a:pPr lvl="1"/>
            <a:endParaRPr lang="sr-Latn-RS" sz="2000" dirty="0" smtClean="0"/>
          </a:p>
          <a:p>
            <a:endParaRPr lang="en-US" sz="2400" dirty="0"/>
          </a:p>
        </p:txBody>
      </p:sp>
      <p:pic>
        <p:nvPicPr>
          <p:cNvPr id="11266" name="Picture 2" descr="http://mail.ipb.ac.rs/~sasha/sasa%20dujko%2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1752600"/>
            <a:ext cx="1714500" cy="2181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0329" y="22860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535668"/>
            <a:ext cx="91440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/>
              <a:t>3. </a:t>
            </a:r>
            <a:r>
              <a:rPr lang="en-US" sz="2400" b="1" dirty="0" err="1" smtClean="0"/>
              <a:t>Elementi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kvalitativnu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analizu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kandidata</a:t>
            </a:r>
            <a:endParaRPr lang="sr-Latn-RS" sz="2400" b="1" dirty="0" smtClean="0"/>
          </a:p>
          <a:p>
            <a:endParaRPr lang="sr-Latn-RS" sz="800" b="1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 </a:t>
            </a:r>
            <a:r>
              <a:rPr lang="en-US" sz="2000" b="1" dirty="0" err="1" smtClean="0"/>
              <a:t>Nagrade</a:t>
            </a:r>
            <a:r>
              <a:rPr lang="en-US" sz="2000" b="1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dirty="0" err="1" smtClean="0"/>
              <a:t>Nagrada</a:t>
            </a:r>
            <a:r>
              <a:rPr lang="en-US" dirty="0" smtClean="0"/>
              <a:t> Dr </a:t>
            </a:r>
            <a:r>
              <a:rPr lang="en-US" dirty="0" err="1" smtClean="0"/>
              <a:t>Ljubomir</a:t>
            </a:r>
            <a:r>
              <a:rPr lang="en-US" dirty="0" smtClean="0"/>
              <a:t> </a:t>
            </a:r>
            <a:r>
              <a:rPr lang="en-US" dirty="0" err="1" smtClean="0"/>
              <a:t>Ćirković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najbolji</a:t>
            </a:r>
            <a:r>
              <a:rPr lang="en-US" dirty="0" smtClean="0"/>
              <a:t> </a:t>
            </a:r>
            <a:r>
              <a:rPr lang="en-US" dirty="0" err="1" smtClean="0"/>
              <a:t>diplomski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Fizičkom</a:t>
            </a:r>
            <a:r>
              <a:rPr lang="en-US" dirty="0" smtClean="0"/>
              <a:t> </a:t>
            </a:r>
            <a:r>
              <a:rPr lang="en-US" dirty="0" err="1" smtClean="0"/>
              <a:t>fakultetu</a:t>
            </a:r>
            <a:r>
              <a:rPr lang="en-US" dirty="0" smtClean="0"/>
              <a:t> 2001. god.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Nagrada</a:t>
            </a:r>
            <a:r>
              <a:rPr lang="en-US" dirty="0" smtClean="0"/>
              <a:t> Dr </a:t>
            </a:r>
            <a:r>
              <a:rPr lang="en-US" dirty="0" err="1" smtClean="0"/>
              <a:t>Ljubomir</a:t>
            </a:r>
            <a:r>
              <a:rPr lang="en-US" dirty="0" smtClean="0"/>
              <a:t> </a:t>
            </a:r>
            <a:r>
              <a:rPr lang="en-US" dirty="0" err="1" smtClean="0"/>
              <a:t>Ćirković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najbolji</a:t>
            </a:r>
            <a:r>
              <a:rPr lang="en-US" dirty="0" smtClean="0"/>
              <a:t> </a:t>
            </a:r>
            <a:r>
              <a:rPr lang="en-US" dirty="0" err="1" smtClean="0"/>
              <a:t>magistarski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Fizičkom</a:t>
            </a:r>
            <a:r>
              <a:rPr lang="en-US" dirty="0" smtClean="0"/>
              <a:t> </a:t>
            </a:r>
            <a:r>
              <a:rPr lang="en-US" dirty="0" err="1" smtClean="0"/>
              <a:t>fakultetu</a:t>
            </a:r>
            <a:r>
              <a:rPr lang="en-US" dirty="0" smtClean="0"/>
              <a:t> 2004. god.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smtClean="0"/>
              <a:t>International Postgraduate Research Scholarship (IPRS) Australian Award in 2004.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Graduate Research School Scholarship Award in 2007 (James Cook University).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Write-up Scholarship and Doctoral Publication Award in 2008 (James Cook University).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err="1" smtClean="0"/>
              <a:t>Godišnja</a:t>
            </a:r>
            <a:r>
              <a:rPr lang="en-US" b="1" dirty="0" smtClean="0"/>
              <a:t> </a:t>
            </a:r>
            <a:r>
              <a:rPr lang="en-US" b="1" dirty="0" err="1" smtClean="0"/>
              <a:t>studentska</a:t>
            </a:r>
            <a:r>
              <a:rPr lang="en-US" b="1" dirty="0" smtClean="0"/>
              <a:t> </a:t>
            </a:r>
            <a:r>
              <a:rPr lang="en-US" b="1" dirty="0" err="1" smtClean="0"/>
              <a:t>nagrada</a:t>
            </a:r>
            <a:r>
              <a:rPr lang="en-US" b="1" dirty="0" smtClean="0"/>
              <a:t> </a:t>
            </a:r>
            <a:r>
              <a:rPr lang="en-US" b="1" dirty="0" err="1" smtClean="0"/>
              <a:t>Instituta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fiziku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najbolj</a:t>
            </a:r>
            <a:r>
              <a:rPr lang="sr-Latn-RS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doktorsk</a:t>
            </a:r>
            <a:r>
              <a:rPr lang="sr-Latn-RS" b="1" dirty="0" smtClean="0"/>
              <a:t>i</a:t>
            </a:r>
            <a:r>
              <a:rPr lang="en-US" b="1" dirty="0" smtClean="0"/>
              <a:t> </a:t>
            </a:r>
            <a:r>
              <a:rPr lang="sr-Latn-RS" b="1" dirty="0" smtClean="0"/>
              <a:t>rad</a:t>
            </a:r>
            <a:r>
              <a:rPr lang="en-US" b="1" dirty="0" smtClean="0"/>
              <a:t> 2009. god.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err="1" smtClean="0"/>
              <a:t>Godišnja</a:t>
            </a:r>
            <a:r>
              <a:rPr lang="en-US" b="1" dirty="0" smtClean="0"/>
              <a:t> </a:t>
            </a:r>
            <a:r>
              <a:rPr lang="en-US" b="1" dirty="0" err="1" smtClean="0"/>
              <a:t>nagrada</a:t>
            </a:r>
            <a:r>
              <a:rPr lang="en-US" b="1" dirty="0" smtClean="0"/>
              <a:t> </a:t>
            </a:r>
            <a:r>
              <a:rPr lang="en-US" b="1" dirty="0" err="1" smtClean="0"/>
              <a:t>Instituta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fiziku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naučni</a:t>
            </a:r>
            <a:r>
              <a:rPr lang="en-US" b="1" dirty="0" smtClean="0"/>
              <a:t> </a:t>
            </a:r>
            <a:r>
              <a:rPr lang="en-US" b="1" dirty="0" err="1" smtClean="0"/>
              <a:t>rad</a:t>
            </a:r>
            <a:r>
              <a:rPr lang="en-US" b="1" dirty="0" smtClean="0"/>
              <a:t> 2012. god.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000" b="1" dirty="0" err="1" smtClean="0"/>
              <a:t>Predavanja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pozivu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nakon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poslednjeg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izbora</a:t>
            </a:r>
            <a:r>
              <a:rPr lang="en-US" sz="2000" b="1" dirty="0" smtClean="0"/>
              <a:t> u </a:t>
            </a:r>
            <a:r>
              <a:rPr lang="en-US" sz="2000" b="1" dirty="0" err="1" smtClean="0"/>
              <a:t>zvanje</a:t>
            </a:r>
            <a:r>
              <a:rPr lang="en-US" sz="2000" b="1" dirty="0" smtClean="0"/>
              <a:t>:</a:t>
            </a:r>
          </a:p>
          <a:p>
            <a:pPr lvl="1"/>
            <a:r>
              <a:rPr lang="en-US" sz="1400" b="1" dirty="0" smtClean="0"/>
              <a:t>1. Recent results from studies of non-equilibrium electron transport in modeling of low-temperature plasmas and particle detectors </a:t>
            </a:r>
            <a:endParaRPr lang="en-US" sz="1400" dirty="0" smtClean="0"/>
          </a:p>
          <a:p>
            <a:pPr lvl="1"/>
            <a:r>
              <a:rPr lang="en-US" sz="1400" b="1" dirty="0" smtClean="0"/>
              <a:t>S. </a:t>
            </a:r>
            <a:r>
              <a:rPr lang="en-US" sz="1400" b="1" dirty="0" err="1" smtClean="0"/>
              <a:t>Dujko</a:t>
            </a:r>
            <a:r>
              <a:rPr lang="en-US" sz="1400" dirty="0" smtClean="0"/>
              <a:t>, D. </a:t>
            </a:r>
            <a:r>
              <a:rPr lang="en-US" sz="1400" dirty="0" err="1" smtClean="0"/>
              <a:t>Bošnjaković</a:t>
            </a:r>
            <a:r>
              <a:rPr lang="en-US" sz="1400" dirty="0" smtClean="0"/>
              <a:t>, J. </a:t>
            </a:r>
            <a:r>
              <a:rPr lang="en-US" sz="1400" dirty="0" err="1" smtClean="0"/>
              <a:t>Mirić</a:t>
            </a:r>
            <a:r>
              <a:rPr lang="en-US" sz="1400" dirty="0" smtClean="0"/>
              <a:t>, I. </a:t>
            </a:r>
            <a:r>
              <a:rPr lang="en-US" sz="1400" dirty="0" err="1" smtClean="0"/>
              <a:t>Simonović</a:t>
            </a:r>
            <a:r>
              <a:rPr lang="en-US" sz="1400" dirty="0" smtClean="0"/>
              <a:t>, Z.M. </a:t>
            </a:r>
            <a:r>
              <a:rPr lang="en-US" sz="1400" dirty="0" err="1" smtClean="0"/>
              <a:t>Raspopović</a:t>
            </a:r>
            <a:r>
              <a:rPr lang="en-US" sz="1400" dirty="0" smtClean="0"/>
              <a:t>, R.D. White, A.H. </a:t>
            </a:r>
            <a:r>
              <a:rPr lang="en-US" sz="1400" dirty="0" err="1" smtClean="0"/>
              <a:t>Markosyan</a:t>
            </a:r>
            <a:r>
              <a:rPr lang="en-US" sz="1400" dirty="0" smtClean="0"/>
              <a:t>, U. Ebert and </a:t>
            </a:r>
            <a:r>
              <a:rPr lang="en-US" sz="1400" dirty="0" err="1" smtClean="0"/>
              <a:t>Z.Lj</a:t>
            </a:r>
            <a:r>
              <a:rPr lang="en-US" sz="1400" dirty="0" smtClean="0"/>
              <a:t>. </a:t>
            </a:r>
            <a:r>
              <a:rPr lang="en-US" sz="1400" dirty="0" err="1" smtClean="0"/>
              <a:t>Petrović</a:t>
            </a:r>
            <a:endParaRPr lang="en-US" sz="1400" dirty="0" smtClean="0"/>
          </a:p>
          <a:p>
            <a:pPr lvl="1"/>
            <a:r>
              <a:rPr lang="en-US" sz="1400" dirty="0" smtClean="0"/>
              <a:t>9th EU-Japan Joint Symposium on Plasma Processing (JSPP2014) and EU COST MP1101 Workshop on Atmospheric Plasma Processes and Sources, 19-23 January 2014, </a:t>
            </a:r>
            <a:r>
              <a:rPr lang="en-US" sz="1400" dirty="0" err="1" smtClean="0"/>
              <a:t>Bohinjska</a:t>
            </a:r>
            <a:r>
              <a:rPr lang="en-US" sz="1400" dirty="0" smtClean="0"/>
              <a:t> </a:t>
            </a:r>
            <a:r>
              <a:rPr lang="en-US" sz="1400" dirty="0" err="1" smtClean="0"/>
              <a:t>Bistrica</a:t>
            </a:r>
            <a:r>
              <a:rPr lang="en-US" sz="1400" dirty="0" smtClean="0"/>
              <a:t>, Slovenia</a:t>
            </a:r>
          </a:p>
          <a:p>
            <a:pPr lvl="1"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0329" y="22860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535668"/>
            <a:ext cx="9144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/>
              <a:t>3. </a:t>
            </a:r>
            <a:r>
              <a:rPr lang="en-US" sz="2400" b="1" dirty="0" err="1" smtClean="0"/>
              <a:t>Elementi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kvalitativnu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analizu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kandidata</a:t>
            </a:r>
            <a:endParaRPr lang="en-US" sz="2400" b="1" dirty="0" smtClean="0"/>
          </a:p>
          <a:p>
            <a:endParaRPr lang="en-US" sz="800" dirty="0" smtClean="0"/>
          </a:p>
          <a:p>
            <a:pPr lvl="1"/>
            <a:r>
              <a:rPr lang="en-US" sz="1400" b="1" dirty="0" smtClean="0"/>
              <a:t>2. Non-conservative electron transport in gases and its application in modeling of non-equilibrium plasmas and particle detectors </a:t>
            </a:r>
          </a:p>
          <a:p>
            <a:pPr lvl="1"/>
            <a:r>
              <a:rPr lang="en-US" sz="1400" b="1" dirty="0" smtClean="0"/>
              <a:t>S. </a:t>
            </a:r>
            <a:r>
              <a:rPr lang="en-US" sz="1400" b="1" dirty="0" err="1" smtClean="0"/>
              <a:t>Dujko</a:t>
            </a:r>
            <a:r>
              <a:rPr lang="en-US" sz="1400" b="1" dirty="0" smtClean="0"/>
              <a:t>, </a:t>
            </a:r>
            <a:r>
              <a:rPr lang="en-US" sz="1400" dirty="0" err="1" smtClean="0"/>
              <a:t>Z.Lj</a:t>
            </a:r>
            <a:r>
              <a:rPr lang="en-US" sz="1400" dirty="0" smtClean="0"/>
              <a:t>. </a:t>
            </a:r>
            <a:r>
              <a:rPr lang="en-US" sz="1400" dirty="0" err="1" smtClean="0"/>
              <a:t>Petrović</a:t>
            </a:r>
            <a:r>
              <a:rPr lang="en-US" sz="1400" dirty="0" smtClean="0"/>
              <a:t>, R.D. White, D. </a:t>
            </a:r>
            <a:r>
              <a:rPr lang="en-US" sz="1400" dirty="0" err="1" smtClean="0"/>
              <a:t>Bošnjaković</a:t>
            </a:r>
            <a:r>
              <a:rPr lang="en-US" sz="1400" dirty="0" smtClean="0"/>
              <a:t>, J. </a:t>
            </a:r>
            <a:r>
              <a:rPr lang="en-US" sz="1400" dirty="0" err="1" smtClean="0"/>
              <a:t>Mirić</a:t>
            </a:r>
            <a:r>
              <a:rPr lang="en-US" sz="1400" dirty="0" smtClean="0"/>
              <a:t>, A.H. </a:t>
            </a:r>
            <a:r>
              <a:rPr lang="en-US" sz="1400" dirty="0" err="1" smtClean="0"/>
              <a:t>Markosyan</a:t>
            </a:r>
            <a:r>
              <a:rPr lang="en-US" sz="1400" dirty="0" smtClean="0"/>
              <a:t> and U. Ebert </a:t>
            </a:r>
          </a:p>
          <a:p>
            <a:pPr lvl="1"/>
            <a:r>
              <a:rPr lang="en-US" sz="1400" dirty="0" smtClean="0"/>
              <a:t>XVII International Workshop on Low-Energy Positron and </a:t>
            </a:r>
            <a:r>
              <a:rPr lang="en-US" sz="1400" dirty="0" err="1" smtClean="0"/>
              <a:t>Positronium</a:t>
            </a:r>
            <a:r>
              <a:rPr lang="en-US" sz="1400" dirty="0" smtClean="0"/>
              <a:t> Physics and the XVIII International Symposium on Electron-Molecule Collisions and Swarms, POSMOL, July 19-21, 2013, Kanazawa, Japan</a:t>
            </a:r>
          </a:p>
          <a:p>
            <a:pPr lvl="1"/>
            <a:endParaRPr lang="en-US" sz="800" dirty="0" smtClean="0"/>
          </a:p>
          <a:p>
            <a:pPr lvl="1"/>
            <a:r>
              <a:rPr lang="en-US" sz="1400" b="1" dirty="0" smtClean="0"/>
              <a:t>3. Transport and </a:t>
            </a:r>
            <a:r>
              <a:rPr lang="en-US" sz="1400" b="1" dirty="0" err="1" smtClean="0"/>
              <a:t>collisional</a:t>
            </a:r>
            <a:r>
              <a:rPr lang="en-US" sz="1400" b="1" dirty="0" smtClean="0"/>
              <a:t> processes for electrons in gases and their application to study non-equilibrium plasmas</a:t>
            </a:r>
          </a:p>
          <a:p>
            <a:pPr lvl="1"/>
            <a:r>
              <a:rPr lang="en-US" sz="1400" b="1" dirty="0" smtClean="0"/>
              <a:t>S. </a:t>
            </a:r>
            <a:r>
              <a:rPr lang="en-US" sz="1400" b="1" dirty="0" err="1" smtClean="0"/>
              <a:t>Dujko</a:t>
            </a:r>
            <a:endParaRPr lang="en-US" sz="1400" b="1" dirty="0" smtClean="0"/>
          </a:p>
          <a:p>
            <a:pPr lvl="1"/>
            <a:r>
              <a:rPr lang="en-US" sz="1400" dirty="0" smtClean="0"/>
              <a:t>43rd Annual Meeting of the APS Division of Atomic, Molecular and Optical Physics (DAMOP, June 4-8, 2012, Anaheim, California, USA</a:t>
            </a:r>
          </a:p>
          <a:p>
            <a:pPr lvl="1"/>
            <a:endParaRPr lang="en-US" sz="800" dirty="0" smtClean="0"/>
          </a:p>
          <a:p>
            <a:pPr lvl="1"/>
            <a:r>
              <a:rPr lang="en-US" sz="1400" b="1" dirty="0" smtClean="0"/>
              <a:t>4. Kinetic phenomena and transport data for charged particles in non-equilibrium plasma discharges</a:t>
            </a:r>
          </a:p>
          <a:p>
            <a:pPr lvl="1"/>
            <a:r>
              <a:rPr lang="en-US" sz="1400" b="1" dirty="0" smtClean="0"/>
              <a:t>S. </a:t>
            </a:r>
            <a:r>
              <a:rPr lang="en-US" sz="1400" b="1" dirty="0" err="1" smtClean="0"/>
              <a:t>Dujko</a:t>
            </a:r>
            <a:r>
              <a:rPr lang="en-US" sz="1400" dirty="0" smtClean="0"/>
              <a:t>, R.D. White, U. Ebert and </a:t>
            </a:r>
            <a:r>
              <a:rPr lang="en-US" sz="1400" dirty="0" err="1" smtClean="0"/>
              <a:t>Z.Lj</a:t>
            </a:r>
            <a:r>
              <a:rPr lang="en-US" sz="1400" dirty="0" smtClean="0"/>
              <a:t>. </a:t>
            </a:r>
            <a:r>
              <a:rPr lang="en-US" sz="1400" dirty="0" err="1" smtClean="0"/>
              <a:t>Petrović</a:t>
            </a:r>
            <a:endParaRPr lang="en-US" sz="1400" dirty="0" smtClean="0"/>
          </a:p>
          <a:p>
            <a:pPr lvl="1"/>
            <a:r>
              <a:rPr lang="en-US" sz="1400" dirty="0" smtClean="0"/>
              <a:t>8th EU-Japan Joint Symposium on Plasma Processing "Atomic and Molecular Database for Plasmas and Surfaces", January 16-18, 2012 </a:t>
            </a:r>
            <a:r>
              <a:rPr lang="en-US" sz="1400" dirty="0" err="1" smtClean="0"/>
              <a:t>Todaiji</a:t>
            </a:r>
            <a:r>
              <a:rPr lang="en-US" sz="1400" dirty="0" smtClean="0"/>
              <a:t> Culture Center, </a:t>
            </a:r>
            <a:r>
              <a:rPr lang="en-US" sz="1400" dirty="0" err="1" smtClean="0"/>
              <a:t>Todaiji</a:t>
            </a:r>
            <a:r>
              <a:rPr lang="en-US" sz="1400" dirty="0" smtClean="0"/>
              <a:t> Temple, Nara, Japan</a:t>
            </a:r>
          </a:p>
          <a:p>
            <a:pPr lvl="1"/>
            <a:endParaRPr lang="en-US" sz="800" dirty="0" smtClean="0"/>
          </a:p>
          <a:p>
            <a:pPr lvl="1"/>
            <a:r>
              <a:rPr lang="en-US" sz="1400" b="1" dirty="0" smtClean="0"/>
              <a:t>5. Spatially resolved transport properties for electrons in gases: Definition, interpretation and calculation</a:t>
            </a:r>
          </a:p>
          <a:p>
            <a:pPr lvl="1"/>
            <a:r>
              <a:rPr lang="en-US" sz="1400" b="1" dirty="0" smtClean="0"/>
              <a:t>S. </a:t>
            </a:r>
            <a:r>
              <a:rPr lang="en-US" sz="1400" b="1" dirty="0" err="1" smtClean="0"/>
              <a:t>Dujko</a:t>
            </a:r>
            <a:r>
              <a:rPr lang="en-US" sz="1400" dirty="0" smtClean="0"/>
              <a:t>, R.D. White, Z.M. </a:t>
            </a:r>
            <a:r>
              <a:rPr lang="en-US" sz="1400" dirty="0" err="1" smtClean="0"/>
              <a:t>Raspopović</a:t>
            </a:r>
            <a:r>
              <a:rPr lang="en-US" sz="1400" dirty="0" smtClean="0"/>
              <a:t> and </a:t>
            </a:r>
            <a:r>
              <a:rPr lang="en-US" sz="1400" dirty="0" err="1" smtClean="0"/>
              <a:t>Z.Lj</a:t>
            </a:r>
            <a:r>
              <a:rPr lang="en-US" sz="1400" dirty="0" smtClean="0"/>
              <a:t>. </a:t>
            </a:r>
            <a:r>
              <a:rPr lang="en-US" sz="1400" dirty="0" err="1" smtClean="0"/>
              <a:t>Petrović</a:t>
            </a:r>
            <a:r>
              <a:rPr lang="en-US" sz="1400" dirty="0" smtClean="0"/>
              <a:t>, </a:t>
            </a:r>
          </a:p>
          <a:p>
            <a:pPr lvl="1"/>
            <a:r>
              <a:rPr lang="en-US" sz="1400" dirty="0" smtClean="0"/>
              <a:t>5th Conference on Elementary Processes in Atomic Systems, 21-25 June 2011, Belgrade, Serbia</a:t>
            </a:r>
          </a:p>
          <a:p>
            <a:pPr lvl="1"/>
            <a:endParaRPr lang="en-US" sz="800" dirty="0" smtClean="0"/>
          </a:p>
          <a:p>
            <a:pPr lvl="1"/>
            <a:r>
              <a:rPr lang="en-US" sz="1400" b="1" dirty="0" smtClean="0"/>
              <a:t>6. Elementary physical processes of electrons in planetary atmospheric discharges</a:t>
            </a:r>
          </a:p>
          <a:p>
            <a:pPr lvl="1"/>
            <a:r>
              <a:rPr lang="en-US" sz="1400" b="1" dirty="0" smtClean="0"/>
              <a:t>S. </a:t>
            </a:r>
            <a:r>
              <a:rPr lang="en-US" sz="1400" b="1" dirty="0" err="1" smtClean="0"/>
              <a:t>Dujko</a:t>
            </a:r>
            <a:endParaRPr lang="en-US" sz="1400" b="1" dirty="0" smtClean="0"/>
          </a:p>
          <a:p>
            <a:pPr lvl="1"/>
            <a:r>
              <a:rPr lang="en-US" sz="1400" dirty="0" smtClean="0"/>
              <a:t>Workshop on Modeling TLEs and TGFs, 20-24 Oct 2014, Lorentz Center, Leiden, The Netherlands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0329" y="22860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535668"/>
            <a:ext cx="9144000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/>
              <a:t>3. </a:t>
            </a:r>
            <a:r>
              <a:rPr lang="en-US" sz="2400" b="1" dirty="0" err="1" smtClean="0"/>
              <a:t>Elementi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kvalitativnu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analizu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kandidata</a:t>
            </a:r>
            <a:endParaRPr lang="sr-Latn-RS" sz="2400" b="1" dirty="0" smtClean="0"/>
          </a:p>
          <a:p>
            <a:endParaRPr lang="en-US" sz="800" b="1" dirty="0" smtClean="0"/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 </a:t>
            </a:r>
            <a:r>
              <a:rPr lang="en-US" sz="2000" b="1" dirty="0" err="1" smtClean="0"/>
              <a:t>Komiteti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konferencija</a:t>
            </a:r>
            <a:r>
              <a:rPr lang="en-US" sz="2000" b="1" dirty="0" smtClean="0"/>
              <a:t> </a:t>
            </a:r>
            <a:r>
              <a:rPr lang="sr-Latn-RS" sz="2000" b="1" dirty="0" smtClean="0"/>
              <a:t>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odbori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nau</a:t>
            </a:r>
            <a:r>
              <a:rPr lang="sr-Latn-RS" sz="2000" b="1" dirty="0" smtClean="0"/>
              <a:t>čnih društava:</a:t>
            </a:r>
          </a:p>
          <a:p>
            <a:pPr lvl="1">
              <a:buFont typeface="Arial" pitchFamily="34" charset="0"/>
              <a:buChar char="•"/>
            </a:pPr>
            <a:r>
              <a:rPr lang="sr-Latn-RS" sz="1400" dirty="0" smtClean="0"/>
              <a:t> </a:t>
            </a:r>
            <a:r>
              <a:rPr lang="vi-VN" sz="1600" dirty="0" smtClean="0">
                <a:latin typeface="Calibri" pitchFamily="34" charset="0"/>
              </a:rPr>
              <a:t>Od 2009. godine </a:t>
            </a:r>
            <a:r>
              <a:rPr lang="vi-VN" sz="1600" b="1" dirty="0" smtClean="0">
                <a:latin typeface="Calibri" pitchFamily="34" charset="0"/>
              </a:rPr>
              <a:t>član Međunarodnog naučnog komiteta Internacionalnog simpozijuma elektron-molekulskih sudara i rojeva (International Advisory Committee for the Electron-Molecule Symposium). </a:t>
            </a:r>
            <a:r>
              <a:rPr lang="vi-VN" sz="1600" dirty="0" smtClean="0">
                <a:latin typeface="Calibri" pitchFamily="34" charset="0"/>
              </a:rPr>
              <a:t>Održane konferencije</a:t>
            </a:r>
            <a:r>
              <a:rPr lang="sr-Latn-RS" sz="1600" dirty="0" smtClean="0">
                <a:latin typeface="Calibri" pitchFamily="34" charset="0"/>
              </a:rPr>
              <a:t>: </a:t>
            </a:r>
            <a:r>
              <a:rPr lang="vi-VN" sz="1600" dirty="0" smtClean="0">
                <a:latin typeface="Calibri" pitchFamily="34" charset="0"/>
              </a:rPr>
              <a:t>29.8. - 1.9. 2009 Toronto, Canada</a:t>
            </a:r>
            <a:r>
              <a:rPr lang="sr-Latn-RS" sz="1600" dirty="0" smtClean="0">
                <a:latin typeface="Calibri" pitchFamily="34" charset="0"/>
              </a:rPr>
              <a:t>, </a:t>
            </a:r>
            <a:r>
              <a:rPr lang="vi-VN" sz="1600" dirty="0" smtClean="0">
                <a:latin typeface="Calibri" pitchFamily="34" charset="0"/>
              </a:rPr>
              <a:t>22-25 Jul 2011, Maynooth, Ireland</a:t>
            </a:r>
            <a:r>
              <a:rPr lang="sr-Latn-RS" sz="1600" dirty="0" smtClean="0">
                <a:latin typeface="Calibri" pitchFamily="34" charset="0"/>
              </a:rPr>
              <a:t> </a:t>
            </a:r>
            <a:r>
              <a:rPr lang="vi-VN" sz="1600" dirty="0" smtClean="0">
                <a:latin typeface="Calibri" pitchFamily="34" charset="0"/>
              </a:rPr>
              <a:t>19-21 Jul 2013, Kanazawa, Japan</a:t>
            </a:r>
            <a:endParaRPr lang="sr-Latn-RS" sz="16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vi-VN" sz="8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>
                <a:latin typeface="Calibri" pitchFamily="34" charset="0"/>
              </a:rPr>
              <a:t> </a:t>
            </a:r>
            <a:r>
              <a:rPr lang="vi-VN" sz="1600" dirty="0" smtClean="0">
                <a:latin typeface="Calibri" pitchFamily="34" charset="0"/>
              </a:rPr>
              <a:t>Član organizacionog komiteta jubilarne </a:t>
            </a:r>
            <a:r>
              <a:rPr lang="vi-VN" sz="1600" b="1" dirty="0" smtClean="0">
                <a:latin typeface="Calibri" pitchFamily="34" charset="0"/>
              </a:rPr>
              <a:t>20. Evropske konferencije atomske i molekularne fizike jonizovanog gasa (XX European Conference on the Atomic and Molecular Physics of Ionized Gases), </a:t>
            </a:r>
            <a:r>
              <a:rPr lang="vi-VN" sz="1600" dirty="0" smtClean="0">
                <a:latin typeface="Calibri" pitchFamily="34" charset="0"/>
              </a:rPr>
              <a:t>13-17 Jul 2010 Novi Sad.</a:t>
            </a:r>
            <a:endParaRPr lang="sr-Latn-RS" sz="16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vi-VN" sz="8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>
                <a:latin typeface="Calibri" pitchFamily="34" charset="0"/>
              </a:rPr>
              <a:t> </a:t>
            </a:r>
            <a:r>
              <a:rPr lang="vi-VN" sz="1600" dirty="0" smtClean="0">
                <a:latin typeface="Calibri" pitchFamily="34" charset="0"/>
              </a:rPr>
              <a:t>Član organizacionog komiteta </a:t>
            </a:r>
            <a:r>
              <a:rPr lang="vi-VN" sz="1600" b="1" dirty="0" smtClean="0">
                <a:latin typeface="Calibri" pitchFamily="34" charset="0"/>
              </a:rPr>
              <a:t>5. Konferencije elementranih procesa u atomskim sistemima (5th Conference on Elementary Processes in Atomic Systems), </a:t>
            </a:r>
            <a:r>
              <a:rPr lang="vi-VN" sz="1600" dirty="0" smtClean="0">
                <a:latin typeface="Calibri" pitchFamily="34" charset="0"/>
              </a:rPr>
              <a:t>21-25 Jun, Beograd, Srbija</a:t>
            </a:r>
            <a:endParaRPr lang="sr-Latn-RS" sz="16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vi-VN" sz="8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>
                <a:latin typeface="Calibri" pitchFamily="34" charset="0"/>
              </a:rPr>
              <a:t> </a:t>
            </a:r>
            <a:r>
              <a:rPr lang="vi-VN" sz="1600" dirty="0" smtClean="0">
                <a:latin typeface="Calibri" pitchFamily="34" charset="0"/>
              </a:rPr>
              <a:t>Predsednik Organizacionog odbora 2. </a:t>
            </a:r>
            <a:r>
              <a:rPr lang="vi-VN" sz="1600" b="1" dirty="0" smtClean="0">
                <a:latin typeface="Calibri" pitchFamily="34" charset="0"/>
              </a:rPr>
              <a:t>Nacionalne konferencije elektronske, atomske, molekularne i fotonske fizike (2nd National Conference on Electronic, Atomic, Molecular and Photonic Physics - CEAMPP2011) </a:t>
            </a:r>
            <a:r>
              <a:rPr lang="vi-VN" sz="1600" dirty="0" smtClean="0">
                <a:latin typeface="Calibri" pitchFamily="34" charset="0"/>
              </a:rPr>
              <a:t>21 Jun 2011 Beograd, Srbija</a:t>
            </a:r>
            <a:endParaRPr lang="sr-Latn-RS" sz="16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vi-VN" sz="8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>
                <a:latin typeface="Calibri" pitchFamily="34" charset="0"/>
              </a:rPr>
              <a:t> </a:t>
            </a:r>
            <a:r>
              <a:rPr lang="vi-VN" sz="1600" dirty="0" smtClean="0">
                <a:latin typeface="Calibri" pitchFamily="34" charset="0"/>
              </a:rPr>
              <a:t>Član </a:t>
            </a:r>
            <a:r>
              <a:rPr lang="vi-VN" sz="1600" b="1" dirty="0" smtClean="0">
                <a:latin typeface="Calibri" pitchFamily="34" charset="0"/>
              </a:rPr>
              <a:t>naučnog komiteta Nacionalne konferencije elektronske, atomske, molekularne i fotonske fizike</a:t>
            </a:r>
            <a:r>
              <a:rPr lang="vi-VN" sz="1600" dirty="0" smtClean="0">
                <a:latin typeface="Calibri" pitchFamily="34" charset="0"/>
              </a:rPr>
              <a:t>.</a:t>
            </a:r>
            <a:endParaRPr lang="sr-Latn-RS" sz="16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vi-VN" sz="8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vi-VN" sz="1600" b="1" dirty="0" smtClean="0">
                <a:latin typeface="Calibri" pitchFamily="34" charset="0"/>
              </a:rPr>
              <a:t>Potpredsednik Komisije za međunarodnu naučnu saradnju Društva fizičara Srbije.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0329" y="22860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447800"/>
            <a:ext cx="914400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/>
              <a:t>3. </a:t>
            </a:r>
            <a:r>
              <a:rPr lang="en-US" sz="2400" b="1" dirty="0" err="1" smtClean="0"/>
              <a:t>Elementi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kvalitativnu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analizu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kandidata</a:t>
            </a:r>
            <a:endParaRPr lang="sr-Latn-RS" sz="2400" b="1" dirty="0" smtClean="0"/>
          </a:p>
          <a:p>
            <a:endParaRPr lang="en-US" sz="800" b="1" dirty="0" smtClean="0"/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 </a:t>
            </a:r>
            <a:r>
              <a:rPr lang="sr-Latn-RS" sz="2000" b="1" dirty="0" smtClean="0"/>
              <a:t>Recenzij</a:t>
            </a:r>
            <a:r>
              <a:rPr lang="en-US" sz="2000" b="1" dirty="0" smtClean="0"/>
              <a:t>e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en-US" sz="1600" b="1" dirty="0" err="1" smtClean="0"/>
              <a:t>Recezent</a:t>
            </a:r>
            <a:r>
              <a:rPr lang="en-US" sz="1600" b="1" dirty="0" smtClean="0"/>
              <a:t> u </a:t>
            </a:r>
            <a:r>
              <a:rPr lang="sr-Latn-RS" sz="1600" b="1" dirty="0" smtClean="0"/>
              <a:t>č</a:t>
            </a:r>
            <a:r>
              <a:rPr lang="en-US" sz="1600" b="1" dirty="0" err="1" smtClean="0"/>
              <a:t>asopisima</a:t>
            </a:r>
            <a:r>
              <a:rPr lang="en-US" sz="1600" b="1" dirty="0" smtClean="0"/>
              <a:t> </a:t>
            </a:r>
            <a:r>
              <a:rPr lang="en-US" sz="1600" dirty="0" smtClean="0"/>
              <a:t>Plasma Sources Science and Technology, Journal of Physics D: Applied Physics, Physical Review E, European Physical Journal D, European Physics Letters, Nuclear Instruments and Methods B, …</a:t>
            </a:r>
            <a:endParaRPr lang="sr-Latn-RS" sz="1600" dirty="0" smtClean="0"/>
          </a:p>
          <a:p>
            <a:pPr lvl="1">
              <a:buFont typeface="Arial" pitchFamily="34" charset="0"/>
              <a:buChar char="•"/>
            </a:pPr>
            <a:endParaRPr lang="en-US" sz="800" dirty="0" smtClean="0"/>
          </a:p>
          <a:p>
            <a:pPr lvl="1">
              <a:buFont typeface="Arial" pitchFamily="34" charset="0"/>
              <a:buChar char="•"/>
            </a:pPr>
            <a:r>
              <a:rPr lang="en-US" sz="1400" b="1" dirty="0" smtClean="0"/>
              <a:t> </a:t>
            </a:r>
            <a:r>
              <a:rPr lang="en-US" sz="1400" b="1" dirty="0" err="1" smtClean="0"/>
              <a:t>Kandidat</a:t>
            </a:r>
            <a:r>
              <a:rPr lang="en-US" sz="1400" b="1" dirty="0" smtClean="0"/>
              <a:t> je </a:t>
            </a:r>
            <a:r>
              <a:rPr lang="en-US" sz="1400" b="1" dirty="0" err="1" smtClean="0"/>
              <a:t>uređivao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knjigu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radova</a:t>
            </a:r>
            <a:r>
              <a:rPr lang="en-US" sz="1400" dirty="0" smtClean="0"/>
              <a:t> 5. </a:t>
            </a:r>
            <a:r>
              <a:rPr lang="en-US" sz="1400" dirty="0" err="1" smtClean="0"/>
              <a:t>Konferencije</a:t>
            </a:r>
            <a:r>
              <a:rPr lang="en-US" sz="1400" dirty="0" smtClean="0"/>
              <a:t> </a:t>
            </a:r>
            <a:r>
              <a:rPr lang="en-US" sz="1400" dirty="0" err="1" smtClean="0"/>
              <a:t>elementarnih</a:t>
            </a:r>
            <a:r>
              <a:rPr lang="en-US" sz="1400" dirty="0" smtClean="0"/>
              <a:t> </a:t>
            </a:r>
            <a:r>
              <a:rPr lang="en-US" sz="1400" dirty="0" err="1" smtClean="0"/>
              <a:t>procesa</a:t>
            </a:r>
            <a:r>
              <a:rPr lang="en-US" sz="1400" dirty="0" smtClean="0"/>
              <a:t> u </a:t>
            </a:r>
            <a:r>
              <a:rPr lang="en-US" sz="1400" dirty="0" err="1" smtClean="0"/>
              <a:t>atomskim</a:t>
            </a:r>
            <a:r>
              <a:rPr lang="en-US" sz="1400" dirty="0" smtClean="0"/>
              <a:t> </a:t>
            </a:r>
            <a:r>
              <a:rPr lang="en-US" sz="1400" dirty="0" err="1" smtClean="0"/>
              <a:t>sistemima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2. </a:t>
            </a:r>
            <a:r>
              <a:rPr lang="en-US" sz="1400" dirty="0" err="1" smtClean="0"/>
              <a:t>nacionalne</a:t>
            </a:r>
            <a:r>
              <a:rPr lang="en-US" sz="1400" dirty="0" smtClean="0"/>
              <a:t> </a:t>
            </a:r>
            <a:r>
              <a:rPr lang="en-US" sz="1400" dirty="0" err="1" smtClean="0"/>
              <a:t>konferencije</a:t>
            </a:r>
            <a:r>
              <a:rPr lang="en-US" sz="1400" dirty="0" smtClean="0"/>
              <a:t> </a:t>
            </a:r>
            <a:r>
              <a:rPr lang="en-US" sz="1400" dirty="0" err="1" smtClean="0"/>
              <a:t>elektronske</a:t>
            </a:r>
            <a:r>
              <a:rPr lang="en-US" sz="1400" dirty="0" smtClean="0"/>
              <a:t>, </a:t>
            </a:r>
            <a:r>
              <a:rPr lang="en-US" sz="1400" dirty="0" err="1" smtClean="0"/>
              <a:t>atomske</a:t>
            </a:r>
            <a:r>
              <a:rPr lang="en-US" sz="1400" dirty="0" smtClean="0"/>
              <a:t>, </a:t>
            </a:r>
            <a:r>
              <a:rPr lang="en-US" sz="1400" dirty="0" err="1" smtClean="0"/>
              <a:t>molekularne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 err="1" smtClean="0"/>
              <a:t>fotonske</a:t>
            </a:r>
            <a:r>
              <a:rPr lang="en-US" sz="1400" dirty="0" smtClean="0"/>
              <a:t> </a:t>
            </a:r>
            <a:r>
              <a:rPr lang="en-US" sz="1400" dirty="0" err="1" smtClean="0"/>
              <a:t>fizike</a:t>
            </a:r>
            <a:r>
              <a:rPr lang="en-US" sz="1400" dirty="0" smtClean="0"/>
              <a:t>: </a:t>
            </a:r>
            <a:r>
              <a:rPr lang="en-US" sz="1400" dirty="0" err="1" smtClean="0"/>
              <a:t>Aleksandar</a:t>
            </a:r>
            <a:r>
              <a:rPr lang="en-US" sz="1400" dirty="0" smtClean="0"/>
              <a:t> R. </a:t>
            </a:r>
            <a:r>
              <a:rPr lang="en-US" sz="1400" dirty="0" err="1" smtClean="0"/>
              <a:t>Milosavljević</a:t>
            </a:r>
            <a:r>
              <a:rPr lang="en-US" sz="1400" dirty="0" smtClean="0"/>
              <a:t>, </a:t>
            </a:r>
            <a:r>
              <a:rPr lang="en-US" sz="1400" b="1" dirty="0" err="1" smtClean="0"/>
              <a:t>Saša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Dujko</a:t>
            </a:r>
            <a:r>
              <a:rPr lang="en-US" sz="1400" dirty="0" smtClean="0"/>
              <a:t> and </a:t>
            </a:r>
            <a:r>
              <a:rPr lang="en-US" sz="1400" dirty="0" err="1" smtClean="0"/>
              <a:t>Bratislav</a:t>
            </a:r>
            <a:r>
              <a:rPr lang="en-US" sz="1400" dirty="0" smtClean="0"/>
              <a:t> P. </a:t>
            </a:r>
            <a:r>
              <a:rPr lang="en-US" sz="1400" dirty="0" err="1" smtClean="0"/>
              <a:t>Marinković</a:t>
            </a:r>
            <a:r>
              <a:rPr lang="en-US" sz="1400" dirty="0" smtClean="0"/>
              <a:t>, Proc. 5th Conference on Elementary Processes in Atomic Systems (CEPAS2011) and the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National Conference on Electronic, Atomic, Molecular and Photonic Physics (CEAMPP2011).</a:t>
            </a:r>
            <a:endParaRPr lang="sr-Latn-RS" sz="1400" dirty="0" smtClean="0"/>
          </a:p>
          <a:p>
            <a:pPr lvl="1">
              <a:buFont typeface="Arial" pitchFamily="34" charset="0"/>
              <a:buChar char="•"/>
            </a:pPr>
            <a:endParaRPr lang="sr-Latn-RS" sz="1400" dirty="0" smtClean="0"/>
          </a:p>
          <a:p>
            <a:pPr lvl="1">
              <a:buFont typeface="Arial" pitchFamily="34" charset="0"/>
              <a:buChar char="•"/>
            </a:pPr>
            <a:r>
              <a:rPr lang="sr-Latn-RS" sz="1400" dirty="0" smtClean="0"/>
              <a:t> </a:t>
            </a:r>
            <a:r>
              <a:rPr lang="en-US" sz="1400" b="1" dirty="0" err="1" smtClean="0"/>
              <a:t>Kandidat</a:t>
            </a:r>
            <a:r>
              <a:rPr lang="en-US" sz="1400" b="1" dirty="0" smtClean="0"/>
              <a:t> je </a:t>
            </a:r>
            <a:r>
              <a:rPr lang="en-US" sz="1400" b="1" dirty="0" err="1" smtClean="0"/>
              <a:t>recenzirao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projekte</a:t>
            </a:r>
            <a:r>
              <a:rPr lang="en-US" sz="1400" dirty="0" smtClean="0"/>
              <a:t> European Research Council-a (ERC projects).</a:t>
            </a:r>
          </a:p>
          <a:p>
            <a:pPr lvl="1">
              <a:buFont typeface="Arial" pitchFamily="34" charset="0"/>
              <a:buChar char="•"/>
            </a:pPr>
            <a:endParaRPr lang="en-US" sz="800" dirty="0" smtClean="0"/>
          </a:p>
          <a:p>
            <a:pPr>
              <a:buFont typeface="Arial" pitchFamily="34" charset="0"/>
              <a:buChar char="•"/>
            </a:pPr>
            <a:r>
              <a:rPr lang="en-US" sz="1400" b="1" dirty="0" smtClean="0"/>
              <a:t> </a:t>
            </a:r>
            <a:r>
              <a:rPr lang="en-US" sz="2000" b="1" dirty="0" err="1" smtClean="0"/>
              <a:t>Mentorstva</a:t>
            </a:r>
            <a:endParaRPr lang="en-US" sz="2000" b="1" dirty="0" smtClean="0"/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sr-Latn-RS" sz="1400" b="1" dirty="0" smtClean="0"/>
              <a:t>M</a:t>
            </a:r>
            <a:r>
              <a:rPr lang="en-US" sz="1400" b="1" dirty="0" smtClean="0"/>
              <a:t>aster </a:t>
            </a:r>
            <a:r>
              <a:rPr lang="en-US" sz="1400" b="1" dirty="0" err="1" smtClean="0"/>
              <a:t>rad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Jasmin</a:t>
            </a:r>
            <a:r>
              <a:rPr lang="sr-Latn-RS" sz="1400" b="1" dirty="0" smtClean="0"/>
              <a:t>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Miri</a:t>
            </a:r>
            <a:r>
              <a:rPr lang="sr-Latn-RS" sz="1400" b="1" dirty="0" smtClean="0"/>
              <a:t>ć</a:t>
            </a:r>
            <a:r>
              <a:rPr lang="sr-Latn-RS" sz="1400" dirty="0" smtClean="0"/>
              <a:t>, </a:t>
            </a:r>
            <a:r>
              <a:rPr lang="en-US" sz="1400" dirty="0" err="1" smtClean="0"/>
              <a:t>Primene</a:t>
            </a:r>
            <a:r>
              <a:rPr lang="en-US" sz="1400" dirty="0" smtClean="0"/>
              <a:t> </a:t>
            </a:r>
            <a:r>
              <a:rPr lang="en-US" sz="1400" dirty="0" err="1" smtClean="0"/>
              <a:t>transportnih</a:t>
            </a:r>
            <a:r>
              <a:rPr lang="en-US" sz="1400" dirty="0" smtClean="0"/>
              <a:t> </a:t>
            </a:r>
            <a:r>
              <a:rPr lang="en-US" sz="1400" dirty="0" err="1" smtClean="0"/>
              <a:t>koeficijenata</a:t>
            </a:r>
            <a:r>
              <a:rPr lang="en-US" sz="1400" dirty="0" smtClean="0"/>
              <a:t> </a:t>
            </a:r>
            <a:r>
              <a:rPr lang="en-US" sz="1400" dirty="0" err="1" smtClean="0"/>
              <a:t>rojeva</a:t>
            </a:r>
            <a:r>
              <a:rPr lang="en-US" sz="1400" dirty="0" smtClean="0"/>
              <a:t> </a:t>
            </a:r>
            <a:r>
              <a:rPr lang="en-US" sz="1400" dirty="0" err="1" smtClean="0"/>
              <a:t>elektrona</a:t>
            </a:r>
            <a:r>
              <a:rPr lang="en-US" sz="1400" dirty="0" smtClean="0"/>
              <a:t> u </a:t>
            </a:r>
            <a:r>
              <a:rPr lang="en-US" sz="1400" dirty="0" err="1" smtClean="0"/>
              <a:t>modelovanju</a:t>
            </a:r>
            <a:r>
              <a:rPr lang="en-US" sz="1400" dirty="0" smtClean="0"/>
              <a:t> </a:t>
            </a:r>
            <a:r>
              <a:rPr lang="en-US" sz="1400" dirty="0" err="1" smtClean="0"/>
              <a:t>izvora</a:t>
            </a:r>
            <a:r>
              <a:rPr lang="en-US" sz="1400" dirty="0" smtClean="0"/>
              <a:t> </a:t>
            </a:r>
            <a:r>
              <a:rPr lang="en-US" sz="1400" dirty="0" err="1" smtClean="0"/>
              <a:t>svetlosti</a:t>
            </a:r>
            <a:r>
              <a:rPr lang="en-US" sz="1400" dirty="0" smtClean="0"/>
              <a:t>,</a:t>
            </a:r>
            <a:r>
              <a:rPr lang="sr-Latn-RS" sz="1400" dirty="0" smtClean="0"/>
              <a:t> ETF 2012. god.</a:t>
            </a:r>
          </a:p>
          <a:p>
            <a:pPr lvl="1">
              <a:buFont typeface="Arial" pitchFamily="34" charset="0"/>
              <a:buChar char="•"/>
            </a:pPr>
            <a:endParaRPr lang="sr-Latn-RS" sz="800" dirty="0" smtClean="0"/>
          </a:p>
          <a:p>
            <a:pPr lvl="1">
              <a:buFont typeface="Arial" pitchFamily="34" charset="0"/>
              <a:buChar char="•"/>
            </a:pPr>
            <a:r>
              <a:rPr lang="sr-Latn-RS" sz="1400" dirty="0" smtClean="0"/>
              <a:t> </a:t>
            </a:r>
            <a:r>
              <a:rPr lang="sr-Latn-RS" sz="1400" b="1" dirty="0" smtClean="0"/>
              <a:t>Master rad Ilija Adžić</a:t>
            </a:r>
            <a:r>
              <a:rPr lang="sr-Latn-RS" sz="1400" dirty="0" smtClean="0"/>
              <a:t>, </a:t>
            </a:r>
            <a:r>
              <a:rPr lang="pl-PL" sz="1400" dirty="0" smtClean="0"/>
              <a:t>Sudarni i transportni procesi elektrona u planetarnim gasnim pražnjenjima, ETF 2014. god.</a:t>
            </a:r>
          </a:p>
          <a:p>
            <a:pPr lvl="1">
              <a:buFont typeface="Arial" pitchFamily="34" charset="0"/>
              <a:buChar char="•"/>
            </a:pPr>
            <a:endParaRPr lang="pl-PL" sz="800" dirty="0" smtClean="0"/>
          </a:p>
          <a:p>
            <a:pPr lvl="1">
              <a:buFont typeface="Arial" pitchFamily="34" charset="0"/>
              <a:buChar char="•"/>
            </a:pPr>
            <a:r>
              <a:rPr lang="pl-PL" sz="1400" dirty="0" smtClean="0"/>
              <a:t> </a:t>
            </a:r>
            <a:r>
              <a:rPr lang="pl-PL" sz="1400" b="1" dirty="0" smtClean="0"/>
              <a:t>Doktorski rad Ana Banković</a:t>
            </a:r>
            <a:r>
              <a:rPr lang="pl-PL" sz="1400" dirty="0" smtClean="0"/>
              <a:t>, Sudari i transport pozitrona u gasovima: kinetički fenomeni i mogućnost primena u biomedicini, Fizički fakultet 2012. god.</a:t>
            </a:r>
          </a:p>
          <a:p>
            <a:pPr lvl="1">
              <a:buFont typeface="Arial" pitchFamily="34" charset="0"/>
              <a:buChar char="•"/>
            </a:pPr>
            <a:endParaRPr lang="pl-PL" sz="800" dirty="0" smtClean="0"/>
          </a:p>
          <a:p>
            <a:pPr lvl="1">
              <a:buFont typeface="Arial" pitchFamily="34" charset="0"/>
              <a:buChar char="•"/>
            </a:pPr>
            <a:r>
              <a:rPr lang="pl-PL" sz="1400" dirty="0" smtClean="0"/>
              <a:t> </a:t>
            </a:r>
            <a:r>
              <a:rPr lang="pl-PL" sz="1400" b="1" dirty="0" smtClean="0"/>
              <a:t>Doktorski rad Aram Markosyan</a:t>
            </a:r>
            <a:r>
              <a:rPr lang="pl-PL" sz="1400" dirty="0" smtClean="0"/>
              <a:t>, </a:t>
            </a:r>
            <a:r>
              <a:rPr lang="en-US" sz="1400" dirty="0" smtClean="0"/>
              <a:t>Modeling multiple time scales in streamer discharges</a:t>
            </a:r>
            <a:r>
              <a:rPr lang="sr-Latn-RS" sz="1400" dirty="0" smtClean="0"/>
              <a:t>, Eindhoven University of Technology, 2014 </a:t>
            </a:r>
            <a:endParaRPr lang="en-US" sz="14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" y="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143000"/>
            <a:ext cx="9144000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/>
              <a:t>3. </a:t>
            </a:r>
            <a:r>
              <a:rPr lang="en-US" sz="2400" b="1" dirty="0" err="1" smtClean="0"/>
              <a:t>Elementi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kvalitativnu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analizu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kandidata</a:t>
            </a:r>
            <a:endParaRPr lang="sr-Latn-RS" sz="2400" b="1" dirty="0" smtClean="0"/>
          </a:p>
          <a:p>
            <a:endParaRPr lang="en-US" sz="800" b="1" dirty="0" smtClean="0"/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 </a:t>
            </a:r>
            <a:r>
              <a:rPr lang="sr-Latn-RS" sz="2000" b="1" dirty="0" smtClean="0"/>
              <a:t>Rukovođenje projektima, po</a:t>
            </a:r>
            <a:r>
              <a:rPr lang="en-GB" sz="2000" b="1" dirty="0" smtClean="0"/>
              <a:t>t</a:t>
            </a:r>
            <a:r>
              <a:rPr lang="sr-Latn-RS" sz="2000" b="1" dirty="0" smtClean="0"/>
              <a:t>projektima i zadacima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b="1" dirty="0" smtClean="0"/>
              <a:t> </a:t>
            </a:r>
            <a:r>
              <a:rPr lang="en-US" sz="1600" dirty="0" err="1" smtClean="0"/>
              <a:t>Fizičke</a:t>
            </a:r>
            <a:r>
              <a:rPr lang="en-US" sz="1600" dirty="0" smtClean="0"/>
              <a:t> </a:t>
            </a:r>
            <a:r>
              <a:rPr lang="en-US" sz="1600" dirty="0" err="1" smtClean="0"/>
              <a:t>osnove</a:t>
            </a:r>
            <a:r>
              <a:rPr lang="en-US" sz="1600" dirty="0" smtClean="0"/>
              <a:t> </a:t>
            </a:r>
            <a:r>
              <a:rPr lang="en-US" sz="1600" dirty="0" err="1" smtClean="0"/>
              <a:t>primene</a:t>
            </a:r>
            <a:r>
              <a:rPr lang="en-US" sz="1600" dirty="0" smtClean="0"/>
              <a:t> </a:t>
            </a:r>
            <a:r>
              <a:rPr lang="en-US" sz="1600" dirty="0" err="1" smtClean="0"/>
              <a:t>neravnotežnih</a:t>
            </a:r>
            <a:r>
              <a:rPr lang="en-US" sz="1600" dirty="0" smtClean="0"/>
              <a:t> </a:t>
            </a:r>
            <a:r>
              <a:rPr lang="en-US" sz="1600" dirty="0" err="1" smtClean="0"/>
              <a:t>plazmi</a:t>
            </a:r>
            <a:r>
              <a:rPr lang="en-US" sz="1600" dirty="0" smtClean="0"/>
              <a:t> u </a:t>
            </a:r>
            <a:r>
              <a:rPr lang="en-US" sz="1600" dirty="0" err="1" smtClean="0"/>
              <a:t>nanotehnologijama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tretmanu</a:t>
            </a:r>
            <a:r>
              <a:rPr lang="sr-Latn-RS" sz="1600" dirty="0" smtClean="0"/>
              <a:t> </a:t>
            </a:r>
            <a:r>
              <a:rPr lang="en-US" sz="1600" dirty="0" err="1" smtClean="0"/>
              <a:t>materijala</a:t>
            </a:r>
            <a:r>
              <a:rPr lang="sr-Latn-RS" sz="1600" dirty="0" smtClean="0"/>
              <a:t> MNTR 141025 (</a:t>
            </a:r>
            <a:r>
              <a:rPr lang="sr-Latn-RS" sz="1600" b="1" dirty="0" smtClean="0"/>
              <a:t>rukovodi zadatkom Monte Carlo simulacije i teorija transporta naelektrisanih čestica</a:t>
            </a:r>
            <a:r>
              <a:rPr lang="sr-Latn-RS" sz="1600" dirty="0" smtClean="0"/>
              <a:t>)</a:t>
            </a:r>
            <a:r>
              <a:rPr lang="en-US" sz="1600" dirty="0" smtClean="0"/>
              <a:t> (2005-2010)</a:t>
            </a:r>
          </a:p>
          <a:p>
            <a:pPr lvl="1">
              <a:buFont typeface="Arial" pitchFamily="34" charset="0"/>
              <a:buChar char="•"/>
            </a:pPr>
            <a:endParaRPr lang="sr-Latn-RS" sz="1600" dirty="0" smtClean="0"/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</a:t>
            </a:r>
            <a:r>
              <a:rPr lang="en-US" sz="1600" dirty="0" smtClean="0"/>
              <a:t>Reinforcing Experimental Centre for Non-Equilibrium Studies with application in </a:t>
            </a:r>
            <a:r>
              <a:rPr lang="en-US" sz="1600" dirty="0" err="1" smtClean="0"/>
              <a:t>nano</a:t>
            </a:r>
            <a:r>
              <a:rPr lang="en-US" sz="1600" dirty="0" smtClean="0"/>
              <a:t>-technologies, etching of integrated circuits and environmental research, FP6 </a:t>
            </a:r>
            <a:r>
              <a:rPr lang="en-US" sz="1600" dirty="0" err="1" smtClean="0"/>
              <a:t>projekat</a:t>
            </a:r>
            <a:r>
              <a:rPr lang="en-US" sz="1600" dirty="0" smtClean="0"/>
              <a:t> </a:t>
            </a:r>
            <a:r>
              <a:rPr lang="sr-Latn-RS" sz="1600" dirty="0" smtClean="0"/>
              <a:t>(</a:t>
            </a:r>
            <a:r>
              <a:rPr lang="sr-Latn-RS" sz="1600" b="1" dirty="0" smtClean="0"/>
              <a:t>rukovodi zadatkom Monte Carlo simulacije i teorija transporta naelektrisanih čestica</a:t>
            </a:r>
            <a:r>
              <a:rPr lang="sr-Latn-RS" sz="1600" dirty="0" smtClean="0"/>
              <a:t>)</a:t>
            </a:r>
            <a:r>
              <a:rPr lang="en-US" sz="1600" dirty="0" smtClean="0"/>
              <a:t> (2006-2009)</a:t>
            </a:r>
          </a:p>
          <a:p>
            <a:pPr lvl="1">
              <a:buFont typeface="Arial" pitchFamily="34" charset="0"/>
              <a:buChar char="•"/>
            </a:pPr>
            <a:endParaRPr lang="en-US" sz="1600" dirty="0" smtClean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 err="1" smtClean="0"/>
              <a:t>Fundamentalni</a:t>
            </a:r>
            <a:r>
              <a:rPr lang="en-US" sz="1600" dirty="0" smtClean="0"/>
              <a:t> </a:t>
            </a:r>
            <a:r>
              <a:rPr lang="en-US" sz="1600" dirty="0" err="1" smtClean="0"/>
              <a:t>procesi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primene</a:t>
            </a:r>
            <a:r>
              <a:rPr lang="en-US" sz="1600" dirty="0" smtClean="0"/>
              <a:t> </a:t>
            </a:r>
            <a:r>
              <a:rPr lang="en-US" sz="1600" dirty="0" err="1" smtClean="0"/>
              <a:t>transporta</a:t>
            </a:r>
            <a:r>
              <a:rPr lang="en-US" sz="1600" dirty="0" smtClean="0"/>
              <a:t> </a:t>
            </a:r>
            <a:r>
              <a:rPr lang="en-US" sz="1600" dirty="0" err="1" smtClean="0"/>
              <a:t>čestica</a:t>
            </a:r>
            <a:r>
              <a:rPr lang="en-US" sz="1600" dirty="0" smtClean="0"/>
              <a:t> u </a:t>
            </a:r>
            <a:r>
              <a:rPr lang="en-US" sz="1600" dirty="0" err="1" smtClean="0"/>
              <a:t>neravnotežnim</a:t>
            </a:r>
            <a:r>
              <a:rPr lang="en-US" sz="1600" dirty="0" smtClean="0"/>
              <a:t> </a:t>
            </a:r>
            <a:r>
              <a:rPr lang="en-US" sz="1600" dirty="0" err="1" smtClean="0"/>
              <a:t>plazmama</a:t>
            </a:r>
            <a:r>
              <a:rPr lang="en-US" sz="1600" dirty="0" smtClean="0"/>
              <a:t>, </a:t>
            </a:r>
            <a:r>
              <a:rPr lang="en-US" sz="1600" dirty="0" err="1" smtClean="0"/>
              <a:t>trapovima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nanostrukturama</a:t>
            </a:r>
            <a:r>
              <a:rPr lang="en-US" sz="1600" dirty="0" smtClean="0"/>
              <a:t> (ON171037), </a:t>
            </a:r>
            <a:r>
              <a:rPr lang="en-US" sz="1600" dirty="0" err="1" smtClean="0"/>
              <a:t>Primene</a:t>
            </a:r>
            <a:r>
              <a:rPr lang="en-US" sz="1600" dirty="0" smtClean="0"/>
              <a:t> </a:t>
            </a:r>
            <a:r>
              <a:rPr lang="en-US" sz="1600" dirty="0" err="1" smtClean="0"/>
              <a:t>niskotemperaturnih</a:t>
            </a:r>
            <a:r>
              <a:rPr lang="en-US" sz="1600" dirty="0" smtClean="0"/>
              <a:t> </a:t>
            </a:r>
            <a:r>
              <a:rPr lang="en-US" sz="1600" dirty="0" err="1" smtClean="0"/>
              <a:t>plazmi</a:t>
            </a:r>
            <a:r>
              <a:rPr lang="en-US" sz="1600" dirty="0" smtClean="0"/>
              <a:t> u </a:t>
            </a:r>
            <a:r>
              <a:rPr lang="en-US" sz="1600" dirty="0" err="1" smtClean="0"/>
              <a:t>biomedicini</a:t>
            </a:r>
            <a:r>
              <a:rPr lang="en-US" sz="1600" dirty="0" smtClean="0"/>
              <a:t>, </a:t>
            </a:r>
            <a:r>
              <a:rPr lang="en-US" sz="1600" dirty="0" err="1" smtClean="0"/>
              <a:t>zaštiti</a:t>
            </a:r>
            <a:r>
              <a:rPr lang="en-US" sz="1600" dirty="0" smtClean="0"/>
              <a:t> </a:t>
            </a:r>
            <a:r>
              <a:rPr lang="en-US" sz="1600" dirty="0" err="1" smtClean="0"/>
              <a:t>čovekove</a:t>
            </a:r>
            <a:r>
              <a:rPr lang="en-US" sz="1600" dirty="0" smtClean="0"/>
              <a:t> </a:t>
            </a:r>
            <a:r>
              <a:rPr lang="en-US" sz="1600" dirty="0" err="1" smtClean="0"/>
              <a:t>okoline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nanotehnologijama</a:t>
            </a:r>
            <a:r>
              <a:rPr lang="en-US" sz="1600" dirty="0" smtClean="0"/>
              <a:t> (III41011)</a:t>
            </a:r>
          </a:p>
          <a:p>
            <a:pPr lvl="2">
              <a:buFont typeface="Arial" pitchFamily="34" charset="0"/>
              <a:buChar char="•"/>
            </a:pPr>
            <a:r>
              <a:rPr lang="en-US" sz="1600" b="1" dirty="0" smtClean="0"/>
              <a:t> Transport </a:t>
            </a:r>
            <a:r>
              <a:rPr lang="en-US" sz="1600" b="1" dirty="0" err="1" smtClean="0"/>
              <a:t>naelektrisanih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čestica</a:t>
            </a:r>
            <a:r>
              <a:rPr lang="en-US" sz="1600" b="1" dirty="0" smtClean="0"/>
              <a:t>.</a:t>
            </a:r>
          </a:p>
          <a:p>
            <a:pPr lvl="2">
              <a:buFont typeface="Arial" pitchFamily="34" charset="0"/>
              <a:buChar char="•"/>
            </a:pPr>
            <a:r>
              <a:rPr lang="en-US" sz="1600" b="1" dirty="0" smtClean="0"/>
              <a:t> </a:t>
            </a:r>
            <a:r>
              <a:rPr lang="en-US" sz="1600" b="1" dirty="0" err="1" smtClean="0"/>
              <a:t>Simulacije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detektora</a:t>
            </a:r>
            <a:r>
              <a:rPr lang="en-US" sz="1600" b="1" dirty="0" smtClean="0"/>
              <a:t> </a:t>
            </a:r>
            <a:r>
              <a:rPr lang="sr-Latn-RS" sz="1600" b="1" dirty="0" smtClean="0"/>
              <a:t>č</a:t>
            </a:r>
            <a:r>
              <a:rPr lang="en-US" sz="1600" b="1" dirty="0" err="1" smtClean="0"/>
              <a:t>estica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visokoh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energija</a:t>
            </a:r>
            <a:r>
              <a:rPr lang="en-US" sz="1600" b="1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pl-PL" sz="2000" b="1" dirty="0" smtClean="0"/>
          </a:p>
          <a:p>
            <a:pPr>
              <a:buFont typeface="Arial" pitchFamily="34" charset="0"/>
              <a:buChar char="•"/>
            </a:pPr>
            <a:r>
              <a:rPr lang="pl-PL" sz="2000" b="1" dirty="0" smtClean="0"/>
              <a:t>Pedagoški rad:  </a:t>
            </a:r>
            <a:endParaRPr lang="en-GB" sz="2000" b="1" dirty="0" smtClean="0"/>
          </a:p>
          <a:p>
            <a:pPr>
              <a:buFont typeface="Arial" pitchFamily="34" charset="0"/>
              <a:buChar char="•"/>
            </a:pPr>
            <a:r>
              <a:rPr lang="pl-PL" sz="1600" b="1" dirty="0" smtClean="0"/>
              <a:t>odobren je predmet na doktorskim studijama na Fizičkom fakultetu </a:t>
            </a:r>
          </a:p>
          <a:p>
            <a:r>
              <a:rPr lang="en-US" sz="1600" b="1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err="1" smtClean="0"/>
              <a:t>Rukovo</a:t>
            </a:r>
            <a:r>
              <a:rPr lang="sr-Latn-RS" sz="2000" b="1" dirty="0" smtClean="0"/>
              <a:t>đ</a:t>
            </a:r>
            <a:r>
              <a:rPr lang="en-US" sz="2000" b="1" dirty="0" err="1" smtClean="0"/>
              <a:t>enje</a:t>
            </a:r>
            <a:r>
              <a:rPr lang="sr-Latn-RS" sz="2000" b="1" dirty="0" smtClean="0"/>
              <a:t> stručnim društvima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b="1" dirty="0" smtClean="0"/>
              <a:t> Potpredsednik komisije za </a:t>
            </a:r>
            <a:r>
              <a:rPr lang="en-US" sz="1600" b="1" dirty="0" err="1" smtClean="0"/>
              <a:t>međunarodnu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naučnu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saradnju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Društva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fizičara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Srbije</a:t>
            </a:r>
            <a:r>
              <a:rPr lang="sr-Latn-RS" sz="1600" b="1" dirty="0" smtClean="0"/>
              <a:t>.</a:t>
            </a:r>
            <a:endParaRPr lang="en-US" sz="1600" dirty="0" smtClean="0"/>
          </a:p>
          <a:p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0329" y="22860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447800"/>
            <a:ext cx="914400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/>
              <a:t>3. </a:t>
            </a:r>
            <a:r>
              <a:rPr lang="en-US" sz="2400" b="1" dirty="0" err="1" smtClean="0"/>
              <a:t>Elementi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kvalitativnu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analizu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kandidata</a:t>
            </a:r>
            <a:endParaRPr lang="sr-Latn-RS" sz="2400" b="1" dirty="0" smtClean="0"/>
          </a:p>
          <a:p>
            <a:pPr>
              <a:buFont typeface="Arial" pitchFamily="34" charset="0"/>
              <a:buChar char="•"/>
            </a:pPr>
            <a:r>
              <a:rPr lang="sr-Latn-RS" sz="2000" b="1" dirty="0" smtClean="0"/>
              <a:t>Međunarodna saradnja: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</a:t>
            </a:r>
            <a:r>
              <a:rPr lang="vi-VN" sz="1600" dirty="0" smtClean="0">
                <a:latin typeface="Calibri" pitchFamily="34" charset="0"/>
              </a:rPr>
              <a:t>Kandidat učestvuje na </a:t>
            </a:r>
            <a:r>
              <a:rPr lang="vi-VN" sz="1600" b="1" dirty="0" smtClean="0">
                <a:latin typeface="Calibri" pitchFamily="34" charset="0"/>
              </a:rPr>
              <a:t>COST programu TD1208</a:t>
            </a:r>
            <a:r>
              <a:rPr lang="vi-VN" sz="1600" dirty="0" smtClean="0">
                <a:latin typeface="Calibri" pitchFamily="34" charset="0"/>
              </a:rPr>
              <a:t> pod nazivom "Electrical Discharges with Liquids for Future Applications".</a:t>
            </a:r>
            <a:endParaRPr lang="sr-Latn-RS" sz="16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vi-VN" sz="800" dirty="0" smtClean="0"/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</a:t>
            </a:r>
            <a:r>
              <a:rPr lang="vi-VN" sz="1600" dirty="0" smtClean="0">
                <a:latin typeface="Calibri" pitchFamily="34" charset="0"/>
              </a:rPr>
              <a:t>Kandidat učestvuje na </a:t>
            </a:r>
            <a:r>
              <a:rPr lang="vi-VN" sz="1600" b="1" dirty="0" smtClean="0">
                <a:latin typeface="Calibri" pitchFamily="34" charset="0"/>
              </a:rPr>
              <a:t>međunarodnom projektu sa multinacionalnom kompanijom SIMENS</a:t>
            </a:r>
            <a:r>
              <a:rPr lang="vi-VN" sz="1600" dirty="0" smtClean="0">
                <a:latin typeface="Calibri" pitchFamily="34" charset="0"/>
              </a:rPr>
              <a:t>.</a:t>
            </a:r>
            <a:endParaRPr lang="sr-Latn-RS" sz="16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sr-Latn-RS" sz="800" dirty="0" smtClean="0"/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Kandidat je </a:t>
            </a:r>
            <a:r>
              <a:rPr lang="en-US" sz="1600" b="1" dirty="0" err="1" smtClean="0"/>
              <a:t>inostrani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ekspert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glavni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istraživač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strane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Centra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za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neravnotežne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procese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Instituta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za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fiziku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učesnik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više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Australijskih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nacionalnih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projekata</a:t>
            </a:r>
            <a:r>
              <a:rPr lang="en-US" sz="1600" dirty="0" smtClean="0"/>
              <a:t> u </a:t>
            </a:r>
            <a:r>
              <a:rPr lang="en-US" sz="1600" dirty="0" err="1" smtClean="0"/>
              <a:t>okviru</a:t>
            </a:r>
            <a:r>
              <a:rPr lang="en-US" sz="1600" dirty="0" smtClean="0"/>
              <a:t> </a:t>
            </a:r>
            <a:r>
              <a:rPr lang="en-US" sz="1600" dirty="0" err="1" smtClean="0"/>
              <a:t>njihovog</a:t>
            </a:r>
            <a:r>
              <a:rPr lang="en-US" sz="1600" dirty="0" smtClean="0"/>
              <a:t> </a:t>
            </a:r>
            <a:r>
              <a:rPr lang="en-US" sz="1600" dirty="0" err="1" smtClean="0"/>
              <a:t>Centra</a:t>
            </a:r>
            <a:r>
              <a:rPr lang="en-US" sz="1600" dirty="0" smtClean="0"/>
              <a:t> </a:t>
            </a:r>
            <a:r>
              <a:rPr lang="en-US" sz="1600" dirty="0" err="1" smtClean="0"/>
              <a:t>za</a:t>
            </a:r>
            <a:r>
              <a:rPr lang="en-US" sz="1600" dirty="0" smtClean="0"/>
              <a:t> </a:t>
            </a:r>
            <a:r>
              <a:rPr lang="en-US" sz="1600" dirty="0" err="1" smtClean="0"/>
              <a:t>proučavanje</a:t>
            </a:r>
            <a:r>
              <a:rPr lang="en-US" sz="1600" dirty="0" smtClean="0"/>
              <a:t> </a:t>
            </a:r>
            <a:r>
              <a:rPr lang="en-US" sz="1600" dirty="0" err="1" smtClean="0"/>
              <a:t>interakcije</a:t>
            </a:r>
            <a:r>
              <a:rPr lang="en-US" sz="1600" dirty="0" smtClean="0"/>
              <a:t> </a:t>
            </a:r>
            <a:r>
              <a:rPr lang="en-US" sz="1600" dirty="0" err="1" smtClean="0"/>
              <a:t>antimaterije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materije</a:t>
            </a:r>
            <a:r>
              <a:rPr lang="en-US" sz="1600" dirty="0" smtClean="0"/>
              <a:t>.</a:t>
            </a:r>
            <a:endParaRPr lang="sr-Latn-RS" sz="1600" dirty="0" smtClean="0"/>
          </a:p>
          <a:p>
            <a:pPr lvl="1">
              <a:buFont typeface="Arial" pitchFamily="34" charset="0"/>
              <a:buChar char="•"/>
            </a:pPr>
            <a:endParaRPr lang="sr-Latn-RS" sz="800" dirty="0" smtClean="0"/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</a:t>
            </a:r>
            <a:r>
              <a:rPr lang="vi-VN" sz="1600" dirty="0" smtClean="0">
                <a:latin typeface="Calibri" pitchFamily="34" charset="0"/>
              </a:rPr>
              <a:t>Kandidat sarađuje i rukovodi celokupnom saradnjom sa grupom </a:t>
            </a:r>
            <a:r>
              <a:rPr lang="vi-VN" sz="1600" b="1" dirty="0" smtClean="0">
                <a:latin typeface="Calibri" pitchFamily="34" charset="0"/>
              </a:rPr>
              <a:t>Ute Ebert sa Holandskog Nacionalnog Instituta za matematiku i Informatiku</a:t>
            </a:r>
            <a:r>
              <a:rPr lang="sr-Latn-RS" sz="1600" b="1" dirty="0" smtClean="0">
                <a:latin typeface="Calibri" pitchFamily="34" charset="0"/>
              </a:rPr>
              <a:t> i učestvuje na njihovim projektima.</a:t>
            </a:r>
          </a:p>
          <a:p>
            <a:pPr lvl="1">
              <a:buFont typeface="Arial" pitchFamily="34" charset="0"/>
              <a:buChar char="•"/>
            </a:pPr>
            <a:endParaRPr lang="sr-Latn-RS" sz="8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>
                <a:latin typeface="Calibri" pitchFamily="34" charset="0"/>
              </a:rPr>
              <a:t> </a:t>
            </a:r>
            <a:r>
              <a:rPr lang="en-US" sz="1600" dirty="0" err="1" smtClean="0"/>
              <a:t>Kandidat</a:t>
            </a:r>
            <a:r>
              <a:rPr lang="en-US" sz="1600" dirty="0" smtClean="0"/>
              <a:t> </a:t>
            </a:r>
            <a:r>
              <a:rPr lang="en-US" sz="1600" dirty="0" err="1" smtClean="0"/>
              <a:t>ima</a:t>
            </a:r>
            <a:r>
              <a:rPr lang="en-US" sz="1600" dirty="0" smtClean="0"/>
              <a:t> </a:t>
            </a:r>
            <a:r>
              <a:rPr lang="en-US" sz="1600" dirty="0" err="1" smtClean="0"/>
              <a:t>dugotrajnu</a:t>
            </a:r>
            <a:r>
              <a:rPr lang="en-US" sz="1600" dirty="0" smtClean="0"/>
              <a:t> </a:t>
            </a:r>
            <a:r>
              <a:rPr lang="en-US" sz="1600" dirty="0" err="1" smtClean="0"/>
              <a:t>saradnju</a:t>
            </a:r>
            <a:r>
              <a:rPr lang="en-US" sz="1600" dirty="0" smtClean="0"/>
              <a:t> </a:t>
            </a:r>
            <a:r>
              <a:rPr lang="en-US" sz="1600" b="1" dirty="0" err="1" smtClean="0"/>
              <a:t>sa</a:t>
            </a:r>
            <a:r>
              <a:rPr lang="en-US" sz="1600" b="1" dirty="0" smtClean="0"/>
              <a:t> Prof. Toshiaki </a:t>
            </a:r>
            <a:r>
              <a:rPr lang="en-US" sz="1600" b="1" dirty="0" err="1" smtClean="0"/>
              <a:t>Makabeom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sa</a:t>
            </a:r>
            <a:r>
              <a:rPr lang="en-US" sz="1600" b="1" dirty="0" smtClean="0"/>
              <a:t> Keio </a:t>
            </a:r>
            <a:r>
              <a:rPr lang="en-US" sz="1600" b="1" dirty="0" err="1" smtClean="0"/>
              <a:t>Univerziteta</a:t>
            </a:r>
            <a:r>
              <a:rPr lang="en-US" sz="1600" b="1" dirty="0" smtClean="0"/>
              <a:t> u </a:t>
            </a:r>
            <a:r>
              <a:rPr lang="en-US" sz="1600" b="1" dirty="0" err="1" smtClean="0"/>
              <a:t>Japanu</a:t>
            </a:r>
            <a:r>
              <a:rPr lang="en-US" sz="1600" dirty="0" smtClean="0"/>
              <a:t> </a:t>
            </a:r>
            <a:r>
              <a:rPr lang="en-US" sz="1600" dirty="0" err="1" smtClean="0"/>
              <a:t>sa</a:t>
            </a:r>
            <a:r>
              <a:rPr lang="en-US" sz="1600" dirty="0" smtClean="0"/>
              <a:t> </a:t>
            </a:r>
            <a:r>
              <a:rPr lang="en-US" sz="1600" dirty="0" err="1" smtClean="0"/>
              <a:t>kojim</a:t>
            </a:r>
            <a:r>
              <a:rPr lang="en-US" sz="1600" dirty="0" smtClean="0"/>
              <a:t> </a:t>
            </a:r>
            <a:r>
              <a:rPr lang="en-US" sz="1600" dirty="0" err="1" smtClean="0"/>
              <a:t>radi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većem</a:t>
            </a:r>
            <a:r>
              <a:rPr lang="en-US" sz="1600" dirty="0" smtClean="0"/>
              <a:t> </a:t>
            </a:r>
            <a:r>
              <a:rPr lang="en-US" sz="1600" dirty="0" err="1" smtClean="0"/>
              <a:t>broju</a:t>
            </a:r>
            <a:r>
              <a:rPr lang="en-US" sz="1600" dirty="0" smtClean="0"/>
              <a:t> </a:t>
            </a:r>
            <a:r>
              <a:rPr lang="en-US" sz="1600" dirty="0" err="1" smtClean="0"/>
              <a:t>tema</a:t>
            </a:r>
            <a:r>
              <a:rPr lang="en-US" sz="1600" dirty="0" smtClean="0"/>
              <a:t> </a:t>
            </a:r>
            <a:r>
              <a:rPr lang="en-US" sz="1600" dirty="0" err="1" smtClean="0"/>
              <a:t>iz</a:t>
            </a:r>
            <a:r>
              <a:rPr lang="en-US" sz="1600" dirty="0" smtClean="0"/>
              <a:t> </a:t>
            </a:r>
            <a:r>
              <a:rPr lang="en-US" sz="1600" dirty="0" err="1" smtClean="0"/>
              <a:t>oblasti</a:t>
            </a:r>
            <a:r>
              <a:rPr lang="en-US" sz="1600" dirty="0" smtClean="0"/>
              <a:t> </a:t>
            </a:r>
            <a:r>
              <a:rPr lang="en-US" sz="1600" dirty="0" err="1" smtClean="0"/>
              <a:t>modelovanja</a:t>
            </a:r>
            <a:r>
              <a:rPr lang="en-US" sz="1600" dirty="0" smtClean="0"/>
              <a:t> </a:t>
            </a:r>
            <a:r>
              <a:rPr lang="en-US" sz="1600" dirty="0" err="1" smtClean="0"/>
              <a:t>neravnotežnih</a:t>
            </a:r>
            <a:r>
              <a:rPr lang="en-US" sz="1600" dirty="0" smtClean="0"/>
              <a:t> </a:t>
            </a:r>
            <a:r>
              <a:rPr lang="en-US" sz="1600" dirty="0" err="1" smtClean="0"/>
              <a:t>plazmi</a:t>
            </a:r>
            <a:r>
              <a:rPr lang="en-US" sz="1600" dirty="0" smtClean="0"/>
              <a:t>.</a:t>
            </a:r>
            <a:endParaRPr lang="sr-Latn-RS" sz="1600" dirty="0" smtClean="0"/>
          </a:p>
          <a:p>
            <a:pPr lvl="1">
              <a:buFont typeface="Arial" pitchFamily="34" charset="0"/>
              <a:buChar char="•"/>
            </a:pPr>
            <a:endParaRPr lang="sr-Latn-RS" sz="1600" dirty="0" smtClean="0"/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Kandidat vodi saradnju sa grupom </a:t>
            </a:r>
            <a:r>
              <a:rPr lang="en-US" sz="1600" b="1" dirty="0" smtClean="0"/>
              <a:t>Prof. Christian </a:t>
            </a:r>
            <a:r>
              <a:rPr lang="en-US" sz="1600" b="1" dirty="0" err="1" smtClean="0"/>
              <a:t>Franckom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sa</a:t>
            </a:r>
            <a:r>
              <a:rPr lang="en-US" sz="1600" b="1" dirty="0" smtClean="0"/>
              <a:t> ETH </a:t>
            </a:r>
            <a:r>
              <a:rPr lang="en-US" sz="1600" b="1" dirty="0" err="1" smtClean="0"/>
              <a:t>Univerziteta</a:t>
            </a:r>
            <a:r>
              <a:rPr lang="en-US" sz="1600" b="1" dirty="0" smtClean="0"/>
              <a:t> u </a:t>
            </a:r>
            <a:r>
              <a:rPr lang="en-US" sz="1600" b="1" dirty="0" err="1" smtClean="0"/>
              <a:t>Cirihu</a:t>
            </a:r>
            <a:r>
              <a:rPr lang="en-US" sz="1600" dirty="0" smtClean="0"/>
              <a:t> </a:t>
            </a:r>
            <a:r>
              <a:rPr lang="en-US" sz="1600" dirty="0" err="1" smtClean="0"/>
              <a:t>sa</a:t>
            </a:r>
            <a:r>
              <a:rPr lang="en-US" sz="1600" dirty="0" smtClean="0"/>
              <a:t> </a:t>
            </a:r>
            <a:r>
              <a:rPr lang="en-US" sz="1600" dirty="0" err="1" smtClean="0"/>
              <a:t>kojim</a:t>
            </a:r>
            <a:r>
              <a:rPr lang="en-US" sz="1600" dirty="0" smtClean="0"/>
              <a:t> </a:t>
            </a:r>
            <a:r>
              <a:rPr lang="en-US" sz="1600" dirty="0" err="1" smtClean="0"/>
              <a:t>sarađuje</a:t>
            </a:r>
            <a:r>
              <a:rPr lang="en-US" sz="1600" dirty="0" smtClean="0"/>
              <a:t> u </a:t>
            </a:r>
            <a:r>
              <a:rPr lang="en-US" sz="1600" dirty="0" err="1" smtClean="0"/>
              <a:t>oblasti</a:t>
            </a:r>
            <a:r>
              <a:rPr lang="en-US" sz="1600" dirty="0" smtClean="0"/>
              <a:t> </a:t>
            </a:r>
            <a:r>
              <a:rPr lang="en-US" sz="1600" b="1" dirty="0" err="1" smtClean="0"/>
              <a:t>fizike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gasnih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dielektrika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high-voltage </a:t>
            </a:r>
            <a:r>
              <a:rPr lang="en-US" sz="1600" b="1" dirty="0" err="1" smtClean="0"/>
              <a:t>tehnologije</a:t>
            </a:r>
            <a:r>
              <a:rPr lang="en-US" sz="1600" b="1" dirty="0" smtClean="0"/>
              <a:t>.</a:t>
            </a:r>
          </a:p>
          <a:p>
            <a:pPr lvl="1">
              <a:buFont typeface="Arial" pitchFamily="34" charset="0"/>
              <a:buChar char="•"/>
            </a:pPr>
            <a:endParaRPr lang="sr-Latn-RS" sz="800" dirty="0" smtClean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sr-Latn-RS" sz="1600" dirty="0" smtClean="0"/>
              <a:t>Kandidat je inicirao međunarodnu saradnju </a:t>
            </a:r>
            <a:r>
              <a:rPr lang="sr-Latn-RS" sz="1600" b="1" dirty="0" smtClean="0"/>
              <a:t>sa CERNom u domenu gasnih detektora čestica visoke energije i u okviru RD51 kolaboracije</a:t>
            </a:r>
            <a:r>
              <a:rPr lang="sr-Latn-RS" sz="1600" dirty="0" smtClean="0"/>
              <a:t>.   </a:t>
            </a:r>
            <a:endParaRPr lang="en-US" sz="1600" dirty="0" smtClean="0"/>
          </a:p>
          <a:p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0329" y="22860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447800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/>
              <a:t>4. </a:t>
            </a:r>
            <a:r>
              <a:rPr lang="en-US" sz="2400" b="1" dirty="0" err="1" smtClean="0"/>
              <a:t>Elementi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kva</a:t>
            </a:r>
            <a:r>
              <a:rPr lang="sr-Latn-RS" sz="2400" b="1" dirty="0" smtClean="0"/>
              <a:t>ntitativnu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analizu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kandidata</a:t>
            </a:r>
            <a:endParaRPr lang="sr-Latn-RS" sz="2400" b="1" dirty="0" smtClean="0"/>
          </a:p>
          <a:p>
            <a:endParaRPr lang="sr-Latn-RS" sz="800" b="1" dirty="0" smtClean="0"/>
          </a:p>
          <a:p>
            <a:pPr>
              <a:buFont typeface="Arial" pitchFamily="34" charset="0"/>
              <a:buChar char="•"/>
            </a:pPr>
            <a:r>
              <a:rPr lang="sr-Latn-RS" sz="1600" b="1" dirty="0" smtClean="0"/>
              <a:t> </a:t>
            </a:r>
            <a:r>
              <a:rPr lang="sr-Latn-RS" sz="1600" dirty="0" smtClean="0"/>
              <a:t>K</a:t>
            </a:r>
            <a:r>
              <a:rPr lang="en-US" sz="1600" dirty="0" err="1" smtClean="0"/>
              <a:t>andidat</a:t>
            </a:r>
            <a:r>
              <a:rPr lang="en-US" sz="1600" dirty="0" smtClean="0"/>
              <a:t> je </a:t>
            </a:r>
            <a:r>
              <a:rPr lang="sr-Latn-RS" sz="1600" dirty="0" smtClean="0"/>
              <a:t>nakon izbora u prethodno zvanje </a:t>
            </a:r>
            <a:r>
              <a:rPr lang="en-US" sz="1600" dirty="0" smtClean="0"/>
              <a:t>do </a:t>
            </a:r>
            <a:r>
              <a:rPr lang="en-US" sz="1600" dirty="0" err="1" smtClean="0"/>
              <a:t>sada</a:t>
            </a:r>
            <a:r>
              <a:rPr lang="en-US" sz="1600" dirty="0" smtClean="0"/>
              <a:t> </a:t>
            </a:r>
            <a:r>
              <a:rPr lang="en-US" sz="1600" dirty="0" err="1" smtClean="0"/>
              <a:t>publikovao</a:t>
            </a:r>
            <a:r>
              <a:rPr lang="en-US" sz="1600" dirty="0" smtClean="0"/>
              <a:t> </a:t>
            </a:r>
            <a:r>
              <a:rPr lang="en-US" sz="1600" b="1" dirty="0" smtClean="0"/>
              <a:t>2</a:t>
            </a:r>
            <a:r>
              <a:rPr lang="sr-Latn-RS" sz="1600" b="1" dirty="0" smtClean="0"/>
              <a:t>1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rad</a:t>
            </a:r>
            <a:r>
              <a:rPr lang="en-US" sz="1600" b="1" dirty="0" smtClean="0"/>
              <a:t> u </a:t>
            </a:r>
            <a:r>
              <a:rPr lang="en-US" sz="1600" b="1" dirty="0" err="1" smtClean="0"/>
              <a:t>međunarodnim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časopisima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sa</a:t>
            </a:r>
            <a:r>
              <a:rPr lang="en-US" sz="1600" b="1" dirty="0" smtClean="0"/>
              <a:t> ISI </a:t>
            </a:r>
            <a:r>
              <a:rPr lang="en-US" sz="1600" b="1" dirty="0" err="1" smtClean="0"/>
              <a:t>liste</a:t>
            </a:r>
            <a:r>
              <a:rPr lang="sr-Latn-RS" sz="1600" dirty="0" smtClean="0"/>
              <a:t>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1" dirty="0" smtClean="0"/>
              <a:t>1</a:t>
            </a:r>
            <a:r>
              <a:rPr lang="sr-Latn-RS" sz="1600" b="1" dirty="0" smtClean="0"/>
              <a:t>2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kategorije</a:t>
            </a:r>
            <a:r>
              <a:rPr lang="en-US" sz="1600" b="1" dirty="0" smtClean="0"/>
              <a:t> M21 (</a:t>
            </a:r>
            <a:r>
              <a:rPr lang="en-US" sz="1600" b="1" dirty="0" err="1" smtClean="0"/>
              <a:t>vrhunski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međunarodni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časopis</a:t>
            </a:r>
            <a:r>
              <a:rPr lang="en-US" sz="1600" b="1" dirty="0" smtClean="0"/>
              <a:t>)</a:t>
            </a:r>
            <a:r>
              <a:rPr lang="en-US" sz="1600" dirty="0" smtClean="0"/>
              <a:t>, </a:t>
            </a:r>
            <a:r>
              <a:rPr lang="en-US" sz="1600" b="1" dirty="0" smtClean="0"/>
              <a:t>6 </a:t>
            </a:r>
            <a:r>
              <a:rPr lang="en-US" sz="1600" b="1" dirty="0" err="1" smtClean="0"/>
              <a:t>radova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kategorije</a:t>
            </a:r>
            <a:r>
              <a:rPr lang="en-US" sz="1600" b="1" dirty="0" smtClean="0"/>
              <a:t> M22 (</a:t>
            </a:r>
            <a:r>
              <a:rPr lang="en-US" sz="1600" b="1" dirty="0" err="1" smtClean="0"/>
              <a:t>istaknuti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međunarodni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časopis</a:t>
            </a:r>
            <a:r>
              <a:rPr lang="en-US" sz="1600" b="1" dirty="0" smtClean="0"/>
              <a:t>)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3 </a:t>
            </a:r>
            <a:r>
              <a:rPr lang="en-US" sz="1600" b="1" dirty="0" err="1" smtClean="0"/>
              <a:t>rada</a:t>
            </a:r>
            <a:r>
              <a:rPr lang="en-US" sz="1600" b="1" dirty="0" smtClean="0"/>
              <a:t> M23 </a:t>
            </a:r>
            <a:r>
              <a:rPr lang="en-US" sz="1600" b="1" dirty="0" err="1" smtClean="0"/>
              <a:t>kategorije</a:t>
            </a:r>
            <a:r>
              <a:rPr lang="en-US" sz="1600" b="1" dirty="0" smtClean="0"/>
              <a:t> (</a:t>
            </a:r>
            <a:r>
              <a:rPr lang="en-US" sz="1600" b="1" dirty="0" err="1" smtClean="0"/>
              <a:t>međunarodni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časopis</a:t>
            </a:r>
            <a:r>
              <a:rPr lang="en-US" sz="1600" b="1" dirty="0" smtClean="0"/>
              <a:t>).</a:t>
            </a:r>
            <a:endParaRPr lang="sr-Latn-RS" sz="1600" b="1" dirty="0" smtClean="0"/>
          </a:p>
          <a:p>
            <a:pPr marL="342900" indent="-342900"/>
            <a:r>
              <a:rPr lang="en-US" sz="1600" dirty="0" smtClean="0"/>
              <a:t> </a:t>
            </a:r>
            <a:endParaRPr lang="sr-Latn-RS" sz="1600" dirty="0" smtClean="0"/>
          </a:p>
          <a:p>
            <a:pPr>
              <a:buFont typeface="Arial" pitchFamily="34" charset="0"/>
              <a:buChar char="•"/>
            </a:pPr>
            <a:r>
              <a:rPr lang="sr-Latn-RS" sz="1600" dirty="0" smtClean="0"/>
              <a:t>  </a:t>
            </a:r>
            <a:r>
              <a:rPr lang="en-US" sz="1600" dirty="0" err="1" smtClean="0"/>
              <a:t>Objavio</a:t>
            </a:r>
            <a:r>
              <a:rPr lang="en-US" sz="1600" dirty="0" smtClean="0"/>
              <a:t> je 1 </a:t>
            </a:r>
            <a:r>
              <a:rPr lang="en-US" sz="1600" dirty="0" err="1" smtClean="0"/>
              <a:t>rad</a:t>
            </a:r>
            <a:r>
              <a:rPr lang="en-US" sz="1600" dirty="0" smtClean="0"/>
              <a:t> M13 </a:t>
            </a:r>
            <a:r>
              <a:rPr lang="en-US" sz="1600" dirty="0" err="1" smtClean="0"/>
              <a:t>kategorije</a:t>
            </a:r>
            <a:r>
              <a:rPr lang="en-US" sz="1600" dirty="0" smtClean="0"/>
              <a:t> (</a:t>
            </a:r>
            <a:r>
              <a:rPr lang="en-US" sz="1600" dirty="0" err="1" smtClean="0"/>
              <a:t>tematski</a:t>
            </a:r>
            <a:r>
              <a:rPr lang="en-US" sz="1600" dirty="0" smtClean="0"/>
              <a:t> </a:t>
            </a:r>
            <a:r>
              <a:rPr lang="en-US" sz="1600" dirty="0" err="1" smtClean="0"/>
              <a:t>zbornik</a:t>
            </a:r>
            <a:r>
              <a:rPr lang="en-US" sz="1600" dirty="0" smtClean="0"/>
              <a:t> </a:t>
            </a:r>
            <a:r>
              <a:rPr lang="en-US" sz="1600" dirty="0" err="1" smtClean="0"/>
              <a:t>vodećeg</a:t>
            </a:r>
            <a:r>
              <a:rPr lang="en-US" sz="1600" dirty="0" smtClean="0"/>
              <a:t> </a:t>
            </a:r>
            <a:r>
              <a:rPr lang="en-US" sz="1600" dirty="0" err="1" smtClean="0"/>
              <a:t>međunarodnog</a:t>
            </a:r>
            <a:r>
              <a:rPr lang="en-US" sz="1600" dirty="0" smtClean="0"/>
              <a:t> </a:t>
            </a:r>
            <a:r>
              <a:rPr lang="en-US" sz="1600" dirty="0" err="1" smtClean="0"/>
              <a:t>značaja</a:t>
            </a:r>
            <a:r>
              <a:rPr lang="en-US" sz="1600" dirty="0" smtClean="0"/>
              <a:t>) </a:t>
            </a:r>
            <a:r>
              <a:rPr lang="en-US" sz="1600" dirty="0" err="1" smtClean="0"/>
              <a:t>i</a:t>
            </a:r>
            <a:r>
              <a:rPr lang="en-US" sz="1600" dirty="0" smtClean="0"/>
              <a:t> 5 </a:t>
            </a:r>
            <a:r>
              <a:rPr lang="en-US" sz="1600" dirty="0" err="1" smtClean="0"/>
              <a:t>radova</a:t>
            </a:r>
            <a:r>
              <a:rPr lang="en-US" sz="1600" dirty="0" smtClean="0"/>
              <a:t> </a:t>
            </a:r>
            <a:r>
              <a:rPr lang="en-US" sz="1600" dirty="0" err="1" smtClean="0"/>
              <a:t>kategorije</a:t>
            </a:r>
            <a:r>
              <a:rPr lang="en-US" sz="1600" dirty="0" smtClean="0"/>
              <a:t> M31 (</a:t>
            </a:r>
            <a:r>
              <a:rPr lang="en-US" sz="1600" dirty="0" err="1" smtClean="0"/>
              <a:t>predavanje</a:t>
            </a:r>
            <a:r>
              <a:rPr lang="en-US" sz="1600" dirty="0" smtClean="0"/>
              <a:t> </a:t>
            </a:r>
            <a:r>
              <a:rPr lang="en-US" sz="1600" dirty="0" err="1" smtClean="0"/>
              <a:t>sa</a:t>
            </a:r>
            <a:r>
              <a:rPr lang="en-US" sz="1600" dirty="0" smtClean="0"/>
              <a:t> </a:t>
            </a:r>
            <a:r>
              <a:rPr lang="en-US" sz="1600" dirty="0" err="1" smtClean="0"/>
              <a:t>međunarodnog</a:t>
            </a:r>
            <a:r>
              <a:rPr lang="en-US" sz="1600" dirty="0" smtClean="0"/>
              <a:t> </a:t>
            </a:r>
            <a:r>
              <a:rPr lang="en-US" sz="1600" dirty="0" err="1" smtClean="0"/>
              <a:t>skupa</a:t>
            </a:r>
            <a:r>
              <a:rPr lang="en-US" sz="1600" dirty="0" smtClean="0"/>
              <a:t> </a:t>
            </a:r>
            <a:r>
              <a:rPr lang="en-US" sz="1600" dirty="0" err="1" smtClean="0"/>
              <a:t>štampano</a:t>
            </a:r>
            <a:r>
              <a:rPr lang="en-US" sz="1600" dirty="0" smtClean="0"/>
              <a:t> u </a:t>
            </a:r>
            <a:r>
              <a:rPr lang="en-US" sz="1600" dirty="0" err="1" smtClean="0"/>
              <a:t>celini</a:t>
            </a:r>
            <a:r>
              <a:rPr lang="en-US" sz="1600" dirty="0" smtClean="0"/>
              <a:t>).</a:t>
            </a:r>
            <a:endParaRPr lang="sr-Latn-RS" sz="1600" dirty="0" smtClean="0"/>
          </a:p>
          <a:p>
            <a:pPr>
              <a:buFont typeface="Arial" pitchFamily="34" charset="0"/>
              <a:buChar char="•"/>
            </a:pPr>
            <a:endParaRPr lang="sr-Latn-RS" sz="800" dirty="0" smtClean="0"/>
          </a:p>
          <a:p>
            <a:pPr>
              <a:buFont typeface="Arial" pitchFamily="34" charset="0"/>
              <a:buChar char="•"/>
            </a:pPr>
            <a:r>
              <a:rPr lang="sr-Latn-RS" sz="1600" dirty="0" smtClean="0"/>
              <a:t> N</a:t>
            </a:r>
            <a:r>
              <a:rPr lang="en-US" sz="1600" dirty="0" smtClean="0"/>
              <a:t>a </a:t>
            </a:r>
            <a:r>
              <a:rPr lang="en-US" sz="1600" dirty="0" err="1" smtClean="0"/>
              <a:t>međunarodnim</a:t>
            </a:r>
            <a:r>
              <a:rPr lang="en-US" sz="1600" dirty="0" smtClean="0"/>
              <a:t> </a:t>
            </a:r>
            <a:r>
              <a:rPr lang="en-US" sz="1600" dirty="0" err="1" smtClean="0"/>
              <a:t>skupovima</a:t>
            </a:r>
            <a:r>
              <a:rPr lang="en-US" sz="1600" dirty="0" smtClean="0"/>
              <a:t> </a:t>
            </a:r>
            <a:r>
              <a:rPr lang="en-US" sz="1600" dirty="0" err="1" smtClean="0"/>
              <a:t>ima</a:t>
            </a:r>
            <a:r>
              <a:rPr lang="en-US" sz="1600" dirty="0" smtClean="0"/>
              <a:t> 6 </a:t>
            </a:r>
            <a:r>
              <a:rPr lang="en-US" sz="1600" dirty="0" err="1" smtClean="0"/>
              <a:t>predavanja</a:t>
            </a:r>
            <a:r>
              <a:rPr lang="en-US" sz="1600" dirty="0" smtClean="0"/>
              <a:t> </a:t>
            </a:r>
            <a:r>
              <a:rPr lang="en-US" sz="1600" dirty="0" err="1" smtClean="0"/>
              <a:t>po</a:t>
            </a:r>
            <a:r>
              <a:rPr lang="en-US" sz="1600" dirty="0" smtClean="0"/>
              <a:t> </a:t>
            </a:r>
            <a:r>
              <a:rPr lang="en-US" sz="1600" dirty="0" err="1" smtClean="0"/>
              <a:t>pozivu</a:t>
            </a:r>
            <a:r>
              <a:rPr lang="en-US" sz="1600" dirty="0" smtClean="0"/>
              <a:t> </a:t>
            </a:r>
            <a:r>
              <a:rPr lang="en-US" sz="1600" dirty="0" err="1" smtClean="0"/>
              <a:t>štampana</a:t>
            </a:r>
            <a:r>
              <a:rPr lang="en-US" sz="1600" dirty="0" smtClean="0"/>
              <a:t> u </a:t>
            </a:r>
            <a:r>
              <a:rPr lang="en-US" sz="1600" dirty="0" err="1" smtClean="0"/>
              <a:t>izvodu</a:t>
            </a:r>
            <a:r>
              <a:rPr lang="en-US" sz="1600" dirty="0" smtClean="0"/>
              <a:t> M32, a </a:t>
            </a:r>
            <a:r>
              <a:rPr lang="en-US" sz="1600" dirty="0" err="1" smtClean="0"/>
              <a:t>koautor</a:t>
            </a:r>
            <a:r>
              <a:rPr lang="en-US" sz="1600" dirty="0" smtClean="0"/>
              <a:t> je 17 </a:t>
            </a:r>
            <a:r>
              <a:rPr lang="en-US" sz="1600" dirty="0" err="1" smtClean="0"/>
              <a:t>predavanja</a:t>
            </a:r>
            <a:r>
              <a:rPr lang="en-US" sz="1600" dirty="0" smtClean="0"/>
              <a:t> </a:t>
            </a:r>
            <a:r>
              <a:rPr lang="en-US" sz="1600" dirty="0" err="1" smtClean="0"/>
              <a:t>po</a:t>
            </a:r>
            <a:r>
              <a:rPr lang="en-US" sz="1600" dirty="0" smtClean="0"/>
              <a:t> </a:t>
            </a:r>
            <a:r>
              <a:rPr lang="en-US" sz="1600" dirty="0" err="1" smtClean="0"/>
              <a:t>pozivu</a:t>
            </a:r>
            <a:r>
              <a:rPr lang="en-US" sz="1600" dirty="0" smtClean="0"/>
              <a:t> (M34).</a:t>
            </a:r>
            <a:endParaRPr lang="sr-Latn-RS" sz="1600" dirty="0" smtClean="0"/>
          </a:p>
          <a:p>
            <a:pPr>
              <a:buFont typeface="Arial" pitchFamily="34" charset="0"/>
              <a:buChar char="•"/>
            </a:pPr>
            <a:endParaRPr lang="sr-Latn-RS" sz="800" dirty="0" smtClean="0"/>
          </a:p>
          <a:p>
            <a:pPr>
              <a:buFont typeface="Arial" pitchFamily="34" charset="0"/>
              <a:buChar char="•"/>
            </a:pPr>
            <a:r>
              <a:rPr lang="sr-Latn-RS" sz="1600" dirty="0" smtClean="0"/>
              <a:t> </a:t>
            </a:r>
            <a:r>
              <a:rPr lang="en-US" sz="1600" dirty="0" err="1" smtClean="0"/>
              <a:t>Objavio</a:t>
            </a:r>
            <a:r>
              <a:rPr lang="en-US" sz="1600" dirty="0" smtClean="0"/>
              <a:t> je 13 </a:t>
            </a:r>
            <a:r>
              <a:rPr lang="en-US" sz="1600" dirty="0" err="1" smtClean="0"/>
              <a:t>radova</a:t>
            </a:r>
            <a:r>
              <a:rPr lang="en-US" sz="1600" dirty="0" smtClean="0"/>
              <a:t> </a:t>
            </a:r>
            <a:r>
              <a:rPr lang="en-US" sz="1600" dirty="0" err="1" smtClean="0"/>
              <a:t>kategorije</a:t>
            </a:r>
            <a:r>
              <a:rPr lang="en-US" sz="1600" dirty="0" smtClean="0"/>
              <a:t> M33 (</a:t>
            </a:r>
            <a:r>
              <a:rPr lang="en-US" sz="1600" dirty="0" err="1" smtClean="0"/>
              <a:t>saopštenje</a:t>
            </a:r>
            <a:r>
              <a:rPr lang="en-US" sz="1600" dirty="0" smtClean="0"/>
              <a:t> </a:t>
            </a:r>
            <a:r>
              <a:rPr lang="en-US" sz="1600" dirty="0" err="1" smtClean="0"/>
              <a:t>sa</a:t>
            </a:r>
            <a:r>
              <a:rPr lang="en-US" sz="1600" dirty="0" smtClean="0"/>
              <a:t> </a:t>
            </a:r>
            <a:r>
              <a:rPr lang="en-US" sz="1600" dirty="0" err="1" smtClean="0"/>
              <a:t>međunarodnog</a:t>
            </a:r>
            <a:r>
              <a:rPr lang="en-US" sz="1600" dirty="0" smtClean="0"/>
              <a:t> </a:t>
            </a:r>
            <a:r>
              <a:rPr lang="en-US" sz="1600" dirty="0" err="1" smtClean="0"/>
              <a:t>skupa</a:t>
            </a:r>
            <a:r>
              <a:rPr lang="en-US" sz="1600" dirty="0" smtClean="0"/>
              <a:t> </a:t>
            </a:r>
            <a:r>
              <a:rPr lang="en-US" sz="1600" dirty="0" err="1" smtClean="0"/>
              <a:t>štampano</a:t>
            </a:r>
            <a:r>
              <a:rPr lang="en-US" sz="1600" dirty="0" smtClean="0"/>
              <a:t> u </a:t>
            </a:r>
            <a:r>
              <a:rPr lang="en-US" sz="1600" dirty="0" err="1" smtClean="0"/>
              <a:t>celini</a:t>
            </a:r>
            <a:r>
              <a:rPr lang="en-US" sz="1600" dirty="0" smtClean="0"/>
              <a:t>) </a:t>
            </a:r>
            <a:r>
              <a:rPr lang="en-US" sz="1600" dirty="0" err="1" smtClean="0"/>
              <a:t>i</a:t>
            </a:r>
            <a:r>
              <a:rPr lang="en-US" sz="1600" dirty="0" smtClean="0"/>
              <a:t> 35 </a:t>
            </a:r>
            <a:r>
              <a:rPr lang="en-US" sz="1600" dirty="0" err="1" smtClean="0"/>
              <a:t>radova</a:t>
            </a:r>
            <a:r>
              <a:rPr lang="en-US" sz="1600" dirty="0" smtClean="0"/>
              <a:t> </a:t>
            </a:r>
            <a:r>
              <a:rPr lang="en-US" sz="1600" dirty="0" err="1" smtClean="0"/>
              <a:t>kategorije</a:t>
            </a:r>
            <a:r>
              <a:rPr lang="en-US" sz="1600" dirty="0" smtClean="0"/>
              <a:t> M34 (</a:t>
            </a:r>
            <a:r>
              <a:rPr lang="en-US" sz="1600" dirty="0" err="1" smtClean="0"/>
              <a:t>saopštenje</a:t>
            </a:r>
            <a:r>
              <a:rPr lang="en-US" sz="1600" dirty="0" smtClean="0"/>
              <a:t> </a:t>
            </a:r>
            <a:r>
              <a:rPr lang="en-US" sz="1600" dirty="0" err="1" smtClean="0"/>
              <a:t>sa</a:t>
            </a:r>
            <a:r>
              <a:rPr lang="en-US" sz="1600" dirty="0" smtClean="0"/>
              <a:t> </a:t>
            </a:r>
            <a:r>
              <a:rPr lang="en-US" sz="1600" dirty="0" err="1" smtClean="0"/>
              <a:t>međunarodnog</a:t>
            </a:r>
            <a:r>
              <a:rPr lang="en-US" sz="1600" dirty="0" smtClean="0"/>
              <a:t> </a:t>
            </a:r>
            <a:r>
              <a:rPr lang="en-US" sz="1600" dirty="0" err="1" smtClean="0"/>
              <a:t>skupa</a:t>
            </a:r>
            <a:r>
              <a:rPr lang="en-US" sz="1600" dirty="0" smtClean="0"/>
              <a:t> </a:t>
            </a:r>
            <a:r>
              <a:rPr lang="en-US" sz="1600" dirty="0" err="1" smtClean="0"/>
              <a:t>štampano</a:t>
            </a:r>
            <a:r>
              <a:rPr lang="en-US" sz="1600" dirty="0" smtClean="0"/>
              <a:t> u </a:t>
            </a:r>
            <a:r>
              <a:rPr lang="en-US" sz="1600" dirty="0" err="1" smtClean="0"/>
              <a:t>izvodu</a:t>
            </a:r>
            <a:r>
              <a:rPr lang="en-US" sz="1600" dirty="0" smtClean="0"/>
              <a:t>) </a:t>
            </a:r>
            <a:r>
              <a:rPr lang="en-US" sz="1600" dirty="0" err="1" smtClean="0"/>
              <a:t>kao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2 </a:t>
            </a:r>
            <a:r>
              <a:rPr lang="en-US" sz="1600" dirty="0" err="1" smtClean="0"/>
              <a:t>rada</a:t>
            </a:r>
            <a:r>
              <a:rPr lang="en-US" sz="1600" dirty="0" smtClean="0"/>
              <a:t> </a:t>
            </a:r>
            <a:r>
              <a:rPr lang="en-US" sz="1600" dirty="0" err="1" smtClean="0"/>
              <a:t>kategorije</a:t>
            </a:r>
            <a:r>
              <a:rPr lang="en-US" sz="1600" dirty="0" smtClean="0"/>
              <a:t> M64 (</a:t>
            </a:r>
            <a:r>
              <a:rPr lang="en-US" sz="1600" dirty="0" err="1" smtClean="0"/>
              <a:t>saopštenje</a:t>
            </a:r>
            <a:r>
              <a:rPr lang="en-US" sz="1600" dirty="0" smtClean="0"/>
              <a:t> </a:t>
            </a:r>
            <a:r>
              <a:rPr lang="en-US" sz="1600" dirty="0" err="1" smtClean="0"/>
              <a:t>sa</a:t>
            </a:r>
            <a:r>
              <a:rPr lang="en-US" sz="1600" dirty="0" smtClean="0"/>
              <a:t> </a:t>
            </a:r>
            <a:r>
              <a:rPr lang="en-US" sz="1600" dirty="0" err="1" smtClean="0"/>
              <a:t>nacionalnog</a:t>
            </a:r>
            <a:r>
              <a:rPr lang="en-US" sz="1600" dirty="0" smtClean="0"/>
              <a:t> </a:t>
            </a:r>
            <a:r>
              <a:rPr lang="en-US" sz="1600" dirty="0" err="1" smtClean="0"/>
              <a:t>skupa</a:t>
            </a:r>
            <a:r>
              <a:rPr lang="en-US" sz="1600" dirty="0" smtClean="0"/>
              <a:t> </a:t>
            </a:r>
            <a:r>
              <a:rPr lang="en-US" sz="1600" dirty="0" err="1" smtClean="0"/>
              <a:t>štampano</a:t>
            </a:r>
            <a:r>
              <a:rPr lang="en-US" sz="1600" dirty="0" smtClean="0"/>
              <a:t> u </a:t>
            </a:r>
            <a:r>
              <a:rPr lang="en-US" sz="1600" dirty="0" err="1" smtClean="0"/>
              <a:t>izvodu</a:t>
            </a:r>
            <a:r>
              <a:rPr lang="en-US" sz="1600" dirty="0" smtClean="0"/>
              <a:t>).</a:t>
            </a:r>
            <a:endParaRPr lang="sr-Latn-RS" sz="1600" dirty="0" smtClean="0"/>
          </a:p>
          <a:p>
            <a:pPr>
              <a:buFont typeface="Arial" pitchFamily="34" charset="0"/>
              <a:buChar char="•"/>
            </a:pPr>
            <a:endParaRPr lang="sr-Latn-RS" sz="1600" dirty="0" smtClean="0"/>
          </a:p>
          <a:p>
            <a:pPr>
              <a:buFont typeface="Arial" pitchFamily="34" charset="0"/>
              <a:buChar char="•"/>
            </a:pPr>
            <a:r>
              <a:rPr lang="sr-Latn-RS" sz="1600" dirty="0" smtClean="0"/>
              <a:t> </a:t>
            </a:r>
            <a:r>
              <a:rPr lang="en-US" sz="1600" dirty="0" err="1" smtClean="0"/>
              <a:t>Prema</a:t>
            </a:r>
            <a:r>
              <a:rPr lang="en-US" sz="1600" dirty="0" smtClean="0"/>
              <a:t> Web of science, </a:t>
            </a:r>
            <a:r>
              <a:rPr lang="en-US" sz="1600" dirty="0" err="1" smtClean="0"/>
              <a:t>naučni</a:t>
            </a:r>
            <a:r>
              <a:rPr lang="en-US" sz="1600" dirty="0" smtClean="0"/>
              <a:t> </a:t>
            </a:r>
            <a:r>
              <a:rPr lang="en-US" sz="1600" dirty="0" err="1" smtClean="0"/>
              <a:t>radovi</a:t>
            </a:r>
            <a:r>
              <a:rPr lang="en-US" sz="1600" dirty="0" smtClean="0"/>
              <a:t> </a:t>
            </a:r>
            <a:r>
              <a:rPr lang="en-US" sz="1600" dirty="0" err="1" smtClean="0"/>
              <a:t>koje</a:t>
            </a:r>
            <a:r>
              <a:rPr lang="en-US" sz="1600" dirty="0" smtClean="0"/>
              <a:t> je do </a:t>
            </a:r>
            <a:r>
              <a:rPr lang="en-US" sz="1600" dirty="0" err="1" smtClean="0"/>
              <a:t>sada</a:t>
            </a:r>
            <a:r>
              <a:rPr lang="en-US" sz="1600" dirty="0" smtClean="0"/>
              <a:t> </a:t>
            </a:r>
            <a:r>
              <a:rPr lang="en-US" sz="1600" dirty="0" err="1" smtClean="0"/>
              <a:t>publikovao</a:t>
            </a:r>
            <a:r>
              <a:rPr lang="en-US" sz="1600" dirty="0" smtClean="0"/>
              <a:t> </a:t>
            </a:r>
            <a:r>
              <a:rPr lang="en-US" sz="1600" dirty="0" err="1" smtClean="0"/>
              <a:t>dr</a:t>
            </a:r>
            <a:r>
              <a:rPr lang="en-US" sz="1600" dirty="0" smtClean="0"/>
              <a:t> </a:t>
            </a:r>
            <a:r>
              <a:rPr lang="en-US" sz="1600" dirty="0" err="1" smtClean="0"/>
              <a:t>Saša</a:t>
            </a:r>
            <a:r>
              <a:rPr lang="en-US" sz="1600" dirty="0" smtClean="0"/>
              <a:t> </a:t>
            </a:r>
            <a:r>
              <a:rPr lang="en-US" sz="1600" dirty="0" err="1" smtClean="0"/>
              <a:t>Dujko</a:t>
            </a:r>
            <a:r>
              <a:rPr lang="en-US" sz="1600" dirty="0" smtClean="0"/>
              <a:t> </a:t>
            </a:r>
            <a:r>
              <a:rPr lang="en-US" sz="1600" dirty="0" err="1" smtClean="0"/>
              <a:t>su</a:t>
            </a:r>
            <a:r>
              <a:rPr lang="en-US" sz="1600" dirty="0" smtClean="0"/>
              <a:t> </a:t>
            </a:r>
            <a:r>
              <a:rPr lang="en-US" sz="1600" b="1" dirty="0" err="1" smtClean="0"/>
              <a:t>citirani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više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od</a:t>
            </a:r>
            <a:r>
              <a:rPr lang="en-US" sz="1600" b="1" dirty="0" smtClean="0"/>
              <a:t> 300 </a:t>
            </a:r>
            <a:r>
              <a:rPr lang="en-US" sz="1600" b="1" dirty="0" err="1" smtClean="0"/>
              <a:t>puta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bez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autocitata</a:t>
            </a:r>
            <a:r>
              <a:rPr lang="en-US" sz="1600" b="1" dirty="0" smtClean="0"/>
              <a:t>.</a:t>
            </a:r>
            <a:endParaRPr lang="sr-Latn-RS" sz="1600" b="1" dirty="0" smtClean="0"/>
          </a:p>
          <a:p>
            <a:pPr>
              <a:buFont typeface="Arial" pitchFamily="34" charset="0"/>
              <a:buChar char="•"/>
            </a:pPr>
            <a:endParaRPr lang="sr-Latn-RS" sz="1600" dirty="0" smtClean="0"/>
          </a:p>
          <a:p>
            <a:pPr>
              <a:buFont typeface="Arial" pitchFamily="34" charset="0"/>
              <a:buChar char="•"/>
            </a:pPr>
            <a:r>
              <a:rPr lang="sr-Latn-RS" sz="1600" dirty="0" smtClean="0"/>
              <a:t> Njegov </a:t>
            </a:r>
            <a:r>
              <a:rPr lang="en-GB" sz="1600" b="1" dirty="0" smtClean="0"/>
              <a:t>H</a:t>
            </a:r>
            <a:r>
              <a:rPr lang="en-US" sz="1600" b="1" dirty="0" smtClean="0"/>
              <a:t>-</a:t>
            </a:r>
            <a:r>
              <a:rPr lang="sr-Latn-RS" sz="1600" b="1" dirty="0" smtClean="0"/>
              <a:t>faktor je 12.</a:t>
            </a:r>
            <a:endParaRPr lang="en-US" sz="1600" b="1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0329" y="22860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4478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/>
              <a:t>4. </a:t>
            </a:r>
            <a:r>
              <a:rPr lang="en-US" sz="2400" b="1" dirty="0" err="1" smtClean="0"/>
              <a:t>Elementi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kva</a:t>
            </a:r>
            <a:r>
              <a:rPr lang="sr-Latn-RS" sz="2400" b="1" dirty="0" smtClean="0"/>
              <a:t>ntitativnu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analizu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kandidata</a:t>
            </a:r>
            <a:endParaRPr lang="en-US" sz="16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19198" y="3544824"/>
          <a:ext cx="6324602" cy="3084576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1818323"/>
                <a:gridCol w="1502093"/>
                <a:gridCol w="1502093"/>
                <a:gridCol w="1502093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Kategorija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M </a:t>
                      </a:r>
                      <a:r>
                        <a:rPr lang="en-US" sz="1600" dirty="0" err="1"/>
                        <a:t>bodova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radu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Broj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radova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Ukupno</a:t>
                      </a:r>
                      <a:r>
                        <a:rPr lang="en-US" sz="1600" dirty="0"/>
                        <a:t> M </a:t>
                      </a:r>
                      <a:r>
                        <a:rPr lang="en-US" sz="1600" dirty="0" err="1"/>
                        <a:t>bodova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M13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M21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</a:t>
                      </a:r>
                      <a:r>
                        <a:rPr lang="sr-Latn-RS" sz="1600" dirty="0" smtClean="0"/>
                        <a:t>2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600" dirty="0" smtClean="0"/>
                        <a:t>96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M22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M23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M31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15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M32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1.5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M33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13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13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M34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0.5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52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26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M64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0.2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0.4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19200" y="2154936"/>
          <a:ext cx="6309360" cy="1121664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4800600"/>
                <a:gridCol w="457200"/>
                <a:gridCol w="1051560"/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Minimalan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broj</a:t>
                      </a:r>
                      <a:r>
                        <a:rPr lang="en-US" sz="1600" dirty="0"/>
                        <a:t> M </a:t>
                      </a:r>
                      <a:r>
                        <a:rPr lang="en-US" sz="1600" dirty="0" err="1"/>
                        <a:t>bodova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Ostvareno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Ukupno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65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204.4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M10 + M20 + M31 + M32 + M33 + M41 + M42 </a:t>
                      </a:r>
                      <a:r>
                        <a:rPr lang="en-US" sz="1600" dirty="0" smtClean="0"/>
                        <a:t>+</a:t>
                      </a:r>
                      <a:r>
                        <a:rPr lang="sr-Latn-RS" sz="1600" baseline="0" dirty="0" smtClean="0"/>
                        <a:t> </a:t>
                      </a:r>
                      <a:r>
                        <a:rPr lang="en-US" sz="1600" dirty="0" smtClean="0"/>
                        <a:t>M51</a:t>
                      </a:r>
                      <a:r>
                        <a:rPr lang="en-US" sz="1600" dirty="0"/>
                        <a:t>≥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50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178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M11 + M12 + M21 + M22 + M23 + M24 + M31 + M32≥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35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150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0329" y="22860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4478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/>
              <a:t>4. </a:t>
            </a:r>
            <a:r>
              <a:rPr lang="en-US" sz="2400" b="1" dirty="0" err="1" smtClean="0"/>
              <a:t>Elementi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kva</a:t>
            </a:r>
            <a:r>
              <a:rPr lang="sr-Latn-RS" sz="2400" b="1" dirty="0" smtClean="0"/>
              <a:t>ntitativnu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analizu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kandidata</a:t>
            </a:r>
            <a:endParaRPr lang="en-US" sz="16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595" y="1905000"/>
            <a:ext cx="8344205" cy="4804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" y="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066800"/>
            <a:ext cx="91440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5. </a:t>
            </a:r>
            <a:r>
              <a:rPr lang="en-US" sz="2400" b="1" dirty="0" err="1" smtClean="0"/>
              <a:t>Zaklju</a:t>
            </a:r>
            <a:r>
              <a:rPr lang="sr-Latn-RS" sz="2400" b="1" dirty="0" smtClean="0"/>
              <a:t>č</a:t>
            </a:r>
            <a:r>
              <a:rPr lang="en-US" sz="2400" b="1" dirty="0" err="1" smtClean="0"/>
              <a:t>ak</a:t>
            </a:r>
            <a:endParaRPr lang="en-US" sz="2400" b="1" dirty="0" smtClean="0"/>
          </a:p>
          <a:p>
            <a:endParaRPr lang="en-US" sz="2000" b="1" dirty="0" smtClean="0"/>
          </a:p>
          <a:p>
            <a:r>
              <a:rPr lang="en-US" dirty="0" smtClean="0"/>
              <a:t>Ono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impresivno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kandidata</a:t>
            </a:r>
            <a:r>
              <a:rPr lang="en-US" dirty="0" smtClean="0"/>
              <a:t> </a:t>
            </a:r>
            <a:r>
              <a:rPr lang="en-US" dirty="0" err="1" smtClean="0"/>
              <a:t>jeste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je on </a:t>
            </a:r>
            <a:r>
              <a:rPr lang="en-US" dirty="0" err="1" smtClean="0"/>
              <a:t>danas</a:t>
            </a:r>
            <a:r>
              <a:rPr lang="en-US" dirty="0" smtClean="0"/>
              <a:t> </a:t>
            </a:r>
            <a:r>
              <a:rPr lang="en-US" dirty="0" err="1" smtClean="0"/>
              <a:t>vodeći</a:t>
            </a:r>
            <a:r>
              <a:rPr lang="en-US" dirty="0" smtClean="0"/>
              <a:t> </a:t>
            </a:r>
            <a:r>
              <a:rPr lang="en-US" dirty="0" err="1" smtClean="0"/>
              <a:t>stručnjak</a:t>
            </a:r>
            <a:r>
              <a:rPr lang="en-US" dirty="0" smtClean="0"/>
              <a:t> u </a:t>
            </a:r>
            <a:r>
              <a:rPr lang="en-US" dirty="0" err="1" smtClean="0"/>
              <a:t>svetu</a:t>
            </a:r>
            <a:r>
              <a:rPr lang="en-US" dirty="0" smtClean="0"/>
              <a:t> u </a:t>
            </a:r>
            <a:r>
              <a:rPr lang="en-US" dirty="0" err="1" smtClean="0"/>
              <a:t>domenu</a:t>
            </a:r>
            <a:r>
              <a:rPr lang="en-US" dirty="0" smtClean="0"/>
              <a:t> </a:t>
            </a:r>
            <a:r>
              <a:rPr lang="en-US" dirty="0" err="1" smtClean="0"/>
              <a:t>kinetičke</a:t>
            </a:r>
            <a:r>
              <a:rPr lang="en-US" dirty="0" smtClean="0"/>
              <a:t> </a:t>
            </a:r>
            <a:r>
              <a:rPr lang="en-US" dirty="0" err="1" smtClean="0"/>
              <a:t>teorije</a:t>
            </a:r>
            <a:r>
              <a:rPr lang="en-US" dirty="0" smtClean="0"/>
              <a:t> </a:t>
            </a:r>
            <a:r>
              <a:rPr lang="en-US" dirty="0" err="1" smtClean="0"/>
              <a:t>jonizovanih</a:t>
            </a:r>
            <a:r>
              <a:rPr lang="en-US" dirty="0" smtClean="0"/>
              <a:t> </a:t>
            </a:r>
            <a:r>
              <a:rPr lang="en-US" dirty="0" err="1" smtClean="0"/>
              <a:t>gasova</a:t>
            </a:r>
            <a:r>
              <a:rPr lang="en-US" dirty="0" smtClean="0"/>
              <a:t> </a:t>
            </a:r>
            <a:r>
              <a:rPr lang="en-US" dirty="0" err="1" smtClean="0"/>
              <a:t>gde</a:t>
            </a:r>
            <a:r>
              <a:rPr lang="en-US" dirty="0" smtClean="0"/>
              <a:t> </a:t>
            </a:r>
            <a:r>
              <a:rPr lang="en-US" dirty="0" err="1" smtClean="0"/>
              <a:t>uspešno</a:t>
            </a:r>
            <a:r>
              <a:rPr lang="en-US" dirty="0" smtClean="0"/>
              <a:t> </a:t>
            </a:r>
            <a:r>
              <a:rPr lang="en-US" dirty="0" err="1" smtClean="0"/>
              <a:t>predvodi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teoriju</a:t>
            </a:r>
            <a:r>
              <a:rPr lang="en-US" dirty="0" smtClean="0"/>
              <a:t> </a:t>
            </a:r>
            <a:r>
              <a:rPr lang="en-US" dirty="0" err="1" smtClean="0"/>
              <a:t>baziranu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Boltzmannovoj</a:t>
            </a:r>
            <a:r>
              <a:rPr lang="en-US" dirty="0" smtClean="0"/>
              <a:t> </a:t>
            </a:r>
            <a:r>
              <a:rPr lang="en-US" dirty="0" err="1" smtClean="0"/>
              <a:t>jednačini</a:t>
            </a:r>
            <a:r>
              <a:rPr lang="en-US" dirty="0" smtClean="0"/>
              <a:t>, Monte Carlo </a:t>
            </a:r>
            <a:r>
              <a:rPr lang="en-US" dirty="0" err="1" smtClean="0"/>
              <a:t>simulacije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fluidnih</a:t>
            </a:r>
            <a:r>
              <a:rPr lang="en-US" dirty="0" smtClean="0"/>
              <a:t> </a:t>
            </a:r>
            <a:r>
              <a:rPr lang="en-US" dirty="0" err="1" smtClean="0"/>
              <a:t>modela</a:t>
            </a:r>
            <a:r>
              <a:rPr lang="en-US" dirty="0" smtClean="0"/>
              <a:t> </a:t>
            </a:r>
            <a:r>
              <a:rPr lang="en-US" dirty="0" err="1" smtClean="0"/>
              <a:t>višeg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koriguje</a:t>
            </a:r>
            <a:r>
              <a:rPr lang="en-US" dirty="0" smtClean="0"/>
              <a:t> </a:t>
            </a:r>
            <a:r>
              <a:rPr lang="en-US" dirty="0" err="1" smtClean="0"/>
              <a:t>kompletan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fluidnih</a:t>
            </a:r>
            <a:r>
              <a:rPr lang="en-US" dirty="0" smtClean="0"/>
              <a:t> </a:t>
            </a:r>
            <a:r>
              <a:rPr lang="en-US" dirty="0" err="1" smtClean="0"/>
              <a:t>modela</a:t>
            </a:r>
            <a:r>
              <a:rPr lang="en-US" dirty="0" smtClean="0"/>
              <a:t> u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niskotemperaturske</a:t>
            </a:r>
            <a:r>
              <a:rPr lang="en-US" dirty="0" smtClean="0"/>
              <a:t> </a:t>
            </a:r>
            <a:r>
              <a:rPr lang="en-US" dirty="0" err="1" smtClean="0"/>
              <a:t>plazme</a:t>
            </a:r>
            <a:r>
              <a:rPr lang="en-US" dirty="0" smtClean="0"/>
              <a:t>.  </a:t>
            </a:r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samostalnosti</a:t>
            </a:r>
            <a:r>
              <a:rPr lang="en-US" dirty="0" smtClean="0"/>
              <a:t> </a:t>
            </a:r>
            <a:r>
              <a:rPr lang="en-US" dirty="0" err="1" smtClean="0"/>
              <a:t>daleko</a:t>
            </a:r>
            <a:r>
              <a:rPr lang="en-US" dirty="0" smtClean="0"/>
              <a:t> </a:t>
            </a:r>
            <a:r>
              <a:rPr lang="en-US" dirty="0" err="1" smtClean="0"/>
              <a:t>prevazilazi</a:t>
            </a:r>
            <a:r>
              <a:rPr lang="en-US" dirty="0" smtClean="0"/>
              <a:t> no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nas</a:t>
            </a:r>
            <a:r>
              <a:rPr lang="en-US" dirty="0" smtClean="0"/>
              <a:t> </a:t>
            </a:r>
            <a:r>
              <a:rPr lang="en-US" dirty="0" err="1" smtClean="0"/>
              <a:t>praksa</a:t>
            </a:r>
            <a:r>
              <a:rPr lang="en-US" dirty="0" smtClean="0"/>
              <a:t> a </a:t>
            </a:r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invencije</a:t>
            </a:r>
            <a:r>
              <a:rPr lang="en-US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svrstava</a:t>
            </a:r>
            <a:r>
              <a:rPr lang="en-US" dirty="0" smtClean="0"/>
              <a:t> u </a:t>
            </a:r>
            <a:r>
              <a:rPr lang="en-US" dirty="0" err="1" smtClean="0"/>
              <a:t>najtalentovanije</a:t>
            </a:r>
            <a:r>
              <a:rPr lang="en-US" dirty="0" smtClean="0"/>
              <a:t> </a:t>
            </a:r>
            <a:r>
              <a:rPr lang="en-US" dirty="0" err="1" smtClean="0"/>
              <a:t>istraživače</a:t>
            </a:r>
            <a:r>
              <a:rPr lang="en-US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 smtClean="0"/>
              <a:t>generacije</a:t>
            </a:r>
            <a:r>
              <a:rPr lang="en-US" dirty="0" smtClean="0"/>
              <a:t> u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kojom</a:t>
            </a:r>
            <a:r>
              <a:rPr lang="en-US" dirty="0" smtClean="0"/>
              <a:t> se </a:t>
            </a:r>
            <a:r>
              <a:rPr lang="en-US" dirty="0" err="1" smtClean="0"/>
              <a:t>bavi</a:t>
            </a:r>
            <a:r>
              <a:rPr lang="en-US" dirty="0" smtClean="0"/>
              <a:t>.</a:t>
            </a:r>
          </a:p>
          <a:p>
            <a:r>
              <a:rPr lang="en-US" dirty="0" smtClean="0"/>
              <a:t>Na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izveštaja</a:t>
            </a:r>
            <a:r>
              <a:rPr lang="en-US" dirty="0" smtClean="0"/>
              <a:t> </a:t>
            </a:r>
            <a:r>
              <a:rPr lang="en-US" dirty="0" err="1" smtClean="0"/>
              <a:t>vidi</a:t>
            </a:r>
            <a:r>
              <a:rPr lang="en-US" dirty="0" smtClean="0"/>
              <a:t> se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kandidat</a:t>
            </a:r>
            <a:r>
              <a:rPr lang="en-US" dirty="0" smtClean="0"/>
              <a:t> </a:t>
            </a:r>
            <a:r>
              <a:rPr lang="en-US" dirty="0" err="1" smtClean="0"/>
              <a:t>višestruko</a:t>
            </a:r>
            <a:r>
              <a:rPr lang="en-US" dirty="0" smtClean="0"/>
              <a:t> </a:t>
            </a:r>
            <a:r>
              <a:rPr lang="en-US" dirty="0" err="1" smtClean="0"/>
              <a:t>zadovoljio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kvantitativne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kvalitativne</a:t>
            </a:r>
            <a:r>
              <a:rPr lang="en-US" dirty="0" smtClean="0"/>
              <a:t> </a:t>
            </a:r>
            <a:r>
              <a:rPr lang="en-US" dirty="0" err="1" smtClean="0"/>
              <a:t>uslove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izbor</a:t>
            </a:r>
            <a:r>
              <a:rPr lang="en-US" dirty="0" smtClean="0"/>
              <a:t> u </a:t>
            </a:r>
            <a:r>
              <a:rPr lang="en-US" dirty="0" err="1" smtClean="0"/>
              <a:t>zvanje</a:t>
            </a:r>
            <a:r>
              <a:rPr lang="en-US" dirty="0" smtClean="0"/>
              <a:t> </a:t>
            </a:r>
            <a:r>
              <a:rPr lang="en-US" dirty="0" err="1" smtClean="0"/>
              <a:t>naučni</a:t>
            </a:r>
            <a:r>
              <a:rPr lang="en-US" dirty="0" smtClean="0"/>
              <a:t> </a:t>
            </a:r>
            <a:r>
              <a:rPr lang="en-US" dirty="0" err="1" smtClean="0"/>
              <a:t>savetnik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propisani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Ministarstva</a:t>
            </a:r>
            <a:r>
              <a:rPr lang="en-US" dirty="0" smtClean="0"/>
              <a:t> </a:t>
            </a:r>
            <a:r>
              <a:rPr lang="en-US" dirty="0" err="1" smtClean="0"/>
              <a:t>prosvete</a:t>
            </a:r>
            <a:r>
              <a:rPr lang="en-US" dirty="0" smtClean="0"/>
              <a:t>, </a:t>
            </a:r>
            <a:r>
              <a:rPr lang="en-US" dirty="0" err="1" smtClean="0"/>
              <a:t>nauke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tehnološkog</a:t>
            </a:r>
            <a:r>
              <a:rPr lang="en-US" dirty="0" smtClean="0"/>
              <a:t> </a:t>
            </a:r>
            <a:r>
              <a:rPr lang="en-US" dirty="0" err="1" smtClean="0"/>
              <a:t>razvoja</a:t>
            </a:r>
            <a:r>
              <a:rPr lang="en-US" dirty="0" smtClean="0"/>
              <a:t> </a:t>
            </a:r>
            <a:r>
              <a:rPr lang="en-US" dirty="0" err="1" smtClean="0"/>
              <a:t>Republike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. </a:t>
            </a:r>
            <a:r>
              <a:rPr lang="en-US" dirty="0" err="1" smtClean="0"/>
              <a:t>Zbog</a:t>
            </a:r>
            <a:r>
              <a:rPr lang="en-US" dirty="0" smtClean="0"/>
              <a:t> toga </a:t>
            </a:r>
            <a:r>
              <a:rPr lang="en-US" dirty="0" err="1" smtClean="0"/>
              <a:t>imamo</a:t>
            </a:r>
            <a:r>
              <a:rPr lang="en-US" dirty="0" smtClean="0"/>
              <a:t> </a:t>
            </a:r>
            <a:r>
              <a:rPr lang="en-US" dirty="0" err="1" smtClean="0"/>
              <a:t>čast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zadovoljstvo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predložimo</a:t>
            </a:r>
            <a:r>
              <a:rPr lang="en-US" dirty="0" smtClean="0"/>
              <a:t> </a:t>
            </a:r>
            <a:r>
              <a:rPr lang="en-US" dirty="0" err="1" smtClean="0"/>
              <a:t>Naučnom</a:t>
            </a:r>
            <a:r>
              <a:rPr lang="en-US" dirty="0" smtClean="0"/>
              <a:t> </a:t>
            </a:r>
            <a:r>
              <a:rPr lang="en-US" dirty="0" err="1" smtClean="0"/>
              <a:t>veću</a:t>
            </a:r>
            <a:r>
              <a:rPr lang="en-US" dirty="0" smtClean="0"/>
              <a:t> </a:t>
            </a:r>
            <a:r>
              <a:rPr lang="en-US" dirty="0" err="1" smtClean="0"/>
              <a:t>Instituta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fiziku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donese</a:t>
            </a:r>
            <a:r>
              <a:rPr lang="en-US" dirty="0" smtClean="0"/>
              <a:t> </a:t>
            </a:r>
            <a:r>
              <a:rPr lang="en-US" dirty="0" err="1" smtClean="0"/>
              <a:t>odluku</a:t>
            </a:r>
            <a:r>
              <a:rPr lang="en-US" dirty="0" smtClean="0"/>
              <a:t> o </a:t>
            </a:r>
            <a:r>
              <a:rPr lang="en-US" dirty="0" err="1" smtClean="0"/>
              <a:t>prihvatanju</a:t>
            </a:r>
            <a:r>
              <a:rPr lang="en-US" dirty="0" smtClean="0"/>
              <a:t> </a:t>
            </a:r>
            <a:r>
              <a:rPr lang="en-US" dirty="0" err="1" smtClean="0"/>
              <a:t>predloga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izbor</a:t>
            </a:r>
            <a:r>
              <a:rPr lang="en-US" dirty="0" smtClean="0"/>
              <a:t> 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Saše</a:t>
            </a:r>
            <a:r>
              <a:rPr lang="en-US" dirty="0" smtClean="0"/>
              <a:t> </a:t>
            </a:r>
            <a:r>
              <a:rPr lang="en-US" dirty="0" err="1" smtClean="0"/>
              <a:t>Dujka</a:t>
            </a:r>
            <a:r>
              <a:rPr lang="en-US" dirty="0" smtClean="0"/>
              <a:t> u </a:t>
            </a:r>
            <a:r>
              <a:rPr lang="en-US" dirty="0" err="1" smtClean="0"/>
              <a:t>zvanje</a:t>
            </a:r>
            <a:r>
              <a:rPr lang="en-US" dirty="0" smtClean="0"/>
              <a:t> </a:t>
            </a:r>
            <a:r>
              <a:rPr lang="en-US" dirty="0" err="1" smtClean="0"/>
              <a:t>naučni</a:t>
            </a:r>
            <a:r>
              <a:rPr lang="en-US" dirty="0" smtClean="0"/>
              <a:t> </a:t>
            </a:r>
            <a:r>
              <a:rPr lang="en-US" dirty="0" err="1" smtClean="0"/>
              <a:t>savetnik</a:t>
            </a:r>
            <a:r>
              <a:rPr lang="en-US" dirty="0" smtClean="0"/>
              <a:t>.</a:t>
            </a:r>
            <a:endParaRPr lang="en-US" sz="2400" dirty="0" smtClean="0"/>
          </a:p>
          <a:p>
            <a:endParaRPr lang="en-US" sz="2000" dirty="0" smtClean="0"/>
          </a:p>
          <a:p>
            <a:r>
              <a:rPr lang="en-US" sz="2000" b="1" dirty="0" err="1" smtClean="0"/>
              <a:t>Komisija</a:t>
            </a:r>
            <a:r>
              <a:rPr lang="en-US" sz="2000" b="1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 err="1" smtClean="0"/>
              <a:t>Akademik</a:t>
            </a:r>
            <a:r>
              <a:rPr lang="en-US" sz="2000" dirty="0" smtClean="0"/>
              <a:t> </a:t>
            </a:r>
            <a:r>
              <a:rPr lang="en-US" sz="2000" dirty="0" err="1" smtClean="0"/>
              <a:t>Zoran</a:t>
            </a:r>
            <a:r>
              <a:rPr lang="en-US" sz="2000" dirty="0" smtClean="0"/>
              <a:t> </a:t>
            </a:r>
            <a:r>
              <a:rPr lang="en-US" sz="2000" dirty="0" err="1" smtClean="0"/>
              <a:t>Lj</a:t>
            </a:r>
            <a:r>
              <a:rPr lang="en-US" sz="2000" dirty="0" smtClean="0"/>
              <a:t>. </a:t>
            </a:r>
            <a:r>
              <a:rPr lang="en-US" sz="2000" dirty="0" err="1" smtClean="0"/>
              <a:t>Petrovi</a:t>
            </a:r>
            <a:r>
              <a:rPr lang="sr-Latn-RS" sz="2000" dirty="0" smtClean="0"/>
              <a:t>ć</a:t>
            </a:r>
          </a:p>
          <a:p>
            <a:pPr lvl="1">
              <a:buFont typeface="Arial" pitchFamily="34" charset="0"/>
              <a:buChar char="•"/>
            </a:pPr>
            <a:r>
              <a:rPr lang="sr-Latn-RS" sz="2000" dirty="0" smtClean="0"/>
              <a:t> Dr. Gordana Malović, naučni savetnik Instituta za fiziku</a:t>
            </a:r>
          </a:p>
          <a:p>
            <a:pPr lvl="1">
              <a:buFont typeface="Arial" pitchFamily="34" charset="0"/>
              <a:buChar char="•"/>
            </a:pPr>
            <a:r>
              <a:rPr lang="sr-Latn-RS" sz="2000" dirty="0" smtClean="0"/>
              <a:t> Dr Marija Radmilović</a:t>
            </a:r>
            <a:r>
              <a:rPr lang="en-US" sz="2000" dirty="0" smtClean="0"/>
              <a:t>-</a:t>
            </a:r>
            <a:r>
              <a:rPr lang="sr-Latn-RS" sz="2000" dirty="0" smtClean="0"/>
              <a:t>Rađenović, naučni savetnik Instituta za fiziku</a:t>
            </a:r>
          </a:p>
          <a:p>
            <a:pPr lvl="1">
              <a:buFont typeface="Arial" pitchFamily="34" charset="0"/>
              <a:buChar char="•"/>
            </a:pPr>
            <a:r>
              <a:rPr lang="sr-Latn-RS" sz="2000" dirty="0" smtClean="0"/>
              <a:t> Prof. Dr. Srđan Bukvić, redovni profesor Fizičkog Fakulteta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0329" y="22860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29012" y="1535668"/>
            <a:ext cx="899496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/>
              <a:t>Biografski podaci </a:t>
            </a:r>
            <a:r>
              <a:rPr lang="en-US" sz="2400" b="1" dirty="0" smtClean="0"/>
              <a:t>2</a:t>
            </a:r>
            <a:r>
              <a:rPr lang="sr-Latn-RS" sz="2400" b="1" dirty="0" smtClean="0"/>
              <a:t> </a:t>
            </a:r>
            <a:r>
              <a:rPr lang="en-US" sz="2400" b="1" dirty="0" smtClean="0"/>
              <a:t>– </a:t>
            </a:r>
            <a:r>
              <a:rPr lang="en-US" sz="2400" b="1" dirty="0" err="1" smtClean="0"/>
              <a:t>Anga</a:t>
            </a:r>
            <a:r>
              <a:rPr lang="sr-Latn-RS" sz="2400" b="1" dirty="0" smtClean="0"/>
              <a:t>žovanje na domaćim projektima</a:t>
            </a:r>
          </a:p>
          <a:p>
            <a:endParaRPr lang="sr-Latn-RS" sz="800" b="1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 MNTRS </a:t>
            </a:r>
            <a:r>
              <a:rPr lang="en-US" sz="2000" dirty="0" smtClean="0"/>
              <a:t>1478 </a:t>
            </a:r>
            <a:r>
              <a:rPr lang="en-US" sz="2000" b="1" dirty="0" err="1" smtClean="0"/>
              <a:t>Fizika</a:t>
            </a:r>
            <a:r>
              <a:rPr lang="en-US" sz="2000" b="1" dirty="0" smtClean="0"/>
              <a:t> </a:t>
            </a:r>
            <a:r>
              <a:rPr lang="en-US" sz="2000" b="1" dirty="0" err="1"/>
              <a:t>niskotemperaturnih</a:t>
            </a:r>
            <a:r>
              <a:rPr lang="en-US" sz="2000" b="1" dirty="0"/>
              <a:t> </a:t>
            </a:r>
            <a:r>
              <a:rPr lang="en-US" sz="2000" b="1" dirty="0" err="1"/>
              <a:t>neravnotežnih</a:t>
            </a:r>
            <a:r>
              <a:rPr lang="en-US" sz="2000" b="1" dirty="0"/>
              <a:t> </a:t>
            </a:r>
            <a:r>
              <a:rPr lang="en-US" sz="2000" b="1" dirty="0" err="1" smtClean="0"/>
              <a:t>plazmi</a:t>
            </a:r>
            <a:r>
              <a:rPr lang="en-US" sz="2000" dirty="0" smtClean="0"/>
              <a:t> (2001-2004).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 err="1" smtClean="0"/>
              <a:t>Istra</a:t>
            </a:r>
            <a:r>
              <a:rPr lang="sr-Latn-RS" sz="2000" dirty="0" smtClean="0"/>
              <a:t>živač saradnik, april 2004</a:t>
            </a:r>
            <a:r>
              <a:rPr lang="en-US" sz="2000" dirty="0" smtClean="0"/>
              <a:t>.</a:t>
            </a:r>
            <a:endParaRPr lang="sr-Latn-RS" sz="2000" dirty="0" smtClean="0"/>
          </a:p>
          <a:p>
            <a:pPr>
              <a:buFont typeface="Arial" pitchFamily="34" charset="0"/>
              <a:buChar char="•"/>
            </a:pPr>
            <a:endParaRPr lang="en-US" sz="1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 MNTRS </a:t>
            </a:r>
            <a:r>
              <a:rPr lang="en-US" sz="2000" dirty="0" smtClean="0"/>
              <a:t>141025</a:t>
            </a:r>
            <a:r>
              <a:rPr lang="sr-Latn-RS" sz="2000" dirty="0" smtClean="0"/>
              <a:t> </a:t>
            </a:r>
            <a:r>
              <a:rPr lang="en-US" sz="2000" b="1" dirty="0" err="1" smtClean="0"/>
              <a:t>Fizičke</a:t>
            </a:r>
            <a:r>
              <a:rPr lang="en-US" sz="2000" b="1" dirty="0" smtClean="0"/>
              <a:t> </a:t>
            </a:r>
            <a:r>
              <a:rPr lang="en-US" sz="2000" b="1" dirty="0" err="1"/>
              <a:t>osnove</a:t>
            </a:r>
            <a:r>
              <a:rPr lang="en-US" sz="2000" b="1" dirty="0"/>
              <a:t> </a:t>
            </a:r>
            <a:r>
              <a:rPr lang="en-US" sz="2000" b="1" dirty="0" err="1"/>
              <a:t>primene</a:t>
            </a:r>
            <a:r>
              <a:rPr lang="en-US" sz="2000" b="1" dirty="0"/>
              <a:t> </a:t>
            </a:r>
            <a:r>
              <a:rPr lang="en-US" sz="2000" b="1" dirty="0" err="1"/>
              <a:t>neravnotežnih</a:t>
            </a:r>
            <a:r>
              <a:rPr lang="en-US" sz="2000" b="1" dirty="0"/>
              <a:t> </a:t>
            </a:r>
            <a:r>
              <a:rPr lang="en-US" sz="2000" b="1" dirty="0" err="1"/>
              <a:t>plazmi</a:t>
            </a:r>
            <a:r>
              <a:rPr lang="en-US" sz="2000" b="1" dirty="0"/>
              <a:t> u </a:t>
            </a:r>
            <a:r>
              <a:rPr lang="en-US" sz="2000" b="1" dirty="0" err="1"/>
              <a:t>nanotehnologijama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en-US" sz="2000" b="1" dirty="0" err="1"/>
              <a:t>tretmanu</a:t>
            </a:r>
            <a:r>
              <a:rPr lang="en-US" sz="2000" b="1" dirty="0"/>
              <a:t> </a:t>
            </a:r>
            <a:r>
              <a:rPr lang="en-US" sz="2000" b="1" dirty="0" err="1" smtClean="0"/>
              <a:t>materijala</a:t>
            </a:r>
            <a:r>
              <a:rPr lang="sr-Latn-RS" sz="2000" dirty="0" smtClean="0"/>
              <a:t> (2005</a:t>
            </a:r>
            <a:r>
              <a:rPr lang="en-US" sz="2000" dirty="0" smtClean="0"/>
              <a:t>-2010</a:t>
            </a:r>
            <a:r>
              <a:rPr lang="sr-Latn-RS" sz="2000" dirty="0" smtClean="0"/>
              <a:t>)</a:t>
            </a:r>
            <a:r>
              <a:rPr lang="en-US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sr-Latn-RS" sz="1000" dirty="0" smtClean="0"/>
          </a:p>
          <a:p>
            <a:pPr>
              <a:buFont typeface="Arial" pitchFamily="34" charset="0"/>
              <a:buChar char="•"/>
            </a:pPr>
            <a:r>
              <a:rPr lang="sr-Latn-RS" sz="2000" dirty="0"/>
              <a:t> </a:t>
            </a:r>
            <a:r>
              <a:rPr lang="en-US" sz="2000" b="1" dirty="0"/>
              <a:t>FP6 </a:t>
            </a:r>
            <a:r>
              <a:rPr lang="en-US" sz="2000" b="1" dirty="0" err="1" smtClean="0"/>
              <a:t>projek</a:t>
            </a:r>
            <a:r>
              <a:rPr lang="sr-Latn-RS" sz="2000" b="1" dirty="0" smtClean="0"/>
              <a:t>at</a:t>
            </a:r>
            <a:r>
              <a:rPr lang="en-US" sz="2000" b="1" dirty="0" smtClean="0"/>
              <a:t> </a:t>
            </a:r>
            <a:r>
              <a:rPr lang="en-US" sz="2000" dirty="0"/>
              <a:t>IPB-CNP </a:t>
            </a:r>
            <a:r>
              <a:rPr lang="en-US" sz="2000" dirty="0" smtClean="0"/>
              <a:t>026328</a:t>
            </a:r>
            <a:r>
              <a:rPr lang="sr-Latn-RS" sz="2000" dirty="0" smtClean="0"/>
              <a:t> </a:t>
            </a:r>
            <a:r>
              <a:rPr lang="en-US" sz="2000" b="1" dirty="0" smtClean="0"/>
              <a:t>Reinforcing </a:t>
            </a:r>
            <a:r>
              <a:rPr lang="en-US" sz="2000" b="1" dirty="0"/>
              <a:t>Experimental Centre for Non-Equilibrium Studies With Application in </a:t>
            </a:r>
            <a:r>
              <a:rPr lang="en-US" sz="2000" b="1" dirty="0" err="1"/>
              <a:t>Nano</a:t>
            </a:r>
            <a:r>
              <a:rPr lang="en-US" sz="2000" b="1" dirty="0"/>
              <a:t>-Technologies, Etching of Integrated Circuits and Environmental </a:t>
            </a:r>
            <a:r>
              <a:rPr lang="en-US" sz="2000" b="1" dirty="0" smtClean="0"/>
              <a:t>Research</a:t>
            </a:r>
            <a:r>
              <a:rPr lang="sr-Latn-RS" sz="2000" b="1" dirty="0" smtClean="0"/>
              <a:t> </a:t>
            </a:r>
            <a:r>
              <a:rPr lang="sr-Latn-RS" sz="2000" dirty="0" smtClean="0"/>
              <a:t>(2006</a:t>
            </a:r>
            <a:r>
              <a:rPr lang="en-US" sz="2000" dirty="0" smtClean="0"/>
              <a:t>-2009</a:t>
            </a:r>
            <a:r>
              <a:rPr lang="sr-Latn-RS" sz="2000" dirty="0" smtClean="0"/>
              <a:t>)</a:t>
            </a:r>
            <a:r>
              <a:rPr lang="en-US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sr-Latn-RS" sz="2000" dirty="0" smtClean="0"/>
              <a:t> </a:t>
            </a:r>
            <a:r>
              <a:rPr lang="en-US" sz="2000" dirty="0" smtClean="0"/>
              <a:t>Vi</a:t>
            </a:r>
            <a:r>
              <a:rPr lang="sr-Latn-RS" sz="2000" dirty="0" smtClean="0"/>
              <a:t>ši naučni saradnik, decembar 2010</a:t>
            </a:r>
            <a:r>
              <a:rPr lang="en-US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sr-Latn-RS" sz="1000" dirty="0"/>
          </a:p>
          <a:p>
            <a:pPr>
              <a:buFont typeface="Arial" pitchFamily="34" charset="0"/>
              <a:buChar char="•"/>
            </a:pPr>
            <a:r>
              <a:rPr lang="sr-Latn-RS" sz="2000" dirty="0" smtClean="0"/>
              <a:t> </a:t>
            </a:r>
            <a:r>
              <a:rPr lang="en-US" sz="2000" dirty="0" smtClean="0"/>
              <a:t>MPNTRRS ON171037 </a:t>
            </a:r>
            <a:r>
              <a:rPr lang="en-US" sz="2000" b="1" dirty="0" err="1" smtClean="0"/>
              <a:t>Fundamentalni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procesi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primene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transporta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čestica</a:t>
            </a:r>
            <a:r>
              <a:rPr lang="en-US" sz="2000" b="1" dirty="0" smtClean="0"/>
              <a:t> u </a:t>
            </a:r>
            <a:r>
              <a:rPr lang="en-US" sz="2000" b="1" dirty="0" err="1" smtClean="0"/>
              <a:t>neravnotežnim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plazmama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trapovima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nanostrukturama</a:t>
            </a:r>
            <a:r>
              <a:rPr lang="en-US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sz="1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MPNTRRS III41011 </a:t>
            </a:r>
            <a:r>
              <a:rPr lang="en-US" sz="2000" b="1" dirty="0" err="1" smtClean="0"/>
              <a:t>Primene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niskotemperaturnih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plazmi</a:t>
            </a:r>
            <a:r>
              <a:rPr lang="en-US" sz="2000" b="1" dirty="0" smtClean="0"/>
              <a:t> u </a:t>
            </a:r>
            <a:r>
              <a:rPr lang="en-US" sz="2000" b="1" dirty="0" err="1" smtClean="0"/>
              <a:t>biomedicini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zaštiti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čovekove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okoline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nanotehnologijama</a:t>
            </a:r>
            <a:r>
              <a:rPr lang="sr-Latn-RS" sz="2000" b="1" dirty="0" smtClean="0"/>
              <a:t>.</a:t>
            </a:r>
            <a:r>
              <a:rPr lang="en-US" sz="2000" b="1" dirty="0" smtClean="0"/>
              <a:t> </a:t>
            </a:r>
            <a:endParaRPr lang="sr-Latn-RS" sz="2000" b="1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0329" y="22860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29012" y="1535668"/>
            <a:ext cx="899496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/>
              <a:t>Biografski podaci 3 </a:t>
            </a:r>
            <a:r>
              <a:rPr lang="en-US" sz="2400" b="1" dirty="0" smtClean="0"/>
              <a:t>–</a:t>
            </a:r>
            <a:r>
              <a:rPr lang="sr-Latn-RS" sz="2400" b="1" dirty="0" smtClean="0"/>
              <a:t> Angažovanje na međunarodnim projektima</a:t>
            </a:r>
          </a:p>
          <a:p>
            <a:endParaRPr lang="sr-Latn-RS" sz="800" b="1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 </a:t>
            </a:r>
            <a:r>
              <a:rPr lang="en-US" sz="2000" b="1" dirty="0" smtClean="0"/>
              <a:t>Positron transport in gaseous and soft-condensed matter systems</a:t>
            </a:r>
            <a:r>
              <a:rPr lang="sr-Latn-RS" sz="2000" b="1" dirty="0" smtClean="0"/>
              <a:t> </a:t>
            </a:r>
            <a:endParaRPr lang="en-US" sz="2000" b="1" dirty="0" smtClean="0"/>
          </a:p>
          <a:p>
            <a:pPr lvl="1"/>
            <a:r>
              <a:rPr lang="sr-Latn-RS" sz="1600" dirty="0" smtClean="0"/>
              <a:t>(</a:t>
            </a:r>
            <a:r>
              <a:rPr lang="en-AU" sz="1600" dirty="0" smtClean="0"/>
              <a:t>ARC-Centre of Excellence</a:t>
            </a:r>
            <a:r>
              <a:rPr lang="sr-Latn-RS" sz="1600" dirty="0" smtClean="0"/>
              <a:t> </a:t>
            </a:r>
            <a:r>
              <a:rPr lang="en-AU" sz="1600" dirty="0" smtClean="0"/>
              <a:t>+</a:t>
            </a:r>
            <a:r>
              <a:rPr lang="sr-Latn-RS" sz="1600" dirty="0" smtClean="0"/>
              <a:t> James Cook Universit</a:t>
            </a:r>
            <a:r>
              <a:rPr lang="en-US" sz="1600" dirty="0" smtClean="0"/>
              <a:t>y</a:t>
            </a:r>
            <a:r>
              <a:rPr lang="sr-Latn-RS" sz="1600" dirty="0" smtClean="0"/>
              <a:t>, 2007</a:t>
            </a:r>
            <a:r>
              <a:rPr lang="en-US" sz="1600" dirty="0" smtClean="0"/>
              <a:t>-</a:t>
            </a:r>
            <a:r>
              <a:rPr lang="sr-Latn-RS" sz="1600" dirty="0" smtClean="0"/>
              <a:t>2010</a:t>
            </a:r>
            <a:r>
              <a:rPr lang="en-US" sz="1600" dirty="0" smtClean="0"/>
              <a:t>, 220.000 </a:t>
            </a:r>
            <a:r>
              <a:rPr lang="en-US" sz="1600" i="1" dirty="0" smtClean="0"/>
              <a:t>AUD$</a:t>
            </a:r>
            <a:r>
              <a:rPr lang="sr-Latn-RS" sz="1600" dirty="0" smtClean="0"/>
              <a:t>)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b="1" dirty="0" smtClean="0"/>
              <a:t>Positron and Electron Induced Processes </a:t>
            </a:r>
          </a:p>
          <a:p>
            <a:pPr lvl="1"/>
            <a:r>
              <a:rPr lang="en-US" sz="1600" dirty="0" smtClean="0"/>
              <a:t>(</a:t>
            </a:r>
            <a:r>
              <a:rPr lang="en-AU" sz="1600" dirty="0" smtClean="0"/>
              <a:t>DEST International Science Linkages 2007-2010, 630.000 </a:t>
            </a:r>
            <a:r>
              <a:rPr lang="en-US" sz="1600" i="1" dirty="0" smtClean="0"/>
              <a:t>AUD$</a:t>
            </a:r>
            <a:r>
              <a:rPr lang="en-US" sz="1600" dirty="0" smtClean="0"/>
              <a:t>)</a:t>
            </a:r>
          </a:p>
          <a:p>
            <a:pPr lvl="1"/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Centre for Antimatter-Matter Studies Extension </a:t>
            </a:r>
          </a:p>
          <a:p>
            <a:pPr lvl="1"/>
            <a:r>
              <a:rPr lang="sr-Latn-RS" sz="1600" dirty="0" smtClean="0"/>
              <a:t>(</a:t>
            </a:r>
            <a:r>
              <a:rPr lang="en-AU" sz="1600" dirty="0" smtClean="0"/>
              <a:t>ARC-Centre of Excellence</a:t>
            </a:r>
            <a:r>
              <a:rPr lang="sr-Latn-RS" sz="1600" dirty="0" smtClean="0"/>
              <a:t> </a:t>
            </a:r>
            <a:r>
              <a:rPr lang="en-AU" sz="1600" dirty="0" smtClean="0"/>
              <a:t>+</a:t>
            </a:r>
            <a:r>
              <a:rPr lang="sr-Latn-RS" sz="1600" dirty="0" smtClean="0"/>
              <a:t> James Cook Universit</a:t>
            </a:r>
            <a:r>
              <a:rPr lang="en-US" sz="1600" dirty="0" smtClean="0"/>
              <a:t>y</a:t>
            </a:r>
            <a:r>
              <a:rPr lang="sr-Latn-RS" sz="1600" dirty="0" smtClean="0"/>
              <a:t>, 20</a:t>
            </a:r>
            <a:r>
              <a:rPr lang="en-US" sz="1600" dirty="0" smtClean="0"/>
              <a:t>10-</a:t>
            </a:r>
            <a:r>
              <a:rPr lang="sr-Latn-RS" sz="1600" dirty="0" smtClean="0"/>
              <a:t>201</a:t>
            </a:r>
            <a:r>
              <a:rPr lang="en-US" sz="1600" dirty="0" smtClean="0"/>
              <a:t>3, 3.500.000 </a:t>
            </a:r>
            <a:r>
              <a:rPr lang="en-US" sz="1600" i="1" dirty="0" smtClean="0"/>
              <a:t>AUD$</a:t>
            </a:r>
            <a:r>
              <a:rPr lang="sr-Latn-RS" sz="1600" dirty="0" smtClean="0"/>
              <a:t>)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b="1" dirty="0" smtClean="0"/>
              <a:t>Electron transport in soft-condensed matter </a:t>
            </a:r>
          </a:p>
          <a:p>
            <a:pPr lvl="1"/>
            <a:r>
              <a:rPr lang="en-US" sz="1600" dirty="0" smtClean="0"/>
              <a:t>(ARC Discovery, 2011-2013, 263.000 </a:t>
            </a:r>
            <a:r>
              <a:rPr lang="en-US" sz="1600" i="1" dirty="0" smtClean="0"/>
              <a:t>AUD$</a:t>
            </a:r>
            <a:r>
              <a:rPr lang="en-US" sz="1600" dirty="0" smtClean="0"/>
              <a:t>)</a:t>
            </a:r>
          </a:p>
          <a:p>
            <a:pPr lvl="1"/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b="1" dirty="0" smtClean="0"/>
              <a:t>Positron </a:t>
            </a:r>
            <a:r>
              <a:rPr lang="en-US" sz="2000" b="1" dirty="0" err="1" smtClean="0"/>
              <a:t>Nano-dosimetry</a:t>
            </a:r>
            <a:r>
              <a:rPr lang="en-US" sz="2000" b="1" dirty="0" smtClean="0"/>
              <a:t> </a:t>
            </a:r>
          </a:p>
          <a:p>
            <a:pPr lvl="1"/>
            <a:r>
              <a:rPr lang="en-US" sz="1600" dirty="0" smtClean="0"/>
              <a:t>(ARC Discovery, 2014-2016, 488.000 </a:t>
            </a:r>
            <a:r>
              <a:rPr lang="en-US" sz="1600" i="1" dirty="0" smtClean="0"/>
              <a:t>AUD$</a:t>
            </a:r>
            <a:r>
              <a:rPr lang="en-US" sz="1600" dirty="0" smtClean="0"/>
              <a:t>)  </a:t>
            </a:r>
          </a:p>
          <a:p>
            <a:endParaRPr lang="en-US" sz="2000" dirty="0" smtClean="0"/>
          </a:p>
        </p:txBody>
      </p:sp>
      <p:pic>
        <p:nvPicPr>
          <p:cNvPr id="7" name="Picture 6" descr="Centre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2525" y="4572000"/>
            <a:ext cx="2454275" cy="774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5460519"/>
            <a:ext cx="2471954" cy="12450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0329" y="22860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29012" y="1535668"/>
            <a:ext cx="899496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/>
              <a:t>Biografski podaci </a:t>
            </a:r>
            <a:r>
              <a:rPr lang="en-US" sz="2400" b="1" dirty="0" smtClean="0"/>
              <a:t>4</a:t>
            </a:r>
            <a:r>
              <a:rPr lang="sr-Latn-RS" sz="2400" b="1" dirty="0" smtClean="0"/>
              <a:t> </a:t>
            </a:r>
            <a:r>
              <a:rPr lang="en-US" sz="2400" b="1" dirty="0" smtClean="0"/>
              <a:t>–</a:t>
            </a:r>
            <a:r>
              <a:rPr lang="sr-Latn-RS" sz="2400" b="1" dirty="0" smtClean="0"/>
              <a:t> Angažovanje na međunarodnim projektima</a:t>
            </a:r>
          </a:p>
          <a:p>
            <a:endParaRPr lang="sr-Latn-RS" sz="800" b="1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 </a:t>
            </a:r>
            <a:r>
              <a:rPr lang="en-US" sz="2000" b="1" dirty="0" smtClean="0"/>
              <a:t>Postdoctoral researcher (</a:t>
            </a:r>
            <a:r>
              <a:rPr lang="en-US" sz="2000" b="1" dirty="0" err="1" smtClean="0"/>
              <a:t>april</a:t>
            </a:r>
            <a:r>
              <a:rPr lang="en-US" sz="2000" b="1" dirty="0" smtClean="0"/>
              <a:t> 2010 – </a:t>
            </a:r>
            <a:r>
              <a:rPr lang="en-US" sz="2000" b="1" dirty="0" err="1" smtClean="0"/>
              <a:t>april</a:t>
            </a:r>
            <a:r>
              <a:rPr lang="en-US" sz="2000" b="1" dirty="0" smtClean="0"/>
              <a:t> 2011), Centre for Mathematics and Informatics (CWI) Amsterdam, The Netherlands</a:t>
            </a:r>
          </a:p>
          <a:p>
            <a:pPr lvl="1"/>
            <a:r>
              <a:rPr lang="en-US" sz="1600" dirty="0" smtClean="0"/>
              <a:t>- (IOP-EMVT: </a:t>
            </a:r>
            <a:r>
              <a:rPr lang="en-US" sz="1600" i="1" dirty="0" smtClean="0"/>
              <a:t>Power modulation and corona-plasma for environmental purposes</a:t>
            </a:r>
            <a:r>
              <a:rPr lang="en-US" sz="1600" dirty="0" smtClean="0"/>
              <a:t>, 9 months)</a:t>
            </a:r>
          </a:p>
          <a:p>
            <a:pPr lvl="1"/>
            <a:r>
              <a:rPr lang="en-US" sz="1600" dirty="0" smtClean="0"/>
              <a:t>- (STW-project 10118: </a:t>
            </a:r>
            <a:r>
              <a:rPr lang="en-US" sz="1600" i="1" dirty="0" smtClean="0"/>
              <a:t>The start-up of lighting and lightning: Streamer discharges in lamp ignition, electric switches and materials processing</a:t>
            </a:r>
            <a:r>
              <a:rPr lang="en-US" sz="1600" dirty="0" smtClean="0"/>
              <a:t>, 3 month)</a:t>
            </a:r>
          </a:p>
          <a:p>
            <a:pPr lvl="1"/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2000" b="1" dirty="0" smtClean="0"/>
              <a:t>Scientific adviser of the group for </a:t>
            </a:r>
            <a:r>
              <a:rPr lang="en-US" sz="2000" b="1" dirty="0" err="1" smtClean="0"/>
              <a:t>Multiscale</a:t>
            </a:r>
            <a:r>
              <a:rPr lang="en-US" sz="2000" b="1" dirty="0" smtClean="0"/>
              <a:t> dynamics, Centre for Mathematics and Informatics (CWI) Amsterdam, The Netherlands(2011-2012, 2012-2013)</a:t>
            </a:r>
          </a:p>
          <a:p>
            <a:pPr lvl="1"/>
            <a:r>
              <a:rPr lang="en-US" sz="1600" dirty="0" smtClean="0"/>
              <a:t>- STW-project 10118: </a:t>
            </a:r>
            <a:r>
              <a:rPr lang="en-US" sz="1600" i="1" dirty="0" smtClean="0"/>
              <a:t>The start-up of lighting and lightning: Streamer discharges in lamp ignition, electric switches and materials processing</a:t>
            </a:r>
          </a:p>
          <a:p>
            <a:pPr lvl="1"/>
            <a:r>
              <a:rPr lang="en-US" sz="1600" dirty="0" smtClean="0"/>
              <a:t>- STW-project 10751: </a:t>
            </a:r>
            <a:r>
              <a:rPr lang="en-US" sz="1600" i="1" dirty="0" smtClean="0"/>
              <a:t>Transient plasma for air purification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</p:txBody>
      </p:sp>
      <p:pic>
        <p:nvPicPr>
          <p:cNvPr id="7" name="Picture 6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5715000"/>
            <a:ext cx="3789045" cy="702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0329" y="22860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535668"/>
            <a:ext cx="9144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</a:t>
            </a:r>
            <a:r>
              <a:rPr lang="sr-Latn-RS" sz="2400" b="1" dirty="0" smtClean="0"/>
              <a:t>. Pregled naučne aktivnosti kandidata</a:t>
            </a:r>
          </a:p>
          <a:p>
            <a:endParaRPr lang="en-US" sz="800" b="1" dirty="0" smtClean="0"/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 </a:t>
            </a:r>
            <a:r>
              <a:rPr lang="en-US" dirty="0" err="1" smtClean="0"/>
              <a:t>Kandidat</a:t>
            </a:r>
            <a:r>
              <a:rPr lang="en-US" dirty="0" smtClean="0"/>
              <a:t> se </a:t>
            </a:r>
            <a:r>
              <a:rPr lang="en-US" dirty="0" err="1" smtClean="0"/>
              <a:t>bavi</a:t>
            </a:r>
            <a:r>
              <a:rPr lang="en-US" dirty="0" smtClean="0"/>
              <a:t> </a:t>
            </a:r>
            <a:r>
              <a:rPr lang="en-US" dirty="0" err="1" smtClean="0"/>
              <a:t>kinetičkom</a:t>
            </a:r>
            <a:r>
              <a:rPr lang="en-US" dirty="0" smtClean="0"/>
              <a:t> </a:t>
            </a:r>
            <a:r>
              <a:rPr lang="en-US" dirty="0" err="1" smtClean="0"/>
              <a:t>teorijom</a:t>
            </a:r>
            <a:r>
              <a:rPr lang="en-US" dirty="0" smtClean="0"/>
              <a:t> </a:t>
            </a:r>
            <a:r>
              <a:rPr lang="en-US" dirty="0" err="1" smtClean="0"/>
              <a:t>neravnotežnog</a:t>
            </a:r>
            <a:r>
              <a:rPr lang="en-US" dirty="0" smtClean="0"/>
              <a:t> </a:t>
            </a:r>
            <a:r>
              <a:rPr lang="en-US" dirty="0" err="1" smtClean="0"/>
              <a:t>transporta</a:t>
            </a:r>
            <a:r>
              <a:rPr lang="en-US" dirty="0" smtClean="0"/>
              <a:t> </a:t>
            </a:r>
            <a:r>
              <a:rPr lang="en-US" dirty="0" err="1" smtClean="0"/>
              <a:t>naelektrisanih</a:t>
            </a:r>
            <a:r>
              <a:rPr lang="en-US" dirty="0" smtClean="0"/>
              <a:t> </a:t>
            </a:r>
            <a:r>
              <a:rPr lang="en-US" dirty="0" err="1" smtClean="0"/>
              <a:t>čestica</a:t>
            </a:r>
            <a:r>
              <a:rPr lang="en-US" dirty="0" smtClean="0"/>
              <a:t> u </a:t>
            </a:r>
            <a:r>
              <a:rPr lang="en-US" dirty="0" err="1" smtClean="0"/>
              <a:t>gasovima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soft-</a:t>
            </a:r>
            <a:r>
              <a:rPr lang="en-US" dirty="0" err="1" smtClean="0"/>
              <a:t>kondenzovanoj</a:t>
            </a:r>
            <a:r>
              <a:rPr lang="en-US" dirty="0" smtClean="0"/>
              <a:t> </a:t>
            </a:r>
            <a:r>
              <a:rPr lang="en-US" dirty="0" err="1" smtClean="0"/>
              <a:t>materiji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njenim</a:t>
            </a:r>
            <a:r>
              <a:rPr lang="en-US" dirty="0" smtClean="0"/>
              <a:t> </a:t>
            </a:r>
            <a:r>
              <a:rPr lang="en-US" dirty="0" err="1" smtClean="0"/>
              <a:t>primenama</a:t>
            </a:r>
            <a:r>
              <a:rPr lang="en-US" dirty="0" smtClean="0"/>
              <a:t> u </a:t>
            </a:r>
            <a:r>
              <a:rPr lang="en-US" dirty="0" err="1" smtClean="0"/>
              <a:t>različitim</a:t>
            </a:r>
            <a:r>
              <a:rPr lang="en-US" dirty="0" smtClean="0"/>
              <a:t> </a:t>
            </a:r>
            <a:r>
              <a:rPr lang="en-US" dirty="0" err="1" smtClean="0"/>
              <a:t>oblastima</a:t>
            </a:r>
            <a:r>
              <a:rPr lang="en-US" dirty="0" smtClean="0"/>
              <a:t> </a:t>
            </a:r>
            <a:r>
              <a:rPr lang="en-US" dirty="0" err="1" smtClean="0"/>
              <a:t>fizike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primenjene</a:t>
            </a:r>
            <a:r>
              <a:rPr lang="en-US" dirty="0" smtClean="0"/>
              <a:t> </a:t>
            </a:r>
            <a:r>
              <a:rPr lang="en-US" dirty="0" err="1" smtClean="0"/>
              <a:t>nauke</a:t>
            </a:r>
            <a:r>
              <a:rPr lang="en-US" dirty="0" smtClean="0"/>
              <a:t>.</a:t>
            </a:r>
            <a:endParaRPr lang="sr-Latn-RS" dirty="0" smtClean="0"/>
          </a:p>
          <a:p>
            <a:pPr>
              <a:buFont typeface="Arial" pitchFamily="34" charset="0"/>
              <a:buChar char="•"/>
            </a:pPr>
            <a:endParaRPr lang="sr-Latn-RS" sz="800" dirty="0" smtClean="0"/>
          </a:p>
          <a:p>
            <a:r>
              <a:rPr lang="sr-Latn-RS" b="1" dirty="0" smtClean="0"/>
              <a:t>OBLASTI INTERESOVANJA:</a:t>
            </a:r>
            <a:endParaRPr lang="en-US" sz="2000" b="1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sr-Latn-RS" dirty="0" smtClean="0"/>
              <a:t>Kinetička teorija jonizovanih gasova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sr-Latn-RS" dirty="0" smtClean="0"/>
              <a:t>Fizika plazme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sr-Latn-RS" dirty="0" smtClean="0"/>
              <a:t>Atomska i molekulska fizika jonizovanih gasova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sr-Latn-RS" dirty="0" smtClean="0"/>
              <a:t>Fizika rojeva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RS" dirty="0" smtClean="0"/>
              <a:t>gasna elektronika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sr-Latn-RS" dirty="0" smtClean="0"/>
              <a:t>Fizika pozitrona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sr-Latn-RS" dirty="0" smtClean="0"/>
              <a:t>Fizika atmosfera planeta</a:t>
            </a:r>
            <a:r>
              <a:rPr lang="en-US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sr-Latn-RS" dirty="0" smtClean="0"/>
              <a:t>Fizika gasnih detektora čestica visoke energije</a:t>
            </a:r>
          </a:p>
          <a:p>
            <a:pPr>
              <a:buFont typeface="Arial" pitchFamily="34" charset="0"/>
              <a:buChar char="•"/>
            </a:pPr>
            <a:endParaRPr lang="sr-Latn-RS" sz="800" b="1" dirty="0" smtClean="0"/>
          </a:p>
          <a:p>
            <a:pPr>
              <a:buFont typeface="Arial" pitchFamily="34" charset="0"/>
              <a:buChar char="•"/>
            </a:pPr>
            <a:r>
              <a:rPr lang="sr-Latn-RS" b="1" dirty="0" smtClean="0"/>
              <a:t> </a:t>
            </a:r>
            <a:r>
              <a:rPr lang="sr-Latn-RS" dirty="0" smtClean="0"/>
              <a:t>U svom radu dr Saša Dujko koristi široki spektar numeričkih tehnika i metoda za rešavanje parcijalnih diferencijalnih jednačina i sistema nelinearnih jednačina. Centralno mesto u njegovom radu imaju tehnike za rešavanje Boltzmannove jednačine, fluidnih jednačina različite kompleksnosti i Monte Carlo tehnike za transport naelektrisanih čestica.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0329" y="22860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535668"/>
            <a:ext cx="9144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</a:t>
            </a:r>
            <a:r>
              <a:rPr lang="sr-Latn-RS" sz="2400" b="1" dirty="0" smtClean="0"/>
              <a:t>. Pregled naučne aktivnosti kandidata</a:t>
            </a:r>
          </a:p>
          <a:p>
            <a:endParaRPr lang="en-US" sz="800" b="1" dirty="0" smtClean="0"/>
          </a:p>
          <a:p>
            <a:r>
              <a:rPr lang="sr-Latn-RS" sz="2000" b="1" dirty="0" smtClean="0"/>
              <a:t> Tema 1: </a:t>
            </a:r>
            <a:r>
              <a:rPr lang="en-US" sz="2000" b="1" dirty="0" err="1" smtClean="0"/>
              <a:t>Kinetička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teorija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transporta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rojeva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naelektrisanih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čestica</a:t>
            </a:r>
            <a:r>
              <a:rPr lang="sr-Latn-RS" sz="2000" b="1" dirty="0" smtClean="0"/>
              <a:t>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podaci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za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rojeve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elektrona</a:t>
            </a:r>
            <a:endParaRPr lang="sr-Latn-RS" sz="2000" b="1" dirty="0" smtClean="0"/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Transportni koeficijenti i preseci za rasejanje elektrona.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Modelovanje eksperimenata sa rojevima naelektrisanih čestica.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Kinetički fenomeni u transportu elektrona i pozitrona.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</a:t>
            </a:r>
            <a:r>
              <a:rPr lang="en-US" sz="1600" dirty="0" smtClean="0"/>
              <a:t>Monte Carlo </a:t>
            </a:r>
            <a:r>
              <a:rPr lang="en-US" sz="1600" dirty="0" err="1" smtClean="0"/>
              <a:t>simulacije</a:t>
            </a:r>
            <a:r>
              <a:rPr lang="en-US" sz="1600" dirty="0" smtClean="0"/>
              <a:t> </a:t>
            </a:r>
            <a:r>
              <a:rPr lang="en-US" sz="1600" dirty="0" err="1" smtClean="0"/>
              <a:t>nehidrodinamičkih</a:t>
            </a:r>
            <a:r>
              <a:rPr lang="en-US" sz="1600" dirty="0" smtClean="0"/>
              <a:t> </a:t>
            </a:r>
            <a:r>
              <a:rPr lang="en-US" sz="1600" dirty="0" err="1" smtClean="0"/>
              <a:t>efekata</a:t>
            </a:r>
            <a:r>
              <a:rPr lang="en-US" sz="1600" dirty="0" smtClean="0"/>
              <a:t> u </a:t>
            </a:r>
            <a:r>
              <a:rPr lang="en-US" sz="1600" dirty="0" err="1" smtClean="0"/>
              <a:t>prostorno-vremenskoj</a:t>
            </a:r>
            <a:r>
              <a:rPr lang="en-US" sz="1600" dirty="0" smtClean="0"/>
              <a:t> </a:t>
            </a:r>
            <a:r>
              <a:rPr lang="en-US" sz="1600" dirty="0" err="1" smtClean="0"/>
              <a:t>evoluciji</a:t>
            </a:r>
            <a:r>
              <a:rPr lang="en-US" sz="1600" dirty="0" smtClean="0"/>
              <a:t> </a:t>
            </a:r>
            <a:r>
              <a:rPr lang="en-US" sz="1600" dirty="0" err="1" smtClean="0"/>
              <a:t>rojeva</a:t>
            </a:r>
            <a:r>
              <a:rPr lang="sr-Latn-RS" sz="1600" dirty="0" smtClean="0"/>
              <a:t>.</a:t>
            </a:r>
            <a:r>
              <a:rPr lang="en-US" sz="1600" dirty="0" smtClean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" y="3718679"/>
            <a:ext cx="9067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000" b="1" dirty="0" smtClean="0"/>
              <a:t>Najvažniji rezultati:</a:t>
            </a:r>
          </a:p>
          <a:p>
            <a:pPr lvl="1">
              <a:buFont typeface="Arial" pitchFamily="34" charset="0"/>
              <a:buChar char="•"/>
            </a:pPr>
            <a:r>
              <a:rPr lang="sr-Latn-RS" dirty="0" smtClean="0"/>
              <a:t> </a:t>
            </a:r>
            <a:r>
              <a:rPr lang="sr-Latn-RS" sz="1600" dirty="0" smtClean="0"/>
              <a:t>Razvijena je vremenski razložena multi term teorija za rešavanje nekonzervativne Boltzmannove jednačine za rojeve naelektrisanih čestica u hidrodinamičkim uslovima.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Razvijena multi term teorija za rešavanje konzervativne Boltzmannove jednačine u SST uslovima.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Formirani kompletni setovi preseka za rasejanje elektrona u N</a:t>
            </a:r>
            <a:r>
              <a:rPr lang="sr-Latn-RS" sz="1600" baseline="-25000" dirty="0" smtClean="0"/>
              <a:t>2</a:t>
            </a:r>
            <a:r>
              <a:rPr lang="sr-Latn-RS" sz="1600" dirty="0" smtClean="0"/>
              <a:t>O, HBr, C</a:t>
            </a:r>
            <a:r>
              <a:rPr lang="sr-Latn-RS" sz="1600" baseline="-25000" dirty="0" smtClean="0"/>
              <a:t>2</a:t>
            </a:r>
            <a:r>
              <a:rPr lang="sr-Latn-RS" sz="1600" dirty="0" smtClean="0"/>
              <a:t>H</a:t>
            </a:r>
            <a:r>
              <a:rPr lang="sr-Latn-RS" sz="1600" baseline="-25000" dirty="0" smtClean="0"/>
              <a:t>2</a:t>
            </a:r>
            <a:r>
              <a:rPr lang="sr-Latn-RS" sz="1600" dirty="0" smtClean="0"/>
              <a:t>F</a:t>
            </a:r>
            <a:r>
              <a:rPr lang="sr-Latn-RS" sz="1600" baseline="-25000" dirty="0" smtClean="0"/>
              <a:t>4</a:t>
            </a:r>
            <a:r>
              <a:rPr lang="sr-Latn-RS" sz="1600" dirty="0" smtClean="0"/>
              <a:t>, THF, H</a:t>
            </a:r>
            <a:r>
              <a:rPr lang="sr-Latn-RS" sz="1600" baseline="-25000" dirty="0" smtClean="0"/>
              <a:t>2</a:t>
            </a:r>
            <a:r>
              <a:rPr lang="sr-Latn-RS" sz="1600" dirty="0" smtClean="0"/>
              <a:t>O, ...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Razvijen je model steady-state Townsend (SST) eksperimenta u čijoj osnovi se nalazi Monte Carlo metod i jednačine kojima se omogućuje konverzija SST podataka u hidrodinamičke. 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Otkriven čitav niz kinetičkih fenomena u transportu elektrona u statičkim i vremenski promenljivim električnim i magnetskim poljima indukovani eksplicitnim uticajem nekonzervativnih sudara, magnetskog polja, vremenske i prostorne nelokalnosti.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Detaljno je analizirano ponašanje transportnih koeficijenata III reda i korelacije u njihovom ponašanju sa transportnim koeficijentima nižeg reda.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0329" y="22860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535668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</a:t>
            </a:r>
            <a:r>
              <a:rPr lang="sr-Latn-RS" sz="2400" b="1" dirty="0" smtClean="0"/>
              <a:t>. Pregled naučne aktivnosti kandidata</a:t>
            </a:r>
          </a:p>
          <a:p>
            <a:endParaRPr lang="en-US" sz="800" b="1" dirty="0" smtClean="0"/>
          </a:p>
          <a:p>
            <a:r>
              <a:rPr lang="sr-Latn-RS" sz="2000" b="1" dirty="0" smtClean="0"/>
              <a:t> Tema 2: Modelovanje neravnotežnih plazmi, strimera i planetarnih atmosferskih pražnjenja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b="1" dirty="0" smtClean="0"/>
              <a:t>Ra</a:t>
            </a:r>
            <a:r>
              <a:rPr lang="sr-Latn-RS" sz="1600" b="1" dirty="0" smtClean="0"/>
              <a:t>zvoj kinetičkih, fluidnih i hibridnih modela neravnotežne plazme.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b="1" dirty="0" smtClean="0"/>
              <a:t> Modelovanje strimera:</a:t>
            </a:r>
          </a:p>
          <a:p>
            <a:pPr lvl="2">
              <a:buFont typeface="Arial" pitchFamily="34" charset="0"/>
              <a:buChar char="•"/>
            </a:pPr>
            <a:r>
              <a:rPr lang="sr-Latn-RS" sz="1600" dirty="0" smtClean="0"/>
              <a:t> razumevanje mehanizama za propagaciju negativnih i pozitivnih strimera</a:t>
            </a:r>
          </a:p>
          <a:p>
            <a:pPr lvl="2">
              <a:buFont typeface="Arial" pitchFamily="34" charset="0"/>
              <a:buChar char="•"/>
            </a:pPr>
            <a:r>
              <a:rPr lang="sr-Latn-RS" sz="1600" dirty="0" smtClean="0"/>
              <a:t> razvoj fluidnih modela strimerskih pražnjenja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</a:t>
            </a:r>
            <a:r>
              <a:rPr lang="sr-Latn-RS" sz="1600" b="1" dirty="0" smtClean="0"/>
              <a:t>Modelovanje planetarnih atmosferskih pražnjenja:</a:t>
            </a:r>
          </a:p>
          <a:p>
            <a:pPr lvl="2">
              <a:buFont typeface="Arial" pitchFamily="34" charset="0"/>
              <a:buChar char="•"/>
            </a:pPr>
            <a:r>
              <a:rPr lang="sr-Latn-RS" sz="1600" dirty="0" smtClean="0"/>
              <a:t> sprajtovi i vilenjaci</a:t>
            </a:r>
          </a:p>
          <a:p>
            <a:pPr lvl="2">
              <a:buFont typeface="Arial" pitchFamily="34" charset="0"/>
              <a:buChar char="•"/>
            </a:pPr>
            <a:r>
              <a:rPr lang="sr-Latn-RS" sz="1600" dirty="0" smtClean="0"/>
              <a:t> propagacija elektromagnetskih talasa u atmosferi</a:t>
            </a:r>
          </a:p>
          <a:p>
            <a:pPr lvl="2">
              <a:buFont typeface="Arial" pitchFamily="34" charset="0"/>
              <a:buChar char="•"/>
            </a:pPr>
            <a:r>
              <a:rPr lang="sr-Latn-RS" sz="1600" dirty="0" smtClean="0"/>
              <a:t> termalizacija visokoenergijskih elektrona i modelovanje bežećih elektrona</a:t>
            </a:r>
          </a:p>
          <a:p>
            <a:pPr lvl="2">
              <a:buFont typeface="Arial" pitchFamily="34" charset="0"/>
              <a:buChar char="•"/>
            </a:pPr>
            <a:r>
              <a:rPr lang="sr-Latn-RS" sz="1600" dirty="0" smtClean="0"/>
              <a:t> visoko energijski fenomeni (emisija pozitrona, snopova elektrona i neutrona).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" y="4949785"/>
            <a:ext cx="90678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000" b="1" dirty="0" smtClean="0"/>
              <a:t>Najvažniji rezultati:</a:t>
            </a:r>
          </a:p>
          <a:p>
            <a:pPr lvl="1">
              <a:buFont typeface="Arial" pitchFamily="34" charset="0"/>
              <a:buChar char="•"/>
            </a:pPr>
            <a:r>
              <a:rPr lang="sr-Latn-RS" dirty="0" smtClean="0"/>
              <a:t> </a:t>
            </a:r>
            <a:r>
              <a:rPr lang="sr-Latn-RS" sz="1600" dirty="0" smtClean="0"/>
              <a:t>Razvijena vremenski razložena multi term teorija za rešavanje nekonzervativne Boltzmannove jednačine u proizvoljnoj konfiguraciji električnog i magnetskog polja.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Predložen nov mehanizam za grejanje elektrona u ICP plazmama baziran na efektima ciklotronske rezonance i vremenske nelokalnosti transporta elektrona.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Razvijen je fluidni model višeg reda za neravnotežnu plazmu:</a:t>
            </a:r>
          </a:p>
          <a:p>
            <a:pPr lvl="2">
              <a:buFont typeface="Arial" pitchFamily="34" charset="0"/>
              <a:buChar char="•"/>
            </a:pPr>
            <a:r>
              <a:rPr lang="sr-Latn-RS" sz="1600" dirty="0" smtClean="0"/>
              <a:t> model je baziran na brzinskim momentima Boltzmannove jednačine i teoriji prenosa impulsa.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0329" y="22860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535668"/>
            <a:ext cx="91440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</a:t>
            </a:r>
            <a:r>
              <a:rPr lang="sr-Latn-RS" sz="2400" b="1" dirty="0" smtClean="0"/>
              <a:t>. Pregled naučne aktivnosti kandidata</a:t>
            </a:r>
          </a:p>
          <a:p>
            <a:endParaRPr lang="en-US" sz="800" b="1" dirty="0" smtClean="0"/>
          </a:p>
          <a:p>
            <a:r>
              <a:rPr lang="sr-Latn-RS" sz="2000" b="1" dirty="0" smtClean="0"/>
              <a:t> Tema 3: Modelovanje gasnih detektora čestica visoke energije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b="1" dirty="0" smtClean="0"/>
              <a:t> </a:t>
            </a:r>
            <a:r>
              <a:rPr lang="sr-Latn-RS" sz="1600" b="1" dirty="0" smtClean="0"/>
              <a:t>Modelovanje detektora sa ravnim otoprnim elektrodama (RPC detectors)</a:t>
            </a:r>
          </a:p>
          <a:p>
            <a:pPr lvl="2">
              <a:buFont typeface="Arial" pitchFamily="34" charset="0"/>
              <a:buChar char="•"/>
            </a:pPr>
            <a:r>
              <a:rPr lang="sr-Latn-RS" sz="1600" b="1" dirty="0" smtClean="0"/>
              <a:t> </a:t>
            </a:r>
            <a:r>
              <a:rPr lang="sr-Latn-RS" sz="1600" dirty="0" smtClean="0"/>
              <a:t>Proučavanje transporta i kinetičkih fenomena elektrona u smeši C</a:t>
            </a:r>
            <a:r>
              <a:rPr lang="sr-Latn-RS" sz="1600" baseline="-25000" dirty="0" smtClean="0"/>
              <a:t>2</a:t>
            </a:r>
            <a:r>
              <a:rPr lang="sr-Latn-RS" sz="1600" dirty="0" smtClean="0"/>
              <a:t>H</a:t>
            </a:r>
            <a:r>
              <a:rPr lang="sr-Latn-RS" sz="1600" baseline="-25000" dirty="0" smtClean="0"/>
              <a:t>2</a:t>
            </a:r>
            <a:r>
              <a:rPr lang="sr-Latn-RS" sz="1600" dirty="0" smtClean="0"/>
              <a:t>F</a:t>
            </a:r>
            <a:r>
              <a:rPr lang="sr-Latn-RS" sz="1600" baseline="-25000" dirty="0" smtClean="0"/>
              <a:t>4</a:t>
            </a:r>
            <a:r>
              <a:rPr lang="sr-Latn-RS" sz="1600" dirty="0" smtClean="0"/>
              <a:t> – iso-C</a:t>
            </a:r>
            <a:r>
              <a:rPr lang="sr-Latn-RS" sz="1600" baseline="-25000" dirty="0" smtClean="0"/>
              <a:t>4</a:t>
            </a:r>
            <a:r>
              <a:rPr lang="sr-Latn-RS" sz="1600" dirty="0" smtClean="0"/>
              <a:t>H</a:t>
            </a:r>
            <a:r>
              <a:rPr lang="sr-Latn-RS" sz="1600" baseline="-25000" dirty="0" smtClean="0"/>
              <a:t>10</a:t>
            </a:r>
            <a:r>
              <a:rPr lang="sr-Latn-RS" sz="1600" dirty="0" smtClean="0"/>
              <a:t> – SF</a:t>
            </a:r>
            <a:r>
              <a:rPr lang="sr-Latn-RS" sz="1600" baseline="-25000" dirty="0" smtClean="0"/>
              <a:t>6</a:t>
            </a:r>
            <a:r>
              <a:rPr lang="sr-Latn-RS" sz="1600" dirty="0" smtClean="0"/>
              <a:t>.</a:t>
            </a:r>
          </a:p>
          <a:p>
            <a:pPr lvl="2">
              <a:buFont typeface="Arial" pitchFamily="34" charset="0"/>
              <a:buChar char="•"/>
            </a:pPr>
            <a:r>
              <a:rPr lang="sr-Latn-RS" sz="1600" dirty="0" smtClean="0"/>
              <a:t> Razvoj mikroskopskog modela detektora u čijoj osnovi se nalazi Monte Carlo metoda</a:t>
            </a:r>
          </a:p>
          <a:p>
            <a:pPr lvl="2">
              <a:buFont typeface="Arial" pitchFamily="34" charset="0"/>
              <a:buChar char="•"/>
            </a:pPr>
            <a:r>
              <a:rPr lang="sr-Latn-RS" sz="1600" dirty="0" smtClean="0"/>
              <a:t> Razvoj fluidnog modela RPC detektora.</a:t>
            </a:r>
          </a:p>
          <a:p>
            <a:pPr lvl="2">
              <a:buFont typeface="Arial" pitchFamily="34" charset="0"/>
              <a:buChar char="•"/>
            </a:pPr>
            <a:r>
              <a:rPr lang="sr-Latn-RS" sz="1600" dirty="0" smtClean="0"/>
              <a:t> Razvoj kombinovanog modela baziranog na Monte Carlo tehnici i fluidnim jednačinama.</a:t>
            </a:r>
          </a:p>
          <a:p>
            <a:pPr lvl="2">
              <a:buFont typeface="Arial" pitchFamily="34" charset="0"/>
              <a:buChar char="•"/>
            </a:pPr>
            <a:endParaRPr lang="sr-Latn-RS" sz="800" b="1" dirty="0" smtClean="0"/>
          </a:p>
          <a:p>
            <a:pPr lvl="1">
              <a:buFont typeface="Arial" pitchFamily="34" charset="0"/>
              <a:buChar char="•"/>
            </a:pPr>
            <a:r>
              <a:rPr lang="sr-Latn-RS" sz="1600" b="1" dirty="0" smtClean="0"/>
              <a:t> Modelovanje komora sa vremenskom projekcijom (Time projection chambers - TPC)</a:t>
            </a:r>
            <a:endParaRPr lang="sr-Latn-RS" sz="1600" dirty="0" smtClean="0"/>
          </a:p>
          <a:p>
            <a:pPr lvl="2">
              <a:buFont typeface="Arial" pitchFamily="34" charset="0"/>
              <a:buChar char="•"/>
            </a:pPr>
            <a:r>
              <a:rPr lang="sr-Latn-RS" sz="1600" dirty="0" smtClean="0"/>
              <a:t> Analiza transporta elektrona u smešama Ne i CO</a:t>
            </a:r>
            <a:r>
              <a:rPr lang="sr-Latn-RS" sz="1600" baseline="-25000" dirty="0" smtClean="0"/>
              <a:t>2</a:t>
            </a:r>
            <a:r>
              <a:rPr lang="sr-Latn-RS" sz="1600" dirty="0" smtClean="0"/>
              <a:t>. </a:t>
            </a:r>
          </a:p>
          <a:p>
            <a:pPr lvl="2">
              <a:buFont typeface="Arial" pitchFamily="34" charset="0"/>
              <a:buChar char="•"/>
            </a:pPr>
            <a:r>
              <a:rPr lang="sr-Latn-RS" sz="1600" dirty="0" smtClean="0"/>
              <a:t> Proračun i analiza trajektorija elektrona u paralelnoj orijentaciji električnog i magnetskog polja u sudarno dominantnom režimu.</a:t>
            </a:r>
          </a:p>
          <a:p>
            <a:pPr lvl="2">
              <a:buFont typeface="Arial" pitchFamily="34" charset="0"/>
              <a:buChar char="•"/>
            </a:pPr>
            <a:r>
              <a:rPr lang="sr-Latn-RS" sz="1600" b="1" dirty="0" smtClean="0"/>
              <a:t> </a:t>
            </a:r>
            <a:r>
              <a:rPr lang="sr-Latn-RS" sz="1600" dirty="0" smtClean="0"/>
              <a:t>Proučavanje efekata varijacije temperature, pritiska i prisustva nečistoća na parametere detektora.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" y="5213628"/>
            <a:ext cx="90678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000" b="1" dirty="0" smtClean="0"/>
              <a:t>Najvažniji rezultati:</a:t>
            </a:r>
          </a:p>
          <a:p>
            <a:pPr lvl="1">
              <a:buFont typeface="Arial" pitchFamily="34" charset="0"/>
              <a:buChar char="•"/>
            </a:pPr>
            <a:r>
              <a:rPr lang="sr-Latn-RS" dirty="0" smtClean="0"/>
              <a:t> </a:t>
            </a:r>
            <a:r>
              <a:rPr lang="sr-Latn-RS" sz="1600" dirty="0" smtClean="0"/>
              <a:t>Razvijen je prvi mikroskopski model</a:t>
            </a:r>
            <a:r>
              <a:rPr lang="en-US" sz="1600" dirty="0" smtClean="0"/>
              <a:t> RPC </a:t>
            </a:r>
            <a:r>
              <a:rPr lang="en-US" sz="1600" dirty="0" err="1" smtClean="0"/>
              <a:t>detektora</a:t>
            </a:r>
            <a:r>
              <a:rPr lang="sr-Latn-RS" sz="1600" dirty="0" smtClean="0"/>
              <a:t> korišćenjem računarskih sistema visokih performansi i precizno izračunati parametri detektora, vremenska rezolucija i efikasnost.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Otkriven je veći broj kinetičkih fenomena u transportu elektrona u RPC detektorima koji su instalirani na ATLAS, CMS i ALICE eksperimentima u CERNu.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6350" y="265112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0329" y="228600"/>
            <a:ext cx="5316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Izbor</a:t>
            </a:r>
            <a:r>
              <a:rPr lang="en-US" sz="3600" dirty="0" smtClean="0"/>
              <a:t> u </a:t>
            </a:r>
            <a:r>
              <a:rPr lang="en-US" sz="3600" dirty="0" err="1" smtClean="0"/>
              <a:t>zvanje</a:t>
            </a:r>
            <a:r>
              <a:rPr lang="en-US" sz="3600" dirty="0" smtClean="0"/>
              <a:t> </a:t>
            </a:r>
            <a:endParaRPr lang="sr-Latn-RS" sz="3600" dirty="0" smtClean="0"/>
          </a:p>
          <a:p>
            <a:r>
              <a:rPr lang="en-US" sz="3600" dirty="0" err="1" smtClean="0"/>
              <a:t>nau</a:t>
            </a:r>
            <a:r>
              <a:rPr lang="sr-Latn-RS" sz="3600" dirty="0" smtClean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savetnik</a:t>
            </a:r>
            <a:r>
              <a:rPr lang="en-US" sz="3600" dirty="0" smtClean="0"/>
              <a:t>: Sa</a:t>
            </a:r>
            <a:r>
              <a:rPr lang="sr-Latn-RS" sz="3600" dirty="0" smtClean="0"/>
              <a:t>ša Dujko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535668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</a:t>
            </a:r>
            <a:r>
              <a:rPr lang="sr-Latn-RS" sz="2400" b="1" dirty="0" smtClean="0"/>
              <a:t>. Pregled naučne aktivnosti kandidata</a:t>
            </a:r>
          </a:p>
          <a:p>
            <a:endParaRPr lang="en-US" sz="800" b="1" dirty="0" smtClean="0"/>
          </a:p>
          <a:p>
            <a:r>
              <a:rPr lang="sr-Latn-RS" sz="2000" b="1" dirty="0" smtClean="0"/>
              <a:t> Tema 4: </a:t>
            </a:r>
            <a:r>
              <a:rPr lang="en-US" sz="2000" b="1" dirty="0" err="1" smtClean="0"/>
              <a:t>Sudarni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transportni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procesi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pozitrona</a:t>
            </a:r>
            <a:r>
              <a:rPr lang="en-US" sz="2000" b="1" dirty="0" smtClean="0"/>
              <a:t> u </a:t>
            </a:r>
            <a:r>
              <a:rPr lang="en-US" sz="2000" b="1" dirty="0" err="1" smtClean="0"/>
              <a:t>gasovima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tečnostima</a:t>
            </a:r>
            <a:r>
              <a:rPr lang="en-US" sz="2000" b="1" dirty="0" smtClean="0"/>
              <a:t>: </a:t>
            </a:r>
            <a:r>
              <a:rPr lang="en-US" sz="2000" b="1" dirty="0" err="1" smtClean="0"/>
              <a:t>primene</a:t>
            </a:r>
            <a:r>
              <a:rPr lang="en-US" sz="2000" b="1" dirty="0" smtClean="0"/>
              <a:t> u </a:t>
            </a:r>
            <a:r>
              <a:rPr lang="en-US" sz="2000" b="1" dirty="0" err="1" smtClean="0"/>
              <a:t>biomedicini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modelovanju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pozitronskih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trapova</a:t>
            </a:r>
            <a:endParaRPr lang="sr-Latn-RS" sz="2000" b="1" dirty="0" smtClean="0"/>
          </a:p>
          <a:p>
            <a:pPr lvl="1">
              <a:buFont typeface="Arial" pitchFamily="34" charset="0"/>
              <a:buChar char="•"/>
            </a:pPr>
            <a:r>
              <a:rPr lang="en-US" sz="1600" b="1" dirty="0" smtClean="0"/>
              <a:t> </a:t>
            </a:r>
            <a:r>
              <a:rPr lang="sr-Latn-RS" sz="1600" b="1" dirty="0" smtClean="0"/>
              <a:t>Razvoj sudarnih i transportnih podataka za rojeve pozitrona u gasovima.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b="1" dirty="0" smtClean="0"/>
              <a:t> Biomedicinske aplikacije transporta pozitrona:</a:t>
            </a:r>
          </a:p>
          <a:p>
            <a:pPr lvl="2">
              <a:buFont typeface="Arial" pitchFamily="34" charset="0"/>
              <a:buChar char="•"/>
            </a:pPr>
            <a:r>
              <a:rPr lang="sr-Latn-RS" sz="1600" b="1" dirty="0" smtClean="0"/>
              <a:t> Transport i termalizacija pozitrona u vodenoj pari i vodi.</a:t>
            </a:r>
          </a:p>
          <a:p>
            <a:pPr lvl="2">
              <a:buFont typeface="Arial" pitchFamily="34" charset="0"/>
              <a:buChar char="•"/>
            </a:pPr>
            <a:r>
              <a:rPr lang="sr-Latn-RS" sz="1600" b="1" dirty="0" smtClean="0"/>
              <a:t> Razvoj Monte Carlo algoritama za proračun trajektorija primarnih pozitrona i sekundarnih elektrona.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b="1" dirty="0" smtClean="0"/>
              <a:t> Modelovanje pozitronskih trapova:</a:t>
            </a:r>
          </a:p>
          <a:p>
            <a:pPr lvl="2">
              <a:buFont typeface="Arial" pitchFamily="34" charset="0"/>
              <a:buChar char="•"/>
            </a:pPr>
            <a:r>
              <a:rPr lang="sr-Latn-RS" sz="1600" b="1" dirty="0" smtClean="0"/>
              <a:t> Primena tehnike rojeva u optimizaciji Penning-Malmberg-Surko trapa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b="1" dirty="0" smtClean="0"/>
              <a:t> Razvoj kinetičke teorije transporta pozitrona u soft-kondenzovanoj materiji.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797385"/>
            <a:ext cx="91440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000" b="1" dirty="0" smtClean="0"/>
              <a:t>Najvažniji rezultati:</a:t>
            </a:r>
          </a:p>
          <a:p>
            <a:pPr lvl="1">
              <a:buFont typeface="Arial" pitchFamily="34" charset="0"/>
              <a:buChar char="•"/>
            </a:pPr>
            <a:r>
              <a:rPr lang="sr-Latn-RS" dirty="0" smtClean="0"/>
              <a:t> </a:t>
            </a:r>
            <a:r>
              <a:rPr lang="sr-Latn-RS" sz="1600" dirty="0" smtClean="0"/>
              <a:t>Formirani kompletni skupovi preseka za rasejanje pozitrona u H</a:t>
            </a:r>
            <a:r>
              <a:rPr lang="sr-Latn-RS" sz="1600" baseline="-25000" dirty="0" smtClean="0"/>
              <a:t>2</a:t>
            </a:r>
            <a:r>
              <a:rPr lang="sr-Latn-RS" sz="1600" dirty="0" smtClean="0"/>
              <a:t>, N</a:t>
            </a:r>
            <a:r>
              <a:rPr lang="sr-Latn-RS" sz="1600" baseline="-25000" dirty="0" smtClean="0"/>
              <a:t>2</a:t>
            </a:r>
            <a:r>
              <a:rPr lang="sr-Latn-RS" sz="1600" dirty="0" smtClean="0"/>
              <a:t>, CF</a:t>
            </a:r>
            <a:r>
              <a:rPr lang="sr-Latn-RS" sz="1600" baseline="-25000" dirty="0" smtClean="0"/>
              <a:t>4</a:t>
            </a:r>
            <a:r>
              <a:rPr lang="sr-Latn-RS" sz="1600" dirty="0" smtClean="0"/>
              <a:t> i H</a:t>
            </a:r>
            <a:r>
              <a:rPr lang="sr-Latn-RS" sz="1600" baseline="-25000" dirty="0" smtClean="0"/>
              <a:t>2</a:t>
            </a:r>
            <a:r>
              <a:rPr lang="sr-Latn-RS" sz="1600" dirty="0" smtClean="0"/>
              <a:t>O.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Opažen veći broj kinetičkih fenomena u transportu i termalizaciji pozitrona.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Identifikovani domeni primenljivosti aproksimativnih teorija transporta pozitrona.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Fluidna teorija transporta pozitrona u gasovima proširena u domen tečnosti.</a:t>
            </a:r>
          </a:p>
          <a:p>
            <a:pPr lvl="1">
              <a:buFont typeface="Arial" pitchFamily="34" charset="0"/>
              <a:buChar char="•"/>
            </a:pPr>
            <a:r>
              <a:rPr lang="sr-Latn-RS" sz="1600" dirty="0" smtClean="0"/>
              <a:t> Razvijen kolizioni operatori za Boltzmannovu jednačinu koji opisuju egzaktno procese jonizacije molekula u sudarima sa pozitronima.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3189</Words>
  <Application>Microsoft Office PowerPoint</Application>
  <PresentationFormat>On-screen Show (4:3)</PresentationFormat>
  <Paragraphs>381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 Dujko</dc:creator>
  <cp:lastModifiedBy>Sasa Dujko</cp:lastModifiedBy>
  <cp:revision>31</cp:revision>
  <dcterms:created xsi:type="dcterms:W3CDTF">2015-06-01T15:07:18Z</dcterms:created>
  <dcterms:modified xsi:type="dcterms:W3CDTF">2015-06-12T11:50:20Z</dcterms:modified>
</cp:coreProperties>
</file>