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-822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65E75-FF50-40E1-877E-BD1C50D5E5D9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D812F-A1A2-4C0F-91B9-887E90E1E766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52939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3D3F9F-C4DD-47F4-9D6E-6BF32CF5B2C7}" type="slidenum">
              <a:rPr lang="en-US" altLang="sr-Latn-RS"/>
              <a:pPr eaLnBrk="1" hangingPunct="1"/>
              <a:t>1</a:t>
            </a:fld>
            <a:endParaRPr lang="en-US" altLang="sr-Latn-R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13252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7C36F9-AFAD-486D-B129-A605388EC7FE}" type="slidenum">
              <a:rPr lang="en-US" altLang="sr-Latn-RS"/>
              <a:pPr eaLnBrk="1" hangingPunct="1"/>
              <a:t>10</a:t>
            </a:fld>
            <a:endParaRPr lang="en-US" altLang="sr-Latn-R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187709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72C96F-8B26-4977-AD5A-5A85AA11C376}" type="slidenum">
              <a:rPr lang="en-US" altLang="sr-Latn-RS"/>
              <a:pPr eaLnBrk="1" hangingPunct="1"/>
              <a:t>11</a:t>
            </a:fld>
            <a:endParaRPr lang="en-US" altLang="sr-Latn-R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932610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339F5F4-A525-4849-8DEA-CA31FCC74235}" type="slidenum">
              <a:rPr lang="en-US" altLang="sr-Latn-RS"/>
              <a:pPr eaLnBrk="1" hangingPunct="1"/>
              <a:t>2</a:t>
            </a:fld>
            <a:endParaRPr lang="en-US" altLang="sr-Latn-R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14268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4DCB7A-62F5-452B-AC6F-C248F9DC322C}" type="slidenum">
              <a:rPr lang="en-US" altLang="sr-Latn-RS"/>
              <a:pPr eaLnBrk="1" hangingPunct="1"/>
              <a:t>3</a:t>
            </a:fld>
            <a:endParaRPr lang="en-US" altLang="sr-Latn-R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899156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4DCB7A-62F5-452B-AC6F-C248F9DC322C}" type="slidenum">
              <a:rPr lang="en-US" altLang="sr-Latn-RS"/>
              <a:pPr eaLnBrk="1" hangingPunct="1"/>
              <a:t>4</a:t>
            </a:fld>
            <a:endParaRPr lang="en-US" altLang="sr-Latn-R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89915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168675-1C69-485C-B9E6-CE37E02CC805}" type="slidenum">
              <a:rPr lang="en-US" altLang="sr-Latn-RS"/>
              <a:pPr eaLnBrk="1" hangingPunct="1"/>
              <a:t>5</a:t>
            </a:fld>
            <a:endParaRPr lang="en-US" altLang="sr-Latn-R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2345926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01B930-3AEA-440C-B252-E75DDE0E192E}" type="slidenum">
              <a:rPr lang="en-US" altLang="sr-Latn-RS"/>
              <a:pPr eaLnBrk="1" hangingPunct="1"/>
              <a:t>6</a:t>
            </a:fld>
            <a:endParaRPr lang="en-US" altLang="sr-Latn-R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046174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9D6BEB-CE57-407B-A13D-29EB65AFBB9F}" type="slidenum">
              <a:rPr lang="en-US" altLang="sr-Latn-RS"/>
              <a:pPr eaLnBrk="1" hangingPunct="1"/>
              <a:t>7</a:t>
            </a:fld>
            <a:endParaRPr lang="en-US" altLang="sr-Latn-R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555353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2812F12-75BC-41E4-92B5-E6CDE405F4DF}" type="slidenum">
              <a:rPr lang="en-US" altLang="sr-Latn-RS"/>
              <a:pPr eaLnBrk="1" hangingPunct="1"/>
              <a:t>8</a:t>
            </a:fld>
            <a:endParaRPr lang="en-US" altLang="sr-Latn-R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1611389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0D0353-8AC8-476C-87B9-F585FD8F02F7}" type="slidenum">
              <a:rPr lang="en-US" altLang="sr-Latn-RS"/>
              <a:pPr eaLnBrk="1" hangingPunct="1"/>
              <a:t>9</a:t>
            </a:fld>
            <a:endParaRPr lang="en-US" altLang="sr-Latn-R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3225325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30310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64722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88409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13421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47080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8339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28392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34349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8273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75581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76390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22B66-BAA6-4E8B-BFB0-E04FECFE765C}" type="datetimeFigureOut">
              <a:rPr lang="sr-Latn-CS" smtClean="0"/>
              <a:t>9.7.2015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AB7A-0D3A-410B-A864-421C55112997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94388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276600" y="2590801"/>
            <a:ext cx="5867400" cy="1470025"/>
          </a:xfrm>
        </p:spPr>
        <p:txBody>
          <a:bodyPr rtlCol="0">
            <a:normAutofit fontScale="90000"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800" kern="0" dirty="0" err="1">
                <a:solidFill>
                  <a:srgbClr val="000000"/>
                </a:solidFill>
              </a:rPr>
              <a:t>Мустра</a:t>
            </a:r>
            <a:r>
              <a:rPr lang="en-US" sz="3800" kern="0" dirty="0">
                <a:solidFill>
                  <a:srgbClr val="000000"/>
                </a:solidFill>
              </a:rPr>
              <a:t> </a:t>
            </a:r>
            <a:r>
              <a:rPr lang="en-US" sz="3800" kern="0" dirty="0" err="1">
                <a:solidFill>
                  <a:srgbClr val="000000"/>
                </a:solidFill>
              </a:rPr>
              <a:t>за</a:t>
            </a:r>
            <a:r>
              <a:rPr lang="en-US" sz="3800" kern="0" dirty="0">
                <a:solidFill>
                  <a:srgbClr val="000000"/>
                </a:solidFill>
              </a:rPr>
              <a:t> </a:t>
            </a:r>
            <a:r>
              <a:rPr lang="en-US" sz="3800" kern="0" dirty="0" err="1">
                <a:solidFill>
                  <a:srgbClr val="000000"/>
                </a:solidFill>
              </a:rPr>
              <a:t>презентацију</a:t>
            </a:r>
            <a:r>
              <a:rPr lang="en-US" sz="3800" kern="0" dirty="0">
                <a:solidFill>
                  <a:srgbClr val="000000"/>
                </a:solidFill>
              </a:rPr>
              <a:t> </a:t>
            </a:r>
            <a:r>
              <a:rPr lang="en-US" sz="3800" kern="0" dirty="0" err="1">
                <a:solidFill>
                  <a:srgbClr val="000000"/>
                </a:solidFill>
              </a:rPr>
              <a:t>за</a:t>
            </a:r>
            <a:r>
              <a:rPr lang="en-US" sz="3800" kern="0" dirty="0">
                <a:solidFill>
                  <a:srgbClr val="000000"/>
                </a:solidFill>
              </a:rPr>
              <a:t> </a:t>
            </a:r>
            <a:r>
              <a:rPr lang="en-US" sz="3800" kern="0" dirty="0" err="1">
                <a:solidFill>
                  <a:srgbClr val="000000"/>
                </a:solidFill>
              </a:rPr>
              <a:t>избор</a:t>
            </a:r>
            <a:r>
              <a:rPr lang="en-US" sz="3800" kern="0" dirty="0">
                <a:solidFill>
                  <a:srgbClr val="000000"/>
                </a:solidFill>
              </a:rPr>
              <a:t> у </a:t>
            </a:r>
            <a:r>
              <a:rPr lang="en-US" sz="3800" kern="0" dirty="0" err="1">
                <a:solidFill>
                  <a:srgbClr val="000000"/>
                </a:solidFill>
              </a:rPr>
              <a:t>звање</a:t>
            </a:r>
            <a:r>
              <a:rPr lang="en-US" sz="3800" kern="0" dirty="0">
                <a:solidFill>
                  <a:srgbClr val="000000"/>
                </a:solidFill>
              </a:rPr>
              <a:t> </a:t>
            </a:r>
            <a:r>
              <a:rPr lang="en-US" sz="3800" kern="0" dirty="0" err="1">
                <a:solidFill>
                  <a:srgbClr val="000000"/>
                </a:solidFill>
              </a:rPr>
              <a:t>научни</a:t>
            </a:r>
            <a:r>
              <a:rPr lang="en-US" sz="3800" kern="0" dirty="0">
                <a:solidFill>
                  <a:srgbClr val="000000"/>
                </a:solidFill>
              </a:rPr>
              <a:t> </a:t>
            </a:r>
            <a:r>
              <a:rPr lang="en-US" sz="3800" kern="0" dirty="0" err="1">
                <a:solidFill>
                  <a:srgbClr val="000000"/>
                </a:solidFill>
              </a:rPr>
              <a:t>саветник</a:t>
            </a:r>
            <a:r>
              <a:rPr lang="sr-Cyrl-RS" sz="3800" kern="0" dirty="0">
                <a:solidFill>
                  <a:srgbClr val="000000"/>
                </a:solidFill>
              </a:rPr>
              <a:t> (15-17 минута)</a:t>
            </a:r>
            <a:endParaRPr lang="en-US" sz="3800" kern="0" dirty="0">
              <a:solidFill>
                <a:srgbClr val="000000"/>
              </a:solidFill>
            </a:endParaRPr>
          </a:p>
        </p:txBody>
      </p:sp>
      <p:pic>
        <p:nvPicPr>
          <p:cNvPr id="1843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00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828800" y="990607"/>
            <a:ext cx="8686800" cy="417258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 претходног избора у звање, кандидат је објавио 8 радова категорије М21, 5 рада категорије М22, 1 рад категорије М31, 3 радa категорије М33, 1 рад категорије М52 , као и 11 радова категорије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М34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цитирани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latin typeface="Times New Roman" pitchFamily="18" charset="0"/>
                <a:cs typeface="Times New Roman" pitchFamily="18" charset="0"/>
              </a:rPr>
              <a:t>више од 140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(без аутоцитата)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периоду 1996-2015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итативну анализу рада кандидата</a:t>
            </a:r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3490914" y="2490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75008"/>
              </p:ext>
            </p:extLst>
          </p:nvPr>
        </p:nvGraphicFramePr>
        <p:xfrm>
          <a:off x="2133600" y="4190999"/>
          <a:ext cx="8077200" cy="202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95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Остварено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Потребно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370956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Укупно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65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М10+М20+М31+М32+М33+М41+М42+M51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00.5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М11+М12+М21+М22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М23+М24+M31+M32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89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35</a:t>
                      </a:r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9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828797" y="2538043"/>
            <a:ext cx="10081849" cy="460716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Имајући у виду изузетно високу вредност и оргиналност научне активности и научних радова др Дејана Тимотијевић, као и његове изванредне академске и истраживачке способности, значајне и оргиналне доприносе организацији научног рада и међународној сарадњи мишљења смо да је кандидат достигао високу истраживачку зрелост и компететност. На основу података из извештаја види се да је он задовољио и вишеструко надмашио све квантитативне и квалитативне услове за избор у звање научног саветника који су прописани правилником Министарства просвете, науке и технолошког развоја Републике Србије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Због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тога нам је задовољство да предложимо Научном већу Института да донесе одлуку о прихватању предлога за избор др Дејана Тимотијевић у звање научни саветник.</a:t>
            </a: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Таско Грозданов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саветник, Институт за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Бранислав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Јеленковић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научни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саветник, Институт за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физику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Миливој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Белић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саветник, Институт за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физику          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Милан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Кнежевић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редовни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професор, Физички факултет у Београду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3490914" y="2490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8926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762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276349" y="2524184"/>
            <a:ext cx="8181975" cy="3352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2000" dirty="0" smtClean="0">
                <a:latin typeface="Times New Roman" panose="02020603050405020304" pitchFamily="18" charset="0"/>
              </a:rPr>
              <a:t>Ћуприја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18.03.1964. </a:t>
            </a:r>
            <a:endParaRPr lang="sr-Cyrl-C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en-US" sz="1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1987. дипломирао на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Физичком факултету у Београду, </a:t>
            </a:r>
            <a:endParaRPr lang="ru-RU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смер теоријска  физика</a:t>
            </a:r>
          </a:p>
          <a:p>
            <a:pPr algn="just">
              <a:spcBef>
                <a:spcPts val="0"/>
              </a:spcBef>
              <a:defRPr/>
            </a:pPr>
            <a:endParaRPr lang="ru-RU" sz="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1991. магистрирао на </a:t>
            </a:r>
            <a:r>
              <a:rPr lang="sr-Cyrl-C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Физичком 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факултету у Београду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магистарски рад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CS" sz="2000" dirty="0">
                <a:latin typeface="Times New Roman"/>
                <a:ea typeface="Times New Roman"/>
              </a:rPr>
              <a:t>Хаос и нестабилности у </a:t>
            </a:r>
            <a:r>
              <a:rPr lang="sr-Cyrl-CS" sz="2000" dirty="0" smtClean="0">
                <a:latin typeface="Times New Roman"/>
                <a:ea typeface="Times New Roman"/>
              </a:rPr>
              <a:t>фазнокоњугованим</a:t>
            </a:r>
          </a:p>
          <a:p>
            <a:pPr algn="just">
              <a:spcBef>
                <a:spcPts val="0"/>
              </a:spcBef>
              <a:defRPr/>
            </a:pPr>
            <a:r>
              <a:rPr lang="sr-Cyrl-CS" sz="2000" dirty="0">
                <a:latin typeface="Times New Roman"/>
                <a:ea typeface="Times New Roman"/>
              </a:rPr>
              <a:t> </a:t>
            </a:r>
            <a:r>
              <a:rPr lang="sr-Cyrl-CS" sz="2000" dirty="0" smtClean="0">
                <a:latin typeface="Times New Roman"/>
                <a:ea typeface="Times New Roman"/>
              </a:rPr>
              <a:t>              </a:t>
            </a:r>
            <a:r>
              <a:rPr lang="sr-Cyrl-CS" sz="2000" dirty="0">
                <a:latin typeface="Times New Roman"/>
                <a:ea typeface="Times New Roman"/>
              </a:rPr>
              <a:t>огледалима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ура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ђен у Институту за физику, ментор М. Белић</a:t>
            </a:r>
          </a:p>
          <a:p>
            <a:pPr algn="just">
              <a:spcBef>
                <a:spcPts val="0"/>
              </a:spcBef>
              <a:defRPr/>
            </a:pPr>
            <a:endParaRPr lang="sr-Cyrl-CS" sz="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1996.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ирао на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sr-Cyrl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Београду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теза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2000" dirty="0">
                <a:latin typeface="Times New Roman"/>
                <a:ea typeface="Times New Roman"/>
              </a:rPr>
              <a:t>Просторновременски ефекти у фоторефрактивним </a:t>
            </a:r>
            <a:endParaRPr lang="sr-Cyrl-CS" sz="2000" dirty="0" smtClean="0">
              <a:latin typeface="Times New Roman"/>
              <a:ea typeface="Times New Roman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CS" sz="2000" dirty="0">
                <a:latin typeface="Times New Roman"/>
                <a:ea typeface="Times New Roman"/>
              </a:rPr>
              <a:t> </a:t>
            </a:r>
            <a:r>
              <a:rPr lang="sr-Cyrl-CS" sz="2000" dirty="0" smtClean="0">
                <a:latin typeface="Times New Roman"/>
                <a:ea typeface="Times New Roman"/>
              </a:rPr>
              <a:t>              кристалима</a:t>
            </a:r>
            <a:r>
              <a:rPr lang="sr-Cyrl-C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ментор М. Белић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sr-Cyrl-RS" sz="1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запослен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ИФ-у </a:t>
            </a:r>
            <a:r>
              <a:rPr lang="sr-Cyrl-CS" sz="2000" dirty="0" smtClean="0">
                <a:latin typeface="Times New Roman"/>
                <a:ea typeface="Times New Roman"/>
              </a:rPr>
              <a:t>од </a:t>
            </a:r>
            <a:r>
              <a:rPr lang="sr-Cyrl-CS" sz="2000" dirty="0">
                <a:latin typeface="Times New Roman"/>
                <a:ea typeface="Times New Roman"/>
              </a:rPr>
              <a:t>1988-1998., и по пројектима од 2004 г.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1828800" y="4572000"/>
            <a:ext cx="8686800" cy="2667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569012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(1.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C_DISK\Dragana\Publikacija_45God\fotografije\Dejan_Timotijevi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545" y="1661684"/>
            <a:ext cx="2243805" cy="261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1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1565584" y="2071045"/>
            <a:ext cx="10280073" cy="48318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нгажовање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пројектима</a:t>
            </a:r>
            <a:endParaRPr lang="sr-Cyrl-C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52400" marR="36830" algn="just">
              <a:spcBef>
                <a:spcPts val="0"/>
              </a:spcBef>
              <a:spcAft>
                <a:spcPts val="0"/>
              </a:spcAft>
            </a:pPr>
            <a:r>
              <a:rPr lang="sr-Cyrl-CS" sz="2000" dirty="0">
                <a:latin typeface="Times New Roman"/>
                <a:ea typeface="Times New Roman"/>
              </a:rPr>
              <a:t>- ”Физика кондензованог стања материје и нових материјала” (1988 -1995).</a:t>
            </a:r>
            <a:endParaRPr lang="en-US" sz="2000" dirty="0">
              <a:latin typeface="Times New Roman"/>
              <a:ea typeface="Times New Roman"/>
            </a:endParaRPr>
          </a:p>
          <a:p>
            <a:pPr marL="152400" marR="36830" algn="just">
              <a:spcBef>
                <a:spcPts val="0"/>
              </a:spcBef>
              <a:spcAft>
                <a:spcPts val="0"/>
              </a:spcAft>
            </a:pPr>
            <a:r>
              <a:rPr lang="sr-Cyrl-CS" sz="2000" dirty="0">
                <a:latin typeface="Times New Roman"/>
                <a:ea typeface="Times New Roman"/>
              </a:rPr>
              <a:t>- “Нелинеарна оптика и динамика плазме”, (1996.-1998.)</a:t>
            </a:r>
            <a:endParaRPr lang="en-US" sz="2000" dirty="0">
              <a:latin typeface="Times New Roman"/>
              <a:ea typeface="Times New Roman"/>
            </a:endParaRPr>
          </a:p>
          <a:p>
            <a:pPr marL="152400" marR="36830" algn="just">
              <a:spcBef>
                <a:spcPts val="0"/>
              </a:spcBef>
              <a:spcAft>
                <a:spcPts val="0"/>
              </a:spcAft>
            </a:pPr>
            <a:r>
              <a:rPr lang="sr-Cyrl-CS" sz="2000" dirty="0">
                <a:latin typeface="Times New Roman"/>
                <a:ea typeface="Times New Roman"/>
              </a:rPr>
              <a:t>- „Интегративне функције нервног система” на теми “Неурофизиолошка истраживања виших кортикалних функција” (1996 -1998).</a:t>
            </a:r>
            <a:endParaRPr lang="en-US" sz="2000" dirty="0">
              <a:latin typeface="Times New Roman"/>
              <a:ea typeface="Times New Roman"/>
            </a:endParaRPr>
          </a:p>
          <a:p>
            <a:pPr marL="152400" marR="36830" algn="just">
              <a:spcBef>
                <a:spcPts val="0"/>
              </a:spcBef>
              <a:spcAft>
                <a:spcPts val="0"/>
              </a:spcAft>
            </a:pPr>
            <a:r>
              <a:rPr lang="sr-Cyrl-CS" sz="2000" dirty="0">
                <a:latin typeface="Times New Roman"/>
                <a:ea typeface="Times New Roman"/>
              </a:rPr>
              <a:t>- “Просторни солитони, вртлози, и самоорганизоване структуре у фоторефрактивним кристалима, фузионој плазми и јоносфери” (2004.-2005).</a:t>
            </a:r>
            <a:endParaRPr lang="en-US" sz="2000" dirty="0">
              <a:latin typeface="Times New Roman"/>
              <a:ea typeface="Times New Roman"/>
            </a:endParaRPr>
          </a:p>
          <a:p>
            <a:pPr marL="152400" marR="36830" algn="just">
              <a:spcBef>
                <a:spcPts val="0"/>
              </a:spcBef>
              <a:spcAft>
                <a:spcPts val="0"/>
              </a:spcAft>
            </a:pPr>
            <a:r>
              <a:rPr lang="sr-Cyrl-CS" sz="2000" dirty="0">
                <a:latin typeface="Times New Roman"/>
                <a:ea typeface="Times New Roman"/>
              </a:rPr>
              <a:t>- „Нелинеарни динамички феномени у фоторефрактивним срединама, течним кристалима, плазми и двоструко негативним материјалима ”(2006 - 2010) руководилац задатка „Методи нумеричког решавања и визуализације нелинеарних парцијалних диференцијалних једначина ”</a:t>
            </a:r>
            <a:endParaRPr lang="en-US" sz="2000" dirty="0">
              <a:latin typeface="Times New Roman"/>
              <a:ea typeface="Times New Roman"/>
            </a:endParaRPr>
          </a:p>
          <a:p>
            <a:pPr marL="152400" marR="36830" algn="just">
              <a:spcBef>
                <a:spcPts val="0"/>
              </a:spcBef>
              <a:spcAft>
                <a:spcPts val="0"/>
              </a:spcAft>
            </a:pPr>
            <a:r>
              <a:rPr lang="sr-Cyrl-CS" sz="2000" dirty="0">
                <a:latin typeface="Times New Roman"/>
                <a:ea typeface="Times New Roman"/>
              </a:rPr>
              <a:t>- “Нелинеарна фотоника нехомогених средина и површина”, ОН171036 (2011-2015).</a:t>
            </a:r>
            <a:endParaRPr lang="en-US" sz="2000" dirty="0">
              <a:latin typeface="Times New Roman"/>
              <a:ea typeface="Times New Roman"/>
            </a:endParaRPr>
          </a:p>
          <a:p>
            <a:pPr marL="152400" marR="36830" algn="just">
              <a:spcBef>
                <a:spcPts val="0"/>
              </a:spcBef>
              <a:spcAft>
                <a:spcPts val="0"/>
              </a:spcAft>
            </a:pPr>
            <a:r>
              <a:rPr lang="sr-Cyrl-CS" sz="2000" dirty="0">
                <a:latin typeface="Times New Roman"/>
                <a:ea typeface="Times New Roman"/>
              </a:rPr>
              <a:t>-“Елекричне, транспортне и оптичке особине нанофазних материјала”, ОН171033 (2011-2015).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  <a:defRPr/>
            </a:pPr>
            <a:endParaRPr lang="sr-Cyrl-RS" sz="1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925052" y="1421587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4244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823615" y="1914379"/>
            <a:ext cx="10889673" cy="523475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0"/>
              </a:spcBef>
              <a:defRPr/>
            </a:pP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Међународни пројекти:</a:t>
            </a:r>
            <a:endParaRPr lang="en-U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/>
                <a:ea typeface="Calibri"/>
              </a:rPr>
              <a:t>2008</a:t>
            </a:r>
            <a:r>
              <a:rPr lang="sr-Cyrl-RS" sz="2000" dirty="0" smtClean="0">
                <a:latin typeface="Times New Roman"/>
                <a:ea typeface="Calibri"/>
              </a:rPr>
              <a:t>-2</a:t>
            </a:r>
            <a:r>
              <a:rPr lang="en-US" sz="2000" dirty="0" smtClean="0">
                <a:latin typeface="Times New Roman"/>
                <a:ea typeface="Calibri"/>
              </a:rPr>
              <a:t>009 </a:t>
            </a:r>
            <a:r>
              <a:rPr lang="en-US" sz="2000" dirty="0" err="1">
                <a:latin typeface="Times New Roman"/>
                <a:ea typeface="Calibri"/>
              </a:rPr>
              <a:t>учешће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на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пројекту</a:t>
            </a:r>
            <a:r>
              <a:rPr lang="en-US" sz="2000" dirty="0">
                <a:latin typeface="Times New Roman"/>
                <a:ea typeface="Calibri"/>
              </a:rPr>
              <a:t> NPR-25-6-7-2 “Nonlinear Photonics for All-optical Telecommunication and Information Technologies”, Qatar National Research Foundation, </a:t>
            </a:r>
            <a:r>
              <a:rPr lang="en-US" sz="2000" dirty="0" err="1">
                <a:latin typeface="Times New Roman"/>
                <a:ea typeface="Calibri"/>
              </a:rPr>
              <a:t>руководилац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пројекта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проф</a:t>
            </a:r>
            <a:r>
              <a:rPr lang="en-US" sz="2000" dirty="0">
                <a:latin typeface="Times New Roman"/>
                <a:ea typeface="Calibri"/>
              </a:rPr>
              <a:t>. </a:t>
            </a:r>
            <a:r>
              <a:rPr lang="en-US" sz="2000" dirty="0" err="1">
                <a:latin typeface="Times New Roman"/>
                <a:ea typeface="Calibri"/>
              </a:rPr>
              <a:t>Миливој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Белић</a:t>
            </a:r>
            <a:r>
              <a:rPr lang="en-US" sz="2000" dirty="0">
                <a:latin typeface="Times New Roman"/>
                <a:ea typeface="Calibri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  <a:defRPr/>
            </a:pP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r-Cyrl-CS" sz="2000" dirty="0" smtClean="0">
                <a:latin typeface="Times New Roman"/>
                <a:ea typeface="Times New Roman"/>
              </a:rPr>
              <a:t>-2009 </a:t>
            </a:r>
            <a:r>
              <a:rPr lang="en-US" sz="2000" dirty="0">
                <a:latin typeface="Times New Roman"/>
                <a:ea typeface="Calibri"/>
              </a:rPr>
              <a:t>“ </a:t>
            </a:r>
            <a:r>
              <a:rPr lang="sr-Cyrl-CS" sz="2000" dirty="0" smtClean="0">
                <a:latin typeface="Times New Roman"/>
                <a:ea typeface="Times New Roman"/>
              </a:rPr>
              <a:t>Visualization </a:t>
            </a:r>
            <a:r>
              <a:rPr lang="sr-Cyrl-CS" sz="2000" dirty="0">
                <a:latin typeface="Times New Roman"/>
                <a:ea typeface="Times New Roman"/>
              </a:rPr>
              <a:t>Too</a:t>
            </a:r>
            <a:r>
              <a:rPr lang="en-US" sz="2000" dirty="0">
                <a:latin typeface="Times New Roman"/>
                <a:ea typeface="Times New Roman"/>
              </a:rPr>
              <a:t>l </a:t>
            </a:r>
            <a:r>
              <a:rPr lang="sr-Cyrl-CS" sz="2000" dirty="0">
                <a:latin typeface="Times New Roman"/>
                <a:ea typeface="Times New Roman"/>
              </a:rPr>
              <a:t>for Classification of Solutions of (3+1)D Complex Qubic-Quintic Ginzburg-Landau Partial Differential </a:t>
            </a:r>
            <a:r>
              <a:rPr lang="sr-Cyrl-CS" sz="2000" dirty="0" smtClean="0">
                <a:latin typeface="Times New Roman"/>
                <a:ea typeface="Times New Roman"/>
              </a:rPr>
              <a:t>Equation</a:t>
            </a:r>
            <a:r>
              <a:rPr lang="en-US" sz="2000" dirty="0">
                <a:latin typeface="Times New Roman"/>
                <a:ea typeface="Calibri"/>
              </a:rPr>
              <a:t>”</a:t>
            </a:r>
            <a:r>
              <a:rPr lang="sr-Cyrl-CS" sz="2000" dirty="0" smtClean="0">
                <a:latin typeface="Times New Roman"/>
                <a:ea typeface="Times New Roman"/>
              </a:rPr>
              <a:t> </a:t>
            </a:r>
            <a:r>
              <a:rPr lang="sr-Latn-CS" sz="2000" dirty="0">
                <a:latin typeface="Times New Roman"/>
                <a:ea typeface="Times New Roman"/>
              </a:rPr>
              <a:t>финансираним од Texas A</a:t>
            </a:r>
            <a:r>
              <a:rPr lang="en-US" sz="2000" dirty="0">
                <a:latin typeface="Times New Roman"/>
                <a:ea typeface="Times New Roman"/>
              </a:rPr>
              <a:t>&amp;M University at Qatar  - ITS Research Computing Group, </a:t>
            </a:r>
            <a:r>
              <a:rPr lang="sr-Cyrl-CS" sz="2000" dirty="0">
                <a:latin typeface="Times New Roman"/>
                <a:ea typeface="Times New Roman"/>
              </a:rPr>
              <a:t>Доха, Катар, 2009</a:t>
            </a:r>
            <a:r>
              <a:rPr lang="sr-Cyrl-CS" sz="2000" dirty="0" smtClean="0">
                <a:latin typeface="Times New Roman"/>
                <a:ea typeface="Times New Roman"/>
              </a:rPr>
              <a:t>.</a:t>
            </a:r>
          </a:p>
          <a:p>
            <a:pPr algn="just">
              <a:spcBef>
                <a:spcPts val="0"/>
              </a:spcBef>
              <a:defRPr/>
            </a:pPr>
            <a:endParaRPr lang="sr-Cyrl-CS" sz="2000" dirty="0"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  <a:defRPr/>
            </a:pPr>
            <a:r>
              <a:rPr lang="sr-Cyrl-RS" sz="2000" dirty="0" smtClean="0">
                <a:latin typeface="Times New Roman"/>
                <a:ea typeface="Times New Roman"/>
              </a:rPr>
              <a:t>-</a:t>
            </a:r>
            <a:r>
              <a:rPr lang="en-US" sz="2000" dirty="0" smtClean="0">
                <a:latin typeface="Times New Roman"/>
                <a:ea typeface="Times New Roman"/>
              </a:rPr>
              <a:t>2013-2014 </a:t>
            </a:r>
            <a:r>
              <a:rPr lang="sr-Cyrl-RS" sz="2000" dirty="0" smtClean="0">
                <a:latin typeface="Times New Roman"/>
                <a:ea typeface="Times New Roman"/>
              </a:rPr>
              <a:t>Билатерални пројекат </a:t>
            </a:r>
            <a:r>
              <a:rPr lang="sr-Cyrl-RS" sz="2000" dirty="0">
                <a:latin typeface="Times New Roman"/>
                <a:ea typeface="Times New Roman"/>
              </a:rPr>
              <a:t>са </a:t>
            </a:r>
            <a:r>
              <a:rPr lang="sr-Cyrl-RS" sz="2000" dirty="0" smtClean="0">
                <a:latin typeface="Times New Roman"/>
                <a:ea typeface="Times New Roman"/>
              </a:rPr>
              <a:t>Немачком </a:t>
            </a:r>
            <a:r>
              <a:rPr lang="en-US" sz="2000" dirty="0" smtClean="0">
                <a:latin typeface="Times New Roman"/>
                <a:ea typeface="Calibri"/>
              </a:rPr>
              <a:t>“</a:t>
            </a:r>
            <a:r>
              <a:rPr lang="sr-Cyrl-CS" sz="2000" dirty="0" smtClean="0">
                <a:latin typeface="Times New Roman"/>
                <a:ea typeface="Times New Roman"/>
              </a:rPr>
              <a:t>Пропагација </a:t>
            </a:r>
            <a:r>
              <a:rPr lang="sr-Cyrl-CS" sz="2000" dirty="0">
                <a:latin typeface="Times New Roman"/>
                <a:ea typeface="Times New Roman"/>
              </a:rPr>
              <a:t>и локализација светлости у системима са комплексним фотоничним </a:t>
            </a:r>
            <a:r>
              <a:rPr lang="sr-Cyrl-CS" sz="2000" dirty="0" smtClean="0">
                <a:latin typeface="Times New Roman"/>
                <a:ea typeface="Times New Roman"/>
              </a:rPr>
              <a:t>решеткама</a:t>
            </a:r>
            <a:r>
              <a:rPr lang="en-US" sz="2000" dirty="0" smtClean="0">
                <a:latin typeface="Times New Roman"/>
                <a:ea typeface="Calibri"/>
              </a:rPr>
              <a:t>”</a:t>
            </a:r>
            <a:r>
              <a:rPr lang="sr-Cyrl-RS" sz="2000" dirty="0" smtClean="0">
                <a:latin typeface="Times New Roman"/>
                <a:ea typeface="Times New Roman"/>
              </a:rPr>
              <a:t>.</a:t>
            </a:r>
            <a:endParaRPr lang="sr-Cyrl-CS" sz="2000" dirty="0" smtClean="0">
              <a:latin typeface="Times New Roman"/>
              <a:ea typeface="Times New Roman"/>
            </a:endParaRPr>
          </a:p>
          <a:p>
            <a:pPr algn="just">
              <a:spcBef>
                <a:spcPts val="0"/>
              </a:spcBef>
              <a:defRPr/>
            </a:pP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925052" y="1390881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651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828800" y="2981325"/>
            <a:ext cx="8105775" cy="3352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је у области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нелинеарне оптике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Развој нумеричких алгоритама и софтвера за решавање нелинеарних парцијалних једначина.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Карактеристика кандидатовог приступа проучавању проблема је у синергији аналитичких метода и нумеричких симулација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чему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показао широко познавање проблематике нумеричке интеграције нелинеарних парцијалних диференцијалних једначина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Карактеризација и моделовање комплексних материјала.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Кандидатов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допринос састојао се у конципирању и дизајнирању софтверске платформе за интерактивно моделовање и анализу фонон-плазмонске интеракције код комплексних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материјала, при чему је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применио искуства стечена при изучавању Лоренц-Друде модела код метаматеријала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генералисани Лоренцов модел који описује плазмон-фононску интеракцију изучавану Рамановом спектроскопијом.</a:t>
            </a: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Простирање снопова кроз течне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кристале.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Нумерички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 проучавани нелинеарни ефекти директних и контрапропагирајућих снопова у течним кристалима.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Кандидатов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допринос састоји се у увођењу отклона директора од равнотежног стања као главне физичке величине за описивање одговора средине, као и методологије и алгоритма решавања одговарајуће нелинеарне Поасонове једначине. 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362075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(1.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224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828800" y="2675498"/>
            <a:ext cx="8162925" cy="3352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Дисипативни просторновременски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солитони.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Користећи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аналитички поступак, одређен је домен у простору дисипативних параметара за стационарно стабилно (солитонско) решење. Показује се да иницијални импулс са параметрима из поменутог домена увек еволуира у стабилну дисипативну структуру - дисипативни солитон. Нумерички експеримент потврђује теоријско-аналитичка предвиђања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Простирање електромагнетног поља у метаматеријалима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најновијим истраживањима везаним за метаматеријале, који имају негативан индекс рефракције, у линеарној апроксимацији је проучена рефлексија косо падајућег Гаусовог снопа на границу диелектрик-метаматеријал. Показано је да због резонантног побуђивања површинских таласа, рефлектовани сноп  има огроман Гус-Хенхен шифт, како позитиван тако и негативан (којег нема у обичним материјалима). Нађени су услови под којима се такав сноп може потпуно апсорбовати.  </a:t>
            </a:r>
            <a:endParaRPr lang="ru-RU" sz="16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Недифрагујући зраци и простирање светлости кроз оптичке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решетке.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је изучавао простирање недифрагујућих Еири (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Airy)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гаусијанских снопова у нумеричкој симулацији и експериментално кроз таласоводске решетке са дефектима: изучавани су нелеинеарни ефекти на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ивици,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утицај недостајућих или појачаних таласовода на понашање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Еири-снопова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пропагација светлости кроз квази-уређену решетку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таласовода.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684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828799" y="2462344"/>
            <a:ext cx="9334501" cy="4038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Награде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en-US" sz="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-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1992  добитник Награде за најбољи магистарски рад Института за физику </a:t>
            </a:r>
            <a:endParaRPr lang="ru-RU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у Земуну.</a:t>
            </a:r>
          </a:p>
          <a:p>
            <a:pPr algn="l">
              <a:spcBef>
                <a:spcPts val="0"/>
              </a:spcBef>
              <a:defRPr/>
            </a:pPr>
            <a:endParaRPr lang="ru-RU" sz="1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ts val="0"/>
              </a:spcBef>
              <a:defRPr/>
            </a:pPr>
            <a:endParaRPr lang="sr-Cyrl-RS" sz="8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-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“Propagation of  non-diffracting and accelerating beams in optically induced waveguide arrays”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великој светској конференцији: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Metamaterials Theory, Modeling and Simulation: BIT’s 3rd Annual World Congress of Advanced Materials (WCAM – 2014), 6-9 June 2014, Chongqing, China	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sr-Cyrl-RS" sz="1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Комитети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конференција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en-US" sz="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Члан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организационог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комитета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конференција</a:t>
            </a:r>
          </a:p>
          <a:p>
            <a:pPr marL="342900" indent="-342900" algn="l">
              <a:spcBef>
                <a:spcPts val="0"/>
              </a:spcBef>
              <a:buFontTx/>
              <a:buChar char="-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International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School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Conference on Photonics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Theoretical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Approaches to Bioinformatics Systems - TABIS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кандидата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(1.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828798" y="1925782"/>
            <a:ext cx="9545783" cy="4343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spcBef>
                <a:spcPts val="0"/>
              </a:spcBef>
              <a:defRPr/>
            </a:pPr>
            <a:endParaRPr lang="en-US" sz="8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Рецензент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часописима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Optics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Letters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Journal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Optical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Society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America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Physics,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Optical Materials,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Physica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Scripta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Optics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&amp; Laser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Technology</a:t>
            </a:r>
          </a:p>
          <a:p>
            <a:pPr algn="just">
              <a:spcBef>
                <a:spcPts val="0"/>
              </a:spcBef>
              <a:defRPr/>
            </a:pPr>
            <a:endParaRPr lang="sr-Cyrl-C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Менторства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l">
              <a:spcBef>
                <a:spcPts val="0"/>
              </a:spcBef>
              <a:defRPr/>
            </a:pPr>
            <a:endParaRPr lang="sr-Cyrl-RS" sz="8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spcBef>
                <a:spcPts val="0"/>
              </a:spcBef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Дејан Тимотијевић је активно учествовао у докторским дисертацијама кандидата са Техничког Универзитет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Дармштату: 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Leonardy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Jörg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1997,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Stepken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Andreas 2001,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Sandfuchs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Oliver 2002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Tx/>
              <a:buChar char="-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учествовао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изради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Јадранке Васиљевић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Tx/>
              <a:buChar char="-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 учествује у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изради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докторских радова </a:t>
            </a:r>
            <a:r>
              <a:rPr lang="sr-Cyrl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Немање Лучића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ЕТФ-у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Јадранке Васиљевић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ФФ-у, и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Бојане Бокић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ФФ-у.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кандидата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5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саветник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Дејан Тимотијевић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712831" y="2001046"/>
            <a:ext cx="11306175" cy="4343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Пројекти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-руководи пројектом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Visualization Tool for Classification of Solutions of (3+1)D Complex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Qubic-Quintic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Ginzburg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-Landau Partial Differential Equation"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финансираним од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Texas A&amp;M University at Qatar  - ITS Research Computing Group,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Доха, Катар, 2009. 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-2015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потпројектом  пројекта Министарства ОИ171036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деловима српско-немачког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ДААД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пројекта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Light propagation and light localization in complex photonic lattice systems”.</a:t>
            </a:r>
          </a:p>
          <a:p>
            <a:pPr marL="342900" lvl="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ђународна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spcBef>
                <a:spcPts val="0"/>
              </a:spcBef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група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проф.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Robert W. Boyd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а, Институт за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птику, Универзитет у Рочестеру, Њу Јорк, САД (1990-1993)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-група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проф. Фридемана Каисера, Институт за примењену физику,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Дармштату. Немачка (1992-1998)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-сарадња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 групом проф. Јурија Кившара, Аустралијски национални универзитет у Канбери, Аустралија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- група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проф. Корнелије Денц, Институт за примењену физику у Минстеру, Немачка. 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-билатерална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сарадња МНЗЖС и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CNRS: Franco-Serbs cooperation project No. 20504 agreement CNRS/MSCI. </a:t>
            </a:r>
            <a:endParaRPr lang="sr-Cyrl-RS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Solition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carriers propagating in novel nanocomposite materials, photonic crystals and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matematerials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“.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-2008-2009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учешће на пројекту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NPR-25-6-7-2 “Nonlinear Photonics for All-optical Telecommunication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algn="l">
              <a:spcBef>
                <a:spcPts val="0"/>
              </a:spcBef>
              <a:defRPr/>
            </a:pP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Information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echnologies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”, Qatar National Research Foundation,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руководилац пројекта проф. Миливој Белић.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кандидата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(3.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део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9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1444</Words>
  <Application>Microsoft Office PowerPoint</Application>
  <PresentationFormat>Custom</PresentationFormat>
  <Paragraphs>146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Мустра за презентацију за избор у звање научни саветник (15-17 минута)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  <vt:lpstr>Избор у звање научни саветник кандидат: Дејан Тимотијевић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Brana Jelenkovic</dc:creator>
  <cp:lastModifiedBy>Dragana Jovic</cp:lastModifiedBy>
  <cp:revision>46</cp:revision>
  <dcterms:created xsi:type="dcterms:W3CDTF">2015-04-23T10:07:19Z</dcterms:created>
  <dcterms:modified xsi:type="dcterms:W3CDTF">2015-07-09T15:16:08Z</dcterms:modified>
</cp:coreProperties>
</file>