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4" r:id="rId1"/>
  </p:sldMasterIdLst>
  <p:notesMasterIdLst>
    <p:notesMasterId r:id="rId20"/>
  </p:notesMasterIdLst>
  <p:handoutMasterIdLst>
    <p:handoutMasterId r:id="rId21"/>
  </p:handout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3" r:id="rId12"/>
    <p:sldId id="274" r:id="rId13"/>
    <p:sldId id="272" r:id="rId14"/>
    <p:sldId id="275" r:id="rId15"/>
    <p:sldId id="276" r:id="rId16"/>
    <p:sldId id="277" r:id="rId17"/>
    <p:sldId id="278" r:id="rId18"/>
    <p:sldId id="279" r:id="rId19"/>
  </p:sldIdLst>
  <p:sldSz cx="9906000" cy="6858000" type="A4"/>
  <p:notesSz cx="9866313" cy="67548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FF9933"/>
    <a:srgbClr val="FF9900"/>
    <a:srgbClr val="00FF00"/>
    <a:srgbClr val="CCCC00"/>
    <a:srgbClr val="FFFF99"/>
    <a:srgbClr val="FFFFCC"/>
    <a:srgbClr val="CC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25" autoAdjust="0"/>
    <p:restoredTop sz="94491" autoAdjust="0"/>
  </p:normalViewPr>
  <p:slideViewPr>
    <p:cSldViewPr snapToGrid="0">
      <p:cViewPr varScale="1">
        <p:scale>
          <a:sx n="80" d="100"/>
          <a:sy n="80" d="100"/>
        </p:scale>
        <p:origin x="-606" y="-9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0" y="0"/>
            <a:ext cx="42767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15088"/>
            <a:ext cx="42751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0" y="6415088"/>
            <a:ext cx="42767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F5986224-259E-478C-BAB2-69FCAFC42CE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1175" y="0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6738" y="506413"/>
            <a:ext cx="3659187" cy="2533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14450" y="3209925"/>
            <a:ext cx="7237413" cy="303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16675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1175" y="6416675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fld id="{1C57CD48-B745-4151-ACFF-53B4F2BD94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0"/>
            <a:ext cx="9906000" cy="111601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lIns="95785" tIns="47892" rIns="95785" bIns="47892"/>
          <a:lstStyle/>
          <a:p>
            <a:pPr algn="ctr" defTabSz="958850" eaLnBrk="0" hangingPunct="0">
              <a:defRPr/>
            </a:pPr>
            <a:endParaRPr lang="el-GR" sz="1300" b="0">
              <a:solidFill>
                <a:schemeClr val="bg1"/>
              </a:solidFill>
            </a:endParaRPr>
          </a:p>
        </p:txBody>
      </p:sp>
      <p:sp>
        <p:nvSpPr>
          <p:cNvPr id="5" name="Rectangle 24"/>
          <p:cNvSpPr>
            <a:spLocks noChangeArrowheads="1"/>
          </p:cNvSpPr>
          <p:nvPr userDrawn="1"/>
        </p:nvSpPr>
        <p:spPr bwMode="auto">
          <a:xfrm>
            <a:off x="4532313" y="3200400"/>
            <a:ext cx="1938337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defTabSz="958850">
              <a:spcBef>
                <a:spcPct val="20000"/>
              </a:spcBef>
              <a:defRPr/>
            </a:pPr>
            <a:r>
              <a:rPr lang="en-US" sz="2000" b="0" dirty="0"/>
              <a:t>www.hp-see.eu</a:t>
            </a:r>
            <a:endParaRPr lang="el-GR" sz="2000" b="0" dirty="0"/>
          </a:p>
        </p:txBody>
      </p:sp>
      <p:sp>
        <p:nvSpPr>
          <p:cNvPr id="6" name="Rectangle 25"/>
          <p:cNvSpPr>
            <a:spLocks noChangeArrowheads="1"/>
          </p:cNvSpPr>
          <p:nvPr userDrawn="1"/>
        </p:nvSpPr>
        <p:spPr bwMode="auto">
          <a:xfrm>
            <a:off x="4313238" y="1887538"/>
            <a:ext cx="2149475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defTabSz="958850">
              <a:spcBef>
                <a:spcPct val="20000"/>
              </a:spcBef>
              <a:defRPr/>
            </a:pPr>
            <a:r>
              <a:rPr lang="en-US" sz="3200" dirty="0"/>
              <a:t>HP-SEE</a:t>
            </a:r>
            <a:endParaRPr lang="el-GR" sz="3200" dirty="0"/>
          </a:p>
        </p:txBody>
      </p:sp>
      <p:pic>
        <p:nvPicPr>
          <p:cNvPr id="7" name="Picture 8" descr="HP-SEE-logo-small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448425" y="1781175"/>
            <a:ext cx="3457575" cy="312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1476" name="Rectangle 20"/>
          <p:cNvSpPr>
            <a:spLocks noGrp="1" noChangeArrowheads="1"/>
          </p:cNvSpPr>
          <p:nvPr>
            <p:ph type="ctrTitle" sz="quarter"/>
          </p:nvPr>
        </p:nvSpPr>
        <p:spPr>
          <a:xfrm>
            <a:off x="373063" y="2401888"/>
            <a:ext cx="6059487" cy="862012"/>
          </a:xfrm>
          <a:noFill/>
        </p:spPr>
        <p:txBody>
          <a:bodyPr lIns="91440" tIns="45720" rIns="91440" bIns="45720"/>
          <a:lstStyle>
            <a:lvl1pPr>
              <a:defRPr sz="28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</a:t>
            </a:r>
            <a:endParaRPr lang="el-GR"/>
          </a:p>
        </p:txBody>
      </p:sp>
      <p:sp>
        <p:nvSpPr>
          <p:cNvPr id="531484" name="Rectangle 2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42900" y="3736975"/>
            <a:ext cx="6076950" cy="1042988"/>
          </a:xfrm>
        </p:spPr>
        <p:txBody>
          <a:bodyPr lIns="91440" tIns="45720" rIns="91440" bIns="45720"/>
          <a:lstStyle>
            <a:lvl1pPr marL="0" indent="0" algn="r">
              <a:buFont typeface="Wingdings" pitchFamily="2" charset="2"/>
              <a:buNone/>
              <a:defRPr sz="1600" b="1">
                <a:solidFill>
                  <a:schemeClr val="accent2"/>
                </a:solidFill>
                <a:latin typeface="Arial" charset="0"/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l-GR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578600"/>
            <a:ext cx="9906000" cy="293688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The HP-SEE initiative is co-funded by the European Commission under the FP7 Research Infrastructures contract no. 261499</a:t>
            </a:r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P-SEE-logo-small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&lt;Event&gt; – &lt;Place&gt; &lt;Date (DD-Month-YYYY)&gt;					</a:t>
            </a:r>
            <a:fld id="{3549076E-200E-4010-8881-570EF92953A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81863" y="-4763"/>
            <a:ext cx="2428875" cy="6578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-4763" y="-4763"/>
            <a:ext cx="7134226" cy="6578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&lt;Event&gt; – &lt;Place&gt; &lt;Date (DD-Month-YYYY)&gt;					</a:t>
            </a:r>
            <a:fld id="{92C2E78C-65AB-42C8-BCAA-757557A9BE4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P-SEE-logo-small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&lt;Event&gt; – &lt;Place&gt; &lt;Date (DD-Month-YYYY)&gt;					</a:t>
            </a:r>
            <a:fld id="{8B9D038C-42A3-44F2-993A-FBE766C4D88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P-SEE-logo-small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&lt;Event&gt; – &lt;Place&gt; &lt;Date (DD-Month-YYYY)&gt;					</a:t>
            </a:r>
            <a:fld id="{48D503DF-F4A4-423C-AB17-3F5DDA38442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P-SEE-logo-small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88" y="1652588"/>
            <a:ext cx="4683125" cy="4921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7613" y="1652588"/>
            <a:ext cx="4683125" cy="4921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&lt;Event&gt; – &lt;Place&gt; &lt;Date (DD-Month-YYYY)&gt;				</a:t>
            </a:r>
            <a:fld id="{30CE1CB9-ED74-40B3-92CB-F2D98918358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&lt;Event&gt; – &lt;Place&gt; &lt;Date (DD-Month-YYYY)&gt;					</a:t>
            </a:r>
            <a:fld id="{7A194740-2244-4BF9-8C0E-89522A0C985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HP-SEE-logo-small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&lt;Event&gt; – &lt;Place&gt; &lt;Date (DD-Month-YYYY)&gt;				</a:t>
            </a:r>
            <a:fld id="{D23D8BD7-ECC3-4A9A-B209-913886B775C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&lt;Event&gt; – &lt;Place&gt; &lt;Date (DD-Month-YYYY)&gt;					</a:t>
            </a:r>
            <a:fld id="{85622862-DA20-41B5-B50A-947CB7DA0A7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&lt;Event&gt; – &lt;Place&gt; &lt;Date (DD-Month-YYYY)&gt;					</a:t>
            </a:r>
            <a:fld id="{B462971B-5BE2-4E94-96DD-4DE2B14F698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P-SEE-logo-small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&lt;Event&gt; – &lt;Place&gt; &lt;Date (DD-Month-YYYY)&gt;					</a:t>
            </a:r>
            <a:fld id="{2C896470-F7E0-466F-81E5-3709C6BC808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-4763" y="-4763"/>
            <a:ext cx="8134351" cy="1125538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vert="horz" wrap="square" lIns="95785" tIns="47892" rIns="95785" bIns="4789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2088" y="1652588"/>
            <a:ext cx="9518650" cy="492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5" tIns="47892" rIns="95785" bIns="478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586538"/>
            <a:ext cx="9906000" cy="29368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5785" tIns="47892" rIns="95785" bIns="47892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defRPr sz="1300"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&lt;Event&gt; – &lt;Place&gt; &lt;Date (DD-Month-YYYY)&gt;					</a:t>
            </a:r>
            <a:fld id="{B84F56D0-D2CC-4864-98EB-366B4370B08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1160463"/>
            <a:ext cx="9906000" cy="49212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95785" tIns="47892" rIns="95785" bIns="47892"/>
          <a:lstStyle/>
          <a:p>
            <a:pPr algn="ctr" defTabSz="958850" eaLnBrk="0" hangingPunct="0">
              <a:defRPr/>
            </a:pPr>
            <a:endParaRPr lang="el-GR" sz="1300" b="0">
              <a:solidFill>
                <a:schemeClr val="bg1"/>
              </a:solidFill>
            </a:endParaRPr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0" y="1114425"/>
            <a:ext cx="9906000" cy="4921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95785" tIns="47892" rIns="95785" bIns="47892"/>
          <a:lstStyle/>
          <a:p>
            <a:pPr algn="ctr" defTabSz="958850" eaLnBrk="0" hangingPunct="0">
              <a:defRPr/>
            </a:pPr>
            <a:endParaRPr lang="el-GR" sz="1300" b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65" r:id="rId5"/>
    <p:sldLayoutId id="2147483670" r:id="rId6"/>
    <p:sldLayoutId id="2147483664" r:id="rId7"/>
    <p:sldLayoutId id="2147483663" r:id="rId8"/>
    <p:sldLayoutId id="2147483671" r:id="rId9"/>
    <p:sldLayoutId id="2147483672" r:id="rId10"/>
    <p:sldLayoutId id="2147483662" r:id="rId11"/>
  </p:sldLayoutIdLst>
  <p:hf hdr="0" dt="0"/>
  <p:txStyles>
    <p:titleStyle>
      <a:lvl1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+mj-lt"/>
          <a:ea typeface="+mj-ea"/>
          <a:cs typeface="+mj-cs"/>
        </a:defRPr>
      </a:lvl1pPr>
      <a:lvl2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Verdana" pitchFamily="34" charset="0"/>
          <a:cs typeface="Arial" charset="0"/>
        </a:defRPr>
      </a:lvl2pPr>
      <a:lvl3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Verdana" pitchFamily="34" charset="0"/>
          <a:cs typeface="Arial" charset="0"/>
        </a:defRPr>
      </a:lvl3pPr>
      <a:lvl4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Verdana" pitchFamily="34" charset="0"/>
          <a:cs typeface="Arial" charset="0"/>
        </a:defRPr>
      </a:lvl4pPr>
      <a:lvl5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Verdana" pitchFamily="34" charset="0"/>
          <a:cs typeface="Arial" charset="0"/>
        </a:defRPr>
      </a:lvl5pPr>
      <a:lvl6pPr marL="457200" algn="r" defTabSz="958850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Arial" charset="0"/>
          <a:cs typeface="Arial" charset="0"/>
        </a:defRPr>
      </a:lvl6pPr>
      <a:lvl7pPr marL="914400" algn="r" defTabSz="958850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Arial" charset="0"/>
          <a:cs typeface="Arial" charset="0"/>
        </a:defRPr>
      </a:lvl7pPr>
      <a:lvl8pPr marL="1371600" algn="r" defTabSz="958850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Arial" charset="0"/>
          <a:cs typeface="Arial" charset="0"/>
        </a:defRPr>
      </a:lvl8pPr>
      <a:lvl9pPr marL="1828800" algn="r" defTabSz="958850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58775" indent="-358775" algn="l" defTabSz="958850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2164A8"/>
        </a:buClr>
        <a:buSzPct val="75000"/>
        <a:buFont typeface="Wingdings" pitchFamily="2" charset="2"/>
        <a:buChar char="q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300038" algn="l" defTabSz="958850" rtl="0" eaLnBrk="0" fontAlgn="base" hangingPunct="0">
        <a:spcBef>
          <a:spcPct val="20000"/>
        </a:spcBef>
        <a:spcAft>
          <a:spcPct val="0"/>
        </a:spcAft>
        <a:buClr>
          <a:srgbClr val="2164A8"/>
        </a:buClr>
        <a:buSzPct val="75000"/>
        <a:buFont typeface="Wingdings" pitchFamily="2" charset="2"/>
        <a:buChar char="q"/>
        <a:defRPr sz="2000">
          <a:solidFill>
            <a:schemeClr val="tx1"/>
          </a:solidFill>
          <a:latin typeface="+mn-lt"/>
          <a:cs typeface="+mn-cs"/>
        </a:defRPr>
      </a:lvl2pPr>
      <a:lvl3pPr marL="1196975" indent="-238125" algn="l" defTabSz="958850" rtl="0" eaLnBrk="0" fontAlgn="base" hangingPunct="0">
        <a:spcBef>
          <a:spcPct val="20000"/>
        </a:spcBef>
        <a:spcAft>
          <a:spcPct val="0"/>
        </a:spcAft>
        <a:buClr>
          <a:srgbClr val="2164A8"/>
        </a:buClr>
        <a:buSzPct val="75000"/>
        <a:buFont typeface="Wingdings" pitchFamily="2" charset="2"/>
        <a:buChar char="q"/>
        <a:defRPr>
          <a:solidFill>
            <a:schemeClr val="tx1"/>
          </a:solidFill>
          <a:latin typeface="+mn-lt"/>
          <a:cs typeface="+mn-cs"/>
        </a:defRPr>
      </a:lvl3pPr>
      <a:lvl4pPr marL="1674813" indent="-238125" algn="l" defTabSz="958850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2155825" indent="-239713" algn="l" defTabSz="958850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5pPr>
      <a:lvl6pPr marL="2613025" indent="-239713" algn="l" defTabSz="958850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6pPr>
      <a:lvl7pPr marL="3070225" indent="-239713" algn="l" defTabSz="958850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7pPr>
      <a:lvl8pPr marL="3527425" indent="-239713" algn="l" defTabSz="958850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8pPr>
      <a:lvl9pPr marL="3984625" indent="-239713" algn="l" defTabSz="958850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 sz="quarter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Grid</a:t>
            </a:r>
          </a:p>
        </p:txBody>
      </p:sp>
      <p:sp>
        <p:nvSpPr>
          <p:cNvPr id="15362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Mihajlo Savic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Elektrotehnicki fakultet Banja Luka</a:t>
            </a:r>
          </a:p>
        </p:txBody>
      </p:sp>
      <p:sp>
        <p:nvSpPr>
          <p:cNvPr id="15363" name="Rectangle 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 smtClean="0"/>
              <a:t>The HP-SEE initiative is co-funded by the European Commission under the FP7 Research Infrastructures contract no. 261499</a:t>
            </a:r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Šta vide korisnici?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24579" name="Picture 5" descr="grid servis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938" y="1335088"/>
            <a:ext cx="7658100" cy="520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GRID elementi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z="2800" b="1" smtClean="0"/>
              <a:t>UI </a:t>
            </a:r>
            <a:r>
              <a:rPr lang="en-US" sz="2800" smtClean="0"/>
              <a:t>– User Interface – korisnički pristup</a:t>
            </a:r>
          </a:p>
          <a:p>
            <a:endParaRPr lang="en-US" sz="2800" smtClean="0"/>
          </a:p>
          <a:p>
            <a:r>
              <a:rPr lang="en-US" sz="2800" b="1" smtClean="0"/>
              <a:t>CE </a:t>
            </a:r>
            <a:r>
              <a:rPr lang="en-US" sz="2800" smtClean="0"/>
              <a:t>– Computing Element – predstavlja procesorske resurse</a:t>
            </a:r>
          </a:p>
          <a:p>
            <a:endParaRPr lang="en-US" sz="2800" smtClean="0"/>
          </a:p>
          <a:p>
            <a:r>
              <a:rPr lang="en-US" sz="2800" b="1" smtClean="0"/>
              <a:t>WN</a:t>
            </a:r>
            <a:r>
              <a:rPr lang="en-US" sz="2800" smtClean="0"/>
              <a:t> – Worker Node – pojedinačni radni čvorovi u klasteru</a:t>
            </a:r>
          </a:p>
          <a:p>
            <a:endParaRPr lang="en-US" sz="2800" smtClean="0"/>
          </a:p>
          <a:p>
            <a:r>
              <a:rPr lang="en-US" sz="2800" b="1" smtClean="0"/>
              <a:t>SE </a:t>
            </a:r>
            <a:r>
              <a:rPr lang="en-US" sz="2800" smtClean="0"/>
              <a:t>– Storage Element – pohrana i dijeljenje podataka</a:t>
            </a:r>
          </a:p>
          <a:p>
            <a:endParaRPr lang="en-US" sz="280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GRID elementi (2)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z="3200" b="1" smtClean="0"/>
              <a:t>BDII</a:t>
            </a:r>
            <a:r>
              <a:rPr lang="en-US" sz="3200" smtClean="0"/>
              <a:t> – Information System – prikupljanje i distribuiranje informacija o resursima</a:t>
            </a:r>
            <a:br>
              <a:rPr lang="en-US" sz="3200" smtClean="0"/>
            </a:br>
            <a:endParaRPr lang="en-US" sz="3200" smtClean="0"/>
          </a:p>
          <a:p>
            <a:r>
              <a:rPr lang="en-US" sz="3200" b="1" smtClean="0"/>
              <a:t>WMS</a:t>
            </a:r>
            <a:r>
              <a:rPr lang="en-US" sz="3200" smtClean="0"/>
              <a:t> – Workload Management System – upravlja raspodjelom poslova</a:t>
            </a:r>
            <a:br>
              <a:rPr lang="en-US" sz="3200" smtClean="0"/>
            </a:br>
            <a:endParaRPr lang="en-US" sz="3200" smtClean="0"/>
          </a:p>
          <a:p>
            <a:r>
              <a:rPr lang="en-US" sz="3200" b="1" smtClean="0"/>
              <a:t>VOMS</a:t>
            </a:r>
            <a:r>
              <a:rPr lang="en-US" sz="3200" smtClean="0"/>
              <a:t> – VO Management Server – upravlja virtuelnim organizacijama</a:t>
            </a:r>
            <a:br>
              <a:rPr lang="en-US" sz="3200" smtClean="0"/>
            </a:br>
            <a:endParaRPr lang="en-US" sz="3200" smtClean="0"/>
          </a:p>
          <a:p>
            <a:r>
              <a:rPr lang="en-US" sz="3200" b="1" smtClean="0"/>
              <a:t>MyPROXY</a:t>
            </a:r>
            <a:r>
              <a:rPr lang="en-US" sz="3200" smtClean="0"/>
              <a:t> – dugoživući proxy-ji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Kako radi grid?</a:t>
            </a:r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27651" name="Picture 4" descr="grid korisnic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0200" y="1681163"/>
            <a:ext cx="9220200" cy="4729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GRID VOMS i MyPROXY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z="3200" smtClean="0"/>
              <a:t>VOMS – Čuva informacije o  pripadnosti korisnika određenoj VO</a:t>
            </a:r>
            <a:br>
              <a:rPr lang="en-US" sz="3200" smtClean="0"/>
            </a:br>
            <a:endParaRPr lang="en-US" sz="3200" smtClean="0"/>
          </a:p>
          <a:p>
            <a:r>
              <a:rPr lang="en-US" sz="3200" smtClean="0"/>
              <a:t>VOMS – Funkcija u generisanju  kratkoživućih proxy-ja (npr. 12  časova)</a:t>
            </a:r>
            <a:br>
              <a:rPr lang="en-US" sz="3200" smtClean="0"/>
            </a:br>
            <a:endParaRPr lang="en-US" sz="3200" smtClean="0"/>
          </a:p>
          <a:p>
            <a:r>
              <a:rPr lang="en-US" sz="3200" smtClean="0"/>
              <a:t>MyPROXY – rad sa dugoživućim  proxy-jima (npr. 30 dana)</a:t>
            </a:r>
            <a:br>
              <a:rPr lang="en-US" sz="3200" smtClean="0"/>
            </a:br>
            <a:endParaRPr lang="en-US" sz="3200" smtClean="0"/>
          </a:p>
          <a:p>
            <a:r>
              <a:rPr lang="en-US" sz="3200" smtClean="0"/>
              <a:t>MyPROXY – roaming korisnici</a:t>
            </a:r>
          </a:p>
          <a:p>
            <a:endParaRPr lang="en-US" sz="320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GRID informacioni sistem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3200" smtClean="0"/>
              <a:t>Svaki sajt publikuje informacije o sebi (lokalni informacioni sistem)</a:t>
            </a:r>
          </a:p>
          <a:p>
            <a:pPr lvl="1">
              <a:lnSpc>
                <a:spcPct val="90000"/>
              </a:lnSpc>
            </a:pPr>
            <a:r>
              <a:rPr lang="en-US" sz="2800" smtClean="0"/>
              <a:t>Informacije o lokalnim resursima: </a:t>
            </a:r>
          </a:p>
          <a:p>
            <a:pPr lvl="1">
              <a:lnSpc>
                <a:spcPct val="90000"/>
              </a:lnSpc>
            </a:pPr>
            <a:r>
              <a:rPr lang="en-US" sz="2800" smtClean="0"/>
              <a:t>softversko okruženje, </a:t>
            </a:r>
          </a:p>
          <a:p>
            <a:pPr lvl="1">
              <a:lnSpc>
                <a:spcPct val="90000"/>
              </a:lnSpc>
            </a:pPr>
            <a:r>
              <a:rPr lang="en-US" sz="2800" smtClean="0"/>
              <a:t>broj radnih čvorova i njihove karakteristike,</a:t>
            </a:r>
          </a:p>
          <a:p>
            <a:pPr lvl="1">
              <a:lnSpc>
                <a:spcPct val="90000"/>
              </a:lnSpc>
            </a:pPr>
            <a:r>
              <a:rPr lang="en-US" sz="2800" smtClean="0"/>
              <a:t>informacije o lokalnom SE , itd.</a:t>
            </a:r>
            <a:br>
              <a:rPr lang="en-US" sz="2800" smtClean="0"/>
            </a:br>
            <a:endParaRPr lang="en-US" sz="2800" smtClean="0"/>
          </a:p>
          <a:p>
            <a:pPr>
              <a:lnSpc>
                <a:spcPct val="80000"/>
              </a:lnSpc>
            </a:pPr>
            <a:r>
              <a:rPr lang="en-US" sz="3200" smtClean="0"/>
              <a:t>Centralni informacioni sistem (BDII) periodično prikuplja podatke od svih i po potrebi ih distribuira WMS-u ili drugim čvorovima</a:t>
            </a:r>
          </a:p>
          <a:p>
            <a:pPr>
              <a:lnSpc>
                <a:spcPct val="80000"/>
              </a:lnSpc>
            </a:pPr>
            <a:endParaRPr lang="en-US" sz="320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GRID  WMS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smtClean="0"/>
              <a:t>Srce sistema</a:t>
            </a:r>
          </a:p>
          <a:p>
            <a:pPr>
              <a:lnSpc>
                <a:spcPct val="80000"/>
              </a:lnSpc>
            </a:pPr>
            <a:endParaRPr lang="en-US" sz="2800" smtClean="0"/>
          </a:p>
          <a:p>
            <a:pPr>
              <a:lnSpc>
                <a:spcPct val="80000"/>
              </a:lnSpc>
            </a:pPr>
            <a:r>
              <a:rPr lang="en-US" sz="2800" smtClean="0"/>
              <a:t>Prima zahtjeve od korisnika</a:t>
            </a:r>
          </a:p>
          <a:p>
            <a:pPr>
              <a:lnSpc>
                <a:spcPct val="80000"/>
              </a:lnSpc>
            </a:pPr>
            <a:endParaRPr lang="en-US" sz="2800" smtClean="0"/>
          </a:p>
          <a:p>
            <a:pPr>
              <a:lnSpc>
                <a:spcPct val="80000"/>
              </a:lnSpc>
            </a:pPr>
            <a:r>
              <a:rPr lang="en-US" sz="2800" smtClean="0"/>
              <a:t>Po potrebi od BDII-ja dobija  informacije o raspoloživim resursima</a:t>
            </a:r>
          </a:p>
          <a:p>
            <a:pPr>
              <a:lnSpc>
                <a:spcPct val="80000"/>
              </a:lnSpc>
            </a:pPr>
            <a:endParaRPr lang="en-US" sz="2800" smtClean="0"/>
          </a:p>
          <a:p>
            <a:pPr>
              <a:lnSpc>
                <a:spcPct val="80000"/>
              </a:lnSpc>
            </a:pPr>
            <a:r>
              <a:rPr lang="en-US" sz="2800" smtClean="0"/>
              <a:t>Određuje najpogodnije resurse za  određeni zadatak</a:t>
            </a:r>
          </a:p>
          <a:p>
            <a:pPr>
              <a:lnSpc>
                <a:spcPct val="80000"/>
              </a:lnSpc>
            </a:pPr>
            <a:endParaRPr lang="en-US" sz="2800" smtClean="0"/>
          </a:p>
          <a:p>
            <a:pPr>
              <a:lnSpc>
                <a:spcPct val="80000"/>
              </a:lnSpc>
            </a:pPr>
            <a:r>
              <a:rPr lang="en-US" sz="2800" smtClean="0"/>
              <a:t>Čuva job-ove i pripadajuće fajlove</a:t>
            </a:r>
          </a:p>
          <a:p>
            <a:pPr>
              <a:lnSpc>
                <a:spcPct val="80000"/>
              </a:lnSpc>
            </a:pPr>
            <a:endParaRPr lang="en-US" sz="280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Kako funkcioniše GRID?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z="2800" smtClean="0"/>
              <a:t>Korisnik se prijavljuje na UI</a:t>
            </a:r>
          </a:p>
          <a:p>
            <a:endParaRPr lang="en-US" sz="2800" smtClean="0"/>
          </a:p>
          <a:p>
            <a:r>
              <a:rPr lang="en-US" sz="2800" smtClean="0"/>
              <a:t>Generiše se proxy preko VOMS-a</a:t>
            </a:r>
          </a:p>
          <a:p>
            <a:pPr lvl="1"/>
            <a:r>
              <a:rPr lang="en-US" sz="2400" smtClean="0"/>
              <a:t>Provjera pripadnosti VO</a:t>
            </a:r>
          </a:p>
          <a:p>
            <a:pPr lvl="1"/>
            <a:r>
              <a:rPr lang="en-US" sz="2400" smtClean="0"/>
              <a:t>Provjera identiteta korisnika (privatni ključ)</a:t>
            </a:r>
          </a:p>
          <a:p>
            <a:endParaRPr lang="en-US" sz="2800" smtClean="0"/>
          </a:p>
          <a:p>
            <a:r>
              <a:rPr lang="en-US" sz="2800" smtClean="0"/>
              <a:t>Upućivanje job-a na WMS</a:t>
            </a:r>
          </a:p>
          <a:p>
            <a:endParaRPr lang="en-US" sz="2800" smtClean="0"/>
          </a:p>
          <a:p>
            <a:r>
              <a:rPr lang="en-US" sz="2800" smtClean="0"/>
              <a:t>WMS na osnovu informacija dobijenih od BDII-ja određuje resurse (klaster)</a:t>
            </a:r>
          </a:p>
          <a:p>
            <a:endParaRPr lang="en-US" sz="280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Kako funkcioniše GRID? (2)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/>
              <a:t>UI šalje job sa pripadajućim fajlovima (input, output sandbox) na WMS</a:t>
            </a:r>
          </a:p>
          <a:p>
            <a:endParaRPr lang="en-US" smtClean="0"/>
          </a:p>
          <a:p>
            <a:r>
              <a:rPr lang="en-US" smtClean="0"/>
              <a:t>WMS ih prosljeđuje odgovarajućem CE</a:t>
            </a:r>
          </a:p>
          <a:p>
            <a:endParaRPr lang="en-US" smtClean="0"/>
          </a:p>
          <a:p>
            <a:r>
              <a:rPr lang="en-US" smtClean="0"/>
              <a:t>CE raspoređuje poslove među WN-ovima</a:t>
            </a:r>
          </a:p>
          <a:p>
            <a:endParaRPr lang="en-US" smtClean="0"/>
          </a:p>
          <a:p>
            <a:r>
              <a:rPr lang="en-US" smtClean="0"/>
              <a:t>WN po završetku vraća rezultat na CE</a:t>
            </a:r>
          </a:p>
          <a:p>
            <a:endParaRPr lang="en-US" smtClean="0"/>
          </a:p>
          <a:p>
            <a:r>
              <a:rPr lang="en-US" smtClean="0"/>
              <a:t>CE obavještava WMS da je završio</a:t>
            </a:r>
          </a:p>
          <a:p>
            <a:endParaRPr lang="en-US" smtClean="0"/>
          </a:p>
          <a:p>
            <a:r>
              <a:rPr lang="en-US" smtClean="0"/>
              <a:t>Korisnik povlači na UI rezultate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Šta je grid računarstvo?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smtClean="0"/>
              <a:t>Forma distribuiranog računarstva koja uključuje koordinisanje i dijeljenje </a:t>
            </a:r>
          </a:p>
          <a:p>
            <a:pPr lvl="1"/>
            <a:r>
              <a:rPr lang="en-US" sz="2800" smtClean="0"/>
              <a:t>računarskih resursa,</a:t>
            </a:r>
          </a:p>
          <a:p>
            <a:pPr lvl="1"/>
            <a:r>
              <a:rPr lang="en-US" sz="2800" smtClean="0"/>
              <a:t>aplikacija, </a:t>
            </a:r>
          </a:p>
          <a:p>
            <a:pPr lvl="1"/>
            <a:r>
              <a:rPr lang="en-US" sz="2800" smtClean="0"/>
              <a:t>podataka, </a:t>
            </a:r>
          </a:p>
          <a:p>
            <a:pPr lvl="1"/>
            <a:r>
              <a:rPr lang="en-US" sz="2800" smtClean="0"/>
              <a:t>smještajnih kapaciteta i </a:t>
            </a:r>
          </a:p>
          <a:p>
            <a:pPr lvl="1"/>
            <a:r>
              <a:rPr lang="en-US" sz="2800" smtClean="0"/>
              <a:t>mrežnih resursa </a:t>
            </a:r>
          </a:p>
          <a:p>
            <a:r>
              <a:rPr lang="en-US" sz="3200" smtClean="0"/>
              <a:t>u dinamičkim i geografski rasprostranjenim organizacijama</a:t>
            </a:r>
          </a:p>
        </p:txBody>
      </p:sp>
      <p:sp>
        <p:nvSpPr>
          <p:cNvPr id="1638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 smtClean="0"/>
              <a:t>Training – Banja Luka – Novembar 2010.					</a:t>
            </a:r>
            <a:fld id="{596864A0-9F3B-4004-8902-4884222A4105}" type="slidenum">
              <a:rPr lang="el-GR" smtClean="0"/>
              <a:pPr defTabSz="958850"/>
              <a:t>2</a:t>
            </a:fld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Pet ideja GRID računarstva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z="3200" smtClean="0"/>
              <a:t>Dijeljenje resursa</a:t>
            </a:r>
          </a:p>
          <a:p>
            <a:endParaRPr lang="en-US" sz="3200" smtClean="0"/>
          </a:p>
          <a:p>
            <a:r>
              <a:rPr lang="en-US" sz="3200" smtClean="0"/>
              <a:t>Bezbjedan pristup</a:t>
            </a:r>
          </a:p>
          <a:p>
            <a:endParaRPr lang="en-US" sz="3200" smtClean="0"/>
          </a:p>
          <a:p>
            <a:r>
              <a:rPr lang="en-US" sz="3200" smtClean="0"/>
              <a:t>Efikasna upotreba resursa</a:t>
            </a:r>
          </a:p>
          <a:p>
            <a:endParaRPr lang="en-US" sz="3200" smtClean="0"/>
          </a:p>
          <a:p>
            <a:r>
              <a:rPr lang="en-US" sz="3200" smtClean="0"/>
              <a:t>“Smrt” udaljenosti</a:t>
            </a:r>
          </a:p>
          <a:p>
            <a:endParaRPr lang="en-US" sz="3200" smtClean="0"/>
          </a:p>
          <a:p>
            <a:r>
              <a:rPr lang="en-US" sz="3200" smtClean="0"/>
              <a:t>Otvoreni standardi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Šta očekuju korisnici?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z="3200" smtClean="0"/>
              <a:t>Bezbjedan, pouzdan i efikasan način pristupa podacima, programima, ljudskim i drugim resursima</a:t>
            </a:r>
          </a:p>
          <a:p>
            <a:endParaRPr lang="en-US" sz="3200" smtClean="0"/>
          </a:p>
          <a:p>
            <a:r>
              <a:rPr lang="en-US" sz="3200" smtClean="0"/>
              <a:t>Korisnike ne interesuje infrastruktura pomoću koje sve to funkcioniše</a:t>
            </a:r>
          </a:p>
          <a:p>
            <a:endParaRPr lang="en-US" sz="3200" smtClean="0"/>
          </a:p>
          <a:p>
            <a:r>
              <a:rPr lang="en-US" sz="3200" smtClean="0"/>
              <a:t>To je tiha patnja administratora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Osnovni pojmovi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z="3200" b="1" smtClean="0"/>
              <a:t>Site / sajt</a:t>
            </a:r>
            <a:r>
              <a:rPr lang="en-US" sz="3200" smtClean="0"/>
              <a:t> – lokalna klasterska instalacija</a:t>
            </a:r>
          </a:p>
          <a:p>
            <a:endParaRPr lang="en-US" sz="3200" smtClean="0"/>
          </a:p>
          <a:p>
            <a:r>
              <a:rPr lang="en-US" sz="3200" b="1" smtClean="0"/>
              <a:t>Job / posao</a:t>
            </a:r>
            <a:r>
              <a:rPr lang="en-US" sz="3200" smtClean="0"/>
              <a:t> – radni zadatak koji GRID treba da izvrši</a:t>
            </a:r>
          </a:p>
          <a:p>
            <a:endParaRPr lang="en-US" sz="3200" smtClean="0"/>
          </a:p>
          <a:p>
            <a:r>
              <a:rPr lang="en-US" sz="3200" b="1" smtClean="0"/>
              <a:t>Autentifikacija</a:t>
            </a:r>
            <a:r>
              <a:rPr lang="en-US" sz="3200" smtClean="0"/>
              <a:t> – utvrđivanje identiteta</a:t>
            </a:r>
          </a:p>
          <a:p>
            <a:endParaRPr lang="en-US" sz="3200" smtClean="0"/>
          </a:p>
          <a:p>
            <a:r>
              <a:rPr lang="en-US" sz="3200" b="1" smtClean="0"/>
              <a:t>Autorizacija</a:t>
            </a:r>
            <a:r>
              <a:rPr lang="en-US" sz="3200" smtClean="0"/>
              <a:t> – utvrđivanje prava pristupa</a:t>
            </a:r>
          </a:p>
          <a:p>
            <a:endParaRPr lang="en-US" sz="320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Problem bezbjednosti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z="2800" smtClean="0"/>
              <a:t>Mehanizam koji dozvoljava udaljenim korisnicima bez lokalnih naloga upotrebu lokalnih resursa</a:t>
            </a:r>
            <a:br>
              <a:rPr lang="en-US" sz="2800" smtClean="0"/>
            </a:br>
            <a:endParaRPr lang="en-US" sz="2800" smtClean="0"/>
          </a:p>
          <a:p>
            <a:r>
              <a:rPr lang="en-US" sz="2800" smtClean="0"/>
              <a:t>Dinamična struktura organizacije korisnika</a:t>
            </a:r>
            <a:br>
              <a:rPr lang="en-US" sz="2800" smtClean="0"/>
            </a:br>
            <a:endParaRPr lang="en-US" sz="2800" smtClean="0"/>
          </a:p>
          <a:p>
            <a:r>
              <a:rPr lang="en-US" sz="2800" smtClean="0"/>
              <a:t>Interakcije i između servisa, ne samo sa korisnicima</a:t>
            </a:r>
            <a:br>
              <a:rPr lang="en-US" sz="2800" smtClean="0"/>
            </a:br>
            <a:endParaRPr lang="en-US" sz="2800" smtClean="0"/>
          </a:p>
          <a:p>
            <a:r>
              <a:rPr lang="en-US" sz="2800" smtClean="0"/>
              <a:t>Sve treba biti pouzdano i provjereno, transparentno sa stanovišta korisnika i aplikacije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Virtuelne organizacije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z="3200" smtClean="0"/>
              <a:t>Osim pripadnosti realnim  organizacijama (univerziteti, istituti,  firme, ...) korisnici pripadaju i </a:t>
            </a:r>
            <a:br>
              <a:rPr lang="en-US" sz="3200" smtClean="0"/>
            </a:br>
            <a:r>
              <a:rPr lang="en-US" sz="3200" smtClean="0"/>
              <a:t/>
            </a:r>
            <a:br>
              <a:rPr lang="en-US" sz="3200" smtClean="0"/>
            </a:br>
            <a:r>
              <a:rPr lang="en-US" sz="3200" b="1" smtClean="0"/>
              <a:t>VIRTUELNIM ORGANIZACIJAMA</a:t>
            </a:r>
            <a:br>
              <a:rPr lang="en-US" sz="3200" b="1" smtClean="0"/>
            </a:br>
            <a:endParaRPr lang="en-US" sz="3200" smtClean="0"/>
          </a:p>
          <a:p>
            <a:r>
              <a:rPr lang="en-US" sz="3200" smtClean="0"/>
              <a:t>VO – dinamičan skup korisnika koji  ima pravo raspolaganja određenim  GRID resursima</a:t>
            </a:r>
          </a:p>
          <a:p>
            <a:endParaRPr lang="en-US" sz="32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Autentifikacija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z="3200" smtClean="0"/>
              <a:t>Infrastruktura javnog ključa (PKI)</a:t>
            </a:r>
            <a:br>
              <a:rPr lang="en-US" sz="3200" smtClean="0"/>
            </a:br>
            <a:endParaRPr lang="en-US" sz="3200" smtClean="0"/>
          </a:p>
          <a:p>
            <a:r>
              <a:rPr lang="en-US" sz="3200" smtClean="0"/>
              <a:t>Svakom korisniku se izdaje  odgovarajući X.509 certifikat  potpisan od strane ovlaštene  organizacije</a:t>
            </a:r>
            <a:br>
              <a:rPr lang="en-US" sz="3200" smtClean="0"/>
            </a:br>
            <a:endParaRPr lang="en-US" sz="3200" smtClean="0"/>
          </a:p>
          <a:p>
            <a:r>
              <a:rPr lang="en-US" sz="3200" smtClean="0"/>
              <a:t>Svaki korisnik pripada jednoj ili više  virtuelnih organizacija</a:t>
            </a:r>
            <a:br>
              <a:rPr lang="en-US" sz="3200" smtClean="0"/>
            </a:br>
            <a:endParaRPr lang="en-US" sz="3200" smtClean="0"/>
          </a:p>
          <a:p>
            <a:r>
              <a:rPr lang="en-US" sz="3200" smtClean="0"/>
              <a:t>Proxy – credential delegation</a:t>
            </a:r>
          </a:p>
          <a:p>
            <a:endParaRPr lang="en-US" sz="320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Middleware – osnova svega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smtClean="0"/>
              <a:t>Ne predstavlja software ni hardware  – </a:t>
            </a:r>
            <a:r>
              <a:rPr lang="en-US" sz="2800" b="1" smtClean="0"/>
              <a:t>middleware</a:t>
            </a:r>
            <a:br>
              <a:rPr lang="en-US" sz="2800" b="1" smtClean="0"/>
            </a:br>
            <a:endParaRPr lang="en-US" sz="2800" smtClean="0"/>
          </a:p>
          <a:p>
            <a:pPr>
              <a:lnSpc>
                <a:spcPct val="80000"/>
              </a:lnSpc>
            </a:pPr>
            <a:r>
              <a:rPr lang="en-US" sz="2800" smtClean="0"/>
              <a:t>Ideja standardizacije i uniformisanja  GRID elemenata i cjeline</a:t>
            </a:r>
            <a:br>
              <a:rPr lang="en-US" sz="2800" smtClean="0"/>
            </a:br>
            <a:endParaRPr lang="en-US" sz="2800" smtClean="0"/>
          </a:p>
          <a:p>
            <a:pPr>
              <a:lnSpc>
                <a:spcPct val="80000"/>
              </a:lnSpc>
            </a:pPr>
            <a:r>
              <a:rPr lang="en-US" sz="2800" smtClean="0"/>
              <a:t>CERN – Large Hadron Collider – LHC  Computing Grid – LCG </a:t>
            </a:r>
            <a:br>
              <a:rPr lang="en-US" sz="2800" smtClean="0"/>
            </a:br>
            <a:endParaRPr lang="en-US" sz="2800" smtClean="0"/>
          </a:p>
          <a:p>
            <a:pPr>
              <a:lnSpc>
                <a:spcPct val="80000"/>
              </a:lnSpc>
            </a:pPr>
            <a:r>
              <a:rPr lang="en-US" sz="2800" smtClean="0"/>
              <a:t>Nova generacija gLite</a:t>
            </a:r>
            <a:br>
              <a:rPr lang="en-US" sz="2800" smtClean="0"/>
            </a:br>
            <a:endParaRPr lang="en-US" sz="2800" smtClean="0"/>
          </a:p>
          <a:p>
            <a:pPr>
              <a:lnSpc>
                <a:spcPct val="80000"/>
              </a:lnSpc>
            </a:pPr>
            <a:r>
              <a:rPr lang="en-US" sz="2800" smtClean="0"/>
              <a:t>Verzija koju mi koristimo trenutno gLite 3.2</a:t>
            </a:r>
          </a:p>
          <a:p>
            <a:pPr>
              <a:lnSpc>
                <a:spcPct val="80000"/>
              </a:lnSpc>
            </a:pPr>
            <a:endParaRPr lang="en-US" sz="28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EEGRID-ppt-template">
  <a:themeElements>
    <a:clrScheme name="HP-SE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A54A94"/>
      </a:accent1>
      <a:accent2>
        <a:srgbClr val="103152"/>
      </a:accent2>
      <a:accent3>
        <a:srgbClr val="FFFFFF"/>
      </a:accent3>
      <a:accent4>
        <a:srgbClr val="00B050"/>
      </a:accent4>
      <a:accent5>
        <a:srgbClr val="42ADC5"/>
      </a:accent5>
      <a:accent6>
        <a:srgbClr val="FF0000"/>
      </a:accent6>
      <a:hlink>
        <a:srgbClr val="0070C0"/>
      </a:hlink>
      <a:folHlink>
        <a:srgbClr val="5297DD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5885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5885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EEGRID-ppt-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SEEGRID-ppt-template</Template>
  <TotalTime>205</TotalTime>
  <Words>497</Words>
  <Application>Microsoft Office PowerPoint</Application>
  <PresentationFormat>A4 Paper (210x297 mm)</PresentationFormat>
  <Paragraphs>116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8</vt:i4>
      </vt:variant>
      <vt:variant>
        <vt:lpstr>Slide Titles</vt:lpstr>
      </vt:variant>
      <vt:variant>
        <vt:i4>18</vt:i4>
      </vt:variant>
    </vt:vector>
  </HeadingPairs>
  <TitlesOfParts>
    <vt:vector size="31" baseType="lpstr">
      <vt:lpstr>Arial</vt:lpstr>
      <vt:lpstr>Verdana</vt:lpstr>
      <vt:lpstr>Wingdings</vt:lpstr>
      <vt:lpstr>Times New Roman</vt:lpstr>
      <vt:lpstr>Tahoma</vt:lpstr>
      <vt:lpstr>SEEGRID-ppt-template</vt:lpstr>
      <vt:lpstr>SEEGRID-ppt-template</vt:lpstr>
      <vt:lpstr>SEEGRID-ppt-template</vt:lpstr>
      <vt:lpstr>SEEGRID-ppt-template</vt:lpstr>
      <vt:lpstr>SEEGRID-ppt-template</vt:lpstr>
      <vt:lpstr>SEEGRID-ppt-template</vt:lpstr>
      <vt:lpstr>SEEGRID-ppt-template</vt:lpstr>
      <vt:lpstr>SEEGRID-ppt-template</vt:lpstr>
      <vt:lpstr>Grid</vt:lpstr>
      <vt:lpstr>Šta je grid računarstvo?</vt:lpstr>
      <vt:lpstr>Pet ideja GRID računarstva</vt:lpstr>
      <vt:lpstr>Šta očekuju korisnici?</vt:lpstr>
      <vt:lpstr>Osnovni pojmovi</vt:lpstr>
      <vt:lpstr>Problem bezbjednosti</vt:lpstr>
      <vt:lpstr>Virtuelne organizacije</vt:lpstr>
      <vt:lpstr>Autentifikacija</vt:lpstr>
      <vt:lpstr>Middleware – osnova svega</vt:lpstr>
      <vt:lpstr>Šta vide korisnici?</vt:lpstr>
      <vt:lpstr>GRID elementi</vt:lpstr>
      <vt:lpstr>GRID elementi (2)</vt:lpstr>
      <vt:lpstr>Kako radi grid?</vt:lpstr>
      <vt:lpstr>GRID VOMS i MyPROXY</vt:lpstr>
      <vt:lpstr>GRID informacioni sistem</vt:lpstr>
      <vt:lpstr>GRID  WMS</vt:lpstr>
      <vt:lpstr>Kako funkcioniše GRID?</vt:lpstr>
      <vt:lpstr>Kako funkcioniše GRID? (2)</vt:lpstr>
    </vt:vector>
  </TitlesOfParts>
  <Company>ETFBL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GRID</dc:title>
  <dc:creator>Mihajlo Savic</dc:creator>
  <cp:lastModifiedBy>ms</cp:lastModifiedBy>
  <cp:revision>42</cp:revision>
  <dcterms:created xsi:type="dcterms:W3CDTF">2004-04-29T08:03:52Z</dcterms:created>
  <dcterms:modified xsi:type="dcterms:W3CDTF">2010-11-28T21:20:26Z</dcterms:modified>
</cp:coreProperties>
</file>