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2" r:id="rId14"/>
    <p:sldId id="275" r:id="rId15"/>
    <p:sldId id="276" r:id="rId16"/>
    <p:sldId id="277" r:id="rId17"/>
    <p:sldId id="278" r:id="rId18"/>
    <p:sldId id="279" r:id="rId19"/>
  </p:sldIdLst>
  <p:sldSz cx="9906000" cy="6858000" type="A4"/>
  <p:notesSz cx="9866313" cy="675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80" d="100"/>
          <a:sy n="80" d="100"/>
        </p:scale>
        <p:origin x="-60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5986224-259E-478C-BAB2-69FCAFC42C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1C57CD48-B745-4151-ACFF-53B4F2BD9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906000" cy="11160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3549076E-200E-4010-8881-570EF92953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92C2E78C-65AB-42C8-BCAA-757557A9BE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8B9D038C-42A3-44F2-993A-FBE766C4D8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48D503DF-F4A4-423C-AB17-3F5DDA3844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30CE1CB9-ED74-40B3-92CB-F2D9891835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7A194740-2244-4BF9-8C0E-89522A0C98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D23D8BD7-ECC3-4A9A-B209-913886B775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85622862-DA20-41B5-B50A-947CB7DA0A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B462971B-5BE2-4E94-96DD-4DE2B14F69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2C896470-F7E0-466F-81E5-3709C6BC80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B84F56D0-D2CC-4864-98EB-366B4370B0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906000" cy="4921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425"/>
            <a:ext cx="9906000" cy="49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5" r:id="rId5"/>
    <p:sldLayoutId id="2147483670" r:id="rId6"/>
    <p:sldLayoutId id="2147483664" r:id="rId7"/>
    <p:sldLayoutId id="2147483663" r:id="rId8"/>
    <p:sldLayoutId id="2147483671" r:id="rId9"/>
    <p:sldLayoutId id="2147483672" r:id="rId10"/>
    <p:sldLayoutId id="2147483662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Grid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Mihajlo Savic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Elektrotehnicki fakultet Banja Luka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The HP-SEE initiative is co-funded by the European Commission under the FP7 Research Infrastructures contract no. 261499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Šta vide korisnici?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4579" name="Picture 5" descr="grid servi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938" y="1335088"/>
            <a:ext cx="76581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GRID elementi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b="1" smtClean="0"/>
              <a:t>UI </a:t>
            </a:r>
            <a:r>
              <a:rPr lang="en-US" sz="2800" smtClean="0"/>
              <a:t>– User Interface – korisnički pristup</a:t>
            </a:r>
          </a:p>
          <a:p>
            <a:endParaRPr lang="en-US" sz="2800" smtClean="0"/>
          </a:p>
          <a:p>
            <a:r>
              <a:rPr lang="en-US" sz="2800" b="1" smtClean="0"/>
              <a:t>CE </a:t>
            </a:r>
            <a:r>
              <a:rPr lang="en-US" sz="2800" smtClean="0"/>
              <a:t>– Computing Element – predstavlja procesorske resurse</a:t>
            </a:r>
          </a:p>
          <a:p>
            <a:endParaRPr lang="en-US" sz="2800" smtClean="0"/>
          </a:p>
          <a:p>
            <a:r>
              <a:rPr lang="en-US" sz="2800" b="1" smtClean="0"/>
              <a:t>WN</a:t>
            </a:r>
            <a:r>
              <a:rPr lang="en-US" sz="2800" smtClean="0"/>
              <a:t> – Worker Node – pojedinačni radni čvorovi u klasteru</a:t>
            </a:r>
          </a:p>
          <a:p>
            <a:endParaRPr lang="en-US" sz="2800" smtClean="0"/>
          </a:p>
          <a:p>
            <a:r>
              <a:rPr lang="en-US" sz="2800" b="1" smtClean="0"/>
              <a:t>SE </a:t>
            </a:r>
            <a:r>
              <a:rPr lang="en-US" sz="2800" smtClean="0"/>
              <a:t>– Storage Element – pohrana i dijeljenje podataka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GRID elementi (2)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b="1" smtClean="0"/>
              <a:t>BDII</a:t>
            </a:r>
            <a:r>
              <a:rPr lang="en-US" sz="3200" smtClean="0"/>
              <a:t> – Information System – prikupljanje i distribuiranje informacija o resursima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b="1" smtClean="0"/>
              <a:t>WMS</a:t>
            </a:r>
            <a:r>
              <a:rPr lang="en-US" sz="3200" smtClean="0"/>
              <a:t> – Workload Management System – upravlja raspodjelom poslova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b="1" smtClean="0"/>
              <a:t>VOMS</a:t>
            </a:r>
            <a:r>
              <a:rPr lang="en-US" sz="3200" smtClean="0"/>
              <a:t> – VO Management Server – upravlja virtuelnim organizacijama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b="1" smtClean="0"/>
              <a:t>MyPROXY</a:t>
            </a:r>
            <a:r>
              <a:rPr lang="en-US" sz="3200" smtClean="0"/>
              <a:t> – dugoživući proxy-ji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Kako radi grid?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1" name="Picture 4" descr="grid korisni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1681163"/>
            <a:ext cx="9220200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GRID VOMS i MyPROXY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VOMS – Čuva informacije o  pripadnosti korisnika određenoj VO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VOMS – Funkcija u generisanju  kratkoživućih proxy-ja (npr. 12  časova)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MyPROXY – rad sa dugoživućim  proxy-jima (npr. 30 dana)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MyPROXY – roaming korisnici</a:t>
            </a:r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GRID informacioni sistem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/>
              <a:t>Svaki sajt publikuje informacije o sebi (lokalni informacioni sistem)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Informacije o lokalnim resursima: 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softversko okruženje, 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broj radnih čvorova i njihove karakteristike,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informacije o lokalnom SE , itd.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3200" smtClean="0"/>
              <a:t>Centralni informacioni sistem (BDII) periodično prikuplja podatke od svih i po potrebi ih distribuira WMS-u ili drugim čvorovima</a:t>
            </a:r>
          </a:p>
          <a:p>
            <a:pPr>
              <a:lnSpc>
                <a:spcPct val="80000"/>
              </a:lnSpc>
            </a:pPr>
            <a:endParaRPr lang="en-US" sz="3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GRID  WMS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Srce sistema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Prima zahtjeve od korisnika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Po potrebi od BDII-ja dobija  informacije o raspoloživim resursima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Određuje najpogodnije resurse za  određeni zadatak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Čuva job-ove i pripadajuće fajlove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Kako funkcioniše GRID?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Korisnik se prijavljuje na UI</a:t>
            </a:r>
          </a:p>
          <a:p>
            <a:endParaRPr lang="en-US" sz="2800" smtClean="0"/>
          </a:p>
          <a:p>
            <a:r>
              <a:rPr lang="en-US" sz="2800" smtClean="0"/>
              <a:t>Generiše se proxy preko VOMS-a</a:t>
            </a:r>
          </a:p>
          <a:p>
            <a:pPr lvl="1"/>
            <a:r>
              <a:rPr lang="en-US" sz="2400" smtClean="0"/>
              <a:t>Provjera pripadnosti VO</a:t>
            </a:r>
          </a:p>
          <a:p>
            <a:pPr lvl="1"/>
            <a:r>
              <a:rPr lang="en-US" sz="2400" smtClean="0"/>
              <a:t>Provjera identiteta korisnika (privatni ključ)</a:t>
            </a:r>
          </a:p>
          <a:p>
            <a:endParaRPr lang="en-US" sz="2800" smtClean="0"/>
          </a:p>
          <a:p>
            <a:r>
              <a:rPr lang="en-US" sz="2800" smtClean="0"/>
              <a:t>Upućivanje job-a na WMS</a:t>
            </a:r>
          </a:p>
          <a:p>
            <a:endParaRPr lang="en-US" sz="2800" smtClean="0"/>
          </a:p>
          <a:p>
            <a:r>
              <a:rPr lang="en-US" sz="2800" smtClean="0"/>
              <a:t>WMS na osnovu informacija dobijenih od BDII-ja određuje resurse (klaster)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Kako funkcioniše GRID? (2)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UI šalje job sa pripadajućim fajlovima (input, output sandbox) na WMS</a:t>
            </a:r>
          </a:p>
          <a:p>
            <a:endParaRPr lang="en-US" smtClean="0"/>
          </a:p>
          <a:p>
            <a:r>
              <a:rPr lang="en-US" smtClean="0"/>
              <a:t>WMS ih prosljeđuje odgovarajućem CE</a:t>
            </a:r>
          </a:p>
          <a:p>
            <a:endParaRPr lang="en-US" smtClean="0"/>
          </a:p>
          <a:p>
            <a:r>
              <a:rPr lang="en-US" smtClean="0"/>
              <a:t>CE raspoređuje poslove među WN-ovima</a:t>
            </a:r>
          </a:p>
          <a:p>
            <a:endParaRPr lang="en-US" smtClean="0"/>
          </a:p>
          <a:p>
            <a:r>
              <a:rPr lang="en-US" smtClean="0"/>
              <a:t>WN po završetku vraća rezultat na CE</a:t>
            </a:r>
          </a:p>
          <a:p>
            <a:endParaRPr lang="en-US" smtClean="0"/>
          </a:p>
          <a:p>
            <a:r>
              <a:rPr lang="en-US" smtClean="0"/>
              <a:t>CE obavještava WMS da je završio</a:t>
            </a:r>
          </a:p>
          <a:p>
            <a:endParaRPr lang="en-US" smtClean="0"/>
          </a:p>
          <a:p>
            <a:r>
              <a:rPr lang="en-US" smtClean="0"/>
              <a:t>Korisnik povlači na UI rezultate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Šta je grid računarstvo?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Forma distribuiranog računarstva koja uključuje koordinisanje i dijeljenje </a:t>
            </a:r>
          </a:p>
          <a:p>
            <a:pPr lvl="1"/>
            <a:r>
              <a:rPr lang="en-US" sz="2800" smtClean="0"/>
              <a:t>računarskih resursa,</a:t>
            </a:r>
          </a:p>
          <a:p>
            <a:pPr lvl="1"/>
            <a:r>
              <a:rPr lang="en-US" sz="2800" smtClean="0"/>
              <a:t>aplikacija, </a:t>
            </a:r>
          </a:p>
          <a:p>
            <a:pPr lvl="1"/>
            <a:r>
              <a:rPr lang="en-US" sz="2800" smtClean="0"/>
              <a:t>podataka, </a:t>
            </a:r>
          </a:p>
          <a:p>
            <a:pPr lvl="1"/>
            <a:r>
              <a:rPr lang="en-US" sz="2800" smtClean="0"/>
              <a:t>smještajnih kapaciteta i </a:t>
            </a:r>
          </a:p>
          <a:p>
            <a:pPr lvl="1"/>
            <a:r>
              <a:rPr lang="en-US" sz="2800" smtClean="0"/>
              <a:t>mrežnih resursa </a:t>
            </a:r>
          </a:p>
          <a:p>
            <a:r>
              <a:rPr lang="en-US" sz="3200" smtClean="0"/>
              <a:t>u dinamičkim i geografski rasprostranjenim organizacijama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Training – Banja Luka – Novembar 2010.					</a:t>
            </a:r>
            <a:fld id="{596864A0-9F3B-4004-8902-4884222A4105}" type="slidenum">
              <a:rPr lang="el-GR" smtClean="0"/>
              <a:pPr defTabSz="958850"/>
              <a:t>2</a:t>
            </a:fld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Pet ideja GRID računarstva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Dijeljenje resursa</a:t>
            </a:r>
          </a:p>
          <a:p>
            <a:endParaRPr lang="en-US" sz="3200" smtClean="0"/>
          </a:p>
          <a:p>
            <a:r>
              <a:rPr lang="en-US" sz="3200" smtClean="0"/>
              <a:t>Bezbjedan pristup</a:t>
            </a:r>
          </a:p>
          <a:p>
            <a:endParaRPr lang="en-US" sz="3200" smtClean="0"/>
          </a:p>
          <a:p>
            <a:r>
              <a:rPr lang="en-US" sz="3200" smtClean="0"/>
              <a:t>Efikasna upotreba resursa</a:t>
            </a:r>
          </a:p>
          <a:p>
            <a:endParaRPr lang="en-US" sz="3200" smtClean="0"/>
          </a:p>
          <a:p>
            <a:r>
              <a:rPr lang="en-US" sz="3200" smtClean="0"/>
              <a:t>“Smrt” udaljenosti</a:t>
            </a:r>
          </a:p>
          <a:p>
            <a:endParaRPr lang="en-US" sz="3200" smtClean="0"/>
          </a:p>
          <a:p>
            <a:r>
              <a:rPr lang="en-US" sz="3200" smtClean="0"/>
              <a:t>Otvoreni standardi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Šta očekuju korisnici?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Bezbjedan, pouzdan i efikasan način pristupa podacima, programima, ljudskim i drugim resursima</a:t>
            </a:r>
          </a:p>
          <a:p>
            <a:endParaRPr lang="en-US" sz="3200" smtClean="0"/>
          </a:p>
          <a:p>
            <a:r>
              <a:rPr lang="en-US" sz="3200" smtClean="0"/>
              <a:t>Korisnike ne interesuje infrastruktura pomoću koje sve to funkcioniše</a:t>
            </a:r>
          </a:p>
          <a:p>
            <a:endParaRPr lang="en-US" sz="3200" smtClean="0"/>
          </a:p>
          <a:p>
            <a:r>
              <a:rPr lang="en-US" sz="3200" smtClean="0"/>
              <a:t>To je tiha patnja administratora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Osnovni pojmovi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b="1" smtClean="0"/>
              <a:t>Site / sajt</a:t>
            </a:r>
            <a:r>
              <a:rPr lang="en-US" sz="3200" smtClean="0"/>
              <a:t> – lokalna klasterska instalacija</a:t>
            </a:r>
          </a:p>
          <a:p>
            <a:endParaRPr lang="en-US" sz="3200" smtClean="0"/>
          </a:p>
          <a:p>
            <a:r>
              <a:rPr lang="en-US" sz="3200" b="1" smtClean="0"/>
              <a:t>Job / posao</a:t>
            </a:r>
            <a:r>
              <a:rPr lang="en-US" sz="3200" smtClean="0"/>
              <a:t> – radni zadatak koji GRID treba da izvrši</a:t>
            </a:r>
          </a:p>
          <a:p>
            <a:endParaRPr lang="en-US" sz="3200" smtClean="0"/>
          </a:p>
          <a:p>
            <a:r>
              <a:rPr lang="en-US" sz="3200" b="1" smtClean="0"/>
              <a:t>Autentifikacija</a:t>
            </a:r>
            <a:r>
              <a:rPr lang="en-US" sz="3200" smtClean="0"/>
              <a:t> – utvrđivanje identiteta</a:t>
            </a:r>
          </a:p>
          <a:p>
            <a:endParaRPr lang="en-US" sz="3200" smtClean="0"/>
          </a:p>
          <a:p>
            <a:r>
              <a:rPr lang="en-US" sz="3200" b="1" smtClean="0"/>
              <a:t>Autorizacija</a:t>
            </a:r>
            <a:r>
              <a:rPr lang="en-US" sz="3200" smtClean="0"/>
              <a:t> – utvrđivanje prava pristupa</a:t>
            </a:r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Problem bezbjednosti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Mehanizam koji dozvoljava udaljenim korisnicima bez lokalnih naloga upotrebu lokalnih resursa</a:t>
            </a:r>
            <a:br>
              <a:rPr lang="en-US" sz="2800" smtClean="0"/>
            </a:br>
            <a:endParaRPr lang="en-US" sz="2800" smtClean="0"/>
          </a:p>
          <a:p>
            <a:r>
              <a:rPr lang="en-US" sz="2800" smtClean="0"/>
              <a:t>Dinamična struktura organizacije korisnika</a:t>
            </a:r>
            <a:br>
              <a:rPr lang="en-US" sz="2800" smtClean="0"/>
            </a:br>
            <a:endParaRPr lang="en-US" sz="2800" smtClean="0"/>
          </a:p>
          <a:p>
            <a:r>
              <a:rPr lang="en-US" sz="2800" smtClean="0"/>
              <a:t>Interakcije i između servisa, ne samo sa korisnicima</a:t>
            </a:r>
            <a:br>
              <a:rPr lang="en-US" sz="2800" smtClean="0"/>
            </a:br>
            <a:endParaRPr lang="en-US" sz="2800" smtClean="0"/>
          </a:p>
          <a:p>
            <a:r>
              <a:rPr lang="en-US" sz="2800" smtClean="0"/>
              <a:t>Sve treba biti pouzdano i provjereno, transparentno sa stanovišta korisnika i aplikacije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Virtuelne organizacije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Osim pripadnosti realnim  organizacijama (univerziteti, istituti,  firme, ...) korisnici pripadaju i 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smtClean="0"/>
              <a:t>VIRTUELNIM ORGANIZACIJAMA</a:t>
            </a:r>
            <a:br>
              <a:rPr lang="en-US" sz="3200" b="1" smtClean="0"/>
            </a:br>
            <a:endParaRPr lang="en-US" sz="3200" smtClean="0"/>
          </a:p>
          <a:p>
            <a:r>
              <a:rPr lang="en-US" sz="3200" smtClean="0"/>
              <a:t>VO – dinamičan skup korisnika koji  ima pravo raspolaganja određenim  GRID resursima</a:t>
            </a:r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Autentifikacija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Infrastruktura javnog ključa (PKI)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Svakom korisniku se izdaje  odgovarajući X.509 certifikat  potpisan od strane ovlaštene  organizacije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Svaki korisnik pripada jednoj ili više  virtuelnih organizacija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Proxy – credential delegation</a:t>
            </a:r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Middleware – osnova svega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Ne predstavlja software ni hardware  – </a:t>
            </a:r>
            <a:r>
              <a:rPr lang="en-US" sz="2800" b="1" smtClean="0"/>
              <a:t>middleware</a:t>
            </a:r>
            <a:br>
              <a:rPr lang="en-US" sz="2800" b="1" smtClean="0"/>
            </a:b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Ideja standardizacije i uniformisanja  GRID elemenata i cjeline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CERN – Large Hadron Collider – LHC  Computing Grid – LCG 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Nova generacija gLite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Verzija koju mi koristimo trenutno gLite 3.2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205</TotalTime>
  <Words>497</Words>
  <Application>Microsoft Office PowerPoint</Application>
  <PresentationFormat>A4 Paper (210x297 mm)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Verdana</vt:lpstr>
      <vt:lpstr>Wingdings</vt:lpstr>
      <vt:lpstr>Times New Roman</vt:lpstr>
      <vt:lpstr>Tahoma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Grid</vt:lpstr>
      <vt:lpstr>Šta je grid računarstvo?</vt:lpstr>
      <vt:lpstr>Pet ideja GRID računarstva</vt:lpstr>
      <vt:lpstr>Šta očekuju korisnici?</vt:lpstr>
      <vt:lpstr>Osnovni pojmovi</vt:lpstr>
      <vt:lpstr>Problem bezbjednosti</vt:lpstr>
      <vt:lpstr>Virtuelne organizacije</vt:lpstr>
      <vt:lpstr>Autentifikacija</vt:lpstr>
      <vt:lpstr>Middleware – osnova svega</vt:lpstr>
      <vt:lpstr>Šta vide korisnici?</vt:lpstr>
      <vt:lpstr>GRID elementi</vt:lpstr>
      <vt:lpstr>GRID elementi (2)</vt:lpstr>
      <vt:lpstr>Kako radi grid?</vt:lpstr>
      <vt:lpstr>GRID VOMS i MyPROXY</vt:lpstr>
      <vt:lpstr>GRID informacioni sistem</vt:lpstr>
      <vt:lpstr>GRID  WMS</vt:lpstr>
      <vt:lpstr>Kako funkcioniše GRID?</vt:lpstr>
      <vt:lpstr>Kako funkcioniše GRID? (2)</vt:lpstr>
    </vt:vector>
  </TitlesOfParts>
  <Company>ETFBL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</dc:title>
  <dc:creator>Mihajlo Savic</dc:creator>
  <cp:lastModifiedBy>ms</cp:lastModifiedBy>
  <cp:revision>42</cp:revision>
  <dcterms:created xsi:type="dcterms:W3CDTF">2004-04-29T08:03:52Z</dcterms:created>
  <dcterms:modified xsi:type="dcterms:W3CDTF">2010-11-28T21:20:26Z</dcterms:modified>
</cp:coreProperties>
</file>