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</p:sldMasterIdLst>
  <p:notesMasterIdLst>
    <p:notesMasterId r:id="rId15"/>
  </p:notesMasterIdLst>
  <p:handoutMasterIdLst>
    <p:handoutMasterId r:id="rId16"/>
  </p:handout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9906000" cy="6858000" type="A4"/>
  <p:notesSz cx="9866313" cy="6754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9933"/>
    <a:srgbClr val="FF9900"/>
    <a:srgbClr val="00FF00"/>
    <a:srgbClr val="CCCC00"/>
    <a:srgbClr val="FFFF99"/>
    <a:srgbClr val="FFFFCC"/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5" autoAdjust="0"/>
    <p:restoredTop sz="94491" autoAdjust="0"/>
  </p:normalViewPr>
  <p:slideViewPr>
    <p:cSldViewPr snapToGrid="0">
      <p:cViewPr varScale="1">
        <p:scale>
          <a:sx n="80" d="100"/>
          <a:sy n="80" d="100"/>
        </p:scale>
        <p:origin x="-606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0" y="0"/>
            <a:ext cx="4276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15088"/>
            <a:ext cx="4275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0" y="6415088"/>
            <a:ext cx="42767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F106014D-B29B-4262-9B37-762D376637A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6738" y="506413"/>
            <a:ext cx="3659187" cy="2533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4450" y="3209925"/>
            <a:ext cx="7237413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3468BC35-0A83-4BD5-BDD9-FED6C4C3BE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906000" cy="11160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5" name="Rectangle 24"/>
          <p:cNvSpPr>
            <a:spLocks noChangeArrowheads="1"/>
          </p:cNvSpPr>
          <p:nvPr userDrawn="1"/>
        </p:nvSpPr>
        <p:spPr bwMode="auto">
          <a:xfrm>
            <a:off x="4532313" y="3200400"/>
            <a:ext cx="1938337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defTabSz="958850">
              <a:spcBef>
                <a:spcPct val="20000"/>
              </a:spcBef>
              <a:defRPr/>
            </a:pPr>
            <a:r>
              <a:rPr lang="en-US" sz="2000" b="0" dirty="0"/>
              <a:t>www.hp-see.eu</a:t>
            </a:r>
            <a:endParaRPr lang="el-GR" sz="2000" b="0" dirty="0"/>
          </a:p>
        </p:txBody>
      </p:sp>
      <p:sp>
        <p:nvSpPr>
          <p:cNvPr id="6" name="Rectangle 25"/>
          <p:cNvSpPr>
            <a:spLocks noChangeArrowheads="1"/>
          </p:cNvSpPr>
          <p:nvPr userDrawn="1"/>
        </p:nvSpPr>
        <p:spPr bwMode="auto">
          <a:xfrm>
            <a:off x="4313238" y="1887538"/>
            <a:ext cx="2149475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958850">
              <a:spcBef>
                <a:spcPct val="20000"/>
              </a:spcBef>
              <a:defRPr/>
            </a:pPr>
            <a:r>
              <a:rPr lang="en-US" sz="3200" dirty="0"/>
              <a:t>HP-SEE</a:t>
            </a:r>
            <a:endParaRPr lang="el-GR" sz="3200" dirty="0"/>
          </a:p>
        </p:txBody>
      </p:sp>
      <p:pic>
        <p:nvPicPr>
          <p:cNvPr id="7" name="Picture 8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48425" y="1781175"/>
            <a:ext cx="3457575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1476" name="Rectangle 20"/>
          <p:cNvSpPr>
            <a:spLocks noGrp="1" noChangeArrowheads="1"/>
          </p:cNvSpPr>
          <p:nvPr>
            <p:ph type="ctrTitle" sz="quarter"/>
          </p:nvPr>
        </p:nvSpPr>
        <p:spPr>
          <a:xfrm>
            <a:off x="373063" y="2401888"/>
            <a:ext cx="6059487" cy="862012"/>
          </a:xfrm>
          <a:noFill/>
        </p:spPr>
        <p:txBody>
          <a:bodyPr lIns="91440" tIns="45720" rIns="91440" bIns="45720"/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</a:t>
            </a:r>
            <a:endParaRPr lang="el-GR"/>
          </a:p>
        </p:txBody>
      </p:sp>
      <p:sp>
        <p:nvSpPr>
          <p:cNvPr id="531484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" y="3736975"/>
            <a:ext cx="6076950" cy="1042988"/>
          </a:xfrm>
        </p:spPr>
        <p:txBody>
          <a:bodyPr lIns="91440" tIns="45720" rIns="91440" bIns="45720"/>
          <a:lstStyle>
            <a:lvl1pPr marL="0" indent="0" algn="r">
              <a:buFont typeface="Wingdings" pitchFamily="2" charset="2"/>
              <a:buNone/>
              <a:defRPr sz="1600" b="1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l-GR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78600"/>
            <a:ext cx="9906000" cy="293688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38F7C020-EA4D-49F7-A5C0-E2F104A9013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1863" y="-4763"/>
            <a:ext cx="2428875" cy="6578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4763" y="-4763"/>
            <a:ext cx="7134226" cy="6578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6B296C44-F95D-46BF-B92E-B110CA1A590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02C270DC-7936-49E3-AC25-10BFFF56797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CE7508DA-1098-476E-AA37-4192E18B969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88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613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</a:t>
            </a:r>
            <a:fld id="{71C7D337-38E4-450B-B532-E51FB6F1276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E8530C08-8FB1-4B5D-B5B1-375155223AE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</a:t>
            </a:r>
            <a:fld id="{11BF0990-20BC-4049-8B7A-2D429469B2E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180D35D7-C89A-4C0C-AF43-601C394D992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F712BC17-2B98-46E6-B586-77D2AB7A188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037A53B7-9646-4DC6-B1F4-221927DBC25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4763" y="-4763"/>
            <a:ext cx="8134351" cy="11255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2588"/>
            <a:ext cx="9518650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3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2019C5F9-250E-49E5-B249-198715AD01A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60463"/>
            <a:ext cx="9906000" cy="4921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0" y="1114425"/>
            <a:ext cx="9906000" cy="4921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65" r:id="rId5"/>
    <p:sldLayoutId id="2147483670" r:id="rId6"/>
    <p:sldLayoutId id="2147483664" r:id="rId7"/>
    <p:sldLayoutId id="2147483663" r:id="rId8"/>
    <p:sldLayoutId id="2147483671" r:id="rId9"/>
    <p:sldLayoutId id="2147483672" r:id="rId10"/>
    <p:sldLayoutId id="2147483662" r:id="rId11"/>
  </p:sldLayoutIdLst>
  <p:hf hdr="0" dt="0"/>
  <p:txStyles>
    <p:titleStyle>
      <a:lvl1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+mj-lt"/>
          <a:ea typeface="+mj-ea"/>
          <a:cs typeface="+mj-cs"/>
        </a:defRPr>
      </a:lvl1pPr>
      <a:lvl2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2pPr>
      <a:lvl3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3pPr>
      <a:lvl4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4pPr>
      <a:lvl5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5pPr>
      <a:lvl6pPr marL="4572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6pPr>
      <a:lvl7pPr marL="9144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7pPr>
      <a:lvl8pPr marL="13716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8pPr>
      <a:lvl9pPr marL="18288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58775" indent="-358775" algn="l" defTabSz="958850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300038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2pPr>
      <a:lvl3pPr marL="1196975" indent="-238125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>
          <a:solidFill>
            <a:schemeClr val="tx1"/>
          </a:solidFill>
          <a:latin typeface="+mn-lt"/>
          <a:cs typeface="+mn-cs"/>
        </a:defRPr>
      </a:lvl3pPr>
      <a:lvl4pPr marL="1674813" indent="-238125" algn="l" defTabSz="958850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155825" indent="-239713" algn="l" defTabSz="958850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6130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30702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5274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9846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 sz="quarter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Klasteri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Mihajlo Savic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Elektrotehnicki fakultet Banja Luka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smtClean="0"/>
              <a:t>The HP-SEE initiative is co-funded by the European Commission under the FP7 Research Infrastructures contract no. 261499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HPC – Mrežno povezivanje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600" smtClean="0"/>
              <a:t>Specijalizovane mreže</a:t>
            </a:r>
          </a:p>
          <a:p>
            <a:pPr lvl="1">
              <a:lnSpc>
                <a:spcPct val="90000"/>
              </a:lnSpc>
            </a:pPr>
            <a:r>
              <a:rPr lang="en-US" sz="3200" smtClean="0"/>
              <a:t>Myrinet  i Infiniband  – najpolularniji </a:t>
            </a:r>
          </a:p>
          <a:p>
            <a:pPr>
              <a:lnSpc>
                <a:spcPct val="80000"/>
              </a:lnSpc>
            </a:pPr>
            <a:r>
              <a:rPr lang="en-US" sz="3600" smtClean="0"/>
              <a:t>Ethernet</a:t>
            </a:r>
          </a:p>
          <a:p>
            <a:pPr lvl="1">
              <a:lnSpc>
                <a:spcPct val="90000"/>
              </a:lnSpc>
            </a:pPr>
            <a:r>
              <a:rPr lang="en-US" sz="3200" smtClean="0"/>
              <a:t>Switched ethernet</a:t>
            </a:r>
          </a:p>
          <a:p>
            <a:pPr lvl="1">
              <a:lnSpc>
                <a:spcPct val="90000"/>
              </a:lnSpc>
            </a:pPr>
            <a:r>
              <a:rPr lang="en-US" sz="3200" smtClean="0"/>
              <a:t>Fast/Giga-Ethernet</a:t>
            </a:r>
          </a:p>
          <a:p>
            <a:pPr lvl="2">
              <a:lnSpc>
                <a:spcPct val="90000"/>
              </a:lnSpc>
            </a:pPr>
            <a:r>
              <a:rPr lang="en-US" sz="2800" smtClean="0"/>
              <a:t>Problem performansi</a:t>
            </a:r>
          </a:p>
          <a:p>
            <a:pPr lvl="1">
              <a:lnSpc>
                <a:spcPct val="90000"/>
              </a:lnSpc>
            </a:pPr>
            <a:r>
              <a:rPr lang="en-US" sz="3200" smtClean="0"/>
              <a:t>10GigEthernet – TCP/IP Offloading Engine</a:t>
            </a:r>
          </a:p>
          <a:p>
            <a:pPr lvl="2">
              <a:lnSpc>
                <a:spcPct val="90000"/>
              </a:lnSpc>
            </a:pPr>
            <a:r>
              <a:rPr lang="en-US" sz="2800" smtClean="0"/>
              <a:t>Osloboditi CPU da radi korisne poslove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HPC – Ethernet topologije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3200" smtClean="0"/>
              <a:t>Zvijezda</a:t>
            </a:r>
          </a:p>
          <a:p>
            <a:pPr lvl="1"/>
            <a:r>
              <a:rPr lang="en-US" sz="2800" smtClean="0"/>
              <a:t>Za manje klastere – broj portova na switchu</a:t>
            </a:r>
          </a:p>
          <a:p>
            <a:r>
              <a:rPr lang="en-US" sz="3200" smtClean="0"/>
              <a:t>Stablo</a:t>
            </a:r>
          </a:p>
          <a:p>
            <a:pPr lvl="1"/>
            <a:r>
              <a:rPr lang="en-US" sz="2800" smtClean="0"/>
              <a:t>Tree ili Fat-tree – 1/10G</a:t>
            </a:r>
          </a:p>
          <a:p>
            <a:r>
              <a:rPr lang="en-US" sz="3200" smtClean="0"/>
              <a:t>Stack-ring</a:t>
            </a:r>
          </a:p>
          <a:p>
            <a:pPr lvl="1"/>
            <a:r>
              <a:rPr lang="en-US" sz="2800" smtClean="0"/>
              <a:t>Software forwarding – problem CPU-a</a:t>
            </a:r>
          </a:p>
          <a:p>
            <a:r>
              <a:rPr lang="en-US" sz="3200" smtClean="0"/>
              <a:t>Stack-mesh</a:t>
            </a:r>
          </a:p>
          <a:p>
            <a:pPr lvl="1"/>
            <a:r>
              <a:rPr lang="en-US" sz="2800" smtClean="0"/>
              <a:t>Ortogonalne topologije – n-dimenzionalne mreže – specijalizovana rješenja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400" smtClean="0"/>
              <a:t>HPC – komunikacione biblioteke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70000"/>
              </a:lnSpc>
            </a:pPr>
            <a:r>
              <a:rPr lang="en-US" sz="3200" smtClean="0"/>
              <a:t>Potpuno prilagođena rješenja</a:t>
            </a:r>
          </a:p>
          <a:p>
            <a:pPr lvl="1">
              <a:lnSpc>
                <a:spcPct val="80000"/>
              </a:lnSpc>
            </a:pPr>
            <a:r>
              <a:rPr lang="en-US" sz="2800" smtClean="0"/>
              <a:t>Specifični problemi – specifična rješenja</a:t>
            </a:r>
          </a:p>
          <a:p>
            <a:pPr lvl="1">
              <a:lnSpc>
                <a:spcPct val="80000"/>
              </a:lnSpc>
            </a:pPr>
            <a:r>
              <a:rPr lang="en-US" sz="2800" smtClean="0"/>
              <a:t>Problem portabilnosti i uopštene primjene</a:t>
            </a:r>
          </a:p>
          <a:p>
            <a:pPr>
              <a:lnSpc>
                <a:spcPct val="70000"/>
              </a:lnSpc>
            </a:pPr>
            <a:r>
              <a:rPr lang="en-US" sz="3200" smtClean="0"/>
              <a:t>PVM – Parallel Virtual Machine</a:t>
            </a:r>
          </a:p>
          <a:p>
            <a:pPr lvl="1">
              <a:lnSpc>
                <a:spcPct val="80000"/>
              </a:lnSpc>
            </a:pPr>
            <a:r>
              <a:rPr lang="en-US" sz="2800" smtClean="0"/>
              <a:t>Stariji pristup</a:t>
            </a:r>
          </a:p>
          <a:p>
            <a:pPr>
              <a:lnSpc>
                <a:spcPct val="70000"/>
              </a:lnSpc>
            </a:pPr>
            <a:r>
              <a:rPr lang="en-US" sz="3200" smtClean="0"/>
              <a:t>MPI – Message Passing Interface</a:t>
            </a:r>
          </a:p>
          <a:p>
            <a:pPr lvl="1">
              <a:lnSpc>
                <a:spcPct val="80000"/>
              </a:lnSpc>
            </a:pPr>
            <a:r>
              <a:rPr lang="en-US" sz="2800" smtClean="0"/>
              <a:t>Realizacije</a:t>
            </a:r>
          </a:p>
          <a:p>
            <a:pPr lvl="2">
              <a:lnSpc>
                <a:spcPct val="80000"/>
              </a:lnSpc>
            </a:pPr>
            <a:r>
              <a:rPr lang="en-US" sz="2400" smtClean="0"/>
              <a:t>MPICH - dominantan</a:t>
            </a:r>
          </a:p>
          <a:p>
            <a:pPr lvl="2">
              <a:lnSpc>
                <a:spcPct val="80000"/>
              </a:lnSpc>
            </a:pPr>
            <a:r>
              <a:rPr lang="en-US" sz="2400" smtClean="0"/>
              <a:t>LAM/MPI</a:t>
            </a:r>
          </a:p>
          <a:p>
            <a:pPr lvl="2">
              <a:lnSpc>
                <a:spcPct val="80000"/>
              </a:lnSpc>
            </a:pPr>
            <a:r>
              <a:rPr lang="en-US" sz="2400" smtClean="0"/>
              <a:t>MPILite</a:t>
            </a:r>
          </a:p>
          <a:p>
            <a:pPr lvl="1">
              <a:lnSpc>
                <a:spcPct val="80000"/>
              </a:lnSpc>
            </a:pPr>
            <a:r>
              <a:rPr lang="en-US" sz="2800" smtClean="0"/>
              <a:t>MPI 2.0 – RMA, parallel file I/O, ...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Raspoređivanje procesa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600" smtClean="0"/>
              <a:t>Job Management System</a:t>
            </a:r>
          </a:p>
          <a:p>
            <a:pPr lvl="1">
              <a:lnSpc>
                <a:spcPct val="90000"/>
              </a:lnSpc>
            </a:pPr>
            <a:r>
              <a:rPr lang="en-US" sz="3200" smtClean="0"/>
              <a:t>Upravljanje resursima</a:t>
            </a:r>
          </a:p>
          <a:p>
            <a:pPr lvl="1">
              <a:lnSpc>
                <a:spcPct val="90000"/>
              </a:lnSpc>
            </a:pPr>
            <a:r>
              <a:rPr lang="en-US" sz="3200" smtClean="0"/>
              <a:t>Sistem lista čekanja</a:t>
            </a:r>
          </a:p>
          <a:p>
            <a:pPr lvl="1">
              <a:lnSpc>
                <a:spcPct val="90000"/>
              </a:lnSpc>
            </a:pPr>
            <a:r>
              <a:rPr lang="en-US" sz="3200" smtClean="0"/>
              <a:t>Raspoređivač procesa</a:t>
            </a:r>
          </a:p>
          <a:p>
            <a:pPr>
              <a:lnSpc>
                <a:spcPct val="80000"/>
              </a:lnSpc>
            </a:pPr>
            <a:r>
              <a:rPr lang="en-US" sz="3600" smtClean="0"/>
              <a:t>Condor – High Troughput Computing</a:t>
            </a:r>
          </a:p>
          <a:p>
            <a:pPr>
              <a:lnSpc>
                <a:spcPct val="80000"/>
              </a:lnSpc>
            </a:pPr>
            <a:r>
              <a:rPr lang="en-US" sz="3600" smtClean="0"/>
              <a:t>PBS – Portable Batch System (NASA)</a:t>
            </a:r>
          </a:p>
          <a:p>
            <a:pPr>
              <a:lnSpc>
                <a:spcPct val="80000"/>
              </a:lnSpc>
            </a:pPr>
            <a:r>
              <a:rPr lang="en-US" sz="3600" smtClean="0"/>
              <a:t>Torque – Open Source – *PBS kompatibilnost</a:t>
            </a:r>
          </a:p>
          <a:p>
            <a:pPr>
              <a:lnSpc>
                <a:spcPct val="80000"/>
              </a:lnSpc>
            </a:pPr>
            <a:r>
              <a:rPr lang="en-US" sz="3600" smtClean="0"/>
              <a:t>Maui – novije, naprednije rješenje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Paralelno procesiranje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smtClean="0"/>
              <a:t>Multitasking OS</a:t>
            </a:r>
          </a:p>
          <a:p>
            <a:r>
              <a:rPr lang="en-US" sz="3600" smtClean="0"/>
              <a:t>Problem paralelizacije programa</a:t>
            </a:r>
          </a:p>
          <a:p>
            <a:r>
              <a:rPr lang="en-US" sz="3600" smtClean="0"/>
              <a:t>Vrste paralelnih mašina</a:t>
            </a:r>
          </a:p>
          <a:p>
            <a:pPr lvl="1"/>
            <a:r>
              <a:rPr lang="en-US" sz="3200" smtClean="0"/>
              <a:t>Višeprocesorske mašine</a:t>
            </a:r>
          </a:p>
          <a:p>
            <a:pPr lvl="1"/>
            <a:r>
              <a:rPr lang="en-US" sz="3200" smtClean="0"/>
              <a:t>Klasteri</a:t>
            </a:r>
          </a:p>
          <a:p>
            <a:r>
              <a:rPr lang="en-US" sz="3600" smtClean="0"/>
              <a:t>Dijeljena memorija</a:t>
            </a:r>
          </a:p>
          <a:p>
            <a:r>
              <a:rPr lang="en-US" sz="3600" smtClean="0"/>
              <a:t>Komunikacija porukama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smtClean="0"/>
              <a:t>Training – Banja Luka – Novembar 2010.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Multiprocesorske mašine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3600" smtClean="0"/>
              <a:t>SIMD, MIMD, SPMD</a:t>
            </a:r>
          </a:p>
          <a:p>
            <a:r>
              <a:rPr lang="en-US" sz="3600" smtClean="0"/>
              <a:t>Hyper-threading</a:t>
            </a:r>
          </a:p>
          <a:p>
            <a:r>
              <a:rPr lang="en-US" sz="3600" smtClean="0"/>
              <a:t>Multicore CPU</a:t>
            </a:r>
          </a:p>
          <a:p>
            <a:r>
              <a:rPr lang="en-US" sz="3600" smtClean="0"/>
              <a:t>Višestruki CPU</a:t>
            </a:r>
          </a:p>
          <a:p>
            <a:r>
              <a:rPr lang="en-US" sz="3600" smtClean="0"/>
              <a:t>Masovno-višeprocesorske mašine</a:t>
            </a:r>
          </a:p>
          <a:p>
            <a:r>
              <a:rPr lang="en-US" sz="3600" smtClean="0"/>
              <a:t>Problemi sa dijeljenjem memorije</a:t>
            </a:r>
          </a:p>
          <a:p>
            <a:r>
              <a:rPr lang="en-US" sz="3600" smtClean="0"/>
              <a:t>NUMA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Zašto klasteri?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4000" smtClean="0"/>
              <a:t>Povećanje stabilnosti</a:t>
            </a:r>
          </a:p>
          <a:p>
            <a:pPr lvl="1"/>
            <a:r>
              <a:rPr lang="en-US" sz="3600" smtClean="0"/>
              <a:t>Failover</a:t>
            </a:r>
          </a:p>
          <a:p>
            <a:pPr lvl="1"/>
            <a:r>
              <a:rPr lang="en-US" sz="3600" smtClean="0"/>
              <a:t>Load balancing</a:t>
            </a:r>
          </a:p>
          <a:p>
            <a:r>
              <a:rPr lang="en-US" sz="4000" smtClean="0"/>
              <a:t>Povećanje performansi</a:t>
            </a:r>
          </a:p>
          <a:p>
            <a:pPr lvl="1"/>
            <a:r>
              <a:rPr lang="en-US" sz="3600" smtClean="0"/>
              <a:t>Load balancing</a:t>
            </a:r>
          </a:p>
          <a:p>
            <a:pPr lvl="1"/>
            <a:r>
              <a:rPr lang="en-US" sz="3600" b="1" smtClean="0"/>
              <a:t>High performance – HP-SEE</a:t>
            </a:r>
          </a:p>
          <a:p>
            <a:r>
              <a:rPr lang="en-US" sz="4000" smtClean="0"/>
              <a:t>Gdje povući granicu?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Failover klasteri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600" smtClean="0"/>
              <a:t>Povećanje stabilnosti</a:t>
            </a:r>
            <a:br>
              <a:rPr lang="en-US" sz="3600" smtClean="0"/>
            </a:br>
            <a:endParaRPr lang="en-US" sz="3600" smtClean="0"/>
          </a:p>
          <a:p>
            <a:pPr>
              <a:lnSpc>
                <a:spcPct val="80000"/>
              </a:lnSpc>
            </a:pPr>
            <a:r>
              <a:rPr lang="en-US" sz="3600" smtClean="0"/>
              <a:t>Umnogostručavanje resursa</a:t>
            </a:r>
            <a:br>
              <a:rPr lang="en-US" sz="3600" smtClean="0"/>
            </a:br>
            <a:endParaRPr lang="en-US" sz="3600" smtClean="0"/>
          </a:p>
          <a:p>
            <a:pPr>
              <a:lnSpc>
                <a:spcPct val="80000"/>
              </a:lnSpc>
            </a:pPr>
            <a:r>
              <a:rPr lang="en-US" sz="3600" smtClean="0"/>
              <a:t>Dva ili više identičnih računara  međusobno sinhronizovanih</a:t>
            </a:r>
            <a:br>
              <a:rPr lang="en-US" sz="3600" smtClean="0"/>
            </a:br>
            <a:endParaRPr lang="en-US" sz="3600" smtClean="0"/>
          </a:p>
          <a:p>
            <a:pPr>
              <a:lnSpc>
                <a:spcPct val="80000"/>
              </a:lnSpc>
            </a:pPr>
            <a:r>
              <a:rPr lang="en-US" sz="3600" smtClean="0"/>
              <a:t>Način otkrivanja otkaza primarnog  računara i preuzimanje njegovih zadataka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Load-balancing klasteri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600" smtClean="0"/>
              <a:t>Raspoređivanje opterećenja</a:t>
            </a:r>
            <a:br>
              <a:rPr lang="en-US" sz="3600" smtClean="0"/>
            </a:br>
            <a:endParaRPr lang="en-US" sz="3600" smtClean="0"/>
          </a:p>
          <a:p>
            <a:pPr>
              <a:lnSpc>
                <a:spcPct val="80000"/>
              </a:lnSpc>
            </a:pPr>
            <a:r>
              <a:rPr lang="en-US" sz="3600" smtClean="0"/>
              <a:t>Mogu biti heterogeni</a:t>
            </a:r>
            <a:br>
              <a:rPr lang="en-US" sz="3600" smtClean="0"/>
            </a:br>
            <a:endParaRPr lang="en-US" sz="3600" smtClean="0"/>
          </a:p>
          <a:p>
            <a:pPr>
              <a:lnSpc>
                <a:spcPct val="80000"/>
              </a:lnSpc>
            </a:pPr>
            <a:r>
              <a:rPr lang="en-US" sz="3600" smtClean="0"/>
              <a:t>Raspoređivanje</a:t>
            </a:r>
          </a:p>
          <a:p>
            <a:pPr lvl="1">
              <a:lnSpc>
                <a:spcPct val="90000"/>
              </a:lnSpc>
            </a:pPr>
            <a:r>
              <a:rPr lang="en-US" sz="3200" smtClean="0"/>
              <a:t>DNS bazirano</a:t>
            </a:r>
          </a:p>
          <a:p>
            <a:pPr lvl="1">
              <a:lnSpc>
                <a:spcPct val="90000"/>
              </a:lnSpc>
            </a:pPr>
            <a:r>
              <a:rPr lang="en-US" sz="3200" smtClean="0"/>
              <a:t>Napredni algoritmi</a:t>
            </a:r>
            <a:br>
              <a:rPr lang="en-US" sz="3200" smtClean="0"/>
            </a:br>
            <a:endParaRPr lang="en-US" sz="3200" smtClean="0"/>
          </a:p>
          <a:p>
            <a:pPr>
              <a:lnSpc>
                <a:spcPct val="80000"/>
              </a:lnSpc>
            </a:pPr>
            <a:r>
              <a:rPr lang="en-US" sz="3600" smtClean="0"/>
              <a:t>SPOF – Single Point Of Failure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High-performance klasteri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4000" smtClean="0"/>
              <a:t>Klasteri visokih performansi</a:t>
            </a:r>
            <a:br>
              <a:rPr lang="en-US" sz="4000" smtClean="0"/>
            </a:br>
            <a:endParaRPr lang="en-US" sz="4000" smtClean="0"/>
          </a:p>
          <a:p>
            <a:pPr>
              <a:lnSpc>
                <a:spcPct val="80000"/>
              </a:lnSpc>
            </a:pPr>
            <a:r>
              <a:rPr lang="en-US" sz="4000" smtClean="0"/>
              <a:t>Ko su krajnji korisnici?</a:t>
            </a:r>
          </a:p>
          <a:p>
            <a:pPr>
              <a:lnSpc>
                <a:spcPct val="80000"/>
              </a:lnSpc>
            </a:pPr>
            <a:endParaRPr lang="en-US" sz="4000" smtClean="0"/>
          </a:p>
          <a:p>
            <a:pPr>
              <a:lnSpc>
                <a:spcPct val="80000"/>
              </a:lnSpc>
            </a:pPr>
            <a:r>
              <a:rPr lang="en-US" sz="4000" smtClean="0"/>
              <a:t>Vrste – hardversko-ekonomski</a:t>
            </a:r>
          </a:p>
          <a:p>
            <a:pPr lvl="1">
              <a:lnSpc>
                <a:spcPct val="90000"/>
              </a:lnSpc>
            </a:pPr>
            <a:r>
              <a:rPr lang="en-US" sz="3600" smtClean="0"/>
              <a:t>Custom-made</a:t>
            </a:r>
          </a:p>
          <a:p>
            <a:pPr lvl="1">
              <a:lnSpc>
                <a:spcPct val="90000"/>
              </a:lnSpc>
            </a:pPr>
            <a:r>
              <a:rPr lang="en-US" sz="3600" smtClean="0"/>
              <a:t>Beowulf</a:t>
            </a:r>
          </a:p>
          <a:p>
            <a:pPr lvl="1">
              <a:lnSpc>
                <a:spcPct val="90000"/>
              </a:lnSpc>
            </a:pPr>
            <a:r>
              <a:rPr lang="en-US" sz="3600" smtClean="0"/>
              <a:t>COW – Cluster Of Workstations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HPC – Custom-made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600" smtClean="0"/>
              <a:t>Klasteri pravljeni po narudžbi</a:t>
            </a:r>
          </a:p>
          <a:p>
            <a:pPr>
              <a:lnSpc>
                <a:spcPct val="80000"/>
              </a:lnSpc>
            </a:pPr>
            <a:r>
              <a:rPr lang="en-US" sz="3600" smtClean="0"/>
              <a:t>Komponente klastera posebno razvijene  za dati klaster</a:t>
            </a:r>
          </a:p>
          <a:p>
            <a:pPr>
              <a:lnSpc>
                <a:spcPct val="80000"/>
              </a:lnSpc>
            </a:pPr>
            <a:r>
              <a:rPr lang="en-US" sz="3600" smtClean="0"/>
              <a:t>Vrhunske performanse po vrhunskoj cijeni</a:t>
            </a:r>
          </a:p>
          <a:p>
            <a:pPr>
              <a:lnSpc>
                <a:spcPct val="80000"/>
              </a:lnSpc>
            </a:pPr>
            <a:r>
              <a:rPr lang="en-US" sz="3600" smtClean="0"/>
              <a:t>Mogu koristiti poseban OS za rad  čvorova</a:t>
            </a:r>
          </a:p>
          <a:p>
            <a:pPr>
              <a:lnSpc>
                <a:spcPct val="80000"/>
              </a:lnSpc>
            </a:pPr>
            <a:r>
              <a:rPr lang="en-US" sz="3600" smtClean="0"/>
              <a:t>Front-end OS – tipično Unix/Linux</a:t>
            </a:r>
          </a:p>
          <a:p>
            <a:pPr lvl="1">
              <a:lnSpc>
                <a:spcPct val="90000"/>
              </a:lnSpc>
            </a:pPr>
            <a:r>
              <a:rPr lang="en-US" sz="3200" smtClean="0"/>
              <a:t>Scientific Linux – Red Hat derivat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HPC – Beowulf i COW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3200" smtClean="0"/>
              <a:t>COTS pristup – standardno dostupne  komponente (Commercial Off-The-Shelf)</a:t>
            </a:r>
          </a:p>
          <a:p>
            <a:r>
              <a:rPr lang="en-US" sz="3200" smtClean="0"/>
              <a:t>Eventualno odstupanje u mrežnoj opremi</a:t>
            </a:r>
          </a:p>
          <a:p>
            <a:pPr lvl="1"/>
            <a:r>
              <a:rPr lang="en-US" sz="2800" smtClean="0"/>
              <a:t>Ethernet, Myrinet, Infiniband, ...</a:t>
            </a:r>
          </a:p>
          <a:p>
            <a:r>
              <a:rPr lang="en-US" sz="3200" smtClean="0"/>
              <a:t>Tipično “farme” običnih računara (COW) ili  računara u minimalnoj konfiguraciji (Beowulf)</a:t>
            </a:r>
          </a:p>
          <a:p>
            <a:r>
              <a:rPr lang="en-US" sz="3200" smtClean="0"/>
              <a:t>Grid klasteri generalno spadaju u ovu kategoriju (Beowulf)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EEGRID-ppt-template">
  <a:themeElements>
    <a:clrScheme name="HP-SE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54A94"/>
      </a:accent1>
      <a:accent2>
        <a:srgbClr val="103152"/>
      </a:accent2>
      <a:accent3>
        <a:srgbClr val="FFFFFF"/>
      </a:accent3>
      <a:accent4>
        <a:srgbClr val="00B050"/>
      </a:accent4>
      <a:accent5>
        <a:srgbClr val="42ADC5"/>
      </a:accent5>
      <a:accent6>
        <a:srgbClr val="FF0000"/>
      </a:accent6>
      <a:hlink>
        <a:srgbClr val="0070C0"/>
      </a:hlink>
      <a:folHlink>
        <a:srgbClr val="5297DD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EEGRID-ppt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SEEGRID-ppt-template</Template>
  <TotalTime>187</TotalTime>
  <Words>327</Words>
  <Application>Microsoft Office PowerPoint</Application>
  <PresentationFormat>A4 Paper (210x297 mm)</PresentationFormat>
  <Paragraphs>102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Arial</vt:lpstr>
      <vt:lpstr>Verdana</vt:lpstr>
      <vt:lpstr>Wingdings</vt:lpstr>
      <vt:lpstr>Times New Roman</vt:lpstr>
      <vt:lpstr>Tahoma</vt:lpstr>
      <vt:lpstr>SEEGRID-ppt-template</vt:lpstr>
      <vt:lpstr>SEEGRID-ppt-template</vt:lpstr>
      <vt:lpstr>SEEGRID-ppt-template</vt:lpstr>
      <vt:lpstr>SEEGRID-ppt-template</vt:lpstr>
      <vt:lpstr>SEEGRID-ppt-template</vt:lpstr>
      <vt:lpstr>SEEGRID-ppt-template</vt:lpstr>
      <vt:lpstr>SEEGRID-ppt-template</vt:lpstr>
      <vt:lpstr>SEEGRID-ppt-template</vt:lpstr>
      <vt:lpstr>Klasteri</vt:lpstr>
      <vt:lpstr>Paralelno procesiranje</vt:lpstr>
      <vt:lpstr>Multiprocesorske mašine</vt:lpstr>
      <vt:lpstr>Zašto klasteri?</vt:lpstr>
      <vt:lpstr>Failover klasteri</vt:lpstr>
      <vt:lpstr>Load-balancing klasteri</vt:lpstr>
      <vt:lpstr>High-performance klasteri</vt:lpstr>
      <vt:lpstr>HPC – Custom-made</vt:lpstr>
      <vt:lpstr>HPC – Beowulf i COW</vt:lpstr>
      <vt:lpstr>HPC – Mrežno povezivanje</vt:lpstr>
      <vt:lpstr>HPC – Ethernet topologije</vt:lpstr>
      <vt:lpstr>HPC – komunikacione biblioteke</vt:lpstr>
      <vt:lpstr>Raspoređivanje procesa</vt:lpstr>
    </vt:vector>
  </TitlesOfParts>
  <Company>ETFBL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Klasteri</dc:title>
  <dc:creator>Mihajlo Savic</dc:creator>
  <cp:lastModifiedBy>ms</cp:lastModifiedBy>
  <cp:revision>41</cp:revision>
  <dcterms:created xsi:type="dcterms:W3CDTF">2004-04-29T08:03:52Z</dcterms:created>
  <dcterms:modified xsi:type="dcterms:W3CDTF">2010-11-28T21:18:09Z</dcterms:modified>
</cp:coreProperties>
</file>