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0080625" cy="7559675"/>
  <p:notesSz cx="7559675" cy="10691813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 Regular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 Regular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 Regular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 Regular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 Regula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445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CF0DAED8-C70D-4043-88FD-F43F91703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0F6DE87F-2778-4643-94AD-E133B5876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24131E6-945B-49AE-9554-CEAF814AF82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6503686-6F62-4C50-A6B3-BE91831B69E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5A57EC43-7DC4-4AEE-BA56-45D88FB43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34F151A3-8E37-42AF-A46B-ED03F3E4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C9C9CAA1-E3F5-42AF-B7A6-55D0DBA42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D2C8FE7A-6B2C-4B2B-8DF1-33894B59F81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5CB32CBA-A216-45D5-B532-44BDDAD53D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CC9A530-913E-446E-9894-AED56F7F3FD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FBE4DB-A685-4554-9165-525CCAFAA6F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E7136AE4-1621-48D0-BC24-B00927AF2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>
              <a:buClrTx/>
              <a:buFontTx/>
              <a:buNone/>
            </a:pPr>
            <a:fld id="{F7CCA1B8-396B-42F7-A9E3-C385A7D04C07}" type="slidenum">
              <a:rPr lang="en-US" altLang="en-US" sz="1400">
                <a:latin typeface="Times New Roman" panose="02020603050405020304" pitchFamily="18" charset="0"/>
                <a:cs typeface="DejaVu Sans" charset="0"/>
              </a:rPr>
              <a:pPr algn="r">
                <a:buClrTx/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49FF3DBA-5951-41A1-9B52-D3E1DB1BE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B2EB2036-F05D-47FC-8FE1-CFF9004F3AB0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1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02AE2D1-1F33-40D6-B318-EA33A2FD8DD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9D2FDA13-68E6-4CAF-9DF6-56DBD1B28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DA6EB75-C7BE-4577-8FD3-1B35A5A0E13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278574-78C7-4B71-A46A-431AE13AECE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id="{171211E7-0B33-48E2-8FD1-37A57BB5C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>
              <a:buClrTx/>
              <a:buFontTx/>
              <a:buNone/>
            </a:pPr>
            <a:fld id="{681D5794-CC3C-44A8-9C21-B8CAE9953DAC}" type="slidenum">
              <a:rPr lang="en-US" altLang="en-US" sz="1400">
                <a:latin typeface="Times New Roman" panose="02020603050405020304" pitchFamily="18" charset="0"/>
                <a:cs typeface="DejaVu Sans" charset="0"/>
              </a:rPr>
              <a:pPr algn="r">
                <a:buClrTx/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3116847A-F9F9-4C7F-9D31-A151A939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74705F01-98BE-4823-8113-C1FF6F40BC85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A6E2E5B-B896-4483-8CE4-EB09AA64524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678ADE5B-A328-4C6C-8CCD-F896E561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50A756E-7B54-4CAB-89E9-CE7DCEC6D5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CC15A2-B9A1-4A25-A196-FEE95BACD70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4CB8111E-7706-483B-9129-20B43938B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>
              <a:buClrTx/>
              <a:buFontTx/>
              <a:buNone/>
            </a:pPr>
            <a:fld id="{86875B46-AA09-4233-9053-3F130BB3118C}" type="slidenum">
              <a:rPr lang="en-US" altLang="en-US" sz="1400">
                <a:latin typeface="Times New Roman" panose="02020603050405020304" pitchFamily="18" charset="0"/>
                <a:cs typeface="DejaVu Sans" charset="0"/>
              </a:rPr>
              <a:pPr algn="r">
                <a:buClrTx/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22FF9D85-EED4-49EB-B6B8-E88CA62AD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14965449-3D2F-4271-8D93-DDF228F3FDBF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9E774EA-4F0F-4527-BA3D-172227AD327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2016C08B-AD25-4E15-9114-E034CCF0B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76C00D-01A2-46E0-8BE1-286CD9E73D4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8042E1-D09C-4E82-9518-F0BDB8C0540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1025E477-09B2-4B90-BC7C-95AFAE18F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>
              <a:buClrTx/>
              <a:buFontTx/>
              <a:buNone/>
            </a:pPr>
            <a:fld id="{439D17BD-8DA0-45EF-8899-CDD984ACC559}" type="slidenum">
              <a:rPr lang="en-US" altLang="en-US" sz="1400">
                <a:latin typeface="Times New Roman" panose="02020603050405020304" pitchFamily="18" charset="0"/>
                <a:cs typeface="DejaVu Sans" charset="0"/>
              </a:rPr>
              <a:pPr algn="r">
                <a:buClrTx/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065B63D7-C5E1-4377-9B52-913679026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AD36A421-E2DA-4E79-BD50-7FC63B73B32A}" type="slidenum">
              <a:rPr lang="en-US" altLang="en-US" sz="1200"/>
              <a:pPr algn="r" hangingPunct="1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en-US" altLang="en-US" sz="12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F143B23-007F-45DB-B97E-78B3749B0E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E38D2BA9-46F9-451C-9669-B9D027991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07947F8-B252-4E2F-AA45-503EB45287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433E9F-6181-426D-83D8-59807E5F689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C35187C0-CD02-45DF-82DC-49FEACA23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>
              <a:buClrTx/>
              <a:buFontTx/>
              <a:buNone/>
            </a:pPr>
            <a:fld id="{58DDD674-1F99-47C3-9E90-564E8799FABC}" type="slidenum">
              <a:rPr lang="en-US" altLang="en-US" sz="1400">
                <a:latin typeface="Times New Roman" panose="02020603050405020304" pitchFamily="18" charset="0"/>
                <a:cs typeface="DejaVu Sans" charset="0"/>
              </a:rPr>
              <a:pPr algn="r">
                <a:buClrTx/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00DEF1EC-C36D-421C-A55D-2FD7403A5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4E18D93D-7240-4C8C-9D72-E4299CBE215E}" type="slidenum">
              <a:rPr lang="en-US" altLang="en-US" sz="1200"/>
              <a:pPr algn="r" hangingPunct="1"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en-US" altLang="en-US" sz="12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A149D55-4638-4C69-96B2-6D2F4CE549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7976F1FE-2369-4C1D-B60D-932B5B611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216C31A4-8C33-448D-BCA4-CD8453FF3D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EFB451-39CD-4386-9E2C-25AC21C2D6E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7409" name="Text Box 1">
            <a:extLst>
              <a:ext uri="{FF2B5EF4-FFF2-40B4-BE49-F238E27FC236}">
                <a16:creationId xmlns:a16="http://schemas.microsoft.com/office/drawing/2014/main" id="{E096D5FF-DD2F-4B1C-9E95-33BB3743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>
              <a:buClrTx/>
              <a:buFontTx/>
              <a:buNone/>
            </a:pPr>
            <a:fld id="{963919B6-37FD-4E33-9A93-D4C4A7C23989}" type="slidenum">
              <a:rPr lang="en-US" altLang="en-US" sz="1400">
                <a:latin typeface="Times New Roman" panose="02020603050405020304" pitchFamily="18" charset="0"/>
                <a:cs typeface="DejaVu Sans" charset="0"/>
              </a:rPr>
              <a:pPr algn="r">
                <a:buClrTx/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F9E2CCB0-8B62-46C0-9AF7-D34D0F85B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E1B60F63-3329-4B2F-A6C8-514FB1AE352A}" type="slidenum">
              <a:rPr lang="en-US" altLang="en-US" sz="1200"/>
              <a:pPr algn="r" hangingPunct="1"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58A2055-2E88-4CF0-A2CB-D8190AC3648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8DB11F81-8D88-40DF-9849-D5C44E857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A944E42-B2B8-4FC5-AD82-3529A26928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BF818C-C722-4537-889A-B331B4BB5C9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C3FCAF56-1FFC-4F01-89E9-A4D199389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>
              <a:buClrTx/>
              <a:buFontTx/>
              <a:buNone/>
            </a:pPr>
            <a:fld id="{2D3E174E-7534-427E-865A-F29BA59BB83D}" type="slidenum">
              <a:rPr lang="en-US" altLang="en-US" sz="1400">
                <a:latin typeface="Times New Roman" panose="02020603050405020304" pitchFamily="18" charset="0"/>
                <a:cs typeface="DejaVu Sans" charset="0"/>
              </a:rPr>
              <a:pPr algn="r">
                <a:buClrTx/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4BF44D55-60EA-4ED1-AD18-E6F923F2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</a:pPr>
            <a:fld id="{589DD6BE-0C6F-4D6B-B268-3ABEAB88500A}" type="slidenum">
              <a:rPr lang="en-US" altLang="en-US" sz="1200"/>
              <a:pPr algn="r" hangingPunct="1">
                <a:lnSpc>
                  <a:spcPct val="100000"/>
                </a:lnSpc>
                <a:buClrTx/>
                <a:buFontTx/>
                <a:buNone/>
              </a:pPr>
              <a:t>7</a:t>
            </a:fld>
            <a:endParaRPr lang="en-US" altLang="en-US" sz="12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6240496-B6B7-4CC1-8050-7C66A9BBCE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42A8570B-D9A4-46F1-BA6D-6ED61FEC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E1A0-06C7-4F1D-8043-9B3196C53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34DA6-A4DD-497E-871A-FA10F98A2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99039-CFB4-4114-A536-E9C65963D7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684252-3ADD-4D26-B5B1-F580D8AAC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08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3E88-81DA-4088-B521-2204CC79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C78EA-B08D-4440-A151-1DCF529E7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0D56B-2AE3-4518-9700-6D4C88A5603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550952-EE67-4068-AA6D-1C1F39C216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9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F4E6D-2A29-43F0-A0B9-06DD01B9E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0D7CF-FC6C-4FE7-BD95-44AD32D62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959AE-60F7-4990-90CE-2195B02B16F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0978CE-2AC4-4689-9921-6A0F18460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96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B6CD-6C18-4426-8EB6-FA90CF6F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BD805-C700-4E09-8200-C06F77B72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0421D-B4D8-45B6-B39D-AEEE92733AE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A2F5BA-C74D-4066-906F-7879935FF1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56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004B-1CE7-41D1-8F98-8470A555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647DD-3E44-4CCC-BED5-4E90965DE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C4514-79FC-47F4-9ED5-E3DE02E5ED2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96A200-2869-4B82-A7E4-8D1BEF7C6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35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5490-8798-4CAE-8238-EEF919CC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F0B34-2271-4645-94B3-A496F591E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4776F-CF60-47E8-82F6-2EE7F9C44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6C852-615C-4240-B7D6-463F3C60A37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5D2A3B-36B0-47CB-B955-991C37B87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08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CA85B-CBD8-41A5-9C5E-0BB6C64D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38D77-0D38-439A-99F2-7EBCF05F0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F3FB0-5041-4D2E-AFA8-D0284AA48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4FC68-0CA6-4D99-A794-3F2082894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74F8C-9D60-48B9-A132-22FFFEDF0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696BD-018C-4780-85C8-C7A9CBCA0AA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E9F623-058C-4E10-A3D3-96A4E1A41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22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2F75-E54A-404A-9D37-5EE1599F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8B460D-D2F9-4A4F-AC22-9F7CC782222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419121-C2D5-44B0-ACB9-FC0F9F4EEA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90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192844-494E-4D35-8663-CF5CC55E4E0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214055-49B4-498F-9AD2-249CE9DC1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92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C970-3BBD-41EE-A268-B3707A65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2964C-8365-46F8-8DA1-ACAFA02D9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54A43-0984-47C3-A4A2-3D5B581A3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ADC5E-E71D-460E-A8AC-D65C5F52BDA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222FD9-E848-45F0-9476-06ACE95AD4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4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C5B1-1BDD-4E05-BE0A-E5B861D0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FF9986-2819-4918-8F49-004C5F58B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672EC-0A65-4301-AA18-A3BF86B9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44AB0-9312-4A71-A577-08ED6F2E65B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54512C-451C-46BF-AA3C-2E225E504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8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8031D37-AA11-4327-80F9-18A6D40E7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2091878-02E5-4D65-A10C-1635C7953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8FE98B55-A500-427B-BAE2-76C121BD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5C7B7215-29EF-4F7D-8FC7-771C9C2FD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87E579-9E3D-4F19-9EDD-0232B483D8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86FA8A63-292B-4A2F-AE44-A17E4A3014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 Regular" charset="0"/>
        </a:defRPr>
      </a:lvl2pPr>
      <a:lvl3pPr marL="1143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 Regular" charset="0"/>
        </a:defRPr>
      </a:lvl3pPr>
      <a:lvl4pPr marL="1600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 Regular" charset="0"/>
        </a:defRPr>
      </a:lvl4pPr>
      <a:lvl5pPr marL="20574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 Regular" charset="0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 Regular" charset="0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 Regular" charset="0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 Regular" charset="0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Noto Sans CJK SC Regular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96ED5399-6EC4-45AB-924E-D10072392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7467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sr-Cyrl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звање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сарадник</a:t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Зоран Д. Грујић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F3C10B-48D9-43F7-9A8E-3CA28BFAD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E591ED7A-824D-4AA4-A4E1-30A85291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599"/>
            <a:ext cx="9231312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рођења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Ваљево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1313" hangingPunct="1">
              <a:lnSpc>
                <a:spcPct val="100000"/>
              </a:lnSpc>
              <a:buClrTx/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студије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Физички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Београду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95-2002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просек 8,43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hangingPunct="1">
              <a:lnSpc>
                <a:spcPct val="100000"/>
              </a:lnSpc>
              <a:buClrTx/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Физички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Београду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просек 9,80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теза: „Тамне Раманове резонанце </a:t>
            </a:r>
            <a:r>
              <a:rPr lang="sr-Cyrl-R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услед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емзијеве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интерференције у пари рубидијума“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hangingPunct="1">
              <a:lnSpc>
                <a:spcPct val="100000"/>
              </a:lnSpc>
              <a:buClrTx/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запослен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ИФ-у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 прекидом у периоду 2012-2018 због пост-докторских студија на Департману за физику Универзитета у Фрајбургу, Швајцарска.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r-Cyrl-R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нгажован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ОИ171038 и ИИИ45016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AE474159-71D6-47A9-BCE8-1BE0A8EC5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Биографски подаци</a:t>
            </a:r>
          </a:p>
        </p:txBody>
      </p:sp>
      <p:pic>
        <p:nvPicPr>
          <p:cNvPr id="5" name="Picture 4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C78C30B9-9724-4DBC-924F-30CD0D8C8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12" y="1490799"/>
            <a:ext cx="2438400" cy="285881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84FE934A-8FF2-4D0F-B444-F94BA4516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>
            <a:extLst>
              <a:ext uri="{FF2B5EF4-FFF2-40B4-BE49-F238E27FC236}">
                <a16:creationId xmlns:a16="http://schemas.microsoft.com/office/drawing/2014/main" id="{C4C726AE-FD12-4B1D-ACF1-0B7B15B1F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7467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sr-Cyrl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звање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сарадник</a:t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Зоран Д. Грујић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3D0CBB30-8343-4C2F-AA9B-6116E7901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" y="1934210"/>
            <a:ext cx="919321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>
            <a:lvl1pPr marL="219075" indent="-1809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38"/>
              </a:spcAft>
            </a:pP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Научно-истраживачки рад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у области квантне оптике, магнетометрије помоћу атома алкалних метала и физике честица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Најзначајније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истраживачке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којима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бавио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Cyrl-R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42900" hangingPunct="1">
              <a:lnSpc>
                <a:spcPct val="100000"/>
              </a:lnSpc>
              <a:spcAft>
                <a:spcPts val="1438"/>
              </a:spcAft>
              <a:buFont typeface="Times New Roman" panose="02020603050405020304" pitchFamily="18" charset="0"/>
              <a:buChar char="●"/>
            </a:pP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Квантна оптика: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Докторска теза кандидата је заснована на његовој оригиналној идеји просторно одвојених Рамам-Ремзијевих побуда, где се оптичко пумпање паре атома врши у прстену, а стање атома проверава у његовом центру, а која је са успехом реализована експериментално и потврђена теоријски на Институту за физику. Као последица те идеје и употребом теоријских метода које је развио З. Грујић у сарадњи са др Душаном Арсеновићем, и др М. Радоњићем објављено је неколико радова.</a:t>
            </a:r>
          </a:p>
          <a:p>
            <a:pPr marL="381000" indent="-342900" hangingPunct="1">
              <a:lnSpc>
                <a:spcPct val="100000"/>
              </a:lnSpc>
              <a:spcAft>
                <a:spcPts val="1438"/>
              </a:spcAft>
              <a:buFont typeface="Times New Roman" panose="02020603050405020304" pitchFamily="18" charset="0"/>
              <a:buChar char="●"/>
            </a:pP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Атомска магнетометрија: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 нових метода магнетометрије, како теоријски тако и експериментално. 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568E8EB1-0A9D-44F5-B224-9C8DAA053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554163"/>
            <a:ext cx="64928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Преглед научне активности кандидата (1. део)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49452AFC-4BD4-4FED-8DD7-693C34EA8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8F0BACC7-F63A-4F48-9C92-553B189B4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7467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sr-Cyrl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звање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сарадник</a:t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Зоран Д. Грујић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BE830C5F-47D2-4019-9523-DE2C12B38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" y="2179637"/>
            <a:ext cx="90106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>
            <a:lvl1pPr marL="219075" indent="-180975">
              <a:tabLst>
                <a:tab pos="219075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602788" algn="l"/>
                <a:tab pos="10059988" algn="l"/>
                <a:tab pos="10517188" algn="l"/>
                <a:tab pos="18394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219075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602788" algn="l"/>
                <a:tab pos="10059988" algn="l"/>
                <a:tab pos="10517188" algn="l"/>
                <a:tab pos="18394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219075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602788" algn="l"/>
                <a:tab pos="10059988" algn="l"/>
                <a:tab pos="10517188" algn="l"/>
                <a:tab pos="18394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219075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602788" algn="l"/>
                <a:tab pos="10059988" algn="l"/>
                <a:tab pos="10517188" algn="l"/>
                <a:tab pos="18394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219075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602788" algn="l"/>
                <a:tab pos="10059988" algn="l"/>
                <a:tab pos="10517188" algn="l"/>
                <a:tab pos="18394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602788" algn="l"/>
                <a:tab pos="10059988" algn="l"/>
                <a:tab pos="10517188" algn="l"/>
                <a:tab pos="18394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602788" algn="l"/>
                <a:tab pos="10059988" algn="l"/>
                <a:tab pos="10517188" algn="l"/>
                <a:tab pos="18394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602788" algn="l"/>
                <a:tab pos="10059988" algn="l"/>
                <a:tab pos="10517188" algn="l"/>
                <a:tab pos="18394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9075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602788" algn="l"/>
                <a:tab pos="10059988" algn="l"/>
                <a:tab pos="10517188" algn="l"/>
                <a:tab pos="18394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marL="323850" indent="-285750" hangingPunct="1">
              <a:lnSpc>
                <a:spcPct val="100000"/>
              </a:lnSpc>
              <a:spcAft>
                <a:spcPts val="1438"/>
              </a:spcAft>
              <a:buFont typeface="Times New Roman" panose="02020603050405020304" pitchFamily="18" charset="0"/>
              <a:buChar char="●"/>
            </a:pP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римене магнетометрије у медицини: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страживања потенцијалне примене супер парамагнетних наночестица оксида гвожђа (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SPIONs - Superparamagnetic iron oxide nanoparticles)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медицини. Мерене су особине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SPIONs-a,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као што је дистрибуција величине, време релаксације магнетизације и испитиване могућности изградње скенера где би се као сензор користио цезијумски магнетометар. </a:t>
            </a:r>
          </a:p>
          <a:p>
            <a:pPr marL="323850" indent="-285750" hangingPunct="1">
              <a:lnSpc>
                <a:spcPct val="100000"/>
              </a:lnSpc>
              <a:spcAft>
                <a:spcPts val="1438"/>
              </a:spcAft>
              <a:buFont typeface="Times New Roman" panose="02020603050405020304" pitchFamily="18" charset="0"/>
              <a:buChar char="●"/>
            </a:pPr>
            <a:r>
              <a:rPr lang="ru-RU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 магнетометрије на фундаментална истраживања: 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 учешћем у nEDM колаборацији Зоран Грујић, (производњом магнетометара, њиховом инсталацијом, одржавањем инсталиране опреме, учешћем у мерењима на самом експерименту (како у дневним тако и у ноћним и викенд сменама), радом са хладним неутронима, учешћем на састанцима колаборације) је заслужио да буде потписан на већи број радова колаборације. Најважнији од њих има 130 цитата. Чланство у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GNOME (Global Network of Optical Magnetometers for Exotic physics searches)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колаборацији чији је циљ детекција до сада неоткривеног спрезања спина атома и поља хипотетичне честице аксиона. </a:t>
            </a:r>
            <a:endParaRPr lang="ru-RU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850" indent="-285750" hangingPunct="1">
              <a:lnSpc>
                <a:spcPct val="100000"/>
              </a:lnSpc>
              <a:spcAft>
                <a:spcPts val="1438"/>
              </a:spcAft>
              <a:buFont typeface="Arial" panose="020B0604020202020204" pitchFamily="34" charset="0"/>
              <a:buChar char="•"/>
            </a:pP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 indent="0" hangingPunct="1">
              <a:lnSpc>
                <a:spcPct val="100000"/>
              </a:lnSpc>
              <a:spcAft>
                <a:spcPts val="1438"/>
              </a:spcAft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BFF9254A-9B4B-4075-88D3-F339640BA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616075"/>
            <a:ext cx="70294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Преглед научне активности кандидата (</a:t>
            </a:r>
            <a:r>
              <a:rPr lang="sr-Cyrl-R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 део)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96DE4151-DD06-4B52-B4AC-238234B5C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7467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sr-Cyrl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звање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сарадник</a:t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Зоран Д. Грујић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B90DB45-3EF8-4DFF-A1B2-BA56E5DC4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9A7E3B39-8653-4893-871A-6947CF24C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03438"/>
            <a:ext cx="93884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Награде</a:t>
            </a:r>
            <a:r>
              <a:rPr lang="sr-Cyrl-R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признања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1313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Награда за најбољи постер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“15th Central European Workshop on Quantum Optics” CEWQO 2008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1313" hangingPunct="1">
              <a:lnSpc>
                <a:spcPct val="100000"/>
              </a:lnSpc>
              <a:buClrTx/>
              <a:buFontTx/>
              <a:buNone/>
            </a:pP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Награда за најбољи дипломски рад одбрањен на Физичком факултету „проф. др Љубомир Ћирковић“ 2002.</a:t>
            </a:r>
          </a:p>
          <a:p>
            <a:pPr marL="346075" indent="-342900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Предавања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позиву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Cyrl-R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1">
              <a:lnSpc>
                <a:spcPct val="100000"/>
              </a:lnSpc>
            </a:pP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1/9: Z.D.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Grujic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,..., A. Weis</a:t>
            </a:r>
          </a:p>
          <a:p>
            <a:pPr marL="404812" lvl="1" indent="0" hangingPunct="1">
              <a:lnSpc>
                <a:spcPct val="10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accuracy of cesium magnetometers </a:t>
            </a:r>
          </a:p>
          <a:p>
            <a:pPr marL="404812" lvl="1" indent="0" hangingPunct="1">
              <a:lnSpc>
                <a:spcPct val="10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M32 (2017),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Photonica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  <a:p>
            <a:pPr marL="346075" indent="-342900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r-Cyrl-R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Комитети конференција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hangingPunct="1">
              <a:lnSpc>
                <a:spcPct val="100000"/>
              </a:lnSpc>
              <a:buClrTx/>
            </a:pP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Члан организационог одбора бројних конференција у Србији и иностранству. Руководио организационим одбором Радионице фотонике (Копаоник) 2019.</a:t>
            </a:r>
          </a:p>
          <a:p>
            <a:pPr marL="341313" hangingPunct="1">
              <a:lnSpc>
                <a:spcPct val="100000"/>
              </a:lnSpc>
              <a:buClrTx/>
              <a:buFontTx/>
              <a:buNone/>
            </a:pP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ецензије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hangingPunct="1">
              <a:lnSpc>
                <a:spcPct val="100000"/>
              </a:lnSpc>
              <a:buClrTx/>
              <a:buFontTx/>
              <a:buNone/>
            </a:pP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Писао рецензије радова за више часописа, издвајамо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А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IEEE Sensors Journal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3FDF834E-D73C-47DF-A4A4-DA0A485B2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570038"/>
            <a:ext cx="734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за квалитативну анализу рада кандидата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(1. део)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2D2FCC2D-E3C6-4B42-9A26-096F94C7F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7467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sr-Cyrl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звање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сарадник</a:t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Зоран Д. Грујић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AF97498-92A9-4324-9418-B752A1E1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174C0F9-AA1B-4E98-A07D-7C827131E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9585325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41313" indent="-338138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marL="338138" indent="-334963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Менторства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hangingPunct="1">
              <a:lnSpc>
                <a:spcPct val="100000"/>
              </a:lnSpc>
            </a:pP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Ко-ментор две мастер тезе и ко-ментор за два доктората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Simone Colombo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Hans-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Koch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Департману за физику, Универзитета у Фрајбургу, Швајцарска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4963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Пројекти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Координација активности четворочланог тима у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GNOME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колаборацији током две године – еквивалентно </a:t>
            </a:r>
            <a:r>
              <a:rPr lang="sr-Cyrl-R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руковођенју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подпројектом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пројектним задатком.</a:t>
            </a:r>
          </a:p>
          <a:p>
            <a:pPr marL="338138" indent="-334963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r-Cyrl-R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Руковођења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Билатерални пројекат са Немачком 2019/2020.</a:t>
            </a:r>
          </a:p>
          <a:p>
            <a:pPr marL="338138" indent="-334963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Међународна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Билатерални пројекат са 5-тим институтом за физику у Штутгарту,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GNOME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nEDM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међународних колаборација.</a:t>
            </a:r>
          </a:p>
          <a:p>
            <a:pPr marL="338138" indent="-334963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Педагошки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28613" indent="0" hangingPunct="1">
              <a:lnSpc>
                <a:spcPct val="100000"/>
              </a:lnSpc>
              <a:buClrTx/>
              <a:buFontTx/>
              <a:buNone/>
            </a:pP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Држао напредне студентске вежбе (2012-2018) на Департману за физику, Универзитета у Фрајбургу и увео две нове. Ч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 комисије за прегледање задатака републичких такмичења из физике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2006, 2007 и 2009 године. Краће време (2007-2010) је уређивао веб сајт ДФС-а, часописа Млади физичар и веб сајт фондације „Марко Јарић“.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Учествовао је у организацији 27 и 28. Републичког семинара о настави физике у основној и средњим школама.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4450182F-CBC3-4A1C-9E60-87AD0DD1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341437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за квалитативну анализу рада кандидата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(2.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део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DD5CF77B-0B00-4052-B5E4-419011CE8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746760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sr-Cyrl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звање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сарадник</a:t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Зоран Д. Грујић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DB83193-CD1F-4A80-BF65-08D65D76F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8C6E268B-5ECF-42D1-AEF2-945AD81BC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001837"/>
            <a:ext cx="96932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последњих 10 година објавио </a:t>
            </a:r>
            <a:r>
              <a:rPr lang="sr-Cyrl-RS" dirty="0"/>
              <a:t>10 категорије М21а, 9 категорије М21,  10 категорије М22 и 1 категорије М23. Укупан </a:t>
            </a:r>
            <a:r>
              <a:rPr lang="sr-Cyrl-RS" dirty="0" err="1"/>
              <a:t>импакт</a:t>
            </a:r>
            <a:r>
              <a:rPr lang="sr-Cyrl-RS" dirty="0"/>
              <a:t> фактор </a:t>
            </a:r>
            <a:r>
              <a:rPr lang="en-US" dirty="0" err="1"/>
              <a:t>радова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99.13,</a:t>
            </a:r>
            <a:r>
              <a:rPr lang="sr-Cyrl-RS" dirty="0"/>
              <a:t> а укупни </a:t>
            </a:r>
            <a:r>
              <a:rPr lang="sr-Latn-RS" dirty="0"/>
              <a:t>SNIP </a:t>
            </a:r>
            <a:r>
              <a:rPr lang="sr-Cyrl-RS" dirty="0"/>
              <a:t>је 37.51. </a:t>
            </a:r>
            <a:endParaRPr lang="en-US" dirty="0"/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Аутор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саопштења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конференцијама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категорија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М32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категорије М33 и 26 категорије М34, 3 категорије М62 и 1 категорије М13.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 р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адови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цитирани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336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чега 311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аутоцитата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1313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07F4845A-CEDA-4F4D-A6B8-A2F0C6A3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41437"/>
            <a:ext cx="8686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за ква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</a:t>
            </a: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итативну анализу рада кандидата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B32C5A61-0AAE-4479-88BB-980C6ED74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2446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01A76C-95CE-4241-8E57-DD51144A5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054783"/>
              </p:ext>
            </p:extLst>
          </p:nvPr>
        </p:nvGraphicFramePr>
        <p:xfrm>
          <a:off x="506412" y="3911115"/>
          <a:ext cx="9067800" cy="345075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906499">
                  <a:extLst>
                    <a:ext uri="{9D8B030D-6E8A-4147-A177-3AD203B41FA5}">
                      <a16:colId xmlns:a16="http://schemas.microsoft.com/office/drawing/2014/main" val="855935808"/>
                    </a:ext>
                  </a:extLst>
                </a:gridCol>
                <a:gridCol w="1131724">
                  <a:extLst>
                    <a:ext uri="{9D8B030D-6E8A-4147-A177-3AD203B41FA5}">
                      <a16:colId xmlns:a16="http://schemas.microsoft.com/office/drawing/2014/main" val="4156064299"/>
                    </a:ext>
                  </a:extLst>
                </a:gridCol>
                <a:gridCol w="1210177">
                  <a:extLst>
                    <a:ext uri="{9D8B030D-6E8A-4147-A177-3AD203B41FA5}">
                      <a16:colId xmlns:a16="http://schemas.microsoft.com/office/drawing/2014/main" val="3757995817"/>
                    </a:ext>
                  </a:extLst>
                </a:gridCol>
                <a:gridCol w="1491551">
                  <a:extLst>
                    <a:ext uri="{9D8B030D-6E8A-4147-A177-3AD203B41FA5}">
                      <a16:colId xmlns:a16="http://schemas.microsoft.com/office/drawing/2014/main" val="217252676"/>
                    </a:ext>
                  </a:extLst>
                </a:gridCol>
                <a:gridCol w="1327849">
                  <a:extLst>
                    <a:ext uri="{9D8B030D-6E8A-4147-A177-3AD203B41FA5}">
                      <a16:colId xmlns:a16="http://schemas.microsoft.com/office/drawing/2014/main" val="4252118716"/>
                    </a:ext>
                  </a:extLst>
                </a:gridCol>
              </a:tblGrid>
              <a:tr h="45688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Минималан број М бодова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Потребно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Остварени нормирани резултати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8396090"/>
                  </a:ext>
                </a:extLst>
              </a:tr>
              <a:tr h="836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>
                          <a:effectLst/>
                        </a:rPr>
                        <a:t>Научни сарадник (НС)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>
                          <a:effectLst/>
                        </a:rPr>
                        <a:t>Виши научни сарадник (ВНС)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>
                          <a:effectLst/>
                        </a:rPr>
                        <a:t>2(НС+ВНС)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93677"/>
                  </a:ext>
                </a:extLst>
              </a:tr>
              <a:tr h="4112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>
                          <a:effectLst/>
                        </a:rPr>
                        <a:t>Укупно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effectLst/>
                        </a:rPr>
                        <a:t>16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>
                          <a:effectLst/>
                        </a:rPr>
                        <a:t>50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solidFill>
                            <a:srgbClr val="C00000"/>
                          </a:solidFill>
                          <a:effectLst/>
                        </a:rPr>
                        <a:t>132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160.29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2573873"/>
                  </a:ext>
                </a:extLst>
              </a:tr>
              <a:tr h="7034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M10+M20+M31+M32+M33+M41+M42+M90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effectLst/>
                        </a:rPr>
                        <a:t>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effectLst/>
                        </a:rPr>
                        <a:t>40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solidFill>
                            <a:srgbClr val="C00000"/>
                          </a:solidFill>
                          <a:effectLst/>
                        </a:rPr>
                        <a:t>100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144.52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927383"/>
                  </a:ext>
                </a:extLst>
              </a:tr>
              <a:tr h="4112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M11+M12+M21+M22+M23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>
                          <a:effectLst/>
                        </a:rPr>
                        <a:t>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effectLst/>
                        </a:rPr>
                        <a:t>30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solidFill>
                            <a:srgbClr val="C00000"/>
                          </a:solidFill>
                          <a:effectLst/>
                        </a:rPr>
                        <a:t>72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131.45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718602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453829C8-A7BF-4084-A47B-E21ADEE61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7467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sr-Cyrl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звање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сарадник</a:t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Зоран Д. Грујић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404476C-D837-4718-8EA9-55AB315E0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52400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D8AD8F52-205D-4F0E-8C12-C450CC94B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4" y="2560638"/>
            <a:ext cx="914399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ru-RU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Имајући у виду квалитет научно-истраживачког рада др Зорана Д. Грујића, предложемо Научном већу Института за физику да Министарству просвете, науке и технолошког развоја Републике Србије </a:t>
            </a:r>
            <a:r>
              <a:rPr lang="ru-RU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 избор </a:t>
            </a:r>
            <a:r>
              <a:rPr lang="ru-RU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 Зорана Д. Грујића у звање </a:t>
            </a:r>
            <a:r>
              <a:rPr lang="ru-RU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вишег научног сарадника</a:t>
            </a:r>
            <a:r>
              <a:rPr lang="ru-RU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hangingPunct="1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ru-RU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Комисија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7663" indent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Бранислав Јеленковић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Београду</a:t>
            </a:r>
            <a:r>
              <a:rPr lang="sr-Cyrl-R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САНУ</a:t>
            </a:r>
          </a:p>
          <a:p>
            <a:pPr marL="347663" indent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др Пеђа Михаиловић, Електротехнички факултет, Београд</a:t>
            </a:r>
            <a:endParaRPr lang="sr-Cyrl-R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0">
              <a:lnSpc>
                <a:spcPct val="100000"/>
              </a:lnSpc>
              <a:buClrTx/>
              <a:buFontTx/>
              <a:buNone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Дејан Пантелић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Београду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0">
              <a:lnSpc>
                <a:spcPct val="100000"/>
              </a:lnSpc>
              <a:buClrTx/>
              <a:buFontTx/>
              <a:buNone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 Арсеновић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Београду</a:t>
            </a:r>
            <a:endParaRPr lang="sr-Cyrl-R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0">
              <a:lnSpc>
                <a:spcPct val="100000"/>
              </a:lnSpc>
              <a:buClrTx/>
              <a:buFontTx/>
              <a:buNone/>
            </a:pPr>
            <a:endParaRPr lang="sr-Cyrl-R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0">
              <a:lnSpc>
                <a:spcPct val="100000"/>
              </a:lnSpc>
              <a:buClrTx/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hangingPunct="1">
              <a:lnSpc>
                <a:spcPct val="100000"/>
              </a:lnSpc>
              <a:buClrTx/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BCF2396E-48D2-4793-8654-2301C3CD5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8288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Закључак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4C1D8418-75F7-4B61-8D1F-6C2892109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2446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Noto Sans CJK SC Regular"/>
      </a:majorFont>
      <a:minorFont>
        <a:latin typeface="Arial"/>
        <a:ea typeface="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 Regular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1044</Words>
  <Application>Microsoft Office PowerPoint</Application>
  <PresentationFormat>Custom</PresentationFormat>
  <Paragraphs>108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Реизбор у звање виши научни сарадник кандидат: Александер Г. Ковачевић</dc:title>
  <dc:creator>photon</dc:creator>
  <cp:lastModifiedBy>ee5ikh4lz6@unifr.ch</cp:lastModifiedBy>
  <cp:revision>71</cp:revision>
  <cp:lastPrinted>1601-01-01T00:00:00Z</cp:lastPrinted>
  <dcterms:created xsi:type="dcterms:W3CDTF">2018-12-06T11:49:12Z</dcterms:created>
  <dcterms:modified xsi:type="dcterms:W3CDTF">2019-12-13T11:44:51Z</dcterms:modified>
</cp:coreProperties>
</file>