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3" r:id="rId9"/>
  </p:sldIdLst>
  <p:sldSz cx="10080625" cy="7559675"/>
  <p:notesSz cx="7559675" cy="10691813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Noto Sans CJK SC Regular" charset="0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Noto Sans CJK SC Regular" charset="0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Noto Sans CJK SC Regular" charset="0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Noto Sans CJK SC Regular" charset="0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Noto Sans CJK SC Regular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Noto Sans CJK SC Regular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Noto Sans CJK SC Regular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Noto Sans CJK SC Regular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Noto Sans CJK SC Regular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514" autoAdjust="0"/>
  </p:normalViewPr>
  <p:slideViewPr>
    <p:cSldViewPr>
      <p:cViewPr varScale="1">
        <p:scale>
          <a:sx n="60" d="100"/>
          <a:sy n="60" d="100"/>
        </p:scale>
        <p:origin x="-148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>
            <a:extLst>
              <a:ext uri="{FF2B5EF4-FFF2-40B4-BE49-F238E27FC236}">
                <a16:creationId xmlns:a16="http://schemas.microsoft.com/office/drawing/2014/main" xmlns="" id="{CF0DAED8-C70D-4043-88FD-F43F91703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AutoShape 2">
            <a:extLst>
              <a:ext uri="{FF2B5EF4-FFF2-40B4-BE49-F238E27FC236}">
                <a16:creationId xmlns:a16="http://schemas.microsoft.com/office/drawing/2014/main" xmlns="" id="{0F6DE87F-2778-4643-94AD-E133B5876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624131E6-945B-49AE-9554-CEAF814AF82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0350" cy="400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96503686-6F62-4C50-A6B3-BE91831B69E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xmlns="" id="{5A57EC43-7DC4-4AEE-BA56-45D88FB43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xmlns="" id="{34F151A3-8E37-42AF-A46B-ED03F3E42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Text Box 7">
            <a:extLst>
              <a:ext uri="{FF2B5EF4-FFF2-40B4-BE49-F238E27FC236}">
                <a16:creationId xmlns:a16="http://schemas.microsoft.com/office/drawing/2014/main" xmlns="" id="{C9C9CAA1-E3F5-42AF-B7A6-55D0DBA42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xmlns="" id="{D2C8FE7A-6B2C-4B2B-8DF1-33894B59F81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fld id="{5CB32CBA-A216-45D5-B532-44BDDAD53DE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3CC9A530-913E-446E-9894-AED56F7F3FD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FBE4DB-A685-4554-9165-525CCAFAA6F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1265" name="Text Box 1">
            <a:extLst>
              <a:ext uri="{FF2B5EF4-FFF2-40B4-BE49-F238E27FC236}">
                <a16:creationId xmlns:a16="http://schemas.microsoft.com/office/drawing/2014/main" xmlns="" id="{E7136AE4-1621-48D0-BC24-B00927AF2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r">
              <a:buClrTx/>
              <a:buFontTx/>
              <a:buNone/>
            </a:pPr>
            <a:fld id="{F7CCA1B8-396B-42F7-A9E3-C385A7D04C07}" type="slidenum">
              <a:rPr lang="en-US" altLang="en-US" sz="1400">
                <a:latin typeface="Times New Roman" panose="02020603050405020304" pitchFamily="18" charset="0"/>
                <a:cs typeface="DejaVu Sans" charset="0"/>
              </a:rPr>
              <a:pPr algn="r">
                <a:buClrTx/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  <a:cs typeface="DejaVu Sans" charset="0"/>
            </a:endParaRPr>
          </a:p>
        </p:txBody>
      </p:sp>
      <p:sp>
        <p:nvSpPr>
          <p:cNvPr id="11266" name="Text Box 2">
            <a:extLst>
              <a:ext uri="{FF2B5EF4-FFF2-40B4-BE49-F238E27FC236}">
                <a16:creationId xmlns:a16="http://schemas.microsoft.com/office/drawing/2014/main" xmlns="" id="{49FF3DBA-5951-41A1-9B52-D3E1DB1BE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r" hangingPunct="1">
              <a:lnSpc>
                <a:spcPct val="100000"/>
              </a:lnSpc>
              <a:buClrTx/>
              <a:buFontTx/>
              <a:buNone/>
            </a:pPr>
            <a:fld id="{B2EB2036-F05D-47FC-8FE1-CFF9004F3AB0}" type="slidenum">
              <a:rPr lang="en-US" altLang="en-US" sz="1200">
                <a:latin typeface="Calibri" panose="020F0502020204030204" pitchFamily="34" charset="0"/>
                <a:cs typeface="Arial" panose="020B0604020202020204" pitchFamily="34" charset="0"/>
              </a:rPr>
              <a:pPr algn="r" hangingPunct="1">
                <a:lnSpc>
                  <a:spcPct val="100000"/>
                </a:lnSpc>
                <a:buClrTx/>
                <a:buFontTx/>
                <a:buNone/>
              </a:pPr>
              <a:t>1</a:t>
            </a:fld>
            <a:endParaRPr lang="en-US" altLang="en-US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xmlns="" id="{602AE2D1-1F33-40D6-B318-EA33A2FD8DD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xmlns="" id="{9D2FDA13-68E6-4CAF-9DF6-56DBD1B28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5DA6EB75-C7BE-4577-8FD3-1B35A5A0E13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278574-78C7-4B71-A46A-431AE13AECE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2289" name="Text Box 1">
            <a:extLst>
              <a:ext uri="{FF2B5EF4-FFF2-40B4-BE49-F238E27FC236}">
                <a16:creationId xmlns:a16="http://schemas.microsoft.com/office/drawing/2014/main" xmlns="" id="{171211E7-0B33-48E2-8FD1-37A57BB5C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r">
              <a:buClrTx/>
              <a:buFontTx/>
              <a:buNone/>
            </a:pPr>
            <a:fld id="{681D5794-CC3C-44A8-9C21-B8CAE9953DAC}" type="slidenum">
              <a:rPr lang="en-US" altLang="en-US" sz="1400">
                <a:latin typeface="Times New Roman" panose="02020603050405020304" pitchFamily="18" charset="0"/>
                <a:cs typeface="DejaVu Sans" charset="0"/>
              </a:rPr>
              <a:pPr algn="r">
                <a:buClrTx/>
                <a:buFontTx/>
                <a:buNone/>
              </a:pPr>
              <a:t>2</a:t>
            </a:fld>
            <a:endParaRPr lang="en-US" altLang="en-US" sz="1400">
              <a:latin typeface="Times New Roman" panose="02020603050405020304" pitchFamily="18" charset="0"/>
              <a:cs typeface="DejaVu Sans" charset="0"/>
            </a:endParaRPr>
          </a:p>
        </p:txBody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xmlns="" id="{3116847A-F9F9-4C7F-9D31-A151A9391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r" hangingPunct="1">
              <a:lnSpc>
                <a:spcPct val="100000"/>
              </a:lnSpc>
              <a:buClrTx/>
              <a:buFontTx/>
              <a:buNone/>
            </a:pPr>
            <a:fld id="{74705F01-98BE-4823-8113-C1FF6F40BC85}" type="slidenum">
              <a:rPr lang="en-US" altLang="en-US" sz="1200">
                <a:latin typeface="Calibri" panose="020F0502020204030204" pitchFamily="34" charset="0"/>
                <a:cs typeface="Arial" panose="020B0604020202020204" pitchFamily="34" charset="0"/>
              </a:rPr>
              <a:pPr algn="r" hangingPunct="1">
                <a:lnSpc>
                  <a:spcPct val="100000"/>
                </a:lnSpc>
                <a:buClrTx/>
                <a:buFontTx/>
                <a:buNone/>
              </a:pPr>
              <a:t>2</a:t>
            </a:fld>
            <a:endParaRPr lang="en-US" altLang="en-US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xmlns="" id="{2A6E2E5B-B896-4483-8CE4-EB09AA64524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xmlns="" id="{678ADE5B-A328-4C6C-8CCD-F896E561B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450A756E-7B54-4CAB-89E9-CE7DCEC6D57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6CC15A2-B9A1-4A25-A196-FEE95BACD70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xmlns="" id="{4CB8111E-7706-483B-9129-20B43938B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r">
              <a:buClrTx/>
              <a:buFontTx/>
              <a:buNone/>
            </a:pPr>
            <a:fld id="{86875B46-AA09-4233-9053-3F130BB3118C}" type="slidenum">
              <a:rPr lang="en-US" altLang="en-US" sz="1400">
                <a:latin typeface="Times New Roman" panose="02020603050405020304" pitchFamily="18" charset="0"/>
                <a:cs typeface="DejaVu Sans" charset="0"/>
              </a:rPr>
              <a:pPr algn="r">
                <a:buClrTx/>
                <a:buFontTx/>
                <a:buNone/>
              </a:pPr>
              <a:t>3</a:t>
            </a:fld>
            <a:endParaRPr lang="en-US" altLang="en-US" sz="1400">
              <a:latin typeface="Times New Roman" panose="02020603050405020304" pitchFamily="18" charset="0"/>
              <a:cs typeface="DejaVu Sans" charset="0"/>
            </a:endParaRPr>
          </a:p>
        </p:txBody>
      </p:sp>
      <p:sp>
        <p:nvSpPr>
          <p:cNvPr id="13314" name="Text Box 2">
            <a:extLst>
              <a:ext uri="{FF2B5EF4-FFF2-40B4-BE49-F238E27FC236}">
                <a16:creationId xmlns:a16="http://schemas.microsoft.com/office/drawing/2014/main" xmlns="" id="{22FF9D85-EED4-49EB-B6B8-E88CA62AD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r" hangingPunct="1">
              <a:lnSpc>
                <a:spcPct val="100000"/>
              </a:lnSpc>
              <a:buClrTx/>
              <a:buFontTx/>
              <a:buNone/>
            </a:pPr>
            <a:fld id="{14965449-3D2F-4271-8D93-DDF228F3FDBF}" type="slidenum">
              <a:rPr lang="en-US" altLang="en-US" sz="1200">
                <a:latin typeface="Calibri" panose="020F0502020204030204" pitchFamily="34" charset="0"/>
                <a:cs typeface="Arial" panose="020B0604020202020204" pitchFamily="34" charset="0"/>
              </a:rPr>
              <a:pPr algn="r" hangingPunct="1">
                <a:lnSpc>
                  <a:spcPct val="100000"/>
                </a:lnSpc>
                <a:buClrTx/>
                <a:buFontTx/>
                <a:buNone/>
              </a:pPr>
              <a:t>3</a:t>
            </a:fld>
            <a:endParaRPr lang="en-US" altLang="en-US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xmlns="" id="{99E774EA-4F0F-4527-BA3D-172227AD327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xmlns="" id="{2016C08B-AD25-4E15-9114-E034CCF0B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4376C00D-01A2-46E0-8BE1-286CD9E73D4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48042E1-D09C-4E82-9518-F0BDB8C0540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4337" name="Text Box 1">
            <a:extLst>
              <a:ext uri="{FF2B5EF4-FFF2-40B4-BE49-F238E27FC236}">
                <a16:creationId xmlns:a16="http://schemas.microsoft.com/office/drawing/2014/main" xmlns="" id="{1025E477-09B2-4B90-BC7C-95AFAE18F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r">
              <a:buClrTx/>
              <a:buFontTx/>
              <a:buNone/>
            </a:pPr>
            <a:fld id="{439D17BD-8DA0-45EF-8899-CDD984ACC559}" type="slidenum">
              <a:rPr lang="en-US" altLang="en-US" sz="1400">
                <a:latin typeface="Times New Roman" panose="02020603050405020304" pitchFamily="18" charset="0"/>
                <a:cs typeface="DejaVu Sans" charset="0"/>
              </a:rPr>
              <a:pPr algn="r">
                <a:buClrTx/>
                <a:buFontTx/>
                <a:buNone/>
              </a:pPr>
              <a:t>4</a:t>
            </a:fld>
            <a:endParaRPr lang="en-US" altLang="en-US" sz="1400">
              <a:latin typeface="Times New Roman" panose="02020603050405020304" pitchFamily="18" charset="0"/>
              <a:cs typeface="DejaVu Sans" charset="0"/>
            </a:endParaRP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xmlns="" id="{065B63D7-C5E1-4377-9B52-913679026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marL="215900" indent="-212725"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r" hangingPunct="1">
              <a:lnSpc>
                <a:spcPct val="100000"/>
              </a:lnSpc>
              <a:buClrTx/>
              <a:buFontTx/>
              <a:buNone/>
            </a:pPr>
            <a:fld id="{AD36A421-E2DA-4E79-BD50-7FC63B73B32A}" type="slidenum">
              <a:rPr lang="en-US" altLang="en-US" sz="1200"/>
              <a:pPr algn="r" hangingPunct="1">
                <a:lnSpc>
                  <a:spcPct val="100000"/>
                </a:lnSpc>
                <a:buClrTx/>
                <a:buFontTx/>
                <a:buNone/>
              </a:pPr>
              <a:t>4</a:t>
            </a:fld>
            <a:endParaRPr lang="en-US" altLang="en-US" sz="120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xmlns="" id="{4F143B23-007F-45DB-B97E-78B3749B0E5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xmlns="" id="{E38D2BA9-46F9-451C-9669-B9D027991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07947F8-B252-4E2F-AA45-503EB45287C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433E9F-6181-426D-83D8-59807E5F6895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5361" name="Text Box 1">
            <a:extLst>
              <a:ext uri="{FF2B5EF4-FFF2-40B4-BE49-F238E27FC236}">
                <a16:creationId xmlns:a16="http://schemas.microsoft.com/office/drawing/2014/main" xmlns="" id="{C35187C0-CD02-45DF-82DC-49FEACA23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r">
              <a:buClrTx/>
              <a:buFontTx/>
              <a:buNone/>
            </a:pPr>
            <a:fld id="{58DDD674-1F99-47C3-9E90-564E8799FABC}" type="slidenum">
              <a:rPr lang="en-US" altLang="en-US" sz="1400">
                <a:latin typeface="Times New Roman" panose="02020603050405020304" pitchFamily="18" charset="0"/>
                <a:cs typeface="DejaVu Sans" charset="0"/>
              </a:rPr>
              <a:pPr algn="r">
                <a:buClrTx/>
                <a:buFontTx/>
                <a:buNone/>
              </a:pPr>
              <a:t>5</a:t>
            </a:fld>
            <a:endParaRPr lang="en-US" altLang="en-US" sz="1400">
              <a:latin typeface="Times New Roman" panose="02020603050405020304" pitchFamily="18" charset="0"/>
              <a:cs typeface="DejaVu Sans" charset="0"/>
            </a:endParaRPr>
          </a:p>
        </p:txBody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xmlns="" id="{00DEF1EC-C36D-421C-A55D-2FD7403A5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marL="215900" indent="-212725"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r" hangingPunct="1">
              <a:lnSpc>
                <a:spcPct val="100000"/>
              </a:lnSpc>
              <a:buClrTx/>
              <a:buFontTx/>
              <a:buNone/>
            </a:pPr>
            <a:fld id="{4E18D93D-7240-4C8C-9D72-E4299CBE215E}" type="slidenum">
              <a:rPr lang="en-US" altLang="en-US" sz="1200"/>
              <a:pPr algn="r" hangingPunct="1">
                <a:lnSpc>
                  <a:spcPct val="100000"/>
                </a:lnSpc>
                <a:buClrTx/>
                <a:buFontTx/>
                <a:buNone/>
              </a:pPr>
              <a:t>5</a:t>
            </a:fld>
            <a:endParaRPr lang="en-US" altLang="en-US" sz="120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8A149D55-4638-4C69-96B2-6D2F4CE549C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xmlns="" id="{7976F1FE-2369-4C1D-B60D-932B5B611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216C31A4-8C33-448D-BCA4-CD8453FF3D9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EFB451-39CD-4386-9E2C-25AC21C2D6E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7409" name="Text Box 1">
            <a:extLst>
              <a:ext uri="{FF2B5EF4-FFF2-40B4-BE49-F238E27FC236}">
                <a16:creationId xmlns:a16="http://schemas.microsoft.com/office/drawing/2014/main" xmlns="" id="{E096D5FF-DD2F-4B1C-9E95-33BB3743C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r">
              <a:buClrTx/>
              <a:buFontTx/>
              <a:buNone/>
            </a:pPr>
            <a:fld id="{963919B6-37FD-4E33-9A93-D4C4A7C23989}" type="slidenum">
              <a:rPr lang="en-US" altLang="en-US" sz="1400">
                <a:latin typeface="Times New Roman" panose="02020603050405020304" pitchFamily="18" charset="0"/>
                <a:cs typeface="DejaVu Sans" charset="0"/>
              </a:rPr>
              <a:pPr algn="r">
                <a:buClrTx/>
                <a:buFontTx/>
                <a:buNone/>
              </a:pPr>
              <a:t>6</a:t>
            </a:fld>
            <a:endParaRPr lang="en-US" altLang="en-US" sz="1400">
              <a:latin typeface="Times New Roman" panose="02020603050405020304" pitchFamily="18" charset="0"/>
              <a:cs typeface="DejaVu Sans" charset="0"/>
            </a:endParaRPr>
          </a:p>
        </p:txBody>
      </p:sp>
      <p:sp>
        <p:nvSpPr>
          <p:cNvPr id="17410" name="Text Box 2">
            <a:extLst>
              <a:ext uri="{FF2B5EF4-FFF2-40B4-BE49-F238E27FC236}">
                <a16:creationId xmlns:a16="http://schemas.microsoft.com/office/drawing/2014/main" xmlns="" id="{F9E2CCB0-8B62-46C0-9AF7-D34D0F85B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marL="215900" indent="-212725"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r" hangingPunct="1">
              <a:lnSpc>
                <a:spcPct val="100000"/>
              </a:lnSpc>
              <a:buClrTx/>
              <a:buFontTx/>
              <a:buNone/>
            </a:pPr>
            <a:fld id="{E1B60F63-3329-4B2F-A6C8-514FB1AE352A}" type="slidenum">
              <a:rPr lang="en-US" altLang="en-US" sz="1200"/>
              <a:pPr algn="r" hangingPunct="1">
                <a:lnSpc>
                  <a:spcPct val="100000"/>
                </a:lnSpc>
                <a:buClrTx/>
                <a:buFontTx/>
                <a:buNone/>
              </a:pPr>
              <a:t>6</a:t>
            </a:fld>
            <a:endParaRPr lang="en-US" altLang="en-US" sz="120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458A2055-2E88-4CF0-A2CB-D8190AC3648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xmlns="" id="{8DB11F81-8D88-40DF-9849-D5C44E857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AA944E42-B2B8-4FC5-AD82-3529A269281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BF818C-C722-4537-889A-B331B4BB5C9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8433" name="Text Box 1">
            <a:extLst>
              <a:ext uri="{FF2B5EF4-FFF2-40B4-BE49-F238E27FC236}">
                <a16:creationId xmlns:a16="http://schemas.microsoft.com/office/drawing/2014/main" xmlns="" id="{C3FCAF56-1FFC-4F01-89E9-A4D199389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r">
              <a:buClrTx/>
              <a:buFontTx/>
              <a:buNone/>
            </a:pPr>
            <a:fld id="{2D3E174E-7534-427E-865A-F29BA59BB83D}" type="slidenum">
              <a:rPr lang="en-US" altLang="en-US" sz="1400">
                <a:latin typeface="Times New Roman" panose="02020603050405020304" pitchFamily="18" charset="0"/>
                <a:cs typeface="DejaVu Sans" charset="0"/>
              </a:rPr>
              <a:pPr algn="r">
                <a:buClrTx/>
                <a:buFontTx/>
                <a:buNone/>
              </a:pPr>
              <a:t>8</a:t>
            </a:fld>
            <a:endParaRPr lang="en-US" altLang="en-US" sz="1400">
              <a:latin typeface="Times New Roman" panose="02020603050405020304" pitchFamily="18" charset="0"/>
              <a:cs typeface="DejaVu Sans" charset="0"/>
            </a:endParaRPr>
          </a:p>
        </p:txBody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xmlns="" id="{4BF44D55-60EA-4ED1-AD18-E6F923F23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marL="215900" indent="-212725"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r" hangingPunct="1">
              <a:lnSpc>
                <a:spcPct val="100000"/>
              </a:lnSpc>
              <a:buClrTx/>
              <a:buFontTx/>
              <a:buNone/>
            </a:pPr>
            <a:fld id="{589DD6BE-0C6F-4D6B-B268-3ABEAB88500A}" type="slidenum">
              <a:rPr lang="en-US" altLang="en-US" sz="1200"/>
              <a:pPr algn="r" hangingPunct="1">
                <a:lnSpc>
                  <a:spcPct val="100000"/>
                </a:lnSpc>
                <a:buClrTx/>
                <a:buFontTx/>
                <a:buNone/>
              </a:pPr>
              <a:t>8</a:t>
            </a:fld>
            <a:endParaRPr lang="en-US" altLang="en-US" sz="120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B6240496-B6B7-4CC1-8050-7C66A9BBCE6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xmlns="" id="{42A8570B-D9A4-46F1-BA6D-6ED61FEC4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4DE1A0-06C7-4F1D-8043-9B3196C530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1834DA6-A4DD-497E-871A-FA10F98A28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BE99039-CFB4-4114-A536-E9C65963D76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B684252-3ADD-4D26-B5B1-F580D8AACF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04083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8A3E88-81DA-4088-B521-2204CC79F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3BC78EA-B08D-4440-A151-1DCF529E7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C50D56B-2AE3-4518-9700-6D4C88A5603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D550952-EE67-4068-AA6D-1C1F39C216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6269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0EF4E6D-2A29-43F0-A0B9-06DD01B9E3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4088" y="301625"/>
            <a:ext cx="2265362" cy="5846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230D7CF-FC6C-4FE7-BD95-44AD32D627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8450" cy="5846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C959AE-60F7-4990-90CE-2195B02B16F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20978CE-2AC4-4689-9921-6A0F18460C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12966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AAB6CD-6C18-4426-8EB6-FA90CF6FD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ABD805-C700-4E09-8200-C06F77B72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2C0421D-B4D8-45B6-B39D-AEEE92733AE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3A2F5BA-C74D-4066-906F-7879935FF1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94563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53004B-1CE7-41D1-8F98-8470A5559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B0647DD-3E44-4CCC-BED5-4E90965DE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ABC4514-79FC-47F4-9ED5-E3DE02E5ED2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096A200-2869-4B82-A7E4-8D1BEF7C60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744356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A35490-8798-4CAE-8238-EEF919CC2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0F0B34-2271-4645-94B3-A496F591EA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6112" cy="4379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3C4776F-CF60-47E8-82F6-2EE7F9C44E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1750" y="1768475"/>
            <a:ext cx="4457700" cy="4379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76C852-615C-4240-B7D6-463F3C60A371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E5D2A3B-36B0-47CB-B955-991C37B876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77080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BCA85B-CBD8-41A5-9C5E-0BB6C64D5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2F38D77-0D38-439A-99F2-7EBCF05F0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66F3FB0-5041-4D2E-AFA8-D0284AA488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124FC68-0CA6-4D99-A794-3F20828940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1B74F8C-9D60-48B9-A132-22FFFEDF0F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02696BD-018C-4780-85C8-C7A9CBCA0AA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6E9F623-058C-4E10-A3D3-96A4E1A415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544228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2B2F75-E54A-404A-9D37-5EE1599F2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058B460D-D2F9-4A4F-AC22-9F7CC7822227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4419121-C2D5-44B0-ACB9-FC0F9F4EEA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702909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5E192844-494E-4D35-8663-CF5CC55E4E05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5214055-49B4-498F-9AD2-249CE9DC17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92921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18C970-3BBD-41EE-A268-B3707A65E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02964C-8365-46F8-8DA1-ACAFA02D9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D254A43-0984-47C3-A4A2-3D5B581A32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DCADC5E-E71D-460E-A8AC-D65C5F52BDA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4222FD9-E848-45F0-9476-06ACE95AD4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1414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BAC5B1-1BDD-4E05-BE0A-E5B861D06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FFF9986-2819-4918-8F49-004C5F58BD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C1672EC-0A65-4301-AA18-A3BF86B9EC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6744AB0-9312-4A71-A577-08ED6F2E65B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D54512C-451C-46BF-AA3C-2E225E5042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85382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xmlns="" id="{28031D37-AA11-4327-80F9-18A6D40E73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6212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B2091878-02E5-4D65-A10C-1635C79533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6212" cy="437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4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sp>
        <p:nvSpPr>
          <p:cNvPr id="1027" name="Text Box 3">
            <a:extLst>
              <a:ext uri="{FF2B5EF4-FFF2-40B4-BE49-F238E27FC236}">
                <a16:creationId xmlns:a16="http://schemas.microsoft.com/office/drawing/2014/main" xmlns="" id="{8FE98B55-A500-427B-BAE2-76C121BD1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xmlns="" id="{5C7B7215-29EF-4F7D-8FC7-771C9C2FD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5887E579-9E3D-4F19-9EDD-0232B483D8E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31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fld id="{86FA8A63-292B-4A2F-AE44-A17E4A30144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2pPr>
      <a:lvl3pPr marL="11430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3pPr>
      <a:lvl4pPr marL="16002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4pPr>
      <a:lvl5pPr marL="20574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5pPr>
      <a:lvl6pPr marL="25146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6pPr>
      <a:lvl7pPr marL="29718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7pPr>
      <a:lvl8pPr marL="34290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8pPr>
      <a:lvl9pPr marL="38862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ts val="14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>
            <a:extLst>
              <a:ext uri="{FF2B5EF4-FFF2-40B4-BE49-F238E27FC236}">
                <a16:creationId xmlns:a16="http://schemas.microsoft.com/office/drawing/2014/main" xmlns="" id="{96ED5399-6EC4-45AB-924E-D10072392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"/>
            <a:ext cx="7467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sr-Cyrl-R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Избор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звање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виши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научни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сарадник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r-Cyrl-R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Станко Н. Николић</a:t>
            </a:r>
            <a:endParaRPr lang="sr-Cyrl-R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xmlns="" id="{05F3C10B-48D9-43F7-9A8E-3CA28BFADB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49131" y="80210"/>
            <a:ext cx="1187116" cy="1028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Text Box 3">
            <a:extLst>
              <a:ext uri="{FF2B5EF4-FFF2-40B4-BE49-F238E27FC236}">
                <a16:creationId xmlns:a16="http://schemas.microsoft.com/office/drawing/2014/main" xmlns="" id="{E591ED7A-824D-4AA4-A4E1-30A85291F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12" y="2165683"/>
            <a:ext cx="9601200" cy="530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t"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место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година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рођења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Београд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1982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студије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Физички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факултет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Београду 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2001-2007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r-Cyrl-R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sr-Cyrl-RS" alt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1">
              <a:lnSpc>
                <a:spcPct val="100000"/>
              </a:lnSpc>
            </a:pP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просек 9.74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докторске студије: Физички факултет </a:t>
            </a: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2008-2014, дисертација: </a:t>
            </a:r>
          </a:p>
          <a:p>
            <a:pPr hangingPunct="1">
              <a:lnSpc>
                <a:spcPct val="100000"/>
              </a:lnSpc>
            </a:pP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“Електромагнетно индукована транспаренција и успоравање светлосних импулса у рубидијумској ћелији са бафер гасом”</a:t>
            </a:r>
            <a:endParaRPr lang="en-US" altLang="en-US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запослен у ИФ-у од </a:t>
            </a:r>
            <a:r>
              <a:rPr lang="ru-RU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07</a:t>
            </a:r>
            <a:r>
              <a:rPr lang="ru-RU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године</a:t>
            </a:r>
          </a:p>
          <a:p>
            <a:pPr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постдокторско усавршавање </a:t>
            </a:r>
            <a:r>
              <a:rPr lang="sr-Cyrl-R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Texas A&amp;M </a:t>
            </a: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Универзитету у Катару (у неколико наврата током 2016-2019. год, укупне дужине 2 године и 4 месеца)</a:t>
            </a:r>
          </a:p>
          <a:p>
            <a:pPr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ангажовање: Центар </a:t>
            </a:r>
            <a:r>
              <a:rPr lang="ru-RU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фотонику (на </a:t>
            </a:r>
            <a:r>
              <a:rPr lang="ru-RU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пројектима </a:t>
            </a:r>
            <a:r>
              <a:rPr lang="ru-RU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ОИ 171038 </a:t>
            </a:r>
            <a:r>
              <a:rPr lang="ru-RU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45016</a:t>
            </a:r>
            <a:r>
              <a:rPr lang="ru-RU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краја 2019. године) </a:t>
            </a:r>
            <a:endParaRPr lang="sr-Cyrl-R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руководилац билатералног пројекта са Белорусијом (2020-2021)</a:t>
            </a:r>
          </a:p>
          <a:p>
            <a:pPr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стална научна сарадња у својству гостујућег истраживача на Каролинска институту у Стокхолму, Шведска (од 2013. године)</a:t>
            </a:r>
          </a:p>
          <a:p>
            <a:pPr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звање научни сарадник изабран је </a:t>
            </a:r>
            <a:r>
              <a:rPr lang="ru-RU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 маја </a:t>
            </a:r>
            <a:r>
              <a:rPr lang="ru-RU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r>
              <a:rPr lang="ru-RU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године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xmlns="" id="{AE474159-71D6-47A9-BCE8-1BE0A8EC5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1. Биографски подаци</a:t>
            </a:r>
          </a:p>
        </p:txBody>
      </p:sp>
      <p:pic>
        <p:nvPicPr>
          <p:cNvPr id="1027" name="Picture 3" descr="Stanko Nikolic N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59846" y="1177005"/>
            <a:ext cx="1676401" cy="2171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>
            <a:extLst>
              <a:ext uri="{FF2B5EF4-FFF2-40B4-BE49-F238E27FC236}">
                <a16:creationId xmlns:a16="http://schemas.microsoft.com/office/drawing/2014/main" xmlns="" id="{84FE934A-8FF2-4D0F-B444-F94BA4516D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61278" y="119607"/>
            <a:ext cx="1365250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8" name="Text Box 2">
            <a:extLst>
              <a:ext uri="{FF2B5EF4-FFF2-40B4-BE49-F238E27FC236}">
                <a16:creationId xmlns:a16="http://schemas.microsoft.com/office/drawing/2014/main" xmlns="" id="{C4C726AE-FD12-4B1D-ACF1-0B7B15B1F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"/>
            <a:ext cx="7467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sr-Cyrl-R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Избор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звање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виши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научни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сарадник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r-Cyrl-R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Станко Н. Николић</a:t>
            </a:r>
            <a:endParaRPr lang="sr-Cyrl-R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xmlns="" id="{3D0CBB30-8343-4C2F-AA9B-6116E790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2" y="2078588"/>
            <a:ext cx="9193213" cy="512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t"/>
          <a:lstStyle>
            <a:lvl1pPr marL="219075" indent="-18097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just" hangingPunct="1">
              <a:lnSpc>
                <a:spcPct val="100000"/>
              </a:lnSpc>
              <a:spcAft>
                <a:spcPts val="1438"/>
              </a:spcAft>
            </a:pP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Научно-истраживачки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 др Станка Николића је у подељен у три главне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области: експериментална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квантна оптика, биофотоника и теоријска нелинеарна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оптика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Cyrl-RS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hangingPunct="1">
              <a:lnSpc>
                <a:spcPct val="100000"/>
              </a:lnSpc>
              <a:spcAft>
                <a:spcPts val="1438"/>
              </a:spcAft>
            </a:pP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Научно-истраживачка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 кандидата обухвата проучавање следећих тема:</a:t>
            </a:r>
          </a:p>
          <a:p>
            <a:pPr algn="just" hangingPunct="1">
              <a:lnSpc>
                <a:spcPct val="100000"/>
              </a:lnSpc>
              <a:spcAft>
                <a:spcPts val="1438"/>
              </a:spcAft>
              <a:buFont typeface="Arial" pitchFamily="34" charset="0"/>
              <a:buChar char="•"/>
            </a:pP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електромагнетно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индукована транспаренција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(ЕИТ) и простирање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светлосних импулса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кроз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рубидијумску ћелију у режиму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Земанових ЕИТ резонанци,</a:t>
            </a:r>
            <a:endParaRPr lang="ru-RU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hangingPunct="1">
              <a:lnSpc>
                <a:spcPct val="100000"/>
              </a:lnSpc>
              <a:spcAft>
                <a:spcPts val="1438"/>
              </a:spcAft>
              <a:buFont typeface="Arial" pitchFamily="34" charset="0"/>
              <a:buChar char="•"/>
            </a:pP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флуоресцентна корелациона спектроскопија и мерење времена живота флуоресцентних обележивача у микроскопској конфигурацији са 1024 или 2048 конфокалних елемената,</a:t>
            </a:r>
          </a:p>
          <a:p>
            <a:pPr algn="just" hangingPunct="1">
              <a:lnSpc>
                <a:spcPct val="100000"/>
              </a:lnSpc>
              <a:spcAft>
                <a:spcPts val="1438"/>
              </a:spcAft>
              <a:buFont typeface="Arial" pitchFamily="34" charset="0"/>
              <a:buChar char="•"/>
            </a:pP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израчунавање нумеричких и аналитичких решења нелинеарне Шредингерове једначине,</a:t>
            </a:r>
          </a:p>
          <a:p>
            <a:pPr algn="just" hangingPunct="1">
              <a:lnSpc>
                <a:spcPct val="100000"/>
              </a:lnSpc>
              <a:spcAft>
                <a:spcPts val="1438"/>
              </a:spcAft>
              <a:buFont typeface="Arial" pitchFamily="34" charset="0"/>
              <a:buChar char="•"/>
            </a:pP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различитих класа решења (бридери, солитони, џиновски таласи и Талбо теписи), проширене породице нелинеарних парцијалних диференцијалних једначина изведених из нелинеарне Шредингерове једначине.</a:t>
            </a: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xmlns="" id="{568E8EB1-0A9D-44F5-B224-9C8DAA053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554163"/>
            <a:ext cx="6492875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Преглед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научне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кандидата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(1.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део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>
            <a:extLst>
              <a:ext uri="{FF2B5EF4-FFF2-40B4-BE49-F238E27FC236}">
                <a16:creationId xmlns:a16="http://schemas.microsoft.com/office/drawing/2014/main" xmlns="" id="{49452AFC-4BD4-4FED-8DD7-693C34EA8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17438" y="102185"/>
            <a:ext cx="1365250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2" name="Text Box 2">
            <a:extLst>
              <a:ext uri="{FF2B5EF4-FFF2-40B4-BE49-F238E27FC236}">
                <a16:creationId xmlns:a16="http://schemas.microsoft.com/office/drawing/2014/main" xmlns="" id="{8F0BACC7-F63A-4F48-9C92-553B189B4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-30163"/>
            <a:ext cx="7467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sr-Cyrl-R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Избор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звање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виши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научни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сарадник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r-Cyrl-R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Станко Н. Николић</a:t>
            </a:r>
            <a:endParaRPr lang="sr-Cyrl-R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xmlns="" id="{BE830C5F-47D2-4019-9523-DE2C12B38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628" y="1819663"/>
            <a:ext cx="9601200" cy="574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t"/>
          <a:lstStyle>
            <a:lvl1pPr marL="219075" indent="-180975">
              <a:tabLst>
                <a:tab pos="219075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  <a:tab pos="9602788" algn="l"/>
                <a:tab pos="10059988" algn="l"/>
                <a:tab pos="10517188" algn="l"/>
                <a:tab pos="183943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219075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  <a:tab pos="9602788" algn="l"/>
                <a:tab pos="10059988" algn="l"/>
                <a:tab pos="10517188" algn="l"/>
                <a:tab pos="183943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219075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  <a:tab pos="9602788" algn="l"/>
                <a:tab pos="10059988" algn="l"/>
                <a:tab pos="10517188" algn="l"/>
                <a:tab pos="183943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219075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  <a:tab pos="9602788" algn="l"/>
                <a:tab pos="10059988" algn="l"/>
                <a:tab pos="10517188" algn="l"/>
                <a:tab pos="183943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219075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  <a:tab pos="9602788" algn="l"/>
                <a:tab pos="10059988" algn="l"/>
                <a:tab pos="10517188" algn="l"/>
                <a:tab pos="183943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9075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  <a:tab pos="9602788" algn="l"/>
                <a:tab pos="10059988" algn="l"/>
                <a:tab pos="10517188" algn="l"/>
                <a:tab pos="183943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9075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  <a:tab pos="9602788" algn="l"/>
                <a:tab pos="10059988" algn="l"/>
                <a:tab pos="10517188" algn="l"/>
                <a:tab pos="183943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9075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  <a:tab pos="9602788" algn="l"/>
                <a:tab pos="10059988" algn="l"/>
                <a:tab pos="10517188" algn="l"/>
                <a:tab pos="183943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9075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  <a:tab pos="9602788" algn="l"/>
                <a:tab pos="10059988" algn="l"/>
                <a:tab pos="10517188" algn="l"/>
                <a:tab pos="183943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Као пет најзначајнијих радова кандидата могу се узети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sr-Cyrl-CS" sz="2000" dirty="0" smtClean="0"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sr-Cyrl-CS" sz="1900" dirty="0" smtClean="0">
                <a:latin typeface="Times New Roman" pitchFamily="18" charset="0"/>
                <a:cs typeface="Times New Roman" pitchFamily="18" charset="0"/>
              </a:rPr>
              <a:t>Marco Vitali, Aleksandar J. Krmpot, </a:t>
            </a:r>
            <a:r>
              <a:rPr lang="sr-Cyrl-CS" sz="1900" b="1" dirty="0" smtClean="0">
                <a:latin typeface="Times New Roman" pitchFamily="18" charset="0"/>
                <a:cs typeface="Times New Roman" pitchFamily="18" charset="0"/>
              </a:rPr>
              <a:t>Stanko Nikolić</a:t>
            </a:r>
            <a:r>
              <a:rPr lang="sr-Cyrl-CS" sz="1900" dirty="0" smtClean="0">
                <a:latin typeface="Times New Roman" pitchFamily="18" charset="0"/>
                <a:cs typeface="Times New Roman" pitchFamily="18" charset="0"/>
              </a:rPr>
              <a:t>, Vladana Vukojevic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et al.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CS" sz="1900" i="1" dirty="0" smtClean="0">
                <a:latin typeface="Times New Roman" pitchFamily="18" charset="0"/>
                <a:cs typeface="Times New Roman" pitchFamily="18" charset="0"/>
              </a:rPr>
              <a:t>A single-photon avalanche camera for fluorescence lifetime imaging microscopy and correlation spectroscopy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sz="1900" dirty="0" smtClean="0">
                <a:latin typeface="Times New Roman" pitchFamily="18" charset="0"/>
                <a:cs typeface="Times New Roman" pitchFamily="18" charset="0"/>
              </a:rPr>
              <a:t>Journal of Selected Topics in Quantum Electronics </a:t>
            </a:r>
            <a:r>
              <a:rPr lang="sr-Cyrl-CS" sz="19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sr-Cyrl-CS" sz="1900" dirty="0" smtClean="0">
                <a:latin typeface="Times New Roman" pitchFamily="18" charset="0"/>
                <a:cs typeface="Times New Roman" pitchFamily="18" charset="0"/>
              </a:rPr>
              <a:t>, 3804010 (2014)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; M21a; 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цитиран 23 пута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Cyrl-CS" sz="19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endParaRPr lang="en-US" sz="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Cyrl-CS" sz="19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sr-Cyrl-CS" sz="1900" b="1" dirty="0" smtClean="0">
                <a:latin typeface="Times New Roman" pitchFamily="18" charset="0"/>
                <a:cs typeface="Times New Roman" pitchFamily="18" charset="0"/>
              </a:rPr>
              <a:t>S. N. Nikolić</a:t>
            </a:r>
            <a:r>
              <a:rPr lang="sr-Cyrl-CS" sz="1900" dirty="0" smtClean="0">
                <a:latin typeface="Times New Roman" pitchFamily="18" charset="0"/>
                <a:cs typeface="Times New Roman" pitchFamily="18" charset="0"/>
              </a:rPr>
              <a:t>, M. Radonjić, N. M. Lučić, A. J. Krmpot, B. M. Jelenković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CS" sz="1900" i="1" dirty="0" smtClean="0">
                <a:latin typeface="Times New Roman" pitchFamily="18" charset="0"/>
                <a:cs typeface="Times New Roman" pitchFamily="18" charset="0"/>
              </a:rPr>
              <a:t>Transient development of Zeeman electromagnetically induced transparency during propagation of Raman-Ramsey pulses through Rb buffer gas cell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sz="1900" dirty="0" smtClean="0">
                <a:latin typeface="Times New Roman" pitchFamily="18" charset="0"/>
                <a:cs typeface="Times New Roman" pitchFamily="18" charset="0"/>
              </a:rPr>
              <a:t>J. Phys. B: At. Mol. Opt. Phys. </a:t>
            </a:r>
            <a:r>
              <a:rPr lang="sr-Cyrl-CS" sz="1900" b="1" dirty="0" smtClean="0">
                <a:latin typeface="Times New Roman" pitchFamily="18" charset="0"/>
                <a:cs typeface="Times New Roman" pitchFamily="18" charset="0"/>
              </a:rPr>
              <a:t>48</a:t>
            </a:r>
            <a:r>
              <a:rPr lang="sr-Cyrl-CS" sz="1900" dirty="0" smtClean="0">
                <a:latin typeface="Times New Roman" pitchFamily="18" charset="0"/>
                <a:cs typeface="Times New Roman" pitchFamily="18" charset="0"/>
              </a:rPr>
              <a:t>, 045501 (2015)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; M21;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 цитиран 4 пута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sr-Cyrl-RS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Cyrl-CS" sz="5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Cyrl-CS" sz="19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sr-Cyrl-CS" sz="1900" b="1" dirty="0" smtClean="0">
                <a:latin typeface="Times New Roman" pitchFamily="18" charset="0"/>
                <a:cs typeface="Times New Roman" pitchFamily="18" charset="0"/>
              </a:rPr>
              <a:t>Stanko N. Nikolić</a:t>
            </a:r>
            <a:r>
              <a:rPr lang="sr-Cyrl-CS" sz="1900" dirty="0" smtClean="0">
                <a:latin typeface="Times New Roman" pitchFamily="18" charset="0"/>
                <a:cs typeface="Times New Roman" pitchFamily="18" charset="0"/>
              </a:rPr>
              <a:t>, Milivoj R. Belić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et al.</a:t>
            </a:r>
            <a:r>
              <a:rPr lang="sr-Cyrl-C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CS" sz="1900" i="1" dirty="0" smtClean="0">
                <a:latin typeface="Times New Roman" pitchFamily="18" charset="0"/>
                <a:cs typeface="Times New Roman" pitchFamily="18" charset="0"/>
              </a:rPr>
              <a:t>Systematic generation of higher-order solitons and breathers of the Hirota equation on different backgrounds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sz="1900" dirty="0" smtClean="0">
                <a:latin typeface="Times New Roman" pitchFamily="18" charset="0"/>
                <a:cs typeface="Times New Roman" pitchFamily="18" charset="0"/>
              </a:rPr>
              <a:t>Nonlinear Dynamics </a:t>
            </a:r>
            <a:r>
              <a:rPr lang="sr-Cyrl-CS" sz="1900" b="1" dirty="0" smtClean="0">
                <a:latin typeface="Times New Roman" pitchFamily="18" charset="0"/>
                <a:cs typeface="Times New Roman" pitchFamily="18" charset="0"/>
              </a:rPr>
              <a:t>89</a:t>
            </a:r>
            <a:r>
              <a:rPr lang="sr-Cyrl-CS" sz="1900" dirty="0" smtClean="0">
                <a:latin typeface="Times New Roman" pitchFamily="18" charset="0"/>
                <a:cs typeface="Times New Roman" pitchFamily="18" charset="0"/>
              </a:rPr>
              <a:t>, 1637 (2017)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; M21a;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 цитиран 4 пута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endParaRPr lang="en-US" sz="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Cyrl-CS" sz="19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sr-Cyrl-CS" sz="1900" b="1" dirty="0" smtClean="0">
                <a:latin typeface="Times New Roman" pitchFamily="18" charset="0"/>
                <a:cs typeface="Times New Roman" pitchFamily="18" charset="0"/>
              </a:rPr>
              <a:t>Stanko N. Nikolić</a:t>
            </a:r>
            <a:r>
              <a:rPr lang="sr-Cyrl-CS" sz="1900" dirty="0" smtClean="0">
                <a:latin typeface="Times New Roman" pitchFamily="18" charset="0"/>
                <a:cs typeface="Times New Roman" pitchFamily="18" charset="0"/>
              </a:rPr>
              <a:t>, Milivoj R. Belić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et al.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CS" sz="1900" i="1" dirty="0" smtClean="0">
                <a:latin typeface="Times New Roman" pitchFamily="18" charset="0"/>
                <a:cs typeface="Times New Roman" pitchFamily="18" charset="0"/>
              </a:rPr>
              <a:t>Breathers, solitons and rogue waves of the quintic nonlinear Schrödinger equation on various backgrounds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sz="1900" dirty="0" smtClean="0">
                <a:latin typeface="Times New Roman" pitchFamily="18" charset="0"/>
                <a:cs typeface="Times New Roman" pitchFamily="18" charset="0"/>
              </a:rPr>
              <a:t>Nonlinear Dynamics </a:t>
            </a:r>
            <a:r>
              <a:rPr lang="sr-Cyrl-CS" sz="1900" b="1" dirty="0" smtClean="0">
                <a:latin typeface="Times New Roman" pitchFamily="18" charset="0"/>
                <a:cs typeface="Times New Roman" pitchFamily="18" charset="0"/>
              </a:rPr>
              <a:t>95</a:t>
            </a:r>
            <a:r>
              <a:rPr lang="sr-Cyrl-CS" sz="1900" dirty="0" smtClean="0">
                <a:latin typeface="Times New Roman" pitchFamily="18" charset="0"/>
                <a:cs typeface="Times New Roman" pitchFamily="18" charset="0"/>
              </a:rPr>
              <a:t>, 2855 (2019)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; M21a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, цитиран 3 пута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endParaRPr lang="en-US" sz="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Cyrl-CS" sz="1900" dirty="0" smtClean="0">
                <a:latin typeface="Times New Roman" pitchFamily="18" charset="0"/>
                <a:cs typeface="Times New Roman" pitchFamily="18" charset="0"/>
              </a:rPr>
              <a:t>5. Aleksandar J. Krmpot, </a:t>
            </a:r>
            <a:r>
              <a:rPr lang="sr-Cyrl-CS" sz="1900" b="1" dirty="0" smtClean="0">
                <a:latin typeface="Times New Roman" pitchFamily="18" charset="0"/>
                <a:cs typeface="Times New Roman" pitchFamily="18" charset="0"/>
              </a:rPr>
              <a:t>Stanko N. Nikolić</a:t>
            </a:r>
            <a:r>
              <a:rPr lang="sr-Cyrl-CS" sz="1900" dirty="0" smtClean="0">
                <a:latin typeface="Times New Roman" pitchFamily="18" charset="0"/>
                <a:cs typeface="Times New Roman" pitchFamily="18" charset="0"/>
              </a:rPr>
              <a:t>, Vladana Vukojević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et al.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CS" sz="1900" i="1" dirty="0" smtClean="0">
                <a:latin typeface="Times New Roman" pitchFamily="18" charset="0"/>
                <a:cs typeface="Times New Roman" pitchFamily="18" charset="0"/>
              </a:rPr>
              <a:t>Functional Fluorescence Microscopy Imaging: Quantitative Scanning-Free Confocal Fluorescence Microscopy for the Characterization of Fast Dynamic Processes in Live Cells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sz="1900" dirty="0" smtClean="0">
                <a:latin typeface="Times New Roman" pitchFamily="18" charset="0"/>
                <a:cs typeface="Times New Roman" pitchFamily="18" charset="0"/>
              </a:rPr>
              <a:t>Analytical Chemistry </a:t>
            </a:r>
            <a:r>
              <a:rPr lang="sr-Cyrl-CS" sz="1900" b="1" dirty="0" smtClean="0">
                <a:latin typeface="Times New Roman" pitchFamily="18" charset="0"/>
                <a:cs typeface="Times New Roman" pitchFamily="18" charset="0"/>
              </a:rPr>
              <a:t>91</a:t>
            </a:r>
            <a:r>
              <a:rPr lang="sr-Cyrl-CS" sz="1900" dirty="0" smtClean="0">
                <a:latin typeface="Times New Roman" pitchFamily="18" charset="0"/>
                <a:cs typeface="Times New Roman" pitchFamily="18" charset="0"/>
              </a:rPr>
              <a:t>, 11129 (2019)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; M21a;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 још није цитиран.</a:t>
            </a:r>
            <a:endParaRPr lang="ru-RU" altLang="en-US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8100" indent="0" algn="just" hangingPunct="1">
              <a:lnSpc>
                <a:spcPct val="100000"/>
              </a:lnSpc>
              <a:spcAft>
                <a:spcPts val="1438"/>
              </a:spcAft>
            </a:pPr>
            <a:endParaRPr lang="en-US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xmlns="" id="{BFF9254A-9B4B-4075-88D3-F339640BA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112" y="1270629"/>
            <a:ext cx="702945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Преглед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научне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кандидата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r-Cyrl-R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део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>
            <a:extLst>
              <a:ext uri="{FF2B5EF4-FFF2-40B4-BE49-F238E27FC236}">
                <a16:creationId xmlns:a16="http://schemas.microsoft.com/office/drawing/2014/main" xmlns="" id="{96DE4151-DD06-4B52-B4AC-238234B5C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"/>
            <a:ext cx="7467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sr-Cyrl-R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Избор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звање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виши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научни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сарадник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r-Cyrl-R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Станко Н. Николић</a:t>
            </a:r>
            <a:endParaRPr lang="sr-Cyrl-R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xmlns="" id="{1B90DB45-3EF8-4DFF-A1B2-BA56E5DC42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9674" y="78830"/>
            <a:ext cx="1365250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7" name="Text Box 3">
            <a:extLst>
              <a:ext uri="{FF2B5EF4-FFF2-40B4-BE49-F238E27FC236}">
                <a16:creationId xmlns:a16="http://schemas.microsoft.com/office/drawing/2014/main" xmlns="" id="{9A7E3B39-8653-4893-871A-6947CF24C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2135521"/>
            <a:ext cx="9917112" cy="545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t"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marL="341313" algn="just" hangingPunct="1">
              <a:lnSpc>
                <a:spcPct val="100000"/>
              </a:lnSpc>
              <a:buClrTx/>
              <a:buFont typeface="Arial" pitchFamily="34" charset="0"/>
              <a:buChar char="•"/>
            </a:pPr>
            <a:r>
              <a:rPr lang="ru-RU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Руковођење пројектима:</a:t>
            </a:r>
          </a:p>
          <a:p>
            <a:pPr marL="341313" algn="just" hangingPunct="1">
              <a:lnSpc>
                <a:spcPct val="100000"/>
              </a:lnSpc>
              <a:buClrTx/>
            </a:pP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Кандидат је од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2016. руководио пројектним задатком </a:t>
            </a:r>
            <a:r>
              <a:rPr lang="ru-RU" alt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"Развој модела и експерименталне поставке за успоравање и заустављање пробног ласерског импулса у термалној пари </a:t>
            </a:r>
            <a:r>
              <a:rPr lang="ru-RU" alt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рубидијума"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који је део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пројекта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III45016 МПНТР. </a:t>
            </a:r>
            <a:endParaRPr lang="ru-RU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algn="just" hangingPunct="1">
              <a:lnSpc>
                <a:spcPct val="100000"/>
              </a:lnSpc>
              <a:buClrTx/>
            </a:pP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Др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Николић ће руководити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билатералним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пројектом са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Белорусијом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Нeлинeapнa </a:t>
            </a:r>
            <a:r>
              <a:rPr lang="ru-RU" alt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npoпaгација лacepcкoг </a:t>
            </a:r>
            <a:r>
              <a:rPr lang="ru-RU" alt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зpaчења y нaнocycneнзијама“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током 2020-2021. године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algn="just" hangingPunct="1">
              <a:lnSpc>
                <a:spcPct val="100000"/>
              </a:lnSpc>
              <a:buClrTx/>
            </a:pPr>
            <a:endParaRPr lang="ru-RU" alt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algn="just" hangingPunct="1">
              <a:lnSpc>
                <a:spcPct val="100000"/>
              </a:lnSpc>
              <a:buClrTx/>
              <a:buFont typeface="Arial" pitchFamily="34" charset="0"/>
              <a:buChar char="•"/>
            </a:pPr>
            <a:r>
              <a:rPr lang="ru-RU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Предавања по позиву:</a:t>
            </a:r>
          </a:p>
          <a:p>
            <a:pPr marL="341313" algn="just" hangingPunct="1">
              <a:lnSpc>
                <a:spcPct val="100000"/>
              </a:lnSpc>
              <a:buClrTx/>
            </a:pP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 </a:t>
            </a:r>
            <a:r>
              <a:rPr lang="en-US" alt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S. </a:t>
            </a:r>
            <a:r>
              <a:rPr lang="en-US" alt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 </a:t>
            </a:r>
            <a:r>
              <a:rPr lang="en-US" altLang="en-US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Nikolić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M.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Radonjić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N. M.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Lučić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A. J.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Krmpot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B. M.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Jelenković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Connection between stationary and transient electromagnetically induced transparency and slow light in </a:t>
            </a:r>
            <a:r>
              <a:rPr lang="en-US" altLang="en-US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en-US" alt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buffer gas cell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конференција 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Photonica2015, Belgrade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Serbia</a:t>
            </a:r>
            <a:endParaRPr lang="sr-Cyrl-RS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algn="just" hangingPunct="1">
              <a:lnSpc>
                <a:spcPct val="100000"/>
              </a:lnSpc>
              <a:buClrTx/>
            </a:pPr>
            <a:endParaRPr lang="en-US" altLang="en-US" sz="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algn="just" hangingPunct="1">
              <a:lnSpc>
                <a:spcPct val="100000"/>
              </a:lnSpc>
              <a:buClrTx/>
            </a:pP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 </a:t>
            </a:r>
            <a:r>
              <a:rPr lang="en-US" alt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N. </a:t>
            </a:r>
            <a:r>
              <a:rPr lang="en-US" altLang="en-US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Nikolić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N. B.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Aleksić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O. A.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Ashour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S. A. Chin, M. B.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Belić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Higher-order breathers, </a:t>
            </a:r>
            <a:r>
              <a:rPr lang="en-US" altLang="en-US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solitons</a:t>
            </a:r>
            <a:r>
              <a:rPr lang="en-US" alt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rogue waves of the </a:t>
            </a:r>
            <a:r>
              <a:rPr lang="en-US" altLang="en-US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quintic</a:t>
            </a:r>
            <a:r>
              <a:rPr lang="en-US" alt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nonlinear Schrödinger equation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конференција 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NODYCON 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Rome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Italy</a:t>
            </a:r>
            <a:endParaRPr lang="sr-Cyrl-RS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algn="just" hangingPunct="1">
              <a:lnSpc>
                <a:spcPct val="100000"/>
              </a:lnSpc>
              <a:buClrTx/>
            </a:pPr>
            <a:endParaRPr lang="en-US" altLang="en-US" sz="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algn="just" hangingPunct="1">
              <a:lnSpc>
                <a:spcPct val="100000"/>
              </a:lnSpc>
              <a:buClrTx/>
            </a:pP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 </a:t>
            </a:r>
            <a:r>
              <a:rPr lang="en-US" altLang="en-US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Stanko</a:t>
            </a:r>
            <a:r>
              <a:rPr lang="en-US" alt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 </a:t>
            </a:r>
            <a:r>
              <a:rPr lang="en-US" altLang="en-US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Nikolic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Coherent effects in Zeeman configuration for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Fg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=2 to Fe=1 hyperfine transition in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buffer gas cell, 5.9.2014,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Université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Neuchâtel,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Faculté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des sciences,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physique, Neuchâtel, Switzerland.</a:t>
            </a:r>
          </a:p>
          <a:p>
            <a:pPr marL="341313" algn="just" hangingPunct="1">
              <a:lnSpc>
                <a:spcPct val="100000"/>
              </a:lnSpc>
              <a:buClrTx/>
              <a:buFont typeface="Arial" pitchFamily="34" charset="0"/>
              <a:buChar char="•"/>
            </a:pPr>
            <a:endParaRPr lang="ru-RU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algn="just" hangingPunct="1">
              <a:lnSpc>
                <a:spcPct val="100000"/>
              </a:lnSpc>
              <a:buClrTx/>
            </a:pPr>
            <a:endParaRPr lang="ru-RU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algn="just" hangingPunct="1">
              <a:lnSpc>
                <a:spcPct val="100000"/>
              </a:lnSpc>
              <a:buClrTx/>
              <a:buFont typeface="Arial" pitchFamily="34" charset="0"/>
              <a:buChar char="•"/>
            </a:pPr>
            <a:endParaRPr lang="ru-RU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xmlns="" id="{3FDF834E-D73C-47DF-A4A4-DA0A485B2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" y="1570038"/>
            <a:ext cx="734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за квалитативну анализу рада кандидата </a:t>
            </a: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(1. део)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>
            <a:extLst>
              <a:ext uri="{FF2B5EF4-FFF2-40B4-BE49-F238E27FC236}">
                <a16:creationId xmlns:a16="http://schemas.microsoft.com/office/drawing/2014/main" xmlns="" id="{2D2FCC2D-E3C6-4B42-9A26-096F94C7F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054"/>
            <a:ext cx="7467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sr-Cyrl-R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Избор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звање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виши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научни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сарадник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r-Cyrl-R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Станко Н. Николић</a:t>
            </a:r>
            <a:endParaRPr lang="sr-Cyrl-R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xmlns="" id="{4AF97498-92A9-4324-9418-B752A1E1E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99462" y="46037"/>
            <a:ext cx="1365250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1" name="Text Box 3">
            <a:extLst>
              <a:ext uri="{FF2B5EF4-FFF2-40B4-BE49-F238E27FC236}">
                <a16:creationId xmlns:a16="http://schemas.microsoft.com/office/drawing/2014/main" xmlns="" id="{4174C0F9-AA1B-4E98-A07D-7C827131E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12" y="2103437"/>
            <a:ext cx="9585325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t"/>
          <a:lstStyle>
            <a:lvl1pPr marL="341313" indent="-338138"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marL="338138" indent="-334963" algn="just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r-Cyrl-R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Педагошки рад/менторства: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Cyrl-R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75" indent="0" algn="just" hangingPunct="1">
              <a:lnSpc>
                <a:spcPct val="100000"/>
              </a:lnSpc>
            </a:pPr>
            <a:r>
              <a:rPr lang="sr-Cyrl-R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sr-Cyrl-R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арадник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настави (teaching assistant)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 професора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Хјаншулa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Наа током постдоктората у Катару (2016. год) – предмет: Електромагнетизам и оптика</a:t>
            </a:r>
            <a:endParaRPr lang="ru-RU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75" indent="0" algn="just" hangingPunct="1">
              <a:lnSpc>
                <a:spcPct val="100000"/>
              </a:lnSpc>
            </a:pP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Професор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физике у Математичкој гимназији у Београду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(трећина радног времена, школске године: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2012/2013,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2014/2015,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2015/2016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2019/2020).</a:t>
            </a:r>
          </a:p>
          <a:p>
            <a:pPr marL="3175" indent="0" algn="just" hangingPunct="1">
              <a:lnSpc>
                <a:spcPct val="100000"/>
              </a:lnSpc>
            </a:pPr>
            <a:endParaRPr lang="ru-RU" alt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75" indent="0" algn="just" hangingPunct="1">
              <a:lnSpc>
                <a:spcPct val="100000"/>
              </a:lnSpc>
              <a:buFont typeface="Arial" pitchFamily="34" charset="0"/>
              <a:buChar char="•"/>
            </a:pP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 </a:t>
            </a:r>
            <a:r>
              <a:rPr lang="ru-RU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научним и научно-стручним </a:t>
            </a:r>
            <a:r>
              <a:rPr lang="ru-RU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друштвима/скуповима:</a:t>
            </a:r>
          </a:p>
          <a:p>
            <a:pPr marL="3175" indent="0" algn="just" hangingPunct="1">
              <a:lnSpc>
                <a:spcPct val="100000"/>
              </a:lnSpc>
            </a:pP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 члан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организационог одбора међународне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конференције </a:t>
            </a:r>
            <a:r>
              <a:rPr lang="en-US" alt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Photonica2017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VI</a:t>
            </a:r>
            <a:endParaRPr lang="sr-Cyrl-RS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75" indent="0" algn="just" hangingPunct="1">
              <a:lnSpc>
                <a:spcPct val="100000"/>
              </a:lnSpc>
            </a:pPr>
            <a:r>
              <a:rPr lang="sr-Cyrl-R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School and Conference on Photonics, 28 August - 1 September 2017, </a:t>
            </a:r>
            <a:r>
              <a:rPr lang="sr-Cyrl-R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3175" indent="0" algn="just" hangingPunct="1">
              <a:lnSpc>
                <a:spcPct val="100000"/>
              </a:lnSpc>
            </a:pPr>
            <a:r>
              <a:rPr lang="sr-Cyrl-R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Belgrade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Serbia</a:t>
            </a:r>
            <a:r>
              <a:rPr lang="sr-Cyrl-R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уређивач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веб-сајта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конференције)</a:t>
            </a:r>
          </a:p>
          <a:p>
            <a:pPr marL="3175" indent="0" algn="just" hangingPunct="1">
              <a:lnSpc>
                <a:spcPct val="100000"/>
              </a:lnSpc>
            </a:pP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 члан Оптичког друштва Србије.</a:t>
            </a:r>
          </a:p>
          <a:p>
            <a:pPr marL="3175" indent="0" algn="just" hangingPunct="1">
              <a:lnSpc>
                <a:spcPct val="100000"/>
              </a:lnSpc>
            </a:pPr>
            <a:endParaRPr lang="ru-RU" alt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75" indent="0" algn="just" hangingPunct="1">
              <a:lnSpc>
                <a:spcPct val="100000"/>
              </a:lnSpc>
              <a:buFont typeface="Arial" pitchFamily="34" charset="0"/>
              <a:buChar char="•"/>
            </a:pPr>
            <a:r>
              <a:rPr lang="ru-RU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Рецензије:</a:t>
            </a:r>
          </a:p>
          <a:p>
            <a:pPr marL="3175" indent="0" algn="just" hangingPunct="1">
              <a:lnSpc>
                <a:spcPct val="100000"/>
              </a:lnSpc>
            </a:pP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Рецензент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часописе: 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European Physical Journal Plus, Wave Motion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Nonlinear </a:t>
            </a:r>
            <a:endParaRPr lang="sr-Cyrl-RS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75" indent="0" algn="just" hangingPunct="1">
              <a:lnSpc>
                <a:spcPct val="100000"/>
              </a:lnSpc>
            </a:pPr>
            <a:r>
              <a:rPr lang="sr-Cyrl-R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Dynamics.</a:t>
            </a:r>
            <a:endParaRPr lang="sr-Cyrl-RS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75" indent="0" algn="just" hangingPunct="1">
              <a:lnSpc>
                <a:spcPct val="100000"/>
              </a:lnSpc>
            </a:pPr>
            <a:endParaRPr lang="sr-Cyrl-RS" alt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75" indent="0" algn="just" hangingPunct="1">
              <a:lnSpc>
                <a:spcPct val="100000"/>
              </a:lnSpc>
              <a:buFont typeface="Arial" pitchFamily="34" charset="0"/>
              <a:buChar char="•"/>
            </a:pP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Награде </a:t>
            </a:r>
            <a:r>
              <a:rPr lang="ru-RU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признања: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Награда за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најбољу докторску досертација на Институту за</a:t>
            </a:r>
          </a:p>
          <a:p>
            <a:pPr marL="3175" indent="0" algn="just" hangingPunct="1">
              <a:lnSpc>
                <a:spcPct val="100000"/>
              </a:lnSpc>
            </a:pP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физику у Београду у 2014. години.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xmlns="" id="{4450182F-CBC3-4A1C-9E60-87AD0DD10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3" y="1341437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за квалитативну анализу рада кандидата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(2.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део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>
            <a:extLst>
              <a:ext uri="{FF2B5EF4-FFF2-40B4-BE49-F238E27FC236}">
                <a16:creationId xmlns:a16="http://schemas.microsoft.com/office/drawing/2014/main" xmlns="" id="{DD5CF77B-0B00-4052-B5E4-419011CE8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"/>
            <a:ext cx="7467600" cy="110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sr-Cyrl-R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Избор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звање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виши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научни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сарадник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r-Cyrl-R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Станко Н. Николић</a:t>
            </a:r>
            <a:endParaRPr lang="sr-Cyrl-R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xmlns="" id="{BDB83193-CD1F-4A80-BF65-08D65D76F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85354" y="134269"/>
            <a:ext cx="1365250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19" name="Text Box 3">
            <a:extLst>
              <a:ext uri="{FF2B5EF4-FFF2-40B4-BE49-F238E27FC236}">
                <a16:creationId xmlns:a16="http://schemas.microsoft.com/office/drawing/2014/main" xmlns="" id="{8C6E268B-5ECF-42D1-AEF2-945AD81BC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3" y="2459037"/>
            <a:ext cx="9693275" cy="444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t"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  <a:tab pos="960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  <a:tab pos="960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  <a:tab pos="960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  <a:tab pos="960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  <a:tab pos="960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  <a:tab pos="960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  <a:tab pos="960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  <a:tab pos="960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  <a:tab pos="960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just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је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свом досадашњем раду објавио 19 радова М20 категорије у међународним часописима са ISI листе и 21 саопштење, од којих 6 у категорији М21а, 6 у категорији М21, 5 у категорији М22, 2 у категорији М23, 2 у категорији М32, 2 у категорији М33 и 17 у категорији М34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периоду након одлуке Научног већа Института за физику у Београду о предлогу за стицање претходног научног звања (донетој 23.12.2014. године),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је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објавио 8 радова у међународним часописима са ISI листе и 9 саопштења на међународним конференцијама, од којих су 4 у категорији М21а, 2 у категорији М21, 1 у категорији М22,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категорији М23, 2 у категорији М32,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категорији М33 и 6 у категорији М34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Укупан 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број цитата радова кандидата (према коригованом извештају са сервиса Web of Science) је 78 (58 не рачунајући самоцитате), са Хиршовим индексом 5</a:t>
            </a:r>
            <a:r>
              <a:rPr lang="ru-RU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xmlns="" id="{07F4845A-CEDA-4F4D-A6B8-A2F0C6A36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3037"/>
            <a:ext cx="8686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за ква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нт</a:t>
            </a:r>
            <a:r>
              <a:rPr lang="ru-RU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итативну анализу рада кандидата</a:t>
            </a:r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xmlns="" id="{B32C5A61-0AAE-4479-88BB-980C6ED74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24463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xmlns="" id="{DD5CF77B-0B00-4052-B5E4-419011CE8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"/>
            <a:ext cx="7467600" cy="110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sr-Cyrl-R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Избор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звање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виши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научни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сарадник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r-Cyrl-R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Станко Н. Николић</a:t>
            </a:r>
            <a:endParaRPr lang="sr-Cyrl-R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DB83193-CD1F-4A80-BF65-08D65D76F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01396" y="134269"/>
            <a:ext cx="1365250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 Box 4">
            <a:extLst>
              <a:ext uri="{FF2B5EF4-FFF2-40B4-BE49-F238E27FC236}">
                <a16:creationId xmlns:a16="http://schemas.microsoft.com/office/drawing/2014/main" xmlns="" id="{07F4845A-CEDA-4F4D-A6B8-A2F0C6A36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3037"/>
            <a:ext cx="8686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за ква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нт</a:t>
            </a:r>
            <a:r>
              <a:rPr lang="ru-RU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итативну анализу рада кандидата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0818" y="2797259"/>
          <a:ext cx="8763000" cy="3657600"/>
        </p:xfrm>
        <a:graphic>
          <a:graphicData uri="http://schemas.openxmlformats.org/drawingml/2006/table">
            <a:tbl>
              <a:tblPr/>
              <a:tblGrid>
                <a:gridCol w="3080171"/>
                <a:gridCol w="3071567"/>
                <a:gridCol w="1307782"/>
                <a:gridCol w="1303480"/>
              </a:tblGrid>
              <a:tr h="9685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Диференцијални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услов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– </a:t>
                      </a:r>
                    </a:p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од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првог избора у 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претходно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звање до избора у звање: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Потребно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је да кандидат има најмање ХХ поена,</a:t>
                      </a:r>
                      <a:b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који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треба да припадају следећим категоријама: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86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Неопходно</a:t>
                      </a:r>
                      <a:br>
                        <a:rPr lang="sr-Cyrl-R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XX=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Остварено</a:t>
                      </a:r>
                      <a:br>
                        <a:rPr lang="sr-Cyrl-RS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sr-Cyrl-RS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(Нормирано)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80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r-Cyrl-R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Виши научни сарадник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Укупно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 (61.575)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28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М10+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M20+M31+M32+M33+</a:t>
                      </a:r>
                      <a:endParaRPr lang="sr-Cyrl-RS" sz="18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l" fontAlgn="t"/>
                      <a:r>
                        <a:rPr lang="sr-Cyrl-R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M41+M42+M90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≥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 (59.098)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8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M11+M12+M21+M22+M23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≥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64 (55.643)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>
            <a:extLst>
              <a:ext uri="{FF2B5EF4-FFF2-40B4-BE49-F238E27FC236}">
                <a16:creationId xmlns:a16="http://schemas.microsoft.com/office/drawing/2014/main" xmlns="" id="{453829C8-A7BF-4084-A47B-E21ADEE61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16" y="52138"/>
            <a:ext cx="7467600" cy="1164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sr-Cyrl-R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Избор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звање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виши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научни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сарадник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r-Cyrl-R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Станко Н. Николић</a:t>
            </a:r>
            <a:endParaRPr lang="sr-Cyrl-R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xmlns="" id="{B404476C-D837-4718-8EA9-55AB315E0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45512" y="198437"/>
            <a:ext cx="1365250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3" name="Text Box 3">
            <a:extLst>
              <a:ext uri="{FF2B5EF4-FFF2-40B4-BE49-F238E27FC236}">
                <a16:creationId xmlns:a16="http://schemas.microsoft.com/office/drawing/2014/main" xmlns="" id="{D8AD8F52-205D-4F0E-8C12-C450CC94B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336" y="1955049"/>
            <a:ext cx="9688512" cy="5428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t"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just" hangingPunct="1">
              <a:lnSpc>
                <a:spcPct val="100000"/>
              </a:lnSpc>
            </a:pPr>
            <a:r>
              <a:rPr lang="ru-RU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Имајући </a:t>
            </a:r>
            <a:r>
              <a:rPr lang="ru-RU" alt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виду квалитет научноистраживачког рада др Станка Николића, његово значајно искуство у међународној научној сарадњи и постдокторско усавршавање на престижном америчком универзитету, мишљења смо да је кандидат достигао високу истраживачку зрелост и научну компетентност. На основу података из извештаја, види се да кандидат испуњава све квантитативне и квалитативне услове за избор у звање виши научни сарадник, прописане Правилником о поступку, начину вредновања и квантитативном </a:t>
            </a:r>
            <a:r>
              <a:rPr lang="ru-RU" alt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исказивању научно-истраживачких </a:t>
            </a:r>
            <a:r>
              <a:rPr lang="ru-RU" alt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резултата </a:t>
            </a:r>
            <a:r>
              <a:rPr lang="ru-RU" alt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истраживача </a:t>
            </a:r>
            <a:r>
              <a:rPr lang="ru-RU" alt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Министарства просвете, науке и технолошког развоја</a:t>
            </a:r>
            <a:r>
              <a:rPr lang="ru-RU" alt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hangingPunct="1">
              <a:lnSpc>
                <a:spcPct val="100000"/>
              </a:lnSpc>
            </a:pPr>
            <a:endParaRPr lang="ru-RU" altLang="en-US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hangingPunct="1">
              <a:lnSpc>
                <a:spcPct val="100000"/>
              </a:lnSpc>
            </a:pPr>
            <a:r>
              <a:rPr lang="ru-RU" alt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Из </a:t>
            </a:r>
            <a:r>
              <a:rPr lang="ru-RU" alt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наведених разлога, задовољство нам је да Научном већу Института за физику у Београду предложимо да донесе одлуку о </a:t>
            </a:r>
            <a:r>
              <a:rPr lang="ru-RU" alt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прихватању предлога</a:t>
            </a:r>
            <a:r>
              <a:rPr lang="ru-RU" alt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избор </a:t>
            </a:r>
            <a:r>
              <a:rPr lang="ru-RU" alt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 Станка Николића у звање виши научни сарадник</a:t>
            </a:r>
            <a:r>
              <a:rPr lang="ru-RU" alt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en-US" sz="1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hangingPunct="1">
              <a:lnSpc>
                <a:spcPct val="100000"/>
              </a:lnSpc>
              <a:buFont typeface="Symbol" panose="05050102010706020507" pitchFamily="18" charset="2"/>
              <a:buChar char=""/>
            </a:pPr>
            <a:endParaRPr lang="ru-RU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hangingPunct="1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Комисија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7663" indent="0" algn="just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Бранислав Јеленковић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физику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Београду</a:t>
            </a:r>
            <a:r>
              <a:rPr lang="sr-Cyrl-R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дописни члан САНУ</a:t>
            </a:r>
            <a:endParaRPr lang="sr-Cyrl-R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663" indent="0" algn="just" hangingPunct="1">
              <a:lnSpc>
                <a:spcPct val="100000"/>
              </a:lnSpc>
              <a:buClrTx/>
              <a:buSzTx/>
            </a:pPr>
            <a:r>
              <a:rPr lang="sr-Cyrl-R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 Најдан Алексић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физику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Београду</a:t>
            </a:r>
            <a:endParaRPr lang="en-US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663" indent="0" algn="just" hangingPunct="1">
              <a:lnSpc>
                <a:spcPct val="100000"/>
              </a:lnSpc>
              <a:buClrTx/>
              <a:buSzTx/>
            </a:pP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Александар Крмпот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физику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Београду</a:t>
            </a:r>
            <a:endParaRPr lang="sr-Cyrl-RS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663" indent="0" algn="just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др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Милорад Кураица, Физички факултет Универзитета у Београду</a:t>
            </a:r>
            <a:endParaRPr lang="sr-Cyrl-R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663" indent="0" algn="just">
              <a:lnSpc>
                <a:spcPct val="100000"/>
              </a:lnSpc>
              <a:buClrTx/>
              <a:buFontTx/>
              <a:buNone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algn="just" hangingPunct="1">
              <a:lnSpc>
                <a:spcPct val="100000"/>
              </a:lnSpc>
              <a:buClrTx/>
              <a:buFontTx/>
              <a:buNone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xmlns="" id="{BCF2396E-48D2-4793-8654-2301C3CD5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786" y="1325395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Закључак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xmlns="" id="{4C1D8418-75F7-4B61-8D1F-6C28921092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24463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Noto Sans CJK SC Regular"/>
      </a:majorFont>
      <a:minorFont>
        <a:latin typeface="Arial"/>
        <a:ea typeface=""/>
        <a:cs typeface="Noto Sans CJK SC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Noto Sans CJK SC Regular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Noto Sans CJK SC Regular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519</Words>
  <Application>Microsoft Office PowerPoint</Application>
  <PresentationFormat>Custom</PresentationFormat>
  <Paragraphs>125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Реизбор у звање виши научни сарадник кандидат: Александер Г. Ковачевић</dc:title>
  <dc:creator>photon</dc:creator>
  <cp:lastModifiedBy>Stanko</cp:lastModifiedBy>
  <cp:revision>106</cp:revision>
  <cp:lastPrinted>1601-01-01T00:00:00Z</cp:lastPrinted>
  <dcterms:created xsi:type="dcterms:W3CDTF">2018-12-06T11:49:12Z</dcterms:created>
  <dcterms:modified xsi:type="dcterms:W3CDTF">2020-02-06T01:22:50Z</dcterms:modified>
</cp:coreProperties>
</file>