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B199E-67E3-4E67-8FBF-6A6F9AB0A08D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AA5DA-654C-4EFA-A699-68FE0357A4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8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4E9ED0-213D-4F24-BD6F-5034E02A6C24}" type="slidenum">
              <a:rPr lang="en-US" altLang="sr-Latn-RS"/>
              <a:pPr eaLnBrk="1" hangingPunct="1"/>
              <a:t>1</a:t>
            </a:fld>
            <a:endParaRPr lang="en-US" altLang="sr-Latn-R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1103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5998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0122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9115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1157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7500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6409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1278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2809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9849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1209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4506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1E167-E4B0-40AB-81F3-814CAD7846E8}" type="datetimeFigureOut">
              <a:rPr lang="sr-Latn-RS" smtClean="0"/>
              <a:t>21.12.2020.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1336-F02C-4363-ADDA-8C281A1918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8316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58044" y="22995"/>
            <a:ext cx="7467600" cy="886177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Избор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b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Јелена Марјановић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83" y="2645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-32738" y="2469935"/>
            <a:ext cx="8985956" cy="310489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 и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Крушевац,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83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8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8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sr-Cyrl-RS" sz="1800" u="sng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Физички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Универзитета у Београду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8.34</a:t>
            </a:r>
            <a:endParaRPr lang="en-U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8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8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sr-Cyrl-RS" sz="1800" u="sng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Физички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Универзитета у Београду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10.00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6875" indent="-396875" algn="just" fontAlgn="auto">
              <a:spcBef>
                <a:spcPts val="0"/>
              </a:spcBef>
              <a:spcAft>
                <a:spcPts val="0"/>
              </a:spcAft>
              <a:tabLst>
                <a:tab pos="974725" algn="l"/>
              </a:tabLst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докторска дисертација: </a:t>
            </a:r>
            <a:r>
              <a:rPr lang="ru-RU" sz="1800" b="1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„Пробој и особине неравнотежних DC пражњења на ниском притиску у парама течности”</a:t>
            </a: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ментор др Драгана Марић</a:t>
            </a:r>
            <a:endParaRPr lang="ru-RU" sz="1800" b="1" i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6875" indent="-396875" algn="just" fontAlgn="auto">
              <a:spcBef>
                <a:spcPts val="0"/>
              </a:spcBef>
              <a:spcAft>
                <a:spcPts val="0"/>
              </a:spcAft>
              <a:tabLst>
                <a:tab pos="974725" algn="l"/>
              </a:tabLst>
              <a:defRPr/>
            </a:pPr>
            <a:endParaRPr lang="ru-RU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запослена у ИФ-у од јануара 2011. године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Учешће на пројектима МПНТР Републике Србије</a:t>
            </a:r>
          </a:p>
          <a:p>
            <a:pPr marL="284163" indent="-28416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2011.–2019.: „Фундаментални процеси и примене транспорта честица у неравнотежним плазмама, траповима и наноструктурама“ (ОИ171037)</a:t>
            </a:r>
          </a:p>
          <a:p>
            <a:pPr marL="284163" indent="-28416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2011.–2019.:„Примене нискотемпературних плазми у биомедицини, заштити човекове околине и нанотехнологијама“ (ИИИ41011)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ангажована у Лабораторији за неравнотежне процесе и примену плазме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86B54-388D-4F9B-8D32-F867879777BF}"/>
              </a:ext>
            </a:extLst>
          </p:cNvPr>
          <p:cNvSpPr txBox="1"/>
          <p:nvPr/>
        </p:nvSpPr>
        <p:spPr>
          <a:xfrm>
            <a:off x="158044" y="1232035"/>
            <a:ext cx="40096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Биографски подаци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A person with long hair and glasses&#10;&#10;Description automatically generated with low confidence">
            <a:extLst>
              <a:ext uri="{FF2B5EF4-FFF2-40B4-BE49-F238E27FC236}">
                <a16:creationId xmlns:a16="http://schemas.microsoft.com/office/drawing/2014/main" id="{7BB9D603-AE08-4E13-8FE0-8F048BE1D6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089" y="1250056"/>
            <a:ext cx="1654867" cy="163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49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F274A7CE-83EB-4560-B02E-FB59542C71FB}"/>
              </a:ext>
            </a:extLst>
          </p:cNvPr>
          <p:cNvSpPr txBox="1">
            <a:spLocks noChangeArrowheads="1"/>
          </p:cNvSpPr>
          <p:nvPr/>
        </p:nvSpPr>
        <p:spPr>
          <a:xfrm>
            <a:off x="158044" y="2675"/>
            <a:ext cx="7467600" cy="886177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Избор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b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Јелена Марјановић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FF71FA3-3C3C-4938-8181-888EB49AD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83" y="2645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36692B-B499-42AC-8110-89315011CC90}"/>
              </a:ext>
            </a:extLst>
          </p:cNvPr>
          <p:cNvSpPr txBox="1"/>
          <p:nvPr/>
        </p:nvSpPr>
        <p:spPr>
          <a:xfrm>
            <a:off x="158044" y="1130435"/>
            <a:ext cx="55518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Преглед научне активности кандидата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74AE51-3455-4360-88A6-BE812D990BA8}"/>
              </a:ext>
            </a:extLst>
          </p:cNvPr>
          <p:cNvSpPr txBox="1"/>
          <p:nvPr/>
        </p:nvSpPr>
        <p:spPr>
          <a:xfrm>
            <a:off x="0" y="163576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Научно–истраживачки рад кандидаткиње  спада у област физике јонизованих гасова и плазми.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 тематика њеног рада јесте експериментално истраживање DC пробоја и неравнотежних пражњења на ниском притиску у парама течности. Фокус рада је на проучавању елементарних процеса, њихове кинетике и феноменологије пробоја и различитих режима пражњења, које је до сада обухватило водену пару и паре алкохола: метанола, етанола, изопропанола и бутанола. Циљ овог рада је био да се обезбеде подаци неопходни за разумевање процеса који одређују пробој и особине пражњења у парама и течностима које се користе у многобројним применама – у медицини, нанотехнологији, обради и синтези материјала, заштити животне средине.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Урађена је модификација и прилагођење експерименталног уређаја и процедуре припреме и тестирања система, што је обезбедило неопходну поузданост и репродуцибилност мерења. Захваљујући томе, резултати њених истраживања су инкорпорирани и у базу референтних података за пробој и неравнотежна пражњења центра изузетних вредности „Центар за неравнотежне процесе“, који је већ дуги низ година познат као најпоузданији извор података за електрични пробој.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Обезбеђени су подаци за:</a:t>
            </a:r>
          </a:p>
          <a:p>
            <a:pPr marL="284163" indent="-284163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1) формирање базе референтних података за моделовање пробоја у парама течности, конкретно у    воденој пари и парама горе поменутих алкохола и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нормирање сетова података за сударне пресеке (енг. cross sections) и за прорачун</a:t>
            </a:r>
          </a:p>
          <a:p>
            <a:pPr marL="284163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 коефицијената електрона, позитивних и негативних јона и брзих неутрала у испитиваним парама.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1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F274A7CE-83EB-4560-B02E-FB59542C71FB}"/>
              </a:ext>
            </a:extLst>
          </p:cNvPr>
          <p:cNvSpPr txBox="1">
            <a:spLocks noChangeArrowheads="1"/>
          </p:cNvSpPr>
          <p:nvPr/>
        </p:nvSpPr>
        <p:spPr>
          <a:xfrm>
            <a:off x="158044" y="12835"/>
            <a:ext cx="7467600" cy="886177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Избор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b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Јелена Марјановић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FF71FA3-3C3C-4938-8181-888EB49AD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83" y="2645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36692B-B499-42AC-8110-89315011CC90}"/>
              </a:ext>
            </a:extLst>
          </p:cNvPr>
          <p:cNvSpPr txBox="1"/>
          <p:nvPr/>
        </p:nvSpPr>
        <p:spPr>
          <a:xfrm>
            <a:off x="158044" y="1160915"/>
            <a:ext cx="57245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Преглед научне активности кандидата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74AE51-3455-4360-88A6-BE812D990BA8}"/>
              </a:ext>
            </a:extLst>
          </p:cNvPr>
          <p:cNvSpPr txBox="1"/>
          <p:nvPr/>
        </p:nvSpPr>
        <p:spPr>
          <a:xfrm>
            <a:off x="28926" y="1447478"/>
            <a:ext cx="911507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Оригинални доприноси научне активности кандидаткиње су следећи: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случају алкохола метанола и етанола, измереним јонизационим коефицијентима је проширен интервал редукованог електричног поља постојећих резултата у литератури, док су у случају изопропанола и бутанола ово прва мерења те врсте.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Одређен је принос секундарних електрона у парама алкохола за које до сада није било података у доступној литератури.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случају водене паре започет је рад на проучавању утицаја формирања капљица на пробој и одређена су времена прелета јона и брзине дрифта, о којима има врло мало података у литератури и који углавном одговарају области врло ниских редукованих електричних поља Е/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 ових истраживања су до сада објављени у три рада у међународним научним часописима: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Breakdown and dc discharge in low-pressure water vapour, J.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Sivoš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Škoro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</a:t>
            </a:r>
          </a:p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Malović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Z.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Petrović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Journal of Physics D: Applied Physics, 48 (42) (2015) 424011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(9pp)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 discharge in low-pressure ethanol vapour , J.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Sivoš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Škoro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Malović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Petrović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Plasma Sources Sci. Technol., 28 (2019) 055011 (8pp)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Low-pressure DC breakdown in alcohol vapours, J.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Sivoš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Malović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Z.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Lj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Petrović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European Physical Journal D, 74, (2020) 64 (10 pp)</a:t>
            </a:r>
          </a:p>
        </p:txBody>
      </p:sp>
    </p:spTree>
    <p:extLst>
      <p:ext uri="{BB962C8B-B14F-4D97-AF65-F5344CB8AC3E}">
        <p14:creationId xmlns:p14="http://schemas.microsoft.com/office/powerpoint/2010/main" val="62591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F274A7CE-83EB-4560-B02E-FB59542C71FB}"/>
              </a:ext>
            </a:extLst>
          </p:cNvPr>
          <p:cNvSpPr txBox="1">
            <a:spLocks noChangeArrowheads="1"/>
          </p:cNvSpPr>
          <p:nvPr/>
        </p:nvSpPr>
        <p:spPr>
          <a:xfrm>
            <a:off x="158044" y="12835"/>
            <a:ext cx="7467600" cy="886177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Избор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b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Јелена Марјановић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FF71FA3-3C3C-4938-8181-888EB49AD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83" y="2645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36692B-B499-42AC-8110-89315011CC90}"/>
              </a:ext>
            </a:extLst>
          </p:cNvPr>
          <p:cNvSpPr txBox="1"/>
          <p:nvPr/>
        </p:nvSpPr>
        <p:spPr>
          <a:xfrm>
            <a:off x="158044" y="1232035"/>
            <a:ext cx="7370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Елементи за квалитативну анализу рада кандидата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780027-3074-4534-AFE0-18BDBF9A481A}"/>
              </a:ext>
            </a:extLst>
          </p:cNvPr>
          <p:cNvSpPr txBox="1"/>
          <p:nvPr/>
        </p:nvSpPr>
        <p:spPr>
          <a:xfrm>
            <a:off x="15804" y="1828800"/>
            <a:ext cx="91281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на пројектима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2011.–2019.: „Фундаментални процеси и примене транспорта честица у неравнотежним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плазмама, траповима и наноструктурама“ (ОИ171037).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2011.–2019. „Примене нискотемпературних плазми у биомедицини, заштити човекове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околине и нанотехнологијама“ (ИИИ41011).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 цитираност научних радова</a:t>
            </a:r>
          </a:p>
          <a:p>
            <a:pPr algn="just"/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Према бази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 Citations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радови др Јелене Марјановић су цитирани 59 пута (без цитата коаутора и аутоцитата 45 цитата),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Хиршов индекс је 3. Према бази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of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радови кандидата су цитирани 45 пута (без цитата коаутора и аутоцитата 39 цитата). Према овој бази Хиршов индекс кандидата је 3.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Организација научних скупова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Била члан локалног организационог комитета за конференцију 27</a:t>
            </a:r>
            <a:r>
              <a:rPr lang="en-US" sz="16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Summer School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Symposium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Physics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Ionized Gases,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26. до 29. августа 2014. године у Београду, Србија.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Била члан локалног организационог комитета за конференцију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Gas Discharges and Their Applications,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2. до 7. септембра 2018. године у Новом Саду, Србија.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Била члан локалног организационог комитета за конференцију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Workshop on Low-Energy Positron and Positronium Physics and 21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Symposium on Electron-Molecule Collisions and Swarms,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 18. до 20. јула 2019. године у Београду, Србија.</a:t>
            </a:r>
          </a:p>
        </p:txBody>
      </p:sp>
    </p:spTree>
    <p:extLst>
      <p:ext uri="{BB962C8B-B14F-4D97-AF65-F5344CB8AC3E}">
        <p14:creationId xmlns:p14="http://schemas.microsoft.com/office/powerpoint/2010/main" val="371688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F274A7CE-83EB-4560-B02E-FB59542C71FB}"/>
              </a:ext>
            </a:extLst>
          </p:cNvPr>
          <p:cNvSpPr txBox="1">
            <a:spLocks noChangeArrowheads="1"/>
          </p:cNvSpPr>
          <p:nvPr/>
        </p:nvSpPr>
        <p:spPr>
          <a:xfrm>
            <a:off x="158044" y="12835"/>
            <a:ext cx="7467600" cy="886177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Избор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b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Јелена Марјановић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FF71FA3-3C3C-4938-8181-888EB49AD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83" y="2645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36692B-B499-42AC-8110-89315011CC90}"/>
              </a:ext>
            </a:extLst>
          </p:cNvPr>
          <p:cNvSpPr txBox="1"/>
          <p:nvPr/>
        </p:nvSpPr>
        <p:spPr>
          <a:xfrm>
            <a:off x="158044" y="1008515"/>
            <a:ext cx="7370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Елементи за квалитативну анализу рада кандидата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780027-3074-4534-AFE0-18BDBF9A481A}"/>
              </a:ext>
            </a:extLst>
          </p:cNvPr>
          <p:cNvSpPr txBox="1"/>
          <p:nvPr/>
        </p:nvSpPr>
        <p:spPr>
          <a:xfrm>
            <a:off x="15804" y="1422400"/>
            <a:ext cx="91281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Међународна сарадња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2013-2017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учешће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европској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COST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акцији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(European Cooperation in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and Technology): „TD1208 - Electrical discharges with liquids for future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applications”</a:t>
            </a: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у школи одржаној у Љубљани у фебруару 2014. године –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in Ljubljana, Slovenia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називом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 initiated by electrical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discharges with liquids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акције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TD1208 Electrical discharges with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liquids for future applications</a:t>
            </a: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Учепће у школи одржаној у Београду у септембру 2016. године – 3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Training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School: Advanced Diagnostics of Discharges with Liquids and Plasma Treated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Phase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акције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TD1208 Electrical discharges with liquids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future applications</a:t>
            </a:r>
            <a:endParaRPr lang="sr-Cyrl-R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Остали показатељи успеха у научном раду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одржала предавање, у оквиру секције усмених презентација, под називом „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 breakdown in vapours of liquids” (Oral sessions)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међународној конференцији 42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IEEE International Conference On Plasma Science (ICOPS 2015)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одржаној од 24. до 28. маја 2015. године у Белеку, Анталија, Турска.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одржала предавање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contributions),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секције усмених презентација, под називом „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Discharges in Alcohol Vapours at Low Pressures”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међународној конференцији 22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Conference on Gas Discharges and Their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(GD 2018)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одржаној од 2. до 7. септембра 2018. године у Новом Саду, Србија.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одржала предавање по позиву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invited talk)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називом „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Breakdown and characteristics of non–equilibrium low–pressure DC discharges in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vapours of liquids”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међународној конференцији 30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Summer School and International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Symposium on the Physics of Ionized Gases (SPIG 2020) </a:t>
            </a:r>
            <a:r>
              <a:rPr lang="sr-Cyrl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одржаној од 24. до 28. августа 2020. године у Шапцу, Србија.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F274A7CE-83EB-4560-B02E-FB59542C71FB}"/>
              </a:ext>
            </a:extLst>
          </p:cNvPr>
          <p:cNvSpPr txBox="1">
            <a:spLocks noChangeArrowheads="1"/>
          </p:cNvSpPr>
          <p:nvPr/>
        </p:nvSpPr>
        <p:spPr>
          <a:xfrm>
            <a:off x="158044" y="12835"/>
            <a:ext cx="7467600" cy="886177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Избор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b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Јелена Марјановић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FF71FA3-3C3C-4938-8181-888EB49AD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83" y="2645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36692B-B499-42AC-8110-89315011CC90}"/>
              </a:ext>
            </a:extLst>
          </p:cNvPr>
          <p:cNvSpPr txBox="1"/>
          <p:nvPr/>
        </p:nvSpPr>
        <p:spPr>
          <a:xfrm>
            <a:off x="158044" y="1323475"/>
            <a:ext cx="7370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Елементи за квантитативну анализу рада кандидата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6409C63-0E25-44F9-A383-07451C591C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831806"/>
              </p:ext>
            </p:extLst>
          </p:nvPr>
        </p:nvGraphicFramePr>
        <p:xfrm>
          <a:off x="235937" y="3444240"/>
          <a:ext cx="8623583" cy="2401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5520">
                  <a:extLst>
                    <a:ext uri="{9D8B030D-6E8A-4147-A177-3AD203B41FA5}">
                      <a16:colId xmlns:a16="http://schemas.microsoft.com/office/drawing/2014/main" val="87539448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32287441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23566255"/>
                    </a:ext>
                  </a:extLst>
                </a:gridCol>
                <a:gridCol w="1897663">
                  <a:extLst>
                    <a:ext uri="{9D8B030D-6E8A-4147-A177-3AD203B41FA5}">
                      <a16:colId xmlns:a16="http://schemas.microsoft.com/office/drawing/2014/main" val="2200965244"/>
                    </a:ext>
                  </a:extLst>
                </a:gridCol>
              </a:tblGrid>
              <a:tr h="589280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Cyrl-R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</a:t>
                      </a:r>
                      <a:endParaRPr lang="sr-Cyrl-R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Остварено</a:t>
                      </a:r>
                      <a:endParaRPr lang="sr-Cyrl-R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Остварено (нормирано*)</a:t>
                      </a:r>
                      <a:endParaRPr lang="sr-Cyrl-R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/>
                </a:tc>
                <a:extLst>
                  <a:ext uri="{0D108BD9-81ED-4DB2-BD59-A6C34878D82A}">
                    <a16:rowId xmlns:a16="http://schemas.microsoft.com/office/drawing/2014/main" val="379566659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Укупно</a:t>
                      </a:r>
                      <a:endParaRPr lang="sr-Cyrl-R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sr-Cyrl-R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96.5</a:t>
                      </a:r>
                      <a:endParaRPr lang="sr-Cyrl-R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2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91.238</a:t>
                      </a:r>
                      <a:endParaRPr lang="sr-Latn-RS" sz="2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extLst>
                  <a:ext uri="{0D108BD9-81ED-4DB2-BD59-A6C34878D82A}">
                    <a16:rowId xmlns:a16="http://schemas.microsoft.com/office/drawing/2014/main" val="2673876714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М10+М20+М31+М32+М33+М41+М42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sr-Cyrl-RS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80.5</a:t>
                      </a:r>
                      <a:endParaRPr lang="sr-Latn-R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73.738</a:t>
                      </a:r>
                      <a:endParaRPr lang="sr-Latn-R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extLst>
                  <a:ext uri="{0D108BD9-81ED-4DB2-BD59-A6C34878D82A}">
                    <a16:rowId xmlns:a16="http://schemas.microsoft.com/office/drawing/2014/main" val="806157939"/>
                  </a:ext>
                </a:extLst>
              </a:tr>
              <a:tr h="549831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М11+М12+М21+М22+М23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r-Cyrl-RS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r-Latn-R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r-Latn-RS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350" marB="0" anchor="ctr"/>
                </a:tc>
                <a:extLst>
                  <a:ext uri="{0D108BD9-81ED-4DB2-BD59-A6C34878D82A}">
                    <a16:rowId xmlns:a16="http://schemas.microsoft.com/office/drawing/2014/main" val="5031288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600E2DE-8A74-4510-A761-CAF8C29760CC}"/>
              </a:ext>
            </a:extLst>
          </p:cNvPr>
          <p:cNvSpPr txBox="1"/>
          <p:nvPr/>
        </p:nvSpPr>
        <p:spPr>
          <a:xfrm>
            <a:off x="0" y="2042160"/>
            <a:ext cx="9143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Кандидаткиња је објавила 1 рад категорије М21а, 1 рад категорије М21, 1 рад категорије М22, 1 рад категорије М23, 7 радова категорије М31, 12 радова категорије М32, 12 радова категорије М33 и 20 радова категорије М34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085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F274A7CE-83EB-4560-B02E-FB59542C71FB}"/>
              </a:ext>
            </a:extLst>
          </p:cNvPr>
          <p:cNvSpPr txBox="1">
            <a:spLocks noChangeArrowheads="1"/>
          </p:cNvSpPr>
          <p:nvPr/>
        </p:nvSpPr>
        <p:spPr>
          <a:xfrm>
            <a:off x="158044" y="12835"/>
            <a:ext cx="7467600" cy="886177"/>
          </a:xfrm>
          <a:prstGeom prst="rect">
            <a:avLst/>
          </a:prstGeom>
        </p:spPr>
        <p:txBody>
          <a:bodyPr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Избор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b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kern="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Јелена Марјановић</a:t>
            </a:r>
            <a:endParaRPr lang="en-US" sz="2800" kern="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FF71FA3-3C3C-4938-8181-888EB49AD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483" y="2645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36692B-B499-42AC-8110-89315011CC90}"/>
              </a:ext>
            </a:extLst>
          </p:cNvPr>
          <p:cNvSpPr txBox="1"/>
          <p:nvPr/>
        </p:nvSpPr>
        <p:spPr>
          <a:xfrm>
            <a:off x="158044" y="1323475"/>
            <a:ext cx="73705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Закључак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3F222489-514B-4E95-BF95-5EA028945B0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919666"/>
            <a:ext cx="9144000" cy="3657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Имајући у виду квалитет кандидатовог научно–истраживачког рада и достигнут степен истраживачке компетентности, изузетно нам је задовољство да предложимо Научном већу Института за физику да се донесе одлука о избору др Јелене Марјановић у звање научни сарадник.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Комисија: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Драгана Марић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Никола Шкоро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др Гордана Маловић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проф. др Срђан Буквић (ФФ, Универзитет у Београду)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9785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1417</Words>
  <Application>Microsoft Office PowerPoint</Application>
  <PresentationFormat>On-screen Show (4:3)</PresentationFormat>
  <Paragraphs>89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Избор у звање научни сарадник кандидат: Јелена Марјановић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Реизбор у звање истраживач сарадник кандидат: Марија Савић</dc:title>
  <dc:creator>maryeta</dc:creator>
  <cp:lastModifiedBy>Srdjan Marjanovic</cp:lastModifiedBy>
  <cp:revision>31</cp:revision>
  <dcterms:created xsi:type="dcterms:W3CDTF">2016-06-02T09:11:40Z</dcterms:created>
  <dcterms:modified xsi:type="dcterms:W3CDTF">2020-12-21T15:54:16Z</dcterms:modified>
</cp:coreProperties>
</file>