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8" r:id="rId3"/>
    <p:sldId id="284" r:id="rId4"/>
    <p:sldId id="270" r:id="rId5"/>
    <p:sldId id="271" r:id="rId6"/>
    <p:sldId id="263" r:id="rId7"/>
    <p:sldId id="281" r:id="rId8"/>
    <p:sldId id="288" r:id="rId9"/>
    <p:sldId id="258" r:id="rId10"/>
    <p:sldId id="259" r:id="rId11"/>
    <p:sldId id="262" r:id="rId12"/>
    <p:sldId id="274" r:id="rId13"/>
    <p:sldId id="275" r:id="rId14"/>
    <p:sldId id="272" r:id="rId15"/>
    <p:sldId id="260" r:id="rId16"/>
    <p:sldId id="276" r:id="rId17"/>
    <p:sldId id="277" r:id="rId18"/>
    <p:sldId id="279" r:id="rId19"/>
    <p:sldId id="283" r:id="rId20"/>
    <p:sldId id="273" r:id="rId21"/>
    <p:sldId id="278" r:id="rId22"/>
    <p:sldId id="269" r:id="rId23"/>
    <p:sldId id="287" r:id="rId24"/>
    <p:sldId id="286" r:id="rId25"/>
    <p:sldId id="280" r:id="rId26"/>
    <p:sldId id="266" r:id="rId27"/>
    <p:sldId id="267" r:id="rId28"/>
    <p:sldId id="265" r:id="rId29"/>
    <p:sldId id="264" r:id="rId30"/>
    <p:sldId id="282" r:id="rId31"/>
  </p:sldIdLst>
  <p:sldSz cx="12192000" cy="6858000"/>
  <p:notesSz cx="6858000" cy="9144000"/>
  <p:embeddedFontLst>
    <p:embeddedFont>
      <p:font typeface="Cambria Math" panose="02040503050406030204" pitchFamily="18" charset="0"/>
      <p:regular r:id="rId34"/>
    </p:embeddedFont>
    <p:embeddedFont>
      <p:font typeface="Segoe UI Semibold" panose="020B0702040204020203" pitchFamily="34" charset="0"/>
      <p:bold r:id="rId35"/>
      <p:boldItalic r:id="rId36"/>
    </p:embeddedFont>
    <p:embeddedFont>
      <p:font typeface="Yu Gothic UI Semilight" panose="020B0400000000000000" pitchFamily="50" charset="-128"/>
      <p:regular r:id="rId37"/>
    </p:embeddedFont>
    <p:embeddedFont>
      <p:font typeface="游ゴシック" panose="020B0400000000000000" pitchFamily="50" charset="-128"/>
      <p:regular r:id="rId38"/>
      <p:bold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平野 哲文 Tetsufumi Hirano" initials="平野" lastIdx="13" clrIdx="0">
    <p:extLst>
      <p:ext uri="{19B8F6BF-5375-455C-9EA6-DF929625EA0E}">
        <p15:presenceInfo xmlns:p15="http://schemas.microsoft.com/office/powerpoint/2012/main" userId="平野 哲文 Tetsufumi Hira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2F5597"/>
    <a:srgbClr val="008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2" autoAdjust="0"/>
    <p:restoredTop sz="95743" autoAdjust="0"/>
  </p:normalViewPr>
  <p:slideViewPr>
    <p:cSldViewPr snapToGrid="0">
      <p:cViewPr varScale="1">
        <p:scale>
          <a:sx n="59" d="100"/>
          <a:sy n="59" d="100"/>
        </p:scale>
        <p:origin x="96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23T17:14:18.250" idx="5">
    <p:pos x="3480" y="2944"/>
    <p:text>This is the most severe condition in conformal+Bjorken</p:text>
    <p:extLst>
      <p:ext uri="{C676402C-5697-4E1C-873F-D02D1690AC5C}">
        <p15:threadingInfo xmlns:p15="http://schemas.microsoft.com/office/powerpoint/2012/main" timeZoneBias="-540"/>
      </p:ext>
    </p:extLst>
  </p:cm>
  <p:cm authorId="1" dt="2023-05-23T17:15:05.887" idx="6">
    <p:pos x="3713" y="1288"/>
    <p:text>f&lt;0.7, 1.6&lt;f</p:text>
    <p:extLst>
      <p:ext uri="{C676402C-5697-4E1C-873F-D02D1690AC5C}">
        <p15:threadingInfo xmlns:p15="http://schemas.microsoft.com/office/powerpoint/2012/main" timeZoneBias="-540"/>
      </p:ext>
    </p:extLst>
  </p:cm>
  <p:cm authorId="1" dt="2023-05-23T17:15:56.260" idx="7">
    <p:pos x="3537" y="2144"/>
    <p:text>f&lt;0.75, 1.5&lt;f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23T17:17:10.758" idx="8">
    <p:pos x="7082" y="2753"/>
    <p:text>0.96&lt;f&lt;1.08</p:text>
    <p:extLst>
      <p:ext uri="{C676402C-5697-4E1C-873F-D02D1690AC5C}">
        <p15:threadingInfo xmlns:p15="http://schemas.microsoft.com/office/powerpoint/2012/main" timeZoneBias="-540"/>
      </p:ext>
    </p:extLst>
  </p:cm>
  <p:cm authorId="1" dt="2023-05-23T17:18:09.250" idx="9">
    <p:pos x="6066" y="3351"/>
    <p:text>0.4&lt;f&lt;1.03</p:text>
    <p:extLst>
      <p:ext uri="{C676402C-5697-4E1C-873F-D02D1690AC5C}">
        <p15:threadingInfo xmlns:p15="http://schemas.microsoft.com/office/powerpoint/2012/main" timeZoneBias="-540"/>
      </p:ext>
    </p:extLst>
  </p:cm>
  <p:cm authorId="1" dt="2023-05-23T17:25:15.625" idx="10">
    <p:pos x="3340" y="1579"/>
    <p:text>0.7&lt;f&lt;1.6</p:text>
    <p:extLst>
      <p:ext uri="{C676402C-5697-4E1C-873F-D02D1690AC5C}">
        <p15:threadingInfo xmlns:p15="http://schemas.microsoft.com/office/powerpoint/2012/main" timeZoneBias="-540"/>
      </p:ext>
    </p:extLst>
  </p:cm>
  <p:cm authorId="1" dt="2023-05-23T17:26:29.417" idx="11">
    <p:pos x="3526" y="2166"/>
    <p:text>0.6&lt;f&lt;1.3</p:text>
    <p:extLst>
      <p:ext uri="{C676402C-5697-4E1C-873F-D02D1690AC5C}">
        <p15:threadingInfo xmlns:p15="http://schemas.microsoft.com/office/powerpoint/2012/main" timeZoneBias="-540"/>
      </p:ext>
    </p:extLst>
  </p:cm>
  <p:cm authorId="1" dt="2023-05-23T17:26:35.134" idx="12">
    <p:pos x="3203" y="948"/>
    <p:text>0.8&lt;f&lt;1.2</p:text>
    <p:extLst>
      <p:ext uri="{C676402C-5697-4E1C-873F-D02D1690AC5C}">
        <p15:threadingInfo xmlns:p15="http://schemas.microsoft.com/office/powerpoint/2012/main" timeZoneBias="-5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D6BB8BE-58DF-46D5-96A0-880E2325FE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E6C13BA-DF96-4E05-ACFB-1EE382FA7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F9CB5-39D5-4783-990E-362A807C3DAA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45A25A7-12D5-49B1-A93C-BD5E2EACD6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6224D9-6936-4941-9B25-67B005F664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1DE30-148F-4AA4-A14F-FC3C79439A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3081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277F1-2C2F-4626-A78B-58A35AB9259B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5B2B5-ED9D-432A-B8BA-77A53E7567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6214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All of these inequalities should be satisfied so that the system obeys causality. Even one of them is not satisfied, it means violation of causality.</a:t>
            </a:r>
          </a:p>
          <a:p>
            <a:r>
              <a:rPr kumimoji="1" lang="en-US" altLang="ja-JP" dirty="0"/>
              <a:t>Note that these are insufficient for causality. Even if all conditions are satisfied, there exists a case in which causality is violated.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778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All of these inequalities are satisfied, the system is guaranteed to be causal.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473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C48F-7275-4DBB-8881-26430DC531E6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06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A1D5-6AFB-4685-B01C-ADBBC2FEBBD3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35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2C9D-928F-4A8B-B253-7F9A87D41A56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81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08BD-A28D-475F-B213-82AB3F24B0B8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8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43825-9517-40BC-A01D-63FAD163BCDA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17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FB76-7880-4420-B654-956A8F435DEC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18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A05E-AAB9-4C44-A3BE-8285A85EA33A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01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9BAE-F5CE-46F7-95B0-522E3746093D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56BFB9B-0FED-475A-B1FC-E4E4A4E0D5A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155017" y="-143266"/>
            <a:ext cx="791146" cy="1728871"/>
            <a:chOff x="1795273" y="2610896"/>
            <a:chExt cx="1977865" cy="4322177"/>
          </a:xfrm>
        </p:grpSpPr>
        <p:pic>
          <p:nvPicPr>
            <p:cNvPr id="7" name="グラフィックス 6" descr="装飾的な円">
              <a:extLst>
                <a:ext uri="{FF2B5EF4-FFF2-40B4-BE49-F238E27FC236}">
                  <a16:creationId xmlns:a16="http://schemas.microsoft.com/office/drawing/2014/main" id="{DEF3FE30-B4C8-4EAB-AD00-F1E141EDC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400000">
              <a:off x="2444035" y="2610896"/>
              <a:ext cx="680338" cy="4322177"/>
            </a:xfrm>
            <a:prstGeom prst="rect">
              <a:avLst/>
            </a:prstGeom>
          </p:spPr>
        </p:pic>
        <p:pic>
          <p:nvPicPr>
            <p:cNvPr id="8" name="グラフィックス 7" descr="中心点から放射状に広がる複数の円">
              <a:extLst>
                <a:ext uri="{FF2B5EF4-FFF2-40B4-BE49-F238E27FC236}">
                  <a16:creationId xmlns:a16="http://schemas.microsoft.com/office/drawing/2014/main" id="{7879A8D4-21A4-40A6-A625-8AC7CAEA4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95273" y="3331796"/>
              <a:ext cx="1977865" cy="28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379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AA3B-B8B2-42E4-97EA-E1BF0360CDF3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D55E1D1-3696-45C1-9812-8487BDA180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155017" y="-143266"/>
            <a:ext cx="791146" cy="1728871"/>
            <a:chOff x="1795273" y="2610896"/>
            <a:chExt cx="1977865" cy="4322177"/>
          </a:xfrm>
        </p:grpSpPr>
        <p:pic>
          <p:nvPicPr>
            <p:cNvPr id="6" name="グラフィックス 5" descr="装飾的な円">
              <a:extLst>
                <a:ext uri="{FF2B5EF4-FFF2-40B4-BE49-F238E27FC236}">
                  <a16:creationId xmlns:a16="http://schemas.microsoft.com/office/drawing/2014/main" id="{35F0745D-8372-4532-A3B1-520660346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400000">
              <a:off x="2444035" y="2610896"/>
              <a:ext cx="680338" cy="4322177"/>
            </a:xfrm>
            <a:prstGeom prst="rect">
              <a:avLst/>
            </a:prstGeom>
          </p:spPr>
        </p:pic>
        <p:pic>
          <p:nvPicPr>
            <p:cNvPr id="7" name="グラフィックス 6" descr="中心点から放射状に広がる複数の円">
              <a:extLst>
                <a:ext uri="{FF2B5EF4-FFF2-40B4-BE49-F238E27FC236}">
                  <a16:creationId xmlns:a16="http://schemas.microsoft.com/office/drawing/2014/main" id="{902C38C7-9774-40A2-99F2-C830DB496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95273" y="3331796"/>
              <a:ext cx="1977865" cy="28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07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C3E6-8182-462D-A336-4B8F0E24F49B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65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99FC-2501-4747-8910-E7FFBC320C11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46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BC0E1-305D-4DCB-920A-332CBFD3851B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453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40.png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1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3" Type="http://schemas.openxmlformats.org/officeDocument/2006/relationships/image" Target="../media/image35.png"/><Relationship Id="rId7" Type="http://schemas.openxmlformats.org/officeDocument/2006/relationships/image" Target="../media/image29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1.png"/><Relationship Id="rId11" Type="http://schemas.openxmlformats.org/officeDocument/2006/relationships/image" Target="../media/image37.png"/><Relationship Id="rId5" Type="http://schemas.openxmlformats.org/officeDocument/2006/relationships/image" Target="../media/image271.png"/><Relationship Id="rId10" Type="http://schemas.openxmlformats.org/officeDocument/2006/relationships/image" Target="../media/image36.png"/><Relationship Id="rId4" Type="http://schemas.openxmlformats.org/officeDocument/2006/relationships/image" Target="../media/image261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0.png"/><Relationship Id="rId3" Type="http://schemas.openxmlformats.org/officeDocument/2006/relationships/image" Target="../media/image371.png"/><Relationship Id="rId7" Type="http://schemas.openxmlformats.org/officeDocument/2006/relationships/image" Target="../media/image41.png"/><Relationship Id="rId12" Type="http://schemas.openxmlformats.org/officeDocument/2006/relationships/image" Target="../media/image49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8.png"/><Relationship Id="rId5" Type="http://schemas.openxmlformats.org/officeDocument/2006/relationships/image" Target="../media/image39.png"/><Relationship Id="rId15" Type="http://schemas.openxmlformats.org/officeDocument/2006/relationships/image" Target="../media/image52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53.png"/><Relationship Id="rId7" Type="http://schemas.openxmlformats.org/officeDocument/2006/relationships/image" Target="../media/image64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5" Type="http://schemas.openxmlformats.org/officeDocument/2006/relationships/image" Target="../media/image76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svg"/><Relationship Id="rId11" Type="http://schemas.openxmlformats.org/officeDocument/2006/relationships/image" Target="../media/image73.png"/><Relationship Id="rId5" Type="http://schemas.openxmlformats.org/officeDocument/2006/relationships/image" Target="../media/image47.png"/><Relationship Id="rId10" Type="http://schemas.openxmlformats.org/officeDocument/2006/relationships/image" Target="../media/image72.png"/><Relationship Id="rId4" Type="http://schemas.openxmlformats.org/officeDocument/2006/relationships/image" Target="../media/image59.png"/><Relationship Id="rId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8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1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84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emf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10.png"/><Relationship Id="rId3" Type="http://schemas.openxmlformats.org/officeDocument/2006/relationships/image" Target="../media/image106.png"/><Relationship Id="rId7" Type="http://schemas.openxmlformats.org/officeDocument/2006/relationships/image" Target="../media/image140.png"/><Relationship Id="rId12" Type="http://schemas.openxmlformats.org/officeDocument/2006/relationships/image" Target="../media/image20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png"/><Relationship Id="rId11" Type="http://schemas.openxmlformats.org/officeDocument/2006/relationships/image" Target="../media/image190.png"/><Relationship Id="rId5" Type="http://schemas.openxmlformats.org/officeDocument/2006/relationships/image" Target="../media/image120.png"/><Relationship Id="rId15" Type="http://schemas.openxmlformats.org/officeDocument/2006/relationships/image" Target="../media/image56.svg"/><Relationship Id="rId10" Type="http://schemas.openxmlformats.org/officeDocument/2006/relationships/image" Target="../media/image170.png"/><Relationship Id="rId4" Type="http://schemas.openxmlformats.org/officeDocument/2006/relationships/image" Target="../media/image111.png"/><Relationship Id="rId9" Type="http://schemas.openxmlformats.org/officeDocument/2006/relationships/image" Target="../media/image160.png"/><Relationship Id="rId1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10" Type="http://schemas.openxmlformats.org/officeDocument/2006/relationships/image" Target="../media/image440.png"/><Relationship Id="rId4" Type="http://schemas.openxmlformats.org/officeDocument/2006/relationships/image" Target="../media/image380.png"/><Relationship Id="rId9" Type="http://schemas.openxmlformats.org/officeDocument/2006/relationships/image" Target="../media/image4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Relationship Id="rId9" Type="http://schemas.openxmlformats.org/officeDocument/2006/relationships/comments" Target="../comments/commen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0.png"/><Relationship Id="rId11" Type="http://schemas.openxmlformats.org/officeDocument/2006/relationships/comments" Target="../comments/comment2.xml"/><Relationship Id="rId5" Type="http://schemas.openxmlformats.org/officeDocument/2006/relationships/image" Target="../media/image270.png"/><Relationship Id="rId10" Type="http://schemas.openxmlformats.org/officeDocument/2006/relationships/image" Target="../media/image460.png"/><Relationship Id="rId4" Type="http://schemas.openxmlformats.org/officeDocument/2006/relationships/image" Target="../media/image260.png"/><Relationship Id="rId9" Type="http://schemas.openxmlformats.org/officeDocument/2006/relationships/image" Target="../media/image4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11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40.png"/><Relationship Id="rId4" Type="http://schemas.openxmlformats.org/officeDocument/2006/relationships/image" Target="../media/image8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62038" y="1998233"/>
            <a:ext cx="10067924" cy="2160749"/>
          </a:xfrm>
        </p:spPr>
        <p:txBody>
          <a:bodyPr>
            <a:noAutofit/>
          </a:bodyPr>
          <a:lstStyle/>
          <a:p>
            <a:r>
              <a:rPr kumimoji="1" lang="en-US" altLang="ja-JP" sz="4800" dirty="0">
                <a:latin typeface="+mj-ea"/>
              </a:rPr>
              <a:t>Constraint on initialization of conformal fluids </a:t>
            </a:r>
            <a:br>
              <a:rPr kumimoji="1" lang="en-US" altLang="ja-JP" sz="4800" dirty="0">
                <a:latin typeface="+mj-ea"/>
              </a:rPr>
            </a:br>
            <a:r>
              <a:rPr kumimoji="1" lang="en-US" altLang="ja-JP" sz="4800" dirty="0">
                <a:latin typeface="+mj-ea"/>
              </a:rPr>
              <a:t>from non-linear causality</a:t>
            </a:r>
            <a:endParaRPr kumimoji="1" lang="ja-JP" altLang="en-US" sz="4800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42137" y="4529743"/>
            <a:ext cx="5728855" cy="535531"/>
          </a:xfrm>
        </p:spPr>
        <p:txBody>
          <a:bodyPr wrap="square">
            <a:spAutoFit/>
          </a:bodyPr>
          <a:lstStyle/>
          <a:p>
            <a:pPr algn="r"/>
            <a:r>
              <a:rPr lang="en-US" altLang="ja-JP" sz="3200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Tetsufumi</a:t>
            </a:r>
            <a:r>
              <a:rPr lang="ja-JP" altLang="en-US" sz="3200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 </a:t>
            </a:r>
            <a:r>
              <a:rPr lang="en-US" altLang="ja-JP" sz="3200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Hirano</a:t>
            </a:r>
            <a:r>
              <a:rPr lang="ja-JP" altLang="en-US" sz="3200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 </a:t>
            </a:r>
            <a:r>
              <a:rPr lang="en-US" altLang="ja-JP" sz="3200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(Sophia</a:t>
            </a:r>
            <a:r>
              <a:rPr lang="ja-JP" altLang="en-US" sz="3200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 </a:t>
            </a:r>
            <a:r>
              <a:rPr lang="en-US" altLang="ja-JP" sz="3200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Univ.)</a:t>
            </a:r>
            <a:endParaRPr kumimoji="1" lang="en-US" altLang="ja-JP" sz="3200" dirty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CF2DEF5-AFE8-42E0-A99F-81D0C26B9A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45" t="3571" r="22244" b="12213"/>
          <a:stretch/>
        </p:blipFill>
        <p:spPr>
          <a:xfrm>
            <a:off x="9141096" y="4364660"/>
            <a:ext cx="1091954" cy="1037583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EBA3E5-B383-444B-8697-BDE73A70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0CF57B-DD1B-4031-B9F9-0C464C9FAFED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DDF271-EB46-4C2D-99AE-5E162D547569}"/>
              </a:ext>
            </a:extLst>
          </p:cNvPr>
          <p:cNvSpPr txBox="1"/>
          <p:nvPr/>
        </p:nvSpPr>
        <p:spPr>
          <a:xfrm>
            <a:off x="6664960" y="131719"/>
            <a:ext cx="5191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dirty="0"/>
              <a:t>Exploring Quark-Gluon Plasma </a:t>
            </a:r>
          </a:p>
          <a:p>
            <a:pPr algn="r"/>
            <a:r>
              <a:rPr kumimoji="1" lang="en-US" altLang="ja-JP" sz="2000" dirty="0"/>
              <a:t>though soft and hard probes</a:t>
            </a:r>
          </a:p>
          <a:p>
            <a:pPr algn="r"/>
            <a:r>
              <a:rPr kumimoji="1" lang="en-US" altLang="ja-JP" sz="2000" dirty="0"/>
              <a:t>29-31 May 2023, Belgrade, Serbia</a:t>
            </a:r>
            <a:endParaRPr kumimoji="1"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D931B7B-E54D-494A-8C3D-069F2A96AE3A}"/>
              </a:ext>
            </a:extLst>
          </p:cNvPr>
          <p:cNvSpPr txBox="1"/>
          <p:nvPr/>
        </p:nvSpPr>
        <p:spPr>
          <a:xfrm>
            <a:off x="3781659" y="5402243"/>
            <a:ext cx="46330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Collaborator: </a:t>
            </a:r>
          </a:p>
          <a:p>
            <a:r>
              <a:rPr kumimoji="1" lang="en-US" altLang="ja-JP" sz="2800" b="1" dirty="0">
                <a:solidFill>
                  <a:srgbClr val="FFFF00"/>
                </a:solidFill>
              </a:rPr>
              <a:t>   </a:t>
            </a:r>
            <a:r>
              <a:rPr kumimoji="1" lang="en-US" altLang="ja-JP" sz="2800" dirty="0"/>
              <a:t>Tau Hoshino (Sophia Univ.)</a:t>
            </a:r>
            <a:endParaRPr kumimoji="1" lang="ja-JP" altLang="en-US" sz="2800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78BBD3B-7780-4467-BA1D-F0E56207FEE8}"/>
              </a:ext>
            </a:extLst>
          </p:cNvPr>
          <p:cNvGrpSpPr>
            <a:grpSpLocks noChangeAspect="1"/>
          </p:cNvGrpSpPr>
          <p:nvPr/>
        </p:nvGrpSpPr>
        <p:grpSpPr>
          <a:xfrm>
            <a:off x="125645" y="-474196"/>
            <a:ext cx="1217164" cy="2659837"/>
            <a:chOff x="82785" y="-698555"/>
            <a:chExt cx="1599658" cy="3495690"/>
          </a:xfrm>
        </p:grpSpPr>
        <p:pic>
          <p:nvPicPr>
            <p:cNvPr id="15" name="グラフィックス 5" descr="装飾的な円">
              <a:extLst>
                <a:ext uri="{FF2B5EF4-FFF2-40B4-BE49-F238E27FC236}">
                  <a16:creationId xmlns:a16="http://schemas.microsoft.com/office/drawing/2014/main" id="{530DBEDE-77C4-4A91-AF45-8CE0FE1C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400000">
              <a:off x="607492" y="-698555"/>
              <a:ext cx="550244" cy="3495690"/>
            </a:xfrm>
            <a:prstGeom prst="rect">
              <a:avLst/>
            </a:prstGeom>
          </p:spPr>
        </p:pic>
        <p:pic>
          <p:nvPicPr>
            <p:cNvPr id="16" name="グラフィックス 6" descr="中心点から放射状に広がる複数の円">
              <a:extLst>
                <a:ext uri="{FF2B5EF4-FFF2-40B4-BE49-F238E27FC236}">
                  <a16:creationId xmlns:a16="http://schemas.microsoft.com/office/drawing/2014/main" id="{F3395F6E-98D6-4B4D-BCBB-A2AA0B4B4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785" y="-115506"/>
              <a:ext cx="1599658" cy="2329286"/>
            </a:xfrm>
            <a:prstGeom prst="rect">
              <a:avLst/>
            </a:prstGeom>
          </p:spPr>
        </p:pic>
      </p:grpSp>
      <p:sp>
        <p:nvSpPr>
          <p:cNvPr id="14" name="正方形/長方形 7">
            <a:extLst>
              <a:ext uri="{FF2B5EF4-FFF2-40B4-BE49-F238E27FC236}">
                <a16:creationId xmlns:a16="http://schemas.microsoft.com/office/drawing/2014/main" id="{AAC20804-F53C-415C-BB52-F8B4B7675153}"/>
              </a:ext>
            </a:extLst>
          </p:cNvPr>
          <p:cNvSpPr>
            <a:spLocks noChangeAspect="1"/>
          </p:cNvSpPr>
          <p:nvPr/>
        </p:nvSpPr>
        <p:spPr>
          <a:xfrm>
            <a:off x="734226" y="182626"/>
            <a:ext cx="2074553" cy="1291997"/>
          </a:xfrm>
          <a:prstGeom prst="rect">
            <a:avLst/>
          </a:prstGeom>
          <a:noFill/>
        </p:spPr>
        <p:txBody>
          <a:bodyPr wrap="square" lIns="60303" tIns="30151" rIns="60303" bIns="30151">
            <a:spAutoFit/>
          </a:bodyPr>
          <a:lstStyle/>
          <a:p>
            <a:pPr algn="ctr"/>
            <a:r>
              <a:rPr lang="en-US" altLang="ja-JP" sz="2000" dirty="0">
                <a:ln w="0"/>
                <a:solidFill>
                  <a:srgbClr val="8FAADC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Segoe UI Semibold" panose="020B0702040204020203" pitchFamily="34" charset="0"/>
              </a:rPr>
              <a:t>S</a:t>
            </a:r>
            <a:r>
              <a:rPr lang="en-US" altLang="ja-JP" sz="1400" dirty="0">
                <a:ln w="0"/>
                <a:solidFill>
                  <a:srgbClr val="8FAADC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Segoe UI Semibold" panose="020B0702040204020203" pitchFamily="34" charset="0"/>
              </a:rPr>
              <a:t>OPHIA</a:t>
            </a:r>
          </a:p>
          <a:p>
            <a:pPr algn="ctr"/>
            <a:r>
              <a:rPr lang="en-US" altLang="ja-JP" sz="2000" dirty="0">
                <a:ln w="0"/>
                <a:solidFill>
                  <a:srgbClr val="8FAADC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Segoe UI Semibold" panose="020B0702040204020203" pitchFamily="34" charset="0"/>
              </a:rPr>
              <a:t>H</a:t>
            </a:r>
            <a:r>
              <a:rPr lang="en-US" altLang="ja-JP" sz="1400" dirty="0">
                <a:ln w="0"/>
                <a:solidFill>
                  <a:srgbClr val="8FAADC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Segoe UI Semibold" panose="020B0702040204020203" pitchFamily="34" charset="0"/>
              </a:rPr>
              <a:t>ADRON</a:t>
            </a:r>
          </a:p>
          <a:p>
            <a:pPr algn="ctr"/>
            <a:r>
              <a:rPr lang="en-US" altLang="ja-JP" sz="2000" dirty="0">
                <a:ln w="0"/>
                <a:solidFill>
                  <a:srgbClr val="8FAADC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Segoe UI Semibold" panose="020B0702040204020203" pitchFamily="34" charset="0"/>
              </a:rPr>
              <a:t>P</a:t>
            </a:r>
            <a:r>
              <a:rPr lang="en-US" altLang="ja-JP" sz="1400" dirty="0">
                <a:ln w="0"/>
                <a:solidFill>
                  <a:srgbClr val="8FAADC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Segoe UI Semibold" panose="020B0702040204020203" pitchFamily="34" charset="0"/>
              </a:rPr>
              <a:t>HYSICS</a:t>
            </a:r>
          </a:p>
          <a:p>
            <a:pPr algn="ctr"/>
            <a:r>
              <a:rPr lang="en-US" altLang="ja-JP" sz="2000" dirty="0">
                <a:ln w="0"/>
                <a:solidFill>
                  <a:srgbClr val="8FAADC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Segoe UI Semibold" panose="020B0702040204020203" pitchFamily="34" charset="0"/>
              </a:rPr>
              <a:t>G</a:t>
            </a:r>
            <a:r>
              <a:rPr lang="en-US" altLang="ja-JP" sz="1400" dirty="0">
                <a:ln w="0"/>
                <a:solidFill>
                  <a:srgbClr val="8FAADC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Segoe UI Semibold" panose="020B0702040204020203" pitchFamily="34" charset="0"/>
              </a:rPr>
              <a:t>ROUP</a:t>
            </a:r>
          </a:p>
        </p:txBody>
      </p:sp>
    </p:spTree>
    <p:extLst>
      <p:ext uri="{BB962C8B-B14F-4D97-AF65-F5344CB8AC3E}">
        <p14:creationId xmlns:p14="http://schemas.microsoft.com/office/powerpoint/2010/main" val="81361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21875BF-213F-416D-9980-48A3BFA9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10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5D91B95-5440-4E55-984D-DC6777680098}"/>
                  </a:ext>
                </a:extLst>
              </p:cNvPr>
              <p:cNvSpPr txBox="1"/>
              <p:nvPr/>
            </p:nvSpPr>
            <p:spPr>
              <a:xfrm>
                <a:off x="1220152" y="2723638"/>
                <a:ext cx="9786076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𝜏𝜋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𝑤𝑓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𝜏𝜋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𝜏𝜋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𝜏𝜋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5D91B95-5440-4E55-984D-DC6777680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152" y="2723638"/>
                <a:ext cx="9786076" cy="968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307D5A1-272A-4253-9DC2-4071B51F1AC8}"/>
                  </a:ext>
                </a:extLst>
              </p:cNvPr>
              <p:cNvSpPr txBox="1"/>
              <p:nvPr/>
            </p:nvSpPr>
            <p:spPr>
              <a:xfrm>
                <a:off x="8983291" y="1567695"/>
                <a:ext cx="2117255" cy="8180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𝜏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307D5A1-272A-4253-9DC2-4071B51F1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291" y="1567695"/>
                <a:ext cx="2117255" cy="8180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5B80CE9-F36D-4966-9568-9B5A77B4B842}"/>
                  </a:ext>
                </a:extLst>
              </p:cNvPr>
              <p:cNvSpPr txBox="1"/>
              <p:nvPr/>
            </p:nvSpPr>
            <p:spPr>
              <a:xfrm>
                <a:off x="8981163" y="1097005"/>
                <a:ext cx="12262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5B80CE9-F36D-4966-9568-9B5A77B4B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163" y="1097005"/>
                <a:ext cx="122623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60E42FD-8D06-4C68-9003-54140407731D}"/>
                  </a:ext>
                </a:extLst>
              </p:cNvPr>
              <p:cNvSpPr txBox="1"/>
              <p:nvPr/>
            </p:nvSpPr>
            <p:spPr>
              <a:xfrm>
                <a:off x="8707896" y="3700593"/>
                <a:ext cx="1444242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𝜏𝜋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60E42FD-8D06-4C68-9003-541404077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896" y="3700593"/>
                <a:ext cx="1444242" cy="806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FA5F269-AE08-4F8C-A1B4-68DCDDAEF858}"/>
                  </a:ext>
                </a:extLst>
              </p:cNvPr>
              <p:cNvSpPr txBox="1"/>
              <p:nvPr/>
            </p:nvSpPr>
            <p:spPr>
              <a:xfrm>
                <a:off x="6985856" y="3939310"/>
                <a:ext cx="1383007" cy="4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FA5F269-AE08-4F8C-A1B4-68DCDDAEF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856" y="3939310"/>
                <a:ext cx="1383007" cy="4692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F4C8E47-EC8B-4918-8F29-D26C7F331BF3}"/>
              </a:ext>
            </a:extLst>
          </p:cNvPr>
          <p:cNvSpPr/>
          <p:nvPr/>
        </p:nvSpPr>
        <p:spPr>
          <a:xfrm>
            <a:off x="4979738" y="4550374"/>
            <a:ext cx="6257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dirty="0"/>
              <a:t>M.P. Heller and M. </a:t>
            </a:r>
            <a:r>
              <a:rPr lang="en-GB" altLang="ja-JP" dirty="0" err="1"/>
              <a:t>Spaliński</a:t>
            </a:r>
            <a:r>
              <a:rPr lang="en-GB" altLang="ja-JP" dirty="0"/>
              <a:t>, Phys. Rev. Lett. </a:t>
            </a:r>
            <a:r>
              <a:rPr lang="en-GB" altLang="ja-JP" b="1" dirty="0"/>
              <a:t>115</a:t>
            </a:r>
            <a:r>
              <a:rPr lang="en-GB" altLang="ja-JP" dirty="0"/>
              <a:t>, 072501 (2015).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0815E1-6B2E-421A-93AD-2DBB4D061724}"/>
              </a:ext>
            </a:extLst>
          </p:cNvPr>
          <p:cNvSpPr txBox="1"/>
          <p:nvPr/>
        </p:nvSpPr>
        <p:spPr>
          <a:xfrm>
            <a:off x="5355623" y="1044475"/>
            <a:ext cx="2916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“Conformal time”:</a:t>
            </a:r>
            <a:endParaRPr kumimoji="1" lang="ja-JP" altLang="en-US" sz="2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75EBAFD-F2ED-4BBB-B126-870C2D092308}"/>
              </a:ext>
            </a:extLst>
          </p:cNvPr>
          <p:cNvSpPr txBox="1"/>
          <p:nvPr/>
        </p:nvSpPr>
        <p:spPr>
          <a:xfrm>
            <a:off x="5345463" y="1765385"/>
            <a:ext cx="3664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“Equilibrium measure”:</a:t>
            </a:r>
            <a:endParaRPr kumimoji="1" lang="ja-JP" altLang="en-US" sz="2800" dirty="0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6DF0B5C1-E076-4FC9-93E0-1732A2F4009E}"/>
              </a:ext>
            </a:extLst>
          </p:cNvPr>
          <p:cNvSpPr/>
          <p:nvPr/>
        </p:nvSpPr>
        <p:spPr>
          <a:xfrm>
            <a:off x="1720750" y="783163"/>
            <a:ext cx="2490018" cy="148512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B0B1D0C-B2F6-4A47-9EEB-3AFF3968BD0A}"/>
              </a:ext>
            </a:extLst>
          </p:cNvPr>
          <p:cNvSpPr txBox="1"/>
          <p:nvPr/>
        </p:nvSpPr>
        <p:spPr>
          <a:xfrm>
            <a:off x="3331297" y="3895481"/>
            <a:ext cx="356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Transport coefficients: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ECB3C0F-5B35-4C65-84DF-64E9AD6E0F47}"/>
                  </a:ext>
                </a:extLst>
              </p:cNvPr>
              <p:cNvSpPr txBox="1"/>
              <p:nvPr/>
            </p:nvSpPr>
            <p:spPr>
              <a:xfrm>
                <a:off x="1073750" y="5209233"/>
                <a:ext cx="6399637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000" dirty="0"/>
                  <a:t>Note 1: In ideal hydrodynamics,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/>
                  <a:t>from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−1/3</m:t>
                        </m:r>
                      </m:sup>
                    </m:sSup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ECB3C0F-5B35-4C65-84DF-64E9AD6E0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50" y="5209233"/>
                <a:ext cx="6399637" cy="411651"/>
              </a:xfrm>
              <a:prstGeom prst="rect">
                <a:avLst/>
              </a:prstGeom>
              <a:blipFill>
                <a:blip r:embed="rId7"/>
                <a:stretch>
                  <a:fillRect l="-952" t="-5970" b="-268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66F15BE-F516-44B8-9E8E-0B1539D19F1B}"/>
                  </a:ext>
                </a:extLst>
              </p:cNvPr>
              <p:cNvSpPr txBox="1"/>
              <p:nvPr/>
            </p:nvSpPr>
            <p:spPr>
              <a:xfrm>
                <a:off x="1063240" y="5627691"/>
                <a:ext cx="53698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000" dirty="0"/>
                  <a:t>Note 2: Different normalization employed for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66F15BE-F516-44B8-9E8E-0B1539D19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40" y="5627691"/>
                <a:ext cx="5369868" cy="400110"/>
              </a:xfrm>
              <a:prstGeom prst="rect">
                <a:avLst/>
              </a:prstGeom>
              <a:blipFill>
                <a:blip r:embed="rId8"/>
                <a:stretch>
                  <a:fillRect l="-1135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7A2421-4397-4239-B329-95DE3C5A5FA1}"/>
              </a:ext>
            </a:extLst>
          </p:cNvPr>
          <p:cNvSpPr txBox="1"/>
          <p:nvPr/>
        </p:nvSpPr>
        <p:spPr>
          <a:xfrm>
            <a:off x="4469162" y="518155"/>
            <a:ext cx="3802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Variable transformation</a:t>
            </a:r>
            <a:endParaRPr kumimoji="1" lang="ja-JP" altLang="en-US" sz="2800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22CB18C1-CD1A-493F-99A3-64767DB8641E}"/>
              </a:ext>
            </a:extLst>
          </p:cNvPr>
          <p:cNvSpPr/>
          <p:nvPr/>
        </p:nvSpPr>
        <p:spPr>
          <a:xfrm>
            <a:off x="791163" y="2551411"/>
            <a:ext cx="10644096" cy="24418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90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楕円 10">
            <a:extLst>
              <a:ext uri="{FF2B5EF4-FFF2-40B4-BE49-F238E27FC236}">
                <a16:creationId xmlns:a16="http://schemas.microsoft.com/office/drawing/2014/main" id="{F27EE7FA-5CD7-4920-B240-617011239587}"/>
              </a:ext>
            </a:extLst>
          </p:cNvPr>
          <p:cNvSpPr/>
          <p:nvPr/>
        </p:nvSpPr>
        <p:spPr>
          <a:xfrm>
            <a:off x="7210345" y="4184439"/>
            <a:ext cx="864000" cy="86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D6840BF2-495F-4D13-A26B-7298FFA0C975}"/>
              </a:ext>
            </a:extLst>
          </p:cNvPr>
          <p:cNvSpPr/>
          <p:nvPr/>
        </p:nvSpPr>
        <p:spPr>
          <a:xfrm>
            <a:off x="6316677" y="4429425"/>
            <a:ext cx="360000" cy="36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C834979-BBAE-4553-A22A-679805B75243}"/>
                  </a:ext>
                </a:extLst>
              </p:cNvPr>
              <p:cNvSpPr txBox="1"/>
              <p:nvPr/>
            </p:nvSpPr>
            <p:spPr>
              <a:xfrm>
                <a:off x="2370288" y="4144475"/>
                <a:ext cx="5707117" cy="846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𝜏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bSup>
                        <m:sSub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C834979-BBAE-4553-A22A-679805B75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288" y="4144475"/>
                <a:ext cx="5707117" cy="8466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998A3DA6-9A3B-446A-86A1-B5DAA508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Equilibrium measure </a:t>
            </a:r>
            <a:br>
              <a:rPr kumimoji="1" lang="en-US" altLang="ja-JP" dirty="0"/>
            </a:br>
            <a:r>
              <a:rPr kumimoji="1" lang="en-US" altLang="ja-JP" dirty="0"/>
              <a:t>and inverse Reynolds number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F7F4519-7F7C-4401-A5DD-8B19E362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60A09E-5722-4AF2-8904-FCC6BB275173}"/>
              </a:ext>
            </a:extLst>
          </p:cNvPr>
          <p:cNvSpPr txBox="1"/>
          <p:nvPr/>
        </p:nvSpPr>
        <p:spPr>
          <a:xfrm>
            <a:off x="1340390" y="6338857"/>
            <a:ext cx="9687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Note: Various definition of the inverse Reynolds number can be found in the literature.</a:t>
            </a:r>
            <a:endParaRPr kumimoji="1" lang="ja-JP" altLang="en-US" sz="20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93BF9356-9437-41B7-BAC3-CE9D9204A012}"/>
              </a:ext>
            </a:extLst>
          </p:cNvPr>
          <p:cNvSpPr/>
          <p:nvPr/>
        </p:nvSpPr>
        <p:spPr>
          <a:xfrm>
            <a:off x="1086678" y="3918809"/>
            <a:ext cx="10071653" cy="158885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7E0F713-9EA7-4130-A770-8AD15215A56E}"/>
                  </a:ext>
                </a:extLst>
              </p:cNvPr>
              <p:cNvSpPr txBox="1"/>
              <p:nvPr/>
            </p:nvSpPr>
            <p:spPr>
              <a:xfrm>
                <a:off x="1791506" y="1648219"/>
                <a:ext cx="2939651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Sup>
                        <m:sSub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7E0F713-9EA7-4130-A770-8AD15215A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506" y="1648219"/>
                <a:ext cx="2939651" cy="1273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C5BC6D4-5A6C-46AB-90B5-9C8CB986C5FB}"/>
                  </a:ext>
                </a:extLst>
              </p:cNvPr>
              <p:cNvSpPr txBox="1"/>
              <p:nvPr/>
            </p:nvSpPr>
            <p:spPr>
              <a:xfrm>
                <a:off x="1763579" y="2889027"/>
                <a:ext cx="4363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b="0" dirty="0"/>
                  <a:t>*Normalized s</a:t>
                </a:r>
                <a:r>
                  <a:rPr kumimoji="1" lang="en-US" altLang="ja-JP" dirty="0"/>
                  <a:t>uch that</a:t>
                </a:r>
                <a:r>
                  <a:rPr kumimoji="1" lang="en-US" altLang="ja-JP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C5BC6D4-5A6C-46AB-90B5-9C8CB986C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579" y="2889027"/>
                <a:ext cx="4363952" cy="369332"/>
              </a:xfrm>
              <a:prstGeom prst="rect">
                <a:avLst/>
              </a:prstGeom>
              <a:blipFill>
                <a:blip r:embed="rId4"/>
                <a:stretch>
                  <a:fillRect l="-1117" t="-819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80FD2D-8A06-49B5-8009-614D05B6F489}"/>
              </a:ext>
            </a:extLst>
          </p:cNvPr>
          <p:cNvSpPr txBox="1"/>
          <p:nvPr/>
        </p:nvSpPr>
        <p:spPr>
          <a:xfrm>
            <a:off x="1780141" y="3175425"/>
            <a:ext cx="582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E.g.) V.E. </a:t>
            </a:r>
            <a:r>
              <a:rPr kumimoji="1" lang="en-US" altLang="ja-JP" dirty="0" err="1"/>
              <a:t>Ambrus</a:t>
            </a:r>
            <a:r>
              <a:rPr kumimoji="1" lang="en-US" altLang="ja-JP" dirty="0"/>
              <a:t> </a:t>
            </a:r>
            <a:r>
              <a:rPr kumimoji="1" lang="en-US" altLang="ja-JP" i="1" dirty="0"/>
              <a:t>et al</a:t>
            </a:r>
            <a:r>
              <a:rPr kumimoji="1" lang="en-US" altLang="ja-JP" dirty="0"/>
              <a:t>., Phys. Rev. Lett. </a:t>
            </a:r>
            <a:r>
              <a:rPr kumimoji="1" lang="en-US" altLang="ja-JP" b="1" dirty="0"/>
              <a:t>130</a:t>
            </a:r>
            <a:r>
              <a:rPr kumimoji="1" lang="en-US" altLang="ja-JP" dirty="0"/>
              <a:t>, 152301 (2023).</a:t>
            </a:r>
            <a:endParaRPr kumimoji="1" lang="ja-JP" altLang="en-US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1AB33C8E-1B4A-4E96-8C54-DD0598449045}"/>
              </a:ext>
            </a:extLst>
          </p:cNvPr>
          <p:cNvSpPr/>
          <p:nvPr/>
        </p:nvSpPr>
        <p:spPr>
          <a:xfrm>
            <a:off x="5402317" y="1795224"/>
            <a:ext cx="1450428" cy="107207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8761866-80C4-4D2C-8B18-A1F6587A178C}"/>
                  </a:ext>
                </a:extLst>
              </p:cNvPr>
              <p:cNvSpPr txBox="1"/>
              <p:nvPr/>
            </p:nvSpPr>
            <p:spPr>
              <a:xfrm>
                <a:off x="7154290" y="1852390"/>
                <a:ext cx="2172454" cy="832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Sup>
                        <m:sSub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8761866-80C4-4D2C-8B18-A1F6587A1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290" y="1852390"/>
                <a:ext cx="2172454" cy="8329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1A4AB5D-E496-4E03-ABD8-4D4DECA4F4C8}"/>
                  </a:ext>
                </a:extLst>
              </p:cNvPr>
              <p:cNvSpPr txBox="1"/>
              <p:nvPr/>
            </p:nvSpPr>
            <p:spPr>
              <a:xfrm>
                <a:off x="8512638" y="5687685"/>
                <a:ext cx="16712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+: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&gt;0,  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1A4AB5D-E496-4E03-ABD8-4D4DECA4F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638" y="5687685"/>
                <a:ext cx="167129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5ECCF1F5-6F0D-4142-BCF0-43CD25CB0569}"/>
                  </a:ext>
                </a:extLst>
              </p:cNvPr>
              <p:cNvSpPr/>
              <p:nvPr/>
            </p:nvSpPr>
            <p:spPr>
              <a:xfrm>
                <a:off x="10242417" y="5641518"/>
                <a:ext cx="16251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−:</m:t>
                      </m:r>
                      <m:r>
                        <a:rPr kumimoji="1" lang="en-US" altLang="ja-JP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kumimoji="1" lang="en-US" altLang="ja-JP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5ECCF1F5-6F0D-4142-BCF0-43CD25CB0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417" y="5641518"/>
                <a:ext cx="162512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B40E7E9-261A-4A93-AF2D-68F2BC8DE0F6}"/>
                  </a:ext>
                </a:extLst>
              </p:cNvPr>
              <p:cNvSpPr txBox="1"/>
              <p:nvPr/>
            </p:nvSpPr>
            <p:spPr>
              <a:xfrm>
                <a:off x="2968712" y="5508163"/>
                <a:ext cx="507632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8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Sup>
                        <m:sSubSupPr>
                          <m:ctrlPr>
                            <a:rPr kumimoji="1" lang="en-US" altLang="ja-JP" sz="4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4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4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kumimoji="1" lang="en-US" altLang="ja-JP" sz="4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kumimoji="1" lang="en-US" altLang="ja-JP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±8</m:t>
                      </m:r>
                      <m:d>
                        <m:dPr>
                          <m:ctrlPr>
                            <a:rPr kumimoji="1" lang="en-US" altLang="ja-JP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ja-JP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kumimoji="1" lang="ja-JP" altLang="en-US" sz="4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B40E7E9-261A-4A93-AF2D-68F2BC8DE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712" y="5508163"/>
                <a:ext cx="5076326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9417B5-C30E-419C-9659-B63269C17EC3}"/>
              </a:ext>
            </a:extLst>
          </p:cNvPr>
          <p:cNvSpPr txBox="1"/>
          <p:nvPr/>
        </p:nvSpPr>
        <p:spPr>
          <a:xfrm>
            <a:off x="3661192" y="4968634"/>
            <a:ext cx="2811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solidFill>
                  <a:srgbClr val="00B0F0"/>
                </a:solidFill>
              </a:rPr>
              <a:t>Local equilibrium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7AEE2F82-BBD6-4060-BEE7-744E09E06178}"/>
              </a:ext>
            </a:extLst>
          </p:cNvPr>
          <p:cNvCxnSpPr/>
          <p:nvPr/>
        </p:nvCxnSpPr>
        <p:spPr>
          <a:xfrm flipV="1">
            <a:off x="6184024" y="4780147"/>
            <a:ext cx="198783" cy="2158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08C0BFA-148A-474A-9784-3068CEFAE31F}"/>
              </a:ext>
            </a:extLst>
          </p:cNvPr>
          <p:cNvSpPr txBox="1"/>
          <p:nvPr/>
        </p:nvSpPr>
        <p:spPr>
          <a:xfrm>
            <a:off x="8076353" y="4963709"/>
            <a:ext cx="319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solidFill>
                  <a:srgbClr val="FF0000"/>
                </a:solidFill>
              </a:rPr>
              <a:t>Out-of-equilibrium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D7530FAB-06FF-40F5-8D67-C00669E5E8B6}"/>
              </a:ext>
            </a:extLst>
          </p:cNvPr>
          <p:cNvCxnSpPr>
            <a:cxnSpLocks/>
          </p:cNvCxnSpPr>
          <p:nvPr/>
        </p:nvCxnSpPr>
        <p:spPr>
          <a:xfrm flipH="1" flipV="1">
            <a:off x="7974953" y="4876040"/>
            <a:ext cx="198783" cy="215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矢印: 右 23">
            <a:extLst>
              <a:ext uri="{FF2B5EF4-FFF2-40B4-BE49-F238E27FC236}">
                <a16:creationId xmlns:a16="http://schemas.microsoft.com/office/drawing/2014/main" id="{56462FB1-6B35-492B-B3A2-435E9779464B}"/>
              </a:ext>
            </a:extLst>
          </p:cNvPr>
          <p:cNvSpPr/>
          <p:nvPr/>
        </p:nvSpPr>
        <p:spPr>
          <a:xfrm>
            <a:off x="1791506" y="5597654"/>
            <a:ext cx="1022108" cy="65279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2823AE2-8473-4445-B5EF-2915EF75346F}"/>
                  </a:ext>
                </a:extLst>
              </p:cNvPr>
              <p:cNvSpPr txBox="1"/>
              <p:nvPr/>
            </p:nvSpPr>
            <p:spPr>
              <a:xfrm>
                <a:off x="9628289" y="2074414"/>
                <a:ext cx="23503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2823AE2-8473-4445-B5EF-2915EF753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289" y="2074414"/>
                <a:ext cx="235038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966DC59-B7A0-4728-ADBA-26CB73837F53}"/>
              </a:ext>
            </a:extLst>
          </p:cNvPr>
          <p:cNvSpPr txBox="1"/>
          <p:nvPr/>
        </p:nvSpPr>
        <p:spPr>
          <a:xfrm>
            <a:off x="1340390" y="3609028"/>
            <a:ext cx="3329758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Equilibrium measure</a:t>
            </a:r>
            <a:endParaRPr kumimoji="1" lang="ja-JP" altLang="en-US" sz="28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9A63B1D-7BE5-46B8-9950-D94CBB42B155}"/>
              </a:ext>
            </a:extLst>
          </p:cNvPr>
          <p:cNvSpPr txBox="1"/>
          <p:nvPr/>
        </p:nvSpPr>
        <p:spPr>
          <a:xfrm>
            <a:off x="5414236" y="3429590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FFFF00"/>
                </a:solidFill>
              </a:rPr>
              <a:t>Talk by</a:t>
            </a:r>
            <a:r>
              <a:rPr kumimoji="1" lang="ja-JP" altLang="en-US" dirty="0">
                <a:solidFill>
                  <a:srgbClr val="FFFF00"/>
                </a:solidFill>
              </a:rPr>
              <a:t> </a:t>
            </a:r>
            <a:r>
              <a:rPr kumimoji="1" lang="en-US" altLang="ja-JP" dirty="0">
                <a:solidFill>
                  <a:srgbClr val="FFFF00"/>
                </a:solidFill>
              </a:rPr>
              <a:t>Werthmann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9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FF76EA-866C-4C65-9A01-820A22FA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Necessary conditions </a:t>
            </a:r>
            <a:br>
              <a:rPr kumimoji="1" lang="en-US" altLang="ja-JP" dirty="0"/>
            </a:br>
            <a:r>
              <a:rPr kumimoji="1" lang="en-US" altLang="ja-JP" dirty="0"/>
              <a:t>(conformal + </a:t>
            </a:r>
            <a:r>
              <a:rPr kumimoji="1" lang="en-US" altLang="ja-JP" dirty="0" err="1"/>
              <a:t>Bjorken</a:t>
            </a:r>
            <a:r>
              <a:rPr kumimoji="1" lang="en-US" altLang="ja-JP" dirty="0"/>
              <a:t> exp.)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7E6A786-6888-4FE6-8099-A6AFE883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12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319764F-5831-4435-8C5A-07E88C806F37}"/>
                  </a:ext>
                </a:extLst>
              </p:cNvPr>
              <p:cNvSpPr txBox="1"/>
              <p:nvPr/>
            </p:nvSpPr>
            <p:spPr>
              <a:xfrm>
                <a:off x="4667680" y="1896240"/>
                <a:ext cx="10372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≥0,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319764F-5831-4435-8C5A-07E88C806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680" y="1896240"/>
                <a:ext cx="103720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3C5CAF7-A352-49F9-A6B3-9D0BABCD0370}"/>
                  </a:ext>
                </a:extLst>
              </p:cNvPr>
              <p:cNvSpPr txBox="1"/>
              <p:nvPr/>
            </p:nvSpPr>
            <p:spPr>
              <a:xfrm>
                <a:off x="5945401" y="1702704"/>
                <a:ext cx="2050369" cy="882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0≤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3C5CAF7-A352-49F9-A6B3-9D0BABCD0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401" y="1702704"/>
                <a:ext cx="2050369" cy="882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CD0458D-1D3B-430F-A2CE-3AAB614E5C46}"/>
                  </a:ext>
                </a:extLst>
              </p:cNvPr>
              <p:cNvSpPr txBox="1"/>
              <p:nvPr/>
            </p:nvSpPr>
            <p:spPr>
              <a:xfrm>
                <a:off x="1797049" y="3299029"/>
                <a:ext cx="2871106" cy="882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≤2−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CD0458D-1D3B-430F-A2CE-3AAB614E5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49" y="3299029"/>
                <a:ext cx="2871106" cy="882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29D91FF-C3D1-4BAC-A052-41A67B0E57E3}"/>
                  </a:ext>
                </a:extLst>
              </p:cNvPr>
              <p:cNvSpPr txBox="1"/>
              <p:nvPr/>
            </p:nvSpPr>
            <p:spPr>
              <a:xfrm>
                <a:off x="6836056" y="3193216"/>
                <a:ext cx="2871107" cy="882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29D91FF-C3D1-4BAC-A052-41A67B0E5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056" y="3193216"/>
                <a:ext cx="2871107" cy="882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BB20F01-9FF4-4534-8460-A124D868D278}"/>
                  </a:ext>
                </a:extLst>
              </p:cNvPr>
              <p:cNvSpPr txBox="1"/>
              <p:nvPr/>
            </p:nvSpPr>
            <p:spPr>
              <a:xfrm>
                <a:off x="1797049" y="4329282"/>
                <a:ext cx="2443874" cy="882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BB20F01-9FF4-4534-8460-A124D868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49" y="4329282"/>
                <a:ext cx="2443874" cy="882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C7751FA-4947-4DF6-900C-B7668F16B1E5}"/>
                  </a:ext>
                </a:extLst>
              </p:cNvPr>
              <p:cNvSpPr txBox="1"/>
              <p:nvPr/>
            </p:nvSpPr>
            <p:spPr>
              <a:xfrm>
                <a:off x="6836056" y="4359631"/>
                <a:ext cx="3268652" cy="882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C7751FA-4947-4DF6-900C-B7668F16B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056" y="4359631"/>
                <a:ext cx="3268652" cy="882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131FD8F-CB12-4384-B88A-AB2BB1765A9D}"/>
                  </a:ext>
                </a:extLst>
              </p:cNvPr>
              <p:cNvSpPr txBox="1"/>
              <p:nvPr/>
            </p:nvSpPr>
            <p:spPr>
              <a:xfrm>
                <a:off x="1797049" y="5449362"/>
                <a:ext cx="2871107" cy="882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131FD8F-CB12-4384-B88A-AB2BB1765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49" y="5449362"/>
                <a:ext cx="2871107" cy="882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F921D7F-B369-4250-9B0C-66A87FFF8151}"/>
                  </a:ext>
                </a:extLst>
              </p:cNvPr>
              <p:cNvSpPr txBox="1"/>
              <p:nvPr/>
            </p:nvSpPr>
            <p:spPr>
              <a:xfrm>
                <a:off x="6846752" y="5561696"/>
                <a:ext cx="2245102" cy="882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F921D7F-B369-4250-9B0C-66A87FFF8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752" y="5561696"/>
                <a:ext cx="2245102" cy="882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6BAAFA8-1DEB-4DD7-A01A-72E69F00CAE2}"/>
                  </a:ext>
                </a:extLst>
              </p:cNvPr>
              <p:cNvSpPr txBox="1"/>
              <p:nvPr/>
            </p:nvSpPr>
            <p:spPr>
              <a:xfrm>
                <a:off x="1173079" y="2630291"/>
                <a:ext cx="3070777" cy="43088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kumimoji="1" lang="en-US" altLang="ja-JP" sz="2800" b="0" dirty="0"/>
                  <a:t>Case 1: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6BAAFA8-1DEB-4DD7-A01A-72E69F00C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079" y="2630291"/>
                <a:ext cx="3070777" cy="430887"/>
              </a:xfrm>
              <a:prstGeom prst="rect">
                <a:avLst/>
              </a:prstGeom>
              <a:blipFill>
                <a:blip r:embed="rId10"/>
                <a:stretch>
                  <a:fillRect l="-6944" t="-25352" b="-492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8937A48-2774-41E8-8993-AAA6F1F01B56}"/>
                  </a:ext>
                </a:extLst>
              </p:cNvPr>
              <p:cNvSpPr txBox="1"/>
              <p:nvPr/>
            </p:nvSpPr>
            <p:spPr>
              <a:xfrm>
                <a:off x="6433131" y="2630291"/>
                <a:ext cx="3125279" cy="43088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kumimoji="1" lang="en-US" altLang="ja-JP" sz="2800" b="0" dirty="0"/>
                  <a:t>Case 2: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8937A48-2774-41E8-8993-AAA6F1F01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131" y="2630291"/>
                <a:ext cx="3125279" cy="430887"/>
              </a:xfrm>
              <a:prstGeom prst="rect">
                <a:avLst/>
              </a:prstGeom>
              <a:blipFill>
                <a:blip r:embed="rId11"/>
                <a:stretch>
                  <a:fillRect l="-6823" t="-25352" b="-492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D75081-C9CC-468F-A6D5-177AD1BF6EE5}"/>
              </a:ext>
            </a:extLst>
          </p:cNvPr>
          <p:cNvSpPr txBox="1"/>
          <p:nvPr/>
        </p:nvSpPr>
        <p:spPr>
          <a:xfrm>
            <a:off x="995293" y="1880147"/>
            <a:ext cx="356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Transport coefficients: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02760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3C0DF9-053F-4DB5-9DD7-3DEEAF1CE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Sufficient conditions </a:t>
            </a:r>
            <a:br>
              <a:rPr kumimoji="1" lang="en-US" altLang="ja-JP" dirty="0"/>
            </a:br>
            <a:r>
              <a:rPr kumimoji="1" lang="en-US" altLang="ja-JP" dirty="0"/>
              <a:t>(conformal + </a:t>
            </a:r>
            <a:r>
              <a:rPr kumimoji="1" lang="en-US" altLang="ja-JP" dirty="0" err="1"/>
              <a:t>Bjorken</a:t>
            </a:r>
            <a:r>
              <a:rPr kumimoji="1" lang="en-US" altLang="ja-JP" dirty="0"/>
              <a:t> exp.)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09CF0DA-35F0-4421-A8C0-809DFA32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13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115F0BC-BD99-46D1-9A11-BE1B62F80F2E}"/>
                  </a:ext>
                </a:extLst>
              </p:cNvPr>
              <p:cNvSpPr txBox="1"/>
              <p:nvPr/>
            </p:nvSpPr>
            <p:spPr>
              <a:xfrm>
                <a:off x="2687124" y="2115179"/>
                <a:ext cx="1845954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115F0BC-BD99-46D1-9A11-BE1B62F80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124" y="2115179"/>
                <a:ext cx="1845954" cy="567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5329EC5-6CDC-46A1-BDC9-05E144B6BE24}"/>
                  </a:ext>
                </a:extLst>
              </p:cNvPr>
              <p:cNvSpPr txBox="1"/>
              <p:nvPr/>
            </p:nvSpPr>
            <p:spPr>
              <a:xfrm>
                <a:off x="7274172" y="2119049"/>
                <a:ext cx="1845954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5329EC5-6CDC-46A1-BDC9-05E144B6B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172" y="2119049"/>
                <a:ext cx="1845954" cy="567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A81E80E-A198-4857-A9A3-F9A0B7827303}"/>
                  </a:ext>
                </a:extLst>
              </p:cNvPr>
              <p:cNvSpPr txBox="1"/>
              <p:nvPr/>
            </p:nvSpPr>
            <p:spPr>
              <a:xfrm>
                <a:off x="7836378" y="974272"/>
                <a:ext cx="6206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A81E80E-A198-4857-A9A3-F9A0B7827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378" y="974272"/>
                <a:ext cx="620683" cy="276999"/>
              </a:xfrm>
              <a:prstGeom prst="rect">
                <a:avLst/>
              </a:prstGeom>
              <a:blipFill>
                <a:blip r:embed="rId4"/>
                <a:stretch>
                  <a:fillRect l="-8824" r="-7843" b="-3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A4E961E-E590-494B-8F43-48EF7B93D552}"/>
                  </a:ext>
                </a:extLst>
              </p:cNvPr>
              <p:cNvSpPr txBox="1"/>
              <p:nvPr/>
            </p:nvSpPr>
            <p:spPr>
              <a:xfrm>
                <a:off x="8591940" y="969807"/>
                <a:ext cx="72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A4E961E-E590-494B-8F43-48EF7B93D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940" y="969807"/>
                <a:ext cx="721672" cy="276999"/>
              </a:xfrm>
              <a:prstGeom prst="rect">
                <a:avLst/>
              </a:prstGeom>
              <a:blipFill>
                <a:blip r:embed="rId5"/>
                <a:stretch>
                  <a:fillRect l="-3361" r="-6723" b="-15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B10AC91-3158-4F25-8528-0A38F9E34C4D}"/>
                  </a:ext>
                </a:extLst>
              </p:cNvPr>
              <p:cNvSpPr txBox="1"/>
              <p:nvPr/>
            </p:nvSpPr>
            <p:spPr>
              <a:xfrm>
                <a:off x="7262175" y="2825596"/>
                <a:ext cx="2102435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B10AC91-3158-4F25-8528-0A38F9E34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175" y="2825596"/>
                <a:ext cx="2102435" cy="5672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55614BD-E19D-40E7-9789-C66AA278BF2B}"/>
                  </a:ext>
                </a:extLst>
              </p:cNvPr>
              <p:cNvSpPr txBox="1"/>
              <p:nvPr/>
            </p:nvSpPr>
            <p:spPr>
              <a:xfrm>
                <a:off x="2687124" y="2795108"/>
                <a:ext cx="1974194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55614BD-E19D-40E7-9789-C66AA278B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124" y="2795108"/>
                <a:ext cx="1974194" cy="5672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D95BDEB-8AD9-40C6-83FB-23B77743CF96}"/>
                  </a:ext>
                </a:extLst>
              </p:cNvPr>
              <p:cNvSpPr txBox="1"/>
              <p:nvPr/>
            </p:nvSpPr>
            <p:spPr>
              <a:xfrm>
                <a:off x="2687124" y="3557302"/>
                <a:ext cx="1845954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≤1+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D95BDEB-8AD9-40C6-83FB-23B77743C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124" y="3557302"/>
                <a:ext cx="1845954" cy="5672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47D85C3-8AD4-4DDF-A3D2-EBDC4AE5FF96}"/>
                  </a:ext>
                </a:extLst>
              </p:cNvPr>
              <p:cNvSpPr txBox="1"/>
              <p:nvPr/>
            </p:nvSpPr>
            <p:spPr>
              <a:xfrm>
                <a:off x="7262175" y="3557301"/>
                <a:ext cx="1845954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47D85C3-8AD4-4DDF-A3D2-EBDC4AE5F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175" y="3557301"/>
                <a:ext cx="1845954" cy="5672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FC67938-26E1-41AB-8B98-F1DF833C3A72}"/>
                  </a:ext>
                </a:extLst>
              </p:cNvPr>
              <p:cNvSpPr txBox="1"/>
              <p:nvPr/>
            </p:nvSpPr>
            <p:spPr>
              <a:xfrm>
                <a:off x="1292833" y="4175487"/>
                <a:ext cx="4785904" cy="8497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4−4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FC67938-26E1-41AB-8B98-F1DF833C3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833" y="4175487"/>
                <a:ext cx="4785904" cy="8497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D008ED5-C578-456D-BA6D-EB21FE6E3B49}"/>
                  </a:ext>
                </a:extLst>
              </p:cNvPr>
              <p:cNvSpPr txBox="1"/>
              <p:nvPr/>
            </p:nvSpPr>
            <p:spPr>
              <a:xfrm>
                <a:off x="7129824" y="4219181"/>
                <a:ext cx="4396780" cy="826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4+8</m:t>
                          </m:r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  <m:f>
                            <m:f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D008ED5-C578-456D-BA6D-EB21FE6E3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824" y="4219181"/>
                <a:ext cx="4396780" cy="8261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AD42EF3-6BE8-4794-8648-A1BE3E466EA9}"/>
                  </a:ext>
                </a:extLst>
              </p:cNvPr>
              <p:cNvSpPr txBox="1"/>
              <p:nvPr/>
            </p:nvSpPr>
            <p:spPr>
              <a:xfrm>
                <a:off x="0" y="5105836"/>
                <a:ext cx="6564285" cy="880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−5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+1−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4−8</m:t>
                              </m:r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AD42EF3-6BE8-4794-8648-A1BE3E466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05836"/>
                <a:ext cx="6564285" cy="8803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A14C150-C195-4D00-96E5-7F12E536CE55}"/>
                  </a:ext>
                </a:extLst>
              </p:cNvPr>
              <p:cNvSpPr txBox="1"/>
              <p:nvPr/>
            </p:nvSpPr>
            <p:spPr>
              <a:xfrm>
                <a:off x="2935908" y="6121179"/>
                <a:ext cx="8093434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  <m:f>
                            <m:f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A14C150-C195-4D00-96E5-7F12E536C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908" y="6121179"/>
                <a:ext cx="8093434" cy="616387"/>
              </a:xfrm>
              <a:prstGeom prst="rect">
                <a:avLst/>
              </a:prstGeom>
              <a:blipFill>
                <a:blip r:embed="rId13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A5302B3-A56B-47EB-9D23-88535B4DDF24}"/>
                  </a:ext>
                </a:extLst>
              </p:cNvPr>
              <p:cNvSpPr txBox="1"/>
              <p:nvPr/>
            </p:nvSpPr>
            <p:spPr>
              <a:xfrm>
                <a:off x="1462301" y="1671924"/>
                <a:ext cx="3070777" cy="43088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kumimoji="1" lang="en-US" altLang="ja-JP" sz="2800" b="0" dirty="0"/>
                  <a:t>Case 1: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A5302B3-A56B-47EB-9D23-88535B4DD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301" y="1671924"/>
                <a:ext cx="3070777" cy="430887"/>
              </a:xfrm>
              <a:prstGeom prst="rect">
                <a:avLst/>
              </a:prstGeom>
              <a:blipFill>
                <a:blip r:embed="rId14"/>
                <a:stretch>
                  <a:fillRect l="-7143" t="-25352" b="-492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075C1AE-2243-4AF9-9B3A-EE21217345F0}"/>
                  </a:ext>
                </a:extLst>
              </p:cNvPr>
              <p:cNvSpPr txBox="1"/>
              <p:nvPr/>
            </p:nvSpPr>
            <p:spPr>
              <a:xfrm>
                <a:off x="6804191" y="1699880"/>
                <a:ext cx="3125279" cy="43088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kumimoji="1" lang="en-US" altLang="ja-JP" sz="2800" b="0" dirty="0"/>
                  <a:t>Case 2: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075C1AE-2243-4AF9-9B3A-EE2121734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191" y="1699880"/>
                <a:ext cx="3125279" cy="430887"/>
              </a:xfrm>
              <a:prstGeom prst="rect">
                <a:avLst/>
              </a:prstGeom>
              <a:blipFill>
                <a:blip r:embed="rId15"/>
                <a:stretch>
                  <a:fillRect l="-6823" t="-25352" b="-478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097DEB-AFDD-42D8-842A-BB6CC9109222}"/>
              </a:ext>
            </a:extLst>
          </p:cNvPr>
          <p:cNvSpPr txBox="1"/>
          <p:nvPr/>
        </p:nvSpPr>
        <p:spPr>
          <a:xfrm>
            <a:off x="6733485" y="444903"/>
            <a:ext cx="356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Transport coefficients: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87883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30EC952-83BF-4F92-B880-0BA68193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1" lang="en-US" altLang="ja-JP" dirty="0"/>
              <a:t>Constraints of initial conditions from non-linear causality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C411045-DEDB-4A01-80DE-F7A1DAF97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40F179-1CFE-4BBB-9BE0-81B53BB0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317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3E2D4A-11C9-4701-89B5-6B360830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Behavior of solutions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5B77440-9881-41DB-BDEF-3E3BA951C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15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DD2288B-B8C3-4482-A9EF-D64249252881}"/>
                  </a:ext>
                </a:extLst>
              </p:cNvPr>
              <p:cNvSpPr txBox="1"/>
              <p:nvPr/>
            </p:nvSpPr>
            <p:spPr>
              <a:xfrm>
                <a:off x="1961278" y="1513832"/>
                <a:ext cx="8269443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−4</m:t>
                          </m:r>
                          <m:f>
                            <m:f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  <m:t>𝜏𝜋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  <m:t>𝜏𝜋</m:t>
                                  </m:r>
                                </m:sub>
                              </m:s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𝑤𝑓</m:t>
                              </m:r>
                            </m:den>
                          </m:f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𝑓𝑤</m:t>
                              </m:r>
                            </m:den>
                          </m:f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  <m:t>𝜏𝜋</m:t>
                                  </m:r>
                                </m:sub>
                              </m:s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DD2288B-B8C3-4482-A9EF-D64249252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278" y="1513832"/>
                <a:ext cx="8269443" cy="968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66B22B3-3145-49C3-89FC-F5C5D0D0DF57}"/>
                  </a:ext>
                </a:extLst>
              </p:cNvPr>
              <p:cNvSpPr txBox="1"/>
              <p:nvPr/>
            </p:nvSpPr>
            <p:spPr>
              <a:xfrm>
                <a:off x="6800439" y="4637693"/>
                <a:ext cx="2268250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𝜏𝜋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func>
                            <m:func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66B22B3-3145-49C3-89FC-F5C5D0D0D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439" y="4637693"/>
                <a:ext cx="2268250" cy="818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E6AE647-9AF7-44BF-BC72-81701AAE6C9F}"/>
                  </a:ext>
                </a:extLst>
              </p:cNvPr>
              <p:cNvSpPr txBox="1"/>
              <p:nvPr/>
            </p:nvSpPr>
            <p:spPr>
              <a:xfrm>
                <a:off x="6800439" y="3205191"/>
                <a:ext cx="1358384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E6AE647-9AF7-44BF-BC72-81701AAE6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439" y="3205191"/>
                <a:ext cx="1358384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01B2EE-062E-45A4-9E57-F4013116822F}"/>
              </a:ext>
            </a:extLst>
          </p:cNvPr>
          <p:cNvSpPr txBox="1"/>
          <p:nvPr/>
        </p:nvSpPr>
        <p:spPr>
          <a:xfrm>
            <a:off x="8061586" y="5521367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R. Baier </a:t>
            </a:r>
            <a:r>
              <a:rPr kumimoji="1" lang="en-US" altLang="ja-JP" i="1" dirty="0"/>
              <a:t>et al</a:t>
            </a:r>
            <a:r>
              <a:rPr kumimoji="1" lang="en-US" altLang="ja-JP" dirty="0"/>
              <a:t>., JHEP 0804, 100 (2008).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C89E481-7938-4D03-87CB-ED31E28578FE}"/>
                  </a:ext>
                </a:extLst>
              </p:cNvPr>
              <p:cNvSpPr txBox="1"/>
              <p:nvPr/>
            </p:nvSpPr>
            <p:spPr>
              <a:xfrm>
                <a:off x="1389469" y="5975092"/>
                <a:ext cx="36413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dirty="0"/>
                  <a:t>“Flow vector”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C89E481-7938-4D03-87CB-ED31E2857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469" y="5975092"/>
                <a:ext cx="3641318" cy="523220"/>
              </a:xfrm>
              <a:prstGeom prst="rect">
                <a:avLst/>
              </a:prstGeom>
              <a:blipFill>
                <a:blip r:embed="rId5"/>
                <a:stretch>
                  <a:fillRect l="-3518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6756A60-810E-4FEB-8193-CE467D50080C}"/>
              </a:ext>
            </a:extLst>
          </p:cNvPr>
          <p:cNvSpPr txBox="1"/>
          <p:nvPr/>
        </p:nvSpPr>
        <p:spPr>
          <a:xfrm>
            <a:off x="6904037" y="3997089"/>
            <a:ext cx="492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/>
              <a:t>P.Kovtun</a:t>
            </a:r>
            <a:r>
              <a:rPr kumimoji="1" lang="en-US" altLang="ja-JP" dirty="0"/>
              <a:t> et al., Phys. Rev. Lett. 94, 111601 (2005).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D6ABF78-1DAA-495B-BA46-21000D541C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165" y="2716283"/>
            <a:ext cx="4355756" cy="3261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33AE390-B54A-48BA-9EC4-A197C40C2C59}"/>
                  </a:ext>
                </a:extLst>
              </p:cNvPr>
              <p:cNvSpPr txBox="1"/>
              <p:nvPr/>
            </p:nvSpPr>
            <p:spPr>
              <a:xfrm>
                <a:off x="3571905" y="4770383"/>
                <a:ext cx="1248803" cy="819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kumimoji="1"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33AE390-B54A-48BA-9EC4-A197C40C2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05" y="4770383"/>
                <a:ext cx="1248803" cy="8191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DFB7C83-A1C4-456F-8FCD-640A63C5E8F1}"/>
                  </a:ext>
                </a:extLst>
              </p:cNvPr>
              <p:cNvSpPr txBox="1"/>
              <p:nvPr/>
            </p:nvSpPr>
            <p:spPr>
              <a:xfrm>
                <a:off x="3571905" y="2794380"/>
                <a:ext cx="1248803" cy="819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kumimoji="1"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DFB7C83-A1C4-456F-8FCD-640A63C5E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05" y="2794380"/>
                <a:ext cx="1248803" cy="8191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0CC2A394-D8D7-4C2D-A672-154511BAF253}"/>
              </a:ext>
            </a:extLst>
          </p:cNvPr>
          <p:cNvSpPr/>
          <p:nvPr/>
        </p:nvSpPr>
        <p:spPr>
          <a:xfrm>
            <a:off x="5651182" y="2991684"/>
            <a:ext cx="6177601" cy="300941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57A60F-EEEA-4E6C-A9DB-AA929DD4FCE9}"/>
              </a:ext>
            </a:extLst>
          </p:cNvPr>
          <p:cNvSpPr txBox="1"/>
          <p:nvPr/>
        </p:nvSpPr>
        <p:spPr>
          <a:xfrm>
            <a:off x="5863233" y="2716283"/>
            <a:ext cx="5753498" cy="523220"/>
          </a:xfrm>
          <a:prstGeom prst="rect">
            <a:avLst/>
          </a:prstGeom>
          <a:solidFill>
            <a:srgbClr val="2F5597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Transport coefficients from </a:t>
            </a:r>
            <a:r>
              <a:rPr kumimoji="1" lang="en-US" altLang="ja-JP" sz="2800" dirty="0" err="1"/>
              <a:t>AdS</a:t>
            </a:r>
            <a:r>
              <a:rPr kumimoji="1" lang="en-US" altLang="ja-JP" sz="2800" dirty="0"/>
              <a:t>/CFT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61136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17A98F-9073-4CD8-B160-42947778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“Time” evolution of</a:t>
            </a:r>
            <a:r>
              <a:rPr kumimoji="1" lang="en-US" altLang="ja-JP" dirty="0"/>
              <a:t> equilibrium measure 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006924C-B3F2-4328-9109-21EA2FCB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2094446-8373-4A6A-85A7-E7446F47B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82" y="1704137"/>
            <a:ext cx="5760000" cy="4312835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CFF0F17-1D07-46E4-AA4B-485C7C027F78}"/>
              </a:ext>
            </a:extLst>
          </p:cNvPr>
          <p:cNvCxnSpPr/>
          <p:nvPr/>
        </p:nvCxnSpPr>
        <p:spPr>
          <a:xfrm>
            <a:off x="3638936" y="4875914"/>
            <a:ext cx="75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EF1991-62C2-4672-807E-31422A740802}"/>
              </a:ext>
            </a:extLst>
          </p:cNvPr>
          <p:cNvSpPr txBox="1"/>
          <p:nvPr/>
        </p:nvSpPr>
        <p:spPr>
          <a:xfrm>
            <a:off x="4480040" y="4329907"/>
            <a:ext cx="2127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</a:rPr>
              <a:t>1st (gradient exp.)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D0C2678-5FBB-4118-946D-321641A6679A}"/>
              </a:ext>
            </a:extLst>
          </p:cNvPr>
          <p:cNvCxnSpPr/>
          <p:nvPr/>
        </p:nvCxnSpPr>
        <p:spPr>
          <a:xfrm>
            <a:off x="3647075" y="4542423"/>
            <a:ext cx="756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3BC90F-59DE-44CE-8D25-F59475E792D5}"/>
              </a:ext>
            </a:extLst>
          </p:cNvPr>
          <p:cNvSpPr txBox="1"/>
          <p:nvPr/>
        </p:nvSpPr>
        <p:spPr>
          <a:xfrm>
            <a:off x="4469530" y="4668802"/>
            <a:ext cx="2268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</a:rPr>
              <a:t>2nd (gradient exp.)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D2869C0F-9DD7-49D3-8FAE-0ED45FACF924}"/>
              </a:ext>
            </a:extLst>
          </p:cNvPr>
          <p:cNvCxnSpPr/>
          <p:nvPr/>
        </p:nvCxnSpPr>
        <p:spPr>
          <a:xfrm>
            <a:off x="3638936" y="5268314"/>
            <a:ext cx="756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902E15B-1FFC-431E-8017-7565046C76C0}"/>
                  </a:ext>
                </a:extLst>
              </p:cNvPr>
              <p:cNvSpPr txBox="1"/>
              <p:nvPr/>
            </p:nvSpPr>
            <p:spPr>
              <a:xfrm>
                <a:off x="4522080" y="5100030"/>
                <a:ext cx="13334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902E15B-1FFC-431E-8017-7565046C7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80" y="5100030"/>
                <a:ext cx="1333442" cy="307777"/>
              </a:xfrm>
              <a:prstGeom prst="rect">
                <a:avLst/>
              </a:prstGeom>
              <a:blipFill>
                <a:blip r:embed="rId3"/>
                <a:stretch>
                  <a:fillRect l="-9132" t="-166000" r="-3196" b="-25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2C42745-609D-4E87-971F-E6CF1FA4E64F}"/>
              </a:ext>
            </a:extLst>
          </p:cNvPr>
          <p:cNvCxnSpPr/>
          <p:nvPr/>
        </p:nvCxnSpPr>
        <p:spPr>
          <a:xfrm>
            <a:off x="3647075" y="2212431"/>
            <a:ext cx="75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118C424-6028-4866-BB08-D198D1CF7A82}"/>
              </a:ext>
            </a:extLst>
          </p:cNvPr>
          <p:cNvSpPr txBox="1"/>
          <p:nvPr/>
        </p:nvSpPr>
        <p:spPr>
          <a:xfrm>
            <a:off x="4480040" y="2012376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</a:rPr>
              <a:t>Conformal fluid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975B0C8-470A-4075-9772-8FD936DF28D8}"/>
                  </a:ext>
                </a:extLst>
              </p:cNvPr>
              <p:cNvSpPr txBox="1"/>
              <p:nvPr/>
            </p:nvSpPr>
            <p:spPr>
              <a:xfrm>
                <a:off x="7354479" y="2162674"/>
                <a:ext cx="4217950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𝜏𝜋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2−</m:t>
                          </m:r>
                          <m:func>
                            <m:func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2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975B0C8-470A-4075-9772-8FD936DF2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479" y="2162674"/>
                <a:ext cx="4217950" cy="818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1BF822F-B2A8-4A9A-BE5F-C0866DE714BF}"/>
                  </a:ext>
                </a:extLst>
              </p:cNvPr>
              <p:cNvSpPr txBox="1"/>
              <p:nvPr/>
            </p:nvSpPr>
            <p:spPr>
              <a:xfrm>
                <a:off x="7870130" y="3010624"/>
                <a:ext cx="13999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0.208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1BF822F-B2A8-4A9A-BE5F-C0866DE71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130" y="3010624"/>
                <a:ext cx="139999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3B5D966-4AC7-4868-89E0-3463293DB333}"/>
                  </a:ext>
                </a:extLst>
              </p:cNvPr>
              <p:cNvSpPr txBox="1"/>
              <p:nvPr/>
            </p:nvSpPr>
            <p:spPr>
              <a:xfrm>
                <a:off x="7550960" y="3921807"/>
                <a:ext cx="402146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>
                    <a:sym typeface="Wingdings" panose="05000000000000000000" pitchFamily="2" charset="2"/>
                  </a:rPr>
                  <a:t> </a:t>
                </a:r>
                <a:r>
                  <a:rPr kumimoji="1" lang="en-US" altLang="ja-JP" sz="2800" dirty="0"/>
                  <a:t>Solutions relax to a single curve with relaxation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3B5D966-4AC7-4868-89E0-3463293DB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960" y="3921807"/>
                <a:ext cx="4021469" cy="1384995"/>
              </a:xfrm>
              <a:prstGeom prst="rect">
                <a:avLst/>
              </a:prstGeom>
              <a:blipFill>
                <a:blip r:embed="rId6"/>
                <a:stretch>
                  <a:fillRect t="-4386" b="-109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1CF7236-991E-4317-BB03-E4DFFE605EA4}"/>
              </a:ext>
            </a:extLst>
          </p:cNvPr>
          <p:cNvSpPr txBox="1"/>
          <p:nvPr/>
        </p:nvSpPr>
        <p:spPr>
          <a:xfrm>
            <a:off x="7545910" y="5507147"/>
            <a:ext cx="4097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“Hydrodynamic attractor”</a:t>
            </a:r>
            <a:endParaRPr kumimoji="1" lang="ja-JP" altLang="en-US" sz="2800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756FADC-8921-46BC-BC47-71E62721834C}"/>
              </a:ext>
            </a:extLst>
          </p:cNvPr>
          <p:cNvSpPr/>
          <p:nvPr/>
        </p:nvSpPr>
        <p:spPr>
          <a:xfrm>
            <a:off x="6997668" y="1914235"/>
            <a:ext cx="4910553" cy="172234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6A1714-3EB6-4614-B703-1EEC48859C5F}"/>
              </a:ext>
            </a:extLst>
          </p:cNvPr>
          <p:cNvSpPr txBox="1"/>
          <p:nvPr/>
        </p:nvSpPr>
        <p:spPr>
          <a:xfrm>
            <a:off x="7215528" y="1634789"/>
            <a:ext cx="2805576" cy="523220"/>
          </a:xfrm>
          <a:prstGeom prst="rect">
            <a:avLst/>
          </a:prstGeom>
          <a:solidFill>
            <a:srgbClr val="2F5597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Relaxation “time”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9072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9AB1D-47F5-43C1-A68B-6E295DBB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Constraint on equilibrium measure </a:t>
            </a:r>
            <a:br>
              <a:rPr lang="en-US" altLang="ja-JP" dirty="0"/>
            </a:br>
            <a:r>
              <a:rPr lang="en-US" altLang="ja-JP" dirty="0"/>
              <a:t>f</a:t>
            </a:r>
            <a:r>
              <a:rPr kumimoji="1" lang="en-US" altLang="ja-JP" dirty="0"/>
              <a:t>rom non-linear causality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45D744-E9F0-4B6B-AD0D-CF13FB86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37BB152-FF16-473A-85F8-61785FB0B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8" r="13462"/>
          <a:stretch/>
        </p:blipFill>
        <p:spPr>
          <a:xfrm>
            <a:off x="1055592" y="1695432"/>
            <a:ext cx="5760000" cy="4238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2B644CE-AA53-4CD5-881D-A760050B897E}"/>
                  </a:ext>
                </a:extLst>
              </p:cNvPr>
              <p:cNvSpPr txBox="1"/>
              <p:nvPr/>
            </p:nvSpPr>
            <p:spPr>
              <a:xfrm>
                <a:off x="4317017" y="2240141"/>
                <a:ext cx="14443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&gt;1.12</m:t>
                      </m:r>
                    </m:oMath>
                  </m:oMathPara>
                </a14:m>
                <a:endParaRPr kumimoji="1"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2B644CE-AA53-4CD5-881D-A760050B8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017" y="2240141"/>
                <a:ext cx="144437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82D7A0-6D27-4907-AA02-C4CDEA75E169}"/>
              </a:ext>
            </a:extLst>
          </p:cNvPr>
          <p:cNvSpPr txBox="1"/>
          <p:nvPr/>
        </p:nvSpPr>
        <p:spPr>
          <a:xfrm>
            <a:off x="7152820" y="1721087"/>
            <a:ext cx="4831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4000" dirty="0"/>
              <a:t>Acausal</a:t>
            </a:r>
            <a:r>
              <a:rPr kumimoji="1" lang="en-US" altLang="ja-JP" sz="2800" dirty="0"/>
              <a:t> </a:t>
            </a:r>
            <a:r>
              <a:rPr kumimoji="1" lang="en-US" altLang="ja-JP" sz="2000" dirty="0"/>
              <a:t>from necessary conditions</a:t>
            </a:r>
            <a:endParaRPr kumimoji="1"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C3A3DB1-5C8C-4B2B-A5AA-999DEF863369}"/>
              </a:ext>
            </a:extLst>
          </p:cNvPr>
          <p:cNvSpPr txBox="1"/>
          <p:nvPr/>
        </p:nvSpPr>
        <p:spPr>
          <a:xfrm>
            <a:off x="7152819" y="3894387"/>
            <a:ext cx="4652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4400" dirty="0"/>
              <a:t>Causal</a:t>
            </a:r>
            <a:r>
              <a:rPr kumimoji="1" lang="en-US" altLang="ja-JP" sz="2800" dirty="0"/>
              <a:t> </a:t>
            </a:r>
            <a:r>
              <a:rPr kumimoji="1" lang="en-US" altLang="ja-JP" sz="2000" dirty="0"/>
              <a:t>from sufficient conditions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63536D0-7201-426B-8FE4-E42B04595072}"/>
                  </a:ext>
                </a:extLst>
              </p:cNvPr>
              <p:cNvSpPr txBox="1"/>
              <p:nvPr/>
            </p:nvSpPr>
            <p:spPr>
              <a:xfrm>
                <a:off x="3983106" y="4059413"/>
                <a:ext cx="25832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0.96</m:t>
                      </m:r>
                      <m:r>
                        <a:rPr kumimoji="1" lang="en-US" altLang="ja-JP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&lt;1.03</m:t>
                      </m:r>
                    </m:oMath>
                  </m:oMathPara>
                </a14:m>
                <a:endParaRPr kumimoji="1" lang="ja-JP" alt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63536D0-7201-426B-8FE4-E42B04595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106" y="4059413"/>
                <a:ext cx="258327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グラフィックス 9" descr="警告">
            <a:extLst>
              <a:ext uri="{FF2B5EF4-FFF2-40B4-BE49-F238E27FC236}">
                <a16:creationId xmlns:a16="http://schemas.microsoft.com/office/drawing/2014/main" id="{8179BD19-FBFC-4D49-A24E-94CE3C298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46199" y="2646919"/>
            <a:ext cx="455777" cy="45577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09D55A2-230B-4F6C-A787-42E880ED9849}"/>
              </a:ext>
            </a:extLst>
          </p:cNvPr>
          <p:cNvSpPr txBox="1"/>
          <p:nvPr/>
        </p:nvSpPr>
        <p:spPr>
          <a:xfrm>
            <a:off x="4719368" y="2613197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solidFill>
                  <a:srgbClr val="FF0000"/>
                </a:solidFill>
              </a:rPr>
              <a:t>Acausal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12" name="グラフィックス 11" descr="警告">
            <a:extLst>
              <a:ext uri="{FF2B5EF4-FFF2-40B4-BE49-F238E27FC236}">
                <a16:creationId xmlns:a16="http://schemas.microsoft.com/office/drawing/2014/main" id="{0E52341E-80A7-4E79-ABEA-8E86FAFDF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8941" y="4551914"/>
            <a:ext cx="455777" cy="45577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90E3DDA-9393-4448-B82D-3ED1D0982BFC}"/>
              </a:ext>
            </a:extLst>
          </p:cNvPr>
          <p:cNvSpPr txBox="1"/>
          <p:nvPr/>
        </p:nvSpPr>
        <p:spPr>
          <a:xfrm>
            <a:off x="4712110" y="4518192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solidFill>
                  <a:srgbClr val="FF0000"/>
                </a:solidFill>
              </a:rPr>
              <a:t>Acausal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96FB3B1-E771-40F1-907C-F2D857D8D9E8}"/>
              </a:ext>
            </a:extLst>
          </p:cNvPr>
          <p:cNvSpPr txBox="1"/>
          <p:nvPr/>
        </p:nvSpPr>
        <p:spPr>
          <a:xfrm>
            <a:off x="3954273" y="3564684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solidFill>
                  <a:srgbClr val="0070C0"/>
                </a:solidFill>
              </a:rPr>
              <a:t>Causal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7135815-8AE8-49A6-A560-83F223F339B6}"/>
              </a:ext>
            </a:extLst>
          </p:cNvPr>
          <p:cNvSpPr txBox="1"/>
          <p:nvPr/>
        </p:nvSpPr>
        <p:spPr>
          <a:xfrm>
            <a:off x="741796" y="6074890"/>
            <a:ext cx="10729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Relation between inverse Reynolds number and violation of causality</a:t>
            </a:r>
            <a:endParaRPr kumimoji="1" lang="ja-JP" altLang="en-US" sz="2800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AFE8AAF4-4812-4897-B2EB-E8C71777E8F8}"/>
              </a:ext>
            </a:extLst>
          </p:cNvPr>
          <p:cNvSpPr/>
          <p:nvPr/>
        </p:nvSpPr>
        <p:spPr>
          <a:xfrm>
            <a:off x="7292666" y="2628405"/>
            <a:ext cx="1022108" cy="65279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4D0F8E3-826F-47BD-9927-838D636E0412}"/>
                  </a:ext>
                </a:extLst>
              </p:cNvPr>
              <p:cNvSpPr txBox="1"/>
              <p:nvPr/>
            </p:nvSpPr>
            <p:spPr>
              <a:xfrm>
                <a:off x="8531001" y="2643878"/>
                <a:ext cx="290239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Sup>
                        <m:sSubSupPr>
                          <m:ctrlP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&gt;0.96</m:t>
                      </m:r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4D0F8E3-826F-47BD-9927-838D636E0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001" y="2643878"/>
                <a:ext cx="2902398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矢印: 右 17">
            <a:extLst>
              <a:ext uri="{FF2B5EF4-FFF2-40B4-BE49-F238E27FC236}">
                <a16:creationId xmlns:a16="http://schemas.microsoft.com/office/drawing/2014/main" id="{1C152DB2-3343-4E7F-92AC-89B3C3B896CC}"/>
              </a:ext>
            </a:extLst>
          </p:cNvPr>
          <p:cNvSpPr/>
          <p:nvPr/>
        </p:nvSpPr>
        <p:spPr>
          <a:xfrm>
            <a:off x="7292666" y="4872987"/>
            <a:ext cx="1022108" cy="65279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1FBF85-361C-454E-A9E0-6C95C754665D}"/>
                  </a:ext>
                </a:extLst>
              </p:cNvPr>
              <p:cNvSpPr txBox="1"/>
              <p:nvPr/>
            </p:nvSpPr>
            <p:spPr>
              <a:xfrm>
                <a:off x="8640737" y="4891609"/>
                <a:ext cx="290239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Sup>
                        <m:sSubSupPr>
                          <m:ctrlP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&lt;0.24</m:t>
                      </m:r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1FBF85-361C-454E-A9E0-6C95C7546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737" y="4891609"/>
                <a:ext cx="2902398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AD6CEE8-F43F-44DB-B6C2-B6F62A1E47C3}"/>
                  </a:ext>
                </a:extLst>
              </p:cNvPr>
              <p:cNvSpPr txBox="1"/>
              <p:nvPr/>
            </p:nvSpPr>
            <p:spPr>
              <a:xfrm>
                <a:off x="10543531" y="3242581"/>
                <a:ext cx="13163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AD6CEE8-F43F-44DB-B6C2-B6F62A1E4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531" y="3242581"/>
                <a:ext cx="131638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5EC60A0-8202-42B7-A585-3D42FAD13B70}"/>
                  </a:ext>
                </a:extLst>
              </p:cNvPr>
              <p:cNvSpPr txBox="1"/>
              <p:nvPr/>
            </p:nvSpPr>
            <p:spPr>
              <a:xfrm>
                <a:off x="10541637" y="5495786"/>
                <a:ext cx="13163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5EC60A0-8202-42B7-A585-3D42FAD13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637" y="5495786"/>
                <a:ext cx="131638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1C4E3F2D-1AE5-4690-8E08-4404B4DDD6AB}"/>
                  </a:ext>
                </a:extLst>
              </p:cNvPr>
              <p:cNvSpPr/>
              <p:nvPr/>
            </p:nvSpPr>
            <p:spPr>
              <a:xfrm>
                <a:off x="4185411" y="4922652"/>
                <a:ext cx="17075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&lt;0.76 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1C4E3F2D-1AE5-4690-8E08-4404B4DDD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411" y="4922652"/>
                <a:ext cx="170758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190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B71A0B-3413-4406-B764-86DCCC2F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Constraint on initial conditions </a:t>
            </a:r>
            <a:br>
              <a:rPr kumimoji="1" lang="en-US" altLang="ja-JP" dirty="0"/>
            </a:br>
            <a:r>
              <a:rPr kumimoji="1" lang="en-US" altLang="ja-JP" dirty="0"/>
              <a:t>from non-</a:t>
            </a:r>
            <a:r>
              <a:rPr lang="en-US" altLang="ja-JP" dirty="0"/>
              <a:t>linear causality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3260643-6ACE-43C4-A3FE-C7917B77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0CF57B-DD1B-4031-B9F9-0C464C9FAFED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A4E51A-6D29-4183-B425-D3B6D3E52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09" r="12694"/>
          <a:stretch/>
        </p:blipFill>
        <p:spPr>
          <a:xfrm>
            <a:off x="3216000" y="1606608"/>
            <a:ext cx="5760000" cy="4390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65A6780-5D6E-4EAF-A7C4-D07B390FEB20}"/>
                  </a:ext>
                </a:extLst>
              </p:cNvPr>
              <p:cNvSpPr txBox="1"/>
              <p:nvPr/>
            </p:nvSpPr>
            <p:spPr>
              <a:xfrm>
                <a:off x="106942" y="2087066"/>
                <a:ext cx="3013246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/>
                  <a:t>Boundary (for necessary conditions): </a:t>
                </a:r>
              </a:p>
              <a:p>
                <a:pPr algn="ctr"/>
                <a:r>
                  <a:rPr kumimoji="1" lang="en-US" altLang="ja-JP" sz="2800" dirty="0"/>
                  <a:t>A solution goes across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</m:den>
                    </m:f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at </a:t>
                </a:r>
                <a14:m>
                  <m:oMath xmlns:m="http://schemas.openxmlformats.org/officeDocument/2006/math"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)=(0.38, 1.12)</m:t>
                    </m:r>
                  </m:oMath>
                </a14:m>
                <a:r>
                  <a:rPr kumimoji="1" lang="en-US" altLang="ja-JP" sz="2800" dirty="0"/>
                  <a:t>.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65A6780-5D6E-4EAF-A7C4-D07B390FE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2" y="2087066"/>
                <a:ext cx="3013246" cy="3108543"/>
              </a:xfrm>
              <a:prstGeom prst="rect">
                <a:avLst/>
              </a:prstGeom>
              <a:blipFill>
                <a:blip r:embed="rId3"/>
                <a:stretch>
                  <a:fillRect l="-3846" t="-1961" b="-45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AB65B70-CBB5-482A-AF14-908B5BE8B6DE}"/>
                  </a:ext>
                </a:extLst>
              </p:cNvPr>
              <p:cNvSpPr txBox="1"/>
              <p:nvPr/>
            </p:nvSpPr>
            <p:spPr>
              <a:xfrm>
                <a:off x="9084162" y="2090012"/>
                <a:ext cx="3013246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/>
                  <a:t>Boundary (for sufficient conditions): </a:t>
                </a:r>
              </a:p>
              <a:p>
                <a:pPr algn="ctr"/>
                <a:r>
                  <a:rPr kumimoji="1" lang="en-US" altLang="ja-JP" sz="2800" dirty="0"/>
                  <a:t>A solution goes across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</m:den>
                    </m:f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at </a:t>
                </a:r>
                <a14:m>
                  <m:oMath xmlns:m="http://schemas.openxmlformats.org/officeDocument/2006/math"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)=(1.54, 1.03).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AB65B70-CBB5-482A-AF14-908B5BE8B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162" y="2090012"/>
                <a:ext cx="3013246" cy="3108543"/>
              </a:xfrm>
              <a:prstGeom prst="rect">
                <a:avLst/>
              </a:prstGeom>
              <a:blipFill>
                <a:blip r:embed="rId4"/>
                <a:stretch>
                  <a:fillRect l="-3644" t="-21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星: 5 pt 7">
            <a:extLst>
              <a:ext uri="{FF2B5EF4-FFF2-40B4-BE49-F238E27FC236}">
                <a16:creationId xmlns:a16="http://schemas.microsoft.com/office/drawing/2014/main" id="{1FCEE274-92C2-436E-AD3E-264F98988C56}"/>
              </a:ext>
            </a:extLst>
          </p:cNvPr>
          <p:cNvSpPr>
            <a:spLocks noChangeAspect="1"/>
          </p:cNvSpPr>
          <p:nvPr/>
        </p:nvSpPr>
        <p:spPr>
          <a:xfrm>
            <a:off x="4596200" y="2952643"/>
            <a:ext cx="252000" cy="25200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星: 5 pt 8">
            <a:extLst>
              <a:ext uri="{FF2B5EF4-FFF2-40B4-BE49-F238E27FC236}">
                <a16:creationId xmlns:a16="http://schemas.microsoft.com/office/drawing/2014/main" id="{D63C8682-8746-43FB-86C7-1685F07899B4}"/>
              </a:ext>
            </a:extLst>
          </p:cNvPr>
          <p:cNvSpPr>
            <a:spLocks noChangeAspect="1"/>
          </p:cNvSpPr>
          <p:nvPr/>
        </p:nvSpPr>
        <p:spPr>
          <a:xfrm>
            <a:off x="7307555" y="3344920"/>
            <a:ext cx="252000" cy="25200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DC68A26F-6FDB-4C28-BCFB-6531F834AF6A}"/>
              </a:ext>
            </a:extLst>
          </p:cNvPr>
          <p:cNvSpPr/>
          <p:nvPr/>
        </p:nvSpPr>
        <p:spPr>
          <a:xfrm>
            <a:off x="3124142" y="2860288"/>
            <a:ext cx="1472057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2B72DCD-EF98-49BF-A4E5-ED527E8F1F62}"/>
              </a:ext>
            </a:extLst>
          </p:cNvPr>
          <p:cNvSpPr/>
          <p:nvPr/>
        </p:nvSpPr>
        <p:spPr>
          <a:xfrm>
            <a:off x="102988" y="1993786"/>
            <a:ext cx="3013246" cy="33184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65853C7-0456-4B6C-B5E2-F8F9CE095223}"/>
              </a:ext>
            </a:extLst>
          </p:cNvPr>
          <p:cNvSpPr/>
          <p:nvPr/>
        </p:nvSpPr>
        <p:spPr>
          <a:xfrm>
            <a:off x="9085816" y="1983732"/>
            <a:ext cx="3013246" cy="332849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1CF0F2A3-73FD-482E-9E9D-4DCC7EB6C62D}"/>
              </a:ext>
            </a:extLst>
          </p:cNvPr>
          <p:cNvSpPr/>
          <p:nvPr/>
        </p:nvSpPr>
        <p:spPr>
          <a:xfrm flipH="1">
            <a:off x="7577678" y="3197717"/>
            <a:ext cx="1504829" cy="48463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009F2A-41D4-4E9E-BFA7-B7C35077F611}"/>
              </a:ext>
            </a:extLst>
          </p:cNvPr>
          <p:cNvSpPr txBox="1"/>
          <p:nvPr/>
        </p:nvSpPr>
        <p:spPr>
          <a:xfrm>
            <a:off x="2773616" y="5892006"/>
            <a:ext cx="66447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Initial conditions in </a:t>
            </a:r>
            <a:r>
              <a:rPr kumimoji="1" lang="en-US" altLang="ja-JP" sz="2800" dirty="0" err="1"/>
              <a:t>Bjorken</a:t>
            </a:r>
            <a:r>
              <a:rPr kumimoji="1" lang="en-US" altLang="ja-JP" sz="2800" dirty="0"/>
              <a:t> expansion are</a:t>
            </a:r>
          </a:p>
          <a:p>
            <a:pPr algn="ctr"/>
            <a:r>
              <a:rPr kumimoji="1" lang="en-US" altLang="ja-JP" sz="2800" dirty="0"/>
              <a:t>highly constrained by non-linear causality.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AEADDB1-7F90-4850-A545-BEB7D7BDE6DB}"/>
                  </a:ext>
                </a:extLst>
              </p:cNvPr>
              <p:cNvSpPr txBox="1"/>
              <p:nvPr/>
            </p:nvSpPr>
            <p:spPr>
              <a:xfrm>
                <a:off x="3754810" y="4943615"/>
                <a:ext cx="18696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(0.11, 0.76)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AEADDB1-7F90-4850-A545-BEB7D7BDE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810" y="4943615"/>
                <a:ext cx="186961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星: 5 pt 14">
            <a:extLst>
              <a:ext uri="{FF2B5EF4-FFF2-40B4-BE49-F238E27FC236}">
                <a16:creationId xmlns:a16="http://schemas.microsoft.com/office/drawing/2014/main" id="{B180337A-F6F5-4785-908F-FE43CBDC309D}"/>
              </a:ext>
            </a:extLst>
          </p:cNvPr>
          <p:cNvSpPr>
            <a:spLocks noChangeAspect="1"/>
          </p:cNvSpPr>
          <p:nvPr/>
        </p:nvSpPr>
        <p:spPr>
          <a:xfrm>
            <a:off x="3930496" y="4693218"/>
            <a:ext cx="252000" cy="252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75FA628F-011E-4FDE-9911-CEE43CD28194}"/>
              </a:ext>
            </a:extLst>
          </p:cNvPr>
          <p:cNvSpPr/>
          <p:nvPr/>
        </p:nvSpPr>
        <p:spPr>
          <a:xfrm>
            <a:off x="4067115" y="3038986"/>
            <a:ext cx="620941" cy="1783385"/>
          </a:xfrm>
          <a:custGeom>
            <a:avLst/>
            <a:gdLst>
              <a:gd name="connsiteX0" fmla="*/ 0 w 468086"/>
              <a:gd name="connsiteY0" fmla="*/ 1349829 h 1349829"/>
              <a:gd name="connsiteX1" fmla="*/ 195943 w 468086"/>
              <a:gd name="connsiteY1" fmla="*/ 468086 h 1349829"/>
              <a:gd name="connsiteX2" fmla="*/ 468086 w 468086"/>
              <a:gd name="connsiteY2" fmla="*/ 0 h 1349829"/>
              <a:gd name="connsiteX0" fmla="*/ 0 w 468086"/>
              <a:gd name="connsiteY0" fmla="*/ 1349829 h 1349829"/>
              <a:gd name="connsiteX1" fmla="*/ 195943 w 468086"/>
              <a:gd name="connsiteY1" fmla="*/ 537296 h 1349829"/>
              <a:gd name="connsiteX2" fmla="*/ 468086 w 468086"/>
              <a:gd name="connsiteY2" fmla="*/ 0 h 1349829"/>
              <a:gd name="connsiteX0" fmla="*/ 0 w 468086"/>
              <a:gd name="connsiteY0" fmla="*/ 1349829 h 1349829"/>
              <a:gd name="connsiteX1" fmla="*/ 115524 w 468086"/>
              <a:gd name="connsiteY1" fmla="*/ 779532 h 1349829"/>
              <a:gd name="connsiteX2" fmla="*/ 468086 w 468086"/>
              <a:gd name="connsiteY2" fmla="*/ 0 h 1349829"/>
              <a:gd name="connsiteX0" fmla="*/ 0 w 468086"/>
              <a:gd name="connsiteY0" fmla="*/ 1349829 h 1349829"/>
              <a:gd name="connsiteX1" fmla="*/ 115524 w 468086"/>
              <a:gd name="connsiteY1" fmla="*/ 779532 h 1349829"/>
              <a:gd name="connsiteX2" fmla="*/ 468086 w 468086"/>
              <a:gd name="connsiteY2" fmla="*/ 0 h 1349829"/>
              <a:gd name="connsiteX0" fmla="*/ 0 w 468086"/>
              <a:gd name="connsiteY0" fmla="*/ 1349829 h 1349829"/>
              <a:gd name="connsiteX1" fmla="*/ 115524 w 468086"/>
              <a:gd name="connsiteY1" fmla="*/ 779532 h 1349829"/>
              <a:gd name="connsiteX2" fmla="*/ 277203 w 468086"/>
              <a:gd name="connsiteY2" fmla="*/ 341338 h 1349829"/>
              <a:gd name="connsiteX3" fmla="*/ 468086 w 468086"/>
              <a:gd name="connsiteY3" fmla="*/ 0 h 1349829"/>
              <a:gd name="connsiteX0" fmla="*/ 0 w 468086"/>
              <a:gd name="connsiteY0" fmla="*/ 1349829 h 1349829"/>
              <a:gd name="connsiteX1" fmla="*/ 115524 w 468086"/>
              <a:gd name="connsiteY1" fmla="*/ 779532 h 1349829"/>
              <a:gd name="connsiteX2" fmla="*/ 242738 w 468086"/>
              <a:gd name="connsiteY2" fmla="*/ 266360 h 1349829"/>
              <a:gd name="connsiteX3" fmla="*/ 468086 w 468086"/>
              <a:gd name="connsiteY3" fmla="*/ 0 h 1349829"/>
              <a:gd name="connsiteX0" fmla="*/ 0 w 468086"/>
              <a:gd name="connsiteY0" fmla="*/ 1349829 h 1349829"/>
              <a:gd name="connsiteX1" fmla="*/ 115524 w 468086"/>
              <a:gd name="connsiteY1" fmla="*/ 779532 h 1349829"/>
              <a:gd name="connsiteX2" fmla="*/ 242738 w 468086"/>
              <a:gd name="connsiteY2" fmla="*/ 266360 h 1349829"/>
              <a:gd name="connsiteX3" fmla="*/ 468086 w 468086"/>
              <a:gd name="connsiteY3" fmla="*/ 0 h 1349829"/>
              <a:gd name="connsiteX0" fmla="*/ 0 w 468086"/>
              <a:gd name="connsiteY0" fmla="*/ 1349829 h 1349829"/>
              <a:gd name="connsiteX1" fmla="*/ 115524 w 468086"/>
              <a:gd name="connsiteY1" fmla="*/ 779532 h 1349829"/>
              <a:gd name="connsiteX2" fmla="*/ 242738 w 468086"/>
              <a:gd name="connsiteY2" fmla="*/ 260592 h 1349829"/>
              <a:gd name="connsiteX3" fmla="*/ 468086 w 468086"/>
              <a:gd name="connsiteY3" fmla="*/ 0 h 1349829"/>
              <a:gd name="connsiteX0" fmla="*/ 0 w 468086"/>
              <a:gd name="connsiteY0" fmla="*/ 1349829 h 1349829"/>
              <a:gd name="connsiteX1" fmla="*/ 115524 w 468086"/>
              <a:gd name="connsiteY1" fmla="*/ 779532 h 1349829"/>
              <a:gd name="connsiteX2" fmla="*/ 242738 w 468086"/>
              <a:gd name="connsiteY2" fmla="*/ 260592 h 1349829"/>
              <a:gd name="connsiteX3" fmla="*/ 468086 w 468086"/>
              <a:gd name="connsiteY3" fmla="*/ 0 h 134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086" h="1349829">
                <a:moveTo>
                  <a:pt x="0" y="1349829"/>
                </a:moveTo>
                <a:cubicBezTo>
                  <a:pt x="58964" y="1021443"/>
                  <a:pt x="75068" y="961071"/>
                  <a:pt x="115524" y="779532"/>
                </a:cubicBezTo>
                <a:cubicBezTo>
                  <a:pt x="155980" y="597993"/>
                  <a:pt x="183978" y="390514"/>
                  <a:pt x="242738" y="260592"/>
                </a:cubicBezTo>
                <a:cubicBezTo>
                  <a:pt x="301498" y="130670"/>
                  <a:pt x="407550" y="28053"/>
                  <a:pt x="468086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星: 5 pt 16">
            <a:extLst>
              <a:ext uri="{FF2B5EF4-FFF2-40B4-BE49-F238E27FC236}">
                <a16:creationId xmlns:a16="http://schemas.microsoft.com/office/drawing/2014/main" id="{7AB3A765-A25B-4897-A641-9B75C08D265F}"/>
              </a:ext>
            </a:extLst>
          </p:cNvPr>
          <p:cNvSpPr>
            <a:spLocks noChangeAspect="1"/>
          </p:cNvSpPr>
          <p:nvPr/>
        </p:nvSpPr>
        <p:spPr>
          <a:xfrm>
            <a:off x="6395558" y="3682349"/>
            <a:ext cx="252000" cy="252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B318D828-BAD9-4E94-9A4B-D82902D8A544}"/>
              </a:ext>
            </a:extLst>
          </p:cNvPr>
          <p:cNvSpPr/>
          <p:nvPr/>
        </p:nvSpPr>
        <p:spPr>
          <a:xfrm>
            <a:off x="6578490" y="3501557"/>
            <a:ext cx="727410" cy="252000"/>
          </a:xfrm>
          <a:custGeom>
            <a:avLst/>
            <a:gdLst>
              <a:gd name="connsiteX0" fmla="*/ 0 w 468086"/>
              <a:gd name="connsiteY0" fmla="*/ 1349829 h 1349829"/>
              <a:gd name="connsiteX1" fmla="*/ 195943 w 468086"/>
              <a:gd name="connsiteY1" fmla="*/ 468086 h 1349829"/>
              <a:gd name="connsiteX2" fmla="*/ 468086 w 468086"/>
              <a:gd name="connsiteY2" fmla="*/ 0 h 134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086" h="1349829">
                <a:moveTo>
                  <a:pt x="0" y="1349829"/>
                </a:moveTo>
                <a:cubicBezTo>
                  <a:pt x="58964" y="1021443"/>
                  <a:pt x="117929" y="693057"/>
                  <a:pt x="195943" y="468086"/>
                </a:cubicBezTo>
                <a:cubicBezTo>
                  <a:pt x="273957" y="243115"/>
                  <a:pt x="371021" y="121557"/>
                  <a:pt x="468086" y="0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5449AF2-769D-4EE7-87DC-F73AFFAF32B3}"/>
                  </a:ext>
                </a:extLst>
              </p:cNvPr>
              <p:cNvSpPr txBox="1"/>
              <p:nvPr/>
            </p:nvSpPr>
            <p:spPr>
              <a:xfrm>
                <a:off x="6323949" y="3960126"/>
                <a:ext cx="18696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(1.10, 0.96)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5449AF2-769D-4EE7-87DC-F73AFFAF3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949" y="3960126"/>
                <a:ext cx="186961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17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 animBg="1"/>
      <p:bldP spid="10" grpId="0" animBg="1"/>
      <p:bldP spid="11" grpId="0" animBg="1"/>
      <p:bldP spid="12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E5F032-252F-49E7-B7BE-08CA2C5E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Discussion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5E53AAD-B659-4030-BAD2-1BE055C85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19</a:t>
            </a:fld>
            <a:endParaRPr kumimoji="1"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3F719A6-C668-4529-861C-3AD6766AA2AB}"/>
              </a:ext>
            </a:extLst>
          </p:cNvPr>
          <p:cNvCxnSpPr>
            <a:cxnSpLocks/>
          </p:cNvCxnSpPr>
          <p:nvPr/>
        </p:nvCxnSpPr>
        <p:spPr>
          <a:xfrm>
            <a:off x="1012370" y="1854822"/>
            <a:ext cx="790302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C698378-6591-4C47-B012-4E40B7749F57}"/>
                  </a:ext>
                </a:extLst>
              </p:cNvPr>
              <p:cNvSpPr txBox="1"/>
              <p:nvPr/>
            </p:nvSpPr>
            <p:spPr>
              <a:xfrm>
                <a:off x="929408" y="1984324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C698378-6591-4C47-B012-4E40B7749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08" y="1984324"/>
                <a:ext cx="29655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9AEFFF5-4D4D-40FA-8DF4-B660BAA92693}"/>
                  </a:ext>
                </a:extLst>
              </p:cNvPr>
              <p:cNvSpPr txBox="1"/>
              <p:nvPr/>
            </p:nvSpPr>
            <p:spPr>
              <a:xfrm>
                <a:off x="8153399" y="1984324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9AEFFF5-4D4D-40FA-8DF4-B660BAA92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399" y="1984324"/>
                <a:ext cx="2965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FD2E4B-B1F4-464C-9323-2F1A3BA16DFD}"/>
              </a:ext>
            </a:extLst>
          </p:cNvPr>
          <p:cNvSpPr txBox="1"/>
          <p:nvPr/>
        </p:nvSpPr>
        <p:spPr>
          <a:xfrm>
            <a:off x="1012370" y="3117562"/>
            <a:ext cx="190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4800" dirty="0">
                <a:solidFill>
                  <a:srgbClr val="00B0F0"/>
                </a:solidFill>
              </a:rPr>
              <a:t>Causal</a:t>
            </a:r>
            <a:endParaRPr kumimoji="1" lang="ja-JP" altLang="en-US" sz="4800" dirty="0">
              <a:solidFill>
                <a:srgbClr val="00B0F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E66A9AE-D904-4FBA-81B5-9BDC300F59CA}"/>
              </a:ext>
            </a:extLst>
          </p:cNvPr>
          <p:cNvSpPr txBox="1"/>
          <p:nvPr/>
        </p:nvSpPr>
        <p:spPr>
          <a:xfrm>
            <a:off x="7913914" y="3117562"/>
            <a:ext cx="2198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4800" dirty="0">
                <a:solidFill>
                  <a:srgbClr val="FF0000"/>
                </a:solidFill>
              </a:rPr>
              <a:t>Acausal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8DFE42D-7434-4B15-95FB-0BCD00F3A894}"/>
                  </a:ext>
                </a:extLst>
              </p:cNvPr>
              <p:cNvSpPr txBox="1"/>
              <p:nvPr/>
            </p:nvSpPr>
            <p:spPr>
              <a:xfrm>
                <a:off x="205949" y="3830950"/>
                <a:ext cx="348518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bSup>
                        <m:sSubSupPr>
                          <m:ctrlPr>
                            <a:rPr kumimoji="1" lang="en-US" altLang="ja-JP" sz="4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4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4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kumimoji="1" lang="en-US" altLang="ja-JP" sz="4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kumimoji="1" lang="en-US" altLang="ja-JP" sz="4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&lt;0.24</m:t>
                      </m:r>
                    </m:oMath>
                  </m:oMathPara>
                </a14:m>
                <a:endParaRPr kumimoji="1" lang="ja-JP" altLang="en-US" sz="4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8DFE42D-7434-4B15-95FB-0BCD00F3A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49" y="3830950"/>
                <a:ext cx="3485185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CD3ED74-1CE2-455D-B2AF-FB9AB6A6B267}"/>
                  </a:ext>
                </a:extLst>
              </p:cNvPr>
              <p:cNvSpPr txBox="1"/>
              <p:nvPr/>
            </p:nvSpPr>
            <p:spPr>
              <a:xfrm>
                <a:off x="7197607" y="3846646"/>
                <a:ext cx="348518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0.96&lt;</m:t>
                      </m:r>
                      <m:r>
                        <a:rPr kumimoji="1" lang="en-US" altLang="ja-JP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bSup>
                        <m:sSubSupPr>
                          <m:ctrlPr>
                            <a:rPr kumimoji="1" lang="en-US" altLang="ja-JP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kumimoji="1" lang="en-US" altLang="ja-JP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ja-JP" alt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CD3ED74-1CE2-455D-B2AF-FB9AB6A6B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607" y="3846646"/>
                <a:ext cx="3485185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4AC3750-66FF-42BF-9885-9D84583E212F}"/>
              </a:ext>
            </a:extLst>
          </p:cNvPr>
          <p:cNvSpPr txBox="1"/>
          <p:nvPr/>
        </p:nvSpPr>
        <p:spPr>
          <a:xfrm>
            <a:off x="1138541" y="5096522"/>
            <a:ext cx="5436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solidFill>
                  <a:srgbClr val="00B050"/>
                </a:solidFill>
              </a:rPr>
              <a:t>Conformal kinetic theory with RTA</a:t>
            </a:r>
            <a:endParaRPr kumimoji="1" lang="ja-JP" altLang="en-US" sz="2800" dirty="0">
              <a:solidFill>
                <a:srgbClr val="00B05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F17DE09-E3DE-4396-A4E4-D30C8F1C69A8}"/>
              </a:ext>
            </a:extLst>
          </p:cNvPr>
          <p:cNvSpPr txBox="1"/>
          <p:nvPr/>
        </p:nvSpPr>
        <p:spPr>
          <a:xfrm>
            <a:off x="1070618" y="6322332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00B050"/>
                </a:solidFill>
              </a:rPr>
              <a:t>V.E. </a:t>
            </a:r>
            <a:r>
              <a:rPr kumimoji="1" lang="en-US" altLang="ja-JP" dirty="0" err="1">
                <a:solidFill>
                  <a:srgbClr val="00B050"/>
                </a:solidFill>
              </a:rPr>
              <a:t>Ambrus</a:t>
            </a:r>
            <a:r>
              <a:rPr kumimoji="1" lang="en-US" altLang="ja-JP" dirty="0">
                <a:solidFill>
                  <a:srgbClr val="00B050"/>
                </a:solidFill>
              </a:rPr>
              <a:t> </a:t>
            </a:r>
            <a:r>
              <a:rPr kumimoji="1" lang="en-US" altLang="ja-JP" i="1" dirty="0">
                <a:solidFill>
                  <a:srgbClr val="00B050"/>
                </a:solidFill>
              </a:rPr>
              <a:t>et al</a:t>
            </a:r>
            <a:r>
              <a:rPr kumimoji="1" lang="en-US" altLang="ja-JP" dirty="0">
                <a:solidFill>
                  <a:srgbClr val="00B050"/>
                </a:solidFill>
              </a:rPr>
              <a:t>., Phys. Rev. Lett. </a:t>
            </a:r>
            <a:r>
              <a:rPr kumimoji="1" lang="en-US" altLang="ja-JP" b="1" dirty="0">
                <a:solidFill>
                  <a:srgbClr val="00B050"/>
                </a:solidFill>
              </a:rPr>
              <a:t>130</a:t>
            </a:r>
            <a:r>
              <a:rPr kumimoji="1" lang="en-US" altLang="ja-JP" dirty="0">
                <a:solidFill>
                  <a:srgbClr val="00B050"/>
                </a:solidFill>
              </a:rPr>
              <a:t>, 152301 (2023).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D137C64-B494-47F9-8E5E-15526BBB6B0E}"/>
              </a:ext>
            </a:extLst>
          </p:cNvPr>
          <p:cNvSpPr txBox="1"/>
          <p:nvPr/>
        </p:nvSpPr>
        <p:spPr>
          <a:xfrm>
            <a:off x="6822313" y="6327335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00B050"/>
                </a:solidFill>
              </a:rPr>
              <a:t>Talk by</a:t>
            </a:r>
            <a:r>
              <a:rPr kumimoji="1" lang="ja-JP" altLang="en-US" dirty="0">
                <a:solidFill>
                  <a:srgbClr val="00B050"/>
                </a:solidFill>
              </a:rPr>
              <a:t> </a:t>
            </a:r>
            <a:r>
              <a:rPr kumimoji="1" lang="en-US" altLang="ja-JP" dirty="0">
                <a:solidFill>
                  <a:srgbClr val="00B050"/>
                </a:solidFill>
              </a:rPr>
              <a:t>Werthmann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0059593-FC00-4359-8615-643C96708F3E}"/>
                  </a:ext>
                </a:extLst>
              </p:cNvPr>
              <p:cNvSpPr txBox="1"/>
              <p:nvPr/>
            </p:nvSpPr>
            <p:spPr>
              <a:xfrm>
                <a:off x="2141362" y="5510338"/>
                <a:ext cx="348518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bSup>
                        <m:sSubSupPr>
                          <m:ctrlPr>
                            <a:rPr kumimoji="1" lang="en-US" altLang="ja-JP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kumimoji="1" lang="en-US" altLang="ja-JP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kumimoji="1" lang="en-US" altLang="ja-JP" sz="4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&lt;0.75</m:t>
                      </m:r>
                    </m:oMath>
                  </m:oMathPara>
                </a14:m>
                <a:endParaRPr kumimoji="1" lang="ja-JP" altLang="en-US" sz="4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0059593-FC00-4359-8615-643C96708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362" y="5510338"/>
                <a:ext cx="3485185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87B78602-D53B-4E0F-86E8-6BFE11008258}"/>
                  </a:ext>
                </a:extLst>
              </p:cNvPr>
              <p:cNvSpPr txBox="1"/>
              <p:nvPr/>
            </p:nvSpPr>
            <p:spPr>
              <a:xfrm>
                <a:off x="9170415" y="1133856"/>
                <a:ext cx="2939651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Sup>
                        <m:sSub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87B78602-D53B-4E0F-86E8-6BFE11008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415" y="1133856"/>
                <a:ext cx="2939651" cy="12730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9ECD1A0F-4DE6-4A56-A4E4-1FD6F9D55D71}"/>
              </a:ext>
            </a:extLst>
          </p:cNvPr>
          <p:cNvCxnSpPr/>
          <p:nvPr/>
        </p:nvCxnSpPr>
        <p:spPr>
          <a:xfrm>
            <a:off x="8247246" y="1603603"/>
            <a:ext cx="0" cy="252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F806C632-BE5C-483D-81BB-99557CC40CD4}"/>
              </a:ext>
            </a:extLst>
          </p:cNvPr>
          <p:cNvCxnSpPr/>
          <p:nvPr/>
        </p:nvCxnSpPr>
        <p:spPr>
          <a:xfrm>
            <a:off x="1051787" y="1592717"/>
            <a:ext cx="0" cy="252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矢印: 左右 3">
            <a:extLst>
              <a:ext uri="{FF2B5EF4-FFF2-40B4-BE49-F238E27FC236}">
                <a16:creationId xmlns:a16="http://schemas.microsoft.com/office/drawing/2014/main" id="{5D5079EE-6EE0-42CE-B508-9C55AA3F58B6}"/>
              </a:ext>
            </a:extLst>
          </p:cNvPr>
          <p:cNvSpPr/>
          <p:nvPr/>
        </p:nvSpPr>
        <p:spPr>
          <a:xfrm>
            <a:off x="1077685" y="2301097"/>
            <a:ext cx="1741715" cy="900000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FE329AD0-E81E-448F-B5B9-6DC1B38D28ED}"/>
              </a:ext>
            </a:extLst>
          </p:cNvPr>
          <p:cNvSpPr/>
          <p:nvPr/>
        </p:nvSpPr>
        <p:spPr>
          <a:xfrm>
            <a:off x="7919716" y="2283169"/>
            <a:ext cx="1273629" cy="900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左 8">
            <a:extLst>
              <a:ext uri="{FF2B5EF4-FFF2-40B4-BE49-F238E27FC236}">
                <a16:creationId xmlns:a16="http://schemas.microsoft.com/office/drawing/2014/main" id="{03B9CF0A-DC08-4291-B9D1-A5FD591E437C}"/>
              </a:ext>
            </a:extLst>
          </p:cNvPr>
          <p:cNvSpPr/>
          <p:nvPr/>
        </p:nvSpPr>
        <p:spPr>
          <a:xfrm>
            <a:off x="1064717" y="4585310"/>
            <a:ext cx="5400000" cy="540000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47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楕円 22">
            <a:extLst>
              <a:ext uri="{FF2B5EF4-FFF2-40B4-BE49-F238E27FC236}">
                <a16:creationId xmlns:a16="http://schemas.microsoft.com/office/drawing/2014/main" id="{C2899E63-0869-4976-BFD1-9584FD711AC0}"/>
              </a:ext>
            </a:extLst>
          </p:cNvPr>
          <p:cNvSpPr/>
          <p:nvPr/>
        </p:nvSpPr>
        <p:spPr>
          <a:xfrm>
            <a:off x="8446377" y="3496590"/>
            <a:ext cx="2520000" cy="252000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ja-JP" altLang="en-US" sz="2800" dirty="0">
              <a:solidFill>
                <a:prstClr val="white"/>
              </a:solidFill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A0464982-F834-4C58-90F2-7F0E1726755D}"/>
              </a:ext>
            </a:extLst>
          </p:cNvPr>
          <p:cNvSpPr/>
          <p:nvPr/>
        </p:nvSpPr>
        <p:spPr>
          <a:xfrm>
            <a:off x="4841443" y="3496590"/>
            <a:ext cx="2520000" cy="252000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ja-JP" altLang="en-US" sz="2800" dirty="0">
              <a:solidFill>
                <a:prstClr val="white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92EDDBC9-D619-4110-AFAF-9FC811CE5179}"/>
              </a:ext>
            </a:extLst>
          </p:cNvPr>
          <p:cNvSpPr/>
          <p:nvPr/>
        </p:nvSpPr>
        <p:spPr>
          <a:xfrm>
            <a:off x="2177143" y="1491343"/>
            <a:ext cx="7848600" cy="881743"/>
          </a:xfrm>
          <a:prstGeom prst="roundRect">
            <a:avLst/>
          </a:prstGeom>
          <a:solidFill>
            <a:schemeClr val="accent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17193EC3-6CAE-45BE-968C-86E5D1D2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Introduction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E5BFF8-99A2-41AF-BB95-784B43598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8A75BF1B-38EC-4094-891B-358C2442E3FE}"/>
              </a:ext>
            </a:extLst>
          </p:cNvPr>
          <p:cNvSpPr/>
          <p:nvPr/>
        </p:nvSpPr>
        <p:spPr>
          <a:xfrm>
            <a:off x="1236509" y="3496590"/>
            <a:ext cx="2520000" cy="252000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ja-JP" altLang="en-US" sz="2800" dirty="0">
              <a:solidFill>
                <a:prstClr val="white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B0ABD5-6DCD-42C8-95AD-37A6124822F1}"/>
              </a:ext>
            </a:extLst>
          </p:cNvPr>
          <p:cNvSpPr txBox="1"/>
          <p:nvPr/>
        </p:nvSpPr>
        <p:spPr>
          <a:xfrm>
            <a:off x="2383867" y="1657737"/>
            <a:ext cx="7445932" cy="52322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/>
              <a:t>Discovery of perfect fluidity announced in 2005</a:t>
            </a:r>
            <a:endParaRPr kumimoji="1" lang="ja-JP" altLang="en-US" sz="2800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A7B335D4-D71D-4F4D-9A75-6D7652D91127}"/>
              </a:ext>
            </a:extLst>
          </p:cNvPr>
          <p:cNvCxnSpPr>
            <a:cxnSpLocks/>
            <a:stCxn id="9" idx="2"/>
            <a:endCxn id="3" idx="0"/>
          </p:cNvCxnSpPr>
          <p:nvPr/>
        </p:nvCxnSpPr>
        <p:spPr>
          <a:xfrm flipH="1">
            <a:off x="2496509" y="2373086"/>
            <a:ext cx="3604934" cy="112350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162BA125-23F9-4719-A72E-79C30F191089}"/>
              </a:ext>
            </a:extLst>
          </p:cNvPr>
          <p:cNvCxnSpPr>
            <a:cxnSpLocks/>
            <a:stCxn id="9" idx="2"/>
            <a:endCxn id="23" idx="0"/>
          </p:cNvCxnSpPr>
          <p:nvPr/>
        </p:nvCxnSpPr>
        <p:spPr>
          <a:xfrm>
            <a:off x="6101443" y="2373086"/>
            <a:ext cx="3604934" cy="112350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0D47B30-648D-43F0-9DAB-8BF0E75BBBF9}"/>
              </a:ext>
            </a:extLst>
          </p:cNvPr>
          <p:cNvCxnSpPr>
            <a:cxnSpLocks/>
            <a:stCxn id="9" idx="2"/>
            <a:endCxn id="20" idx="0"/>
          </p:cNvCxnSpPr>
          <p:nvPr/>
        </p:nvCxnSpPr>
        <p:spPr>
          <a:xfrm>
            <a:off x="6101443" y="2373086"/>
            <a:ext cx="0" cy="112350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2256B9F-6C79-4D89-A03B-368D3A5978ED}"/>
              </a:ext>
            </a:extLst>
          </p:cNvPr>
          <p:cNvSpPr/>
          <p:nvPr/>
        </p:nvSpPr>
        <p:spPr>
          <a:xfrm>
            <a:off x="8266377" y="4314289"/>
            <a:ext cx="288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en-US" altLang="ja-JP" sz="2800" dirty="0">
                <a:solidFill>
                  <a:prstClr val="white"/>
                </a:solidFill>
              </a:rPr>
              <a:t>Validation of QGP fluidity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1FF258B-CD9E-41C0-A3C3-3D7A3A0BFCEB}"/>
              </a:ext>
            </a:extLst>
          </p:cNvPr>
          <p:cNvSpPr txBox="1"/>
          <p:nvPr/>
        </p:nvSpPr>
        <p:spPr>
          <a:xfrm>
            <a:off x="4460067" y="4314288"/>
            <a:ext cx="3293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QGP fluids as thermal media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143D95-1EBA-4B8D-823D-8FE98B3A2923}"/>
              </a:ext>
            </a:extLst>
          </p:cNvPr>
          <p:cNvSpPr txBox="1"/>
          <p:nvPr/>
        </p:nvSpPr>
        <p:spPr>
          <a:xfrm>
            <a:off x="1236509" y="4314289"/>
            <a:ext cx="25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Precision QGP physics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0820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387DBF-AED7-4FE0-90A5-5C304E59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0AB5A03-F852-4BDF-8EDF-82E6CF2EE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F8BA8D-9F03-4974-A60E-916787667A64}"/>
              </a:ext>
            </a:extLst>
          </p:cNvPr>
          <p:cNvSpPr txBox="1"/>
          <p:nvPr/>
        </p:nvSpPr>
        <p:spPr>
          <a:xfrm>
            <a:off x="1063721" y="4844872"/>
            <a:ext cx="105384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Non-linear constitutive equation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Non-conformal QGP equation of state and transport coefficients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Core-corona picture </a:t>
            </a:r>
            <a:endParaRPr kumimoji="1" lang="ja-JP" altLang="en-US" sz="2800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644A5E52-4495-4F0B-8FE8-8EE0F0436661}"/>
              </a:ext>
            </a:extLst>
          </p:cNvPr>
          <p:cNvSpPr txBox="1">
            <a:spLocks/>
          </p:cNvSpPr>
          <p:nvPr/>
        </p:nvSpPr>
        <p:spPr>
          <a:xfrm>
            <a:off x="838200" y="39203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Outlook</a:t>
            </a:r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B45A7B-1AA2-4747-B786-DD861902EB9E}"/>
              </a:ext>
            </a:extLst>
          </p:cNvPr>
          <p:cNvSpPr txBox="1"/>
          <p:nvPr/>
        </p:nvSpPr>
        <p:spPr>
          <a:xfrm>
            <a:off x="3932922" y="6170435"/>
            <a:ext cx="335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FFFF00"/>
                </a:solidFill>
              </a:rPr>
              <a:t>Talks by K. Werner, Y. </a:t>
            </a:r>
            <a:r>
              <a:rPr kumimoji="1" lang="en-US" altLang="ja-JP" dirty="0" err="1">
                <a:solidFill>
                  <a:srgbClr val="FFFF00"/>
                </a:solidFill>
              </a:rPr>
              <a:t>Kanakubo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69E5167-FD26-4E3E-BE2D-BD4352B12461}"/>
                  </a:ext>
                </a:extLst>
              </p:cNvPr>
              <p:cNvSpPr txBox="1"/>
              <p:nvPr/>
            </p:nvSpPr>
            <p:spPr>
              <a:xfrm>
                <a:off x="1066795" y="1572425"/>
                <a:ext cx="1008017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/>
                  <a:t>Time evolution of equilibrium measure of conformal fluids in boost invariant expansion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/>
                  <a:t>Relation between violation of causality and inverse Reynolds number: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sSubSup>
                      <m:sSubSupPr>
                        <m:ctrlP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kumimoji="1"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&gt;0.96</m:t>
                    </m:r>
                  </m:oMath>
                </a14:m>
                <a:r>
                  <a:rPr kumimoji="1" lang="en-US" altLang="ja-JP" sz="2800" dirty="0"/>
                  <a:t> (acausal),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sSubSup>
                      <m:sSubSupPr>
                        <m:ctrlPr>
                          <a:rPr kumimoji="1" lang="en-US" altLang="ja-JP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ja-JP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kumimoji="1" lang="en-US" altLang="ja-JP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kumimoji="1" lang="en-US" altLang="ja-JP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&lt;0.24</m:t>
                    </m:r>
                  </m:oMath>
                </a14:m>
                <a:r>
                  <a:rPr kumimoji="1" lang="en-US" altLang="ja-JP" sz="2800" dirty="0"/>
                  <a:t> (causal)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/>
                  <a:t>Constraints on initial 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&gt;0.11/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 (necessary) 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&gt;1.10/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 (sufficient)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69E5167-FD26-4E3E-BE2D-BD4352B12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5" y="1572425"/>
                <a:ext cx="10080176" cy="2677656"/>
              </a:xfrm>
              <a:prstGeom prst="rect">
                <a:avLst/>
              </a:prstGeom>
              <a:blipFill>
                <a:blip r:embed="rId2"/>
                <a:stretch>
                  <a:fillRect l="-1088" t="-2506" b="-54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311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788044-E61D-473A-97EE-FCD5E64E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Distribution of characteristic velocity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1C2EC80-4723-4D2B-94CC-91166EF3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F038BB5-0817-4D29-8803-0CB668E589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2" t="8333" r="7399" b="8431"/>
          <a:stretch/>
        </p:blipFill>
        <p:spPr>
          <a:xfrm>
            <a:off x="6096000" y="1398792"/>
            <a:ext cx="5760000" cy="4230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5210430-CC70-4B37-984E-0BB39F3F9493}"/>
                  </a:ext>
                </a:extLst>
              </p:cNvPr>
              <p:cNvSpPr txBox="1"/>
              <p:nvPr/>
            </p:nvSpPr>
            <p:spPr>
              <a:xfrm>
                <a:off x="8401932" y="4354622"/>
                <a:ext cx="27523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dirty="0">
                    <a:solidFill>
                      <a:srgbClr val="FF0000"/>
                    </a:solidFill>
                  </a:rPr>
                  <a:t>Acausal </a:t>
                </a:r>
                <a14:m>
                  <m:oMath xmlns:m="http://schemas.openxmlformats.org/officeDocument/2006/math">
                    <m:r>
                      <a:rPr kumimoji="1" lang="en-US" altLang="ja-JP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kumimoji="1"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&gt;1)</m:t>
                    </m:r>
                  </m:oMath>
                </a14:m>
                <a:endParaRPr kumimoji="1"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5210430-CC70-4B37-984E-0BB39F3F9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932" y="4354622"/>
                <a:ext cx="2752357" cy="523220"/>
              </a:xfrm>
              <a:prstGeom prst="rect">
                <a:avLst/>
              </a:prstGeom>
              <a:blipFill>
                <a:blip r:embed="rId3"/>
                <a:stretch>
                  <a:fillRect l="-4425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202A68A-0490-4518-9659-05F8A2764787}"/>
                  </a:ext>
                </a:extLst>
              </p:cNvPr>
              <p:cNvSpPr txBox="1"/>
              <p:nvPr/>
            </p:nvSpPr>
            <p:spPr>
              <a:xfrm>
                <a:off x="8401932" y="2201135"/>
                <a:ext cx="27523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dirty="0">
                    <a:solidFill>
                      <a:srgbClr val="FF0000"/>
                    </a:solidFill>
                  </a:rPr>
                  <a:t>Acausal </a:t>
                </a:r>
                <a14:m>
                  <m:oMath xmlns:m="http://schemas.openxmlformats.org/officeDocument/2006/math">
                    <m:r>
                      <a:rPr kumimoji="1" lang="en-US" altLang="ja-JP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kumimoji="1"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&gt;1)</m:t>
                    </m:r>
                  </m:oMath>
                </a14:m>
                <a:endParaRPr kumimoji="1"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202A68A-0490-4518-9659-05F8A2764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932" y="2201135"/>
                <a:ext cx="2752357" cy="523220"/>
              </a:xfrm>
              <a:prstGeom prst="rect">
                <a:avLst/>
              </a:prstGeom>
              <a:blipFill>
                <a:blip r:embed="rId4"/>
                <a:stretch>
                  <a:fillRect l="-4425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C8AFE1A-7B69-4F1B-A485-CB085990172B}"/>
                  </a:ext>
                </a:extLst>
              </p:cNvPr>
              <p:cNvSpPr txBox="1"/>
              <p:nvPr/>
            </p:nvSpPr>
            <p:spPr>
              <a:xfrm>
                <a:off x="7727388" y="2189106"/>
                <a:ext cx="6745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C8AFE1A-7B69-4F1B-A485-CB085990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388" y="2189106"/>
                <a:ext cx="67454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49F78D7B-8AC0-4ED3-92CD-657D867607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43" t="8956" r="7688" b="7755"/>
          <a:stretch/>
        </p:blipFill>
        <p:spPr>
          <a:xfrm>
            <a:off x="366054" y="1398792"/>
            <a:ext cx="5731406" cy="4230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13C70E-BD6B-4D46-A51F-E8DF04484A59}"/>
                  </a:ext>
                </a:extLst>
              </p:cNvPr>
              <p:cNvSpPr txBox="1"/>
              <p:nvPr/>
            </p:nvSpPr>
            <p:spPr>
              <a:xfrm>
                <a:off x="2805108" y="3812005"/>
                <a:ext cx="2428805" cy="1085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13C70E-BD6B-4D46-A51F-E8DF04484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108" y="3812005"/>
                <a:ext cx="2428805" cy="10852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3E39AF-5AFA-444C-AC33-25C3C9D9E688}"/>
              </a:ext>
            </a:extLst>
          </p:cNvPr>
          <p:cNvSpPr txBox="1"/>
          <p:nvPr/>
        </p:nvSpPr>
        <p:spPr>
          <a:xfrm>
            <a:off x="2132345" y="6352143"/>
            <a:ext cx="870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Eq. (S11) in F.S. </a:t>
            </a:r>
            <a:r>
              <a:rPr kumimoji="1" lang="en-US" altLang="ja-JP" dirty="0" err="1"/>
              <a:t>Bemfica</a:t>
            </a:r>
            <a:r>
              <a:rPr kumimoji="1" lang="en-US" altLang="ja-JP" dirty="0"/>
              <a:t> </a:t>
            </a:r>
            <a:r>
              <a:rPr kumimoji="1" lang="en-US" altLang="ja-JP" i="1" dirty="0"/>
              <a:t>et al</a:t>
            </a:r>
            <a:r>
              <a:rPr kumimoji="1" lang="en-US" altLang="ja-JP" dirty="0"/>
              <a:t>., Phys. Rev. Lett. </a:t>
            </a:r>
            <a:r>
              <a:rPr kumimoji="1" lang="en-US" altLang="ja-JP" b="1" dirty="0"/>
              <a:t>126</a:t>
            </a:r>
            <a:r>
              <a:rPr kumimoji="1" lang="en-US" altLang="ja-JP" dirty="0"/>
              <a:t>, 222301 (2021) Supplemental Material.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1B7209C-97ED-4B6D-889C-0E4F36B915EA}"/>
                  </a:ext>
                </a:extLst>
              </p:cNvPr>
              <p:cNvSpPr txBox="1"/>
              <p:nvPr/>
            </p:nvSpPr>
            <p:spPr>
              <a:xfrm>
                <a:off x="1201387" y="5729013"/>
                <a:ext cx="98292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dirty="0"/>
                  <a:t>Larger deviation of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800" dirty="0"/>
                  <a:t> from unity </a:t>
                </a:r>
                <a:r>
                  <a:rPr kumimoji="1" lang="en-US" altLang="ja-JP" sz="2800" dirty="0">
                    <a:sym typeface="Wingdings" panose="05000000000000000000" pitchFamily="2" charset="2"/>
                  </a:rPr>
                  <a:t> Worse violation of causality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1B7209C-97ED-4B6D-889C-0E4F36B91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387" y="5729013"/>
                <a:ext cx="9829229" cy="523220"/>
              </a:xfrm>
              <a:prstGeom prst="rect">
                <a:avLst/>
              </a:prstGeom>
              <a:blipFill>
                <a:blip r:embed="rId8"/>
                <a:stretch>
                  <a:fillRect l="-1241" t="-12791" r="-310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343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ED31DC-5441-487E-B3AA-7CA60F8F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Acausality</a:t>
            </a:r>
            <a:r>
              <a:rPr kumimoji="1" lang="en-US" altLang="ja-JP" dirty="0"/>
              <a:t> of the first order relativistic dissipative equations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724955-43F4-4F59-86D7-A773C3A5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22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902A08C-0D31-4540-BC80-03A9803F83A7}"/>
                  </a:ext>
                </a:extLst>
              </p:cNvPr>
              <p:cNvSpPr txBox="1"/>
              <p:nvPr/>
            </p:nvSpPr>
            <p:spPr>
              <a:xfrm>
                <a:off x="1066800" y="1993112"/>
                <a:ext cx="1010569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800" dirty="0"/>
                  <a:t>The “first” order theories (a.la. Eckart/Landau-</a:t>
                </a:r>
                <a:r>
                  <a:rPr kumimoji="1" lang="en-US" altLang="ja-JP" sz="2800" dirty="0" err="1"/>
                  <a:t>Lifshitz</a:t>
                </a:r>
                <a:r>
                  <a:rPr kumimoji="1" lang="en-US" altLang="ja-JP" sz="2800" dirty="0"/>
                  <a:t>)</a:t>
                </a:r>
              </a:p>
              <a:p>
                <a:pPr algn="l"/>
                <a:r>
                  <a:rPr kumimoji="1" lang="en-US" altLang="ja-JP" sz="2800" dirty="0">
                    <a:sym typeface="Wingdings" panose="05000000000000000000" pitchFamily="2" charset="2"/>
                  </a:rPr>
                  <a:t> Entropy current with the first order terms in dissipative currents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type m:val="lin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𝜇</m:t>
                            </m:r>
                          </m:sup>
                        </m:sSup>
                      </m:num>
                      <m:den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den>
                    </m:f>
                  </m:oMath>
                </a14:m>
                <a:r>
                  <a:rPr kumimoji="1" lang="en-US" altLang="ja-JP" sz="2800" dirty="0"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902A08C-0D31-4540-BC80-03A9803F8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993112"/>
                <a:ext cx="10105697" cy="1384995"/>
              </a:xfrm>
              <a:prstGeom prst="rect">
                <a:avLst/>
              </a:prstGeom>
              <a:blipFill>
                <a:blip r:embed="rId2"/>
                <a:stretch>
                  <a:fillRect l="-1206" t="-4846" b="-11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A71042E-3451-45CB-9716-AF8F13CF8742}"/>
                  </a:ext>
                </a:extLst>
              </p:cNvPr>
              <p:cNvSpPr txBox="1"/>
              <p:nvPr/>
            </p:nvSpPr>
            <p:spPr>
              <a:xfrm>
                <a:off x="7046919" y="4313991"/>
                <a:ext cx="2574872" cy="744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A71042E-3451-45CB-9716-AF8F13CF8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919" y="4313991"/>
                <a:ext cx="2574872" cy="7449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44E1AED-CC59-46EE-B1CA-6E3E4CA8F9AF}"/>
              </a:ext>
            </a:extLst>
          </p:cNvPr>
          <p:cNvSpPr/>
          <p:nvPr/>
        </p:nvSpPr>
        <p:spPr>
          <a:xfrm>
            <a:off x="1077309" y="3421143"/>
            <a:ext cx="9979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Dispersion relation against linear perturbation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3C9350-E556-4E95-AE9F-5AAEB45D16F1}"/>
              </a:ext>
            </a:extLst>
          </p:cNvPr>
          <p:cNvSpPr txBox="1"/>
          <p:nvPr/>
        </p:nvSpPr>
        <p:spPr>
          <a:xfrm>
            <a:off x="2263546" y="5722266"/>
            <a:ext cx="8116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sym typeface="Wingdings" panose="05000000000000000000" pitchFamily="2" charset="2"/>
              </a:rPr>
              <a:t>Diffusive  Infinite characteristic speed  Acausal!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E4F5A23-B40C-4A67-8C0B-D5465ABCC0B9}"/>
                  </a:ext>
                </a:extLst>
              </p:cNvPr>
              <p:cNvSpPr txBox="1"/>
              <p:nvPr/>
            </p:nvSpPr>
            <p:spPr>
              <a:xfrm>
                <a:off x="2202615" y="4424855"/>
                <a:ext cx="4907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dirty="0"/>
                  <a:t>E.g.) Transverse mode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kumimoji="1" lang="en-US" altLang="ja-JP" sz="2800" dirty="0"/>
                  <a:t>: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E4F5A23-B40C-4A67-8C0B-D5465ABCC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615" y="4424855"/>
                <a:ext cx="4907754" cy="523220"/>
              </a:xfrm>
              <a:prstGeom prst="rect">
                <a:avLst/>
              </a:prstGeom>
              <a:blipFill>
                <a:blip r:embed="rId4"/>
                <a:stretch>
                  <a:fillRect l="-2484" t="-12791" r="-1615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C0DD1DF5-1697-4147-B0A3-838AA8AADFA9}"/>
              </a:ext>
            </a:extLst>
          </p:cNvPr>
          <p:cNvSpPr/>
          <p:nvPr/>
        </p:nvSpPr>
        <p:spPr>
          <a:xfrm>
            <a:off x="2092960" y="4154468"/>
            <a:ext cx="8012033" cy="112460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834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FB1522-7BA8-4493-A72C-EC08D218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Causality in non-linear regime?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AED020-ABCA-4B66-BA39-438B90CA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01B2FB-8CF6-44F5-B5BE-1E39866BBE27}"/>
              </a:ext>
            </a:extLst>
          </p:cNvPr>
          <p:cNvSpPr txBox="1"/>
          <p:nvPr/>
        </p:nvSpPr>
        <p:spPr>
          <a:xfrm>
            <a:off x="1970459" y="1388791"/>
            <a:ext cx="81435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Causality of second order hydrodynamics under</a:t>
            </a:r>
          </a:p>
          <a:p>
            <a:pPr algn="ctr"/>
            <a:r>
              <a:rPr kumimoji="1" lang="en-US" altLang="ja-JP" sz="2800" dirty="0"/>
              <a:t>static </a:t>
            </a:r>
            <a:r>
              <a:rPr kumimoji="1" lang="en-US" altLang="ja-JP" sz="2800" dirty="0">
                <a:solidFill>
                  <a:srgbClr val="00B0F0"/>
                </a:solidFill>
              </a:rPr>
              <a:t>equilibrium</a:t>
            </a:r>
            <a:r>
              <a:rPr kumimoji="1" lang="en-US" altLang="ja-JP" sz="2800" dirty="0"/>
              <a:t> background in linear perturbation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103FF46-3AB8-406E-A22A-A58DBD8CA24A}"/>
                  </a:ext>
                </a:extLst>
              </p:cNvPr>
              <p:cNvSpPr txBox="1"/>
              <p:nvPr/>
            </p:nvSpPr>
            <p:spPr>
              <a:xfrm>
                <a:off x="3166254" y="2248290"/>
                <a:ext cx="5859489" cy="483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kumimoji="1" lang="ja-JP" altLang="en-US" sz="2800" i="1">
                          <a:latin typeface="Cambria Math" panose="02040503050406030204" pitchFamily="18" charset="0"/>
                        </a:rPr>
                        <m:t>　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kumimoji="1" lang="ja-JP" altLang="en-US" sz="2800" i="1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103FF46-3AB8-406E-A22A-A58DBD8CA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254" y="2248290"/>
                <a:ext cx="5859489" cy="4834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CAF527-CAFC-4C91-A921-FF94048982DC}"/>
              </a:ext>
            </a:extLst>
          </p:cNvPr>
          <p:cNvSpPr txBox="1"/>
          <p:nvPr/>
        </p:nvSpPr>
        <p:spPr>
          <a:xfrm>
            <a:off x="2413718" y="2806772"/>
            <a:ext cx="224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bulk pressure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1A941C-5108-4ECE-834F-B77B06337556}"/>
              </a:ext>
            </a:extLst>
          </p:cNvPr>
          <p:cNvSpPr txBox="1"/>
          <p:nvPr/>
        </p:nvSpPr>
        <p:spPr>
          <a:xfrm>
            <a:off x="5111595" y="2806772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shear stress</a:t>
            </a:r>
            <a:endParaRPr kumimoji="1" lang="ja-JP" altLang="en-US" sz="2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7AD4C2-6A85-4078-8C36-9223BA154B62}"/>
              </a:ext>
            </a:extLst>
          </p:cNvPr>
          <p:cNvSpPr txBox="1"/>
          <p:nvPr/>
        </p:nvSpPr>
        <p:spPr>
          <a:xfrm>
            <a:off x="7541985" y="2806772"/>
            <a:ext cx="2138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four velocity</a:t>
            </a:r>
            <a:endParaRPr kumimoji="1" lang="ja-JP" altLang="en-US" sz="2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3CA331A-235C-434A-8CD1-F2EAA008A10A}"/>
              </a:ext>
            </a:extLst>
          </p:cNvPr>
          <p:cNvSpPr txBox="1"/>
          <p:nvPr/>
        </p:nvSpPr>
        <p:spPr>
          <a:xfrm>
            <a:off x="4883425" y="3330759"/>
            <a:ext cx="697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See, e.g., W.A. Hiscock, L. Lindblom, Annals of Physics 151, 466 (1983).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38D26AE-0195-4CA1-A732-2E092AE62FA1}"/>
              </a:ext>
            </a:extLst>
          </p:cNvPr>
          <p:cNvSpPr txBox="1"/>
          <p:nvPr/>
        </p:nvSpPr>
        <p:spPr>
          <a:xfrm>
            <a:off x="1056858" y="3624660"/>
            <a:ext cx="10078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>
                <a:sym typeface="Wingdings" panose="05000000000000000000" pitchFamily="2" charset="2"/>
              </a:rPr>
              <a:t> E</a:t>
            </a:r>
            <a:r>
              <a:rPr kumimoji="1" lang="en-US" altLang="ja-JP" sz="2800" dirty="0"/>
              <a:t>ffects of transport coefficients in modern second order constitutive </a:t>
            </a:r>
            <a:r>
              <a:rPr kumimoji="1" lang="en-US" altLang="ja-JP" sz="2800" dirty="0" err="1"/>
              <a:t>eqs</a:t>
            </a:r>
            <a:r>
              <a:rPr kumimoji="1" lang="en-US" altLang="ja-JP" sz="2800" dirty="0"/>
              <a:t>. ?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4248A20-9E31-4A0F-BF35-9E26A286A4D3}"/>
                  </a:ext>
                </a:extLst>
              </p:cNvPr>
              <p:cNvSpPr txBox="1"/>
              <p:nvPr/>
            </p:nvSpPr>
            <p:spPr>
              <a:xfrm>
                <a:off x="2848313" y="4748812"/>
                <a:ext cx="6495368" cy="518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𝜋𝜋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𝜋𝜋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,     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4248A20-9E31-4A0F-BF35-9E26A286A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313" y="4748812"/>
                <a:ext cx="6495368" cy="5189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B4B9BA4-31CE-4867-8661-4538A22BFDF3}"/>
              </a:ext>
            </a:extLst>
          </p:cNvPr>
          <p:cNvSpPr txBox="1"/>
          <p:nvPr/>
        </p:nvSpPr>
        <p:spPr>
          <a:xfrm>
            <a:off x="1056858" y="5604618"/>
            <a:ext cx="10078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>
                <a:sym typeface="Wingdings" panose="05000000000000000000" pitchFamily="2" charset="2"/>
              </a:rPr>
              <a:t> </a:t>
            </a:r>
            <a:r>
              <a:rPr kumimoji="1" lang="en-US" altLang="ja-JP" sz="2800" dirty="0"/>
              <a:t>Need to go beyond linear regime to capture full </a:t>
            </a:r>
            <a:r>
              <a:rPr kumimoji="1" lang="en-US" altLang="ja-JP" sz="2800" dirty="0">
                <a:solidFill>
                  <a:srgbClr val="FF0000"/>
                </a:solidFill>
              </a:rPr>
              <a:t>non-linearity</a:t>
            </a:r>
            <a:r>
              <a:rPr kumimoji="1" lang="en-US" altLang="ja-JP" sz="2800" dirty="0"/>
              <a:t> of relativistic dissipative hydrodynamic equation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57880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58874F-24B8-4786-955B-FB99E54F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Conditions for non-linear causality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7BBA3F9-38B7-4FE1-A198-BBA85A97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0814685-3BBD-461F-ABEC-2AAA3B1B986C}"/>
                  </a:ext>
                </a:extLst>
              </p:cNvPr>
              <p:cNvSpPr txBox="1"/>
              <p:nvPr/>
            </p:nvSpPr>
            <p:spPr>
              <a:xfrm>
                <a:off x="1345459" y="3054615"/>
                <a:ext cx="766062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800" u="sng" dirty="0"/>
                  <a:t>Condition 1</a:t>
                </a:r>
                <a:r>
                  <a:rPr kumimoji="1" lang="en-US" altLang="ja-JP" sz="2800" dirty="0"/>
                  <a:t>: The roots of characteristic equations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800" dirty="0"/>
                  <a:t> are real.</a:t>
                </a:r>
              </a:p>
              <a:p>
                <a:r>
                  <a:rPr kumimoji="1" lang="en-US" altLang="ja-JP" sz="2800" u="sng" dirty="0"/>
                  <a:t>Condition 2</a:t>
                </a:r>
                <a:r>
                  <a:rPr kumimoji="1" lang="en-US" altLang="ja-JP" sz="2800" dirty="0"/>
                  <a:t>: The normal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kumimoji="1" lang="en-US" altLang="ja-JP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kumimoji="1" lang="en-US" altLang="ja-JP" sz="2800" dirty="0"/>
                  <a:t> of a characteristic surface is </a:t>
                </a:r>
                <a:r>
                  <a:rPr kumimoji="1" lang="en-US" altLang="ja-JP" sz="2800" dirty="0">
                    <a:solidFill>
                      <a:srgbClr val="FFFF00"/>
                    </a:solidFill>
                  </a:rPr>
                  <a:t>space-like</a:t>
                </a:r>
                <a:r>
                  <a:rPr kumimoji="1" lang="en-US" altLang="ja-JP" sz="2800" dirty="0"/>
                  <a:t> (or light-like) so that the surface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kumimoji="1" lang="en-US" altLang="ja-JP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sz="28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sz="280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const</m:t>
                    </m:r>
                    <m:r>
                      <a:rPr kumimoji="1" lang="en-US" altLang="ja-JP" sz="280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8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800" dirty="0"/>
                  <a:t>is </a:t>
                </a:r>
                <a:r>
                  <a:rPr kumimoji="1" lang="en-US" altLang="ja-JP" sz="2800" dirty="0">
                    <a:solidFill>
                      <a:srgbClr val="92D050"/>
                    </a:solidFill>
                  </a:rPr>
                  <a:t>time-like</a:t>
                </a:r>
                <a:r>
                  <a:rPr kumimoji="1" lang="en-US" altLang="ja-JP" sz="2800" dirty="0"/>
                  <a:t>.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0814685-3BBD-461F-ABEC-2AAA3B1B9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459" y="3054615"/>
                <a:ext cx="7660624" cy="2246769"/>
              </a:xfrm>
              <a:prstGeom prst="rect">
                <a:avLst/>
              </a:prstGeom>
              <a:blipFill>
                <a:blip r:embed="rId2"/>
                <a:stretch>
                  <a:fillRect l="-1672" t="-2710" r="-2150" b="-70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1BB8BA6-9407-40E1-A681-19B9412A8DB0}"/>
                  </a:ext>
                </a:extLst>
              </p:cNvPr>
              <p:cNvSpPr txBox="1"/>
              <p:nvPr/>
            </p:nvSpPr>
            <p:spPr>
              <a:xfrm>
                <a:off x="2127642" y="1917862"/>
                <a:ext cx="25480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1BB8BA6-9407-40E1-A681-19B9412A8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642" y="1917862"/>
                <a:ext cx="254807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B11BD06-755A-409B-8D7E-C35C33EA803B}"/>
                  </a:ext>
                </a:extLst>
              </p:cNvPr>
              <p:cNvSpPr txBox="1"/>
              <p:nvPr/>
            </p:nvSpPr>
            <p:spPr>
              <a:xfrm>
                <a:off x="6395144" y="1929911"/>
                <a:ext cx="24690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B11BD06-755A-409B-8D7E-C35C33EA8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144" y="1929911"/>
                <a:ext cx="246907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14F6F7-43C6-4098-8AE7-CFDCBC92F782}"/>
              </a:ext>
            </a:extLst>
          </p:cNvPr>
          <p:cNvSpPr txBox="1"/>
          <p:nvPr/>
        </p:nvSpPr>
        <p:spPr>
          <a:xfrm>
            <a:off x="5783992" y="1419303"/>
            <a:ext cx="2962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Characteristic </a:t>
            </a:r>
            <a:r>
              <a:rPr kumimoji="1" lang="en-US" altLang="ja-JP" sz="2800" dirty="0" err="1"/>
              <a:t>eqs</a:t>
            </a:r>
            <a:r>
              <a:rPr kumimoji="1" lang="en-US" altLang="ja-JP" sz="2800" dirty="0"/>
              <a:t>.</a:t>
            </a:r>
            <a:endParaRPr kumimoji="1" lang="ja-JP" altLang="en-US" sz="2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500130-A48C-4573-AACF-79CF253E2719}"/>
              </a:ext>
            </a:extLst>
          </p:cNvPr>
          <p:cNvSpPr txBox="1"/>
          <p:nvPr/>
        </p:nvSpPr>
        <p:spPr>
          <a:xfrm>
            <a:off x="1467697" y="1453512"/>
            <a:ext cx="277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Quasi-linear PDE</a:t>
            </a:r>
            <a:endParaRPr kumimoji="1" lang="ja-JP" altLang="en-US" sz="2800" dirty="0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BFB92245-C959-4401-8176-0C21CA6F34DE}"/>
              </a:ext>
            </a:extLst>
          </p:cNvPr>
          <p:cNvSpPr/>
          <p:nvPr/>
        </p:nvSpPr>
        <p:spPr>
          <a:xfrm>
            <a:off x="4951871" y="1473425"/>
            <a:ext cx="593730" cy="9913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5F8823A-68D8-481F-B760-B2EBB6AA3725}"/>
                  </a:ext>
                </a:extLst>
              </p:cNvPr>
              <p:cNvSpPr txBox="1"/>
              <p:nvPr/>
            </p:nvSpPr>
            <p:spPr>
              <a:xfrm>
                <a:off x="8985054" y="1939510"/>
                <a:ext cx="21459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5F8823A-68D8-481F-B760-B2EBB6AA3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054" y="1939510"/>
                <a:ext cx="214597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EEC158-9BA2-475B-8D63-57BC30F00718}"/>
              </a:ext>
            </a:extLst>
          </p:cNvPr>
          <p:cNvSpPr txBox="1"/>
          <p:nvPr/>
        </p:nvSpPr>
        <p:spPr>
          <a:xfrm>
            <a:off x="1074024" y="2606415"/>
            <a:ext cx="3706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The system is causal if*</a:t>
            </a:r>
            <a:endParaRPr kumimoji="1" lang="ja-JP" altLang="en-US" sz="2800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3770AB3F-C0FC-4041-A6A9-DC19289BEA02}"/>
              </a:ext>
            </a:extLst>
          </p:cNvPr>
          <p:cNvSpPr/>
          <p:nvPr/>
        </p:nvSpPr>
        <p:spPr>
          <a:xfrm>
            <a:off x="838200" y="2651384"/>
            <a:ext cx="8357064" cy="271490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CB0A5DDD-5D19-439E-9242-D19F986FB7C6}"/>
              </a:ext>
            </a:extLst>
          </p:cNvPr>
          <p:cNvGrpSpPr/>
          <p:nvPr/>
        </p:nvGrpSpPr>
        <p:grpSpPr>
          <a:xfrm>
            <a:off x="9486379" y="2926190"/>
            <a:ext cx="2373064" cy="2426656"/>
            <a:chOff x="9782218" y="3383394"/>
            <a:chExt cx="2373064" cy="2426656"/>
          </a:xfrm>
        </p:grpSpPr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EDC1337D-D4C8-44DE-991C-92A82F993595}"/>
                </a:ext>
              </a:extLst>
            </p:cNvPr>
            <p:cNvCxnSpPr>
              <a:cxnSpLocks/>
            </p:cNvCxnSpPr>
            <p:nvPr/>
          </p:nvCxnSpPr>
          <p:spPr>
            <a:xfrm>
              <a:off x="9782218" y="4689189"/>
              <a:ext cx="213931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A37FC3E8-DDE1-449B-B2C5-4D93D15690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55501" y="3590134"/>
              <a:ext cx="0" cy="22199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426D4AE8-ABDA-42B6-8FEA-3835C23F82FB}"/>
                </a:ext>
              </a:extLst>
            </p:cNvPr>
            <p:cNvCxnSpPr/>
            <p:nvPr/>
          </p:nvCxnSpPr>
          <p:spPr>
            <a:xfrm flipV="1">
              <a:off x="9968224" y="3761287"/>
              <a:ext cx="1782759" cy="1827547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176620FC-2D74-42AB-8F2A-78C74F1915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53021" y="3761287"/>
              <a:ext cx="1782759" cy="18275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EE3B1C22-0B97-4CB7-BA82-EDB01EB1CDDC}"/>
                </a:ext>
              </a:extLst>
            </p:cNvPr>
            <p:cNvSpPr/>
            <p:nvPr/>
          </p:nvSpPr>
          <p:spPr>
            <a:xfrm>
              <a:off x="10457895" y="3747142"/>
              <a:ext cx="815968" cy="1925052"/>
            </a:xfrm>
            <a:custGeom>
              <a:avLst/>
              <a:gdLst>
                <a:gd name="connsiteX0" fmla="*/ 5976 w 1491876"/>
                <a:gd name="connsiteY0" fmla="*/ 3792070 h 3792070"/>
                <a:gd name="connsiteX1" fmla="*/ 59764 w 1491876"/>
                <a:gd name="connsiteY1" fmla="*/ 3025588 h 3792070"/>
                <a:gd name="connsiteX2" fmla="*/ 436282 w 1491876"/>
                <a:gd name="connsiteY2" fmla="*/ 2581835 h 3792070"/>
                <a:gd name="connsiteX3" fmla="*/ 651435 w 1491876"/>
                <a:gd name="connsiteY3" fmla="*/ 1768288 h 3792070"/>
                <a:gd name="connsiteX4" fmla="*/ 812799 w 1491876"/>
                <a:gd name="connsiteY4" fmla="*/ 1143000 h 3792070"/>
                <a:gd name="connsiteX5" fmla="*/ 1196040 w 1491876"/>
                <a:gd name="connsiteY5" fmla="*/ 705970 h 3792070"/>
                <a:gd name="connsiteX6" fmla="*/ 1491876 w 1491876"/>
                <a:gd name="connsiteY6" fmla="*/ 0 h 3792070"/>
                <a:gd name="connsiteX0" fmla="*/ 454 w 1647718"/>
                <a:gd name="connsiteY0" fmla="*/ 3792070 h 3792070"/>
                <a:gd name="connsiteX1" fmla="*/ 215606 w 1647718"/>
                <a:gd name="connsiteY1" fmla="*/ 3025588 h 3792070"/>
                <a:gd name="connsiteX2" fmla="*/ 592124 w 1647718"/>
                <a:gd name="connsiteY2" fmla="*/ 2581835 h 3792070"/>
                <a:gd name="connsiteX3" fmla="*/ 807277 w 1647718"/>
                <a:gd name="connsiteY3" fmla="*/ 1768288 h 3792070"/>
                <a:gd name="connsiteX4" fmla="*/ 968641 w 1647718"/>
                <a:gd name="connsiteY4" fmla="*/ 1143000 h 3792070"/>
                <a:gd name="connsiteX5" fmla="*/ 1351882 w 1647718"/>
                <a:gd name="connsiteY5" fmla="*/ 705970 h 3792070"/>
                <a:gd name="connsiteX6" fmla="*/ 1647718 w 1647718"/>
                <a:gd name="connsiteY6" fmla="*/ 0 h 37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7718" h="3792070">
                  <a:moveTo>
                    <a:pt x="454" y="3792070"/>
                  </a:moveTo>
                  <a:cubicBezTo>
                    <a:pt x="-8511" y="3509682"/>
                    <a:pt x="116994" y="3227294"/>
                    <a:pt x="215606" y="3025588"/>
                  </a:cubicBezTo>
                  <a:cubicBezTo>
                    <a:pt x="314218" y="2823882"/>
                    <a:pt x="493512" y="2791385"/>
                    <a:pt x="592124" y="2581835"/>
                  </a:cubicBezTo>
                  <a:cubicBezTo>
                    <a:pt x="690736" y="2372285"/>
                    <a:pt x="744524" y="2008094"/>
                    <a:pt x="807277" y="1768288"/>
                  </a:cubicBezTo>
                  <a:cubicBezTo>
                    <a:pt x="870030" y="1528482"/>
                    <a:pt x="877873" y="1320053"/>
                    <a:pt x="968641" y="1143000"/>
                  </a:cubicBezTo>
                  <a:cubicBezTo>
                    <a:pt x="1059409" y="965947"/>
                    <a:pt x="1238703" y="896470"/>
                    <a:pt x="1351882" y="705970"/>
                  </a:cubicBezTo>
                  <a:cubicBezTo>
                    <a:pt x="1465061" y="515470"/>
                    <a:pt x="1556389" y="257735"/>
                    <a:pt x="1647718" y="0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591A93F6-59E6-41A9-8FE6-A3F3650385B1}"/>
                    </a:ext>
                  </a:extLst>
                </p:cNvPr>
                <p:cNvSpPr txBox="1"/>
                <p:nvPr/>
              </p:nvSpPr>
              <p:spPr>
                <a:xfrm>
                  <a:off x="11048376" y="3383394"/>
                  <a:ext cx="110690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591A93F6-59E6-41A9-8FE6-A3F3650385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8376" y="3383394"/>
                  <a:ext cx="1106906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4420" r="-4420" b="-980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F0FB6DB2-7A64-4A10-9E2E-F06C43E27220}"/>
                    </a:ext>
                  </a:extLst>
                </p:cNvPr>
                <p:cNvSpPr txBox="1"/>
                <p:nvPr/>
              </p:nvSpPr>
              <p:spPr>
                <a:xfrm>
                  <a:off x="10684956" y="3542547"/>
                  <a:ext cx="17780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F0FB6DB2-7A64-4A10-9E2E-F06C43E272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4956" y="3542547"/>
                  <a:ext cx="177806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24138" r="-24138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CF6FF9CA-9D17-44BB-ABA6-818C4D019DFB}"/>
                    </a:ext>
                  </a:extLst>
                </p:cNvPr>
                <p:cNvSpPr txBox="1"/>
                <p:nvPr/>
              </p:nvSpPr>
              <p:spPr>
                <a:xfrm>
                  <a:off x="11778737" y="4689189"/>
                  <a:ext cx="21454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CF6FF9CA-9D17-44BB-ABA6-818C4D019D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37" y="4689189"/>
                  <a:ext cx="214546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4286" r="-8571" b="-196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E43A58D0-40DD-4330-B122-40B5F8525DE4}"/>
                    </a:ext>
                  </a:extLst>
                </p:cNvPr>
                <p:cNvSpPr txBox="1"/>
                <p:nvPr/>
              </p:nvSpPr>
              <p:spPr>
                <a:xfrm>
                  <a:off x="10858071" y="4790790"/>
                  <a:ext cx="21319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E43A58D0-40DD-4330-B122-40B5F8525D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8071" y="4790790"/>
                  <a:ext cx="213199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25714" r="-22857"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D9D6CB1-0B09-44EC-9753-ED06293F31BE}"/>
              </a:ext>
            </a:extLst>
          </p:cNvPr>
          <p:cNvSpPr/>
          <p:nvPr/>
        </p:nvSpPr>
        <p:spPr>
          <a:xfrm>
            <a:off x="5307966" y="6308209"/>
            <a:ext cx="5376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ja-JP" dirty="0"/>
              <a:t>F.S. Bemfica </a:t>
            </a:r>
            <a:r>
              <a:rPr lang="nb-NO" altLang="ja-JP" i="1" dirty="0"/>
              <a:t>et al</a:t>
            </a:r>
            <a:r>
              <a:rPr lang="nb-NO" altLang="ja-JP" dirty="0"/>
              <a:t>., Phys. Rev. Lett. </a:t>
            </a:r>
            <a:r>
              <a:rPr lang="nb-NO" altLang="ja-JP" b="1" dirty="0"/>
              <a:t>126</a:t>
            </a:r>
            <a:r>
              <a:rPr lang="nb-NO" altLang="ja-JP" dirty="0"/>
              <a:t>, 222301 (2021).</a:t>
            </a:r>
            <a:endParaRPr lang="ja-JP" altLang="en-US" dirty="0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2C3CC4B8-2711-4CEF-9B8B-ACF2A04C5D70}"/>
              </a:ext>
            </a:extLst>
          </p:cNvPr>
          <p:cNvCxnSpPr/>
          <p:nvPr/>
        </p:nvCxnSpPr>
        <p:spPr>
          <a:xfrm>
            <a:off x="10912288" y="3502957"/>
            <a:ext cx="275665" cy="13447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90F38CCD-233B-4B60-A6FE-CFDE7EBEAEAE}"/>
              </a:ext>
            </a:extLst>
          </p:cNvPr>
          <p:cNvCxnSpPr>
            <a:cxnSpLocks/>
          </p:cNvCxnSpPr>
          <p:nvPr/>
        </p:nvCxnSpPr>
        <p:spPr>
          <a:xfrm>
            <a:off x="10795485" y="3694053"/>
            <a:ext cx="253887" cy="23015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95F986F-A795-456F-94C1-C60FC5DFDD3C}"/>
              </a:ext>
            </a:extLst>
          </p:cNvPr>
          <p:cNvCxnSpPr>
            <a:cxnSpLocks/>
          </p:cNvCxnSpPr>
          <p:nvPr/>
        </p:nvCxnSpPr>
        <p:spPr>
          <a:xfrm>
            <a:off x="10658401" y="3851061"/>
            <a:ext cx="271629" cy="17237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393B08D-D354-49C0-83FF-FB1E58E125C7}"/>
              </a:ext>
            </a:extLst>
          </p:cNvPr>
          <p:cNvCxnSpPr>
            <a:cxnSpLocks/>
          </p:cNvCxnSpPr>
          <p:nvPr/>
        </p:nvCxnSpPr>
        <p:spPr>
          <a:xfrm>
            <a:off x="10575285" y="4026099"/>
            <a:ext cx="369948" cy="8464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FAB43464-E925-4977-858D-2057A04A47C6}"/>
              </a:ext>
            </a:extLst>
          </p:cNvPr>
          <p:cNvCxnSpPr>
            <a:cxnSpLocks/>
          </p:cNvCxnSpPr>
          <p:nvPr/>
        </p:nvCxnSpPr>
        <p:spPr>
          <a:xfrm>
            <a:off x="10559662" y="4235183"/>
            <a:ext cx="369948" cy="8464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6BB1FD69-96F6-4D35-B30E-DF74B4AD97E3}"/>
              </a:ext>
            </a:extLst>
          </p:cNvPr>
          <p:cNvCxnSpPr>
            <a:cxnSpLocks/>
          </p:cNvCxnSpPr>
          <p:nvPr/>
        </p:nvCxnSpPr>
        <p:spPr>
          <a:xfrm>
            <a:off x="10525185" y="4445015"/>
            <a:ext cx="369948" cy="8464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13CB5279-F533-437B-94B9-7FA2A6603CFA}"/>
              </a:ext>
            </a:extLst>
          </p:cNvPr>
          <p:cNvCxnSpPr>
            <a:cxnSpLocks/>
          </p:cNvCxnSpPr>
          <p:nvPr/>
        </p:nvCxnSpPr>
        <p:spPr>
          <a:xfrm>
            <a:off x="10455236" y="4627241"/>
            <a:ext cx="320195" cy="17113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6D8407AC-2586-4CA7-8FB4-9795364D05F3}"/>
              </a:ext>
            </a:extLst>
          </p:cNvPr>
          <p:cNvCxnSpPr>
            <a:cxnSpLocks/>
          </p:cNvCxnSpPr>
          <p:nvPr/>
        </p:nvCxnSpPr>
        <p:spPr>
          <a:xfrm>
            <a:off x="10340788" y="4730024"/>
            <a:ext cx="259898" cy="26935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5AAFEAB1-32D1-4FB8-81A2-739DB0CA0D30}"/>
              </a:ext>
            </a:extLst>
          </p:cNvPr>
          <p:cNvCxnSpPr>
            <a:cxnSpLocks/>
          </p:cNvCxnSpPr>
          <p:nvPr/>
        </p:nvCxnSpPr>
        <p:spPr>
          <a:xfrm>
            <a:off x="10221653" y="4918955"/>
            <a:ext cx="339172" cy="16085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588E7CE0-8B0C-4FE2-A09F-D4B785D6E6EB}"/>
                  </a:ext>
                </a:extLst>
              </p:cNvPr>
              <p:cNvSpPr txBox="1"/>
              <p:nvPr/>
            </p:nvSpPr>
            <p:spPr>
              <a:xfrm>
                <a:off x="11163092" y="3632968"/>
                <a:ext cx="347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kumimoji="1" lang="ja-JP" alt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588E7CE0-8B0C-4FE2-A09F-D4B785D6E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3092" y="3632968"/>
                <a:ext cx="347788" cy="307777"/>
              </a:xfrm>
              <a:prstGeom prst="rect">
                <a:avLst/>
              </a:prstGeom>
              <a:blipFill>
                <a:blip r:embed="rId10"/>
                <a:stretch>
                  <a:fillRect l="-22807" b="-3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B411DED0-A62B-4A82-BCFE-E580195C6090}"/>
                  </a:ext>
                </a:extLst>
              </p:cNvPr>
              <p:cNvSpPr txBox="1"/>
              <p:nvPr/>
            </p:nvSpPr>
            <p:spPr>
              <a:xfrm>
                <a:off x="1519524" y="5479091"/>
                <a:ext cx="24836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B411DED0-A62B-4A82-BCFE-E580195C6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524" y="5479091"/>
                <a:ext cx="248369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5C0B7582-7079-40B3-860D-3CA3A7200AAD}"/>
                  </a:ext>
                </a:extLst>
              </p:cNvPr>
              <p:cNvSpPr txBox="1"/>
              <p:nvPr/>
            </p:nvSpPr>
            <p:spPr>
              <a:xfrm>
                <a:off x="4274772" y="5479090"/>
                <a:ext cx="34136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0,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5C0B7582-7079-40B3-860D-3CA3A7200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772" y="5479090"/>
                <a:ext cx="341369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CE53727-DF63-446B-A001-AB3CDC7C3659}"/>
                  </a:ext>
                </a:extLst>
              </p:cNvPr>
              <p:cNvSpPr txBox="1"/>
              <p:nvPr/>
            </p:nvSpPr>
            <p:spPr>
              <a:xfrm>
                <a:off x="8037230" y="5487974"/>
                <a:ext cx="38195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type m:val="lin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d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CE53727-DF63-446B-A001-AB3CDC7C3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230" y="5487974"/>
                <a:ext cx="3819572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4D612A6-DBF1-4A00-A6ED-8AFAF3162CE8}"/>
              </a:ext>
            </a:extLst>
          </p:cNvPr>
          <p:cNvSpPr txBox="1"/>
          <p:nvPr/>
        </p:nvSpPr>
        <p:spPr>
          <a:xfrm>
            <a:off x="2008969" y="6087058"/>
            <a:ext cx="292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*There exists a mathematically rigorous definition of causality.</a:t>
            </a:r>
            <a:endParaRPr kumimoji="1" lang="ja-JP" altLang="en-US" sz="1600" dirty="0"/>
          </a:p>
        </p:txBody>
      </p:sp>
      <p:pic>
        <p:nvPicPr>
          <p:cNvPr id="51" name="グラフィックス 50" descr="警告">
            <a:extLst>
              <a:ext uri="{FF2B5EF4-FFF2-40B4-BE49-F238E27FC236}">
                <a16:creationId xmlns:a16="http://schemas.microsoft.com/office/drawing/2014/main" id="{BF3817EB-7F0E-4CCF-B885-A2AF534107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06199" y="6170858"/>
            <a:ext cx="455777" cy="45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25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0ED8745-BFB6-417D-993F-717D6BDDBE7C}"/>
              </a:ext>
            </a:extLst>
          </p:cNvPr>
          <p:cNvSpPr/>
          <p:nvPr/>
        </p:nvSpPr>
        <p:spPr>
          <a:xfrm>
            <a:off x="3026979" y="2049035"/>
            <a:ext cx="362108" cy="7139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A8E0E53-7CCF-4724-8354-B7EB0A9BD4E4}"/>
                  </a:ext>
                </a:extLst>
              </p:cNvPr>
              <p:cNvSpPr txBox="1"/>
              <p:nvPr/>
            </p:nvSpPr>
            <p:spPr>
              <a:xfrm>
                <a:off x="2794001" y="1944915"/>
                <a:ext cx="2648857" cy="8180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𝜏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A8E0E53-7CCF-4724-8354-B7EB0A9BD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1" y="1944915"/>
                <a:ext cx="2648857" cy="8180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C0CCBFA-0D55-4EE8-AFC9-E5E0BA4970FC}"/>
              </a:ext>
            </a:extLst>
          </p:cNvPr>
          <p:cNvSpPr/>
          <p:nvPr/>
        </p:nvSpPr>
        <p:spPr>
          <a:xfrm>
            <a:off x="7141029" y="5035457"/>
            <a:ext cx="1190885" cy="107505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FE0A266-EEC5-4EF0-A982-911EE2C6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Derivation of equilibrium measure in conformal + boost invariant flow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93907A0-C9EF-4F81-86A8-3552C2DA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0CF57B-DD1B-4031-B9F9-0C464C9FAFED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C9AB7E2-69C3-48AB-8029-9335ABBFC6B7}"/>
                  </a:ext>
                </a:extLst>
              </p:cNvPr>
              <p:cNvSpPr txBox="1"/>
              <p:nvPr/>
            </p:nvSpPr>
            <p:spPr>
              <a:xfrm>
                <a:off x="3389087" y="3017186"/>
                <a:ext cx="2704908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C9AB7E2-69C3-48AB-8029-9335ABBFC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087" y="3017186"/>
                <a:ext cx="2704908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99FDCA1-D71E-4D34-9D40-AF0BF8DEA4BB}"/>
                  </a:ext>
                </a:extLst>
              </p:cNvPr>
              <p:cNvSpPr txBox="1"/>
              <p:nvPr/>
            </p:nvSpPr>
            <p:spPr>
              <a:xfrm>
                <a:off x="6143847" y="3017186"/>
                <a:ext cx="2833148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99FDCA1-D71E-4D34-9D40-AF0BF8DEA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847" y="3017186"/>
                <a:ext cx="2833148" cy="9681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E3B26E6-E484-4DDA-9D7D-32453804CA97}"/>
                  </a:ext>
                </a:extLst>
              </p:cNvPr>
              <p:cNvSpPr txBox="1"/>
              <p:nvPr/>
            </p:nvSpPr>
            <p:spPr>
              <a:xfrm>
                <a:off x="3389087" y="3985336"/>
                <a:ext cx="4566891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𝜏</m:t>
                          </m:r>
                          <m:f>
                            <m:f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  <m:d>
                            <m:d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num>
                                <m:den>
                                  <m: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E3B26E6-E484-4DDA-9D7D-32453804C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087" y="3985336"/>
                <a:ext cx="4566891" cy="9681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A45CF30-9675-4879-B09F-42FF647EC5D0}"/>
                  </a:ext>
                </a:extLst>
              </p:cNvPr>
              <p:cNvSpPr txBox="1"/>
              <p:nvPr/>
            </p:nvSpPr>
            <p:spPr>
              <a:xfrm>
                <a:off x="3389087" y="5064485"/>
                <a:ext cx="3399841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A45CF30-9675-4879-B09F-42FF647EC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087" y="5064485"/>
                <a:ext cx="3399841" cy="9681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6FA7668-AC8E-427B-B902-35539C009912}"/>
                  </a:ext>
                </a:extLst>
              </p:cNvPr>
              <p:cNvSpPr txBox="1"/>
              <p:nvPr/>
            </p:nvSpPr>
            <p:spPr>
              <a:xfrm>
                <a:off x="6788928" y="5141974"/>
                <a:ext cx="1542987" cy="8131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6FA7668-AC8E-427B-B902-35539C00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928" y="5141974"/>
                <a:ext cx="1542987" cy="8131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矢印: 左カーブ 11">
            <a:extLst>
              <a:ext uri="{FF2B5EF4-FFF2-40B4-BE49-F238E27FC236}">
                <a16:creationId xmlns:a16="http://schemas.microsoft.com/office/drawing/2014/main" id="{10E1D7A1-85A0-48B8-AD71-9F5D936A1118}"/>
              </a:ext>
            </a:extLst>
          </p:cNvPr>
          <p:cNvSpPr/>
          <p:nvPr/>
        </p:nvSpPr>
        <p:spPr>
          <a:xfrm>
            <a:off x="9026847" y="3415443"/>
            <a:ext cx="522514" cy="1216152"/>
          </a:xfrm>
          <a:prstGeom prst="curved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AAC934-9634-421B-9050-732EF4A37B80}"/>
              </a:ext>
            </a:extLst>
          </p:cNvPr>
          <p:cNvSpPr txBox="1"/>
          <p:nvPr/>
        </p:nvSpPr>
        <p:spPr>
          <a:xfrm>
            <a:off x="9737959" y="3323616"/>
            <a:ext cx="21355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4000" dirty="0" err="1"/>
              <a:t>Bjorken</a:t>
            </a:r>
            <a:endParaRPr kumimoji="1" lang="en-US" altLang="ja-JP" sz="4000" dirty="0"/>
          </a:p>
          <a:p>
            <a:pPr algn="l"/>
            <a:r>
              <a:rPr kumimoji="1" lang="en-US" altLang="ja-JP" sz="4000" dirty="0"/>
              <a:t>equation</a:t>
            </a:r>
            <a:endParaRPr kumimoji="1" lang="ja-JP" altLang="en-US" sz="4000" dirty="0"/>
          </a:p>
        </p:txBody>
      </p:sp>
      <p:sp>
        <p:nvSpPr>
          <p:cNvPr id="15" name="矢印: 左カーブ 14">
            <a:extLst>
              <a:ext uri="{FF2B5EF4-FFF2-40B4-BE49-F238E27FC236}">
                <a16:creationId xmlns:a16="http://schemas.microsoft.com/office/drawing/2014/main" id="{0558C32C-19CB-4A2A-A68F-65180D37CEFE}"/>
              </a:ext>
            </a:extLst>
          </p:cNvPr>
          <p:cNvSpPr/>
          <p:nvPr/>
        </p:nvSpPr>
        <p:spPr>
          <a:xfrm rot="16200000">
            <a:off x="6026517" y="2050762"/>
            <a:ext cx="522514" cy="1216152"/>
          </a:xfrm>
          <a:prstGeom prst="curved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2ABCE98-FC3C-4227-8B07-DBF58E682087}"/>
                  </a:ext>
                </a:extLst>
              </p:cNvPr>
              <p:cNvSpPr txBox="1"/>
              <p:nvPr/>
            </p:nvSpPr>
            <p:spPr>
              <a:xfrm>
                <a:off x="6713940" y="2023768"/>
                <a:ext cx="46398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4000" dirty="0"/>
                  <a:t>Conformality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2ABCE98-FC3C-4227-8B07-DBF58E682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940" y="2023768"/>
                <a:ext cx="4639860" cy="707886"/>
              </a:xfrm>
              <a:prstGeom prst="rect">
                <a:avLst/>
              </a:prstGeom>
              <a:blipFill>
                <a:blip r:embed="rId8"/>
                <a:stretch>
                  <a:fillRect l="-4593" t="-15517" b="-362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866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99F28E-8971-45E6-A323-268B54F3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Necessary conditions in DNMR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7B3387E-DD04-45B5-9F0E-A8EF566E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26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A39E7F7-3E7F-4D7D-8786-F804B0EE775F}"/>
                  </a:ext>
                </a:extLst>
              </p:cNvPr>
              <p:cNvSpPr txBox="1"/>
              <p:nvPr/>
            </p:nvSpPr>
            <p:spPr>
              <a:xfrm>
                <a:off x="4876273" y="1532329"/>
                <a:ext cx="2455800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𝜋𝜋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A39E7F7-3E7F-4D7D-8786-F804B0EE7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273" y="1532329"/>
                <a:ext cx="2455800" cy="4610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F7977D5-2A62-4CEF-BFA9-3AE64F7B1128}"/>
                  </a:ext>
                </a:extLst>
              </p:cNvPr>
              <p:cNvSpPr txBox="1"/>
              <p:nvPr/>
            </p:nvSpPr>
            <p:spPr>
              <a:xfrm>
                <a:off x="4168541" y="2927025"/>
                <a:ext cx="3873240" cy="504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altLang="ja-JP" sz="1600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𝜋𝜋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F7977D5-2A62-4CEF-BFA9-3AE64F7B1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41" y="2927025"/>
                <a:ext cx="3873240" cy="504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5A71A4C-8168-4753-BB59-60C10DB80A27}"/>
                  </a:ext>
                </a:extLst>
              </p:cNvPr>
              <p:cNvSpPr txBox="1"/>
              <p:nvPr/>
            </p:nvSpPr>
            <p:spPr>
              <a:xfrm>
                <a:off x="4419073" y="2200929"/>
                <a:ext cx="3388748" cy="504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𝜋𝜋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5A71A4C-8168-4753-BB59-60C10DB80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073" y="2200929"/>
                <a:ext cx="3388748" cy="504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61AC8DE-6CBA-4A6F-92B7-7107E3FD43EE}"/>
                  </a:ext>
                </a:extLst>
              </p:cNvPr>
              <p:cNvSpPr txBox="1"/>
              <p:nvPr/>
            </p:nvSpPr>
            <p:spPr>
              <a:xfrm>
                <a:off x="3774301" y="3636468"/>
                <a:ext cx="4638770" cy="504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altLang="ja-JP" sz="1600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𝜋𝜋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61AC8DE-6CBA-4A6F-92B7-7107E3FD4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301" y="3636468"/>
                <a:ext cx="4638770" cy="504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96FD86F-E1C6-4394-848F-AABDF77FB59C}"/>
                  </a:ext>
                </a:extLst>
              </p:cNvPr>
              <p:cNvSpPr txBox="1"/>
              <p:nvPr/>
            </p:nvSpPr>
            <p:spPr>
              <a:xfrm>
                <a:off x="1106913" y="4351085"/>
                <a:ext cx="9987542" cy="509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𝜋𝜋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𝜋𝜋</m:t>
                                  </m:r>
                                </m:sub>
                              </m:s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𝜋𝜋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ΠΠ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96FD86F-E1C6-4394-848F-AABDF77FB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913" y="4351085"/>
                <a:ext cx="9987542" cy="5096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F8EA7B6-4E84-4AE5-A4A0-4FAD41A4807B}"/>
                  </a:ext>
                </a:extLst>
              </p:cNvPr>
              <p:cNvSpPr txBox="1"/>
              <p:nvPr/>
            </p:nvSpPr>
            <p:spPr>
              <a:xfrm>
                <a:off x="283953" y="5080068"/>
                <a:ext cx="11623567" cy="509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altLang="ja-JP" sz="1600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𝜋𝜋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𝜋𝜋</m:t>
                                  </m:r>
                                </m:sub>
                              </m:s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𝜋𝜋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ΠΠ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F8EA7B6-4E84-4AE5-A4A0-4FAD41A48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53" y="5080068"/>
                <a:ext cx="11623567" cy="5096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592F013-DD76-44EC-8CEA-95DFB14CDA15}"/>
              </a:ext>
            </a:extLst>
          </p:cNvPr>
          <p:cNvSpPr/>
          <p:nvPr/>
        </p:nvSpPr>
        <p:spPr>
          <a:xfrm>
            <a:off x="5307966" y="6308209"/>
            <a:ext cx="5376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ja-JP" dirty="0"/>
              <a:t>F.S. Bemfica </a:t>
            </a:r>
            <a:r>
              <a:rPr lang="nb-NO" altLang="ja-JP" i="1" dirty="0"/>
              <a:t>et al</a:t>
            </a:r>
            <a:r>
              <a:rPr lang="nb-NO" altLang="ja-JP" dirty="0"/>
              <a:t>., Phys. Rev. Lett. </a:t>
            </a:r>
            <a:r>
              <a:rPr lang="nb-NO" altLang="ja-JP" b="1" dirty="0"/>
              <a:t>126</a:t>
            </a:r>
            <a:r>
              <a:rPr lang="nb-NO" altLang="ja-JP" dirty="0"/>
              <a:t>, 222301 (2021).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5765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7EDB1D-E1BD-4394-BB4F-46436698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Sufficient conditions in DNMR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3BDF7D8-CCD5-4555-92B5-5527A5BA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27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EEB2D9E-32D7-41F3-A813-8FF9AFDA1BD3}"/>
                  </a:ext>
                </a:extLst>
              </p:cNvPr>
              <p:cNvSpPr txBox="1"/>
              <p:nvPr/>
            </p:nvSpPr>
            <p:spPr>
              <a:xfrm>
                <a:off x="4061595" y="1890692"/>
                <a:ext cx="4058547" cy="441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14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𝜋𝜋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EEB2D9E-32D7-41F3-A813-8FF9AFDA1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595" y="1890692"/>
                <a:ext cx="4058547" cy="441083"/>
              </a:xfrm>
              <a:prstGeom prst="rect">
                <a:avLst/>
              </a:prstGeom>
              <a:blipFill>
                <a:blip r:embed="rId3"/>
                <a:stretch>
                  <a:fillRect r="-300" b="-54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9C7E254-7E54-4EB3-91A2-21A8463B4B5F}"/>
                  </a:ext>
                </a:extLst>
              </p:cNvPr>
              <p:cNvSpPr txBox="1"/>
              <p:nvPr/>
            </p:nvSpPr>
            <p:spPr>
              <a:xfrm>
                <a:off x="3785471" y="2727606"/>
                <a:ext cx="2138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𝜋𝜋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9C7E254-7E54-4EB3-91A2-21A8463B4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471" y="2727606"/>
                <a:ext cx="2138791" cy="215444"/>
              </a:xfrm>
              <a:prstGeom prst="rect">
                <a:avLst/>
              </a:prstGeom>
              <a:blipFill>
                <a:blip r:embed="rId4"/>
                <a:stretch>
                  <a:fillRect r="-1140" b="-30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DB9056B-17C6-4804-9A2C-4EFB98BAA89F}"/>
                  </a:ext>
                </a:extLst>
              </p:cNvPr>
              <p:cNvSpPr txBox="1"/>
              <p:nvPr/>
            </p:nvSpPr>
            <p:spPr>
              <a:xfrm>
                <a:off x="5641620" y="1528970"/>
                <a:ext cx="92294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𝜋𝜋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≤6</m:t>
                      </m:r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𝜋𝜋</m:t>
                          </m:r>
                        </m:sub>
                      </m:sSub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DB9056B-17C6-4804-9A2C-4EFB98BAA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620" y="1528970"/>
                <a:ext cx="922945" cy="215444"/>
              </a:xfrm>
              <a:prstGeom prst="rect">
                <a:avLst/>
              </a:prstGeom>
              <a:blipFill>
                <a:blip r:embed="rId5"/>
                <a:stretch>
                  <a:fillRect l="-1316" b="-1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31A77E8-AD65-4A92-82BB-7A006B003A87}"/>
                  </a:ext>
                </a:extLst>
              </p:cNvPr>
              <p:cNvSpPr txBox="1"/>
              <p:nvPr/>
            </p:nvSpPr>
            <p:spPr>
              <a:xfrm>
                <a:off x="6267739" y="2594446"/>
                <a:ext cx="1652183" cy="445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𝜋𝜋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31A77E8-AD65-4A92-82BB-7A006B003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739" y="2594446"/>
                <a:ext cx="1652183" cy="445443"/>
              </a:xfrm>
              <a:prstGeom prst="rect">
                <a:avLst/>
              </a:prstGeom>
              <a:blipFill>
                <a:blip r:embed="rId6"/>
                <a:stretch>
                  <a:fillRect l="-1845" t="-1370" r="-1476" b="-82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CE171F1-1029-48B3-9239-57ACD223BF78}"/>
                  </a:ext>
                </a:extLst>
              </p:cNvPr>
              <p:cNvSpPr txBox="1"/>
              <p:nvPr/>
            </p:nvSpPr>
            <p:spPr>
              <a:xfrm>
                <a:off x="777157" y="4901372"/>
                <a:ext cx="10635732" cy="798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𝜋𝜋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ΠΠ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𝜋𝜋</m:t>
                                  </m:r>
                                </m:sub>
                              </m:s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𝜋𝜋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400" b="0" i="0" smtClean="0"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400" b="0" i="0" smtClean="0"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  <m:t>𝜋𝜋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400" b="0" i="0" smtClean="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ja-JP" sz="1400" b="0" i="0" smtClean="0"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14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ja-JP" sz="1400" b="0" i="0" smtClean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</m:d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𝜋𝜋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</m:d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CE171F1-1029-48B3-9239-57ACD223B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57" y="4901372"/>
                <a:ext cx="10635732" cy="798295"/>
              </a:xfrm>
              <a:prstGeom prst="rect">
                <a:avLst/>
              </a:prstGeom>
              <a:blipFill>
                <a:blip r:embed="rId7"/>
                <a:stretch>
                  <a:fillRect b="-7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929C1CD-8265-4A20-9F58-E09A36616F47}"/>
                  </a:ext>
                </a:extLst>
              </p:cNvPr>
              <p:cNvSpPr txBox="1"/>
              <p:nvPr/>
            </p:nvSpPr>
            <p:spPr>
              <a:xfrm>
                <a:off x="2732932" y="4214811"/>
                <a:ext cx="6758966" cy="4528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𝜋𝜋</m:t>
                                  </m:r>
                                </m:sub>
                              </m:s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𝜋𝜋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14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ΠΠ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14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14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Sup>
                        <m:sSubSup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929C1CD-8265-4A20-9F58-E09A36616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932" y="4214811"/>
                <a:ext cx="6758966" cy="452881"/>
              </a:xfrm>
              <a:prstGeom prst="rect">
                <a:avLst/>
              </a:prstGeom>
              <a:blipFill>
                <a:blip r:embed="rId8"/>
                <a:stretch>
                  <a:fillRect l="-90" t="-1333"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975D80C-E8AF-423F-AB22-DA8A89A20316}"/>
                  </a:ext>
                </a:extLst>
              </p:cNvPr>
              <p:cNvSpPr txBox="1"/>
              <p:nvPr/>
            </p:nvSpPr>
            <p:spPr>
              <a:xfrm>
                <a:off x="4216447" y="3302560"/>
                <a:ext cx="3791935" cy="844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𝜋𝜋</m:t>
                                  </m:r>
                                </m:sub>
                              </m:s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𝜋𝜋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𝜋𝜋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ja-JP" sz="14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sub>
                                      </m:sSub>
                                    </m:den>
                                  </m:f>
                                  <m:d>
                                    <m:d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ja-JP" sz="14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d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𝜋𝜋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sub>
                                      </m:sSub>
                                    </m:den>
                                  </m:f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ja-JP" sz="14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975D80C-E8AF-423F-AB22-DA8A89A20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447" y="3302560"/>
                <a:ext cx="3791935" cy="8443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3E7A06A-4177-466C-BA53-8ECD1DC4CC97}"/>
                  </a:ext>
                </a:extLst>
              </p:cNvPr>
              <p:cNvSpPr txBox="1"/>
              <p:nvPr/>
            </p:nvSpPr>
            <p:spPr>
              <a:xfrm>
                <a:off x="0" y="5620392"/>
                <a:ext cx="12287466" cy="68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𝜋𝜋</m:t>
                                  </m:r>
                                </m:sub>
                              </m:s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𝜋𝜋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400" b="0" i="0" smtClean="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ΠΠ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14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14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Sup>
                        <m:sSubSup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1"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1" lang="en-US" altLang="ja-JP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kumimoji="1"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sub>
                                      </m:sSub>
                                    </m:den>
                                  </m:f>
                                  <m:d>
                                    <m:d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ja-JP" sz="14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d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𝜋𝜋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sub>
                                      </m:sSub>
                                    </m:den>
                                  </m:f>
                                  <m:sSub>
                                    <m:sSub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3E7A06A-4177-466C-BA53-8ECD1DC4C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20392"/>
                <a:ext cx="12287466" cy="687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7518C68-5BAE-40F4-B597-D77DB4CE0CA5}"/>
              </a:ext>
            </a:extLst>
          </p:cNvPr>
          <p:cNvSpPr/>
          <p:nvPr/>
        </p:nvSpPr>
        <p:spPr>
          <a:xfrm>
            <a:off x="5307966" y="6308209"/>
            <a:ext cx="5376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ja-JP" dirty="0"/>
              <a:t>F.S. Bemfica </a:t>
            </a:r>
            <a:r>
              <a:rPr lang="nb-NO" altLang="ja-JP" i="1" dirty="0"/>
              <a:t>et al</a:t>
            </a:r>
            <a:r>
              <a:rPr lang="nb-NO" altLang="ja-JP" dirty="0"/>
              <a:t>., Phys. Rev. Lett. </a:t>
            </a:r>
            <a:r>
              <a:rPr lang="nb-NO" altLang="ja-JP" b="1" dirty="0"/>
              <a:t>126</a:t>
            </a:r>
            <a:r>
              <a:rPr lang="nb-NO" altLang="ja-JP" dirty="0"/>
              <a:t>, 222301 (2021).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4840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BD5B84-1FBF-40E1-88C4-4A32716F6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Necessary conditions in </a:t>
            </a:r>
            <a:r>
              <a:rPr kumimoji="1" lang="en-US" altLang="ja-JP" dirty="0" err="1"/>
              <a:t>Bjorken</a:t>
            </a:r>
            <a:r>
              <a:rPr kumimoji="1" lang="en-US" altLang="ja-JP" dirty="0"/>
              <a:t> expansion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7D9168-21D7-4804-904E-071C8142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28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D8AF92C-BF53-4076-896E-A37E9AFB09D2}"/>
                  </a:ext>
                </a:extLst>
              </p:cNvPr>
              <p:cNvSpPr txBox="1"/>
              <p:nvPr/>
            </p:nvSpPr>
            <p:spPr>
              <a:xfrm>
                <a:off x="1061987" y="1755269"/>
                <a:ext cx="4809092" cy="9588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func>
                                    <m:func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800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func>
                                </m:e>
                              </m:d>
                            </m:den>
                          </m:f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8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D8AF92C-BF53-4076-896E-A37E9AFB0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987" y="1755269"/>
                <a:ext cx="4809092" cy="9588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AD9DEBC-40F5-4F08-91A0-59396CD15F37}"/>
                  </a:ext>
                </a:extLst>
              </p:cNvPr>
              <p:cNvSpPr txBox="1"/>
              <p:nvPr/>
            </p:nvSpPr>
            <p:spPr>
              <a:xfrm>
                <a:off x="1061987" y="2949574"/>
                <a:ext cx="4594681" cy="9588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func>
                                    <m:func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800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func>
                                </m:e>
                              </m:d>
                            </m:den>
                          </m:f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AD9DEBC-40F5-4F08-91A0-59396CD15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987" y="2949574"/>
                <a:ext cx="4594681" cy="958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8D963E1-815A-4F73-8A26-6FF91D224177}"/>
                  </a:ext>
                </a:extLst>
              </p:cNvPr>
              <p:cNvSpPr txBox="1"/>
              <p:nvPr/>
            </p:nvSpPr>
            <p:spPr>
              <a:xfrm>
                <a:off x="1059601" y="4394075"/>
                <a:ext cx="4395267" cy="9588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func>
                                    <m:func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800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func>
                                </m:e>
                              </m:d>
                            </m:den>
                          </m:f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8D963E1-815A-4F73-8A26-6FF91D224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601" y="4394075"/>
                <a:ext cx="4395267" cy="958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F0E3DB4-4C82-46F0-9A06-5FD9E4F1B0B1}"/>
              </a:ext>
            </a:extLst>
          </p:cNvPr>
          <p:cNvGrpSpPr/>
          <p:nvPr/>
        </p:nvGrpSpPr>
        <p:grpSpPr>
          <a:xfrm>
            <a:off x="6320923" y="2595885"/>
            <a:ext cx="4978471" cy="1666230"/>
            <a:chOff x="6373905" y="1708983"/>
            <a:chExt cx="4978471" cy="1666230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5FD4F91F-CCF6-4352-93B7-7170F71F7CA1}"/>
                </a:ext>
              </a:extLst>
            </p:cNvPr>
            <p:cNvSpPr/>
            <p:nvPr/>
          </p:nvSpPr>
          <p:spPr>
            <a:xfrm>
              <a:off x="6373905" y="1708983"/>
              <a:ext cx="4978471" cy="166623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16FD002A-6E5B-4295-AB38-0AFA79381C0B}"/>
                    </a:ext>
                  </a:extLst>
                </p:cNvPr>
                <p:cNvSpPr txBox="1"/>
                <p:nvPr/>
              </p:nvSpPr>
              <p:spPr>
                <a:xfrm>
                  <a:off x="7234842" y="1758698"/>
                  <a:ext cx="307090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/>
                    <a:t>Eigenvalues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16FD002A-6E5B-4295-AB38-0AFA79381C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4842" y="1758698"/>
                  <a:ext cx="3070905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3968" t="-12791" b="-3139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FF99E8A3-EFE0-45B0-8354-34663DCD092A}"/>
                    </a:ext>
                  </a:extLst>
                </p:cNvPr>
                <p:cNvSpPr txBox="1"/>
                <p:nvPr/>
              </p:nvSpPr>
              <p:spPr>
                <a:xfrm>
                  <a:off x="8367406" y="2373714"/>
                  <a:ext cx="221426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FF99E8A3-EFE0-45B0-8354-34663DCD09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7406" y="2373714"/>
                  <a:ext cx="2214261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2B522BC8-7FC6-44D2-9BAD-A7AD8513EAB6}"/>
                    </a:ext>
                  </a:extLst>
                </p:cNvPr>
                <p:cNvSpPr/>
                <p:nvPr/>
              </p:nvSpPr>
              <p:spPr>
                <a:xfrm>
                  <a:off x="6771126" y="2341998"/>
                  <a:ext cx="141788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kumimoji="1" lang="en-US" altLang="ja-JP" sz="2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  <m:r>
                          <a:rPr kumimoji="1" lang="en-US" altLang="ja-JP" sz="2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2B522BC8-7FC6-44D2-9BAD-A7AD8513EA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1126" y="2341998"/>
                  <a:ext cx="141788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92844AAB-3949-4D80-9D41-62E00165680C}"/>
                    </a:ext>
                  </a:extLst>
                </p:cNvPr>
                <p:cNvSpPr txBox="1"/>
                <p:nvPr/>
              </p:nvSpPr>
              <p:spPr>
                <a:xfrm>
                  <a:off x="6470399" y="2865218"/>
                  <a:ext cx="4881977" cy="4520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/>
                    <a:t>*At least,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</m:oMath>
                  </a14:m>
                  <a:r>
                    <a:rPr kumimoji="1" lang="ja-JP" altLang="en-US" sz="2000" dirty="0"/>
                    <a:t> </a:t>
                  </a:r>
                  <a:r>
                    <a:rPr kumimoji="1" lang="en-US" altLang="ja-JP" sz="2000" dirty="0"/>
                    <a:t>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a14:m>
                  <a:r>
                    <a:rPr kumimoji="1" lang="en-US" altLang="ja-JP" sz="2000" dirty="0"/>
                    <a:t> from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kumimoji="1" lang="en-US" altLang="ja-JP" sz="2000" dirty="0"/>
                    <a:t>.</a:t>
                  </a:r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92844AAB-3949-4D80-9D41-62E0016568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0399" y="2865218"/>
                  <a:ext cx="4881977" cy="452047"/>
                </a:xfrm>
                <a:prstGeom prst="rect">
                  <a:avLst/>
                </a:prstGeom>
                <a:blipFill>
                  <a:blip r:embed="rId8"/>
                  <a:stretch>
                    <a:fillRect l="-1373" t="-5405" r="-250" b="-1486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61179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28C524-486C-4E50-BF5A-2DFFD007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Sufficient conditions in </a:t>
            </a:r>
            <a:r>
              <a:rPr kumimoji="1" lang="en-US" altLang="ja-JP" dirty="0" err="1"/>
              <a:t>Bjorken</a:t>
            </a:r>
            <a:r>
              <a:rPr kumimoji="1" lang="en-US" altLang="ja-JP" dirty="0"/>
              <a:t> expansion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3EB7FBD-D798-4F77-B422-07AF68A7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29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28ABC43-5BE7-4E17-BEA8-0CB0C81440AB}"/>
                  </a:ext>
                </a:extLst>
              </p:cNvPr>
              <p:cNvSpPr txBox="1"/>
              <p:nvPr/>
            </p:nvSpPr>
            <p:spPr>
              <a:xfrm>
                <a:off x="1061798" y="2268578"/>
                <a:ext cx="4189159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func>
                                    <m:func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400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func>
                                </m:e>
                              </m:d>
                            </m:den>
                          </m:f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28ABC43-5BE7-4E17-BEA8-0CB0C8144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798" y="2268578"/>
                <a:ext cx="4189159" cy="8218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6F039E9-693F-4EF5-95EA-B5E68E0D187A}"/>
                  </a:ext>
                </a:extLst>
              </p:cNvPr>
              <p:cNvSpPr txBox="1"/>
              <p:nvPr/>
            </p:nvSpPr>
            <p:spPr>
              <a:xfrm>
                <a:off x="1061798" y="3179845"/>
                <a:ext cx="4359078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func>
                                    <m:func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400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func>
                                </m:e>
                              </m:d>
                            </m:den>
                          </m:f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6F039E9-693F-4EF5-95EA-B5E68E0D1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798" y="3179845"/>
                <a:ext cx="4359078" cy="821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6FC0CCC-54F7-498B-B0AA-FB0751C36FB3}"/>
                  </a:ext>
                </a:extLst>
              </p:cNvPr>
              <p:cNvSpPr txBox="1"/>
              <p:nvPr/>
            </p:nvSpPr>
            <p:spPr>
              <a:xfrm>
                <a:off x="1067777" y="5002379"/>
                <a:ext cx="8259633" cy="1115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2−</m:t>
                          </m:r>
                          <m:func>
                            <m:func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24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40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400" b="0" i="0" smtClean="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ja-JP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2−</m:t>
                                      </m:r>
                                      <m:func>
                                        <m:func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ja-JP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func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4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6FC0CCC-54F7-498B-B0AA-FB0751C36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777" y="5002379"/>
                <a:ext cx="8259633" cy="1115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F7BCFB8-A891-4AB5-9C38-CB2408BE9B95}"/>
                  </a:ext>
                </a:extLst>
              </p:cNvPr>
              <p:cNvSpPr txBox="1"/>
              <p:nvPr/>
            </p:nvSpPr>
            <p:spPr>
              <a:xfrm>
                <a:off x="1056786" y="1276392"/>
                <a:ext cx="3842782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func>
                                <m:func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400" b="0" i="0" smtClean="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ja-JP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F7BCFB8-A891-4AB5-9C38-CB2408BE9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786" y="1276392"/>
                <a:ext cx="3842782" cy="902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A6013B0-CA7A-4465-AD0C-5B285C495D0A}"/>
                  </a:ext>
                </a:extLst>
              </p:cNvPr>
              <p:cNvSpPr txBox="1"/>
              <p:nvPr/>
            </p:nvSpPr>
            <p:spPr>
              <a:xfrm>
                <a:off x="1061453" y="4091112"/>
                <a:ext cx="10144765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func>
                                <m:func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24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ja-JP" sz="24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func>
                                    <m:func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4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4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A6013B0-CA7A-4465-AD0C-5B285C495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53" y="4091112"/>
                <a:ext cx="10144765" cy="8238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BFC598D-6F67-4693-B353-869C9ECC1D75}"/>
              </a:ext>
            </a:extLst>
          </p:cNvPr>
          <p:cNvGrpSpPr/>
          <p:nvPr/>
        </p:nvGrpSpPr>
        <p:grpSpPr>
          <a:xfrm>
            <a:off x="6373905" y="1708983"/>
            <a:ext cx="4978471" cy="1666230"/>
            <a:chOff x="6373905" y="1708983"/>
            <a:chExt cx="4978471" cy="1666230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E74D45C8-3154-46F7-8D29-2E2913771F89}"/>
                </a:ext>
              </a:extLst>
            </p:cNvPr>
            <p:cNvSpPr/>
            <p:nvPr/>
          </p:nvSpPr>
          <p:spPr>
            <a:xfrm>
              <a:off x="6373905" y="1708983"/>
              <a:ext cx="4978471" cy="166623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9ED504B3-4FF4-4536-B831-4539DFDAF850}"/>
                    </a:ext>
                  </a:extLst>
                </p:cNvPr>
                <p:cNvSpPr txBox="1"/>
                <p:nvPr/>
              </p:nvSpPr>
              <p:spPr>
                <a:xfrm>
                  <a:off x="7234842" y="1758698"/>
                  <a:ext cx="307090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/>
                    <a:t>Eigenvalues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9ED504B3-4FF4-4536-B831-4539DFDAF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4842" y="1758698"/>
                  <a:ext cx="3070905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4167" t="-12941" b="-3176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2BBE4D9D-8646-45CA-A49A-01F999630CFB}"/>
                    </a:ext>
                  </a:extLst>
                </p:cNvPr>
                <p:cNvSpPr txBox="1"/>
                <p:nvPr/>
              </p:nvSpPr>
              <p:spPr>
                <a:xfrm>
                  <a:off x="8367406" y="2373714"/>
                  <a:ext cx="221426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2BBE4D9D-8646-45CA-A49A-01F999630C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7406" y="2373714"/>
                  <a:ext cx="2214261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9FCA7B68-3EF0-420F-A1B1-1297F21BD889}"/>
                    </a:ext>
                  </a:extLst>
                </p:cNvPr>
                <p:cNvSpPr/>
                <p:nvPr/>
              </p:nvSpPr>
              <p:spPr>
                <a:xfrm>
                  <a:off x="6771126" y="2341998"/>
                  <a:ext cx="141788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kumimoji="1" lang="en-US" altLang="ja-JP" sz="2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  <m:r>
                          <a:rPr kumimoji="1" lang="en-US" altLang="ja-JP" sz="2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9FCA7B68-3EF0-420F-A1B1-1297F21BD8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1126" y="2341998"/>
                  <a:ext cx="14178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574082C2-C38D-438E-A896-06FA12165AE9}"/>
                    </a:ext>
                  </a:extLst>
                </p:cNvPr>
                <p:cNvSpPr txBox="1"/>
                <p:nvPr/>
              </p:nvSpPr>
              <p:spPr>
                <a:xfrm>
                  <a:off x="6470399" y="2865218"/>
                  <a:ext cx="4881977" cy="4520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/>
                    <a:t>*At least,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</m:oMath>
                  </a14:m>
                  <a:r>
                    <a:rPr kumimoji="1" lang="ja-JP" altLang="en-US" sz="2000" dirty="0"/>
                    <a:t> </a:t>
                  </a:r>
                  <a:r>
                    <a:rPr kumimoji="1" lang="en-US" altLang="ja-JP" sz="2000" dirty="0"/>
                    <a:t>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a14:m>
                  <a:r>
                    <a:rPr kumimoji="1" lang="en-US" altLang="ja-JP" sz="2000" dirty="0"/>
                    <a:t> from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kumimoji="1" lang="en-US" altLang="ja-JP" sz="2000" dirty="0"/>
                    <a:t>.</a:t>
                  </a:r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574082C2-C38D-438E-A896-06FA12165A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0399" y="2865218"/>
                  <a:ext cx="4881977" cy="452047"/>
                </a:xfrm>
                <a:prstGeom prst="rect">
                  <a:avLst/>
                </a:prstGeom>
                <a:blipFill>
                  <a:blip r:embed="rId10"/>
                  <a:stretch>
                    <a:fillRect l="-1248" t="-4054" r="-375" b="-1486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7265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3B4E9F-A9F2-4485-A3F0-D2FABB1C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Is hydrodynamic description valid after all?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D90A043-A791-4726-8DD2-0BD69D01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0CF57B-DD1B-4031-B9F9-0C464C9FAFED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CDE3345-16C5-4055-9799-1C1413976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47" t="18572" r="34733" b="19841"/>
          <a:stretch/>
        </p:blipFill>
        <p:spPr>
          <a:xfrm>
            <a:off x="1088572" y="1545772"/>
            <a:ext cx="5159829" cy="422365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89507CF-FE9B-4CDF-B43B-0859FDBCA8AA}"/>
              </a:ext>
            </a:extLst>
          </p:cNvPr>
          <p:cNvSpPr/>
          <p:nvPr/>
        </p:nvSpPr>
        <p:spPr>
          <a:xfrm>
            <a:off x="452881" y="5987018"/>
            <a:ext cx="6257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dirty="0"/>
              <a:t>M.P. Heller and M. </a:t>
            </a:r>
            <a:r>
              <a:rPr lang="en-GB" altLang="ja-JP" dirty="0" err="1"/>
              <a:t>Spaliński</a:t>
            </a:r>
            <a:r>
              <a:rPr lang="en-GB" altLang="ja-JP" dirty="0"/>
              <a:t>, Phys. Rev. Lett. </a:t>
            </a:r>
            <a:r>
              <a:rPr lang="en-GB" altLang="ja-JP" b="1" dirty="0"/>
              <a:t>115</a:t>
            </a:r>
            <a:r>
              <a:rPr lang="en-GB" altLang="ja-JP" dirty="0"/>
              <a:t>, 072501 (2015).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3109195-A005-40B8-9782-FCA79CB6E656}"/>
              </a:ext>
            </a:extLst>
          </p:cNvPr>
          <p:cNvSpPr txBox="1"/>
          <p:nvPr/>
        </p:nvSpPr>
        <p:spPr>
          <a:xfrm>
            <a:off x="6780855" y="1545772"/>
            <a:ext cx="50467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/>
              <a:t>Hydrodynamic </a:t>
            </a:r>
            <a:r>
              <a:rPr kumimoji="1" lang="en-US" altLang="ja-JP" sz="2800" dirty="0">
                <a:solidFill>
                  <a:srgbClr val="FF66FF"/>
                </a:solidFill>
              </a:rPr>
              <a:t>attractor</a:t>
            </a:r>
            <a:r>
              <a:rPr kumimoji="1" lang="en-US" altLang="ja-JP" sz="2800" dirty="0"/>
              <a:t> solution</a:t>
            </a:r>
          </a:p>
          <a:p>
            <a:pPr marL="457200" indent="-457200" algn="l">
              <a:buFont typeface="Wingdings" panose="05000000000000000000" pitchFamily="2" charset="2"/>
              <a:buChar char="à"/>
            </a:pPr>
            <a:r>
              <a:rPr kumimoji="1" lang="en-US" altLang="ja-JP" sz="2800" dirty="0">
                <a:sym typeface="Wingdings" panose="05000000000000000000" pitchFamily="2" charset="2"/>
              </a:rPr>
              <a:t>Is fluid dynamics far from equilibrium justified?</a:t>
            </a:r>
          </a:p>
          <a:p>
            <a:pPr marL="457200" indent="-457200" algn="l">
              <a:buFont typeface="Wingdings" panose="05000000000000000000" pitchFamily="2" charset="2"/>
              <a:buChar char="à"/>
            </a:pPr>
            <a:r>
              <a:rPr kumimoji="1" lang="en-US" altLang="ja-JP" sz="2800" dirty="0">
                <a:sym typeface="Wingdings" panose="05000000000000000000" pitchFamily="2" charset="2"/>
              </a:rPr>
              <a:t>Are (almost) any initial conditions acceptable?</a:t>
            </a:r>
            <a:endParaRPr kumimoji="1" lang="ja-JP" altLang="en-US" sz="2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A5FF566-8649-4B43-BC46-BA0088DF804C}"/>
              </a:ext>
            </a:extLst>
          </p:cNvPr>
          <p:cNvSpPr txBox="1"/>
          <p:nvPr/>
        </p:nvSpPr>
        <p:spPr>
          <a:xfrm>
            <a:off x="4107972" y="2114268"/>
            <a:ext cx="187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</a:rPr>
              <a:t>Relaxation time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0B19559-4281-41A1-9268-F7C7CB0D0D37}"/>
                  </a:ext>
                </a:extLst>
              </p:cNvPr>
              <p:cNvSpPr txBox="1"/>
              <p:nvPr/>
            </p:nvSpPr>
            <p:spPr>
              <a:xfrm>
                <a:off x="4413406" y="2437264"/>
                <a:ext cx="12609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~0.2</m:t>
                      </m:r>
                    </m:oMath>
                  </m:oMathPara>
                </a14:m>
                <a:endParaRPr kumimoji="1" lang="ja-JP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0B19559-4281-41A1-9268-F7C7CB0D0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406" y="2437264"/>
                <a:ext cx="126092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050F02-2A89-4953-B645-1804BFB0B5A2}"/>
              </a:ext>
            </a:extLst>
          </p:cNvPr>
          <p:cNvSpPr txBox="1"/>
          <p:nvPr/>
        </p:nvSpPr>
        <p:spPr>
          <a:xfrm>
            <a:off x="6918257" y="4861041"/>
            <a:ext cx="4176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Scrutiny of validation of hydrodynamic description from </a:t>
            </a:r>
            <a:r>
              <a:rPr kumimoji="1" lang="en-US" altLang="ja-JP" sz="2800" dirty="0">
                <a:solidFill>
                  <a:srgbClr val="FF0000"/>
                </a:solidFill>
              </a:rPr>
              <a:t>non-linear causality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026AA680-0E3D-4FA9-9F1C-E0315606C1AF}"/>
              </a:ext>
            </a:extLst>
          </p:cNvPr>
          <p:cNvSpPr/>
          <p:nvPr/>
        </p:nvSpPr>
        <p:spPr>
          <a:xfrm>
            <a:off x="6823926" y="4608573"/>
            <a:ext cx="4371278" cy="184849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167E96F-C649-4184-A2BA-D5A605D46658}"/>
              </a:ext>
            </a:extLst>
          </p:cNvPr>
          <p:cNvSpPr txBox="1"/>
          <p:nvPr/>
        </p:nvSpPr>
        <p:spPr>
          <a:xfrm>
            <a:off x="7057283" y="4346963"/>
            <a:ext cx="1444626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/>
              <a:t>Purpose</a:t>
            </a:r>
            <a:endParaRPr kumimoji="1" lang="ja-JP" altLang="en-US" sz="2800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1430FDF-FF56-473B-BA61-43182B8793ED}"/>
              </a:ext>
            </a:extLst>
          </p:cNvPr>
          <p:cNvCxnSpPr/>
          <p:nvPr/>
        </p:nvCxnSpPr>
        <p:spPr>
          <a:xfrm>
            <a:off x="1653871" y="4039261"/>
            <a:ext cx="4458031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20EF643-28E6-4C64-B651-6724ADD5FC4C}"/>
              </a:ext>
            </a:extLst>
          </p:cNvPr>
          <p:cNvSpPr txBox="1"/>
          <p:nvPr/>
        </p:nvSpPr>
        <p:spPr>
          <a:xfrm>
            <a:off x="3427012" y="4044054"/>
            <a:ext cx="2873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>
                <a:solidFill>
                  <a:srgbClr val="00B0F0"/>
                </a:solidFill>
              </a:rPr>
              <a:t>Local equilibrium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42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0456F1-795C-42CF-9B69-22ED48B9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E76F006-F339-4C1C-8E25-C63E5375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229ED68-AFD6-4266-8AB2-94AE6519A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3"/>
            <a:ext cx="12192000" cy="685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FB1522-7BA8-4493-A72C-EC08D218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Causality in non-linear regime?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AED020-ABCA-4B66-BA39-438B90CA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01B2FB-8CF6-44F5-B5BE-1E39866BBE27}"/>
              </a:ext>
            </a:extLst>
          </p:cNvPr>
          <p:cNvSpPr txBox="1"/>
          <p:nvPr/>
        </p:nvSpPr>
        <p:spPr>
          <a:xfrm>
            <a:off x="2035774" y="1573849"/>
            <a:ext cx="81435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Causality of second order hydrodynamics under</a:t>
            </a:r>
          </a:p>
          <a:p>
            <a:pPr algn="ctr"/>
            <a:r>
              <a:rPr kumimoji="1" lang="en-US" altLang="ja-JP" sz="2800" dirty="0"/>
              <a:t>static </a:t>
            </a:r>
            <a:r>
              <a:rPr kumimoji="1" lang="en-US" altLang="ja-JP" sz="2800" dirty="0">
                <a:solidFill>
                  <a:srgbClr val="00B0F0"/>
                </a:solidFill>
              </a:rPr>
              <a:t>equilibrium</a:t>
            </a:r>
            <a:r>
              <a:rPr kumimoji="1" lang="en-US" altLang="ja-JP" sz="2800" dirty="0"/>
              <a:t> background in linear perturbation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103FF46-3AB8-406E-A22A-A58DBD8CA24A}"/>
                  </a:ext>
                </a:extLst>
              </p:cNvPr>
              <p:cNvSpPr txBox="1"/>
              <p:nvPr/>
            </p:nvSpPr>
            <p:spPr>
              <a:xfrm>
                <a:off x="3166254" y="2977634"/>
                <a:ext cx="5859489" cy="483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kumimoji="1" lang="ja-JP" altLang="en-US" sz="2800" i="1">
                          <a:latin typeface="Cambria Math" panose="02040503050406030204" pitchFamily="18" charset="0"/>
                        </a:rPr>
                        <m:t>　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kumimoji="1" lang="ja-JP" altLang="en-US" sz="2800" i="1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103FF46-3AB8-406E-A22A-A58DBD8CA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254" y="2977634"/>
                <a:ext cx="5859489" cy="4834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CAF527-CAFC-4C91-A921-FF94048982DC}"/>
              </a:ext>
            </a:extLst>
          </p:cNvPr>
          <p:cNvSpPr txBox="1"/>
          <p:nvPr/>
        </p:nvSpPr>
        <p:spPr>
          <a:xfrm>
            <a:off x="2413718" y="3536116"/>
            <a:ext cx="224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bulk pressure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1A941C-5108-4ECE-834F-B77B06337556}"/>
              </a:ext>
            </a:extLst>
          </p:cNvPr>
          <p:cNvSpPr txBox="1"/>
          <p:nvPr/>
        </p:nvSpPr>
        <p:spPr>
          <a:xfrm>
            <a:off x="5111595" y="3536116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shear stress</a:t>
            </a:r>
            <a:endParaRPr kumimoji="1" lang="ja-JP" altLang="en-US" sz="2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7AD4C2-6A85-4078-8C36-9223BA154B62}"/>
              </a:ext>
            </a:extLst>
          </p:cNvPr>
          <p:cNvSpPr txBox="1"/>
          <p:nvPr/>
        </p:nvSpPr>
        <p:spPr>
          <a:xfrm>
            <a:off x="7541985" y="3536116"/>
            <a:ext cx="2138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four velocity</a:t>
            </a:r>
            <a:endParaRPr kumimoji="1" lang="ja-JP" altLang="en-US" sz="2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3CA331A-235C-434A-8CD1-F2EAA008A10A}"/>
              </a:ext>
            </a:extLst>
          </p:cNvPr>
          <p:cNvSpPr txBox="1"/>
          <p:nvPr/>
        </p:nvSpPr>
        <p:spPr>
          <a:xfrm>
            <a:off x="4883425" y="4060103"/>
            <a:ext cx="697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See, e.g., W.A. Hiscock, L. Lindblom, Annals of Physics 151, 466 (1983).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B4B9BA4-31CE-4867-8661-4538A22BFDF3}"/>
              </a:ext>
            </a:extLst>
          </p:cNvPr>
          <p:cNvSpPr txBox="1"/>
          <p:nvPr/>
        </p:nvSpPr>
        <p:spPr>
          <a:xfrm>
            <a:off x="1056858" y="4929702"/>
            <a:ext cx="10078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sym typeface="Wingdings" panose="05000000000000000000" pitchFamily="2" charset="2"/>
              </a:rPr>
              <a:t> </a:t>
            </a:r>
            <a:r>
              <a:rPr kumimoji="1" lang="en-US" altLang="ja-JP" sz="2800" dirty="0"/>
              <a:t>Need to go beyond linear regime to capture full </a:t>
            </a:r>
            <a:r>
              <a:rPr kumimoji="1" lang="en-US" altLang="ja-JP" sz="2800" dirty="0">
                <a:solidFill>
                  <a:srgbClr val="FF0000"/>
                </a:solidFill>
              </a:rPr>
              <a:t>non-linearity</a:t>
            </a:r>
            <a:r>
              <a:rPr kumimoji="1" lang="en-US" altLang="ja-JP" sz="2800" dirty="0"/>
              <a:t> of relativistic dissipative hydrodynamic equations</a:t>
            </a:r>
            <a:endParaRPr kumimoji="1" lang="ja-JP" altLang="en-US" sz="28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7B35AC4-3C17-4B31-BDB6-5C8486A212E2}"/>
              </a:ext>
            </a:extLst>
          </p:cNvPr>
          <p:cNvSpPr/>
          <p:nvPr/>
        </p:nvSpPr>
        <p:spPr>
          <a:xfrm>
            <a:off x="6538060" y="5927208"/>
            <a:ext cx="5316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ja-JP" dirty="0"/>
              <a:t>F.S. Bemfica </a:t>
            </a:r>
            <a:r>
              <a:rPr lang="nb-NO" altLang="ja-JP" i="1" dirty="0"/>
              <a:t>et al</a:t>
            </a:r>
            <a:r>
              <a:rPr lang="nb-NO" altLang="ja-JP" dirty="0"/>
              <a:t>., Phys. Rev. Lett. </a:t>
            </a:r>
            <a:r>
              <a:rPr lang="nb-NO" altLang="ja-JP" b="1" dirty="0"/>
              <a:t>126</a:t>
            </a:r>
            <a:r>
              <a:rPr lang="nb-NO" altLang="ja-JP" dirty="0"/>
              <a:t>, 222301 (2021).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677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58874F-24B8-4786-955B-FB99E54F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Characteristic velocity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7BBA3F9-38B7-4FE1-A198-BBA85A97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1BB8BA6-9407-40E1-A681-19B9412A8DB0}"/>
                  </a:ext>
                </a:extLst>
              </p:cNvPr>
              <p:cNvSpPr txBox="1"/>
              <p:nvPr/>
            </p:nvSpPr>
            <p:spPr>
              <a:xfrm>
                <a:off x="1383966" y="1915344"/>
                <a:ext cx="25480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1BB8BA6-9407-40E1-A681-19B9412A8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966" y="1915344"/>
                <a:ext cx="2548070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B11BD06-755A-409B-8D7E-C35C33EA803B}"/>
                  </a:ext>
                </a:extLst>
              </p:cNvPr>
              <p:cNvSpPr txBox="1"/>
              <p:nvPr/>
            </p:nvSpPr>
            <p:spPr>
              <a:xfrm>
                <a:off x="6882823" y="2095561"/>
                <a:ext cx="24690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B11BD06-755A-409B-8D7E-C35C33EA8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823" y="2095561"/>
                <a:ext cx="246907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14F6F7-43C6-4098-8AE7-CFDCBC92F782}"/>
              </a:ext>
            </a:extLst>
          </p:cNvPr>
          <p:cNvSpPr txBox="1"/>
          <p:nvPr/>
        </p:nvSpPr>
        <p:spPr>
          <a:xfrm>
            <a:off x="6747144" y="1571736"/>
            <a:ext cx="2962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Characteristic </a:t>
            </a:r>
            <a:r>
              <a:rPr kumimoji="1" lang="en-US" altLang="ja-JP" sz="2800" dirty="0" err="1"/>
              <a:t>eqs</a:t>
            </a:r>
            <a:r>
              <a:rPr kumimoji="1" lang="en-US" altLang="ja-JP" sz="2800" dirty="0"/>
              <a:t>.</a:t>
            </a:r>
            <a:endParaRPr kumimoji="1" lang="ja-JP" altLang="en-US" sz="2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500130-A48C-4573-AACF-79CF253E2719}"/>
              </a:ext>
            </a:extLst>
          </p:cNvPr>
          <p:cNvSpPr txBox="1"/>
          <p:nvPr/>
        </p:nvSpPr>
        <p:spPr>
          <a:xfrm>
            <a:off x="478832" y="1426967"/>
            <a:ext cx="277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Quasi-linear PDE</a:t>
            </a:r>
            <a:endParaRPr kumimoji="1" lang="ja-JP" altLang="en-US" sz="2800" dirty="0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BFB92245-C959-4401-8176-0C21CA6F34DE}"/>
              </a:ext>
            </a:extLst>
          </p:cNvPr>
          <p:cNvSpPr/>
          <p:nvPr/>
        </p:nvSpPr>
        <p:spPr>
          <a:xfrm>
            <a:off x="5796857" y="1610993"/>
            <a:ext cx="593730" cy="9913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5F8823A-68D8-481F-B760-B2EBB6AA3725}"/>
                  </a:ext>
                </a:extLst>
              </p:cNvPr>
              <p:cNvSpPr txBox="1"/>
              <p:nvPr/>
            </p:nvSpPr>
            <p:spPr>
              <a:xfrm>
                <a:off x="9472733" y="2105160"/>
                <a:ext cx="21459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5F8823A-68D8-481F-B760-B2EBB6AA3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733" y="2105160"/>
                <a:ext cx="214597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D9D6CB1-0B09-44EC-9753-ED06293F31BE}"/>
              </a:ext>
            </a:extLst>
          </p:cNvPr>
          <p:cNvSpPr/>
          <p:nvPr/>
        </p:nvSpPr>
        <p:spPr>
          <a:xfrm>
            <a:off x="66376" y="6368020"/>
            <a:ext cx="10958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ja-JP" dirty="0"/>
              <a:t>W.A. Hiscock and T.S. Olson, Phys. Lett. A 141, 125 (1989); F.S. Bemfica </a:t>
            </a:r>
            <a:r>
              <a:rPr lang="nb-NO" altLang="ja-JP" i="1" dirty="0"/>
              <a:t>et al</a:t>
            </a:r>
            <a:r>
              <a:rPr lang="nb-NO" altLang="ja-JP" dirty="0"/>
              <a:t>., Phys. Rev. Lett. </a:t>
            </a:r>
            <a:r>
              <a:rPr lang="nb-NO" altLang="ja-JP" b="1" dirty="0"/>
              <a:t>126</a:t>
            </a:r>
            <a:r>
              <a:rPr lang="nb-NO" altLang="ja-JP" dirty="0"/>
              <a:t>, 222301 (2021).</a:t>
            </a:r>
            <a:endParaRPr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6656462-A00B-454F-A35A-821E75BBB5BB}"/>
              </a:ext>
            </a:extLst>
          </p:cNvPr>
          <p:cNvGrpSpPr>
            <a:grpSpLocks noChangeAspect="1"/>
          </p:cNvGrpSpPr>
          <p:nvPr/>
        </p:nvGrpSpPr>
        <p:grpSpPr>
          <a:xfrm>
            <a:off x="1245702" y="3007898"/>
            <a:ext cx="3118069" cy="3013686"/>
            <a:chOff x="1630153" y="3117854"/>
            <a:chExt cx="2510706" cy="2426656"/>
          </a:xfrm>
        </p:grpSpPr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EDC1337D-D4C8-44DE-991C-92A82F993595}"/>
                </a:ext>
              </a:extLst>
            </p:cNvPr>
            <p:cNvCxnSpPr>
              <a:cxnSpLocks/>
            </p:cNvCxnSpPr>
            <p:nvPr/>
          </p:nvCxnSpPr>
          <p:spPr>
            <a:xfrm>
              <a:off x="1630153" y="4423649"/>
              <a:ext cx="213931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A37FC3E8-DDE1-449B-B2C5-4D93D15690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3436" y="3324594"/>
              <a:ext cx="0" cy="22199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426D4AE8-ABDA-42B6-8FEA-3835C23F82FB}"/>
                </a:ext>
              </a:extLst>
            </p:cNvPr>
            <p:cNvCxnSpPr/>
            <p:nvPr/>
          </p:nvCxnSpPr>
          <p:spPr>
            <a:xfrm flipV="1">
              <a:off x="1816159" y="3495747"/>
              <a:ext cx="1782759" cy="1827547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176620FC-2D74-42AB-8F2A-78C74F1915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00956" y="3495747"/>
              <a:ext cx="1782759" cy="18275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EE3B1C22-0B97-4CB7-BA82-EDB01EB1CDDC}"/>
                </a:ext>
              </a:extLst>
            </p:cNvPr>
            <p:cNvSpPr/>
            <p:nvPr/>
          </p:nvSpPr>
          <p:spPr>
            <a:xfrm>
              <a:off x="2305830" y="3481602"/>
              <a:ext cx="815968" cy="1925052"/>
            </a:xfrm>
            <a:custGeom>
              <a:avLst/>
              <a:gdLst>
                <a:gd name="connsiteX0" fmla="*/ 5976 w 1491876"/>
                <a:gd name="connsiteY0" fmla="*/ 3792070 h 3792070"/>
                <a:gd name="connsiteX1" fmla="*/ 59764 w 1491876"/>
                <a:gd name="connsiteY1" fmla="*/ 3025588 h 3792070"/>
                <a:gd name="connsiteX2" fmla="*/ 436282 w 1491876"/>
                <a:gd name="connsiteY2" fmla="*/ 2581835 h 3792070"/>
                <a:gd name="connsiteX3" fmla="*/ 651435 w 1491876"/>
                <a:gd name="connsiteY3" fmla="*/ 1768288 h 3792070"/>
                <a:gd name="connsiteX4" fmla="*/ 812799 w 1491876"/>
                <a:gd name="connsiteY4" fmla="*/ 1143000 h 3792070"/>
                <a:gd name="connsiteX5" fmla="*/ 1196040 w 1491876"/>
                <a:gd name="connsiteY5" fmla="*/ 705970 h 3792070"/>
                <a:gd name="connsiteX6" fmla="*/ 1491876 w 1491876"/>
                <a:gd name="connsiteY6" fmla="*/ 0 h 3792070"/>
                <a:gd name="connsiteX0" fmla="*/ 454 w 1647718"/>
                <a:gd name="connsiteY0" fmla="*/ 3792070 h 3792070"/>
                <a:gd name="connsiteX1" fmla="*/ 215606 w 1647718"/>
                <a:gd name="connsiteY1" fmla="*/ 3025588 h 3792070"/>
                <a:gd name="connsiteX2" fmla="*/ 592124 w 1647718"/>
                <a:gd name="connsiteY2" fmla="*/ 2581835 h 3792070"/>
                <a:gd name="connsiteX3" fmla="*/ 807277 w 1647718"/>
                <a:gd name="connsiteY3" fmla="*/ 1768288 h 3792070"/>
                <a:gd name="connsiteX4" fmla="*/ 968641 w 1647718"/>
                <a:gd name="connsiteY4" fmla="*/ 1143000 h 3792070"/>
                <a:gd name="connsiteX5" fmla="*/ 1351882 w 1647718"/>
                <a:gd name="connsiteY5" fmla="*/ 705970 h 3792070"/>
                <a:gd name="connsiteX6" fmla="*/ 1647718 w 1647718"/>
                <a:gd name="connsiteY6" fmla="*/ 0 h 37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7718" h="3792070">
                  <a:moveTo>
                    <a:pt x="454" y="3792070"/>
                  </a:moveTo>
                  <a:cubicBezTo>
                    <a:pt x="-8511" y="3509682"/>
                    <a:pt x="116994" y="3227294"/>
                    <a:pt x="215606" y="3025588"/>
                  </a:cubicBezTo>
                  <a:cubicBezTo>
                    <a:pt x="314218" y="2823882"/>
                    <a:pt x="493512" y="2791385"/>
                    <a:pt x="592124" y="2581835"/>
                  </a:cubicBezTo>
                  <a:cubicBezTo>
                    <a:pt x="690736" y="2372285"/>
                    <a:pt x="744524" y="2008094"/>
                    <a:pt x="807277" y="1768288"/>
                  </a:cubicBezTo>
                  <a:cubicBezTo>
                    <a:pt x="870030" y="1528482"/>
                    <a:pt x="877873" y="1320053"/>
                    <a:pt x="968641" y="1143000"/>
                  </a:cubicBezTo>
                  <a:cubicBezTo>
                    <a:pt x="1059409" y="965947"/>
                    <a:pt x="1238703" y="896470"/>
                    <a:pt x="1351882" y="705970"/>
                  </a:cubicBezTo>
                  <a:cubicBezTo>
                    <a:pt x="1465061" y="515470"/>
                    <a:pt x="1556389" y="257735"/>
                    <a:pt x="1647718" y="0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591A93F6-59E6-41A9-8FE6-A3F3650385B1}"/>
                    </a:ext>
                  </a:extLst>
                </p:cNvPr>
                <p:cNvSpPr txBox="1"/>
                <p:nvPr/>
              </p:nvSpPr>
              <p:spPr>
                <a:xfrm>
                  <a:off x="2896311" y="3117854"/>
                  <a:ext cx="1244548" cy="3469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591A93F6-59E6-41A9-8FE6-A3F3650385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6311" y="3117854"/>
                  <a:ext cx="1244548" cy="34695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F0FB6DB2-7A64-4A10-9E2E-F06C43E27220}"/>
                    </a:ext>
                  </a:extLst>
                </p:cNvPr>
                <p:cNvSpPr txBox="1"/>
                <p:nvPr/>
              </p:nvSpPr>
              <p:spPr>
                <a:xfrm>
                  <a:off x="2532891" y="3277007"/>
                  <a:ext cx="199396" cy="3469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F0FB6DB2-7A64-4A10-9E2E-F06C43E272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2891" y="3277007"/>
                  <a:ext cx="199396" cy="34695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CF6FF9CA-9D17-44BB-ABA6-818C4D019DFB}"/>
                    </a:ext>
                  </a:extLst>
                </p:cNvPr>
                <p:cNvSpPr txBox="1"/>
                <p:nvPr/>
              </p:nvSpPr>
              <p:spPr>
                <a:xfrm>
                  <a:off x="3626672" y="4423649"/>
                  <a:ext cx="241113" cy="3469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CF6FF9CA-9D17-44BB-ABA6-818C4D019D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672" y="4423649"/>
                  <a:ext cx="241113" cy="34695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E43A58D0-40DD-4330-B122-40B5F8525DE4}"/>
                    </a:ext>
                  </a:extLst>
                </p:cNvPr>
                <p:cNvSpPr txBox="1"/>
                <p:nvPr/>
              </p:nvSpPr>
              <p:spPr>
                <a:xfrm>
                  <a:off x="2706006" y="4525250"/>
                  <a:ext cx="21319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E43A58D0-40DD-4330-B122-40B5F8525D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6006" y="4525250"/>
                  <a:ext cx="213199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1628" r="-930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2C3CC4B8-2711-4CEF-9B8B-ACF2A04C5D70}"/>
                </a:ext>
              </a:extLst>
            </p:cNvPr>
            <p:cNvCxnSpPr/>
            <p:nvPr/>
          </p:nvCxnSpPr>
          <p:spPr>
            <a:xfrm>
              <a:off x="3056062" y="3694621"/>
              <a:ext cx="275665" cy="134471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90F38CCD-233B-4B60-A6FE-CFDE7EBEAEAE}"/>
                </a:ext>
              </a:extLst>
            </p:cNvPr>
            <p:cNvCxnSpPr>
              <a:cxnSpLocks/>
            </p:cNvCxnSpPr>
            <p:nvPr/>
          </p:nvCxnSpPr>
          <p:spPr>
            <a:xfrm>
              <a:off x="2939259" y="3885717"/>
              <a:ext cx="253887" cy="230156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495F986F-A795-456F-94C1-C60FC5DFDD3C}"/>
                </a:ext>
              </a:extLst>
            </p:cNvPr>
            <p:cNvCxnSpPr>
              <a:cxnSpLocks/>
            </p:cNvCxnSpPr>
            <p:nvPr/>
          </p:nvCxnSpPr>
          <p:spPr>
            <a:xfrm>
              <a:off x="2802175" y="4042725"/>
              <a:ext cx="271629" cy="17237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E393B08D-D354-49C0-83FF-FB1E58E125C7}"/>
                </a:ext>
              </a:extLst>
            </p:cNvPr>
            <p:cNvCxnSpPr>
              <a:cxnSpLocks/>
            </p:cNvCxnSpPr>
            <p:nvPr/>
          </p:nvCxnSpPr>
          <p:spPr>
            <a:xfrm>
              <a:off x="2719059" y="4217763"/>
              <a:ext cx="369948" cy="8464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FAB43464-E925-4977-858D-2057A04A47C6}"/>
                </a:ext>
              </a:extLst>
            </p:cNvPr>
            <p:cNvCxnSpPr>
              <a:cxnSpLocks/>
            </p:cNvCxnSpPr>
            <p:nvPr/>
          </p:nvCxnSpPr>
          <p:spPr>
            <a:xfrm>
              <a:off x="2703436" y="4426847"/>
              <a:ext cx="369948" cy="8464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6BB1FD69-96F6-4D35-B30E-DF74B4AD97E3}"/>
                </a:ext>
              </a:extLst>
            </p:cNvPr>
            <p:cNvCxnSpPr>
              <a:cxnSpLocks/>
            </p:cNvCxnSpPr>
            <p:nvPr/>
          </p:nvCxnSpPr>
          <p:spPr>
            <a:xfrm>
              <a:off x="2668959" y="4636679"/>
              <a:ext cx="369948" cy="8464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13CB5279-F533-437B-94B9-7FA2A6603CFA}"/>
                </a:ext>
              </a:extLst>
            </p:cNvPr>
            <p:cNvCxnSpPr>
              <a:cxnSpLocks/>
            </p:cNvCxnSpPr>
            <p:nvPr/>
          </p:nvCxnSpPr>
          <p:spPr>
            <a:xfrm>
              <a:off x="2599010" y="4818905"/>
              <a:ext cx="320195" cy="17113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6D8407AC-2586-4CA7-8FB4-9795364D05F3}"/>
                </a:ext>
              </a:extLst>
            </p:cNvPr>
            <p:cNvCxnSpPr>
              <a:cxnSpLocks/>
            </p:cNvCxnSpPr>
            <p:nvPr/>
          </p:nvCxnSpPr>
          <p:spPr>
            <a:xfrm>
              <a:off x="2484562" y="4921688"/>
              <a:ext cx="259898" cy="269357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>
              <a:extLst>
                <a:ext uri="{FF2B5EF4-FFF2-40B4-BE49-F238E27FC236}">
                  <a16:creationId xmlns:a16="http://schemas.microsoft.com/office/drawing/2014/main" id="{5AAFEAB1-32D1-4FB8-81A2-739DB0CA0D30}"/>
                </a:ext>
              </a:extLst>
            </p:cNvPr>
            <p:cNvCxnSpPr>
              <a:cxnSpLocks/>
            </p:cNvCxnSpPr>
            <p:nvPr/>
          </p:nvCxnSpPr>
          <p:spPr>
            <a:xfrm>
              <a:off x="2365427" y="5110619"/>
              <a:ext cx="339172" cy="16085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588E7CE0-8B0C-4FE2-A09F-D4B785D6E6EB}"/>
                    </a:ext>
                  </a:extLst>
                </p:cNvPr>
                <p:cNvSpPr txBox="1"/>
                <p:nvPr/>
              </p:nvSpPr>
              <p:spPr>
                <a:xfrm>
                  <a:off x="3306866" y="3824632"/>
                  <a:ext cx="391357" cy="3469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8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588E7CE0-8B0C-4FE2-A09F-D4B785D6E6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6866" y="3824632"/>
                  <a:ext cx="391357" cy="34695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B411DED0-A62B-4A82-BCFE-E580195C6090}"/>
                  </a:ext>
                </a:extLst>
              </p:cNvPr>
              <p:cNvSpPr txBox="1"/>
              <p:nvPr/>
            </p:nvSpPr>
            <p:spPr>
              <a:xfrm>
                <a:off x="5395024" y="3907853"/>
                <a:ext cx="24836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B411DED0-A62B-4A82-BCFE-E580195C6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024" y="3907853"/>
                <a:ext cx="248369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5C0B7582-7079-40B3-860D-3CA3A7200AAD}"/>
                  </a:ext>
                </a:extLst>
              </p:cNvPr>
              <p:cNvSpPr txBox="1"/>
              <p:nvPr/>
            </p:nvSpPr>
            <p:spPr>
              <a:xfrm>
                <a:off x="8117359" y="3895596"/>
                <a:ext cx="34136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5C0B7582-7079-40B3-860D-3CA3A7200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359" y="3895596"/>
                <a:ext cx="341369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CE53727-DF63-446B-A001-AB3CDC7C3659}"/>
                  </a:ext>
                </a:extLst>
              </p:cNvPr>
              <p:cNvSpPr txBox="1"/>
              <p:nvPr/>
            </p:nvSpPr>
            <p:spPr>
              <a:xfrm>
                <a:off x="5423275" y="5529457"/>
                <a:ext cx="38933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type m:val="lin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d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1,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CE53727-DF63-446B-A001-AB3CDC7C3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275" y="5529457"/>
                <a:ext cx="3893310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8FA9D1-6463-49A3-869E-AA1C84EC06B0}"/>
              </a:ext>
            </a:extLst>
          </p:cNvPr>
          <p:cNvSpPr txBox="1"/>
          <p:nvPr/>
        </p:nvSpPr>
        <p:spPr>
          <a:xfrm>
            <a:off x="5384563" y="2920749"/>
            <a:ext cx="60901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Normal vector of characteristic surface</a:t>
            </a:r>
          </a:p>
          <a:p>
            <a:pPr algn="l"/>
            <a:r>
              <a:rPr kumimoji="1" lang="en-US" altLang="ja-JP" sz="2800" dirty="0">
                <a:sym typeface="Wingdings" panose="05000000000000000000" pitchFamily="2" charset="2"/>
              </a:rPr>
              <a:t> Space-like vector</a:t>
            </a:r>
            <a:endParaRPr kumimoji="1" lang="ja-JP" altLang="en-US" sz="2800" dirty="0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247AEBBE-FE0A-4C43-95DA-05468CE26967}"/>
              </a:ext>
            </a:extLst>
          </p:cNvPr>
          <p:cNvSpPr/>
          <p:nvPr/>
        </p:nvSpPr>
        <p:spPr>
          <a:xfrm>
            <a:off x="8654000" y="4379839"/>
            <a:ext cx="818733" cy="71886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671C6EE-C2FB-4238-AEBC-AD1CCA01139D}"/>
                  </a:ext>
                </a:extLst>
              </p:cNvPr>
              <p:cNvSpPr txBox="1"/>
              <p:nvPr/>
            </p:nvSpPr>
            <p:spPr>
              <a:xfrm>
                <a:off x="9469448" y="5529457"/>
                <a:ext cx="24933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0≤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671C6EE-C2FB-4238-AEBC-AD1CCA011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448" y="5529457"/>
                <a:ext cx="2493311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0AC7DAF-C93D-4A3D-8948-3D18F69AF76C}"/>
              </a:ext>
            </a:extLst>
          </p:cNvPr>
          <p:cNvSpPr txBox="1"/>
          <p:nvPr/>
        </p:nvSpPr>
        <p:spPr>
          <a:xfrm>
            <a:off x="5408072" y="4990035"/>
            <a:ext cx="3507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Characteristic velocity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8B98B06-2586-49D3-812B-5D74954B6494}"/>
                  </a:ext>
                </a:extLst>
              </p:cNvPr>
              <p:cNvSpPr txBox="1"/>
              <p:nvPr/>
            </p:nvSpPr>
            <p:spPr>
              <a:xfrm>
                <a:off x="647048" y="2426839"/>
                <a:ext cx="50819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8B98B06-2586-49D3-812B-5D74954B6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48" y="2426839"/>
                <a:ext cx="5081969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83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C7FC1E-4390-4185-BB8B-DF3BB1C1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Conditions from non-linear causality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1C50D4A-B0D0-4D63-B759-E22D66F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0A74212-DD1B-474B-A8DA-0A5312A8C441}"/>
                  </a:ext>
                </a:extLst>
              </p:cNvPr>
              <p:cNvSpPr txBox="1"/>
              <p:nvPr/>
            </p:nvSpPr>
            <p:spPr>
              <a:xfrm>
                <a:off x="1654605" y="1733487"/>
                <a:ext cx="888300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6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sz="6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6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kumimoji="1" lang="en-US" altLang="ja-JP" sz="6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6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ja-JP" sz="6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1" lang="en-US" altLang="ja-JP" sz="60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kumimoji="1" lang="en-US" altLang="ja-JP" sz="6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ja-JP" sz="60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6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ja-JP" sz="6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r>
                            <a:rPr kumimoji="1" lang="en-US" altLang="ja-JP" sz="6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6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kumimoji="1" lang="en-US" altLang="ja-JP" sz="6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6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kumimoji="1" lang="en-US" altLang="ja-JP" sz="6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e>
                      </m:d>
                      <m:r>
                        <a:rPr kumimoji="1" lang="en-US" altLang="ja-JP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kumimoji="1" lang="ja-JP" altLang="en-US" sz="6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0A74212-DD1B-474B-A8DA-0A5312A8C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05" y="1733487"/>
                <a:ext cx="8883009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38F81FB-58BE-455E-8706-EA953B32D3DD}"/>
              </a:ext>
            </a:extLst>
          </p:cNvPr>
          <p:cNvSpPr/>
          <p:nvPr/>
        </p:nvSpPr>
        <p:spPr>
          <a:xfrm>
            <a:off x="5307966" y="6308209"/>
            <a:ext cx="5376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ja-JP" dirty="0"/>
              <a:t>F.S. Bemfica </a:t>
            </a:r>
            <a:r>
              <a:rPr lang="nb-NO" altLang="ja-JP" i="1" dirty="0"/>
              <a:t>et al</a:t>
            </a:r>
            <a:r>
              <a:rPr lang="nb-NO" altLang="ja-JP" dirty="0"/>
              <a:t>., Phys. Rev. Lett. </a:t>
            </a:r>
            <a:r>
              <a:rPr lang="nb-NO" altLang="ja-JP" b="1" dirty="0"/>
              <a:t>126</a:t>
            </a:r>
            <a:r>
              <a:rPr lang="nb-NO" altLang="ja-JP" dirty="0"/>
              <a:t>, 222301 (2021).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23576A-43C2-4D37-8343-A807BC039E5D}"/>
              </a:ext>
            </a:extLst>
          </p:cNvPr>
          <p:cNvSpPr txBox="1"/>
          <p:nvPr/>
        </p:nvSpPr>
        <p:spPr>
          <a:xfrm>
            <a:off x="1781613" y="2706874"/>
            <a:ext cx="86079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/>
              <a:t>Necessary and sufficient conditions are inequality among </a:t>
            </a:r>
          </a:p>
          <a:p>
            <a:pPr algn="ctr"/>
            <a:r>
              <a:rPr kumimoji="1" lang="en-US" altLang="ja-JP" sz="3600" dirty="0">
                <a:solidFill>
                  <a:srgbClr val="FF0000"/>
                </a:solidFill>
              </a:rPr>
              <a:t>thermodynamic variables</a:t>
            </a:r>
            <a:r>
              <a:rPr kumimoji="1" lang="en-US" altLang="ja-JP" sz="3600" dirty="0"/>
              <a:t>,</a:t>
            </a:r>
          </a:p>
          <a:p>
            <a:pPr algn="ctr"/>
            <a:r>
              <a:rPr kumimoji="1" lang="en-US" altLang="ja-JP" sz="3600" dirty="0"/>
              <a:t> </a:t>
            </a:r>
            <a:r>
              <a:rPr kumimoji="1" lang="en-US" altLang="ja-JP" sz="3600" dirty="0">
                <a:solidFill>
                  <a:srgbClr val="FFFF00"/>
                </a:solidFill>
              </a:rPr>
              <a:t>dissipative currents</a:t>
            </a:r>
          </a:p>
          <a:p>
            <a:pPr algn="ctr"/>
            <a:r>
              <a:rPr kumimoji="1" lang="en-US" altLang="ja-JP" sz="3600" dirty="0"/>
              <a:t> and </a:t>
            </a:r>
            <a:r>
              <a:rPr kumimoji="1" lang="en-US" altLang="ja-JP" sz="3600" dirty="0">
                <a:solidFill>
                  <a:srgbClr val="00B050"/>
                </a:solidFill>
              </a:rPr>
              <a:t>transport coefficients</a:t>
            </a:r>
            <a:r>
              <a:rPr kumimoji="1" lang="en-US" altLang="ja-JP" sz="3600" dirty="0"/>
              <a:t>.</a:t>
            </a:r>
            <a:endParaRPr kumimoji="1" lang="ja-JP" altLang="en-US" sz="3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A94330-48BD-44C2-8C57-E29975F00802}"/>
              </a:ext>
            </a:extLst>
          </p:cNvPr>
          <p:cNvSpPr txBox="1"/>
          <p:nvPr/>
        </p:nvSpPr>
        <p:spPr>
          <a:xfrm>
            <a:off x="9370136" y="5265212"/>
            <a:ext cx="2629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dirty="0"/>
              <a:t>Explicit form</a:t>
            </a:r>
          </a:p>
          <a:p>
            <a:pPr algn="l"/>
            <a:r>
              <a:rPr kumimoji="1" lang="en-US" altLang="ja-JP" sz="2800" dirty="0"/>
              <a:t>in backup slides</a:t>
            </a:r>
            <a:endParaRPr kumimoji="1" lang="ja-JP" altLang="en-US" sz="2800" dirty="0"/>
          </a:p>
        </p:txBody>
      </p:sp>
      <p:pic>
        <p:nvPicPr>
          <p:cNvPr id="9" name="グラフィックス 8" descr="右向き指示マーク">
            <a:extLst>
              <a:ext uri="{FF2B5EF4-FFF2-40B4-BE49-F238E27FC236}">
                <a16:creationId xmlns:a16="http://schemas.microsoft.com/office/drawing/2014/main" id="{A5094888-6284-4FD4-8D55-899751513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0136" y="5258941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88915A-DCEE-45E2-8250-8F6CA1E2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Causality violation in transverse plane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D10B2FA-0319-42C9-A27C-FCEB9D57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1754B26-FB38-4C78-8F54-31D53AE2F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96" t="3065" r="7860" b="1991"/>
          <a:stretch/>
        </p:blipFill>
        <p:spPr>
          <a:xfrm>
            <a:off x="308805" y="1690688"/>
            <a:ext cx="5778898" cy="4583979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48D2E3CD-03FE-4319-BE3D-A15BF879345D}"/>
              </a:ext>
            </a:extLst>
          </p:cNvPr>
          <p:cNvCxnSpPr/>
          <p:nvPr/>
        </p:nvCxnSpPr>
        <p:spPr>
          <a:xfrm>
            <a:off x="712410" y="1524000"/>
            <a:ext cx="64800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71CA288-F03F-4CEB-BE85-ACA7F8D0F9CD}"/>
              </a:ext>
            </a:extLst>
          </p:cNvPr>
          <p:cNvSpPr txBox="1"/>
          <p:nvPr/>
        </p:nvSpPr>
        <p:spPr>
          <a:xfrm>
            <a:off x="7192410" y="1304818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time</a:t>
            </a:r>
            <a:endParaRPr kumimoji="1" lang="ja-JP" altLang="en-US" sz="2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519405D-3011-4ABD-B834-3DD5D93CBD85}"/>
              </a:ext>
            </a:extLst>
          </p:cNvPr>
          <p:cNvSpPr txBox="1"/>
          <p:nvPr/>
        </p:nvSpPr>
        <p:spPr>
          <a:xfrm>
            <a:off x="6173617" y="2914149"/>
            <a:ext cx="5604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Violations predominate in the early stage and/or the edge region.</a:t>
            </a:r>
            <a:endParaRPr kumimoji="1" lang="ja-JP" altLang="en-US" sz="2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5D001A-14A4-4E49-AB12-7ED791A755F4}"/>
              </a:ext>
            </a:extLst>
          </p:cNvPr>
          <p:cNvSpPr txBox="1"/>
          <p:nvPr/>
        </p:nvSpPr>
        <p:spPr>
          <a:xfrm>
            <a:off x="6280481" y="4778116"/>
            <a:ext cx="5378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To demonstrate this in a much simpler system, e.g., boost-invariant system</a:t>
            </a: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BA89AA6E-636B-417F-AFAB-8669E894640F}"/>
              </a:ext>
            </a:extLst>
          </p:cNvPr>
          <p:cNvSpPr/>
          <p:nvPr/>
        </p:nvSpPr>
        <p:spPr>
          <a:xfrm>
            <a:off x="8213972" y="3926441"/>
            <a:ext cx="1535667" cy="79271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F1D741E-BA55-4751-B86B-433358002204}"/>
              </a:ext>
            </a:extLst>
          </p:cNvPr>
          <p:cNvSpPr txBox="1"/>
          <p:nvPr/>
        </p:nvSpPr>
        <p:spPr>
          <a:xfrm>
            <a:off x="608185" y="6360026"/>
            <a:ext cx="524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C. </a:t>
            </a:r>
            <a:r>
              <a:rPr kumimoji="1" lang="en-US" altLang="ja-JP" dirty="0" err="1"/>
              <a:t>Plumberg</a:t>
            </a:r>
            <a:r>
              <a:rPr kumimoji="1" lang="en-US" altLang="ja-JP" dirty="0"/>
              <a:t> </a:t>
            </a:r>
            <a:r>
              <a:rPr kumimoji="1" lang="en-US" altLang="ja-JP" i="1" dirty="0"/>
              <a:t>et al</a:t>
            </a:r>
            <a:r>
              <a:rPr kumimoji="1" lang="en-US" altLang="ja-JP" dirty="0"/>
              <a:t>., Phys. Rev. C 105, L061901 (2022).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EE969A5-2B77-4799-8EDE-88AC2BC7F69C}"/>
              </a:ext>
            </a:extLst>
          </p:cNvPr>
          <p:cNvSpPr txBox="1"/>
          <p:nvPr/>
        </p:nvSpPr>
        <p:spPr>
          <a:xfrm>
            <a:off x="6576582" y="1862187"/>
            <a:ext cx="22300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solidFill>
                  <a:srgbClr val="FF0000"/>
                </a:solidFill>
              </a:rPr>
              <a:t>Red</a:t>
            </a:r>
            <a:r>
              <a:rPr kumimoji="1" lang="en-US" altLang="ja-JP" sz="2800" dirty="0"/>
              <a:t>: Acausal </a:t>
            </a:r>
          </a:p>
          <a:p>
            <a:pPr algn="l"/>
            <a:r>
              <a:rPr kumimoji="1" lang="en-US" altLang="ja-JP" sz="2800" dirty="0">
                <a:solidFill>
                  <a:srgbClr val="00B0F0"/>
                </a:solidFill>
              </a:rPr>
              <a:t>Blue</a:t>
            </a:r>
            <a:r>
              <a:rPr kumimoji="1" lang="en-US" altLang="ja-JP" sz="2800" dirty="0"/>
              <a:t>: Causal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0445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F653BE5-5550-4726-B9B9-84B83B2E7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One dimensionally expanding conformal fluids and causality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6ABB217-E809-4419-B46C-BCF168E4F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0541353-174C-4AAB-98C6-87754776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30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0F261AD3-563F-4BC3-B4D8-C939A1DE8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Conformal fluids in </a:t>
            </a:r>
            <a:r>
              <a:rPr kumimoji="1" lang="en-US" altLang="ja-JP" dirty="0" err="1"/>
              <a:t>Bjorken</a:t>
            </a:r>
            <a:r>
              <a:rPr kumimoji="1" lang="en-US" altLang="ja-JP" dirty="0"/>
              <a:t> expansion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CFCBAF-A34B-45E6-BB57-B6472724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B9EB02A-4BE1-4510-BB34-420AA7D2AC77}"/>
                  </a:ext>
                </a:extLst>
              </p:cNvPr>
              <p:cNvSpPr txBox="1"/>
              <p:nvPr/>
            </p:nvSpPr>
            <p:spPr>
              <a:xfrm>
                <a:off x="1064141" y="5233506"/>
                <a:ext cx="3227678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B9EB02A-4BE1-4510-BB34-420AA7D2A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141" y="5233506"/>
                <a:ext cx="3227678" cy="8180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1DCD1BC-5A78-4C75-B057-12945871E0AD}"/>
                  </a:ext>
                </a:extLst>
              </p:cNvPr>
              <p:cNvSpPr txBox="1"/>
              <p:nvPr/>
            </p:nvSpPr>
            <p:spPr>
              <a:xfrm>
                <a:off x="4661672" y="5198599"/>
                <a:ext cx="4871077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1DCD1BC-5A78-4C75-B057-12945871E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672" y="5198599"/>
                <a:ext cx="4871077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C48DAF-E6EB-47B2-8986-919C71E5C47F}"/>
                  </a:ext>
                </a:extLst>
              </p:cNvPr>
              <p:cNvSpPr txBox="1"/>
              <p:nvPr/>
            </p:nvSpPr>
            <p:spPr>
              <a:xfrm>
                <a:off x="1787318" y="1846223"/>
                <a:ext cx="1754006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C48DAF-E6EB-47B2-8986-919C71E5C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318" y="1846223"/>
                <a:ext cx="1754006" cy="465577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DCB7FD9-8711-40B8-84A9-2BB39195B632}"/>
                  </a:ext>
                </a:extLst>
              </p:cNvPr>
              <p:cNvSpPr txBox="1"/>
              <p:nvPr/>
            </p:nvSpPr>
            <p:spPr>
              <a:xfrm>
                <a:off x="1791870" y="2820970"/>
                <a:ext cx="8322343" cy="891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e>
                          </m:d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DCB7FD9-8711-40B8-84A9-2BB39195B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870" y="2820970"/>
                <a:ext cx="8322343" cy="8911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62436D9-8C35-4D11-B5C6-35C202F15627}"/>
                  </a:ext>
                </a:extLst>
              </p:cNvPr>
              <p:cNvSpPr txBox="1"/>
              <p:nvPr/>
            </p:nvSpPr>
            <p:spPr>
              <a:xfrm>
                <a:off x="3852489" y="1844488"/>
                <a:ext cx="59342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62436D9-8C35-4D11-B5C6-35C202F15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489" y="1844488"/>
                <a:ext cx="593425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5B8BB74-81A7-42D1-922A-8B6B70EDA21D}"/>
              </a:ext>
            </a:extLst>
          </p:cNvPr>
          <p:cNvSpPr txBox="1"/>
          <p:nvPr/>
        </p:nvSpPr>
        <p:spPr>
          <a:xfrm>
            <a:off x="1069330" y="1283136"/>
            <a:ext cx="5708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Balance eq. (Landau frame) and </a:t>
            </a:r>
            <a:r>
              <a:rPr kumimoji="1" lang="en-US" altLang="ja-JP" sz="2800" dirty="0" err="1"/>
              <a:t>EoS</a:t>
            </a:r>
            <a:endParaRPr kumimoji="1" lang="ja-JP" altLang="en-US" sz="2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6544FEB-35F9-4DB7-A1D8-B8FBA9B8E497}"/>
              </a:ext>
            </a:extLst>
          </p:cNvPr>
          <p:cNvSpPr txBox="1"/>
          <p:nvPr/>
        </p:nvSpPr>
        <p:spPr>
          <a:xfrm>
            <a:off x="1069330" y="2388952"/>
            <a:ext cx="10721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Constitutive eq. (BRSSS eq. with relevant terms in </a:t>
            </a:r>
            <a:r>
              <a:rPr kumimoji="1" lang="en-US" altLang="ja-JP" sz="2800" dirty="0" err="1"/>
              <a:t>Bjorken</a:t>
            </a:r>
            <a:r>
              <a:rPr kumimoji="1" lang="en-US" altLang="ja-JP" sz="2800" dirty="0"/>
              <a:t> expansion)</a:t>
            </a:r>
            <a:endParaRPr kumimoji="1" lang="ja-JP" altLang="en-US" sz="28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B70319-C8A9-4AC5-8ABF-1BB1983ADC46}"/>
              </a:ext>
            </a:extLst>
          </p:cNvPr>
          <p:cNvSpPr txBox="1"/>
          <p:nvPr/>
        </p:nvSpPr>
        <p:spPr>
          <a:xfrm>
            <a:off x="8083278" y="3651319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R. Baier </a:t>
            </a:r>
            <a:r>
              <a:rPr kumimoji="1" lang="en-US" altLang="ja-JP" i="1" dirty="0"/>
              <a:t>et al</a:t>
            </a:r>
            <a:r>
              <a:rPr kumimoji="1" lang="en-US" altLang="ja-JP" dirty="0"/>
              <a:t>., JHEP 0804, 100 (2008).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B988357-A616-4041-9CE0-662D41B1F10A}"/>
                  </a:ext>
                </a:extLst>
              </p:cNvPr>
              <p:cNvSpPr txBox="1"/>
              <p:nvPr/>
            </p:nvSpPr>
            <p:spPr>
              <a:xfrm>
                <a:off x="10500453" y="1871153"/>
                <a:ext cx="13575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/3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B988357-A616-4041-9CE0-662D41B1F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0453" y="1871153"/>
                <a:ext cx="135755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矢印: 下 17">
            <a:extLst>
              <a:ext uri="{FF2B5EF4-FFF2-40B4-BE49-F238E27FC236}">
                <a16:creationId xmlns:a16="http://schemas.microsoft.com/office/drawing/2014/main" id="{0AA83011-45D0-48F8-A3FF-7CC9AA200254}"/>
              </a:ext>
            </a:extLst>
          </p:cNvPr>
          <p:cNvSpPr/>
          <p:nvPr/>
        </p:nvSpPr>
        <p:spPr>
          <a:xfrm>
            <a:off x="1720750" y="3796770"/>
            <a:ext cx="2490018" cy="128702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2286EC2-E198-4E6A-A47E-331A3EA17255}"/>
                  </a:ext>
                </a:extLst>
              </p:cNvPr>
              <p:cNvSpPr txBox="1"/>
              <p:nvPr/>
            </p:nvSpPr>
            <p:spPr>
              <a:xfrm>
                <a:off x="4271747" y="4115643"/>
                <a:ext cx="75907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dirty="0"/>
                  <a:t>Boost invariant flow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ja-JP" sz="28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b>
                            </m:sSub>
                          </m:e>
                        </m:func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,0,0,</m:t>
                        </m:r>
                        <m:func>
                          <m:func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latin typeface="Cambria Math" panose="02040503050406030204" pitchFamily="18" charset="0"/>
                              </a:rPr>
                              <m:t>sinh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ja-JP" sz="28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2286EC2-E198-4E6A-A47E-331A3EA17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747" y="4115643"/>
                <a:ext cx="7590796" cy="523220"/>
              </a:xfrm>
              <a:prstGeom prst="rect">
                <a:avLst/>
              </a:prstGeom>
              <a:blipFill>
                <a:blip r:embed="rId8"/>
                <a:stretch>
                  <a:fillRect l="-1687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0618A96-3789-40E9-A966-21FC800410D6}"/>
              </a:ext>
            </a:extLst>
          </p:cNvPr>
          <p:cNvSpPr txBox="1"/>
          <p:nvPr/>
        </p:nvSpPr>
        <p:spPr>
          <a:xfrm>
            <a:off x="7790115" y="4668546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J.D. </a:t>
            </a:r>
            <a:r>
              <a:rPr kumimoji="1" lang="en-US" altLang="ja-JP" dirty="0" err="1"/>
              <a:t>Bjorken</a:t>
            </a:r>
            <a:r>
              <a:rPr kumimoji="1" lang="en-US" altLang="ja-JP" dirty="0"/>
              <a:t>, Phys. Rev. D </a:t>
            </a:r>
            <a:r>
              <a:rPr kumimoji="1" lang="en-US" altLang="ja-JP" b="1" dirty="0"/>
              <a:t>27</a:t>
            </a:r>
            <a:r>
              <a:rPr kumimoji="1" lang="en-US" altLang="ja-JP" dirty="0"/>
              <a:t>, 140 (1983).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9DBF75C-2B93-4941-B578-D7A1EED2BA9F}"/>
                  </a:ext>
                </a:extLst>
              </p:cNvPr>
              <p:cNvSpPr txBox="1"/>
              <p:nvPr/>
            </p:nvSpPr>
            <p:spPr>
              <a:xfrm>
                <a:off x="9706166" y="5080614"/>
                <a:ext cx="23503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9DBF75C-2B93-4941-B578-D7A1EED2B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166" y="5080614"/>
                <a:ext cx="235038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1550AF3-0624-42E5-BC28-9FB721CDBCB5}"/>
                  </a:ext>
                </a:extLst>
              </p:cNvPr>
              <p:cNvSpPr txBox="1"/>
              <p:nvPr/>
            </p:nvSpPr>
            <p:spPr>
              <a:xfrm>
                <a:off x="5460117" y="6356350"/>
                <a:ext cx="5214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dirty="0"/>
                  <a:t>*Ignore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term for the moment by putting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1550AF3-0624-42E5-BC28-9FB721CDB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117" y="6356350"/>
                <a:ext cx="5214056" cy="369332"/>
              </a:xfrm>
              <a:prstGeom prst="rect">
                <a:avLst/>
              </a:prstGeom>
              <a:blipFill>
                <a:blip r:embed="rId10"/>
                <a:stretch>
                  <a:fillRect l="-1053" t="-8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C1F1469-EABB-41A3-BA6D-11663E902F37}"/>
                  </a:ext>
                </a:extLst>
              </p:cNvPr>
              <p:cNvSpPr txBox="1"/>
              <p:nvPr/>
            </p:nvSpPr>
            <p:spPr>
              <a:xfrm>
                <a:off x="10162444" y="5588355"/>
                <a:ext cx="1792798" cy="737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C1F1469-EABB-41A3-BA6D-11663E902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444" y="5588355"/>
                <a:ext cx="1792798" cy="7379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矢印: 右 8">
            <a:extLst>
              <a:ext uri="{FF2B5EF4-FFF2-40B4-BE49-F238E27FC236}">
                <a16:creationId xmlns:a16="http://schemas.microsoft.com/office/drawing/2014/main" id="{5F5AA66F-689D-4783-9FBC-D77839A4F247}"/>
              </a:ext>
            </a:extLst>
          </p:cNvPr>
          <p:cNvSpPr/>
          <p:nvPr/>
        </p:nvSpPr>
        <p:spPr>
          <a:xfrm>
            <a:off x="9735983" y="5742808"/>
            <a:ext cx="335688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15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Yu Gothic UI Semilight"/>
        <a:ea typeface="Yu Gothic UI Semilight"/>
        <a:cs typeface=""/>
      </a:majorFont>
      <a:minorFont>
        <a:latin typeface="Yu Gothic UI Semilight"/>
        <a:ea typeface="Yu Gothic UI Semilight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52684</TotalTime>
  <Words>2236</Words>
  <Application>Microsoft Office PowerPoint</Application>
  <PresentationFormat>ワイド画面</PresentationFormat>
  <Paragraphs>331</Paragraphs>
  <Slides>30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7" baseType="lpstr">
      <vt:lpstr>Arial</vt:lpstr>
      <vt:lpstr>Cambria Math</vt:lpstr>
      <vt:lpstr>Yu Gothic UI Semilight</vt:lpstr>
      <vt:lpstr>Segoe UI Semibold</vt:lpstr>
      <vt:lpstr>Wingdings</vt:lpstr>
      <vt:lpstr>游ゴシック</vt:lpstr>
      <vt:lpstr>Office Theme</vt:lpstr>
      <vt:lpstr>Constraint on initialization of conformal fluids  from non-linear causality</vt:lpstr>
      <vt:lpstr>Introduction</vt:lpstr>
      <vt:lpstr>Is hydrodynamic description valid after all?</vt:lpstr>
      <vt:lpstr>Causality in non-linear regime?</vt:lpstr>
      <vt:lpstr>Characteristic velocity</vt:lpstr>
      <vt:lpstr>Conditions from non-linear causality</vt:lpstr>
      <vt:lpstr>Causality violation in transverse plane</vt:lpstr>
      <vt:lpstr>One dimensionally expanding conformal fluids and causality</vt:lpstr>
      <vt:lpstr>Conformal fluids in Bjorken expansion</vt:lpstr>
      <vt:lpstr>PowerPoint プレゼンテーション</vt:lpstr>
      <vt:lpstr>Equilibrium measure  and inverse Reynolds number</vt:lpstr>
      <vt:lpstr>Necessary conditions  (conformal + Bjorken exp.)</vt:lpstr>
      <vt:lpstr>Sufficient conditions  (conformal + Bjorken exp.)</vt:lpstr>
      <vt:lpstr>Constraints of initial conditions from non-linear causality</vt:lpstr>
      <vt:lpstr>Behavior of solutions</vt:lpstr>
      <vt:lpstr>“Time” evolution of equilibrium measure </vt:lpstr>
      <vt:lpstr>Constraint on equilibrium measure  from non-linear causality</vt:lpstr>
      <vt:lpstr>Constraint on initial conditions  from non-linear causality</vt:lpstr>
      <vt:lpstr>Discussion</vt:lpstr>
      <vt:lpstr>Summary</vt:lpstr>
      <vt:lpstr>Distribution of characteristic velocity</vt:lpstr>
      <vt:lpstr>Acausality of the first order relativistic dissipative equations</vt:lpstr>
      <vt:lpstr>Causality in non-linear regime?</vt:lpstr>
      <vt:lpstr>Conditions for non-linear causality</vt:lpstr>
      <vt:lpstr>Derivation of equilibrium measure in conformal + boost invariant flow</vt:lpstr>
      <vt:lpstr>Necessary conditions in DNMR</vt:lpstr>
      <vt:lpstr>Sufficient conditions in DNMR</vt:lpstr>
      <vt:lpstr>Necessary conditions in Bjorken expansion</vt:lpstr>
      <vt:lpstr>Sufficient conditions in Bjorken expansion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Dynamical Initialization of hydrodynamic fields</dc:title>
  <dc:creator>Tetsufumi Hirano</dc:creator>
  <cp:lastModifiedBy>平野 哲文 Tetsufumi Hirano</cp:lastModifiedBy>
  <cp:revision>1283</cp:revision>
  <dcterms:created xsi:type="dcterms:W3CDTF">2017-04-17T06:18:11Z</dcterms:created>
  <dcterms:modified xsi:type="dcterms:W3CDTF">2023-05-29T05:03:32Z</dcterms:modified>
</cp:coreProperties>
</file>