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68" r:id="rId5"/>
    <p:sldId id="275" r:id="rId6"/>
    <p:sldId id="330" r:id="rId7"/>
    <p:sldId id="326" r:id="rId8"/>
    <p:sldId id="332" r:id="rId9"/>
    <p:sldId id="342" r:id="rId10"/>
    <p:sldId id="310" r:id="rId11"/>
    <p:sldId id="317" r:id="rId12"/>
    <p:sldId id="320" r:id="rId13"/>
    <p:sldId id="308" r:id="rId14"/>
    <p:sldId id="322" r:id="rId15"/>
    <p:sldId id="323" r:id="rId16"/>
    <p:sldId id="314" r:id="rId17"/>
    <p:sldId id="334" r:id="rId18"/>
    <p:sldId id="335" r:id="rId19"/>
    <p:sldId id="336" r:id="rId20"/>
    <p:sldId id="337" r:id="rId21"/>
    <p:sldId id="343" r:id="rId22"/>
    <p:sldId id="338" r:id="rId23"/>
    <p:sldId id="339" r:id="rId24"/>
    <p:sldId id="340" r:id="rId25"/>
    <p:sldId id="341" r:id="rId26"/>
    <p:sldId id="329" r:id="rId27"/>
    <p:sldId id="325" r:id="rId28"/>
    <p:sldId id="315" r:id="rId29"/>
    <p:sldId id="316" r:id="rId30"/>
    <p:sldId id="311" r:id="rId31"/>
    <p:sldId id="319" r:id="rId32"/>
    <p:sldId id="32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00FF00"/>
    <a:srgbClr val="99CCFF"/>
    <a:srgbClr val="9C4E4E"/>
    <a:srgbClr val="5E2001"/>
    <a:srgbClr val="133E57"/>
    <a:srgbClr val="184259"/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5" autoAdjust="0"/>
    <p:restoredTop sz="94652" autoAdjust="0"/>
  </p:normalViewPr>
  <p:slideViewPr>
    <p:cSldViewPr snapToGrid="0">
      <p:cViewPr>
        <p:scale>
          <a:sx n="65" d="100"/>
          <a:sy n="65" d="100"/>
        </p:scale>
        <p:origin x="3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A17F-CB06-445B-ACD3-321E84E51A8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8EF9-7F2B-4B20-A25C-9E80C1697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41C0-BF72-4A20-AFA7-D05563D549B7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F9CF-D1E5-49FD-94F7-B246BB67E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94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35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9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24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82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66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58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22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36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59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614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84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8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80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8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41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25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365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93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2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9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00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0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8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44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49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7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588"/>
            <a:ext cx="10840914" cy="796845"/>
          </a:xfrm>
        </p:spPr>
        <p:txBody>
          <a:bodyPr anchor="ctr" anchorCtr="0">
            <a:normAutofit/>
          </a:bodyPr>
          <a:lstStyle>
            <a:lvl1pPr>
              <a:defRPr sz="3000">
                <a:latin typeface="Bahnschrift SemiBold" panose="020B0502040204020203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971433"/>
            <a:ext cx="10840914" cy="5187320"/>
          </a:xfrm>
        </p:spPr>
        <p:txBody>
          <a:bodyPr anchor="t" anchorCtr="0"/>
          <a:lstStyle>
            <a:lvl1pPr marL="342900" indent="-342900">
              <a:buClr>
                <a:schemeClr val="tx1">
                  <a:lumMod val="75000"/>
                </a:schemeClr>
              </a:buClr>
              <a:buFont typeface="Courier New" panose="02070309020205020404" pitchFamily="49" charset="0"/>
              <a:buChar char="o"/>
              <a:defRPr sz="2000">
                <a:latin typeface="Bahnschrift" panose="020B0502040204020203" pitchFamily="34" charset="0"/>
              </a:defRPr>
            </a:lvl1pPr>
            <a:lvl2pPr marL="742950" indent="-285750">
              <a:buClr>
                <a:schemeClr val="tx1">
                  <a:lumMod val="75000"/>
                </a:schemeClr>
              </a:buClr>
              <a:buFont typeface="Courier New" panose="02070309020205020404" pitchFamily="49" charset="0"/>
              <a:buChar char="o"/>
              <a:defRPr sz="1800">
                <a:latin typeface="Bahnschrift" panose="020B0502040204020203" pitchFamily="34" charset="0"/>
              </a:defRPr>
            </a:lvl2pPr>
            <a:lvl3pPr marL="1200150" indent="-285750">
              <a:buClr>
                <a:schemeClr val="tx1">
                  <a:lumMod val="75000"/>
                </a:schemeClr>
              </a:buClr>
              <a:buFont typeface="Courier New" panose="02070309020205020404" pitchFamily="49" charset="0"/>
              <a:buChar char="o"/>
              <a:defRPr sz="1600">
                <a:latin typeface="Bahnschrift" panose="020B0502040204020203" pitchFamily="34" charset="0"/>
              </a:defRPr>
            </a:lvl3pPr>
            <a:lvl4pPr marL="1543050" indent="-171450">
              <a:buClr>
                <a:schemeClr val="tx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lvl4pPr>
            <a:lvl5pPr marL="2000250" indent="-171450">
              <a:buClr>
                <a:schemeClr val="tx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9554" y="6257365"/>
            <a:ext cx="1600200" cy="377825"/>
          </a:xfrm>
        </p:spPr>
        <p:txBody>
          <a:bodyPr/>
          <a:lstStyle/>
          <a:p>
            <a:fld id="{E3A83581-5F31-4B0F-9A2C-D35BF6215523}" type="datetime1">
              <a:rPr lang="en-US" noProof="0" smtClean="0"/>
              <a:t>5/29/2023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0097" y="6257365"/>
            <a:ext cx="7827659" cy="3778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10703414" y="625736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9DD2A-B520-4620-9B43-64B657BA2D42}" type="slidenum">
              <a:rPr lang="en-US" sz="1400" smtClean="0">
                <a:latin typeface="Bahnschrift" panose="020B0502040204020203" pitchFamily="34" charset="0"/>
              </a:rPr>
              <a:pPr/>
              <a:t>‹#›</a:t>
            </a:fld>
            <a:endParaRPr lang="en-US" sz="1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79F1-1913-439C-A4EA-EF89BE687CB1}" type="datetime1">
              <a:rPr lang="en-US" noProof="0" smtClean="0"/>
              <a:t>5/29/2023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0CDC-4984-4B5C-9D0E-65039DA64511}" type="datetime1">
              <a:rPr lang="en-US" noProof="0" smtClean="0"/>
              <a:t>5/29/2023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D83B-5418-4B4F-8858-624018C7DB6B}" type="datetime1">
              <a:rPr lang="en-US" noProof="0" smtClean="0"/>
              <a:t>5/29/2023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1277" y="2012543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  <a:latin typeface="Bahnschrift SemiBold" panose="020B0502040204020203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1276" y="4864313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2400" b="1" i="0" cap="all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03150" y="6248400"/>
            <a:ext cx="1600200" cy="377825"/>
          </a:xfrm>
        </p:spPr>
        <p:txBody>
          <a:bodyPr/>
          <a:lstStyle/>
          <a:p>
            <a:fld id="{D65063BA-CAEF-492B-AAAF-D731D0207B3E}" type="datetime1">
              <a:rPr lang="en-US" noProof="0" smtClean="0"/>
              <a:t>5/29/2023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2991" y="6248400"/>
            <a:ext cx="4893958" cy="3778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3350" y="6248400"/>
            <a:ext cx="551167" cy="377825"/>
          </a:xfrm>
        </p:spPr>
        <p:txBody>
          <a:bodyPr/>
          <a:lstStyle>
            <a:lvl1pPr>
              <a:defRPr sz="1400">
                <a:latin typeface="Bahnschrift" panose="020B0502040204020203" pitchFamily="34" charset="0"/>
              </a:defRPr>
            </a:lvl1pPr>
          </a:lstStyle>
          <a:p>
            <a:fld id="{5D99DD2A-B520-4620-9B43-64B657BA2D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CA0E-8A78-4C94-810F-D8169E664BDD}" type="datetime1">
              <a:rPr lang="en-US" noProof="0" smtClean="0"/>
              <a:t>5/29/2023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15-6F41-4809-B71E-18379F7C173A}" type="datetime1">
              <a:rPr lang="en-US" noProof="0" smtClean="0"/>
              <a:t>5/29/2023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C646-21A2-4B10-B5C8-556A6DF10266}" type="datetime1">
              <a:rPr lang="en-US" noProof="0" smtClean="0"/>
              <a:t>5/29/2023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AD84-6954-48B2-8029-B5C75DEEAE39}" type="datetime1">
              <a:rPr lang="en-US" noProof="0" smtClean="0"/>
              <a:t>5/29/2023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A3ED-8407-41C4-8936-A5F788CE11A9}" type="datetime1">
              <a:rPr lang="en-US" noProof="0" smtClean="0"/>
              <a:t>5/29/2023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46FE-5610-4348-BE43-67B951C0C447}" type="datetime1">
              <a:rPr lang="en-US" noProof="0" smtClean="0"/>
              <a:t>5/29/2023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A82B-135F-476F-B42E-E82E0ADB800E}" type="datetime1">
              <a:rPr lang="en-US" noProof="0" smtClean="0"/>
              <a:t>5/29/2023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7852D1-DE3B-4E2E-93F6-A08423B11A1C}" type="datetime1">
              <a:rPr lang="en-US" noProof="0" smtClean="0"/>
              <a:t>5/29/2023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0.png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Relationship Id="rId9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Guide to 'Splavovi,' Belgrade's Booming Nightlife Scene | Condé Nast  Trave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2972" y="96020"/>
            <a:ext cx="8683625" cy="1525730"/>
          </a:xfrm>
        </p:spPr>
        <p:txBody>
          <a:bodyPr>
            <a:noAutofit/>
          </a:bodyPr>
          <a:lstStyle/>
          <a:p>
            <a:r>
              <a:rPr lang="en-US" dirty="0" smtClean="0"/>
              <a:t>Rainer J Fries</a:t>
            </a:r>
          </a:p>
          <a:p>
            <a:r>
              <a:rPr lang="en-US" sz="2000" i="1" dirty="0" smtClean="0">
                <a:latin typeface="Bahnschrift SemiCondensed" panose="020B0502040204020203" pitchFamily="34" charset="0"/>
              </a:rPr>
              <a:t>Texas A&amp;M </a:t>
            </a:r>
            <a:r>
              <a:rPr lang="en-US" sz="2000" i="1" dirty="0" smtClean="0">
                <a:latin typeface="Bahnschrift SemiCondensed" panose="020B0502040204020203" pitchFamily="34" charset="0"/>
              </a:rPr>
              <a:t>University</a:t>
            </a:r>
          </a:p>
          <a:p>
            <a:r>
              <a:rPr lang="en-US" sz="2000" i="1" dirty="0" smtClean="0">
                <a:latin typeface="Bahnschrift SemiCondensed" panose="020B0502040204020203" pitchFamily="34" charset="0"/>
              </a:rPr>
              <a:t>FIAS</a:t>
            </a:r>
            <a:endParaRPr lang="en-US" sz="2000" i="1" dirty="0" smtClean="0">
              <a:latin typeface="Bahnschrift SemiCondensed" panose="020B0502040204020203" pitchFamily="34" charset="0"/>
            </a:endParaRPr>
          </a:p>
          <a:p>
            <a:endParaRPr lang="en-US" sz="5000" i="1" dirty="0" smtClean="0">
              <a:latin typeface="Bahnschrift SemiCondensed" panose="020B0502040204020203" pitchFamily="34" charset="0"/>
            </a:endParaRPr>
          </a:p>
          <a:p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</a:t>
            </a:fld>
            <a:endParaRPr lang="en-US" noProof="0" dirty="0"/>
          </a:p>
        </p:txBody>
      </p:sp>
      <p:pic>
        <p:nvPicPr>
          <p:cNvPr id="6" name="Picture 5" descr="NSF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3824" y="5621275"/>
            <a:ext cx="1103994" cy="1103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0" y="5621275"/>
            <a:ext cx="1769114" cy="1103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0" y="3469872"/>
            <a:ext cx="2104268" cy="21042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10" y="96020"/>
            <a:ext cx="8123412" cy="128341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4000" b="1" dirty="0" err="1">
                <a:latin typeface="Bahnschrift" panose="020B0502040204020203" pitchFamily="34" charset="0"/>
              </a:rPr>
              <a:t>Hadronization</a:t>
            </a:r>
            <a:r>
              <a:rPr lang="en-US" sz="4000" b="1" dirty="0">
                <a:latin typeface="Bahnschrift" panose="020B0502040204020203" pitchFamily="34" charset="0"/>
              </a:rPr>
              <a:t> </a:t>
            </a:r>
            <a:r>
              <a:rPr lang="en-US" sz="4000" b="1" dirty="0" smtClean="0">
                <a:latin typeface="Bahnschrift" panose="020B0502040204020203" pitchFamily="34" charset="0"/>
              </a:rPr>
              <a:t/>
            </a:r>
            <a:br>
              <a:rPr lang="en-US" sz="4000" b="1" dirty="0" smtClean="0">
                <a:latin typeface="Bahnschrift" panose="020B0502040204020203" pitchFamily="34" charset="0"/>
              </a:rPr>
            </a:br>
            <a:r>
              <a:rPr lang="en-US" sz="4000" b="1" dirty="0" smtClean="0">
                <a:latin typeface="Bahnschrift" panose="020B0502040204020203" pitchFamily="34" charset="0"/>
              </a:rPr>
              <a:t>in </a:t>
            </a:r>
            <a:r>
              <a:rPr lang="en-US" sz="4000" b="1" dirty="0">
                <a:latin typeface="Bahnschrift" panose="020B0502040204020203" pitchFamily="34" charset="0"/>
              </a:rPr>
              <a:t>Vacuum and in Medium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52625" y="6173272"/>
            <a:ext cx="7388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ahnschrift Light Condensed" panose="020B0502040204020203" pitchFamily="34" charset="0"/>
              </a:rPr>
              <a:t>Exploring Quark-Gluon Plasma through soft and hard probes</a:t>
            </a:r>
            <a:endParaRPr lang="en-US" sz="2800" dirty="0" smtClean="0">
              <a:solidFill>
                <a:srgbClr val="99CCFF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12" name="Picture 2" descr="https://www.gsi.de/fileadmin/_processed_/4/d/csm_Emmi_logo_web_4188b28e4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818" y="5621275"/>
            <a:ext cx="1239572" cy="110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Coalescence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Probability for coalescence of Gaussian wave packets using the Wigner distributions.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Again sum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, since we are not interested in polarization here (see remark later).</a:t>
                </a:r>
              </a:p>
              <a:p>
                <a:endParaRPr lang="en-US" dirty="0" smtClean="0"/>
              </a:p>
              <a:p>
                <a:r>
                  <a:rPr lang="en-US" dirty="0"/>
                  <a:t>R</a:t>
                </a:r>
                <a:r>
                  <a:rPr lang="en-US" dirty="0" smtClean="0"/>
                  <a:t>esults discussed here for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 smtClean="0"/>
                  <a:t>relation between quark wave packet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and harmonic oscillator length scale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  <a:blipFill>
                <a:blip r:embed="rId3"/>
                <a:stretch>
                  <a:fillRect l="-562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777875" y="1702828"/>
            <a:ext cx="8645128" cy="577734"/>
            <a:chOff x="1974644" y="2241051"/>
            <a:chExt cx="8645128" cy="5777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4644" y="2241051"/>
              <a:ext cx="4790806" cy="56884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3364" y="2241051"/>
              <a:ext cx="3906408" cy="57773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875" y="2581832"/>
            <a:ext cx="2483730" cy="666281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790733" y="2665101"/>
            <a:ext cx="3113353" cy="923330"/>
          </a:xfrm>
          <a:prstGeom prst="rect">
            <a:avLst/>
          </a:prstGeom>
          <a:solidFill>
            <a:srgbClr val="9C4E4E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Bound state Wigner distribution; </a:t>
            </a:r>
          </a:p>
          <a:p>
            <a:r>
              <a:rPr lang="en-US" dirty="0" smtClean="0">
                <a:latin typeface="Bahnschrift SemiCondensed" panose="020B0502040204020203" pitchFamily="34" charset="0"/>
              </a:rPr>
              <a:t>only depends on relative phase</a:t>
            </a:r>
          </a:p>
          <a:p>
            <a:r>
              <a:rPr lang="en-US" dirty="0" smtClean="0">
                <a:latin typeface="Bahnschrift SemiCondensed" panose="020B0502040204020203" pitchFamily="34" charset="0"/>
              </a:rPr>
              <a:t>space </a:t>
            </a:r>
            <a:r>
              <a:rPr lang="en-US" dirty="0" err="1" smtClean="0">
                <a:latin typeface="Bahnschrift SemiCondensed" panose="020B0502040204020203" pitchFamily="34" charset="0"/>
              </a:rPr>
              <a:t>corrdinates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6819881" y="2271674"/>
            <a:ext cx="0" cy="531470"/>
          </a:xfrm>
          <a:prstGeom prst="straightConnector1">
            <a:avLst/>
          </a:prstGeom>
          <a:ln w="63500">
            <a:solidFill>
              <a:srgbClr val="9C4E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634399" y="2581832"/>
            <a:ext cx="228546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Wigner distributions of two Gaussian wave packets.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61" name="Straight Arrow Connector 60"/>
          <p:cNvCxnSpPr>
            <a:stCxn id="60" idx="1"/>
          </p:cNvCxnSpPr>
          <p:nvPr/>
        </p:nvCxnSpPr>
        <p:spPr>
          <a:xfrm flipH="1" flipV="1">
            <a:off x="9630137" y="2147104"/>
            <a:ext cx="4262" cy="896393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0" idx="1"/>
          </p:cNvCxnSpPr>
          <p:nvPr/>
        </p:nvCxnSpPr>
        <p:spPr>
          <a:xfrm flipH="1" flipV="1">
            <a:off x="8648219" y="2147104"/>
            <a:ext cx="986180" cy="896393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245221" y="3505162"/>
            <a:ext cx="3241593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Wigner for center of mass motion.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67" name="Straight Arrow Connector 66"/>
          <p:cNvCxnSpPr>
            <a:stCxn id="66" idx="0"/>
          </p:cNvCxnSpPr>
          <p:nvPr/>
        </p:nvCxnSpPr>
        <p:spPr>
          <a:xfrm flipV="1">
            <a:off x="3866018" y="2147104"/>
            <a:ext cx="2054433" cy="1358058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0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Coalescence Probabilities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4716464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Probabilities depend on the relative coordinates of the wave packet centroids, called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here.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= angle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4716464" cy="5187320"/>
              </a:xfrm>
              <a:blipFill>
                <a:blip r:embed="rId3"/>
                <a:stretch>
                  <a:fillRect l="-1294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264" y="1272916"/>
            <a:ext cx="6686237" cy="2659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629" y="4032010"/>
            <a:ext cx="9396872" cy="271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Coalescence Probabilities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0890" y="971433"/>
                <a:ext cx="6559587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Probabilities can be written in terms of just two variables: total phase space distance squared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and total angular momentum squared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If summed over states with the same energy, the probabilities are simply </a:t>
                </a:r>
                <a:r>
                  <a:rPr lang="en-US" dirty="0" err="1" smtClean="0"/>
                  <a:t>Poissonian</a:t>
                </a:r>
                <a:r>
                  <a:rPr lang="en-US" dirty="0" smtClean="0"/>
                  <a:t> given by phase space distance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Energy degeneracy broken by orbital angular momentum of the quarks.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makes an intuitive connection between the relative angular momentum of the incoming quarks and the quantum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of their bound state.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890" y="971433"/>
                <a:ext cx="6559587" cy="5187320"/>
              </a:xfrm>
              <a:blipFill>
                <a:blip r:embed="rId3"/>
                <a:stretch>
                  <a:fillRect l="-836" t="-588" r="-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488" y="731314"/>
            <a:ext cx="2668470" cy="2085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523" y="1768278"/>
            <a:ext cx="2888520" cy="1048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091" y="3188552"/>
            <a:ext cx="2017397" cy="719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2540" y="4279936"/>
            <a:ext cx="3765182" cy="25252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93102" y="3794967"/>
            <a:ext cx="2426411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Both are states with N=3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10315746" y="4164299"/>
            <a:ext cx="490562" cy="533636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0373746" y="4985481"/>
            <a:ext cx="865121" cy="842966"/>
            <a:chOff x="10370501" y="4985668"/>
            <a:chExt cx="865121" cy="842966"/>
          </a:xfrm>
        </p:grpSpPr>
        <p:sp>
          <p:nvSpPr>
            <p:cNvPr id="15" name="Oval 14"/>
            <p:cNvSpPr/>
            <p:nvPr/>
          </p:nvSpPr>
          <p:spPr>
            <a:xfrm>
              <a:off x="10667083" y="4985668"/>
              <a:ext cx="320397" cy="3140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0667083" y="5514628"/>
              <a:ext cx="320397" cy="3140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6" idx="6"/>
            </p:cNvCxnSpPr>
            <p:nvPr/>
          </p:nvCxnSpPr>
          <p:spPr>
            <a:xfrm>
              <a:off x="10987480" y="5671631"/>
              <a:ext cx="24814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5" idx="2"/>
            </p:cNvCxnSpPr>
            <p:nvPr/>
          </p:nvCxnSpPr>
          <p:spPr>
            <a:xfrm flipH="1">
              <a:off x="10370501" y="5142671"/>
              <a:ext cx="296582" cy="0"/>
            </a:xfrm>
            <a:prstGeom prst="straightConnector1">
              <a:avLst/>
            </a:prstGeom>
            <a:ln w="38100">
              <a:solidFill>
                <a:srgbClr val="9C4E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467548" y="4936949"/>
            <a:ext cx="320397" cy="1048501"/>
            <a:chOff x="8411170" y="4383929"/>
            <a:chExt cx="320397" cy="1048501"/>
          </a:xfrm>
        </p:grpSpPr>
        <p:sp>
          <p:nvSpPr>
            <p:cNvPr id="22" name="Oval 21"/>
            <p:cNvSpPr/>
            <p:nvPr/>
          </p:nvSpPr>
          <p:spPr>
            <a:xfrm>
              <a:off x="8411170" y="4383929"/>
              <a:ext cx="320397" cy="3140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411170" y="5118424"/>
              <a:ext cx="320397" cy="3140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stCxn id="23" idx="0"/>
            </p:cNvCxnSpPr>
            <p:nvPr/>
          </p:nvCxnSpPr>
          <p:spPr>
            <a:xfrm flipH="1" flipV="1">
              <a:off x="8565363" y="4911092"/>
              <a:ext cx="6006" cy="2073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2" idx="4"/>
            </p:cNvCxnSpPr>
            <p:nvPr/>
          </p:nvCxnSpPr>
          <p:spPr>
            <a:xfrm flipH="1">
              <a:off x="8565363" y="4697935"/>
              <a:ext cx="6006" cy="197116"/>
            </a:xfrm>
            <a:prstGeom prst="straightConnector1">
              <a:avLst/>
            </a:prstGeom>
            <a:ln w="38100">
              <a:solidFill>
                <a:srgbClr val="9C4E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627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abundances </a:t>
            </a:r>
            <a:r>
              <a:rPr lang="en-US" dirty="0" smtClean="0"/>
              <a:t>of </a:t>
            </a:r>
            <a:r>
              <a:rPr lang="en-US" dirty="0" smtClean="0"/>
              <a:t>Resonances in </a:t>
            </a:r>
            <a:r>
              <a:rPr lang="en-US" dirty="0" err="1" smtClean="0"/>
              <a:t>REcombination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Use </a:t>
                </a:r>
                <a:r>
                  <a:rPr lang="en-US" dirty="0" err="1" smtClean="0"/>
                  <a:t>parton</a:t>
                </a:r>
                <a:r>
                  <a:rPr lang="en-US" dirty="0" smtClean="0"/>
                  <a:t> states from running PYTHIA 8 </a:t>
                </a:r>
                <a:r>
                  <a:rPr lang="en-US" dirty="0" err="1" smtClean="0"/>
                  <a:t>e+e</a:t>
                </a:r>
                <a:r>
                  <a:rPr lang="en-US" dirty="0" smtClean="0"/>
                  <a:t>- at 91 GeV </a:t>
                </a:r>
              </a:p>
              <a:p>
                <a:r>
                  <a:rPr lang="en-US" dirty="0" smtClean="0"/>
                  <a:t>Hybrid </a:t>
                </a:r>
                <a:r>
                  <a:rPr lang="en-US" dirty="0" err="1" smtClean="0"/>
                  <a:t>Hadronization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 smtClean="0"/>
                  <a:t>, no decays; </a:t>
                </a:r>
              </a:p>
              <a:p>
                <a:r>
                  <a:rPr lang="en-US" dirty="0" smtClean="0"/>
                  <a:t>Spin treated statistically, color flow from PYTHIA.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Hadrons from recombination only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  <a:blipFill>
                <a:blip r:embed="rId3"/>
                <a:stretch>
                  <a:fillRect l="-562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26" y="2663397"/>
            <a:ext cx="3221934" cy="24164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52" y="2663396"/>
            <a:ext cx="3221934" cy="2416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4" y="2678934"/>
            <a:ext cx="3221934" cy="2416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6867" y="2494268"/>
            <a:ext cx="1259264" cy="369332"/>
          </a:xfrm>
          <a:prstGeom prst="rect">
            <a:avLst/>
          </a:prstGeom>
          <a:solidFill>
            <a:srgbClr val="9C4E4E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Radial 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18" y="2478730"/>
            <a:ext cx="2146889" cy="369332"/>
          </a:xfrm>
          <a:prstGeom prst="rect">
            <a:avLst/>
          </a:prstGeom>
          <a:solidFill>
            <a:srgbClr val="9C4E4E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Orbital angular mom. 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93547" y="2478730"/>
            <a:ext cx="2146889" cy="369332"/>
          </a:xfrm>
          <a:prstGeom prst="rect">
            <a:avLst/>
          </a:prstGeom>
          <a:solidFill>
            <a:srgbClr val="9C4E4E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Total angular mom. 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Systems: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90" y="971433"/>
            <a:ext cx="6559587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Some Jet and High-PT observables</a:t>
            </a:r>
            <a:endParaRPr lang="en-US" dirty="0"/>
          </a:p>
          <a:p>
            <a:endParaRPr lang="en-US" dirty="0" smtClean="0"/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8FB835-3DD8-6B48-8DD0-4739F1C2FAE2}"/>
              </a:ext>
            </a:extLst>
          </p:cNvPr>
          <p:cNvSpPr txBox="1"/>
          <p:nvPr/>
        </p:nvSpPr>
        <p:spPr>
          <a:xfrm>
            <a:off x="3048930" y="5191775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CMS: https://doi.org/10.17182/hepdata.77601</a:t>
            </a:r>
          </a:p>
          <a:p>
            <a:pPr algn="ctr"/>
            <a:r>
              <a:rPr lang="en-US" dirty="0"/>
              <a:t>PHENIX: https://doi.org/10.48550/arXiv.0704.3599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8590D6-3B04-C940-B4E9-E35B5568C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8095"/>
            <a:ext cx="12192000" cy="294525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extBox 9"/>
          <p:cNvSpPr txBox="1"/>
          <p:nvPr/>
        </p:nvSpPr>
        <p:spPr>
          <a:xfrm>
            <a:off x="5207559" y="4323037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Bahnschrift SemiBold" panose="020B0502040204020203" pitchFamily="34" charset="0"/>
              </a:rPr>
              <a:t>Preliminary</a:t>
            </a:r>
            <a:endParaRPr lang="en-US" sz="3200" dirty="0">
              <a:solidFill>
                <a:schemeClr val="tx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Systems: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/>
              <a:t>-</a:t>
            </a:r>
            <a:endParaRPr lang="en-US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90" y="971433"/>
            <a:ext cx="10078398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Bring in identified hadron data.</a:t>
            </a:r>
          </a:p>
          <a:p>
            <a:r>
              <a:rPr lang="en-US" dirty="0" smtClean="0"/>
              <a:t>Global event variables like thrust are challenging.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CF7B6E-8417-89B4-5A3E-188DB6F57F82}"/>
              </a:ext>
            </a:extLst>
          </p:cNvPr>
          <p:cNvSpPr txBox="1"/>
          <p:nvPr/>
        </p:nvSpPr>
        <p:spPr>
          <a:xfrm>
            <a:off x="3119284" y="5486972"/>
            <a:ext cx="595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ALEPH: https://doi.org/10.17182/hepdata.47582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E42C54-A7FE-313D-B30E-CA02917299D5}"/>
              </a:ext>
            </a:extLst>
          </p:cNvPr>
          <p:cNvGrpSpPr/>
          <p:nvPr/>
        </p:nvGrpSpPr>
        <p:grpSpPr>
          <a:xfrm>
            <a:off x="0" y="1951848"/>
            <a:ext cx="12174300" cy="3405188"/>
            <a:chOff x="0" y="1903412"/>
            <a:chExt cx="12174300" cy="3405188"/>
          </a:xfrm>
          <a:solidFill>
            <a:schemeClr val="tx1"/>
          </a:solidFill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EECE9A6-E5FF-4314-7BAA-8533F138A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903412"/>
              <a:ext cx="12174300" cy="3405188"/>
            </a:xfrm>
            <a:prstGeom prst="rect">
              <a:avLst/>
            </a:prstGeom>
            <a:grpFill/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B82C0B-2669-F95F-2528-48F515245ADE}"/>
                </a:ext>
              </a:extLst>
            </p:cNvPr>
            <p:cNvSpPr/>
            <p:nvPr/>
          </p:nvSpPr>
          <p:spPr>
            <a:xfrm>
              <a:off x="9837420" y="3528060"/>
              <a:ext cx="91440" cy="190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171883" y="4837229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Bahnschrift SemiBold" panose="020B0502040204020203" pitchFamily="34" charset="0"/>
              </a:rPr>
              <a:t>Preliminary</a:t>
            </a:r>
            <a:endParaRPr lang="en-US" sz="3200" dirty="0">
              <a:solidFill>
                <a:schemeClr val="tx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Calibration</a:t>
            </a:r>
            <a:endParaRPr lang="en-US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90" y="971433"/>
            <a:ext cx="3569495" cy="518732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err="1" smtClean="0"/>
              <a:t>Hadronization</a:t>
            </a:r>
            <a:r>
              <a:rPr lang="en-US" dirty="0" smtClean="0"/>
              <a:t> always has to be tuned with a </a:t>
            </a:r>
            <a:r>
              <a:rPr lang="en-US" dirty="0" err="1" smtClean="0"/>
              <a:t>parton</a:t>
            </a:r>
            <a:r>
              <a:rPr lang="en-US" dirty="0" smtClean="0"/>
              <a:t> event generator.</a:t>
            </a:r>
          </a:p>
          <a:p>
            <a:endParaRPr lang="en-US" dirty="0" smtClean="0"/>
          </a:p>
          <a:p>
            <a:r>
              <a:rPr lang="en-US" dirty="0" smtClean="0"/>
              <a:t>Here: MATTER as the </a:t>
            </a:r>
            <a:r>
              <a:rPr lang="en-US" dirty="0" err="1" smtClean="0"/>
              <a:t>parton</a:t>
            </a:r>
            <a:r>
              <a:rPr lang="en-US" dirty="0" smtClean="0"/>
              <a:t> shower generator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Bayes calibration ongoing, using a blend of PYTHIA, HH and MATTER parameters.</a:t>
            </a:r>
            <a:endParaRPr lang="en-US" dirty="0" smtClean="0"/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B2B2A9-EBCD-C643-7D19-CB0699766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755" y="0"/>
            <a:ext cx="6858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id="{004CF465-FE94-FF2A-DE12-A82249EBF976}"/>
              </a:ext>
            </a:extLst>
          </p:cNvPr>
          <p:cNvSpPr txBox="1">
            <a:spLocks/>
          </p:cNvSpPr>
          <p:nvPr/>
        </p:nvSpPr>
        <p:spPr>
          <a:xfrm>
            <a:off x="9028100" y="149859"/>
            <a:ext cx="3200400" cy="1593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Calibrated Parameter Distributions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FCADDE-7366-782D-E9C9-5B18BE6DB9F2}"/>
                  </a:ext>
                </a:extLst>
              </p:cNvPr>
              <p:cNvSpPr txBox="1"/>
              <p:nvPr/>
            </p:nvSpPr>
            <p:spPr>
              <a:xfrm>
                <a:off x="4843577" y="158481"/>
                <a:ext cx="333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FCADDE-7366-782D-E9C9-5B18BE6DB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577" y="158481"/>
                <a:ext cx="333134" cy="369332"/>
              </a:xfrm>
              <a:prstGeom prst="rect">
                <a:avLst/>
              </a:prstGeom>
              <a:blipFill>
                <a:blip r:embed="rId4"/>
                <a:stretch>
                  <a:fillRect l="-3704" r="-2037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1BE2834-762F-B795-6777-FF0F70749E42}"/>
              </a:ext>
            </a:extLst>
          </p:cNvPr>
          <p:cNvSpPr txBox="1"/>
          <p:nvPr/>
        </p:nvSpPr>
        <p:spPr>
          <a:xfrm>
            <a:off x="4196615" y="860227"/>
            <a:ext cx="1081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Virtuality factor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E155AD-C956-3B65-6ACD-2B5AB440D194}"/>
                  </a:ext>
                </a:extLst>
              </p:cNvPr>
              <p:cNvSpPr txBox="1"/>
              <p:nvPr/>
            </p:nvSpPr>
            <p:spPr>
              <a:xfrm>
                <a:off x="4649426" y="1848886"/>
                <a:ext cx="565150" cy="388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𝑄𝐶𝐷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E155AD-C956-3B65-6ACD-2B5AB440D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426" y="1848886"/>
                <a:ext cx="565150" cy="388889"/>
              </a:xfrm>
              <a:prstGeom prst="rect">
                <a:avLst/>
              </a:prstGeom>
              <a:blipFill>
                <a:blip r:embed="rId5"/>
                <a:stretch>
                  <a:fillRect r="-11957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A99666D-8126-F7D7-63CA-8D14EFCA22F2}"/>
              </a:ext>
            </a:extLst>
          </p:cNvPr>
          <p:cNvSpPr txBox="1"/>
          <p:nvPr/>
        </p:nvSpPr>
        <p:spPr>
          <a:xfrm>
            <a:off x="4168099" y="2668007"/>
            <a:ext cx="1109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Pion scale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511EFB-83C1-AD60-5DEE-5BEA289F59DC}"/>
              </a:ext>
            </a:extLst>
          </p:cNvPr>
          <p:cNvSpPr txBox="1"/>
          <p:nvPr/>
        </p:nvSpPr>
        <p:spPr>
          <a:xfrm>
            <a:off x="4069234" y="3549070"/>
            <a:ext cx="1220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Kaon scale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1005E8-BE6E-C276-49C2-94CCB9FE86CD}"/>
              </a:ext>
            </a:extLst>
          </p:cNvPr>
          <p:cNvSpPr txBox="1"/>
          <p:nvPr/>
        </p:nvSpPr>
        <p:spPr>
          <a:xfrm>
            <a:off x="3997220" y="4430133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Proton scale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E468A4-AFDA-7A64-4B1E-A25EBA40BEE4}"/>
              </a:ext>
            </a:extLst>
          </p:cNvPr>
          <p:cNvSpPr txBox="1"/>
          <p:nvPr/>
        </p:nvSpPr>
        <p:spPr>
          <a:xfrm>
            <a:off x="4570051" y="5274734"/>
            <a:ext cx="723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S/UD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08BA4F-511F-EB0A-F48E-EF26AD145C6F}"/>
              </a:ext>
            </a:extLst>
          </p:cNvPr>
          <p:cNvSpPr txBox="1"/>
          <p:nvPr/>
        </p:nvSpPr>
        <p:spPr>
          <a:xfrm>
            <a:off x="4394200" y="6119335"/>
            <a:ext cx="883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QQ/Q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97230" y="2595302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Bahnschrift SemiBold" panose="020B0502040204020203" pitchFamily="34" charset="0"/>
              </a:rPr>
              <a:t>Preliminary</a:t>
            </a:r>
            <a:endParaRPr lang="en-US" sz="3200" dirty="0">
              <a:solidFill>
                <a:schemeClr val="tx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12" y="2221684"/>
            <a:ext cx="5377160" cy="4114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In-Medium Jets: SYSTEMATICS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90" y="971433"/>
            <a:ext cx="5386945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Analysis of jets in in nuclear media of varying size and flow</a:t>
            </a:r>
          </a:p>
          <a:p>
            <a:r>
              <a:rPr lang="en-US" dirty="0" smtClean="0"/>
              <a:t>Example: JETSCAPE:MATTER+LBT</a:t>
            </a:r>
            <a:endParaRPr lang="en-US" dirty="0"/>
          </a:p>
          <a:p>
            <a:r>
              <a:rPr lang="en-US" dirty="0"/>
              <a:t>Sampled spatial positions of shower </a:t>
            </a:r>
            <a:r>
              <a:rPr lang="en-US" dirty="0" err="1"/>
              <a:t>partons</a:t>
            </a:r>
            <a:r>
              <a:rPr lang="en-US" dirty="0"/>
              <a:t> after shower evolution for 100 GeV jets (arb. normalization)</a:t>
            </a:r>
          </a:p>
          <a:p>
            <a:endParaRPr lang="en-US" dirty="0" smtClean="0"/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713807" y="6167205"/>
            <a:ext cx="2768594" cy="338554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Direction transverse to the jet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039461" y="2655199"/>
            <a:ext cx="2507721" cy="338554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Time since jet was created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31604" y="1437836"/>
            <a:ext cx="207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GeV vacuum jet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12" y="2221684"/>
            <a:ext cx="5377160" cy="4114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In-Medium Jets: SYSTEMATICS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90" y="971433"/>
            <a:ext cx="5386945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Analysis of jets in in nuclear media of varying size and flow</a:t>
            </a:r>
          </a:p>
          <a:p>
            <a:r>
              <a:rPr lang="en-US" dirty="0" smtClean="0"/>
              <a:t>Example: JETSCAPE:MATTER+LBT</a:t>
            </a:r>
            <a:endParaRPr lang="en-US" dirty="0"/>
          </a:p>
          <a:p>
            <a:r>
              <a:rPr lang="en-US" dirty="0"/>
              <a:t>Sampled spatial positions of shower </a:t>
            </a:r>
            <a:r>
              <a:rPr lang="en-US" dirty="0" err="1"/>
              <a:t>partons</a:t>
            </a:r>
            <a:r>
              <a:rPr lang="en-US" dirty="0"/>
              <a:t> after shower evolution for 100 GeV jets (arb. normalization)</a:t>
            </a:r>
          </a:p>
          <a:p>
            <a:endParaRPr lang="en-US" dirty="0" smtClean="0"/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12" y="2225419"/>
            <a:ext cx="5377160" cy="41147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44008" y="4480707"/>
            <a:ext cx="3054096" cy="1161288"/>
          </a:xfrm>
          <a:prstGeom prst="rect">
            <a:avLst/>
          </a:prstGeom>
          <a:solidFill>
            <a:srgbClr val="A34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83770" y="4799741"/>
            <a:ext cx="2280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QGP </a:t>
            </a:r>
            <a:r>
              <a:rPr lang="en-US" sz="2800" b="1" dirty="0" smtClean="0">
                <a:solidFill>
                  <a:schemeClr val="bg1"/>
                </a:solidFill>
              </a:rPr>
              <a:t>Medium</a:t>
            </a:r>
            <a:endParaRPr lang="en-US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832055" y="5491351"/>
                <a:ext cx="3112886" cy="923330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Bahnschrift Light" panose="020B0502040204020203" pitchFamily="34" charset="0"/>
                  </a:rPr>
                  <a:t>The jet starts in QGP; the temperature is set to drop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>
                    <a:latin typeface="Bahnschrift Light" panose="020B0502040204020203" pitchFamily="34" charset="0"/>
                  </a:rPr>
                  <a:t> after 4 </a:t>
                </a:r>
                <a:r>
                  <a:rPr lang="en-US" dirty="0" err="1" smtClean="0">
                    <a:latin typeface="Bahnschrift Light" panose="020B0502040204020203" pitchFamily="34" charset="0"/>
                  </a:rPr>
                  <a:t>fm</a:t>
                </a:r>
                <a:r>
                  <a:rPr lang="en-US" dirty="0" smtClean="0">
                    <a:latin typeface="Bahnschrift Light" panose="020B0502040204020203" pitchFamily="34" charset="0"/>
                  </a:rPr>
                  <a:t>/c 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055" y="5491351"/>
                <a:ext cx="3112886" cy="923330"/>
              </a:xfrm>
              <a:prstGeom prst="rect">
                <a:avLst/>
              </a:prstGeom>
              <a:blipFill>
                <a:blip r:embed="rId5"/>
                <a:stretch>
                  <a:fillRect t="-3268" b="-9150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805898" y="3961532"/>
            <a:ext cx="3951177" cy="120032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hnschrift Light" panose="020B0502040204020203" pitchFamily="34" charset="0"/>
              </a:rPr>
              <a:t>Shower </a:t>
            </a:r>
            <a:r>
              <a:rPr lang="en-US" dirty="0" err="1" smtClean="0">
                <a:latin typeface="Bahnschrift Light" panose="020B0502040204020203" pitchFamily="34" charset="0"/>
              </a:rPr>
              <a:t>partons</a:t>
            </a:r>
            <a:r>
              <a:rPr lang="en-US" dirty="0" smtClean="0">
                <a:latin typeface="Bahnschrift Light" panose="020B0502040204020203" pitchFamily="34" charset="0"/>
              </a:rPr>
              <a:t> inside QGP are absorbed by the medium or accumulate on the hypersurface;</a:t>
            </a:r>
          </a:p>
          <a:p>
            <a:pPr algn="ctr"/>
            <a:r>
              <a:rPr lang="en-US" dirty="0">
                <a:latin typeface="Bahnschrift Light" panose="020B0502040204020203" pitchFamily="34" charset="0"/>
              </a:rPr>
              <a:t>c</a:t>
            </a:r>
            <a:r>
              <a:rPr lang="en-US" dirty="0" smtClean="0">
                <a:latin typeface="Bahnschrift Light" panose="020B0502040204020203" pitchFamily="34" charset="0"/>
              </a:rPr>
              <a:t>olor is randomized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45979" y="1480634"/>
            <a:ext cx="3265630" cy="64633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hnschrift Light" panose="020B0502040204020203" pitchFamily="34" charset="0"/>
              </a:rPr>
              <a:t>The </a:t>
            </a:r>
            <a:r>
              <a:rPr lang="en-US" dirty="0" smtClean="0">
                <a:latin typeface="Bahnschrift Light" panose="020B0502040204020203" pitchFamily="34" charset="0"/>
              </a:rPr>
              <a:t>cores </a:t>
            </a:r>
            <a:r>
              <a:rPr lang="en-US" dirty="0" smtClean="0">
                <a:latin typeface="Bahnschrift Light" panose="020B0502040204020203" pitchFamily="34" charset="0"/>
              </a:rPr>
              <a:t>of 100 GeV jets </a:t>
            </a:r>
            <a:r>
              <a:rPr lang="en-US" dirty="0" smtClean="0">
                <a:latin typeface="Bahnschrift Light" panose="020B0502040204020203" pitchFamily="34" charset="0"/>
              </a:rPr>
              <a:t>punch </a:t>
            </a:r>
            <a:r>
              <a:rPr lang="en-US" dirty="0" smtClean="0">
                <a:latin typeface="Bahnschrift Light" panose="020B0502040204020203" pitchFamily="34" charset="0"/>
              </a:rPr>
              <a:t>through 4 </a:t>
            </a:r>
            <a:r>
              <a:rPr lang="en-US" dirty="0" err="1" smtClean="0">
                <a:latin typeface="Bahnschrift Light" panose="020B0502040204020203" pitchFamily="34" charset="0"/>
              </a:rPr>
              <a:t>fm</a:t>
            </a:r>
            <a:r>
              <a:rPr lang="en-US" dirty="0" smtClean="0">
                <a:latin typeface="Bahnschrift Light" panose="020B0502040204020203" pitchFamily="34" charset="0"/>
              </a:rPr>
              <a:t> of </a:t>
            </a:r>
            <a:r>
              <a:rPr lang="en-US" dirty="0" smtClean="0">
                <a:latin typeface="Bahnschrift Light" panose="020B0502040204020203" pitchFamily="34" charset="0"/>
              </a:rPr>
              <a:t>QGP</a:t>
            </a:r>
            <a:endParaRPr lang="en-US" dirty="0" smtClean="0">
              <a:latin typeface="Bahnschrift Light" panose="020B0502040204020203" pitchFamily="34" charset="0"/>
            </a:endParaRPr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5757075" y="4480707"/>
            <a:ext cx="1079410" cy="809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3"/>
          </p:cNvCxnSpPr>
          <p:nvPr/>
        </p:nvCxnSpPr>
        <p:spPr>
          <a:xfrm flipV="1">
            <a:off x="5944941" y="5191657"/>
            <a:ext cx="1538829" cy="7613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2"/>
          </p:cNvCxnSpPr>
          <p:nvPr/>
        </p:nvCxnSpPr>
        <p:spPr>
          <a:xfrm flipH="1">
            <a:off x="8234413" y="2126965"/>
            <a:ext cx="1044381" cy="14864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713807" y="6167205"/>
            <a:ext cx="2768594" cy="338554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Direction transverse to the jet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039461" y="2655199"/>
            <a:ext cx="2507721" cy="338554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Time since jet was created</a:t>
            </a:r>
          </a:p>
        </p:txBody>
      </p:sp>
    </p:spTree>
    <p:extLst>
      <p:ext uri="{BB962C8B-B14F-4D97-AF65-F5344CB8AC3E}">
        <p14:creationId xmlns:p14="http://schemas.microsoft.com/office/powerpoint/2010/main" val="307559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In-Medium Jets: Role of Thermal </a:t>
            </a:r>
            <a:r>
              <a:rPr lang="en-US" dirty="0" err="1" smtClean="0"/>
              <a:t>Partons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90" y="971433"/>
            <a:ext cx="9919582" cy="518732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Thermal </a:t>
            </a:r>
            <a:r>
              <a:rPr lang="en-US" dirty="0" err="1" smtClean="0"/>
              <a:t>parton</a:t>
            </a:r>
            <a:r>
              <a:rPr lang="en-US" dirty="0" smtClean="0"/>
              <a:t> contribution grows with medium size.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23" name="Picture 22" descr="Chart, histogram&#10;&#10;Description automatically generated">
            <a:extLst>
              <a:ext uri="{FF2B5EF4-FFF2-40B4-BE49-F238E27FC236}">
                <a16:creationId xmlns:a16="http://schemas.microsoft.com/office/drawing/2014/main" id="{051DE9BA-24EF-E5D2-E28C-777B8970B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98" y="2273039"/>
            <a:ext cx="5503126" cy="3659459"/>
          </a:xfrm>
          <a:prstGeom prst="rect">
            <a:avLst/>
          </a:prstGeom>
        </p:spPr>
      </p:pic>
      <p:pic>
        <p:nvPicPr>
          <p:cNvPr id="24" name="Picture 23" descr="Chart, histogram&#10;&#10;Description automatically generated">
            <a:extLst>
              <a:ext uri="{FF2B5EF4-FFF2-40B4-BE49-F238E27FC236}">
                <a16:creationId xmlns:a16="http://schemas.microsoft.com/office/drawing/2014/main" id="{3598524F-41CE-1B63-A0C5-574237DA0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588" y="2273039"/>
            <a:ext cx="5503126" cy="365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 txBox="1">
            <a:spLocks/>
          </p:cNvSpPr>
          <p:nvPr/>
        </p:nvSpPr>
        <p:spPr bwMode="white">
          <a:xfrm>
            <a:off x="685800" y="1080677"/>
            <a:ext cx="6533413" cy="2784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2000" kern="1200" cap="none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1800" kern="1200" cap="none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1600" kern="1200" cap="none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prstClr val="white">
                  <a:lumMod val="75000"/>
                </a:prstClr>
              </a:buClr>
            </a:pPr>
            <a:r>
              <a:rPr lang="en-US" dirty="0" smtClean="0">
                <a:solidFill>
                  <a:prstClr val="white"/>
                </a:solidFill>
              </a:rPr>
              <a:t>No solutions based on first principles.</a:t>
            </a:r>
          </a:p>
          <a:p>
            <a:pPr lvl="0">
              <a:buClr>
                <a:prstClr val="white">
                  <a:lumMod val="75000"/>
                </a:prstClr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US" dirty="0" smtClean="0">
                <a:solidFill>
                  <a:prstClr val="white"/>
                </a:solidFill>
              </a:rPr>
              <a:t>For Monte Carlo calculations: need models based on reasonable assumptions that describe data comprehensively</a:t>
            </a:r>
          </a:p>
          <a:p>
            <a:pPr lvl="0">
              <a:buClr>
                <a:prstClr val="white">
                  <a:lumMod val="75000"/>
                </a:prstClr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US" dirty="0" smtClean="0">
                <a:solidFill>
                  <a:prstClr val="white"/>
                </a:solidFill>
              </a:rPr>
              <a:t>Some features in heavy ion collisions not addressed in standard models like Lund string fragmentation.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Hadronization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742" y="4221341"/>
            <a:ext cx="4801425" cy="2035929"/>
          </a:xfrm>
        </p:spPr>
        <p:txBody>
          <a:bodyPr>
            <a:noAutofit/>
          </a:bodyPr>
          <a:lstStyle/>
          <a:p>
            <a:pPr lvl="0">
              <a:buClr>
                <a:prstClr val="white">
                  <a:lumMod val="75000"/>
                </a:prstClr>
              </a:buClr>
            </a:pPr>
            <a:r>
              <a:rPr lang="en-US" dirty="0" smtClean="0">
                <a:solidFill>
                  <a:prstClr val="white"/>
                </a:solidFill>
              </a:rPr>
              <a:t>Renewed </a:t>
            </a:r>
            <a:r>
              <a:rPr lang="en-US" dirty="0">
                <a:solidFill>
                  <a:prstClr val="white"/>
                </a:solidFill>
              </a:rPr>
              <a:t>interest in </a:t>
            </a:r>
            <a:r>
              <a:rPr lang="en-US" dirty="0" err="1">
                <a:solidFill>
                  <a:prstClr val="white"/>
                </a:solidFill>
              </a:rPr>
              <a:t>Hadronization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  <a:p>
            <a:pPr>
              <a:buClr>
                <a:prstClr val="white">
                  <a:lumMod val="75000"/>
                </a:prstClr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>
              <a:buClr>
                <a:prstClr val="white">
                  <a:lumMod val="75000"/>
                </a:prstClr>
              </a:buClr>
            </a:pPr>
            <a:r>
              <a:rPr lang="en-US" dirty="0" smtClean="0">
                <a:solidFill>
                  <a:prstClr val="white"/>
                </a:solidFill>
              </a:rPr>
              <a:t>Even in </a:t>
            </a:r>
            <a:r>
              <a:rPr lang="en-US" dirty="0" err="1" smtClean="0">
                <a:solidFill>
                  <a:prstClr val="white"/>
                </a:solidFill>
              </a:rPr>
              <a:t>p+p</a:t>
            </a:r>
            <a:r>
              <a:rPr lang="en-US" dirty="0" smtClean="0">
                <a:solidFill>
                  <a:prstClr val="white"/>
                </a:solidFill>
              </a:rPr>
              <a:t> some new data is challenging models.</a:t>
            </a:r>
            <a:endParaRPr lang="en-US" dirty="0">
              <a:solidFill>
                <a:prstClr val="white"/>
              </a:solidFill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745" y="376690"/>
            <a:ext cx="4544979" cy="3316306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10398420" y="376690"/>
            <a:ext cx="169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CCFF"/>
                </a:solidFill>
                <a:latin typeface="Bahnschrift SemiCondensed" panose="020B0502040204020203" pitchFamily="34" charset="0"/>
              </a:rPr>
              <a:t>arXiv:2203.11601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651" y="4445095"/>
            <a:ext cx="2311910" cy="1940164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909" y="4327572"/>
            <a:ext cx="4259560" cy="20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62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In-Medium Jets: Baryon enhancement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90" y="971433"/>
            <a:ext cx="4091492" cy="518732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We recover a key signature of quark recombination: baryon/meson enhancement </a:t>
            </a:r>
            <a:r>
              <a:rPr lang="en-US" dirty="0" smtClean="0"/>
              <a:t>in a medium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Hadronization</a:t>
            </a:r>
            <a:r>
              <a:rPr lang="en-US" dirty="0" smtClean="0"/>
              <a:t> is sensitive to medium flow.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2976A1-495D-7A3A-CE93-09BF16A8C2BB}"/>
              </a:ext>
            </a:extLst>
          </p:cNvPr>
          <p:cNvGrpSpPr/>
          <p:nvPr/>
        </p:nvGrpSpPr>
        <p:grpSpPr>
          <a:xfrm>
            <a:off x="4925089" y="896532"/>
            <a:ext cx="6238918" cy="5815706"/>
            <a:chOff x="1014576" y="1111101"/>
            <a:chExt cx="5093265" cy="4747780"/>
          </a:xfrm>
        </p:grpSpPr>
        <p:pic>
          <p:nvPicPr>
            <p:cNvPr id="7" name="Picture 6" descr="Chart&#10;&#10;Description automatically generated">
              <a:extLst>
                <a:ext uri="{FF2B5EF4-FFF2-40B4-BE49-F238E27FC236}">
                  <a16:creationId xmlns:a16="http://schemas.microsoft.com/office/drawing/2014/main" id="{E4718079-8018-D194-2F83-8314C26D9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r="8640"/>
            <a:stretch/>
          </p:blipFill>
          <p:spPr>
            <a:xfrm>
              <a:off x="1014576" y="3484991"/>
              <a:ext cx="5093265" cy="2373890"/>
            </a:xfrm>
            <a:prstGeom prst="rect">
              <a:avLst/>
            </a:prstGeom>
          </p:spPr>
        </p:pic>
        <p:pic>
          <p:nvPicPr>
            <p:cNvPr id="8" name="Picture 7" descr="Chart&#10;&#10;Description automatically generated with medium confidence">
              <a:extLst>
                <a:ext uri="{FF2B5EF4-FFF2-40B4-BE49-F238E27FC236}">
                  <a16:creationId xmlns:a16="http://schemas.microsoft.com/office/drawing/2014/main" id="{D0AD20E6-CC92-5153-6D68-20EE43F6CB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r="8640"/>
            <a:stretch/>
          </p:blipFill>
          <p:spPr>
            <a:xfrm>
              <a:off x="1014576" y="1111101"/>
              <a:ext cx="5093265" cy="23738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95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In-Medium Jets: Flow Signals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90" y="971433"/>
            <a:ext cx="4091492" cy="518732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Correlation of soft </a:t>
            </a:r>
            <a:r>
              <a:rPr lang="en-US" dirty="0" err="1" smtClean="0"/>
              <a:t>partons</a:t>
            </a:r>
            <a:r>
              <a:rPr lang="en-US" dirty="0" smtClean="0"/>
              <a:t> with the jet increases with medium size.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Hadronization</a:t>
            </a:r>
            <a:r>
              <a:rPr lang="en-US" dirty="0" smtClean="0"/>
              <a:t> is sensitive to medium flow.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A258CD-7008-AE66-AE59-0A65131856D8}"/>
              </a:ext>
            </a:extLst>
          </p:cNvPr>
          <p:cNvGrpSpPr/>
          <p:nvPr/>
        </p:nvGrpSpPr>
        <p:grpSpPr>
          <a:xfrm>
            <a:off x="5656162" y="1534527"/>
            <a:ext cx="6215301" cy="5155734"/>
            <a:chOff x="687364" y="904598"/>
            <a:chExt cx="5957274" cy="494169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057D338-A0E3-2C2C-19EE-C92BB9F495FB}"/>
                </a:ext>
              </a:extLst>
            </p:cNvPr>
            <p:cNvGrpSpPr/>
            <p:nvPr/>
          </p:nvGrpSpPr>
          <p:grpSpPr>
            <a:xfrm>
              <a:off x="687364" y="3357881"/>
              <a:ext cx="5957274" cy="2488411"/>
              <a:chOff x="786582" y="3231669"/>
              <a:chExt cx="4673600" cy="195220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352CFA2-4664-B3D5-6725-E58C2A21CE74}"/>
                  </a:ext>
                </a:extLst>
              </p:cNvPr>
              <p:cNvGrpSpPr/>
              <p:nvPr/>
            </p:nvGrpSpPr>
            <p:grpSpPr>
              <a:xfrm>
                <a:off x="786582" y="3231669"/>
                <a:ext cx="4673600" cy="1896327"/>
                <a:chOff x="786582" y="3193833"/>
                <a:chExt cx="4673600" cy="1896327"/>
              </a:xfrm>
            </p:grpSpPr>
            <p:pic>
              <p:nvPicPr>
                <p:cNvPr id="21" name="Picture 20" descr="Chart, histogram&#10;&#10;Description automatically generated">
                  <a:extLst>
                    <a:ext uri="{FF2B5EF4-FFF2-40B4-BE49-F238E27FC236}">
                      <a16:creationId xmlns:a16="http://schemas.microsoft.com/office/drawing/2014/main" id="{3FD5AC58-0630-FFFC-1CF6-846A610957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864" t="7864" r="51549" b="49924"/>
                <a:stretch/>
              </p:blipFill>
              <p:spPr>
                <a:xfrm>
                  <a:off x="786582" y="3429000"/>
                  <a:ext cx="2336800" cy="16611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2" name="Picture 21" descr="Chart, histogram&#10;&#10;Description automatically generated">
                  <a:extLst>
                    <a:ext uri="{FF2B5EF4-FFF2-40B4-BE49-F238E27FC236}">
                      <a16:creationId xmlns:a16="http://schemas.microsoft.com/office/drawing/2014/main" id="{AB905DF4-2C30-D69B-6495-E437AAEC0A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519" t="-172" r="11308" b="94284"/>
                <a:stretch/>
              </p:blipFill>
              <p:spPr>
                <a:xfrm>
                  <a:off x="786582" y="3193833"/>
                  <a:ext cx="4673600" cy="23171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3" name="Picture 22" descr="Chart, histogram&#10;&#10;Description automatically generated">
                  <a:extLst>
                    <a:ext uri="{FF2B5EF4-FFF2-40B4-BE49-F238E27FC236}">
                      <a16:creationId xmlns:a16="http://schemas.microsoft.com/office/drawing/2014/main" id="{F388D600-18A0-546D-7E91-2BDE85CA0A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864" t="48931" r="51549" b="8857"/>
                <a:stretch/>
              </p:blipFill>
              <p:spPr>
                <a:xfrm>
                  <a:off x="3123382" y="3429000"/>
                  <a:ext cx="2336800" cy="16611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FD12AE-F4E0-31DD-D515-55D94EBA803C}"/>
                  </a:ext>
                </a:extLst>
              </p:cNvPr>
              <p:cNvSpPr/>
              <p:nvPr/>
            </p:nvSpPr>
            <p:spPr>
              <a:xfrm>
                <a:off x="2524190" y="5072117"/>
                <a:ext cx="447040" cy="11176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875C68B-3C94-71E4-8B99-9DEC54A8B3C8}"/>
                  </a:ext>
                </a:extLst>
              </p:cNvPr>
              <p:cNvSpPr/>
              <p:nvPr/>
            </p:nvSpPr>
            <p:spPr>
              <a:xfrm>
                <a:off x="4171499" y="3359522"/>
                <a:ext cx="447040" cy="13895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8A8CD53-ECFE-4D12-8D56-EAA0606F4E97}"/>
                </a:ext>
              </a:extLst>
            </p:cNvPr>
            <p:cNvGrpSpPr/>
            <p:nvPr/>
          </p:nvGrpSpPr>
          <p:grpSpPr>
            <a:xfrm>
              <a:off x="687364" y="904598"/>
              <a:ext cx="5957274" cy="2486907"/>
              <a:chOff x="786582" y="778386"/>
              <a:chExt cx="4673600" cy="195102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8DBC669-FDED-0B87-9D94-C8BF7D317BCD}"/>
                  </a:ext>
                </a:extLst>
              </p:cNvPr>
              <p:cNvGrpSpPr/>
              <p:nvPr/>
            </p:nvGrpSpPr>
            <p:grpSpPr>
              <a:xfrm>
                <a:off x="786582" y="778386"/>
                <a:ext cx="4673600" cy="1899782"/>
                <a:chOff x="786582" y="778386"/>
                <a:chExt cx="4673600" cy="1899782"/>
              </a:xfrm>
            </p:grpSpPr>
            <p:pic>
              <p:nvPicPr>
                <p:cNvPr id="15" name="Picture 14" descr="Diagram, histogram&#10;&#10;Description automatically generated">
                  <a:extLst>
                    <a:ext uri="{FF2B5EF4-FFF2-40B4-BE49-F238E27FC236}">
                      <a16:creationId xmlns:a16="http://schemas.microsoft.com/office/drawing/2014/main" id="{CBF259A8-231C-EB82-F2E1-A15D576F0F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864" t="7864" r="51549" b="49924"/>
                <a:stretch/>
              </p:blipFill>
              <p:spPr>
                <a:xfrm>
                  <a:off x="786582" y="1017008"/>
                  <a:ext cx="2336800" cy="16611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6" name="Picture 15" descr="Diagram, histogram&#10;&#10;Description automatically generated">
                  <a:extLst>
                    <a:ext uri="{FF2B5EF4-FFF2-40B4-BE49-F238E27FC236}">
                      <a16:creationId xmlns:a16="http://schemas.microsoft.com/office/drawing/2014/main" id="{A8498B1D-52B7-5758-3D98-190A27104B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38" t="-325" r="10988" b="94437"/>
                <a:stretch/>
              </p:blipFill>
              <p:spPr>
                <a:xfrm>
                  <a:off x="786582" y="778386"/>
                  <a:ext cx="4673600" cy="23171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7" name="Picture 16" descr="Diagram, histogram&#10;&#10;Description automatically generated">
                  <a:extLst>
                    <a:ext uri="{FF2B5EF4-FFF2-40B4-BE49-F238E27FC236}">
                      <a16:creationId xmlns:a16="http://schemas.microsoft.com/office/drawing/2014/main" id="{4C304E2D-86A3-B7A9-0546-668A86BDF7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864" t="48931" r="51549" b="8857"/>
                <a:stretch/>
              </p:blipFill>
              <p:spPr>
                <a:xfrm>
                  <a:off x="3123382" y="1017008"/>
                  <a:ext cx="2336800" cy="16611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66172F2-E3A6-7B40-25F5-4A0E95EB023F}"/>
                  </a:ext>
                </a:extLst>
              </p:cNvPr>
              <p:cNvSpPr/>
              <p:nvPr/>
            </p:nvSpPr>
            <p:spPr>
              <a:xfrm>
                <a:off x="2524190" y="2617654"/>
                <a:ext cx="447040" cy="11176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BB5B900-9880-EA44-5580-3E8F3E17EDD0}"/>
                  </a:ext>
                </a:extLst>
              </p:cNvPr>
              <p:cNvSpPr/>
              <p:nvPr/>
            </p:nvSpPr>
            <p:spPr>
              <a:xfrm>
                <a:off x="4171499" y="913835"/>
                <a:ext cx="447040" cy="13895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15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In-Medium Jets: Flow Transverse to the jet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90" y="971433"/>
            <a:ext cx="4091492" cy="518732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Medium flow transverse to the jets can be picked up by hadrons associated with the jet.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Only </a:t>
            </a:r>
            <a:r>
              <a:rPr lang="en-US" dirty="0" err="1" smtClean="0"/>
              <a:t>releveant</a:t>
            </a:r>
            <a:r>
              <a:rPr lang="en-US" dirty="0" smtClean="0"/>
              <a:t> for low and intermediate momenta.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5DCD29-DFCA-576E-FD38-2DED7742099D}"/>
              </a:ext>
            </a:extLst>
          </p:cNvPr>
          <p:cNvGrpSpPr/>
          <p:nvPr/>
        </p:nvGrpSpPr>
        <p:grpSpPr>
          <a:xfrm>
            <a:off x="5486109" y="971433"/>
            <a:ext cx="6421590" cy="5288590"/>
            <a:chOff x="685800" y="1484190"/>
            <a:chExt cx="6166685" cy="5078659"/>
          </a:xfrm>
        </p:grpSpPr>
        <p:pic>
          <p:nvPicPr>
            <p:cNvPr id="25" name="Picture 19" descr="Chart, scatter chart&#10;&#10;Description automatically generated">
              <a:extLst>
                <a:ext uri="{FF2B5EF4-FFF2-40B4-BE49-F238E27FC236}">
                  <a16:creationId xmlns:a16="http://schemas.microsoft.com/office/drawing/2014/main" id="{CAD747ED-AB33-DB85-1633-1234A3CC4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777" r="14137"/>
            <a:stretch/>
          </p:blipFill>
          <p:spPr>
            <a:xfrm>
              <a:off x="4084050" y="4002529"/>
              <a:ext cx="2768435" cy="2560320"/>
            </a:xfrm>
            <a:prstGeom prst="rect">
              <a:avLst/>
            </a:prstGeom>
          </p:spPr>
        </p:pic>
        <p:pic>
          <p:nvPicPr>
            <p:cNvPr id="26" name="Picture 14" descr="Chart, scatter chart&#10;&#10;Description automatically generated">
              <a:extLst>
                <a:ext uri="{FF2B5EF4-FFF2-40B4-BE49-F238E27FC236}">
                  <a16:creationId xmlns:a16="http://schemas.microsoft.com/office/drawing/2014/main" id="{9C2C5084-66F1-8979-A338-627973321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777" r="14137"/>
            <a:stretch/>
          </p:blipFill>
          <p:spPr>
            <a:xfrm>
              <a:off x="4084050" y="1484190"/>
              <a:ext cx="2768435" cy="2560320"/>
            </a:xfrm>
            <a:prstGeom prst="rect">
              <a:avLst/>
            </a:prstGeom>
          </p:spPr>
        </p:pic>
        <p:pic>
          <p:nvPicPr>
            <p:cNvPr id="27" name="Picture 9" descr="Chart&#10;&#10;Description automatically generated">
              <a:extLst>
                <a:ext uri="{FF2B5EF4-FFF2-40B4-BE49-F238E27FC236}">
                  <a16:creationId xmlns:a16="http://schemas.microsoft.com/office/drawing/2014/main" id="{8366E9F5-2346-824B-5247-0D9EB6DFA4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690" r="14136"/>
            <a:stretch/>
          </p:blipFill>
          <p:spPr>
            <a:xfrm>
              <a:off x="685800" y="1484190"/>
              <a:ext cx="2771776" cy="2560320"/>
            </a:xfrm>
            <a:prstGeom prst="rect">
              <a:avLst/>
            </a:prstGeom>
          </p:spPr>
        </p:pic>
        <p:pic>
          <p:nvPicPr>
            <p:cNvPr id="28" name="Picture 7" descr="Chart, scatter chart&#10;&#10;Description automatically generated">
              <a:extLst>
                <a:ext uri="{FF2B5EF4-FFF2-40B4-BE49-F238E27FC236}">
                  <a16:creationId xmlns:a16="http://schemas.microsoft.com/office/drawing/2014/main" id="{2C844272-1B29-C831-E79E-CC9BA4FE3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690" r="14136"/>
            <a:stretch/>
          </p:blipFill>
          <p:spPr>
            <a:xfrm>
              <a:off x="685800" y="4002529"/>
              <a:ext cx="2771776" cy="2560320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5767137-A4E5-E309-C40D-09075FE250BF}"/>
                </a:ext>
              </a:extLst>
            </p:cNvPr>
            <p:cNvGrpSpPr/>
            <p:nvPr/>
          </p:nvGrpSpPr>
          <p:grpSpPr>
            <a:xfrm>
              <a:off x="3471141" y="1651212"/>
              <a:ext cx="612908" cy="1288274"/>
              <a:chOff x="4197026" y="1648239"/>
              <a:chExt cx="612908" cy="1288274"/>
            </a:xfrm>
          </p:grpSpPr>
          <p:sp>
            <p:nvSpPr>
              <p:cNvPr id="33" name="Arrow: Right 29">
                <a:extLst>
                  <a:ext uri="{FF2B5EF4-FFF2-40B4-BE49-F238E27FC236}">
                    <a16:creationId xmlns:a16="http://schemas.microsoft.com/office/drawing/2014/main" id="{C173E3BD-DE17-B861-47E4-4CC693D2357D}"/>
                  </a:ext>
                </a:extLst>
              </p:cNvPr>
              <p:cNvSpPr/>
              <p:nvPr/>
            </p:nvSpPr>
            <p:spPr>
              <a:xfrm>
                <a:off x="4197026" y="2764350"/>
                <a:ext cx="537890" cy="17216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CAEE6C40-366E-90EE-5511-DA204418DBDD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4073021" y="2138931"/>
                    <a:ext cx="122760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𝑚𝑒𝑑</m:t>
                              </m:r>
                            </m:sub>
                          </m:sSub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=0.8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̂"/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acc>
                        </m:oMath>
                      </m:oMathPara>
                    </a14:m>
                    <a:endParaRPr lang="en-US" sz="1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CAEE6C40-366E-90EE-5511-DA204418DB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4073021" y="2138931"/>
                    <a:ext cx="1227606" cy="2462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DA0DFA1-F9C9-66FA-6DBA-3E806410733F}"/>
                </a:ext>
              </a:extLst>
            </p:cNvPr>
            <p:cNvGrpSpPr/>
            <p:nvPr/>
          </p:nvGrpSpPr>
          <p:grpSpPr>
            <a:xfrm>
              <a:off x="3480479" y="4118725"/>
              <a:ext cx="575662" cy="1339100"/>
              <a:chOff x="4197027" y="1597413"/>
              <a:chExt cx="575662" cy="1339100"/>
            </a:xfrm>
          </p:grpSpPr>
          <p:sp>
            <p:nvSpPr>
              <p:cNvPr id="31" name="Arrow: Right 27">
                <a:extLst>
                  <a:ext uri="{FF2B5EF4-FFF2-40B4-BE49-F238E27FC236}">
                    <a16:creationId xmlns:a16="http://schemas.microsoft.com/office/drawing/2014/main" id="{CC1FD460-469B-C4A5-6372-6947FF1A3396}"/>
                  </a:ext>
                </a:extLst>
              </p:cNvPr>
              <p:cNvSpPr/>
              <p:nvPr/>
            </p:nvSpPr>
            <p:spPr>
              <a:xfrm>
                <a:off x="4197027" y="2764350"/>
                <a:ext cx="537890" cy="17216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5280DDE-5CAC-CDB6-251E-7D9F1A990D1D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4035776" y="2088105"/>
                    <a:ext cx="1227605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𝑚𝑒𝑑</m:t>
                              </m:r>
                            </m:sub>
                          </m:sSub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=0.8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̂"/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acc>
                        </m:oMath>
                      </m:oMathPara>
                    </a14:m>
                    <a:endParaRPr lang="en-US" sz="1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5280DDE-5CAC-CDB6-251E-7D9F1A990D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4035776" y="2088105"/>
                    <a:ext cx="1227605" cy="2462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199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Preview: </a:t>
            </a:r>
            <a:r>
              <a:rPr lang="en-US" dirty="0" smtClean="0"/>
              <a:t>hadronic Phase for Hard Probes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90" y="971433"/>
            <a:ext cx="11021674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JETSCAPE will add the capability to send hard and soft hadrons both to the hadronic afterburner.</a:t>
            </a:r>
          </a:p>
          <a:p>
            <a:r>
              <a:rPr lang="en-US" dirty="0"/>
              <a:t>Follow up </a:t>
            </a:r>
            <a:r>
              <a:rPr lang="en-US" dirty="0" smtClean="0"/>
              <a:t>to pion gas study by </a:t>
            </a:r>
            <a:r>
              <a:rPr lang="en-US" dirty="0" err="1" smtClean="0"/>
              <a:t>Dorau</a:t>
            </a:r>
            <a:r>
              <a:rPr lang="en-US" dirty="0" smtClean="0"/>
              <a:t> et al. </a:t>
            </a:r>
            <a:r>
              <a:rPr lang="en-US" dirty="0" err="1" smtClean="0"/>
              <a:t>Phys.Rev.C</a:t>
            </a:r>
            <a:r>
              <a:rPr lang="en-US" dirty="0" smtClean="0"/>
              <a:t> 101, 035208 </a:t>
            </a:r>
            <a:r>
              <a:rPr lang="en-US" dirty="0"/>
              <a:t>(2020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Teaser: </a:t>
            </a:r>
            <a:r>
              <a:rPr lang="en-US" dirty="0" err="1" smtClean="0"/>
              <a:t>e+e</a:t>
            </a:r>
            <a:r>
              <a:rPr lang="en-US" dirty="0" smtClean="0"/>
              <a:t>- baseline results with and without </a:t>
            </a:r>
            <a:r>
              <a:rPr lang="en-US" dirty="0" err="1" smtClean="0"/>
              <a:t>rescattering</a:t>
            </a:r>
            <a:r>
              <a:rPr lang="en-US" dirty="0" smtClean="0"/>
              <a:t>. We don’t expect a large effect or no effect at all. </a:t>
            </a:r>
            <a:r>
              <a:rPr lang="en-US" dirty="0" err="1" smtClean="0"/>
              <a:t>p+p</a:t>
            </a:r>
            <a:r>
              <a:rPr lang="en-US" dirty="0" smtClean="0"/>
              <a:t> and A+A forthcoming.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90" y="3565093"/>
            <a:ext cx="3630973" cy="2526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939" y="3604661"/>
            <a:ext cx="3381019" cy="2486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271" y="3640804"/>
            <a:ext cx="3380293" cy="24508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40549" y="3537555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Bahnschrift SemiBold" panose="020B0502040204020203" pitchFamily="34" charset="0"/>
              </a:rPr>
              <a:t>Preliminary</a:t>
            </a:r>
            <a:endParaRPr lang="en-US" sz="3200" dirty="0">
              <a:solidFill>
                <a:schemeClr val="tx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0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Preview: Polarization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0890" y="971433"/>
                <a:ext cx="6559587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What if we don’t sum over magnetic quantum numbers and ask for the polarization of the meson?</a:t>
                </a:r>
              </a:p>
              <a:p>
                <a:endParaRPr lang="en-US" dirty="0"/>
              </a:p>
              <a:p>
                <a:r>
                  <a:rPr lang="en-US" dirty="0" smtClean="0"/>
                  <a:t>Probabilities are sensitive to the angular momentum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Conclusion: if the collective motion of the quarks at carries net orbital angular momentum, </a:t>
                </a:r>
                <a:r>
                  <a:rPr lang="en-US" dirty="0" err="1" smtClean="0"/>
                  <a:t>hadronization</a:t>
                </a:r>
                <a:r>
                  <a:rPr lang="en-US" dirty="0" smtClean="0"/>
                  <a:t> can give you correspondingly polarized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-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-wave mesons.</a:t>
                </a:r>
              </a:p>
              <a:p>
                <a:endParaRPr lang="en-US" dirty="0" smtClean="0"/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890" y="971433"/>
                <a:ext cx="6559587" cy="5187320"/>
              </a:xfrm>
              <a:blipFill>
                <a:blip r:embed="rId3"/>
                <a:stretch>
                  <a:fillRect l="-836" t="-588" r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363997" y="761016"/>
                <a:ext cx="3389902" cy="267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011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</a:t>
                </a:r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011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997" y="761016"/>
                <a:ext cx="3389902" cy="2675091"/>
              </a:xfrm>
              <a:prstGeom prst="rect">
                <a:avLst/>
              </a:prstGeom>
              <a:blipFill>
                <a:blip r:embed="rId4"/>
                <a:stretch>
                  <a:fillRect l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 txBox="1">
                <a:spLocks/>
              </p:cNvSpPr>
              <p:nvPr/>
            </p:nvSpPr>
            <p:spPr bwMode="white">
              <a:xfrm>
                <a:off x="7737287" y="3521914"/>
                <a:ext cx="4703827" cy="125066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2000" kern="1200" cap="none">
                    <a:solidFill>
                      <a:schemeClr val="tx1"/>
                    </a:solidFill>
                    <a:effectLst/>
                    <a:latin typeface="Bahnschrift" panose="020B0502040204020203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1800" kern="1200" cap="none">
                    <a:solidFill>
                      <a:schemeClr val="tx1"/>
                    </a:solidFill>
                    <a:effectLst/>
                    <a:latin typeface="Bahnschrift" panose="020B0502040204020203" pitchFamily="34" charset="0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1600" kern="1200" cap="none">
                    <a:solidFill>
                      <a:schemeClr val="tx1"/>
                    </a:solidFill>
                    <a:effectLst/>
                    <a:latin typeface="Bahnschrift" panose="020B0502040204020203" pitchFamily="34" charset="0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: squared phase space distance perpendicular and parallel to the quantization axis.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7737287" y="3521914"/>
                <a:ext cx="4703827" cy="1250664"/>
              </a:xfrm>
              <a:prstGeom prst="rect">
                <a:avLst/>
              </a:prstGeom>
              <a:blipFill>
                <a:blip r:embed="rId5"/>
                <a:stretch>
                  <a:fillRect l="-1295" t="-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067607" y="1490183"/>
                <a:ext cx="2145399" cy="92333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>
                    <a:latin typeface="Bahnschrift SemiCondensed" panose="020B0502040204020203" pitchFamily="34" charset="0"/>
                  </a:rPr>
                  <a:t> selects a preferred polarization of the meson</a:t>
                </a:r>
                <a:endParaRPr lang="en-US" dirty="0">
                  <a:latin typeface="Bahnschrift Semi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607" y="1490183"/>
                <a:ext cx="2145399" cy="923330"/>
              </a:xfrm>
              <a:prstGeom prst="rect">
                <a:avLst/>
              </a:prstGeom>
              <a:blipFill>
                <a:blip r:embed="rId6"/>
                <a:stretch>
                  <a:fillRect l="-2564" t="-3289" r="-4274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 flipV="1">
            <a:off x="10453657" y="1150374"/>
            <a:ext cx="686649" cy="407488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2"/>
          </p:cNvCxnSpPr>
          <p:nvPr/>
        </p:nvCxnSpPr>
        <p:spPr>
          <a:xfrm flipH="1">
            <a:off x="10603778" y="2413513"/>
            <a:ext cx="536529" cy="341392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8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433"/>
            <a:ext cx="10840914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Hybrid </a:t>
            </a:r>
            <a:r>
              <a:rPr lang="en-US" dirty="0" err="1" smtClean="0"/>
              <a:t>Hadronization</a:t>
            </a:r>
            <a:r>
              <a:rPr lang="en-US" dirty="0" smtClean="0"/>
              <a:t> is an attempt to model </a:t>
            </a:r>
            <a:r>
              <a:rPr lang="en-US" dirty="0" err="1" smtClean="0"/>
              <a:t>hadronization</a:t>
            </a:r>
            <a:r>
              <a:rPr lang="en-US" dirty="0" smtClean="0"/>
              <a:t> consistently from very small to very large systems</a:t>
            </a:r>
          </a:p>
          <a:p>
            <a:endParaRPr lang="en-US" dirty="0"/>
          </a:p>
          <a:p>
            <a:r>
              <a:rPr lang="en-US" dirty="0" smtClean="0"/>
              <a:t>Recombination in </a:t>
            </a:r>
            <a:r>
              <a:rPr lang="en-US" dirty="0" smtClean="0"/>
              <a:t>Wigner formalism </a:t>
            </a:r>
            <a:r>
              <a:rPr lang="en-US" dirty="0" smtClean="0"/>
              <a:t>+ string fragmentation</a:t>
            </a:r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/>
              <a:t>Vacuum systems (</a:t>
            </a:r>
            <a:r>
              <a:rPr lang="en-US" dirty="0" err="1" smtClean="0"/>
              <a:t>e+e</a:t>
            </a:r>
            <a:r>
              <a:rPr lang="en-US" dirty="0" smtClean="0"/>
              <a:t>-, pp) computed with HH in JETSCAPE look reasonable; tuning ongoing</a:t>
            </a:r>
          </a:p>
          <a:p>
            <a:endParaRPr lang="en-US" dirty="0"/>
          </a:p>
          <a:p>
            <a:r>
              <a:rPr lang="en-US" dirty="0" smtClean="0"/>
              <a:t> Clear medium effects: baryon enhancement and manifestation of flow</a:t>
            </a:r>
          </a:p>
          <a:p>
            <a:endParaRPr lang="en-US" dirty="0"/>
          </a:p>
          <a:p>
            <a:r>
              <a:rPr lang="en-US" dirty="0" smtClean="0"/>
              <a:t>Hadronic </a:t>
            </a:r>
            <a:r>
              <a:rPr lang="en-US" dirty="0" err="1" smtClean="0"/>
              <a:t>rescattering</a:t>
            </a:r>
            <a:r>
              <a:rPr lang="en-US" dirty="0" smtClean="0"/>
              <a:t> study for hard probes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Novel </a:t>
            </a:r>
            <a:r>
              <a:rPr lang="en-US" dirty="0" smtClean="0"/>
              <a:t>polarization </a:t>
            </a:r>
            <a:r>
              <a:rPr lang="en-US" dirty="0" smtClean="0"/>
              <a:t>effects from orbital angular motion of quarks?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433"/>
            <a:ext cx="10840914" cy="5187320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62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Hybrid </a:t>
            </a:r>
            <a:r>
              <a:rPr lang="en-US" dirty="0" err="1" smtClean="0"/>
              <a:t>Hadronization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433"/>
            <a:ext cx="10737978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Decay gluons provisionally into </a:t>
            </a:r>
            <a:r>
              <a:rPr lang="en-US" dirty="0" err="1" smtClean="0"/>
              <a:t>qqbar</a:t>
            </a:r>
            <a:r>
              <a:rPr lang="en-US" dirty="0" smtClean="0"/>
              <a:t> pairs (gluons whose quarks don’t recombine are later reformed)</a:t>
            </a:r>
          </a:p>
          <a:p>
            <a:endParaRPr lang="en-US" dirty="0" smtClean="0"/>
          </a:p>
          <a:p>
            <a:r>
              <a:rPr lang="en-US" dirty="0" smtClean="0"/>
              <a:t>Go through all possible quark pairs/triplets, compute the recombination probability and sample it. Recombine the pair/triplet if successful.</a:t>
            </a:r>
          </a:p>
          <a:p>
            <a:endParaRPr lang="en-US" dirty="0"/>
          </a:p>
          <a:p>
            <a:r>
              <a:rPr lang="en-US" dirty="0" smtClean="0"/>
              <a:t>Rejected </a:t>
            </a:r>
            <a:r>
              <a:rPr lang="en-US" dirty="0" err="1" smtClean="0"/>
              <a:t>partons</a:t>
            </a:r>
            <a:r>
              <a:rPr lang="en-US" dirty="0" smtClean="0"/>
              <a:t> again form acceptable string systems (only color singlets removed!)</a:t>
            </a:r>
          </a:p>
          <a:p>
            <a:endParaRPr lang="en-US" dirty="0"/>
          </a:p>
          <a:p>
            <a:r>
              <a:rPr lang="en-US" dirty="0" smtClean="0"/>
              <a:t>Remnant strings are fragmented by PYTHIA 8.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424660" y="4831472"/>
            <a:ext cx="3193576" cy="794006"/>
            <a:chOff x="1020170" y="5419057"/>
            <a:chExt cx="3193576" cy="794006"/>
          </a:xfrm>
        </p:grpSpPr>
        <p:cxnSp>
          <p:nvCxnSpPr>
            <p:cNvPr id="123" name="Straight Connector 122"/>
            <p:cNvCxnSpPr/>
            <p:nvPr/>
          </p:nvCxnSpPr>
          <p:spPr bwMode="auto">
            <a:xfrm>
              <a:off x="1020170" y="6213062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flipV="1">
              <a:off x="1470546" y="5708095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 flipV="1">
              <a:off x="2475932" y="5819266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 flipV="1">
              <a:off x="1985750" y="5803629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flipV="1">
              <a:off x="3364174" y="6060378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 flipV="1">
              <a:off x="3021842" y="5939863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1956178" y="5487455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V="1">
              <a:off x="2030105" y="5595095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2475932" y="5644934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flipV="1">
              <a:off x="2510049" y="5719466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2980899" y="5674382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 flipV="1">
              <a:off x="3050276" y="5727429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3364174" y="5801613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flipV="1">
              <a:off x="3525672" y="5866838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3987422" y="5907693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3987422" y="6060378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9" name="Oval 138"/>
            <p:cNvSpPr/>
            <p:nvPr/>
          </p:nvSpPr>
          <p:spPr bwMode="auto">
            <a:xfrm>
              <a:off x="1524002" y="5419057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3094633" y="5654323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2091236" y="5504072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303970" y="4893780"/>
            <a:ext cx="3233380" cy="741693"/>
            <a:chOff x="393890" y="5063385"/>
            <a:chExt cx="3233380" cy="741693"/>
          </a:xfrm>
        </p:grpSpPr>
        <p:cxnSp>
          <p:nvCxnSpPr>
            <p:cNvPr id="63" name="Straight Connector 62"/>
            <p:cNvCxnSpPr/>
            <p:nvPr/>
          </p:nvCxnSpPr>
          <p:spPr bwMode="auto">
            <a:xfrm>
              <a:off x="393890" y="5805077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844266" y="5300110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1849652" y="5411281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1359470" y="5395644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V="1">
              <a:off x="2737894" y="5652393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2395562" y="5531878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1329898" y="5079470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1403825" y="5187110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1849652" y="5236949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1883769" y="5311481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2354619" y="5266397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2423996" y="5319444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2737894" y="5393628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2899392" y="5458853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3361142" y="5499708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3361142" y="5652393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Oval 78"/>
            <p:cNvSpPr/>
            <p:nvPr/>
          </p:nvSpPr>
          <p:spPr bwMode="auto">
            <a:xfrm>
              <a:off x="997802" y="5098215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2665248" y="5251270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1658012" y="5063385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 bwMode="auto">
            <a:xfrm flipH="1" flipV="1">
              <a:off x="3123440" y="5480003"/>
              <a:ext cx="277506" cy="4710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H="1" flipV="1">
              <a:off x="3593152" y="5641652"/>
              <a:ext cx="34118" cy="15441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2116917" y="5258938"/>
              <a:ext cx="277506" cy="49812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6" name="TextBox 85"/>
          <p:cNvSpPr txBox="1"/>
          <p:nvPr/>
        </p:nvSpPr>
        <p:spPr>
          <a:xfrm>
            <a:off x="2749331" y="5805450"/>
            <a:ext cx="2664191" cy="30777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Remnant strings from color flow</a:t>
            </a:r>
            <a:endParaRPr lang="en-US" sz="1400" b="1" dirty="0"/>
          </a:p>
        </p:txBody>
      </p:sp>
      <p:cxnSp>
        <p:nvCxnSpPr>
          <p:cNvPr id="163" name="Straight Arrow Connector 162"/>
          <p:cNvCxnSpPr/>
          <p:nvPr/>
        </p:nvCxnSpPr>
        <p:spPr bwMode="auto">
          <a:xfrm>
            <a:off x="3852303" y="5383877"/>
            <a:ext cx="340587" cy="53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8" name="TextBox 167"/>
          <p:cNvSpPr txBox="1"/>
          <p:nvPr/>
        </p:nvSpPr>
        <p:spPr>
          <a:xfrm>
            <a:off x="6947533" y="5806475"/>
            <a:ext cx="1861407" cy="30777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String Fragmentation</a:t>
            </a:r>
            <a:endParaRPr lang="en-US" sz="1400" b="1" dirty="0"/>
          </a:p>
        </p:txBody>
      </p:sp>
      <p:cxnSp>
        <p:nvCxnSpPr>
          <p:cNvPr id="169" name="Straight Arrow Connector 168"/>
          <p:cNvCxnSpPr/>
          <p:nvPr/>
        </p:nvCxnSpPr>
        <p:spPr bwMode="auto">
          <a:xfrm>
            <a:off x="7707944" y="5378573"/>
            <a:ext cx="340587" cy="53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70" name="Group 169"/>
          <p:cNvGrpSpPr/>
          <p:nvPr/>
        </p:nvGrpSpPr>
        <p:grpSpPr>
          <a:xfrm>
            <a:off x="8112064" y="4812708"/>
            <a:ext cx="3494821" cy="809102"/>
            <a:chOff x="369506" y="5965921"/>
            <a:chExt cx="3494821" cy="809102"/>
          </a:xfrm>
        </p:grpSpPr>
        <p:cxnSp>
          <p:nvCxnSpPr>
            <p:cNvPr id="171" name="Straight Connector 170"/>
            <p:cNvCxnSpPr/>
            <p:nvPr/>
          </p:nvCxnSpPr>
          <p:spPr bwMode="auto">
            <a:xfrm>
              <a:off x="369506" y="6775022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 flipV="1">
              <a:off x="819882" y="6270055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/>
            <p:cNvCxnSpPr/>
            <p:nvPr/>
          </p:nvCxnSpPr>
          <p:spPr bwMode="auto">
            <a:xfrm flipV="1">
              <a:off x="1825268" y="6381226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 bwMode="auto">
            <a:xfrm flipV="1">
              <a:off x="1335086" y="6365589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 flipV="1">
              <a:off x="2713510" y="6622338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 bwMode="auto">
            <a:xfrm flipV="1">
              <a:off x="2371178" y="6501823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 bwMode="auto">
            <a:xfrm>
              <a:off x="1305514" y="6049415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 flipV="1">
              <a:off x="1379441" y="6157055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 bwMode="auto">
            <a:xfrm>
              <a:off x="1825268" y="6206894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 bwMode="auto">
            <a:xfrm flipV="1">
              <a:off x="1859385" y="6281426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>
              <a:off x="2330235" y="6236342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 flipV="1">
              <a:off x="2399612" y="6289389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>
              <a:off x="2713510" y="6363573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 flipV="1">
              <a:off x="2875008" y="6428798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 bwMode="auto">
            <a:xfrm>
              <a:off x="3336758" y="6469653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3336758" y="6622338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Oval 186"/>
            <p:cNvSpPr/>
            <p:nvPr/>
          </p:nvSpPr>
          <p:spPr bwMode="auto">
            <a:xfrm>
              <a:off x="973418" y="6068160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2640864" y="6221215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1633628" y="6033330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0" name="Straight Connector 189"/>
            <p:cNvCxnSpPr/>
            <p:nvPr/>
          </p:nvCxnSpPr>
          <p:spPr bwMode="auto">
            <a:xfrm flipH="1" flipV="1">
              <a:off x="3099056" y="6449948"/>
              <a:ext cx="277506" cy="4710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 flipH="1" flipV="1">
              <a:off x="3568768" y="6611597"/>
              <a:ext cx="34118" cy="15441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Straight Connector 191"/>
            <p:cNvCxnSpPr/>
            <p:nvPr/>
          </p:nvCxnSpPr>
          <p:spPr bwMode="auto">
            <a:xfrm flipH="1">
              <a:off x="2092533" y="6228883"/>
              <a:ext cx="277506" cy="49812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3" name="Oval 192"/>
            <p:cNvSpPr/>
            <p:nvPr/>
          </p:nvSpPr>
          <p:spPr bwMode="auto">
            <a:xfrm>
              <a:off x="2185228" y="5965921"/>
              <a:ext cx="183107" cy="180056"/>
            </a:xfrm>
            <a:prstGeom prst="ellipse">
              <a:avLst/>
            </a:prstGeom>
            <a:solidFill>
              <a:srgbClr val="ACD4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3184789" y="6228883"/>
              <a:ext cx="183107" cy="180056"/>
            </a:xfrm>
            <a:prstGeom prst="ellipse">
              <a:avLst/>
            </a:prstGeom>
            <a:solidFill>
              <a:srgbClr val="ACD4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3681220" y="6475871"/>
              <a:ext cx="183107" cy="180056"/>
            </a:xfrm>
            <a:prstGeom prst="ellipse">
              <a:avLst/>
            </a:prstGeom>
            <a:solidFill>
              <a:srgbClr val="ACD4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27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3d-Harmonic Oscillator in Phase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433"/>
            <a:ext cx="10840914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Use the well-studied 1D-phase space distributions to build the 3D ones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off-diagonal 1-D Wigner distributions are known [</a:t>
            </a:r>
            <a:r>
              <a:rPr lang="en-US" dirty="0"/>
              <a:t>T. </a:t>
            </a:r>
            <a:r>
              <a:rPr lang="en-US" dirty="0" err="1"/>
              <a:t>Curtright</a:t>
            </a:r>
            <a:r>
              <a:rPr lang="en-US" dirty="0"/>
              <a:t>, T. </a:t>
            </a:r>
            <a:r>
              <a:rPr lang="en-US" dirty="0" err="1"/>
              <a:t>Uematsu</a:t>
            </a:r>
            <a:r>
              <a:rPr lang="en-US" dirty="0"/>
              <a:t>, C. K. </a:t>
            </a:r>
            <a:r>
              <a:rPr lang="en-US" dirty="0" err="1"/>
              <a:t>Zachos</a:t>
            </a:r>
            <a:r>
              <a:rPr lang="en-US" dirty="0" smtClean="0"/>
              <a:t>, </a:t>
            </a:r>
            <a:r>
              <a:rPr lang="en-US" dirty="0"/>
              <a:t>J. Math. Phys. 42 (</a:t>
            </a:r>
            <a:r>
              <a:rPr lang="en-US" dirty="0" smtClean="0"/>
              <a:t>2001)]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214" y="4798338"/>
            <a:ext cx="5426083" cy="788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414" y="1541856"/>
            <a:ext cx="6410651" cy="810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936" y="2563966"/>
            <a:ext cx="4384641" cy="671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49378" y="2168018"/>
            <a:ext cx="22854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Three off-diagonal 1-D Wigner distributions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7419372" y="2048720"/>
            <a:ext cx="1430006" cy="442464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214" y="5986160"/>
            <a:ext cx="2502219" cy="2607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9001" y="5968383"/>
            <a:ext cx="1710377" cy="296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428" y="3235255"/>
                <a:ext cx="3825902" cy="646331"/>
              </a:xfrm>
              <a:prstGeom prst="rect">
                <a:avLst/>
              </a:prstGeom>
              <a:solidFill>
                <a:srgbClr val="9C4E4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Bahnschrift SemiCondensed" panose="020B0502040204020203" pitchFamily="34" charset="0"/>
                  </a:rPr>
                  <a:t>Averaging magnetic quantum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latin typeface="Bahnschrift SemiCondensed" panose="020B0502040204020203" pitchFamily="34" charset="0"/>
                  </a:rPr>
                  <a:t>, since not interested in polarization.</a:t>
                </a:r>
                <a:endParaRPr lang="en-US" dirty="0">
                  <a:latin typeface="Bahnschrift Semi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8" y="3235255"/>
                <a:ext cx="3825902" cy="646331"/>
              </a:xfrm>
              <a:prstGeom prst="rect">
                <a:avLst/>
              </a:prstGeom>
              <a:blipFill>
                <a:blip r:embed="rId8"/>
                <a:stretch>
                  <a:fillRect l="-1274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3930330" y="3149532"/>
            <a:ext cx="1914885" cy="408889"/>
          </a:xfrm>
          <a:prstGeom prst="straightConnector1">
            <a:avLst/>
          </a:prstGeom>
          <a:ln w="63500">
            <a:solidFill>
              <a:srgbClr val="9C4E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427" y="2453714"/>
                <a:ext cx="3726598" cy="646331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Bahnschrift SemiCondensed" panose="020B0502040204020203" pitchFamily="34" charset="0"/>
                  </a:rPr>
                  <a:t>Radial </a:t>
                </a:r>
                <a:r>
                  <a:rPr lang="en-US" dirty="0">
                    <a:latin typeface="Bahnschrift SemiCondensed" panose="020B0502040204020203" pitchFamily="34" charset="0"/>
                  </a:rPr>
                  <a:t>quantum </a:t>
                </a:r>
                <a:r>
                  <a:rPr lang="en-US" dirty="0" smtClean="0">
                    <a:latin typeface="Bahnschrift SemiCondensed" panose="020B0502040204020203" pitchFamily="34" charset="0"/>
                  </a:rPr>
                  <a:t>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Bahnschrift SemiCondensed" panose="020B0502040204020203" pitchFamily="34" charset="0"/>
                  </a:rPr>
                  <a:t>, </a:t>
                </a:r>
                <a:endParaRPr lang="en-US" dirty="0" smtClean="0">
                  <a:latin typeface="Bahnschrift SemiCondensed" panose="020B0502040204020203" pitchFamily="34" charset="0"/>
                </a:endParaRPr>
              </a:p>
              <a:p>
                <a:r>
                  <a:rPr lang="en-US" dirty="0" smtClean="0">
                    <a:latin typeface="Bahnschrift SemiCondensed" panose="020B0502040204020203" pitchFamily="34" charset="0"/>
                  </a:rPr>
                  <a:t>angular momentum quantum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>
                  <a:latin typeface="Bahnschrift Semi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7" y="2453714"/>
                <a:ext cx="3726598" cy="646331"/>
              </a:xfrm>
              <a:prstGeom prst="rect">
                <a:avLst/>
              </a:prstGeom>
              <a:blipFill>
                <a:blip r:embed="rId9"/>
                <a:stretch>
                  <a:fillRect l="-130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1967726" y="2048720"/>
            <a:ext cx="1206127" cy="404993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89165" y="3006643"/>
            <a:ext cx="3702833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Expansion coefficients for angular momentum eigenstates in terms of products of 1-D states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 flipV="1">
            <a:off x="7075555" y="3081408"/>
            <a:ext cx="1413610" cy="386900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26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Excited Mesons and their decays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We include excited mesons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Hybrid </a:t>
                </a:r>
                <a:r>
                  <a:rPr lang="en-US" dirty="0" err="1" smtClean="0"/>
                  <a:t>Hadronization</a:t>
                </a:r>
                <a:r>
                  <a:rPr lang="en-US" dirty="0" smtClean="0"/>
                  <a:t> uses PYTHIA 8 for decays: available excited states are limited, but the user can easily add more.</a:t>
                </a:r>
              </a:p>
              <a:p>
                <a:r>
                  <a:rPr lang="en-US" dirty="0" smtClean="0"/>
                  <a:t>Many more resonances in the PDG -&gt; add</a:t>
                </a:r>
              </a:p>
              <a:p>
                <a:r>
                  <a:rPr lang="en-US" dirty="0"/>
                  <a:t>A</a:t>
                </a:r>
                <a:r>
                  <a:rPr lang="en-US" dirty="0" smtClean="0"/>
                  <a:t>dd as of yet unconfirmed bound states: extrapolate unknown properties.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  <a:blipFill>
                <a:blip r:embed="rId3"/>
                <a:stretch>
                  <a:fillRect l="-562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62" y="3003381"/>
            <a:ext cx="6841713" cy="38019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09669" y="5888598"/>
            <a:ext cx="228546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Unconfirmed states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7448201" y="6073264"/>
            <a:ext cx="1361468" cy="97288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50779" y="4240614"/>
            <a:ext cx="1259264" cy="369332"/>
          </a:xfrm>
          <a:prstGeom prst="rect">
            <a:avLst/>
          </a:prstGeom>
          <a:solidFill>
            <a:srgbClr val="9C4E4E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PDG states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7448201" y="4425280"/>
            <a:ext cx="502578" cy="82124"/>
          </a:xfrm>
          <a:prstGeom prst="straightConnector1">
            <a:avLst/>
          </a:prstGeom>
          <a:ln w="63500">
            <a:solidFill>
              <a:srgbClr val="9C4E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24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</a:t>
            </a:r>
            <a:r>
              <a:rPr lang="en-US" dirty="0" err="1" smtClean="0"/>
              <a:t>Hadronization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406351"/>
            <a:ext cx="10840914" cy="2746904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49" y="1108512"/>
            <a:ext cx="1763774" cy="27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</a:t>
            </a:r>
            <a:r>
              <a:rPr lang="en-US" dirty="0" err="1" smtClean="0"/>
              <a:t>Hadronization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433"/>
            <a:ext cx="7091502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A hybrid of string </a:t>
            </a:r>
            <a:r>
              <a:rPr lang="en-US" dirty="0"/>
              <a:t>fragmentation and </a:t>
            </a:r>
            <a:r>
              <a:rPr lang="en-US" dirty="0" smtClean="0"/>
              <a:t>recombination.</a:t>
            </a:r>
          </a:p>
          <a:p>
            <a:endParaRPr lang="en-US" dirty="0" smtClean="0"/>
          </a:p>
          <a:p>
            <a:r>
              <a:rPr lang="en-US" dirty="0" smtClean="0"/>
              <a:t>Interpolates </a:t>
            </a:r>
            <a:r>
              <a:rPr lang="en-US" dirty="0" smtClean="0"/>
              <a:t>smoothly </a:t>
            </a:r>
            <a:r>
              <a:rPr lang="en-US" dirty="0"/>
              <a:t>in between, </a:t>
            </a:r>
            <a:r>
              <a:rPr lang="en-US" dirty="0" smtClean="0"/>
              <a:t>two limits:</a:t>
            </a:r>
          </a:p>
          <a:p>
            <a:pPr lvl="1"/>
            <a:r>
              <a:rPr lang="en-US" dirty="0" smtClean="0"/>
              <a:t>Dilute </a:t>
            </a:r>
            <a:r>
              <a:rPr lang="en-US" dirty="0"/>
              <a:t>systems → </a:t>
            </a:r>
            <a:r>
              <a:rPr lang="en-US" dirty="0" smtClean="0"/>
              <a:t>Dominance of string </a:t>
            </a:r>
            <a:r>
              <a:rPr lang="en-US" dirty="0"/>
              <a:t>fragmentation</a:t>
            </a:r>
          </a:p>
          <a:p>
            <a:pPr lvl="1"/>
            <a:r>
              <a:rPr lang="en-US" dirty="0"/>
              <a:t>Dense systems → </a:t>
            </a:r>
            <a:r>
              <a:rPr lang="en-US" dirty="0" smtClean="0"/>
              <a:t>Dominance of quark recombination</a:t>
            </a:r>
          </a:p>
          <a:p>
            <a:endParaRPr lang="en-US" dirty="0" smtClean="0"/>
          </a:p>
          <a:p>
            <a:r>
              <a:rPr lang="en-US" dirty="0" smtClean="0"/>
              <a:t>Use a physics criterion to separate the domains: recombination probabilities vanish for large phase space distances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Monte </a:t>
            </a:r>
            <a:r>
              <a:rPr lang="en-US" dirty="0"/>
              <a:t>Carlo </a:t>
            </a:r>
            <a:r>
              <a:rPr lang="en-US" dirty="0" smtClean="0"/>
              <a:t>implementation available, </a:t>
            </a:r>
            <a:r>
              <a:rPr lang="en-US" dirty="0" err="1" smtClean="0"/>
              <a:t>e.g</a:t>
            </a:r>
            <a:r>
              <a:rPr lang="en-US" dirty="0" smtClean="0"/>
              <a:t> implemented in JETSCAPE since v2.0.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9507678" y="2297264"/>
            <a:ext cx="2519362" cy="719137"/>
            <a:chOff x="3968" y="2886"/>
            <a:chExt cx="1587" cy="453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920" y="2886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0"/>
                    <a:invGamma/>
                  </a:srgbClr>
                </a:gs>
              </a:gsLst>
              <a:lin ang="18900000" scaled="1"/>
            </a:gradFill>
            <a:ln w="2857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5283" y="3067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0"/>
                    <a:invGamma/>
                  </a:srgbClr>
                </a:gs>
              </a:gsLst>
              <a:lin ang="18900000" scaled="1"/>
            </a:gradFill>
            <a:ln w="2857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4966" y="3022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5057" y="2931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5057" y="3067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5419" y="3113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5374" y="3249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968" y="3067"/>
              <a:ext cx="8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 anchorCtr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8067815" y="2440139"/>
            <a:ext cx="576263" cy="647700"/>
            <a:chOff x="3061" y="3021"/>
            <a:chExt cx="363" cy="408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3061" y="3021"/>
              <a:ext cx="227" cy="2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288" y="3203"/>
              <a:ext cx="136" cy="2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48678" y="2152801"/>
            <a:ext cx="1944687" cy="1077913"/>
            <a:chOff x="692654" y="4803203"/>
            <a:chExt cx="1944687" cy="1077913"/>
          </a:xfrm>
        </p:grpSpPr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838704" y="487305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983166" y="5161978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1126041" y="48730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838704" y="50889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694241" y="49460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1270504" y="50175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1054604" y="50175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1413379" y="5019103"/>
              <a:ext cx="73025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1629279" y="5306441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1629279" y="51635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1484816" y="5235003"/>
              <a:ext cx="73025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1845179" y="48746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1557841" y="48746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1918204" y="523500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1989641" y="50191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1773741" y="50191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1341941" y="5163566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auto">
            <a:xfrm>
              <a:off x="1413379" y="545090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1845179" y="545090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auto">
            <a:xfrm>
              <a:off x="1845179" y="55953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2061079" y="53794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1629279" y="5522341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837116" y="5306441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auto">
            <a:xfrm>
              <a:off x="981579" y="55953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1124454" y="53064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>
              <a:off x="837116" y="55223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auto">
            <a:xfrm>
              <a:off x="692654" y="5379466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auto">
            <a:xfrm>
              <a:off x="1268916" y="54509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auto">
            <a:xfrm>
              <a:off x="1053016" y="54509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2134104" y="5306441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auto">
            <a:xfrm>
              <a:off x="2278566" y="55953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48"/>
            <p:cNvSpPr>
              <a:spLocks noChangeArrowheads="1"/>
            </p:cNvSpPr>
            <p:nvPr/>
          </p:nvSpPr>
          <p:spPr bwMode="auto">
            <a:xfrm>
              <a:off x="2421441" y="53064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49"/>
            <p:cNvSpPr>
              <a:spLocks noChangeArrowheads="1"/>
            </p:cNvSpPr>
            <p:nvPr/>
          </p:nvSpPr>
          <p:spPr bwMode="auto">
            <a:xfrm>
              <a:off x="2134104" y="55223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50"/>
            <p:cNvSpPr>
              <a:spLocks noChangeArrowheads="1"/>
            </p:cNvSpPr>
            <p:nvPr/>
          </p:nvSpPr>
          <p:spPr bwMode="auto">
            <a:xfrm>
              <a:off x="1989641" y="5379466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2565904" y="54509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Oval 52"/>
            <p:cNvSpPr>
              <a:spLocks noChangeArrowheads="1"/>
            </p:cNvSpPr>
            <p:nvPr/>
          </p:nvSpPr>
          <p:spPr bwMode="auto">
            <a:xfrm>
              <a:off x="2350004" y="54509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Oval 53"/>
            <p:cNvSpPr>
              <a:spLocks noChangeArrowheads="1"/>
            </p:cNvSpPr>
            <p:nvPr/>
          </p:nvSpPr>
          <p:spPr bwMode="auto">
            <a:xfrm>
              <a:off x="2134104" y="48032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Oval 54"/>
            <p:cNvSpPr>
              <a:spLocks noChangeArrowheads="1"/>
            </p:cNvSpPr>
            <p:nvPr/>
          </p:nvSpPr>
          <p:spPr bwMode="auto">
            <a:xfrm>
              <a:off x="2278566" y="5092128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Oval 55"/>
            <p:cNvSpPr>
              <a:spLocks noChangeArrowheads="1"/>
            </p:cNvSpPr>
            <p:nvPr/>
          </p:nvSpPr>
          <p:spPr bwMode="auto">
            <a:xfrm>
              <a:off x="2421441" y="480320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56"/>
            <p:cNvSpPr>
              <a:spLocks noChangeArrowheads="1"/>
            </p:cNvSpPr>
            <p:nvPr/>
          </p:nvSpPr>
          <p:spPr bwMode="auto">
            <a:xfrm>
              <a:off x="2134104" y="501910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Oval 57"/>
            <p:cNvSpPr>
              <a:spLocks noChangeArrowheads="1"/>
            </p:cNvSpPr>
            <p:nvPr/>
          </p:nvSpPr>
          <p:spPr bwMode="auto">
            <a:xfrm>
              <a:off x="1989641" y="487622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58"/>
            <p:cNvSpPr>
              <a:spLocks noChangeArrowheads="1"/>
            </p:cNvSpPr>
            <p:nvPr/>
          </p:nvSpPr>
          <p:spPr bwMode="auto">
            <a:xfrm>
              <a:off x="2565904" y="49476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Oval 59"/>
            <p:cNvSpPr>
              <a:spLocks noChangeArrowheads="1"/>
            </p:cNvSpPr>
            <p:nvPr/>
          </p:nvSpPr>
          <p:spPr bwMode="auto">
            <a:xfrm>
              <a:off x="2350004" y="49476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Oval 60"/>
            <p:cNvSpPr>
              <a:spLocks noChangeArrowheads="1"/>
            </p:cNvSpPr>
            <p:nvPr/>
          </p:nvSpPr>
          <p:spPr bwMode="auto">
            <a:xfrm>
              <a:off x="1054604" y="508895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auto">
            <a:xfrm>
              <a:off x="1199066" y="5377878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Oval 62"/>
            <p:cNvSpPr>
              <a:spLocks noChangeArrowheads="1"/>
            </p:cNvSpPr>
            <p:nvPr/>
          </p:nvSpPr>
          <p:spPr bwMode="auto">
            <a:xfrm>
              <a:off x="1341941" y="50889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1054604" y="53048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64"/>
            <p:cNvSpPr>
              <a:spLocks noChangeArrowheads="1"/>
            </p:cNvSpPr>
            <p:nvPr/>
          </p:nvSpPr>
          <p:spPr bwMode="auto">
            <a:xfrm>
              <a:off x="910141" y="51619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Oval 65"/>
            <p:cNvSpPr>
              <a:spLocks noChangeArrowheads="1"/>
            </p:cNvSpPr>
            <p:nvPr/>
          </p:nvSpPr>
          <p:spPr bwMode="auto">
            <a:xfrm>
              <a:off x="1486404" y="52334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Oval 66"/>
            <p:cNvSpPr>
              <a:spLocks noChangeArrowheads="1"/>
            </p:cNvSpPr>
            <p:nvPr/>
          </p:nvSpPr>
          <p:spPr bwMode="auto">
            <a:xfrm>
              <a:off x="1270504" y="52334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Oval 67"/>
            <p:cNvSpPr>
              <a:spLocks noChangeArrowheads="1"/>
            </p:cNvSpPr>
            <p:nvPr/>
          </p:nvSpPr>
          <p:spPr bwMode="auto">
            <a:xfrm>
              <a:off x="1270504" y="530485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Oval 68"/>
            <p:cNvSpPr>
              <a:spLocks noChangeArrowheads="1"/>
            </p:cNvSpPr>
            <p:nvPr/>
          </p:nvSpPr>
          <p:spPr bwMode="auto">
            <a:xfrm>
              <a:off x="1414966" y="5593778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Oval 69"/>
            <p:cNvSpPr>
              <a:spLocks noChangeArrowheads="1"/>
            </p:cNvSpPr>
            <p:nvPr/>
          </p:nvSpPr>
          <p:spPr bwMode="auto">
            <a:xfrm>
              <a:off x="1845179" y="51619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Oval 70"/>
            <p:cNvSpPr>
              <a:spLocks noChangeArrowheads="1"/>
            </p:cNvSpPr>
            <p:nvPr/>
          </p:nvSpPr>
          <p:spPr bwMode="auto">
            <a:xfrm>
              <a:off x="1270504" y="55207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Oval 71"/>
            <p:cNvSpPr>
              <a:spLocks noChangeArrowheads="1"/>
            </p:cNvSpPr>
            <p:nvPr/>
          </p:nvSpPr>
          <p:spPr bwMode="auto">
            <a:xfrm>
              <a:off x="1126041" y="53778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Oval 72"/>
            <p:cNvSpPr>
              <a:spLocks noChangeArrowheads="1"/>
            </p:cNvSpPr>
            <p:nvPr/>
          </p:nvSpPr>
          <p:spPr bwMode="auto">
            <a:xfrm>
              <a:off x="1702304" y="54493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Oval 73"/>
            <p:cNvSpPr>
              <a:spLocks noChangeArrowheads="1"/>
            </p:cNvSpPr>
            <p:nvPr/>
          </p:nvSpPr>
          <p:spPr bwMode="auto">
            <a:xfrm>
              <a:off x="1486404" y="54493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Oval 74"/>
            <p:cNvSpPr>
              <a:spLocks noChangeArrowheads="1"/>
            </p:cNvSpPr>
            <p:nvPr/>
          </p:nvSpPr>
          <p:spPr bwMode="auto">
            <a:xfrm>
              <a:off x="1486404" y="552075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Oval 75"/>
            <p:cNvSpPr>
              <a:spLocks noChangeArrowheads="1"/>
            </p:cNvSpPr>
            <p:nvPr/>
          </p:nvSpPr>
          <p:spPr bwMode="auto">
            <a:xfrm>
              <a:off x="1630866" y="5809678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Oval 76"/>
            <p:cNvSpPr>
              <a:spLocks noChangeArrowheads="1"/>
            </p:cNvSpPr>
            <p:nvPr/>
          </p:nvSpPr>
          <p:spPr bwMode="auto">
            <a:xfrm>
              <a:off x="2061079" y="51619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Oval 77"/>
            <p:cNvSpPr>
              <a:spLocks noChangeArrowheads="1"/>
            </p:cNvSpPr>
            <p:nvPr/>
          </p:nvSpPr>
          <p:spPr bwMode="auto">
            <a:xfrm>
              <a:off x="1486404" y="57366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Oval 78"/>
            <p:cNvSpPr>
              <a:spLocks noChangeArrowheads="1"/>
            </p:cNvSpPr>
            <p:nvPr/>
          </p:nvSpPr>
          <p:spPr bwMode="auto">
            <a:xfrm>
              <a:off x="1341941" y="55937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Oval 79"/>
            <p:cNvSpPr>
              <a:spLocks noChangeArrowheads="1"/>
            </p:cNvSpPr>
            <p:nvPr/>
          </p:nvSpPr>
          <p:spPr bwMode="auto">
            <a:xfrm>
              <a:off x="1918204" y="56652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Oval 80"/>
            <p:cNvSpPr>
              <a:spLocks noChangeArrowheads="1"/>
            </p:cNvSpPr>
            <p:nvPr/>
          </p:nvSpPr>
          <p:spPr bwMode="auto">
            <a:xfrm>
              <a:off x="1702304" y="56652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158561" y="288164"/>
            <a:ext cx="2496184" cy="1512950"/>
            <a:chOff x="1064889" y="2973922"/>
            <a:chExt cx="3324400" cy="1923303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4889" y="2973922"/>
              <a:ext cx="3324400" cy="1923303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 bwMode="auto">
            <a:xfrm>
              <a:off x="3577471" y="4020532"/>
              <a:ext cx="811817" cy="87669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9449" y="4616700"/>
            <a:ext cx="654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CCFF"/>
                </a:solidFill>
                <a:latin typeface="Bahnschrift SemiCondensed" panose="020B0502040204020203" pitchFamily="34" charset="0"/>
              </a:rPr>
              <a:t>K. C. Han, R. J. Fries, C. M. </a:t>
            </a:r>
            <a:r>
              <a:rPr lang="en-US" dirty="0" err="1" smtClean="0">
                <a:solidFill>
                  <a:srgbClr val="99CCFF"/>
                </a:solidFill>
                <a:latin typeface="Bahnschrift SemiCondensed" panose="020B0502040204020203" pitchFamily="34" charset="0"/>
              </a:rPr>
              <a:t>Ko</a:t>
            </a:r>
            <a:r>
              <a:rPr lang="en-US" dirty="0" smtClean="0">
                <a:solidFill>
                  <a:srgbClr val="99CCFF"/>
                </a:solidFill>
                <a:latin typeface="Bahnschrift SemiCondensed" panose="020B0502040204020203" pitchFamily="34" charset="0"/>
              </a:rPr>
              <a:t>, Jet </a:t>
            </a:r>
            <a:r>
              <a:rPr lang="en-US" dirty="0">
                <a:solidFill>
                  <a:srgbClr val="99CCFF"/>
                </a:solidFill>
                <a:latin typeface="Bahnschrift SemiCondensed" panose="020B0502040204020203" pitchFamily="34" charset="0"/>
              </a:rPr>
              <a:t>Fragmentation via Recombination of Parton </a:t>
            </a:r>
            <a:r>
              <a:rPr lang="en-US" dirty="0" smtClean="0">
                <a:solidFill>
                  <a:srgbClr val="99CCFF"/>
                </a:solidFill>
                <a:latin typeface="Bahnschrift SemiCondensed" panose="020B0502040204020203" pitchFamily="34" charset="0"/>
              </a:rPr>
              <a:t>Showers, </a:t>
            </a:r>
            <a:r>
              <a:rPr lang="en-US" dirty="0" err="1" smtClean="0">
                <a:solidFill>
                  <a:srgbClr val="99CCFF"/>
                </a:solidFill>
                <a:latin typeface="Bahnschrift SemiCondensed" panose="020B0502040204020203" pitchFamily="34" charset="0"/>
              </a:rPr>
              <a:t>Phys.Rev.C</a:t>
            </a:r>
            <a:r>
              <a:rPr lang="en-US" dirty="0" smtClean="0">
                <a:solidFill>
                  <a:srgbClr val="99CCFF"/>
                </a:solidFill>
                <a:latin typeface="Bahnschrift SemiCondensed" panose="020B0502040204020203" pitchFamily="34" charset="0"/>
              </a:rPr>
              <a:t> 93, 045207 </a:t>
            </a:r>
            <a:r>
              <a:rPr lang="en-US" dirty="0">
                <a:solidFill>
                  <a:srgbClr val="99CCFF"/>
                </a:solidFill>
                <a:latin typeface="Bahnschrift SemiCondensed" panose="020B0502040204020203" pitchFamily="34" charset="0"/>
              </a:rPr>
              <a:t>(2016) 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70" y="3652252"/>
            <a:ext cx="2817990" cy="2643300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10024663" y="4253074"/>
            <a:ext cx="1443024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CD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String regime</a:t>
            </a:r>
            <a:endParaRPr lang="en-US" dirty="0">
              <a:solidFill>
                <a:srgbClr val="ACD4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49072" y="5827444"/>
            <a:ext cx="2308645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CD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Recombination regime</a:t>
            </a:r>
            <a:endParaRPr lang="en-US" dirty="0">
              <a:solidFill>
                <a:srgbClr val="ACD4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</a:t>
            </a:r>
            <a:r>
              <a:rPr lang="en-US" dirty="0" err="1" smtClean="0"/>
              <a:t>Hadronization</a:t>
            </a:r>
            <a:r>
              <a:rPr lang="en-US" dirty="0"/>
              <a:t> </a:t>
            </a:r>
            <a:r>
              <a:rPr lang="en-US" dirty="0" smtClean="0"/>
              <a:t>Work 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433"/>
            <a:ext cx="10840914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.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508" y="971433"/>
            <a:ext cx="376874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Input: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Provide </a:t>
            </a:r>
            <a:r>
              <a:rPr lang="en-US" dirty="0" err="1" smtClean="0">
                <a:latin typeface="Bahnschrift" panose="020B0502040204020203" pitchFamily="34" charset="0"/>
              </a:rPr>
              <a:t>partons</a:t>
            </a:r>
            <a:r>
              <a:rPr lang="en-US" dirty="0" smtClean="0">
                <a:latin typeface="Bahnschrift" panose="020B0502040204020203" pitchFamily="34" charset="0"/>
              </a:rPr>
              <a:t> with </a:t>
            </a:r>
            <a:r>
              <a:rPr lang="en-US" dirty="0" err="1" smtClean="0">
                <a:latin typeface="Bahnschrift" panose="020B0502040204020203" pitchFamily="34" charset="0"/>
              </a:rPr>
              <a:t>virtualities</a:t>
            </a:r>
            <a:r>
              <a:rPr lang="en-US" dirty="0" smtClean="0">
                <a:latin typeface="Bahnschrift" panose="020B0502040204020203" pitchFamily="34" charset="0"/>
              </a:rPr>
              <a:t> below some cutoff, with space-time information and color tags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587432" y="2318309"/>
            <a:ext cx="3722433" cy="1477328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Recombination Step: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Go through the system sampling the recombination probabilities for all possible q-</a:t>
            </a:r>
            <a:r>
              <a:rPr lang="en-US" dirty="0" err="1" smtClean="0">
                <a:latin typeface="Bahnschrift" panose="020B0502040204020203" pitchFamily="34" charset="0"/>
              </a:rPr>
              <a:t>qbar</a:t>
            </a:r>
            <a:r>
              <a:rPr lang="en-US" dirty="0" smtClean="0">
                <a:latin typeface="Bahnschrift" panose="020B0502040204020203" pitchFamily="34" charset="0"/>
              </a:rPr>
              <a:t> and q-q-q bound states.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169811" y="3967069"/>
            <a:ext cx="3807475" cy="120032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Intermediate Step: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Recombined hadrons and remnant </a:t>
            </a:r>
            <a:r>
              <a:rPr lang="en-US" dirty="0" err="1" smtClean="0">
                <a:latin typeface="Bahnschrift" panose="020B0502040204020203" pitchFamily="34" charset="0"/>
              </a:rPr>
              <a:t>partons</a:t>
            </a:r>
            <a:r>
              <a:rPr lang="en-US" dirty="0" smtClean="0">
                <a:latin typeface="Bahnschrift" panose="020B0502040204020203" pitchFamily="34" charset="0"/>
              </a:rPr>
              <a:t> in a string system (only color singlets were removed).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031465" y="5352922"/>
            <a:ext cx="366881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Fragmentation Step: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Remnant </a:t>
            </a:r>
            <a:r>
              <a:rPr lang="en-US" dirty="0" err="1" smtClean="0">
                <a:latin typeface="Bahnschrift" panose="020B0502040204020203" pitchFamily="34" charset="0"/>
              </a:rPr>
              <a:t>partons</a:t>
            </a:r>
            <a:r>
              <a:rPr lang="en-US" dirty="0" smtClean="0">
                <a:latin typeface="Bahnschrift" panose="020B0502040204020203" pitchFamily="34" charset="0"/>
              </a:rPr>
              <a:t> tend to be farther apart in phase space. </a:t>
            </a:r>
            <a:r>
              <a:rPr lang="en-US" dirty="0" err="1" smtClean="0">
                <a:latin typeface="Bahnschrift" panose="020B0502040204020203" pitchFamily="34" charset="0"/>
              </a:rPr>
              <a:t>Fragement</a:t>
            </a:r>
            <a:r>
              <a:rPr lang="en-US" dirty="0" smtClean="0">
                <a:latin typeface="Bahnschrift" panose="020B0502040204020203" pitchFamily="34" charset="0"/>
              </a:rPr>
              <a:t> using PYTHIA 8.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4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</a:t>
            </a:r>
            <a:r>
              <a:rPr lang="en-US" dirty="0" err="1" smtClean="0"/>
              <a:t>Hadronization</a:t>
            </a:r>
            <a:r>
              <a:rPr lang="en-US" dirty="0"/>
              <a:t> </a:t>
            </a:r>
            <a:r>
              <a:rPr lang="en-US" dirty="0" smtClean="0"/>
              <a:t>Work 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433"/>
            <a:ext cx="10840914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.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508" y="971433"/>
            <a:ext cx="376874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Input: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Provide </a:t>
            </a:r>
            <a:r>
              <a:rPr lang="en-US" dirty="0" err="1" smtClean="0">
                <a:latin typeface="Bahnschrift" panose="020B0502040204020203" pitchFamily="34" charset="0"/>
              </a:rPr>
              <a:t>partons</a:t>
            </a:r>
            <a:r>
              <a:rPr lang="en-US" dirty="0" smtClean="0">
                <a:latin typeface="Bahnschrift" panose="020B0502040204020203" pitchFamily="34" charset="0"/>
              </a:rPr>
              <a:t> with </a:t>
            </a:r>
            <a:r>
              <a:rPr lang="en-US" dirty="0" err="1" smtClean="0">
                <a:latin typeface="Bahnschrift" panose="020B0502040204020203" pitchFamily="34" charset="0"/>
              </a:rPr>
              <a:t>virtualities</a:t>
            </a:r>
            <a:r>
              <a:rPr lang="en-US" dirty="0" smtClean="0">
                <a:latin typeface="Bahnschrift" panose="020B0502040204020203" pitchFamily="34" charset="0"/>
              </a:rPr>
              <a:t> below some cutoff, with space-time information and color tags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587432" y="2318309"/>
            <a:ext cx="3722433" cy="1477328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Recombination Step: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Go through the system sampling the recombination probabilities for all possible q-</a:t>
            </a:r>
            <a:r>
              <a:rPr lang="en-US" dirty="0" err="1" smtClean="0">
                <a:latin typeface="Bahnschrift" panose="020B0502040204020203" pitchFamily="34" charset="0"/>
              </a:rPr>
              <a:t>qbar</a:t>
            </a:r>
            <a:r>
              <a:rPr lang="en-US" dirty="0" smtClean="0">
                <a:latin typeface="Bahnschrift" panose="020B0502040204020203" pitchFamily="34" charset="0"/>
              </a:rPr>
              <a:t> and q-q-q bound states.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169811" y="3967069"/>
            <a:ext cx="3807475" cy="120032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Intermediate Step: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Recombined hadrons and remnant </a:t>
            </a:r>
            <a:r>
              <a:rPr lang="en-US" dirty="0" err="1" smtClean="0">
                <a:latin typeface="Bahnschrift" panose="020B0502040204020203" pitchFamily="34" charset="0"/>
              </a:rPr>
              <a:t>partons</a:t>
            </a:r>
            <a:r>
              <a:rPr lang="en-US" dirty="0" smtClean="0">
                <a:latin typeface="Bahnschrift" panose="020B0502040204020203" pitchFamily="34" charset="0"/>
              </a:rPr>
              <a:t> in a string system (only color singlets were removed).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031465" y="5352922"/>
            <a:ext cx="366881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Fragmentation Step: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Remnant </a:t>
            </a:r>
            <a:r>
              <a:rPr lang="en-US" dirty="0" err="1" smtClean="0">
                <a:latin typeface="Bahnschrift" panose="020B0502040204020203" pitchFamily="34" charset="0"/>
              </a:rPr>
              <a:t>partons</a:t>
            </a:r>
            <a:r>
              <a:rPr lang="en-US" dirty="0" smtClean="0">
                <a:latin typeface="Bahnschrift" panose="020B0502040204020203" pitchFamily="34" charset="0"/>
              </a:rPr>
              <a:t> tend to be farther apart in phase space. </a:t>
            </a:r>
            <a:r>
              <a:rPr lang="en-US" dirty="0" err="1" smtClean="0">
                <a:latin typeface="Bahnschrift" panose="020B0502040204020203" pitchFamily="34" charset="0"/>
              </a:rPr>
              <a:t>Fragement</a:t>
            </a:r>
            <a:r>
              <a:rPr lang="en-US" dirty="0" smtClean="0">
                <a:latin typeface="Bahnschrift" panose="020B0502040204020203" pitchFamily="34" charset="0"/>
              </a:rPr>
              <a:t> using PYTHIA 8.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78203" y="1117980"/>
            <a:ext cx="1467853" cy="14380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Bath of thermal </a:t>
            </a:r>
            <a:r>
              <a:rPr lang="en-US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partons</a:t>
            </a:r>
            <a:endParaRPr lang="en-US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309865" y="3135214"/>
            <a:ext cx="225231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Recombination with thermal </a:t>
            </a:r>
            <a:r>
              <a:rPr lang="en-US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partons</a:t>
            </a:r>
            <a:endParaRPr lang="en-US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977286" y="4521067"/>
            <a:ext cx="237322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Remnant strings with thermal </a:t>
            </a:r>
            <a:r>
              <a:rPr lang="en-US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partons</a:t>
            </a:r>
            <a:endParaRPr lang="en-US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</a:t>
            </a:r>
            <a:r>
              <a:rPr lang="en-US" dirty="0" smtClean="0"/>
              <a:t>Recombination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Quarks/antiquarks = wave packets in phase space </a:t>
                </a:r>
              </a:p>
              <a:p>
                <a:r>
                  <a:rPr lang="en-US" dirty="0" smtClean="0"/>
                  <a:t>For simplicity: Gaussian wave packets around centroid phase space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of given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. Color and spin information might be available (otherwise treated statistically).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Short range interaction modeled by isotropic harmonic oscillator potential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Use the Wigner formalism in phase space. We need angular momentum eigenstates.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  <a:blipFill>
                <a:blip r:embed="rId3"/>
                <a:stretch>
                  <a:fillRect l="-562" t="-588" r="-112" b="-5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6.7: Wave-Particle Duality - Physics LibreTex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353" y="2682880"/>
            <a:ext cx="2162210" cy="1238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6.7: Wave-Particle Duality - Physics LibreTex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457" y="3151408"/>
            <a:ext cx="2162210" cy="1238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p quark | The Particle Zo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93" y="2507233"/>
            <a:ext cx="2016120" cy="26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tistrange Quark | The Particle Zo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606" y="2536131"/>
            <a:ext cx="2333716" cy="262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040359" y="3703830"/>
            <a:ext cx="1732925" cy="10274"/>
          </a:xfrm>
          <a:prstGeom prst="straightConnector1">
            <a:avLst/>
          </a:prstGeom>
          <a:ln w="889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36446" y="3192309"/>
            <a:ext cx="17979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Attractive force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6" name="Picture 8" descr="math - Plotting Quantum Harmonic Oscillator in Mathematica - Stack Overfl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418" y="3151408"/>
            <a:ext cx="3494614" cy="220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Momentum Eigenstates in Phase </a:t>
            </a:r>
            <a:r>
              <a:rPr lang="en-US" dirty="0" smtClean="0"/>
              <a:t>space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Wigner distribution in phase space for given wave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(Diagonal) results known </a:t>
                </a:r>
                <a:r>
                  <a:rPr lang="en-US" dirty="0" smtClean="0"/>
                  <a:t>for angular momentum eigenstates: </a:t>
                </a:r>
                <a:r>
                  <a:rPr lang="en-US" dirty="0"/>
                  <a:t>S. </a:t>
                </a:r>
                <a:r>
                  <a:rPr lang="en-US" dirty="0" err="1"/>
                  <a:t>Shlomo</a:t>
                </a:r>
                <a:r>
                  <a:rPr lang="en-US" dirty="0"/>
                  <a:t>, M. Prakash, </a:t>
                </a:r>
                <a:r>
                  <a:rPr lang="en-US" i="1" dirty="0"/>
                  <a:t>Phase space distribution of an N </a:t>
                </a:r>
                <a:r>
                  <a:rPr lang="en-US" i="1" dirty="0" smtClean="0"/>
                  <a:t>–dimensional harmonic </a:t>
                </a:r>
                <a:r>
                  <a:rPr lang="en-US" i="1" dirty="0"/>
                  <a:t>oscillator</a:t>
                </a:r>
                <a:r>
                  <a:rPr lang="en-US" dirty="0"/>
                  <a:t>, </a:t>
                </a:r>
                <a:r>
                  <a:rPr lang="en-US" dirty="0" err="1"/>
                  <a:t>Nucl</a:t>
                </a:r>
                <a:r>
                  <a:rPr lang="en-US" dirty="0"/>
                  <a:t>. Phys. A </a:t>
                </a:r>
                <a:r>
                  <a:rPr lang="en-US" dirty="0" smtClean="0"/>
                  <a:t>357,157 (1981</a:t>
                </a:r>
                <a:r>
                  <a:rPr lang="en-US" dirty="0" smtClean="0"/>
                  <a:t>).</a:t>
                </a:r>
                <a:endParaRPr lang="en-US" dirty="0" smtClean="0"/>
              </a:p>
              <a:p>
                <a:r>
                  <a:rPr lang="en-US" dirty="0"/>
                  <a:t>Recalculate Wigner distributions using an </a:t>
                </a:r>
                <a:r>
                  <a:rPr lang="en-US" dirty="0" smtClean="0"/>
                  <a:t>expansion of angular momentum eigenstates </a:t>
                </a:r>
                <a:r>
                  <a:rPr lang="en-US" dirty="0"/>
                  <a:t>in products of 1D-states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Here summed over magnetic quantum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(no polarization).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  <a:blipFill>
                <a:blip r:embed="rId3"/>
                <a:stretch>
                  <a:fillRect l="-562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864" y="1488388"/>
            <a:ext cx="5159752" cy="707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9365" y="4092981"/>
            <a:ext cx="654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CCFF"/>
                </a:solidFill>
                <a:latin typeface="Bahnschrift SemiCondensed" panose="020B0502040204020203" pitchFamily="34" charset="0"/>
              </a:rPr>
              <a:t>M. Kordell, R. J. Fries, C. M. </a:t>
            </a:r>
            <a:r>
              <a:rPr lang="en-US" dirty="0" err="1">
                <a:solidFill>
                  <a:srgbClr val="99CCFF"/>
                </a:solidFill>
                <a:latin typeface="Bahnschrift SemiCondensed" panose="020B0502040204020203" pitchFamily="34" charset="0"/>
              </a:rPr>
              <a:t>Ko</a:t>
            </a:r>
            <a:r>
              <a:rPr lang="en-US" dirty="0">
                <a:solidFill>
                  <a:srgbClr val="99CCFF"/>
                </a:solidFill>
                <a:latin typeface="Bahnschrift SemiCondensed" panose="020B0502040204020203" pitchFamily="34" charset="0"/>
              </a:rPr>
              <a:t>, Annals Phys. </a:t>
            </a:r>
            <a:r>
              <a:rPr lang="en-US" dirty="0" smtClean="0">
                <a:solidFill>
                  <a:srgbClr val="99CCFF"/>
                </a:solidFill>
                <a:latin typeface="Bahnschrift SemiCondensed" panose="020B0502040204020203" pitchFamily="34" charset="0"/>
              </a:rPr>
              <a:t>443, 168960 </a:t>
            </a:r>
            <a:r>
              <a:rPr lang="en-US" dirty="0">
                <a:solidFill>
                  <a:srgbClr val="99CCFF"/>
                </a:solidFill>
                <a:latin typeface="Bahnschrift SemiCondensed" panose="020B0502040204020203" pitchFamily="34" charset="0"/>
              </a:rPr>
              <a:t>(2022) </a:t>
            </a:r>
          </a:p>
        </p:txBody>
      </p:sp>
    </p:spTree>
    <p:extLst>
      <p:ext uri="{BB962C8B-B14F-4D97-AF65-F5344CB8AC3E}">
        <p14:creationId xmlns:p14="http://schemas.microsoft.com/office/powerpoint/2010/main" val="774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Wigner 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5437208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Recall that Wigner distributions can be negative.</a:t>
                </a:r>
              </a:p>
              <a:p>
                <a:r>
                  <a:rPr lang="en-US" dirty="0" smtClean="0"/>
                  <a:t>When summed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, they only depend on magnitudes of position and momentum, and the relative angle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between.</a:t>
                </a:r>
              </a:p>
              <a:p>
                <a:r>
                  <a:rPr lang="en-US" dirty="0" smtClean="0"/>
                  <a:t>Examples of a few lowest states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5437208" cy="5187320"/>
              </a:xfrm>
              <a:blipFill>
                <a:blip r:embed="rId3"/>
                <a:stretch>
                  <a:fillRect l="-1122" t="-588" r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257" y="0"/>
            <a:ext cx="6119002" cy="2317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145924"/>
            <a:ext cx="10075762" cy="2712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6257" y="2265412"/>
            <a:ext cx="3338395" cy="19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736411_Famous event in history presentation_AAS_v4" id="{885A6F1E-651B-4F15-A7C5-F8866BEBEDBA}" vid="{A424914B-CB64-4CFE-A131-6ACB64D36A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C94942-C689-461B-8649-1FD863C6BA2B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16c05727-aa75-4e4a-9b5f-8a80a1165891"/>
    <ds:schemaRef ds:uri="http://purl.org/dc/dcmitype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C25A74-1E0C-4362-AFA3-6197BD285F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6277B9-27DA-47CA-9593-62E4BB44A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Famous event in history presentation</Template>
  <TotalTime>0</TotalTime>
  <Words>1449</Words>
  <Application>Microsoft Office PowerPoint</Application>
  <PresentationFormat>Widescreen</PresentationFormat>
  <Paragraphs>349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Bahnschrift</vt:lpstr>
      <vt:lpstr>Bahnschrift Light</vt:lpstr>
      <vt:lpstr>Bahnschrift Light Condensed</vt:lpstr>
      <vt:lpstr>Bahnschrift SemiBold</vt:lpstr>
      <vt:lpstr>Bahnschrift SemiCondensed</vt:lpstr>
      <vt:lpstr>Calibri</vt:lpstr>
      <vt:lpstr>Cambria Math</vt:lpstr>
      <vt:lpstr>Corbel</vt:lpstr>
      <vt:lpstr>Courier New</vt:lpstr>
      <vt:lpstr>Celestial</vt:lpstr>
      <vt:lpstr>Hadronization  in Vacuum and in Medium</vt:lpstr>
      <vt:lpstr>The Hadronization Problem</vt:lpstr>
      <vt:lpstr>Hybrid Hadronization</vt:lpstr>
      <vt:lpstr>Hybrid Hadronization</vt:lpstr>
      <vt:lpstr>Hybrid Hadronization Work Flow</vt:lpstr>
      <vt:lpstr>Hybrid Hadronization Work Flow</vt:lpstr>
      <vt:lpstr>Setting up the Recombination problem</vt:lpstr>
      <vt:lpstr>Angular Momentum Eigenstates in Phase space</vt:lpstr>
      <vt:lpstr>Wigner Distributions</vt:lpstr>
      <vt:lpstr>Coalescence</vt:lpstr>
      <vt:lpstr>Coalescence Probabilities</vt:lpstr>
      <vt:lpstr>Coalescence Probabilities</vt:lpstr>
      <vt:lpstr>abundances of Resonances in REcombination</vt:lpstr>
      <vt:lpstr>Vacuum Systems: p+p</vt:lpstr>
      <vt:lpstr>Vacuum Systems: e+e-</vt:lpstr>
      <vt:lpstr>Bayes Calibration</vt:lpstr>
      <vt:lpstr>In-Medium Jets: SYSTEMATICS</vt:lpstr>
      <vt:lpstr>In-Medium Jets: SYSTEMATICS</vt:lpstr>
      <vt:lpstr>In-Medium Jets: Role of Thermal Partons</vt:lpstr>
      <vt:lpstr>In-Medium Jets: Baryon enhancement</vt:lpstr>
      <vt:lpstr>In-Medium Jets: Flow Signals</vt:lpstr>
      <vt:lpstr>In-Medium Jets: Flow Transverse to the jet</vt:lpstr>
      <vt:lpstr>Preview: hadronic Phase for Hard Probes</vt:lpstr>
      <vt:lpstr>Preview: Polarization</vt:lpstr>
      <vt:lpstr>summary</vt:lpstr>
      <vt:lpstr>Backup</vt:lpstr>
      <vt:lpstr>JETS in Hybrid Hadronization </vt:lpstr>
      <vt:lpstr>3d-Harmonic Oscillator in Phase space</vt:lpstr>
      <vt:lpstr>Excited Mesons and their decays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2020-07-10T05:56:38Z</dcterms:created>
  <dcterms:modified xsi:type="dcterms:W3CDTF">2023-05-30T08:30:21Z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