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60" r:id="rId1"/>
  </p:sldMasterIdLst>
  <p:notesMasterIdLst>
    <p:notesMasterId r:id="rId53"/>
  </p:notesMasterIdLst>
  <p:handoutMasterIdLst>
    <p:handoutMasterId r:id="rId54"/>
  </p:handoutMasterIdLst>
  <p:sldIdLst>
    <p:sldId id="477" r:id="rId2"/>
    <p:sldId id="1240" r:id="rId3"/>
    <p:sldId id="803" r:id="rId4"/>
    <p:sldId id="813" r:id="rId5"/>
    <p:sldId id="760" r:id="rId6"/>
    <p:sldId id="1248" r:id="rId7"/>
    <p:sldId id="487" r:id="rId8"/>
    <p:sldId id="488" r:id="rId9"/>
    <p:sldId id="489" r:id="rId10"/>
    <p:sldId id="1059" r:id="rId11"/>
    <p:sldId id="1006" r:id="rId12"/>
    <p:sldId id="1015" r:id="rId13"/>
    <p:sldId id="1023" r:id="rId14"/>
    <p:sldId id="1245" r:id="rId15"/>
    <p:sldId id="649" r:id="rId16"/>
    <p:sldId id="266" r:id="rId17"/>
    <p:sldId id="1249" r:id="rId18"/>
    <p:sldId id="1251" r:id="rId19"/>
    <p:sldId id="851" r:id="rId20"/>
    <p:sldId id="855" r:id="rId21"/>
    <p:sldId id="1241" r:id="rId22"/>
    <p:sldId id="1242" r:id="rId23"/>
    <p:sldId id="1243" r:id="rId24"/>
    <p:sldId id="1244" r:id="rId25"/>
    <p:sldId id="1247" r:id="rId26"/>
    <p:sldId id="653" r:id="rId27"/>
    <p:sldId id="1263" r:id="rId28"/>
    <p:sldId id="640" r:id="rId29"/>
    <p:sldId id="271" r:id="rId30"/>
    <p:sldId id="642" r:id="rId31"/>
    <p:sldId id="644" r:id="rId32"/>
    <p:sldId id="643" r:id="rId33"/>
    <p:sldId id="1250" r:id="rId34"/>
    <p:sldId id="1252" r:id="rId35"/>
    <p:sldId id="1253" r:id="rId36"/>
    <p:sldId id="1259" r:id="rId37"/>
    <p:sldId id="1264" r:id="rId38"/>
    <p:sldId id="1265" r:id="rId39"/>
    <p:sldId id="277" r:id="rId40"/>
    <p:sldId id="1256" r:id="rId41"/>
    <p:sldId id="1260" r:id="rId42"/>
    <p:sldId id="645" r:id="rId43"/>
    <p:sldId id="258" r:id="rId44"/>
    <p:sldId id="259" r:id="rId45"/>
    <p:sldId id="260" r:id="rId46"/>
    <p:sldId id="261" r:id="rId47"/>
    <p:sldId id="264" r:id="rId48"/>
    <p:sldId id="850" r:id="rId49"/>
    <p:sldId id="265" r:id="rId50"/>
    <p:sldId id="279" r:id="rId51"/>
    <p:sldId id="486" r:id="rId52"/>
  </p:sldIdLst>
  <p:sldSz cx="12192000" cy="6858000"/>
  <p:notesSz cx="7315200" cy="9601200"/>
  <p:defaultTextStyle>
    <a:defPPr>
      <a:defRPr lang="en-US"/>
    </a:defPPr>
    <a:lvl1pPr algn="ctr" rtl="0" eaLnBrk="0" fontAlgn="base" hangingPunct="0">
      <a:spcBef>
        <a:spcPct val="20000"/>
      </a:spcBef>
      <a:spcAft>
        <a:spcPct val="0"/>
      </a:spcAft>
      <a:buChar char="•"/>
      <a:defRPr kumimoji="1" sz="2200" i="1" kern="1200">
        <a:solidFill>
          <a:schemeClr val="tx1"/>
        </a:solidFill>
        <a:latin typeface="Tahoma" pitchFamily="34" charset="0"/>
        <a:ea typeface="+mn-ea"/>
        <a:cs typeface="+mn-cs"/>
      </a:defRPr>
    </a:lvl1pPr>
    <a:lvl2pPr marL="457200" algn="ctr" rtl="0" eaLnBrk="0" fontAlgn="base" hangingPunct="0">
      <a:spcBef>
        <a:spcPct val="20000"/>
      </a:spcBef>
      <a:spcAft>
        <a:spcPct val="0"/>
      </a:spcAft>
      <a:buChar char="•"/>
      <a:defRPr kumimoji="1" sz="2200" i="1" kern="1200">
        <a:solidFill>
          <a:schemeClr val="tx1"/>
        </a:solidFill>
        <a:latin typeface="Tahoma" pitchFamily="34" charset="0"/>
        <a:ea typeface="+mn-ea"/>
        <a:cs typeface="+mn-cs"/>
      </a:defRPr>
    </a:lvl2pPr>
    <a:lvl3pPr marL="914400" algn="ctr" rtl="0" eaLnBrk="0" fontAlgn="base" hangingPunct="0">
      <a:spcBef>
        <a:spcPct val="20000"/>
      </a:spcBef>
      <a:spcAft>
        <a:spcPct val="0"/>
      </a:spcAft>
      <a:buChar char="•"/>
      <a:defRPr kumimoji="1" sz="2200" i="1" kern="1200">
        <a:solidFill>
          <a:schemeClr val="tx1"/>
        </a:solidFill>
        <a:latin typeface="Tahoma" pitchFamily="34" charset="0"/>
        <a:ea typeface="+mn-ea"/>
        <a:cs typeface="+mn-cs"/>
      </a:defRPr>
    </a:lvl3pPr>
    <a:lvl4pPr marL="1371600" algn="ctr" rtl="0" eaLnBrk="0" fontAlgn="base" hangingPunct="0">
      <a:spcBef>
        <a:spcPct val="20000"/>
      </a:spcBef>
      <a:spcAft>
        <a:spcPct val="0"/>
      </a:spcAft>
      <a:buChar char="•"/>
      <a:defRPr kumimoji="1" sz="2200" i="1" kern="1200">
        <a:solidFill>
          <a:schemeClr val="tx1"/>
        </a:solidFill>
        <a:latin typeface="Tahoma" pitchFamily="34" charset="0"/>
        <a:ea typeface="+mn-ea"/>
        <a:cs typeface="+mn-cs"/>
      </a:defRPr>
    </a:lvl4pPr>
    <a:lvl5pPr marL="1828800" algn="ctr" rtl="0" eaLnBrk="0" fontAlgn="base" hangingPunct="0">
      <a:spcBef>
        <a:spcPct val="20000"/>
      </a:spcBef>
      <a:spcAft>
        <a:spcPct val="0"/>
      </a:spcAft>
      <a:buChar char="•"/>
      <a:defRPr kumimoji="1" sz="2200" i="1" kern="1200">
        <a:solidFill>
          <a:schemeClr val="tx1"/>
        </a:solidFill>
        <a:latin typeface="Tahoma" pitchFamily="34" charset="0"/>
        <a:ea typeface="+mn-ea"/>
        <a:cs typeface="+mn-cs"/>
      </a:defRPr>
    </a:lvl5pPr>
    <a:lvl6pPr marL="2286000" algn="l" defTabSz="914400" rtl="0" eaLnBrk="1" latinLnBrk="0" hangingPunct="1">
      <a:defRPr kumimoji="1" sz="2200" i="1" kern="1200">
        <a:solidFill>
          <a:schemeClr val="tx1"/>
        </a:solidFill>
        <a:latin typeface="Tahoma" pitchFamily="34" charset="0"/>
        <a:ea typeface="+mn-ea"/>
        <a:cs typeface="+mn-cs"/>
      </a:defRPr>
    </a:lvl6pPr>
    <a:lvl7pPr marL="2743200" algn="l" defTabSz="914400" rtl="0" eaLnBrk="1" latinLnBrk="0" hangingPunct="1">
      <a:defRPr kumimoji="1" sz="2200" i="1" kern="1200">
        <a:solidFill>
          <a:schemeClr val="tx1"/>
        </a:solidFill>
        <a:latin typeface="Tahoma" pitchFamily="34" charset="0"/>
        <a:ea typeface="+mn-ea"/>
        <a:cs typeface="+mn-cs"/>
      </a:defRPr>
    </a:lvl7pPr>
    <a:lvl8pPr marL="3200400" algn="l" defTabSz="914400" rtl="0" eaLnBrk="1" latinLnBrk="0" hangingPunct="1">
      <a:defRPr kumimoji="1" sz="2200" i="1" kern="1200">
        <a:solidFill>
          <a:schemeClr val="tx1"/>
        </a:solidFill>
        <a:latin typeface="Tahoma" pitchFamily="34" charset="0"/>
        <a:ea typeface="+mn-ea"/>
        <a:cs typeface="+mn-cs"/>
      </a:defRPr>
    </a:lvl8pPr>
    <a:lvl9pPr marL="3657600" algn="l" defTabSz="914400" rtl="0" eaLnBrk="1" latinLnBrk="0" hangingPunct="1">
      <a:defRPr kumimoji="1" sz="2200" i="1"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eihu Ma" initials="WM" lastIdx="57"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FF"/>
    <a:srgbClr val="0000FF"/>
    <a:srgbClr val="996600"/>
    <a:srgbClr val="FF0000"/>
    <a:srgbClr val="CC6600"/>
    <a:srgbClr val="FFFF66"/>
    <a:srgbClr val="66CCFF"/>
    <a:srgbClr val="333300"/>
    <a:srgbClr val="FFFF99"/>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821" autoAdjust="0"/>
    <p:restoredTop sz="87603" autoAdjust="0"/>
  </p:normalViewPr>
  <p:slideViewPr>
    <p:cSldViewPr>
      <p:cViewPr varScale="1">
        <p:scale>
          <a:sx n="107" d="100"/>
          <a:sy n="107" d="100"/>
        </p:scale>
        <p:origin x="176" y="232"/>
      </p:cViewPr>
      <p:guideLst>
        <p:guide orient="horz" pos="2160"/>
        <p:guide pos="3840"/>
      </p:guideLst>
    </p:cSldViewPr>
  </p:slideViewPr>
  <p:outlineViewPr>
    <p:cViewPr>
      <p:scale>
        <a:sx n="50" d="100"/>
        <a:sy n="50" d="100"/>
      </p:scale>
      <p:origin x="0" y="0"/>
    </p:cViewPr>
  </p:outlineViewPr>
  <p:notesTextViewPr>
    <p:cViewPr>
      <p:scale>
        <a:sx n="100" d="100"/>
        <a:sy n="100" d="100"/>
      </p:scale>
      <p:origin x="0" y="0"/>
    </p:cViewPr>
  </p:notesTextViewPr>
  <p:sorterViewPr>
    <p:cViewPr>
      <p:scale>
        <a:sx n="62" d="100"/>
        <a:sy n="62" d="100"/>
      </p:scale>
      <p:origin x="0" y="0"/>
    </p:cViewPr>
  </p:sorter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iagrams/colors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B6B009F-DC00-4657-94F8-CF7A7F6D9C00}" type="doc">
      <dgm:prSet loTypeId="urn:microsoft.com/office/officeart/2005/8/layout/matrix1" loCatId="matrix" qsTypeId="urn:microsoft.com/office/officeart/2005/8/quickstyle/simple2" qsCatId="simple" csTypeId="urn:microsoft.com/office/officeart/2005/8/colors/accent3_1" csCatId="accent3" phldr="1"/>
      <dgm:spPr/>
      <dgm:t>
        <a:bodyPr/>
        <a:lstStyle/>
        <a:p>
          <a:endParaRPr lang="zh-CN" altLang="en-US"/>
        </a:p>
      </dgm:t>
    </dgm:pt>
    <dgm:pt modelId="{71D63CF1-94C6-476C-8BEB-F1FE9642F14A}">
      <dgm:prSet phldrT="[文本]"/>
      <dgm:spPr>
        <a:solidFill>
          <a:schemeClr val="bg1"/>
        </a:solidFill>
        <a:effectLst>
          <a:outerShdw blurRad="50800" sx="101000" sy="101000" algn="ctr" rotWithShape="0">
            <a:prstClr val="black">
              <a:alpha val="56000"/>
            </a:prstClr>
          </a:outerShdw>
        </a:effectLst>
      </dgm:spPr>
      <dgm:t>
        <a:bodyPr/>
        <a:lstStyle/>
        <a:p>
          <a:endParaRPr lang="zh-CN" altLang="en-US" dirty="0"/>
        </a:p>
      </dgm:t>
    </dgm:pt>
    <dgm:pt modelId="{87BC33F9-CD61-44D4-AA7C-F4320F5C7FAD}" type="parTrans" cxnId="{99990FC4-EC6A-455C-954B-DC10535201A0}">
      <dgm:prSet/>
      <dgm:spPr/>
      <dgm:t>
        <a:bodyPr/>
        <a:lstStyle/>
        <a:p>
          <a:endParaRPr lang="zh-CN" altLang="en-US"/>
        </a:p>
      </dgm:t>
    </dgm:pt>
    <dgm:pt modelId="{2638D75F-60F4-4185-B295-9007D80EBD02}" type="sibTrans" cxnId="{99990FC4-EC6A-455C-954B-DC10535201A0}">
      <dgm:prSet/>
      <dgm:spPr/>
      <dgm:t>
        <a:bodyPr/>
        <a:lstStyle/>
        <a:p>
          <a:endParaRPr lang="zh-CN" altLang="en-US"/>
        </a:p>
      </dgm:t>
    </dgm:pt>
    <dgm:pt modelId="{BB99A18D-A921-4D2F-A501-90D019940E49}">
      <dgm:prSet phldrT="[文本]" custT="1">
        <dgm:style>
          <a:lnRef idx="2">
            <a:schemeClr val="accent4"/>
          </a:lnRef>
          <a:fillRef idx="1">
            <a:schemeClr val="lt1"/>
          </a:fillRef>
          <a:effectRef idx="0">
            <a:schemeClr val="accent4"/>
          </a:effectRef>
          <a:fontRef idx="minor">
            <a:schemeClr val="dk1"/>
          </a:fontRef>
        </dgm:style>
      </dgm:prSet>
      <dgm:spPr/>
      <dgm:t>
        <a:bodyPr/>
        <a:lstStyle/>
        <a:p>
          <a:endParaRPr lang="zh-CN" altLang="en-US" sz="1600" dirty="0"/>
        </a:p>
      </dgm:t>
    </dgm:pt>
    <dgm:pt modelId="{247C640D-33EA-414B-9CA5-05BB38B040E2}" type="parTrans" cxnId="{D8676DE4-BBD3-486E-9BAC-23D521181C3D}">
      <dgm:prSet/>
      <dgm:spPr/>
      <dgm:t>
        <a:bodyPr/>
        <a:lstStyle/>
        <a:p>
          <a:endParaRPr lang="zh-CN" altLang="en-US"/>
        </a:p>
      </dgm:t>
    </dgm:pt>
    <dgm:pt modelId="{414B29DD-7A36-496F-B750-0877895C2303}" type="sibTrans" cxnId="{D8676DE4-BBD3-486E-9BAC-23D521181C3D}">
      <dgm:prSet/>
      <dgm:spPr/>
      <dgm:t>
        <a:bodyPr/>
        <a:lstStyle/>
        <a:p>
          <a:endParaRPr lang="zh-CN" altLang="en-US"/>
        </a:p>
      </dgm:t>
    </dgm:pt>
    <dgm:pt modelId="{DAD33C81-511C-45E2-937D-35833FBFC9F8}">
      <dgm:prSet phldrT="[文本]">
        <dgm:style>
          <a:lnRef idx="2">
            <a:schemeClr val="accent4"/>
          </a:lnRef>
          <a:fillRef idx="1">
            <a:schemeClr val="lt1"/>
          </a:fillRef>
          <a:effectRef idx="0">
            <a:schemeClr val="accent4"/>
          </a:effectRef>
          <a:fontRef idx="minor">
            <a:schemeClr val="dk1"/>
          </a:fontRef>
        </dgm:style>
      </dgm:prSet>
      <dgm:spPr/>
      <dgm:t>
        <a:bodyPr/>
        <a:lstStyle/>
        <a:p>
          <a:endParaRPr lang="zh-CN" altLang="en-US" dirty="0"/>
        </a:p>
      </dgm:t>
    </dgm:pt>
    <dgm:pt modelId="{C3531557-6BC1-424D-B2AE-117684E9AF2E}" type="parTrans" cxnId="{FC72DD80-1F5E-46A2-A34C-B85628563890}">
      <dgm:prSet/>
      <dgm:spPr/>
      <dgm:t>
        <a:bodyPr/>
        <a:lstStyle/>
        <a:p>
          <a:endParaRPr lang="zh-CN" altLang="en-US"/>
        </a:p>
      </dgm:t>
    </dgm:pt>
    <dgm:pt modelId="{3A477E4D-399D-4FF2-9A23-9AEE999BB584}" type="sibTrans" cxnId="{FC72DD80-1F5E-46A2-A34C-B85628563890}">
      <dgm:prSet/>
      <dgm:spPr/>
      <dgm:t>
        <a:bodyPr/>
        <a:lstStyle/>
        <a:p>
          <a:endParaRPr lang="zh-CN" altLang="en-US"/>
        </a:p>
      </dgm:t>
    </dgm:pt>
    <dgm:pt modelId="{49CED566-A1A3-4CCB-9A0B-081F39D89FF3}">
      <dgm:prSet phldrT="[文本]">
        <dgm:style>
          <a:lnRef idx="2">
            <a:schemeClr val="accent4"/>
          </a:lnRef>
          <a:fillRef idx="1">
            <a:schemeClr val="lt1"/>
          </a:fillRef>
          <a:effectRef idx="0">
            <a:schemeClr val="accent4"/>
          </a:effectRef>
          <a:fontRef idx="minor">
            <a:schemeClr val="dk1"/>
          </a:fontRef>
        </dgm:style>
      </dgm:prSet>
      <dgm:spPr>
        <a:ln/>
      </dgm:spPr>
      <dgm:t>
        <a:bodyPr/>
        <a:lstStyle/>
        <a:p>
          <a:endParaRPr lang="zh-CN" altLang="en-US" dirty="0"/>
        </a:p>
      </dgm:t>
    </dgm:pt>
    <dgm:pt modelId="{6579E873-E387-4CFE-AA4B-62371A7C9AF6}" type="parTrans" cxnId="{976C4713-6FC9-4639-898F-18BBA0169713}">
      <dgm:prSet/>
      <dgm:spPr/>
      <dgm:t>
        <a:bodyPr/>
        <a:lstStyle/>
        <a:p>
          <a:endParaRPr lang="zh-CN" altLang="en-US"/>
        </a:p>
      </dgm:t>
    </dgm:pt>
    <dgm:pt modelId="{B4D330A0-0145-4279-8B91-8C23BE151CB2}" type="sibTrans" cxnId="{976C4713-6FC9-4639-898F-18BBA0169713}">
      <dgm:prSet/>
      <dgm:spPr/>
      <dgm:t>
        <a:bodyPr/>
        <a:lstStyle/>
        <a:p>
          <a:endParaRPr lang="zh-CN" altLang="en-US"/>
        </a:p>
      </dgm:t>
    </dgm:pt>
    <dgm:pt modelId="{F8BECC4B-11C5-4993-BFEA-25D2D2EF8882}">
      <dgm:prSet phldrT="[文本]">
        <dgm:style>
          <a:lnRef idx="2">
            <a:schemeClr val="accent4"/>
          </a:lnRef>
          <a:fillRef idx="1">
            <a:schemeClr val="lt1"/>
          </a:fillRef>
          <a:effectRef idx="0">
            <a:schemeClr val="accent4"/>
          </a:effectRef>
          <a:fontRef idx="minor">
            <a:schemeClr val="dk1"/>
          </a:fontRef>
        </dgm:style>
      </dgm:prSet>
      <dgm:spPr/>
      <dgm:t>
        <a:bodyPr/>
        <a:lstStyle/>
        <a:p>
          <a:endParaRPr lang="zh-CN" altLang="en-US" dirty="0"/>
        </a:p>
      </dgm:t>
    </dgm:pt>
    <dgm:pt modelId="{30FC5E0D-EA7E-4148-83B3-15B0D6683350}" type="parTrans" cxnId="{5D19C593-E0EC-481A-9165-172E211FA1E5}">
      <dgm:prSet/>
      <dgm:spPr/>
      <dgm:t>
        <a:bodyPr/>
        <a:lstStyle/>
        <a:p>
          <a:endParaRPr lang="zh-CN" altLang="en-US"/>
        </a:p>
      </dgm:t>
    </dgm:pt>
    <dgm:pt modelId="{9C956079-A8E2-4381-AB36-755BDF367E87}" type="sibTrans" cxnId="{5D19C593-E0EC-481A-9165-172E211FA1E5}">
      <dgm:prSet/>
      <dgm:spPr/>
      <dgm:t>
        <a:bodyPr/>
        <a:lstStyle/>
        <a:p>
          <a:endParaRPr lang="zh-CN" altLang="en-US"/>
        </a:p>
      </dgm:t>
    </dgm:pt>
    <dgm:pt modelId="{3AEA1842-1C63-45A3-BAAF-FA59538E4B28}" type="pres">
      <dgm:prSet presAssocID="{2B6B009F-DC00-4657-94F8-CF7A7F6D9C00}" presName="diagram" presStyleCnt="0">
        <dgm:presLayoutVars>
          <dgm:chMax val="1"/>
          <dgm:dir/>
          <dgm:animLvl val="ctr"/>
          <dgm:resizeHandles val="exact"/>
        </dgm:presLayoutVars>
      </dgm:prSet>
      <dgm:spPr/>
    </dgm:pt>
    <dgm:pt modelId="{48542A60-D120-4722-9B66-AD3C9FED9EA8}" type="pres">
      <dgm:prSet presAssocID="{2B6B009F-DC00-4657-94F8-CF7A7F6D9C00}" presName="matrix" presStyleCnt="0"/>
      <dgm:spPr/>
    </dgm:pt>
    <dgm:pt modelId="{5B8B51D2-42D6-42D9-97A0-1896015E377B}" type="pres">
      <dgm:prSet presAssocID="{2B6B009F-DC00-4657-94F8-CF7A7F6D9C00}" presName="tile1" presStyleLbl="node1" presStyleIdx="0" presStyleCnt="4"/>
      <dgm:spPr/>
    </dgm:pt>
    <dgm:pt modelId="{AEF9DA6A-BF37-4FC2-B186-D58A1B54E698}" type="pres">
      <dgm:prSet presAssocID="{2B6B009F-DC00-4657-94F8-CF7A7F6D9C00}" presName="tile1text" presStyleLbl="node1" presStyleIdx="0" presStyleCnt="4">
        <dgm:presLayoutVars>
          <dgm:chMax val="0"/>
          <dgm:chPref val="0"/>
          <dgm:bulletEnabled val="1"/>
        </dgm:presLayoutVars>
      </dgm:prSet>
      <dgm:spPr/>
    </dgm:pt>
    <dgm:pt modelId="{DAC3D1A2-509D-4489-B720-A9B76BF0097C}" type="pres">
      <dgm:prSet presAssocID="{2B6B009F-DC00-4657-94F8-CF7A7F6D9C00}" presName="tile2" presStyleLbl="node1" presStyleIdx="1" presStyleCnt="4"/>
      <dgm:spPr/>
    </dgm:pt>
    <dgm:pt modelId="{E4DCDB69-7731-4945-9A89-92E3F6466AB0}" type="pres">
      <dgm:prSet presAssocID="{2B6B009F-DC00-4657-94F8-CF7A7F6D9C00}" presName="tile2text" presStyleLbl="node1" presStyleIdx="1" presStyleCnt="4">
        <dgm:presLayoutVars>
          <dgm:chMax val="0"/>
          <dgm:chPref val="0"/>
          <dgm:bulletEnabled val="1"/>
        </dgm:presLayoutVars>
      </dgm:prSet>
      <dgm:spPr/>
    </dgm:pt>
    <dgm:pt modelId="{F0F8D165-F59D-4460-A119-3D64CFE171A5}" type="pres">
      <dgm:prSet presAssocID="{2B6B009F-DC00-4657-94F8-CF7A7F6D9C00}" presName="tile3" presStyleLbl="node1" presStyleIdx="2" presStyleCnt="4" custLinFactNeighborY="1928"/>
      <dgm:spPr/>
    </dgm:pt>
    <dgm:pt modelId="{F3EEEE52-DEA3-4B7B-B3EE-790308FE3675}" type="pres">
      <dgm:prSet presAssocID="{2B6B009F-DC00-4657-94F8-CF7A7F6D9C00}" presName="tile3text" presStyleLbl="node1" presStyleIdx="2" presStyleCnt="4">
        <dgm:presLayoutVars>
          <dgm:chMax val="0"/>
          <dgm:chPref val="0"/>
          <dgm:bulletEnabled val="1"/>
        </dgm:presLayoutVars>
      </dgm:prSet>
      <dgm:spPr/>
    </dgm:pt>
    <dgm:pt modelId="{E8F5D764-569E-4EBF-B81D-C431E69FACF4}" type="pres">
      <dgm:prSet presAssocID="{2B6B009F-DC00-4657-94F8-CF7A7F6D9C00}" presName="tile4" presStyleLbl="node1" presStyleIdx="3" presStyleCnt="4"/>
      <dgm:spPr/>
    </dgm:pt>
    <dgm:pt modelId="{ED3C211E-E918-401B-AC50-51B8D7CC81F5}" type="pres">
      <dgm:prSet presAssocID="{2B6B009F-DC00-4657-94F8-CF7A7F6D9C00}" presName="tile4text" presStyleLbl="node1" presStyleIdx="3" presStyleCnt="4">
        <dgm:presLayoutVars>
          <dgm:chMax val="0"/>
          <dgm:chPref val="0"/>
          <dgm:bulletEnabled val="1"/>
        </dgm:presLayoutVars>
      </dgm:prSet>
      <dgm:spPr/>
    </dgm:pt>
    <dgm:pt modelId="{FA0A98D3-259C-4857-9920-FC5537FD181F}" type="pres">
      <dgm:prSet presAssocID="{2B6B009F-DC00-4657-94F8-CF7A7F6D9C00}" presName="centerTile" presStyleLbl="fgShp" presStyleIdx="0" presStyleCnt="1" custScaleX="53293" custScaleY="67796">
        <dgm:presLayoutVars>
          <dgm:chMax val="0"/>
          <dgm:chPref val="0"/>
        </dgm:presLayoutVars>
      </dgm:prSet>
      <dgm:spPr/>
    </dgm:pt>
  </dgm:ptLst>
  <dgm:cxnLst>
    <dgm:cxn modelId="{76576A00-714C-4CE6-AD09-A4FEF2F62DA6}" type="presOf" srcId="{F8BECC4B-11C5-4993-BFEA-25D2D2EF8882}" destId="{ED3C211E-E918-401B-AC50-51B8D7CC81F5}" srcOrd="1" destOrd="0" presId="urn:microsoft.com/office/officeart/2005/8/layout/matrix1"/>
    <dgm:cxn modelId="{4677F310-F162-4D4A-93DF-DF0EBC0DFAF9}" type="presOf" srcId="{49CED566-A1A3-4CCB-9A0B-081F39D89FF3}" destId="{F3EEEE52-DEA3-4B7B-B3EE-790308FE3675}" srcOrd="1" destOrd="0" presId="urn:microsoft.com/office/officeart/2005/8/layout/matrix1"/>
    <dgm:cxn modelId="{976C4713-6FC9-4639-898F-18BBA0169713}" srcId="{71D63CF1-94C6-476C-8BEB-F1FE9642F14A}" destId="{49CED566-A1A3-4CCB-9A0B-081F39D89FF3}" srcOrd="2" destOrd="0" parTransId="{6579E873-E387-4CFE-AA4B-62371A7C9AF6}" sibTransId="{B4D330A0-0145-4279-8B91-8C23BE151CB2}"/>
    <dgm:cxn modelId="{930A2119-821A-4FAE-AAF3-1C47A4A97E7F}" type="presOf" srcId="{49CED566-A1A3-4CCB-9A0B-081F39D89FF3}" destId="{F0F8D165-F59D-4460-A119-3D64CFE171A5}" srcOrd="0" destOrd="0" presId="urn:microsoft.com/office/officeart/2005/8/layout/matrix1"/>
    <dgm:cxn modelId="{FC72DD80-1F5E-46A2-A34C-B85628563890}" srcId="{71D63CF1-94C6-476C-8BEB-F1FE9642F14A}" destId="{DAD33C81-511C-45E2-937D-35833FBFC9F8}" srcOrd="1" destOrd="0" parTransId="{C3531557-6BC1-424D-B2AE-117684E9AF2E}" sibTransId="{3A477E4D-399D-4FF2-9A23-9AEE999BB584}"/>
    <dgm:cxn modelId="{073A508D-1ECE-424D-92E8-581AA666CCD3}" type="presOf" srcId="{BB99A18D-A921-4D2F-A501-90D019940E49}" destId="{AEF9DA6A-BF37-4FC2-B186-D58A1B54E698}" srcOrd="1" destOrd="0" presId="urn:microsoft.com/office/officeart/2005/8/layout/matrix1"/>
    <dgm:cxn modelId="{4F5EC08D-4BD1-45B6-96AD-1050B0EE70F6}" type="presOf" srcId="{DAD33C81-511C-45E2-937D-35833FBFC9F8}" destId="{DAC3D1A2-509D-4489-B720-A9B76BF0097C}" srcOrd="0" destOrd="0" presId="urn:microsoft.com/office/officeart/2005/8/layout/matrix1"/>
    <dgm:cxn modelId="{5D19C593-E0EC-481A-9165-172E211FA1E5}" srcId="{71D63CF1-94C6-476C-8BEB-F1FE9642F14A}" destId="{F8BECC4B-11C5-4993-BFEA-25D2D2EF8882}" srcOrd="3" destOrd="0" parTransId="{30FC5E0D-EA7E-4148-83B3-15B0D6683350}" sibTransId="{9C956079-A8E2-4381-AB36-755BDF367E87}"/>
    <dgm:cxn modelId="{F133BA95-673D-4116-B94D-FD78EE167A6B}" type="presOf" srcId="{2B6B009F-DC00-4657-94F8-CF7A7F6D9C00}" destId="{3AEA1842-1C63-45A3-BAAF-FA59538E4B28}" srcOrd="0" destOrd="0" presId="urn:microsoft.com/office/officeart/2005/8/layout/matrix1"/>
    <dgm:cxn modelId="{CCA44AA4-ACF8-4C81-A91D-630D8B4A34F3}" type="presOf" srcId="{71D63CF1-94C6-476C-8BEB-F1FE9642F14A}" destId="{FA0A98D3-259C-4857-9920-FC5537FD181F}" srcOrd="0" destOrd="0" presId="urn:microsoft.com/office/officeart/2005/8/layout/matrix1"/>
    <dgm:cxn modelId="{0B88A0C3-264C-4509-884B-5A2A4BB31F08}" type="presOf" srcId="{BB99A18D-A921-4D2F-A501-90D019940E49}" destId="{5B8B51D2-42D6-42D9-97A0-1896015E377B}" srcOrd="0" destOrd="0" presId="urn:microsoft.com/office/officeart/2005/8/layout/matrix1"/>
    <dgm:cxn modelId="{99990FC4-EC6A-455C-954B-DC10535201A0}" srcId="{2B6B009F-DC00-4657-94F8-CF7A7F6D9C00}" destId="{71D63CF1-94C6-476C-8BEB-F1FE9642F14A}" srcOrd="0" destOrd="0" parTransId="{87BC33F9-CD61-44D4-AA7C-F4320F5C7FAD}" sibTransId="{2638D75F-60F4-4185-B295-9007D80EBD02}"/>
    <dgm:cxn modelId="{D8676DE4-BBD3-486E-9BAC-23D521181C3D}" srcId="{71D63CF1-94C6-476C-8BEB-F1FE9642F14A}" destId="{BB99A18D-A921-4D2F-A501-90D019940E49}" srcOrd="0" destOrd="0" parTransId="{247C640D-33EA-414B-9CA5-05BB38B040E2}" sibTransId="{414B29DD-7A36-496F-B750-0877895C2303}"/>
    <dgm:cxn modelId="{6CC881E9-F9EB-47AF-B49B-817C19A53E92}" type="presOf" srcId="{F8BECC4B-11C5-4993-BFEA-25D2D2EF8882}" destId="{E8F5D764-569E-4EBF-B81D-C431E69FACF4}" srcOrd="0" destOrd="0" presId="urn:microsoft.com/office/officeart/2005/8/layout/matrix1"/>
    <dgm:cxn modelId="{5119E0F6-2094-4767-A79F-9B8762EF91B5}" type="presOf" srcId="{DAD33C81-511C-45E2-937D-35833FBFC9F8}" destId="{E4DCDB69-7731-4945-9A89-92E3F6466AB0}" srcOrd="1" destOrd="0" presId="urn:microsoft.com/office/officeart/2005/8/layout/matrix1"/>
    <dgm:cxn modelId="{B93D2061-062D-4504-B58D-35334543ED68}" type="presParOf" srcId="{3AEA1842-1C63-45A3-BAAF-FA59538E4B28}" destId="{48542A60-D120-4722-9B66-AD3C9FED9EA8}" srcOrd="0" destOrd="0" presId="urn:microsoft.com/office/officeart/2005/8/layout/matrix1"/>
    <dgm:cxn modelId="{5351BAD3-C909-43AC-B4EB-2050126F9E72}" type="presParOf" srcId="{48542A60-D120-4722-9B66-AD3C9FED9EA8}" destId="{5B8B51D2-42D6-42D9-97A0-1896015E377B}" srcOrd="0" destOrd="0" presId="urn:microsoft.com/office/officeart/2005/8/layout/matrix1"/>
    <dgm:cxn modelId="{23B1E494-5DBE-45FB-8339-BE5B28A95ED2}" type="presParOf" srcId="{48542A60-D120-4722-9B66-AD3C9FED9EA8}" destId="{AEF9DA6A-BF37-4FC2-B186-D58A1B54E698}" srcOrd="1" destOrd="0" presId="urn:microsoft.com/office/officeart/2005/8/layout/matrix1"/>
    <dgm:cxn modelId="{093D3A73-41C1-4123-8DB1-288978B2FF81}" type="presParOf" srcId="{48542A60-D120-4722-9B66-AD3C9FED9EA8}" destId="{DAC3D1A2-509D-4489-B720-A9B76BF0097C}" srcOrd="2" destOrd="0" presId="urn:microsoft.com/office/officeart/2005/8/layout/matrix1"/>
    <dgm:cxn modelId="{ED2A1E10-D6B2-4DFE-BA01-1DC041FA4794}" type="presParOf" srcId="{48542A60-D120-4722-9B66-AD3C9FED9EA8}" destId="{E4DCDB69-7731-4945-9A89-92E3F6466AB0}" srcOrd="3" destOrd="0" presId="urn:microsoft.com/office/officeart/2005/8/layout/matrix1"/>
    <dgm:cxn modelId="{5BE042A9-DD49-4EEE-8772-76B1D4C7D117}" type="presParOf" srcId="{48542A60-D120-4722-9B66-AD3C9FED9EA8}" destId="{F0F8D165-F59D-4460-A119-3D64CFE171A5}" srcOrd="4" destOrd="0" presId="urn:microsoft.com/office/officeart/2005/8/layout/matrix1"/>
    <dgm:cxn modelId="{D2ABD4AB-886A-4375-804C-87AC37001D5E}" type="presParOf" srcId="{48542A60-D120-4722-9B66-AD3C9FED9EA8}" destId="{F3EEEE52-DEA3-4B7B-B3EE-790308FE3675}" srcOrd="5" destOrd="0" presId="urn:microsoft.com/office/officeart/2005/8/layout/matrix1"/>
    <dgm:cxn modelId="{1E435596-79A6-4FBC-B0AB-5CFEC7017CA3}" type="presParOf" srcId="{48542A60-D120-4722-9B66-AD3C9FED9EA8}" destId="{E8F5D764-569E-4EBF-B81D-C431E69FACF4}" srcOrd="6" destOrd="0" presId="urn:microsoft.com/office/officeart/2005/8/layout/matrix1"/>
    <dgm:cxn modelId="{D64327C5-58E2-4B8E-B899-27B696842A0B}" type="presParOf" srcId="{48542A60-D120-4722-9B66-AD3C9FED9EA8}" destId="{ED3C211E-E918-401B-AC50-51B8D7CC81F5}" srcOrd="7" destOrd="0" presId="urn:microsoft.com/office/officeart/2005/8/layout/matrix1"/>
    <dgm:cxn modelId="{C59FDF0D-53E6-43DC-B861-B7D7471D8018}" type="presParOf" srcId="{3AEA1842-1C63-45A3-BAAF-FA59538E4B28}" destId="{FA0A98D3-259C-4857-9920-FC5537FD181F}" srcOrd="1" destOrd="0" presId="urn:microsoft.com/office/officeart/2005/8/layout/matrix1"/>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8B51D2-42D6-42D9-97A0-1896015E377B}">
      <dsp:nvSpPr>
        <dsp:cNvPr id="0" name=""/>
        <dsp:cNvSpPr/>
      </dsp:nvSpPr>
      <dsp:spPr>
        <a:xfrm rot="16200000">
          <a:off x="1098960" y="-1098960"/>
          <a:ext cx="2716918" cy="4914839"/>
        </a:xfrm>
        <a:prstGeom prst="round1Rect">
          <a:avLst/>
        </a:prstGeom>
        <a:solidFill>
          <a:schemeClr val="lt1"/>
        </a:solidFill>
        <a:ln w="25400" cap="flat" cmpd="sng" algn="ctr">
          <a:solidFill>
            <a:schemeClr val="accent4"/>
          </a:solidFill>
          <a:prstDash val="solid"/>
        </a:ln>
        <a:effectLst/>
      </dsp:spPr>
      <dsp:style>
        <a:lnRef idx="2">
          <a:schemeClr val="accent4"/>
        </a:lnRef>
        <a:fillRef idx="1">
          <a:schemeClr val="lt1"/>
        </a:fillRef>
        <a:effectRef idx="0">
          <a:schemeClr val="accent4"/>
        </a:effectRef>
        <a:fontRef idx="minor">
          <a:schemeClr val="dk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endParaRPr lang="zh-CN" altLang="en-US" sz="1600" kern="1200" dirty="0"/>
        </a:p>
      </dsp:txBody>
      <dsp:txXfrm rot="5400000">
        <a:off x="0" y="0"/>
        <a:ext cx="4914839" cy="2037688"/>
      </dsp:txXfrm>
    </dsp:sp>
    <dsp:sp modelId="{DAC3D1A2-509D-4489-B720-A9B76BF0097C}">
      <dsp:nvSpPr>
        <dsp:cNvPr id="0" name=""/>
        <dsp:cNvSpPr/>
      </dsp:nvSpPr>
      <dsp:spPr>
        <a:xfrm>
          <a:off x="4914839" y="0"/>
          <a:ext cx="4914839" cy="2716918"/>
        </a:xfrm>
        <a:prstGeom prst="round1Rect">
          <a:avLst/>
        </a:prstGeom>
        <a:solidFill>
          <a:schemeClr val="lt1"/>
        </a:solidFill>
        <a:ln w="25400" cap="flat" cmpd="sng" algn="ctr">
          <a:solidFill>
            <a:schemeClr val="accent4"/>
          </a:solidFill>
          <a:prstDash val="solid"/>
        </a:ln>
        <a:effectLst/>
      </dsp:spPr>
      <dsp:style>
        <a:lnRef idx="2">
          <a:schemeClr val="accent4"/>
        </a:lnRef>
        <a:fillRef idx="1">
          <a:schemeClr val="lt1"/>
        </a:fillRef>
        <a:effectRef idx="0">
          <a:schemeClr val="accent4"/>
        </a:effectRef>
        <a:fontRef idx="minor">
          <a:schemeClr val="dk1"/>
        </a:fontRef>
      </dsp:style>
      <dsp:txBody>
        <a:bodyPr spcFirstLastPara="0" vert="horz" wrap="square" lIns="462280" tIns="462280" rIns="462280" bIns="462280" numCol="1" spcCol="1270" anchor="ctr" anchorCtr="0">
          <a:noAutofit/>
        </a:bodyPr>
        <a:lstStyle/>
        <a:p>
          <a:pPr marL="0" lvl="0" indent="0" algn="ctr" defTabSz="2889250">
            <a:lnSpc>
              <a:spcPct val="90000"/>
            </a:lnSpc>
            <a:spcBef>
              <a:spcPct val="0"/>
            </a:spcBef>
            <a:spcAft>
              <a:spcPct val="35000"/>
            </a:spcAft>
            <a:buNone/>
          </a:pPr>
          <a:endParaRPr lang="zh-CN" altLang="en-US" sz="6500" kern="1200" dirty="0"/>
        </a:p>
      </dsp:txBody>
      <dsp:txXfrm>
        <a:off x="4914839" y="0"/>
        <a:ext cx="4914839" cy="2037688"/>
      </dsp:txXfrm>
    </dsp:sp>
    <dsp:sp modelId="{F0F8D165-F59D-4460-A119-3D64CFE171A5}">
      <dsp:nvSpPr>
        <dsp:cNvPr id="0" name=""/>
        <dsp:cNvSpPr/>
      </dsp:nvSpPr>
      <dsp:spPr>
        <a:xfrm rot="10800000">
          <a:off x="0" y="2716918"/>
          <a:ext cx="4914839" cy="2716918"/>
        </a:xfrm>
        <a:prstGeom prst="round1Rect">
          <a:avLst/>
        </a:prstGeom>
        <a:solidFill>
          <a:schemeClr val="lt1"/>
        </a:solidFill>
        <a:ln w="25400" cap="flat" cmpd="sng" algn="ctr">
          <a:solidFill>
            <a:schemeClr val="accent4"/>
          </a:solidFill>
          <a:prstDash val="solid"/>
        </a:ln>
        <a:effectLst/>
      </dsp:spPr>
      <dsp:style>
        <a:lnRef idx="2">
          <a:schemeClr val="accent4"/>
        </a:lnRef>
        <a:fillRef idx="1">
          <a:schemeClr val="lt1"/>
        </a:fillRef>
        <a:effectRef idx="0">
          <a:schemeClr val="accent4"/>
        </a:effectRef>
        <a:fontRef idx="minor">
          <a:schemeClr val="dk1"/>
        </a:fontRef>
      </dsp:style>
      <dsp:txBody>
        <a:bodyPr spcFirstLastPara="0" vert="horz" wrap="square" lIns="462280" tIns="462280" rIns="462280" bIns="462280" numCol="1" spcCol="1270" anchor="ctr" anchorCtr="0">
          <a:noAutofit/>
        </a:bodyPr>
        <a:lstStyle/>
        <a:p>
          <a:pPr marL="0" lvl="0" indent="0" algn="ctr" defTabSz="2889250">
            <a:lnSpc>
              <a:spcPct val="90000"/>
            </a:lnSpc>
            <a:spcBef>
              <a:spcPct val="0"/>
            </a:spcBef>
            <a:spcAft>
              <a:spcPct val="35000"/>
            </a:spcAft>
            <a:buNone/>
          </a:pPr>
          <a:endParaRPr lang="zh-CN" altLang="en-US" sz="6500" kern="1200" dirty="0"/>
        </a:p>
      </dsp:txBody>
      <dsp:txXfrm rot="10800000">
        <a:off x="0" y="3396147"/>
        <a:ext cx="4914839" cy="2037688"/>
      </dsp:txXfrm>
    </dsp:sp>
    <dsp:sp modelId="{E8F5D764-569E-4EBF-B81D-C431E69FACF4}">
      <dsp:nvSpPr>
        <dsp:cNvPr id="0" name=""/>
        <dsp:cNvSpPr/>
      </dsp:nvSpPr>
      <dsp:spPr>
        <a:xfrm rot="5400000">
          <a:off x="6013799" y="1617957"/>
          <a:ext cx="2716918" cy="4914839"/>
        </a:xfrm>
        <a:prstGeom prst="round1Rect">
          <a:avLst/>
        </a:prstGeom>
        <a:solidFill>
          <a:schemeClr val="lt1"/>
        </a:solidFill>
        <a:ln w="25400" cap="flat" cmpd="sng" algn="ctr">
          <a:solidFill>
            <a:schemeClr val="accent4"/>
          </a:solidFill>
          <a:prstDash val="solid"/>
        </a:ln>
        <a:effectLst/>
      </dsp:spPr>
      <dsp:style>
        <a:lnRef idx="2">
          <a:schemeClr val="accent4"/>
        </a:lnRef>
        <a:fillRef idx="1">
          <a:schemeClr val="lt1"/>
        </a:fillRef>
        <a:effectRef idx="0">
          <a:schemeClr val="accent4"/>
        </a:effectRef>
        <a:fontRef idx="minor">
          <a:schemeClr val="dk1"/>
        </a:fontRef>
      </dsp:style>
      <dsp:txBody>
        <a:bodyPr spcFirstLastPara="0" vert="horz" wrap="square" lIns="462280" tIns="462280" rIns="462280" bIns="462280" numCol="1" spcCol="1270" anchor="ctr" anchorCtr="0">
          <a:noAutofit/>
        </a:bodyPr>
        <a:lstStyle/>
        <a:p>
          <a:pPr marL="0" lvl="0" indent="0" algn="ctr" defTabSz="2889250">
            <a:lnSpc>
              <a:spcPct val="90000"/>
            </a:lnSpc>
            <a:spcBef>
              <a:spcPct val="0"/>
            </a:spcBef>
            <a:spcAft>
              <a:spcPct val="35000"/>
            </a:spcAft>
            <a:buNone/>
          </a:pPr>
          <a:endParaRPr lang="zh-CN" altLang="en-US" sz="6500" kern="1200" dirty="0"/>
        </a:p>
      </dsp:txBody>
      <dsp:txXfrm rot="-5400000">
        <a:off x="4914839" y="3396147"/>
        <a:ext cx="4914839" cy="2037688"/>
      </dsp:txXfrm>
    </dsp:sp>
    <dsp:sp modelId="{FA0A98D3-259C-4857-9920-FC5537FD181F}">
      <dsp:nvSpPr>
        <dsp:cNvPr id="0" name=""/>
        <dsp:cNvSpPr/>
      </dsp:nvSpPr>
      <dsp:spPr>
        <a:xfrm>
          <a:off x="4129059" y="2256427"/>
          <a:ext cx="1571559" cy="920980"/>
        </a:xfrm>
        <a:prstGeom prst="roundRect">
          <a:avLst/>
        </a:prstGeom>
        <a:solidFill>
          <a:schemeClr val="bg1"/>
        </a:solidFill>
        <a:ln w="38100" cap="flat" cmpd="sng" algn="ctr">
          <a:solidFill>
            <a:schemeClr val="lt1">
              <a:hueOff val="0"/>
              <a:satOff val="0"/>
              <a:lumOff val="0"/>
              <a:alphaOff val="0"/>
            </a:schemeClr>
          </a:solidFill>
          <a:prstDash val="solid"/>
        </a:ln>
        <a:effectLst>
          <a:outerShdw blurRad="50800" sx="101000" sy="101000" algn="ctr" rotWithShape="0">
            <a:prstClr val="black">
              <a:alpha val="56000"/>
            </a:prstClr>
          </a:outerShdw>
        </a:effectLst>
      </dsp:spPr>
      <dsp:style>
        <a:lnRef idx="3">
          <a:scrgbClr r="0" g="0" b="0"/>
        </a:lnRef>
        <a:fillRef idx="1">
          <a:scrgbClr r="0" g="0" b="0"/>
        </a:fillRef>
        <a:effectRef idx="1">
          <a:scrgbClr r="0" g="0" b="0"/>
        </a:effectRef>
        <a:fontRef idx="minor"/>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endParaRPr lang="zh-CN" altLang="en-US" sz="4000" kern="1200" dirty="0"/>
        </a:p>
      </dsp:txBody>
      <dsp:txXfrm>
        <a:off x="4174018" y="2301386"/>
        <a:ext cx="1481641" cy="831062"/>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2738" name="Rectangle 2"/>
          <p:cNvSpPr>
            <a:spLocks noGrp="1" noChangeArrowheads="1"/>
          </p:cNvSpPr>
          <p:nvPr>
            <p:ph type="hdr" sz="quarter"/>
          </p:nvPr>
        </p:nvSpPr>
        <p:spPr bwMode="auto">
          <a:xfrm>
            <a:off x="2" y="2"/>
            <a:ext cx="3170255" cy="480060"/>
          </a:xfrm>
          <a:prstGeom prst="rect">
            <a:avLst/>
          </a:prstGeom>
          <a:noFill/>
          <a:ln w="9525">
            <a:noFill/>
            <a:miter lim="800000"/>
            <a:headEnd/>
            <a:tailEnd/>
          </a:ln>
          <a:effectLst/>
        </p:spPr>
        <p:txBody>
          <a:bodyPr vert="horz" wrap="square" lIns="95711" tIns="47856" rIns="95711" bIns="47856" numCol="1" anchor="t" anchorCtr="0" compatLnSpc="1">
            <a:prstTxWarp prst="textNoShape">
              <a:avLst/>
            </a:prstTxWarp>
          </a:bodyPr>
          <a:lstStyle>
            <a:lvl1pPr algn="l">
              <a:buFontTx/>
              <a:buNone/>
              <a:defRPr kumimoji="0" sz="1400" i="0"/>
            </a:lvl1pPr>
          </a:lstStyle>
          <a:p>
            <a:r>
              <a:rPr lang="en-US"/>
              <a:t>William A. Zajc</a:t>
            </a:r>
          </a:p>
        </p:txBody>
      </p:sp>
      <p:sp>
        <p:nvSpPr>
          <p:cNvPr id="372739" name="Rectangle 3"/>
          <p:cNvSpPr>
            <a:spLocks noGrp="1" noChangeArrowheads="1"/>
          </p:cNvSpPr>
          <p:nvPr>
            <p:ph type="dt" sz="quarter" idx="1"/>
          </p:nvPr>
        </p:nvSpPr>
        <p:spPr bwMode="auto">
          <a:xfrm>
            <a:off x="4144946" y="2"/>
            <a:ext cx="3170254" cy="480060"/>
          </a:xfrm>
          <a:prstGeom prst="rect">
            <a:avLst/>
          </a:prstGeom>
          <a:noFill/>
          <a:ln w="9525">
            <a:noFill/>
            <a:miter lim="800000"/>
            <a:headEnd/>
            <a:tailEnd/>
          </a:ln>
          <a:effectLst/>
        </p:spPr>
        <p:txBody>
          <a:bodyPr vert="horz" wrap="square" lIns="95711" tIns="47856" rIns="95711" bIns="47856" numCol="1" anchor="t" anchorCtr="0" compatLnSpc="1">
            <a:prstTxWarp prst="textNoShape">
              <a:avLst/>
            </a:prstTxWarp>
          </a:bodyPr>
          <a:lstStyle>
            <a:lvl1pPr algn="r">
              <a:buFontTx/>
              <a:buNone/>
              <a:defRPr kumimoji="0" sz="1400" i="0"/>
            </a:lvl1pPr>
          </a:lstStyle>
          <a:p>
            <a:endParaRPr lang="en-US"/>
          </a:p>
        </p:txBody>
      </p:sp>
      <p:sp>
        <p:nvSpPr>
          <p:cNvPr id="372740" name="Rectangle 4"/>
          <p:cNvSpPr>
            <a:spLocks noGrp="1" noChangeArrowheads="1"/>
          </p:cNvSpPr>
          <p:nvPr>
            <p:ph type="ftr" sz="quarter" idx="2"/>
          </p:nvPr>
        </p:nvSpPr>
        <p:spPr bwMode="auto">
          <a:xfrm>
            <a:off x="2" y="9121142"/>
            <a:ext cx="3170255" cy="480060"/>
          </a:xfrm>
          <a:prstGeom prst="rect">
            <a:avLst/>
          </a:prstGeom>
          <a:noFill/>
          <a:ln w="9525">
            <a:noFill/>
            <a:miter lim="800000"/>
            <a:headEnd/>
            <a:tailEnd/>
          </a:ln>
          <a:effectLst/>
        </p:spPr>
        <p:txBody>
          <a:bodyPr vert="horz" wrap="square" lIns="95711" tIns="47856" rIns="95711" bIns="47856" numCol="1" anchor="b" anchorCtr="0" compatLnSpc="1">
            <a:prstTxWarp prst="textNoShape">
              <a:avLst/>
            </a:prstTxWarp>
          </a:bodyPr>
          <a:lstStyle>
            <a:lvl1pPr algn="l">
              <a:buFontTx/>
              <a:buNone/>
              <a:defRPr kumimoji="0" sz="1400" i="0"/>
            </a:lvl1pPr>
          </a:lstStyle>
          <a:p>
            <a:r>
              <a:rPr lang="en-US"/>
              <a:t>Imaging the Final-State Phase Space</a:t>
            </a:r>
          </a:p>
        </p:txBody>
      </p:sp>
      <p:sp>
        <p:nvSpPr>
          <p:cNvPr id="372741" name="Rectangle 5"/>
          <p:cNvSpPr>
            <a:spLocks noGrp="1" noChangeArrowheads="1"/>
          </p:cNvSpPr>
          <p:nvPr>
            <p:ph type="sldNum" sz="quarter" idx="3"/>
          </p:nvPr>
        </p:nvSpPr>
        <p:spPr bwMode="auto">
          <a:xfrm>
            <a:off x="4144946" y="9121142"/>
            <a:ext cx="3170254" cy="480060"/>
          </a:xfrm>
          <a:prstGeom prst="rect">
            <a:avLst/>
          </a:prstGeom>
          <a:noFill/>
          <a:ln w="9525">
            <a:noFill/>
            <a:miter lim="800000"/>
            <a:headEnd/>
            <a:tailEnd/>
          </a:ln>
          <a:effectLst/>
        </p:spPr>
        <p:txBody>
          <a:bodyPr vert="horz" wrap="square" lIns="95711" tIns="47856" rIns="95711" bIns="47856" numCol="1" anchor="b" anchorCtr="0" compatLnSpc="1">
            <a:prstTxWarp prst="textNoShape">
              <a:avLst/>
            </a:prstTxWarp>
          </a:bodyPr>
          <a:lstStyle>
            <a:lvl1pPr algn="r">
              <a:buFontTx/>
              <a:buNone/>
              <a:defRPr kumimoji="0" sz="1400" i="0"/>
            </a:lvl1pPr>
          </a:lstStyle>
          <a:p>
            <a:fld id="{081A1F56-BE78-437D-9594-2B7B368780F6}" type="slidenum">
              <a:rPr lang="en-US"/>
              <a:pPr/>
              <a:t>‹#›</a:t>
            </a:fld>
            <a:endParaRPr lang="en-US"/>
          </a:p>
        </p:txBody>
      </p:sp>
    </p:spTree>
    <p:extLst>
      <p:ext uri="{BB962C8B-B14F-4D97-AF65-F5344CB8AC3E}">
        <p14:creationId xmlns:p14="http://schemas.microsoft.com/office/powerpoint/2010/main" val="257589870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2504" name="Rectangle 8"/>
          <p:cNvSpPr>
            <a:spLocks noGrp="1" noChangeArrowheads="1"/>
          </p:cNvSpPr>
          <p:nvPr>
            <p:ph type="hdr" sz="quarter"/>
          </p:nvPr>
        </p:nvSpPr>
        <p:spPr bwMode="auto">
          <a:xfrm>
            <a:off x="2" y="2"/>
            <a:ext cx="3170255" cy="480060"/>
          </a:xfrm>
          <a:prstGeom prst="rect">
            <a:avLst/>
          </a:prstGeom>
          <a:noFill/>
          <a:ln w="9525">
            <a:noFill/>
            <a:miter lim="800000"/>
            <a:headEnd/>
            <a:tailEnd/>
          </a:ln>
          <a:effectLst/>
        </p:spPr>
        <p:txBody>
          <a:bodyPr vert="horz" wrap="square" lIns="95711" tIns="47856" rIns="95711" bIns="47856" numCol="1" anchor="t" anchorCtr="0" compatLnSpc="1">
            <a:prstTxWarp prst="textNoShape">
              <a:avLst/>
            </a:prstTxWarp>
          </a:bodyPr>
          <a:lstStyle>
            <a:lvl1pPr algn="l">
              <a:defRPr kumimoji="0" sz="1400" i="0"/>
            </a:lvl1pPr>
          </a:lstStyle>
          <a:p>
            <a:endParaRPr lang="en-US"/>
          </a:p>
        </p:txBody>
      </p:sp>
      <p:sp>
        <p:nvSpPr>
          <p:cNvPr id="362505" name="Rectangle 9"/>
          <p:cNvSpPr>
            <a:spLocks noGrp="1" noRot="1" noChangeAspect="1" noChangeArrowheads="1"/>
          </p:cNvSpPr>
          <p:nvPr>
            <p:ph type="sldImg" idx="2"/>
          </p:nvPr>
        </p:nvSpPr>
        <p:spPr bwMode="auto">
          <a:xfrm>
            <a:off x="471488" y="722313"/>
            <a:ext cx="6397625" cy="3598862"/>
          </a:xfrm>
          <a:prstGeom prst="rect">
            <a:avLst/>
          </a:prstGeom>
          <a:noFill/>
          <a:ln w="9525">
            <a:solidFill>
              <a:srgbClr val="000000"/>
            </a:solidFill>
            <a:miter lim="800000"/>
            <a:headEnd/>
            <a:tailEnd/>
          </a:ln>
        </p:spPr>
      </p:sp>
      <p:sp>
        <p:nvSpPr>
          <p:cNvPr id="362506" name="Rectangle 10"/>
          <p:cNvSpPr>
            <a:spLocks noGrp="1" noChangeArrowheads="1"/>
          </p:cNvSpPr>
          <p:nvPr>
            <p:ph type="body" sz="quarter" idx="3"/>
          </p:nvPr>
        </p:nvSpPr>
        <p:spPr bwMode="auto">
          <a:xfrm>
            <a:off x="974691" y="4560571"/>
            <a:ext cx="5365821" cy="4318884"/>
          </a:xfrm>
          <a:prstGeom prst="rect">
            <a:avLst/>
          </a:prstGeom>
          <a:noFill/>
          <a:ln w="9525">
            <a:noFill/>
            <a:miter lim="800000"/>
            <a:headEnd/>
            <a:tailEnd/>
          </a:ln>
          <a:effectLst/>
        </p:spPr>
        <p:txBody>
          <a:bodyPr vert="horz" wrap="square" lIns="95711" tIns="47856" rIns="95711" bIns="47856" numCol="1" anchor="t" anchorCtr="0" compatLnSpc="1">
            <a:prstTxWarp prst="textNoShape">
              <a:avLst/>
            </a:prstTxWarp>
          </a:bodyPr>
          <a:lstStyle/>
          <a:p>
            <a:pPr lvl="0"/>
            <a:r>
              <a:rPr lang="en-US"/>
              <a:t>Click to edit Master text styles</a:t>
            </a:r>
          </a:p>
          <a:p>
            <a:pPr lvl="0"/>
            <a:r>
              <a:rPr lang="en-US"/>
              <a:t>Second level</a:t>
            </a:r>
          </a:p>
          <a:p>
            <a:pPr lvl="0"/>
            <a:r>
              <a:rPr lang="en-US"/>
              <a:t>Third level</a:t>
            </a:r>
          </a:p>
          <a:p>
            <a:pPr lvl="0"/>
            <a:r>
              <a:rPr lang="en-US"/>
              <a:t>Fourth level</a:t>
            </a:r>
          </a:p>
          <a:p>
            <a:pPr lvl="0"/>
            <a:r>
              <a:rPr lang="en-US"/>
              <a:t>Fifth level</a:t>
            </a:r>
          </a:p>
        </p:txBody>
      </p:sp>
      <p:sp>
        <p:nvSpPr>
          <p:cNvPr id="362507" name="Rectangle 11"/>
          <p:cNvSpPr>
            <a:spLocks noGrp="1" noChangeArrowheads="1"/>
          </p:cNvSpPr>
          <p:nvPr>
            <p:ph type="dt" idx="1"/>
          </p:nvPr>
        </p:nvSpPr>
        <p:spPr bwMode="auto">
          <a:xfrm>
            <a:off x="4144946" y="2"/>
            <a:ext cx="3170254" cy="480060"/>
          </a:xfrm>
          <a:prstGeom prst="rect">
            <a:avLst/>
          </a:prstGeom>
          <a:noFill/>
          <a:ln w="9525">
            <a:noFill/>
            <a:miter lim="800000"/>
            <a:headEnd/>
            <a:tailEnd/>
          </a:ln>
          <a:effectLst/>
        </p:spPr>
        <p:txBody>
          <a:bodyPr vert="horz" wrap="square" lIns="95711" tIns="47856" rIns="95711" bIns="47856" numCol="1" anchor="t" anchorCtr="0" compatLnSpc="1">
            <a:prstTxWarp prst="textNoShape">
              <a:avLst/>
            </a:prstTxWarp>
          </a:bodyPr>
          <a:lstStyle>
            <a:lvl1pPr algn="r">
              <a:defRPr kumimoji="0" sz="1400" i="0"/>
            </a:lvl1pPr>
          </a:lstStyle>
          <a:p>
            <a:endParaRPr lang="en-US"/>
          </a:p>
        </p:txBody>
      </p:sp>
      <p:sp>
        <p:nvSpPr>
          <p:cNvPr id="362508" name="Rectangle 12"/>
          <p:cNvSpPr>
            <a:spLocks noGrp="1" noChangeArrowheads="1"/>
          </p:cNvSpPr>
          <p:nvPr>
            <p:ph type="ftr" sz="quarter" idx="4"/>
          </p:nvPr>
        </p:nvSpPr>
        <p:spPr bwMode="auto">
          <a:xfrm>
            <a:off x="2" y="9121142"/>
            <a:ext cx="3170255" cy="480060"/>
          </a:xfrm>
          <a:prstGeom prst="rect">
            <a:avLst/>
          </a:prstGeom>
          <a:noFill/>
          <a:ln w="9525">
            <a:noFill/>
            <a:miter lim="800000"/>
            <a:headEnd/>
            <a:tailEnd/>
          </a:ln>
          <a:effectLst/>
        </p:spPr>
        <p:txBody>
          <a:bodyPr vert="horz" wrap="square" lIns="95711" tIns="47856" rIns="95711" bIns="47856" numCol="1" anchor="b" anchorCtr="0" compatLnSpc="1">
            <a:prstTxWarp prst="textNoShape">
              <a:avLst/>
            </a:prstTxWarp>
          </a:bodyPr>
          <a:lstStyle>
            <a:lvl1pPr algn="l">
              <a:defRPr kumimoji="0" sz="1400" i="0"/>
            </a:lvl1pPr>
          </a:lstStyle>
          <a:p>
            <a:endParaRPr lang="en-US"/>
          </a:p>
        </p:txBody>
      </p:sp>
      <p:sp>
        <p:nvSpPr>
          <p:cNvPr id="362509" name="Rectangle 13"/>
          <p:cNvSpPr>
            <a:spLocks noGrp="1" noChangeArrowheads="1"/>
          </p:cNvSpPr>
          <p:nvPr>
            <p:ph type="sldNum" sz="quarter" idx="5"/>
          </p:nvPr>
        </p:nvSpPr>
        <p:spPr bwMode="auto">
          <a:xfrm>
            <a:off x="4144946" y="9121142"/>
            <a:ext cx="3170254" cy="480060"/>
          </a:xfrm>
          <a:prstGeom prst="rect">
            <a:avLst/>
          </a:prstGeom>
          <a:noFill/>
          <a:ln w="9525">
            <a:noFill/>
            <a:miter lim="800000"/>
            <a:headEnd/>
            <a:tailEnd/>
          </a:ln>
          <a:effectLst/>
        </p:spPr>
        <p:txBody>
          <a:bodyPr vert="horz" wrap="square" lIns="95711" tIns="47856" rIns="95711" bIns="47856" numCol="1" anchor="b" anchorCtr="0" compatLnSpc="1">
            <a:prstTxWarp prst="textNoShape">
              <a:avLst/>
            </a:prstTxWarp>
          </a:bodyPr>
          <a:lstStyle>
            <a:lvl1pPr algn="r">
              <a:defRPr kumimoji="0" sz="1400" i="0"/>
            </a:lvl1pPr>
          </a:lstStyle>
          <a:p>
            <a:fld id="{4019369D-C755-4A6B-BECB-722EF723125B}" type="slidenum">
              <a:rPr lang="en-US"/>
              <a:pPr/>
              <a:t>‹#›</a:t>
            </a:fld>
            <a:endParaRPr lang="en-US"/>
          </a:p>
        </p:txBody>
      </p:sp>
    </p:spTree>
    <p:extLst>
      <p:ext uri="{BB962C8B-B14F-4D97-AF65-F5344CB8AC3E}">
        <p14:creationId xmlns:p14="http://schemas.microsoft.com/office/powerpoint/2010/main" val="315466951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1488" y="722313"/>
            <a:ext cx="6397625" cy="3598862"/>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27C50EE-9AA5-4C65-8007-0D659FEC23C6}"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19369D-C755-4A6B-BECB-722EF723125B}" type="slidenum">
              <a:rPr lang="en-US" smtClean="0"/>
              <a:pPr/>
              <a:t>16</a:t>
            </a:fld>
            <a:endParaRPr lang="en-US"/>
          </a:p>
        </p:txBody>
      </p:sp>
    </p:spTree>
    <p:extLst>
      <p:ext uri="{BB962C8B-B14F-4D97-AF65-F5344CB8AC3E}">
        <p14:creationId xmlns:p14="http://schemas.microsoft.com/office/powerpoint/2010/main" val="16850409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19369D-C755-4A6B-BECB-722EF723125B}" type="slidenum">
              <a:rPr lang="en-US" smtClean="0"/>
              <a:pPr/>
              <a:t>25</a:t>
            </a:fld>
            <a:endParaRPr lang="en-US"/>
          </a:p>
        </p:txBody>
      </p:sp>
    </p:spTree>
    <p:extLst>
      <p:ext uri="{BB962C8B-B14F-4D97-AF65-F5344CB8AC3E}">
        <p14:creationId xmlns:p14="http://schemas.microsoft.com/office/powerpoint/2010/main" val="7397649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Jet reconstruction was performed using a seeded iterative cone jet algorithm (extended version of ATLAS algorithm)</a:t>
            </a:r>
          </a:p>
        </p:txBody>
      </p:sp>
      <p:sp>
        <p:nvSpPr>
          <p:cNvPr id="4" name="Slide Number Placeholder 3"/>
          <p:cNvSpPr>
            <a:spLocks noGrp="1"/>
          </p:cNvSpPr>
          <p:nvPr>
            <p:ph type="sldNum" sz="quarter" idx="5"/>
          </p:nvPr>
        </p:nvSpPr>
        <p:spPr/>
        <p:txBody>
          <a:bodyPr/>
          <a:lstStyle/>
          <a:p>
            <a:fld id="{4019369D-C755-4A6B-BECB-722EF723125B}" type="slidenum">
              <a:rPr lang="en-US" smtClean="0"/>
              <a:pPr/>
              <a:t>26</a:t>
            </a:fld>
            <a:endParaRPr lang="en-US"/>
          </a:p>
        </p:txBody>
      </p:sp>
    </p:spTree>
    <p:extLst>
      <p:ext uri="{BB962C8B-B14F-4D97-AF65-F5344CB8AC3E}">
        <p14:creationId xmlns:p14="http://schemas.microsoft.com/office/powerpoint/2010/main" val="20996559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Jet reconstruction was performed using a seeded iterative cone jet algorithm (extended version of ATLAS algorithm)</a:t>
            </a:r>
          </a:p>
        </p:txBody>
      </p:sp>
      <p:sp>
        <p:nvSpPr>
          <p:cNvPr id="4" name="Slide Number Placeholder 3"/>
          <p:cNvSpPr>
            <a:spLocks noGrp="1"/>
          </p:cNvSpPr>
          <p:nvPr>
            <p:ph type="sldNum" sz="quarter" idx="5"/>
          </p:nvPr>
        </p:nvSpPr>
        <p:spPr/>
        <p:txBody>
          <a:bodyPr/>
          <a:lstStyle/>
          <a:p>
            <a:fld id="{4019369D-C755-4A6B-BECB-722EF723125B}" type="slidenum">
              <a:rPr lang="en-US" smtClean="0"/>
              <a:pPr/>
              <a:t>27</a:t>
            </a:fld>
            <a:endParaRPr lang="en-US"/>
          </a:p>
        </p:txBody>
      </p:sp>
    </p:spTree>
    <p:extLst>
      <p:ext uri="{BB962C8B-B14F-4D97-AF65-F5344CB8AC3E}">
        <p14:creationId xmlns:p14="http://schemas.microsoft.com/office/powerpoint/2010/main" val="41608532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
            <a:extLst>
              <a:ext uri="{FF2B5EF4-FFF2-40B4-BE49-F238E27FC236}">
                <a16:creationId xmlns:a16="http://schemas.microsoft.com/office/drawing/2014/main" id="{F2E2BB7A-007B-4BD5-9FDD-60C76E535F5D}"/>
              </a:ext>
            </a:extLst>
          </p:cNvPr>
          <p:cNvSpPr>
            <a:spLocks noGrp="1" noRot="1" noChangeAspect="1" noChangeArrowheads="1" noTextEdit="1"/>
          </p:cNvSpPr>
          <p:nvPr>
            <p:ph type="sldImg"/>
          </p:nvPr>
        </p:nvSpPr>
        <p:spPr bwMode="auto">
          <a:xfrm>
            <a:off x="554038" y="674688"/>
            <a:ext cx="5994400" cy="33718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备注占位符 2">
            <a:extLst>
              <a:ext uri="{FF2B5EF4-FFF2-40B4-BE49-F238E27FC236}">
                <a16:creationId xmlns:a16="http://schemas.microsoft.com/office/drawing/2014/main" id="{6CF17714-E03F-46D1-830C-9FA8368FDB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19460" name="灯片编号占位符 3">
            <a:extLst>
              <a:ext uri="{FF2B5EF4-FFF2-40B4-BE49-F238E27FC236}">
                <a16:creationId xmlns:a16="http://schemas.microsoft.com/office/drawing/2014/main" id="{6FF87D78-622B-4FE5-BE7D-F5E212BBB0E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3FF74AF-DF47-44B2-80AE-972167721762}" type="slidenum">
              <a:rPr lang="zh-CN" altLang="en-US" smtClean="0"/>
              <a:pPr/>
              <a:t>28</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19369D-C755-4A6B-BECB-722EF723125B}" type="slidenum">
              <a:rPr lang="en-US" smtClean="0"/>
              <a:pPr/>
              <a:t>38</a:t>
            </a:fld>
            <a:endParaRPr lang="en-US"/>
          </a:p>
        </p:txBody>
      </p:sp>
    </p:spTree>
    <p:extLst>
      <p:ext uri="{BB962C8B-B14F-4D97-AF65-F5344CB8AC3E}">
        <p14:creationId xmlns:p14="http://schemas.microsoft.com/office/powerpoint/2010/main" val="32790078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019369D-C755-4A6B-BECB-722EF723125B}" type="slidenum">
              <a:rPr lang="en-US" smtClean="0"/>
              <a:pPr/>
              <a:t>51</a:t>
            </a:fld>
            <a:endParaRPr lang="en-US"/>
          </a:p>
        </p:txBody>
      </p:sp>
    </p:spTree>
    <p:extLst>
      <p:ext uri="{BB962C8B-B14F-4D97-AF65-F5344CB8AC3E}">
        <p14:creationId xmlns:p14="http://schemas.microsoft.com/office/powerpoint/2010/main" val="17306060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19369D-C755-4A6B-BECB-722EF723125B}" type="slidenum">
              <a:rPr lang="en-US" smtClean="0"/>
              <a:pPr/>
              <a:t>5</a:t>
            </a:fld>
            <a:endParaRPr lang="en-US"/>
          </a:p>
        </p:txBody>
      </p:sp>
    </p:spTree>
    <p:extLst>
      <p:ext uri="{BB962C8B-B14F-4D97-AF65-F5344CB8AC3E}">
        <p14:creationId xmlns:p14="http://schemas.microsoft.com/office/powerpoint/2010/main" val="2742693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a:prstGeom prst="rect">
            <a:avLst/>
          </a:prstGeom>
          <a:noFill/>
          <a:ln w="12700">
            <a:solidFill>
              <a:prstClr val="black"/>
            </a:solidFill>
          </a:ln>
        </p:spPr>
      </p:sp>
      <p:sp>
        <p:nvSpPr>
          <p:cNvPr id="3" name="Notes Placeholder 2"/>
          <p:cNvSpPr>
            <a:spLocks noGrp="1"/>
          </p:cNvSpPr>
          <p:nvPr>
            <p:ph type="body" idx="1"/>
          </p:nvPr>
        </p:nvSpPr>
        <p:spPr>
          <a:xfrm>
            <a:off x="731838" y="4560888"/>
            <a:ext cx="5851525" cy="4319587"/>
          </a:xfrm>
          <a:prstGeom prst="rect">
            <a:avLst/>
          </a:prstGeom>
        </p:spPr>
        <p:txBody>
          <a:bodyPr>
            <a:normAutofit/>
          </a:bodyPr>
          <a:lstStyle/>
          <a:p>
            <a:endParaRPr lang="en-US" dirty="0"/>
          </a:p>
        </p:txBody>
      </p:sp>
    </p:spTree>
    <p:extLst>
      <p:ext uri="{BB962C8B-B14F-4D97-AF65-F5344CB8AC3E}">
        <p14:creationId xmlns:p14="http://schemas.microsoft.com/office/powerpoint/2010/main" val="18849916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a:prstGeom prst="rect">
            <a:avLst/>
          </a:prstGeom>
          <a:noFill/>
          <a:ln w="12700">
            <a:solidFill>
              <a:prstClr val="black"/>
            </a:solidFill>
          </a:ln>
        </p:spPr>
      </p:sp>
      <p:sp>
        <p:nvSpPr>
          <p:cNvPr id="3" name="Notes Placeholder 2"/>
          <p:cNvSpPr>
            <a:spLocks noGrp="1"/>
          </p:cNvSpPr>
          <p:nvPr>
            <p:ph type="body" idx="1"/>
          </p:nvPr>
        </p:nvSpPr>
        <p:spPr>
          <a:xfrm>
            <a:off x="731838" y="4560888"/>
            <a:ext cx="5851525" cy="4319587"/>
          </a:xfrm>
          <a:prstGeom prst="rect">
            <a:avLst/>
          </a:prstGeom>
        </p:spPr>
        <p:txBody>
          <a:bodyPr>
            <a:normAutofit/>
          </a:bodyPr>
          <a:lstStyle/>
          <a:p>
            <a:endParaRPr lang="en-US"/>
          </a:p>
        </p:txBody>
      </p:sp>
    </p:spTree>
    <p:extLst>
      <p:ext uri="{BB962C8B-B14F-4D97-AF65-F5344CB8AC3E}">
        <p14:creationId xmlns:p14="http://schemas.microsoft.com/office/powerpoint/2010/main" val="2713619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a:prstGeom prst="rect">
            <a:avLst/>
          </a:prstGeom>
          <a:noFill/>
          <a:ln w="12700">
            <a:solidFill>
              <a:prstClr val="black"/>
            </a:solidFill>
          </a:ln>
        </p:spPr>
      </p:sp>
      <p:sp>
        <p:nvSpPr>
          <p:cNvPr id="3" name="Notes Placeholder 2"/>
          <p:cNvSpPr>
            <a:spLocks noGrp="1"/>
          </p:cNvSpPr>
          <p:nvPr>
            <p:ph type="body" idx="1"/>
          </p:nvPr>
        </p:nvSpPr>
        <p:spPr>
          <a:xfrm>
            <a:off x="731838" y="4560888"/>
            <a:ext cx="5851525" cy="4319587"/>
          </a:xfrm>
          <a:prstGeom prst="rect">
            <a:avLst/>
          </a:prstGeom>
        </p:spPr>
        <p:txBody>
          <a:bodyPr>
            <a:normAutofit/>
          </a:bodyPr>
          <a:lstStyle/>
          <a:p>
            <a:endParaRPr lang="en-US"/>
          </a:p>
        </p:txBody>
      </p:sp>
    </p:spTree>
    <p:extLst>
      <p:ext uri="{BB962C8B-B14F-4D97-AF65-F5344CB8AC3E}">
        <p14:creationId xmlns:p14="http://schemas.microsoft.com/office/powerpoint/2010/main" val="13962543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019369D-C755-4A6B-BECB-722EF723125B}" type="slidenum">
              <a:rPr lang="en-US" smtClean="0"/>
              <a:pPr/>
              <a:t>11</a:t>
            </a:fld>
            <a:endParaRPr lang="en-US"/>
          </a:p>
        </p:txBody>
      </p:sp>
    </p:spTree>
    <p:extLst>
      <p:ext uri="{BB962C8B-B14F-4D97-AF65-F5344CB8AC3E}">
        <p14:creationId xmlns:p14="http://schemas.microsoft.com/office/powerpoint/2010/main" val="27950549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19369D-C755-4A6B-BECB-722EF723125B}" type="slidenum">
              <a:rPr lang="en-US" smtClean="0"/>
              <a:pPr/>
              <a:t>12</a:t>
            </a:fld>
            <a:endParaRPr lang="en-US"/>
          </a:p>
        </p:txBody>
      </p:sp>
    </p:spTree>
    <p:extLst>
      <p:ext uri="{BB962C8B-B14F-4D97-AF65-F5344CB8AC3E}">
        <p14:creationId xmlns:p14="http://schemas.microsoft.com/office/powerpoint/2010/main" val="17174955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19369D-C755-4A6B-BECB-722EF723125B}" type="slidenum">
              <a:rPr lang="en-US" smtClean="0"/>
              <a:pPr/>
              <a:t>13</a:t>
            </a:fld>
            <a:endParaRPr lang="en-US"/>
          </a:p>
        </p:txBody>
      </p:sp>
    </p:spTree>
    <p:extLst>
      <p:ext uri="{BB962C8B-B14F-4D97-AF65-F5344CB8AC3E}">
        <p14:creationId xmlns:p14="http://schemas.microsoft.com/office/powerpoint/2010/main" val="15381779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19369D-C755-4A6B-BECB-722EF723125B}" type="slidenum">
              <a:rPr lang="en-US" smtClean="0"/>
              <a:pPr/>
              <a:t>14</a:t>
            </a:fld>
            <a:endParaRPr lang="en-US"/>
          </a:p>
        </p:txBody>
      </p:sp>
    </p:spTree>
    <p:extLst>
      <p:ext uri="{BB962C8B-B14F-4D97-AF65-F5344CB8AC3E}">
        <p14:creationId xmlns:p14="http://schemas.microsoft.com/office/powerpoint/2010/main" val="2794943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A071231-EBA0-6466-9CA7-60E47A09C0D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2444" y="-7810"/>
            <a:ext cx="2124236" cy="198931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914400" y="3420499"/>
            <a:ext cx="10363200" cy="1470025"/>
          </a:xfrm>
        </p:spPr>
        <p:txBody>
          <a:bodyPr/>
          <a:lstStyle/>
          <a:p>
            <a:r>
              <a:rPr lang="en-US"/>
              <a:t>Click to edit Master title style</a:t>
            </a:r>
          </a:p>
        </p:txBody>
      </p:sp>
      <p:sp>
        <p:nvSpPr>
          <p:cNvPr id="3" name="Subtitle 2"/>
          <p:cNvSpPr>
            <a:spLocks noGrp="1"/>
          </p:cNvSpPr>
          <p:nvPr>
            <p:ph type="subTitle" idx="1"/>
          </p:nvPr>
        </p:nvSpPr>
        <p:spPr>
          <a:xfrm>
            <a:off x="1967541" y="5041819"/>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6" name="Slide Number Placeholder 5"/>
          <p:cNvSpPr>
            <a:spLocks noGrp="1"/>
          </p:cNvSpPr>
          <p:nvPr>
            <p:ph type="sldNum" sz="quarter" idx="12"/>
          </p:nvPr>
        </p:nvSpPr>
        <p:spPr/>
        <p:txBody>
          <a:bodyPr/>
          <a:lstStyle>
            <a:lvl1pPr>
              <a:defRPr/>
            </a:lvl1pPr>
          </a:lstStyle>
          <a:p>
            <a:fld id="{99517998-6E04-4259-BF41-3F02D7F669FE}" type="slidenum">
              <a:rPr lang="en-US"/>
              <a:pPr/>
              <a:t>‹#›</a:t>
            </a:fld>
            <a:endParaRPr lang="en-US"/>
          </a:p>
        </p:txBody>
      </p:sp>
      <p:pic>
        <p:nvPicPr>
          <p:cNvPr id="5" name="Picture 4">
            <a:extLst>
              <a:ext uri="{FF2B5EF4-FFF2-40B4-BE49-F238E27FC236}">
                <a16:creationId xmlns:a16="http://schemas.microsoft.com/office/drawing/2014/main" id="{1AFD7978-CFDC-7248-9F24-BF1E8F033350}"/>
              </a:ext>
            </a:extLst>
          </p:cNvPr>
          <p:cNvPicPr>
            <a:picLocks noChangeAspect="1"/>
          </p:cNvPicPr>
          <p:nvPr userDrawn="1"/>
        </p:nvPicPr>
        <p:blipFill rotWithShape="1">
          <a:blip r:embed="rId3"/>
          <a:srcRect l="40550"/>
          <a:stretch/>
        </p:blipFill>
        <p:spPr>
          <a:xfrm>
            <a:off x="2027548" y="0"/>
            <a:ext cx="8187336" cy="1982877"/>
          </a:xfrm>
          <a:prstGeom prst="rect">
            <a:avLst/>
          </a:prstGeom>
        </p:spPr>
      </p:pic>
      <p:pic>
        <p:nvPicPr>
          <p:cNvPr id="1028" name="Picture 4" descr="7th INTERNATIONAL STUDENT CONFERENCE ON TECHNICAL SCIENCES – IOC 2023">
            <a:extLst>
              <a:ext uri="{FF2B5EF4-FFF2-40B4-BE49-F238E27FC236}">
                <a16:creationId xmlns:a16="http://schemas.microsoft.com/office/drawing/2014/main" id="{EA3DFE15-9B7E-9271-5902-B615EA6DCFC5}"/>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48326" y="0"/>
            <a:ext cx="1491985" cy="19893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990600"/>
            <a:ext cx="12192000" cy="5867400"/>
          </a:xfrm>
        </p:spPr>
        <p:txBody>
          <a:bodyPr/>
          <a:lstStyle>
            <a:lvl1pPr>
              <a:defRPr>
                <a:effectLst/>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1991544" y="-27384"/>
            <a:ext cx="10200456" cy="1017984"/>
          </a:xfrm>
          <a:solidFill>
            <a:srgbClr val="0070C0"/>
          </a:solidFill>
        </p:spPr>
        <p:txBody>
          <a:bodyPr/>
          <a:lstStyle/>
          <a:p>
            <a:r>
              <a:rPr lang="en-US" dirty="0"/>
              <a:t>Click to edit Master title style</a:t>
            </a:r>
          </a:p>
        </p:txBody>
      </p:sp>
      <p:sp>
        <p:nvSpPr>
          <p:cNvPr id="7" name="Date Placeholder 4">
            <a:extLst>
              <a:ext uri="{FF2B5EF4-FFF2-40B4-BE49-F238E27FC236}">
                <a16:creationId xmlns:a16="http://schemas.microsoft.com/office/drawing/2014/main" id="{AC405081-2CFB-5A42-914E-B72C63AC64E4}"/>
              </a:ext>
            </a:extLst>
          </p:cNvPr>
          <p:cNvSpPr>
            <a:spLocks noGrp="1"/>
          </p:cNvSpPr>
          <p:nvPr>
            <p:ph type="dt" sz="half" idx="10"/>
          </p:nvPr>
        </p:nvSpPr>
        <p:spPr>
          <a:xfrm>
            <a:off x="-912779" y="6686500"/>
            <a:ext cx="2540000" cy="342900"/>
          </a:xfrm>
          <a:prstGeom prst="rect">
            <a:avLst/>
          </a:prstGeom>
        </p:spPr>
        <p:txBody>
          <a:bodyPr/>
          <a:lstStyle>
            <a:lvl1pPr>
              <a:buNone/>
              <a:defRPr sz="800" i="0" baseline="0"/>
            </a:lvl1pPr>
          </a:lstStyle>
          <a:p>
            <a:endParaRPr lang="en-US" dirty="0"/>
          </a:p>
        </p:txBody>
      </p:sp>
      <p:sp>
        <p:nvSpPr>
          <p:cNvPr id="6" name="Slide Number Placeholder 5"/>
          <p:cNvSpPr>
            <a:spLocks noGrp="1"/>
          </p:cNvSpPr>
          <p:nvPr>
            <p:ph type="sldNum" sz="quarter" idx="12"/>
          </p:nvPr>
        </p:nvSpPr>
        <p:spPr>
          <a:xfrm>
            <a:off x="9624392" y="-27384"/>
            <a:ext cx="2540000" cy="457200"/>
          </a:xfrm>
        </p:spPr>
        <p:txBody>
          <a:bodyPr/>
          <a:lstStyle>
            <a:lvl1pPr>
              <a:defRPr/>
            </a:lvl1pPr>
          </a:lstStyle>
          <a:p>
            <a:fld id="{A2D2CA8A-49B1-44D0-B863-6C6BFD9BB9EC}" type="slidenum">
              <a:rPr lang="en-US"/>
              <a:pPr/>
              <a:t>‹#›</a:t>
            </a:fld>
            <a:endParaRPr lang="en-US"/>
          </a:p>
        </p:txBody>
      </p:sp>
    </p:spTree>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b="0">
              <a:solidFill>
                <a:schemeClr val="tx1"/>
              </a:solidFill>
            </a:endParaRPr>
          </a:p>
        </p:txBody>
      </p:sp>
      <p:sp>
        <p:nvSpPr>
          <p:cNvPr id="8" name="Footer Placeholder 7"/>
          <p:cNvSpPr>
            <a:spLocks noGrp="1"/>
          </p:cNvSpPr>
          <p:nvPr>
            <p:ph type="ftr" sz="quarter" idx="11"/>
          </p:nvPr>
        </p:nvSpPr>
        <p:spPr/>
        <p:txBody>
          <a:bodyPr/>
          <a:lstStyle>
            <a:lvl1pPr>
              <a:defRPr/>
            </a:lvl1pPr>
          </a:lstStyle>
          <a:p>
            <a:endParaRPr lang="en-US" b="0">
              <a:latin typeface="Times New Roman" pitchFamily="18" charset="0"/>
            </a:endParaRPr>
          </a:p>
        </p:txBody>
      </p:sp>
      <p:sp>
        <p:nvSpPr>
          <p:cNvPr id="9" name="Slide Number Placeholder 8"/>
          <p:cNvSpPr>
            <a:spLocks noGrp="1"/>
          </p:cNvSpPr>
          <p:nvPr>
            <p:ph type="sldNum" sz="quarter" idx="12"/>
          </p:nvPr>
        </p:nvSpPr>
        <p:spPr/>
        <p:txBody>
          <a:bodyPr/>
          <a:lstStyle>
            <a:lvl1pPr>
              <a:defRPr/>
            </a:lvl1pPr>
          </a:lstStyle>
          <a:p>
            <a:fld id="{B79A0814-8645-4A62-99CA-CEA0A5A08E68}" type="slidenum">
              <a:rPr lang="en-US"/>
              <a:pPr/>
              <a:t>‹#›</a:t>
            </a:fld>
            <a:endParaRPr lang="en-US"/>
          </a:p>
        </p:txBody>
      </p:sp>
    </p:spTree>
    <p:extLst>
      <p:ext uri="{BB962C8B-B14F-4D97-AF65-F5344CB8AC3E}">
        <p14:creationId xmlns:p14="http://schemas.microsoft.com/office/powerpoint/2010/main" val="1731144890"/>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1A933-C45C-3444-A63D-EC1FA59AB9BD}"/>
              </a:ext>
            </a:extLst>
          </p:cNvPr>
          <p:cNvSpPr>
            <a:spLocks noGrp="1"/>
          </p:cNvSpPr>
          <p:nvPr>
            <p:ph type="title" sz="quarter"/>
          </p:nvPr>
        </p:nvSpPr>
        <p:spPr>
          <a:xfrm>
            <a:off x="2438400" y="-47625"/>
            <a:ext cx="9753600" cy="6477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046D2CEE-D675-6249-9D2E-19CF4D89322A}"/>
              </a:ext>
            </a:extLst>
          </p:cNvPr>
          <p:cNvSpPr>
            <a:spLocks noGrp="1"/>
          </p:cNvSpPr>
          <p:nvPr>
            <p:ph sz="quarter" idx="1"/>
          </p:nvPr>
        </p:nvSpPr>
        <p:spPr>
          <a:xfrm>
            <a:off x="719667" y="908050"/>
            <a:ext cx="4927600" cy="2514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A62AF1-B9AE-D44B-AA40-79E639505501}"/>
              </a:ext>
            </a:extLst>
          </p:cNvPr>
          <p:cNvSpPr>
            <a:spLocks noGrp="1"/>
          </p:cNvSpPr>
          <p:nvPr>
            <p:ph sz="quarter" idx="2"/>
          </p:nvPr>
        </p:nvSpPr>
        <p:spPr>
          <a:xfrm>
            <a:off x="5850467" y="908050"/>
            <a:ext cx="4927600" cy="2514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75D77BFB-3ADB-0D41-BD7E-3CDADECF9BDB}"/>
              </a:ext>
            </a:extLst>
          </p:cNvPr>
          <p:cNvSpPr>
            <a:spLocks noGrp="1"/>
          </p:cNvSpPr>
          <p:nvPr>
            <p:ph sz="quarter" idx="3"/>
          </p:nvPr>
        </p:nvSpPr>
        <p:spPr>
          <a:xfrm>
            <a:off x="719667" y="3575050"/>
            <a:ext cx="4927600" cy="2514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CD1BF25F-786A-274D-915E-91517EEEB8CD}"/>
              </a:ext>
            </a:extLst>
          </p:cNvPr>
          <p:cNvSpPr>
            <a:spLocks noGrp="1"/>
          </p:cNvSpPr>
          <p:nvPr>
            <p:ph sz="quarter" idx="4"/>
          </p:nvPr>
        </p:nvSpPr>
        <p:spPr>
          <a:xfrm>
            <a:off x="5850467" y="3575050"/>
            <a:ext cx="4927600" cy="2514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4805BCC-2FA3-AF49-8645-CC1967175DBB}"/>
              </a:ext>
            </a:extLst>
          </p:cNvPr>
          <p:cNvSpPr>
            <a:spLocks noGrp="1"/>
          </p:cNvSpPr>
          <p:nvPr>
            <p:ph type="dt" sz="half" idx="10"/>
          </p:nvPr>
        </p:nvSpPr>
        <p:spPr>
          <a:xfrm>
            <a:off x="-101600" y="6572250"/>
            <a:ext cx="2540000" cy="457200"/>
          </a:xfrm>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26A6F1F2-8E21-574C-B0D6-CB683AEF8939}"/>
              </a:ext>
            </a:extLst>
          </p:cNvPr>
          <p:cNvSpPr>
            <a:spLocks noGrp="1"/>
          </p:cNvSpPr>
          <p:nvPr>
            <p:ph type="ftr" sz="quarter" idx="11"/>
          </p:nvPr>
        </p:nvSpPr>
        <p:spPr>
          <a:xfrm>
            <a:off x="8475133" y="6572250"/>
            <a:ext cx="3860800" cy="457200"/>
          </a:xfrm>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6F58A8A5-4A23-F643-AF6F-75EE3DADB90E}"/>
              </a:ext>
            </a:extLst>
          </p:cNvPr>
          <p:cNvSpPr>
            <a:spLocks noGrp="1"/>
          </p:cNvSpPr>
          <p:nvPr>
            <p:ph type="sldNum" sz="quarter" idx="12"/>
          </p:nvPr>
        </p:nvSpPr>
        <p:spPr>
          <a:xfrm>
            <a:off x="-2108200" y="-142875"/>
            <a:ext cx="2540000" cy="457200"/>
          </a:xfrm>
        </p:spPr>
        <p:txBody>
          <a:bodyPr/>
          <a:lstStyle>
            <a:lvl1pPr>
              <a:defRPr/>
            </a:lvl1pPr>
          </a:lstStyle>
          <a:p>
            <a:fld id="{9AE783C0-5B31-5A47-B6FD-295A0FB8F120}" type="slidenum">
              <a:rPr lang="en-US" altLang="en-US"/>
              <a:pPr/>
              <a:t>‹#›</a:t>
            </a:fld>
            <a:r>
              <a:rPr lang="en-US" altLang="en-US"/>
              <a:t> </a:t>
            </a:r>
            <a:endParaRPr lang="en-US" altLang="en-US" b="0"/>
          </a:p>
        </p:txBody>
      </p:sp>
    </p:spTree>
    <p:extLst>
      <p:ext uri="{BB962C8B-B14F-4D97-AF65-F5344CB8AC3E}">
        <p14:creationId xmlns:p14="http://schemas.microsoft.com/office/powerpoint/2010/main" val="495760112"/>
      </p:ext>
    </p:extLst>
  </p:cSld>
  <p:clrMapOvr>
    <a:masterClrMapping/>
  </p:clrMapOvr>
  <p:transition spd="med">
    <p:strips dir="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24000" y="1371600"/>
            <a:ext cx="47752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02400" y="1371600"/>
            <a:ext cx="47752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lvl1pPr>
              <a:defRPr/>
            </a:lvl1pPr>
          </a:lstStyle>
          <a:p>
            <a:endParaRPr lang="en-US" b="0">
              <a:latin typeface="Times New Roman" pitchFamily="18" charset="0"/>
            </a:endParaRPr>
          </a:p>
        </p:txBody>
      </p:sp>
      <p:sp>
        <p:nvSpPr>
          <p:cNvPr id="7" name="Slide Number Placeholder 6"/>
          <p:cNvSpPr>
            <a:spLocks noGrp="1"/>
          </p:cNvSpPr>
          <p:nvPr>
            <p:ph type="sldNum" sz="quarter" idx="12"/>
          </p:nvPr>
        </p:nvSpPr>
        <p:spPr/>
        <p:txBody>
          <a:bodyPr/>
          <a:lstStyle>
            <a:lvl1pPr>
              <a:defRPr/>
            </a:lvl1pPr>
          </a:lstStyle>
          <a:p>
            <a:fld id="{44ADBCED-89B4-4F17-B19C-953979D87825}" type="slidenum">
              <a:rPr lang="en-US"/>
              <a:pPr/>
              <a:t>‹#›</a:t>
            </a:fld>
            <a:endParaRPr lang="en-US"/>
          </a:p>
        </p:txBody>
      </p:sp>
    </p:spTree>
    <p:extLst>
      <p:ext uri="{BB962C8B-B14F-4D97-AF65-F5344CB8AC3E}">
        <p14:creationId xmlns:p14="http://schemas.microsoft.com/office/powerpoint/2010/main" val="3149495117"/>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5810" name="Rectangle 2"/>
          <p:cNvSpPr>
            <a:spLocks noGrp="1" noChangeArrowheads="1"/>
          </p:cNvSpPr>
          <p:nvPr>
            <p:ph type="title"/>
          </p:nvPr>
        </p:nvSpPr>
        <p:spPr bwMode="auto">
          <a:xfrm>
            <a:off x="1955540" y="-27384"/>
            <a:ext cx="10268733" cy="1017984"/>
          </a:xfrm>
          <a:prstGeom prst="rect">
            <a:avLst/>
          </a:prstGeom>
          <a:solidFill>
            <a:srgbClr val="0070C0"/>
          </a:solid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5811" name="Rectangle 3"/>
          <p:cNvSpPr>
            <a:spLocks noGrp="1" noChangeArrowheads="1"/>
          </p:cNvSpPr>
          <p:nvPr>
            <p:ph type="body" idx="1"/>
          </p:nvPr>
        </p:nvSpPr>
        <p:spPr bwMode="auto">
          <a:xfrm>
            <a:off x="0" y="990600"/>
            <a:ext cx="12192000" cy="5867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4">
            <a:extLst>
              <a:ext uri="{FF2B5EF4-FFF2-40B4-BE49-F238E27FC236}">
                <a16:creationId xmlns:a16="http://schemas.microsoft.com/office/drawing/2014/main" id="{3C0B0F1E-3D2E-4340-8444-D6091E7AFE67}"/>
              </a:ext>
            </a:extLst>
          </p:cNvPr>
          <p:cNvSpPr>
            <a:spLocks noGrp="1"/>
          </p:cNvSpPr>
          <p:nvPr>
            <p:ph type="dt" sz="half" idx="2"/>
          </p:nvPr>
        </p:nvSpPr>
        <p:spPr>
          <a:xfrm>
            <a:off x="-912779" y="6686500"/>
            <a:ext cx="2540000" cy="342900"/>
          </a:xfrm>
          <a:prstGeom prst="rect">
            <a:avLst/>
          </a:prstGeom>
        </p:spPr>
        <p:txBody>
          <a:bodyPr/>
          <a:lstStyle>
            <a:lvl1pPr>
              <a:buNone/>
              <a:defRPr sz="800" i="0" baseline="0"/>
            </a:lvl1pPr>
          </a:lstStyle>
          <a:p>
            <a:endParaRPr lang="en-US" dirty="0"/>
          </a:p>
        </p:txBody>
      </p:sp>
      <p:sp>
        <p:nvSpPr>
          <p:cNvPr id="7" name="Date Placeholder 4">
            <a:extLst>
              <a:ext uri="{FF2B5EF4-FFF2-40B4-BE49-F238E27FC236}">
                <a16:creationId xmlns:a16="http://schemas.microsoft.com/office/drawing/2014/main" id="{6A5F07CD-EC7E-B747-A4F9-CE463CD494F7}"/>
              </a:ext>
            </a:extLst>
          </p:cNvPr>
          <p:cNvSpPr txBox="1">
            <a:spLocks/>
          </p:cNvSpPr>
          <p:nvPr userDrawn="1"/>
        </p:nvSpPr>
        <p:spPr>
          <a:xfrm>
            <a:off x="10612784" y="6669360"/>
            <a:ext cx="2540000" cy="342900"/>
          </a:xfrm>
          <a:prstGeom prst="rect">
            <a:avLst/>
          </a:prstGeom>
        </p:spPr>
        <p:txBody>
          <a:bodyPr/>
          <a:lstStyle>
            <a:defPPr>
              <a:defRPr lang="en-US"/>
            </a:defPPr>
            <a:lvl1pPr algn="ctr" rtl="0" eaLnBrk="0" fontAlgn="base" hangingPunct="0">
              <a:spcBef>
                <a:spcPct val="20000"/>
              </a:spcBef>
              <a:spcAft>
                <a:spcPct val="0"/>
              </a:spcAft>
              <a:buNone/>
              <a:defRPr kumimoji="1" sz="1000" i="0" kern="1200" baseline="0">
                <a:solidFill>
                  <a:schemeClr val="tx1"/>
                </a:solidFill>
                <a:latin typeface="Tahoma" pitchFamily="34" charset="0"/>
                <a:ea typeface="+mn-ea"/>
                <a:cs typeface="+mn-cs"/>
              </a:defRPr>
            </a:lvl1pPr>
            <a:lvl2pPr marL="457200" algn="ctr" rtl="0" eaLnBrk="0" fontAlgn="base" hangingPunct="0">
              <a:spcBef>
                <a:spcPct val="20000"/>
              </a:spcBef>
              <a:spcAft>
                <a:spcPct val="0"/>
              </a:spcAft>
              <a:buChar char="•"/>
              <a:defRPr kumimoji="1" sz="2200" i="1" kern="1200">
                <a:solidFill>
                  <a:schemeClr val="tx1"/>
                </a:solidFill>
                <a:latin typeface="Tahoma" pitchFamily="34" charset="0"/>
                <a:ea typeface="+mn-ea"/>
                <a:cs typeface="+mn-cs"/>
              </a:defRPr>
            </a:lvl2pPr>
            <a:lvl3pPr marL="914400" algn="ctr" rtl="0" eaLnBrk="0" fontAlgn="base" hangingPunct="0">
              <a:spcBef>
                <a:spcPct val="20000"/>
              </a:spcBef>
              <a:spcAft>
                <a:spcPct val="0"/>
              </a:spcAft>
              <a:buChar char="•"/>
              <a:defRPr kumimoji="1" sz="2200" i="1" kern="1200">
                <a:solidFill>
                  <a:schemeClr val="tx1"/>
                </a:solidFill>
                <a:latin typeface="Tahoma" pitchFamily="34" charset="0"/>
                <a:ea typeface="+mn-ea"/>
                <a:cs typeface="+mn-cs"/>
              </a:defRPr>
            </a:lvl3pPr>
            <a:lvl4pPr marL="1371600" algn="ctr" rtl="0" eaLnBrk="0" fontAlgn="base" hangingPunct="0">
              <a:spcBef>
                <a:spcPct val="20000"/>
              </a:spcBef>
              <a:spcAft>
                <a:spcPct val="0"/>
              </a:spcAft>
              <a:buChar char="•"/>
              <a:defRPr kumimoji="1" sz="2200" i="1" kern="1200">
                <a:solidFill>
                  <a:schemeClr val="tx1"/>
                </a:solidFill>
                <a:latin typeface="Tahoma" pitchFamily="34" charset="0"/>
                <a:ea typeface="+mn-ea"/>
                <a:cs typeface="+mn-cs"/>
              </a:defRPr>
            </a:lvl4pPr>
            <a:lvl5pPr marL="1828800" algn="ctr" rtl="0" eaLnBrk="0" fontAlgn="base" hangingPunct="0">
              <a:spcBef>
                <a:spcPct val="20000"/>
              </a:spcBef>
              <a:spcAft>
                <a:spcPct val="0"/>
              </a:spcAft>
              <a:buChar char="•"/>
              <a:defRPr kumimoji="1" sz="2200" i="1" kern="1200">
                <a:solidFill>
                  <a:schemeClr val="tx1"/>
                </a:solidFill>
                <a:latin typeface="Tahoma" pitchFamily="34" charset="0"/>
                <a:ea typeface="+mn-ea"/>
                <a:cs typeface="+mn-cs"/>
              </a:defRPr>
            </a:lvl5pPr>
            <a:lvl6pPr marL="2286000" algn="l" defTabSz="914400" rtl="0" eaLnBrk="1" latinLnBrk="0" hangingPunct="1">
              <a:defRPr kumimoji="1" sz="2200" i="1" kern="1200">
                <a:solidFill>
                  <a:schemeClr val="tx1"/>
                </a:solidFill>
                <a:latin typeface="Tahoma" pitchFamily="34" charset="0"/>
                <a:ea typeface="+mn-ea"/>
                <a:cs typeface="+mn-cs"/>
              </a:defRPr>
            </a:lvl6pPr>
            <a:lvl7pPr marL="2743200" algn="l" defTabSz="914400" rtl="0" eaLnBrk="1" latinLnBrk="0" hangingPunct="1">
              <a:defRPr kumimoji="1" sz="2200" i="1" kern="1200">
                <a:solidFill>
                  <a:schemeClr val="tx1"/>
                </a:solidFill>
                <a:latin typeface="Tahoma" pitchFamily="34" charset="0"/>
                <a:ea typeface="+mn-ea"/>
                <a:cs typeface="+mn-cs"/>
              </a:defRPr>
            </a:lvl7pPr>
            <a:lvl8pPr marL="3200400" algn="l" defTabSz="914400" rtl="0" eaLnBrk="1" latinLnBrk="0" hangingPunct="1">
              <a:defRPr kumimoji="1" sz="2200" i="1" kern="1200">
                <a:solidFill>
                  <a:schemeClr val="tx1"/>
                </a:solidFill>
                <a:latin typeface="Tahoma" pitchFamily="34" charset="0"/>
                <a:ea typeface="+mn-ea"/>
                <a:cs typeface="+mn-cs"/>
              </a:defRPr>
            </a:lvl8pPr>
            <a:lvl9pPr marL="3657600" algn="l" defTabSz="914400" rtl="0" eaLnBrk="1" latinLnBrk="0" hangingPunct="1">
              <a:defRPr kumimoji="1" sz="2200" i="1" kern="1200">
                <a:solidFill>
                  <a:schemeClr val="tx1"/>
                </a:solidFill>
                <a:latin typeface="Tahoma" pitchFamily="34" charset="0"/>
                <a:ea typeface="+mn-ea"/>
                <a:cs typeface="+mn-cs"/>
              </a:defRPr>
            </a:lvl9pPr>
          </a:lstStyle>
          <a:p>
            <a:r>
              <a:rPr lang="en-US" sz="800" baseline="0" dirty="0"/>
              <a:t>W.A. Zajc</a:t>
            </a:r>
          </a:p>
        </p:txBody>
      </p:sp>
      <p:pic>
        <p:nvPicPr>
          <p:cNvPr id="2" name="Picture 2" descr="https://www.sphenix.bnl.gov/web/system/files/u7/sphenix-logo-white-bg.png">
            <a:extLst>
              <a:ext uri="{FF2B5EF4-FFF2-40B4-BE49-F238E27FC236}">
                <a16:creationId xmlns:a16="http://schemas.microsoft.com/office/drawing/2014/main" id="{C6EDC2D5-751A-9FA4-6940-6CA0306E2820}"/>
              </a:ext>
            </a:extLst>
          </p:cNvPr>
          <p:cNvPicPr>
            <a:picLocks noChangeAspect="1" noChangeArrowheads="1"/>
          </p:cNvPicPr>
          <p:nvPr userDrawn="1"/>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4709" y="-16472"/>
            <a:ext cx="1786815" cy="936043"/>
          </a:xfrm>
          <a:prstGeom prst="rect">
            <a:avLst/>
          </a:prstGeom>
          <a:solidFill>
            <a:schemeClr val="bg1"/>
          </a:solidFill>
          <a:extLst>
            <a:ext uri="{909E8E84-426E-40dd-AFC4-6F175D3DCCD1}">
              <a14:hiddenFill xmlns:a14="http://schemas.microsoft.com/office/drawing/2010/main" xmlns="">
                <a:solidFill>
                  <a:srgbClr val="FFFFFF"/>
                </a:solidFill>
              </a14:hiddenFill>
            </a:ext>
          </a:extLst>
        </p:spPr>
      </p:pic>
      <p:sp>
        <p:nvSpPr>
          <p:cNvPr id="375814" name="Rectangle 6"/>
          <p:cNvSpPr>
            <a:spLocks noGrp="1" noChangeArrowheads="1"/>
          </p:cNvSpPr>
          <p:nvPr>
            <p:ph type="sldNum" sz="quarter" idx="4"/>
          </p:nvPr>
        </p:nvSpPr>
        <p:spPr bwMode="auto">
          <a:xfrm>
            <a:off x="9700683" y="-16532"/>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FontTx/>
              <a:buNone/>
              <a:defRPr sz="1400" i="0">
                <a:solidFill>
                  <a:schemeClr val="bg1"/>
                </a:solidFill>
                <a:latin typeface="Times New Roman" pitchFamily="18" charset="0"/>
              </a:defRPr>
            </a:lvl1pPr>
          </a:lstStyle>
          <a:p>
            <a:fld id="{9F18BF22-0F7D-4B69-A753-258E117336BD}"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7" r:id="rId3"/>
    <p:sldLayoutId id="2147483669" r:id="rId4"/>
    <p:sldLayoutId id="2147483670" r:id="rId5"/>
  </p:sldLayoutIdLst>
  <p:transition spd="slow">
    <p:fade/>
  </p:transition>
  <p:hf sldNum="0" hdr="0" ftr="0" dt="0"/>
  <p:txStyles>
    <p:titleStyle>
      <a:lvl1pPr algn="ctr" rtl="0" eaLnBrk="0" fontAlgn="base" hangingPunct="0">
        <a:spcBef>
          <a:spcPct val="0"/>
        </a:spcBef>
        <a:spcAft>
          <a:spcPct val="0"/>
        </a:spcAft>
        <a:defRPr sz="3600" b="0">
          <a:solidFill>
            <a:schemeClr val="bg1"/>
          </a:solidFill>
          <a:latin typeface="+mj-lt"/>
          <a:ea typeface="+mj-ea"/>
          <a:cs typeface="+mj-cs"/>
        </a:defRPr>
      </a:lvl1pPr>
      <a:lvl2pPr algn="ctr" rtl="0" eaLnBrk="0" fontAlgn="base" hangingPunct="0">
        <a:spcBef>
          <a:spcPct val="0"/>
        </a:spcBef>
        <a:spcAft>
          <a:spcPct val="0"/>
        </a:spcAft>
        <a:defRPr sz="2800" b="1">
          <a:solidFill>
            <a:srgbClr val="006600"/>
          </a:solidFill>
          <a:latin typeface="Arial" charset="0"/>
        </a:defRPr>
      </a:lvl2pPr>
      <a:lvl3pPr algn="ctr" rtl="0" eaLnBrk="0" fontAlgn="base" hangingPunct="0">
        <a:spcBef>
          <a:spcPct val="0"/>
        </a:spcBef>
        <a:spcAft>
          <a:spcPct val="0"/>
        </a:spcAft>
        <a:defRPr sz="2800" b="1">
          <a:solidFill>
            <a:srgbClr val="006600"/>
          </a:solidFill>
          <a:latin typeface="Arial" charset="0"/>
        </a:defRPr>
      </a:lvl3pPr>
      <a:lvl4pPr algn="ctr" rtl="0" eaLnBrk="0" fontAlgn="base" hangingPunct="0">
        <a:spcBef>
          <a:spcPct val="0"/>
        </a:spcBef>
        <a:spcAft>
          <a:spcPct val="0"/>
        </a:spcAft>
        <a:defRPr sz="2800" b="1">
          <a:solidFill>
            <a:srgbClr val="006600"/>
          </a:solidFill>
          <a:latin typeface="Arial" charset="0"/>
        </a:defRPr>
      </a:lvl4pPr>
      <a:lvl5pPr algn="ctr" rtl="0" eaLnBrk="0" fontAlgn="base" hangingPunct="0">
        <a:spcBef>
          <a:spcPct val="0"/>
        </a:spcBef>
        <a:spcAft>
          <a:spcPct val="0"/>
        </a:spcAft>
        <a:defRPr sz="2800" b="1">
          <a:solidFill>
            <a:srgbClr val="006600"/>
          </a:solidFill>
          <a:latin typeface="Arial" charset="0"/>
        </a:defRPr>
      </a:lvl5pPr>
      <a:lvl6pPr marL="457200" algn="ctr" rtl="0" eaLnBrk="0" fontAlgn="base" hangingPunct="0">
        <a:spcBef>
          <a:spcPct val="0"/>
        </a:spcBef>
        <a:spcAft>
          <a:spcPct val="0"/>
        </a:spcAft>
        <a:defRPr sz="2800" b="1">
          <a:solidFill>
            <a:srgbClr val="006600"/>
          </a:solidFill>
          <a:latin typeface="Arial" charset="0"/>
        </a:defRPr>
      </a:lvl6pPr>
      <a:lvl7pPr marL="914400" algn="ctr" rtl="0" eaLnBrk="0" fontAlgn="base" hangingPunct="0">
        <a:spcBef>
          <a:spcPct val="0"/>
        </a:spcBef>
        <a:spcAft>
          <a:spcPct val="0"/>
        </a:spcAft>
        <a:defRPr sz="2800" b="1">
          <a:solidFill>
            <a:srgbClr val="006600"/>
          </a:solidFill>
          <a:latin typeface="Arial" charset="0"/>
        </a:defRPr>
      </a:lvl7pPr>
      <a:lvl8pPr marL="1371600" algn="ctr" rtl="0" eaLnBrk="0" fontAlgn="base" hangingPunct="0">
        <a:spcBef>
          <a:spcPct val="0"/>
        </a:spcBef>
        <a:spcAft>
          <a:spcPct val="0"/>
        </a:spcAft>
        <a:defRPr sz="2800" b="1">
          <a:solidFill>
            <a:srgbClr val="006600"/>
          </a:solidFill>
          <a:latin typeface="Arial" charset="0"/>
        </a:defRPr>
      </a:lvl8pPr>
      <a:lvl9pPr marL="1828800" algn="ctr" rtl="0" eaLnBrk="0" fontAlgn="base" hangingPunct="0">
        <a:spcBef>
          <a:spcPct val="0"/>
        </a:spcBef>
        <a:spcAft>
          <a:spcPct val="0"/>
        </a:spcAft>
        <a:defRPr sz="2800" b="1">
          <a:solidFill>
            <a:srgbClr val="006600"/>
          </a:solidFill>
          <a:latin typeface="Arial" charset="0"/>
        </a:defRPr>
      </a:lvl9pPr>
    </p:titleStyle>
    <p:bodyStyle>
      <a:lvl1pPr marL="342900" indent="-342900" algn="l" rtl="0" eaLnBrk="0" fontAlgn="base" hangingPunct="0">
        <a:spcBef>
          <a:spcPct val="20000"/>
        </a:spcBef>
        <a:spcAft>
          <a:spcPct val="0"/>
        </a:spcAft>
        <a:buSzPct val="50000"/>
        <a:buFont typeface="Monotype Sorts" pitchFamily="2" charset="2"/>
        <a:buChar char="l"/>
        <a:defRPr sz="3200" b="0">
          <a:solidFill>
            <a:srgbClr val="0000CC"/>
          </a:solidFill>
          <a:effectLst/>
          <a:latin typeface="+mn-lt"/>
          <a:ea typeface="+mn-ea"/>
          <a:cs typeface="+mn-cs"/>
        </a:defRPr>
      </a:lvl1pPr>
      <a:lvl2pPr marL="742950" indent="-285750" algn="l" rtl="0" eaLnBrk="0" fontAlgn="base" hangingPunct="0">
        <a:spcBef>
          <a:spcPct val="20000"/>
        </a:spcBef>
        <a:spcAft>
          <a:spcPct val="0"/>
        </a:spcAft>
        <a:buFont typeface="Marlett" pitchFamily="2" charset="2"/>
        <a:buChar char="4"/>
        <a:defRPr sz="2800" b="0">
          <a:solidFill>
            <a:srgbClr val="FF0000"/>
          </a:solidFill>
          <a:latin typeface="+mn-lt"/>
        </a:defRPr>
      </a:lvl2pPr>
      <a:lvl3pPr marL="1143000" indent="-228600" algn="l" rtl="0" eaLnBrk="0" fontAlgn="base" hangingPunct="0">
        <a:spcBef>
          <a:spcPct val="20000"/>
        </a:spcBef>
        <a:spcAft>
          <a:spcPct val="0"/>
        </a:spcAft>
        <a:buSzPct val="75000"/>
        <a:buFont typeface="Monotype Sorts" pitchFamily="2" charset="2"/>
        <a:buChar char="o"/>
        <a:defRPr sz="2000" b="0">
          <a:solidFill>
            <a:srgbClr val="333300"/>
          </a:solidFill>
          <a:latin typeface="+mn-lt"/>
        </a:defRPr>
      </a:lvl3pPr>
      <a:lvl4pPr marL="1600200" indent="-228600" algn="l" rtl="0" eaLnBrk="0" fontAlgn="base" hangingPunct="0">
        <a:spcBef>
          <a:spcPct val="20000"/>
        </a:spcBef>
        <a:spcAft>
          <a:spcPct val="0"/>
        </a:spcAft>
        <a:buFont typeface="CommonBullets" pitchFamily="34" charset="2"/>
        <a:buChar char="u"/>
        <a:defRPr sz="1600" b="0">
          <a:solidFill>
            <a:srgbClr val="CC3300"/>
          </a:solidFill>
          <a:latin typeface="+mn-lt"/>
        </a:defRPr>
      </a:lvl4pPr>
      <a:lvl5pPr marL="2057400" indent="-228600" algn="l" rtl="0" eaLnBrk="0" fontAlgn="base" hangingPunct="0">
        <a:spcBef>
          <a:spcPct val="20000"/>
        </a:spcBef>
        <a:spcAft>
          <a:spcPct val="0"/>
        </a:spcAft>
        <a:buChar char="–"/>
        <a:defRPr sz="1100" b="0">
          <a:solidFill>
            <a:srgbClr val="FF0066"/>
          </a:solidFill>
          <a:effectLst>
            <a:outerShdw blurRad="38100" dist="38100" dir="2700000" algn="tl">
              <a:srgbClr val="C0C0C0"/>
            </a:outerShdw>
          </a:effectLst>
          <a:latin typeface="+mn-lt"/>
        </a:defRPr>
      </a:lvl5pPr>
      <a:lvl6pPr marL="2514600" indent="-228600" algn="l" rtl="0" eaLnBrk="0" fontAlgn="base" hangingPunct="0">
        <a:spcBef>
          <a:spcPct val="20000"/>
        </a:spcBef>
        <a:spcAft>
          <a:spcPct val="0"/>
        </a:spcAft>
        <a:buChar char="–"/>
        <a:defRPr sz="1000" b="1">
          <a:solidFill>
            <a:srgbClr val="FF0066"/>
          </a:solidFill>
          <a:effectLst>
            <a:outerShdw blurRad="38100" dist="38100" dir="2700000" algn="tl">
              <a:srgbClr val="C0C0C0"/>
            </a:outerShdw>
          </a:effectLst>
          <a:latin typeface="+mn-lt"/>
        </a:defRPr>
      </a:lvl6pPr>
      <a:lvl7pPr marL="2971800" indent="-228600" algn="l" rtl="0" eaLnBrk="0" fontAlgn="base" hangingPunct="0">
        <a:spcBef>
          <a:spcPct val="20000"/>
        </a:spcBef>
        <a:spcAft>
          <a:spcPct val="0"/>
        </a:spcAft>
        <a:buChar char="–"/>
        <a:defRPr sz="1000" b="1">
          <a:solidFill>
            <a:srgbClr val="FF0066"/>
          </a:solidFill>
          <a:effectLst>
            <a:outerShdw blurRad="38100" dist="38100" dir="2700000" algn="tl">
              <a:srgbClr val="C0C0C0"/>
            </a:outerShdw>
          </a:effectLst>
          <a:latin typeface="+mn-lt"/>
        </a:defRPr>
      </a:lvl7pPr>
      <a:lvl8pPr marL="3429000" indent="-228600" algn="l" rtl="0" eaLnBrk="0" fontAlgn="base" hangingPunct="0">
        <a:spcBef>
          <a:spcPct val="20000"/>
        </a:spcBef>
        <a:spcAft>
          <a:spcPct val="0"/>
        </a:spcAft>
        <a:buChar char="–"/>
        <a:defRPr sz="1000" b="1">
          <a:solidFill>
            <a:srgbClr val="FF0066"/>
          </a:solidFill>
          <a:effectLst>
            <a:outerShdw blurRad="38100" dist="38100" dir="2700000" algn="tl">
              <a:srgbClr val="C0C0C0"/>
            </a:outerShdw>
          </a:effectLst>
          <a:latin typeface="+mn-lt"/>
        </a:defRPr>
      </a:lvl8pPr>
      <a:lvl9pPr marL="3886200" indent="-228600" algn="l" rtl="0" eaLnBrk="0" fontAlgn="base" hangingPunct="0">
        <a:spcBef>
          <a:spcPct val="20000"/>
        </a:spcBef>
        <a:spcAft>
          <a:spcPct val="0"/>
        </a:spcAft>
        <a:buChar char="–"/>
        <a:defRPr sz="1000" b="1">
          <a:solidFill>
            <a:srgbClr val="FF0066"/>
          </a:solidFill>
          <a:effectLst>
            <a:outerShdw blurRad="38100" dist="38100" dir="2700000" algn="tl">
              <a:srgbClr val="C0C0C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hyperlink" Target="https://arxiv.org/abs/2011.01430"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www.flickr.com/photos/brookhavenlab/3293671738/sizes/o/in/photostream/"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diagramLayout" Target="../diagrams/layout1.xml"/><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openxmlformats.org/officeDocument/2006/relationships/image" Target="../media/image27.png"/><Relationship Id="rId5" Type="http://schemas.openxmlformats.org/officeDocument/2006/relationships/diagramColors" Target="../diagrams/colors1.xml"/><Relationship Id="rId10" Type="http://schemas.openxmlformats.org/officeDocument/2006/relationships/image" Target="../media/image26.png"/><Relationship Id="rId4" Type="http://schemas.openxmlformats.org/officeDocument/2006/relationships/diagramQuickStyle" Target="../diagrams/quickStyle1.xml"/><Relationship Id="rId9"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hyperlink" Target="https://arxiv.org/abs/1501.06197" TargetMode="Externa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emf"/><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5.xml"/><Relationship Id="rId5" Type="http://schemas.openxmlformats.org/officeDocument/2006/relationships/image" Target="../media/image58.emf"/><Relationship Id="rId4" Type="http://schemas.openxmlformats.org/officeDocument/2006/relationships/image" Target="../media/image57.emf"/></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5.xml"/><Relationship Id="rId6" Type="http://schemas.openxmlformats.org/officeDocument/2006/relationships/image" Target="../media/image59.emf"/><Relationship Id="rId5" Type="http://schemas.openxmlformats.org/officeDocument/2006/relationships/image" Target="../media/image54.png"/><Relationship Id="rId4" Type="http://schemas.openxmlformats.org/officeDocument/2006/relationships/image" Target="../media/image57.emf"/></Relationships>
</file>

<file path=ppt/slides/_rels/slide35.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68.emf"/><Relationship Id="rId3" Type="http://schemas.openxmlformats.org/officeDocument/2006/relationships/image" Target="../media/image63.emf"/><Relationship Id="rId7" Type="http://schemas.openxmlformats.org/officeDocument/2006/relationships/image" Target="../media/image67.em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6.emf"/><Relationship Id="rId5" Type="http://schemas.openxmlformats.org/officeDocument/2006/relationships/image" Target="../media/image65.emf"/><Relationship Id="rId4" Type="http://schemas.openxmlformats.org/officeDocument/2006/relationships/image" Target="../media/image64.emf"/></Relationships>
</file>

<file path=ppt/slides/_rels/slide3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arxiv.org/abs/nucl-ex/0410003" TargetMode="External"/><Relationship Id="rId2" Type="http://schemas.openxmlformats.org/officeDocument/2006/relationships/hyperlink" Target="http://arxiv.org/abs/nucl-ex/0410020" TargetMode="External"/><Relationship Id="rId1" Type="http://schemas.openxmlformats.org/officeDocument/2006/relationships/slideLayout" Target="../slideLayouts/slideLayout2.xml"/><Relationship Id="rId5" Type="http://schemas.openxmlformats.org/officeDocument/2006/relationships/hyperlink" Target="http://arxiv.org/abs/nucl-ex/0501009" TargetMode="External"/><Relationship Id="rId4" Type="http://schemas.openxmlformats.org/officeDocument/2006/relationships/hyperlink" Target="http://arxiv.org/abs/nucl-ex/0410022"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650.png"/><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6.png"/></Relationships>
</file>

<file path=ppt/slides/_rels/slide4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arxiv.org/abs/nucl-ex/0410003" TargetMode="External"/></Relationships>
</file>

<file path=ppt/slides/_rels/slide5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www.flickr.com/photos/brookhavenlab/3293671738/sizes/o/in/photostream/"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85.jpeg"/><Relationship Id="rId5" Type="http://schemas.openxmlformats.org/officeDocument/2006/relationships/image" Target="../media/image16.jpeg"/><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arxiv.org/abs/nucl-th/0508062"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blog.inspirehep.net/2011/07/topcited-hep-paper-of-all-time/"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7568" y="2024844"/>
            <a:ext cx="7772400" cy="1470025"/>
          </a:xfrm>
        </p:spPr>
        <p:txBody>
          <a:bodyPr>
            <a:normAutofit/>
          </a:bodyPr>
          <a:lstStyle/>
          <a:p>
            <a:r>
              <a:rPr lang="en-US" dirty="0"/>
              <a:t>Exploring the </a:t>
            </a:r>
            <a:r>
              <a:rPr lang="en-US" dirty="0" err="1"/>
              <a:t>sQGP</a:t>
            </a:r>
            <a:r>
              <a:rPr lang="en-US" dirty="0"/>
              <a:t> with sPHENIX </a:t>
            </a:r>
            <a:br>
              <a:rPr lang="en-US" dirty="0"/>
            </a:br>
            <a:endParaRPr lang="en-US" dirty="0"/>
          </a:p>
        </p:txBody>
      </p:sp>
      <p:sp>
        <p:nvSpPr>
          <p:cNvPr id="3" name="Subtitle 2"/>
          <p:cNvSpPr>
            <a:spLocks noGrp="1"/>
          </p:cNvSpPr>
          <p:nvPr>
            <p:ph type="subTitle" idx="1"/>
          </p:nvPr>
        </p:nvSpPr>
        <p:spPr>
          <a:xfrm>
            <a:off x="1667508" y="3600400"/>
            <a:ext cx="9073008" cy="2132856"/>
          </a:xfrm>
        </p:spPr>
        <p:txBody>
          <a:bodyPr>
            <a:normAutofit fontScale="92500" lnSpcReduction="20000"/>
          </a:bodyPr>
          <a:lstStyle/>
          <a:p>
            <a:r>
              <a:rPr lang="en-US" sz="1600" dirty="0"/>
              <a:t>presented at the</a:t>
            </a:r>
          </a:p>
          <a:p>
            <a:r>
              <a:rPr lang="en-US" sz="2400" dirty="0"/>
              <a:t>The International Workshop </a:t>
            </a:r>
            <a:br>
              <a:rPr lang="en-US" sz="2400" dirty="0"/>
            </a:br>
            <a:r>
              <a:rPr lang="en-US" sz="2400" dirty="0"/>
              <a:t>"Exploring Quark-Gluon Plasma Through Soft and Hard Probes" Serbian Academy of Science and Arts, Belgrade, Serbia</a:t>
            </a:r>
            <a:br>
              <a:rPr lang="en-US" sz="2400" dirty="0"/>
            </a:br>
            <a:r>
              <a:rPr lang="en-US" sz="1600" dirty="0"/>
              <a:t>May 31</a:t>
            </a:r>
            <a:r>
              <a:rPr lang="en-US" sz="1600" baseline="30000" dirty="0"/>
              <a:t>st</a:t>
            </a:r>
            <a:r>
              <a:rPr lang="en-US" sz="1600" dirty="0"/>
              <a:t>, 2023</a:t>
            </a:r>
            <a:br>
              <a:rPr lang="en-US" sz="1600" dirty="0"/>
            </a:br>
            <a:br>
              <a:rPr lang="en-US" sz="1600" dirty="0"/>
            </a:br>
            <a:r>
              <a:rPr lang="en-US" sz="1400" dirty="0"/>
              <a:t>W.A. Zajc</a:t>
            </a:r>
            <a:br>
              <a:rPr lang="en-US" sz="1400" dirty="0"/>
            </a:br>
            <a:r>
              <a:rPr lang="en-US" sz="1400" dirty="0"/>
              <a:t>Columbia University</a:t>
            </a:r>
          </a:p>
          <a:p>
            <a:r>
              <a:rPr lang="en-US" sz="1400" dirty="0"/>
              <a:t>with special thanks to Sebastian Tapia Araya, Anders </a:t>
            </a:r>
            <a:r>
              <a:rPr lang="en-US" sz="1400" dirty="0" err="1"/>
              <a:t>Knospe</a:t>
            </a:r>
            <a:r>
              <a:rPr lang="en-US" sz="1400" dirty="0"/>
              <a:t>, </a:t>
            </a:r>
            <a:r>
              <a:rPr lang="en-US" sz="1400" dirty="0" err="1"/>
              <a:t>Weihu</a:t>
            </a:r>
            <a:r>
              <a:rPr lang="en-US" sz="1400" dirty="0"/>
              <a:t> Ma, J. Nagle and all my sPHENIX colleagues</a:t>
            </a:r>
          </a:p>
          <a:p>
            <a:endParaRPr lang="en-US" sz="1400" dirty="0"/>
          </a:p>
          <a:p>
            <a:endParaRPr lang="en-US" sz="1900" dirty="0"/>
          </a:p>
        </p:txBody>
      </p:sp>
      <p:sp>
        <p:nvSpPr>
          <p:cNvPr id="6" name="TextBox 5">
            <a:extLst>
              <a:ext uri="{FF2B5EF4-FFF2-40B4-BE49-F238E27FC236}">
                <a16:creationId xmlns:a16="http://schemas.microsoft.com/office/drawing/2014/main" id="{EDB91290-D64E-8C4A-ADD1-9E64E65892B5}"/>
              </a:ext>
            </a:extLst>
          </p:cNvPr>
          <p:cNvSpPr txBox="1"/>
          <p:nvPr/>
        </p:nvSpPr>
        <p:spPr>
          <a:xfrm>
            <a:off x="3352800" y="5877272"/>
            <a:ext cx="5646947" cy="646331"/>
          </a:xfrm>
          <a:prstGeom prst="rect">
            <a:avLst/>
          </a:prstGeom>
          <a:solidFill>
            <a:srgbClr val="FFC000"/>
          </a:solidFill>
          <a:effectLst>
            <a:glow rad="228600">
              <a:schemeClr val="accent6">
                <a:satMod val="175000"/>
                <a:alpha val="40000"/>
              </a:schemeClr>
            </a:glow>
            <a:outerShdw blurRad="50800" dist="38100" algn="l" rotWithShape="0">
              <a:prstClr val="black">
                <a:alpha val="40000"/>
              </a:prstClr>
            </a:outerShdw>
            <a:softEdge rad="12700"/>
          </a:effectLst>
        </p:spPr>
        <p:txBody>
          <a:bodyPr wrap="square" rtlCol="0">
            <a:spAutoFit/>
          </a:bodyPr>
          <a:lstStyle/>
          <a:p>
            <a:pPr>
              <a:buNone/>
            </a:pPr>
            <a:r>
              <a:rPr lang="en-US" sz="1800" i="0">
                <a:latin typeface="Times New Roman" pitchFamily="18" charset="0"/>
              </a:rPr>
              <a:t>This work was supported by the United States Department of Energy Grant DOE-FG02-86ER-40281</a:t>
            </a:r>
            <a:endParaRPr lang="en-US" sz="1800" i="0" dirty="0">
              <a:latin typeface="Times New Roman" pitchFamily="18" charset="0"/>
            </a:endParaRPr>
          </a:p>
        </p:txBody>
      </p:sp>
    </p:spTree>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41464CE-BBE0-1E4F-A6A0-51F568799018}"/>
              </a:ext>
            </a:extLst>
          </p:cNvPr>
          <p:cNvSpPr>
            <a:spLocks noGrp="1"/>
          </p:cNvSpPr>
          <p:nvPr>
            <p:ph idx="1"/>
          </p:nvPr>
        </p:nvSpPr>
        <p:spPr/>
        <p:txBody>
          <a:bodyPr/>
          <a:lstStyle/>
          <a:p>
            <a:r>
              <a:rPr lang="en-US" dirty="0"/>
              <a:t>Extraordinary progress !</a:t>
            </a:r>
          </a:p>
          <a:p>
            <a:r>
              <a:rPr lang="en-US" dirty="0"/>
              <a:t>Essential feature: </a:t>
            </a:r>
            <a:r>
              <a:rPr lang="en-US" i="1" dirty="0"/>
              <a:t>open source code</a:t>
            </a:r>
          </a:p>
        </p:txBody>
      </p:sp>
      <p:sp>
        <p:nvSpPr>
          <p:cNvPr id="3" name="Title 2">
            <a:extLst>
              <a:ext uri="{FF2B5EF4-FFF2-40B4-BE49-F238E27FC236}">
                <a16:creationId xmlns:a16="http://schemas.microsoft.com/office/drawing/2014/main" id="{F7A3E032-2CA6-1646-92F0-A39E242C7A4F}"/>
              </a:ext>
            </a:extLst>
          </p:cNvPr>
          <p:cNvSpPr>
            <a:spLocks noGrp="1"/>
          </p:cNvSpPr>
          <p:nvPr>
            <p:ph type="title"/>
          </p:nvPr>
        </p:nvSpPr>
        <p:spPr/>
        <p:txBody>
          <a:bodyPr/>
          <a:lstStyle/>
          <a:p>
            <a:r>
              <a:rPr lang="en-US" dirty="0"/>
              <a:t>2004 </a:t>
            </a:r>
            <a:r>
              <a:rPr lang="en-US" dirty="0">
                <a:sym typeface="Wingdings" pitchFamily="2" charset="2"/>
              </a:rPr>
              <a:t> 2020</a:t>
            </a:r>
            <a:endParaRPr lang="en-US" dirty="0"/>
          </a:p>
        </p:txBody>
      </p:sp>
      <p:sp>
        <p:nvSpPr>
          <p:cNvPr id="4" name="Slide Number Placeholder 3">
            <a:extLst>
              <a:ext uri="{FF2B5EF4-FFF2-40B4-BE49-F238E27FC236}">
                <a16:creationId xmlns:a16="http://schemas.microsoft.com/office/drawing/2014/main" id="{314470D0-79FE-AA44-A4C7-EE15508C5505}"/>
              </a:ext>
            </a:extLst>
          </p:cNvPr>
          <p:cNvSpPr>
            <a:spLocks noGrp="1"/>
          </p:cNvSpPr>
          <p:nvPr>
            <p:ph type="sldNum" sz="quarter" idx="12"/>
          </p:nvPr>
        </p:nvSpPr>
        <p:spPr/>
        <p:txBody>
          <a:bodyPr/>
          <a:lstStyle/>
          <a:p>
            <a:fld id="{A2D2CA8A-49B1-44D0-B863-6C6BFD9BB9EC}" type="slidenum">
              <a:rPr lang="en-US" smtClean="0"/>
              <a:pPr/>
              <a:t>10</a:t>
            </a:fld>
            <a:endParaRPr lang="en-US"/>
          </a:p>
        </p:txBody>
      </p:sp>
      <p:pic>
        <p:nvPicPr>
          <p:cNvPr id="6" name="Content Placeholder 4">
            <a:extLst>
              <a:ext uri="{FF2B5EF4-FFF2-40B4-BE49-F238E27FC236}">
                <a16:creationId xmlns:a16="http://schemas.microsoft.com/office/drawing/2014/main" id="{788B916B-6E01-4949-8251-5EE50C1B3889}"/>
              </a:ext>
            </a:extLst>
          </p:cNvPr>
          <p:cNvPicPr>
            <a:picLocks noChangeAspect="1"/>
          </p:cNvPicPr>
          <p:nvPr/>
        </p:nvPicPr>
        <p:blipFill rotWithShape="1">
          <a:blip r:embed="rId2"/>
          <a:srcRect l="-281" t="-88" b="-528"/>
          <a:stretch/>
        </p:blipFill>
        <p:spPr bwMode="auto">
          <a:xfrm>
            <a:off x="124677" y="2420888"/>
            <a:ext cx="5719295" cy="4332338"/>
          </a:xfrm>
          <a:prstGeom prst="rect">
            <a:avLst/>
          </a:prstGeom>
          <a:noFill/>
          <a:ln w="50800">
            <a:solidFill>
              <a:schemeClr val="tx1"/>
            </a:solidFill>
            <a:miter lim="800000"/>
            <a:headEnd/>
            <a:tailEnd/>
          </a:ln>
          <a:effectLst/>
          <a:scene3d>
            <a:camera prst="orthographicFront"/>
            <a:lightRig rig="threePt" dir="t"/>
          </a:scene3d>
          <a:sp3d extrusionH="25400" contourW="25400" prstMaterial="metal"/>
        </p:spPr>
      </p:pic>
      <p:pic>
        <p:nvPicPr>
          <p:cNvPr id="7" name="Picture 6">
            <a:extLst>
              <a:ext uri="{FF2B5EF4-FFF2-40B4-BE49-F238E27FC236}">
                <a16:creationId xmlns:a16="http://schemas.microsoft.com/office/drawing/2014/main" id="{09578702-D783-FA40-A962-AAAE34F449FC}"/>
              </a:ext>
            </a:extLst>
          </p:cNvPr>
          <p:cNvPicPr>
            <a:picLocks noChangeAspect="1"/>
          </p:cNvPicPr>
          <p:nvPr/>
        </p:nvPicPr>
        <p:blipFill>
          <a:blip r:embed="rId3"/>
          <a:stretch>
            <a:fillRect/>
          </a:stretch>
        </p:blipFill>
        <p:spPr>
          <a:xfrm>
            <a:off x="7392144" y="2384796"/>
            <a:ext cx="4411943" cy="4401196"/>
          </a:xfrm>
          <a:prstGeom prst="rect">
            <a:avLst/>
          </a:prstGeom>
          <a:ln w="50800">
            <a:solidFill>
              <a:schemeClr val="bg1">
                <a:lumMod val="65000"/>
              </a:schemeClr>
            </a:solidFill>
          </a:ln>
        </p:spPr>
      </p:pic>
      <p:sp>
        <p:nvSpPr>
          <p:cNvPr id="8" name="TextBox 7">
            <a:extLst>
              <a:ext uri="{FF2B5EF4-FFF2-40B4-BE49-F238E27FC236}">
                <a16:creationId xmlns:a16="http://schemas.microsoft.com/office/drawing/2014/main" id="{A5BCAF95-24EA-F548-A02E-5C1A33F00E23}"/>
              </a:ext>
            </a:extLst>
          </p:cNvPr>
          <p:cNvSpPr txBox="1"/>
          <p:nvPr/>
        </p:nvSpPr>
        <p:spPr>
          <a:xfrm>
            <a:off x="7828475" y="1382399"/>
            <a:ext cx="3744416" cy="830997"/>
          </a:xfrm>
          <a:prstGeom prst="rect">
            <a:avLst/>
          </a:prstGeom>
          <a:solidFill>
            <a:srgbClr val="FFC000"/>
          </a:solidFill>
          <a:effectLst>
            <a:glow rad="228600">
              <a:schemeClr val="accent6">
                <a:satMod val="175000"/>
                <a:alpha val="40000"/>
              </a:schemeClr>
            </a:glow>
            <a:outerShdw blurRad="50800" dist="38100" algn="l" rotWithShape="0">
              <a:prstClr val="black">
                <a:alpha val="40000"/>
              </a:prstClr>
            </a:outerShdw>
            <a:softEdge rad="12700"/>
          </a:effectLst>
        </p:spPr>
        <p:txBody>
          <a:bodyPr wrap="square" rtlCol="0">
            <a:spAutoFit/>
          </a:bodyPr>
          <a:lstStyle/>
          <a:p>
            <a:pPr>
              <a:buNone/>
            </a:pPr>
            <a:r>
              <a:rPr lang="en-US" sz="1600" i="0" dirty="0">
                <a:latin typeface="Times New Roman" pitchFamily="18" charset="0"/>
              </a:rPr>
              <a:t> JETSCAPE, Multi-system Bayesian constraints on the transport coefficients of QCD matter, </a:t>
            </a:r>
            <a:r>
              <a:rPr lang="en-US" sz="1600" i="0" dirty="0">
                <a:latin typeface="Times New Roman" pitchFamily="18" charset="0"/>
                <a:hlinkClick r:id="rId4"/>
              </a:rPr>
              <a:t>2011.01430</a:t>
            </a:r>
            <a:endParaRPr lang="en-US" sz="1600" i="0" dirty="0">
              <a:latin typeface="Times New Roman" pitchFamily="18" charset="0"/>
            </a:endParaRPr>
          </a:p>
        </p:txBody>
      </p:sp>
      <p:sp>
        <p:nvSpPr>
          <p:cNvPr id="9" name="TextBox 8">
            <a:extLst>
              <a:ext uri="{FF2B5EF4-FFF2-40B4-BE49-F238E27FC236}">
                <a16:creationId xmlns:a16="http://schemas.microsoft.com/office/drawing/2014/main" id="{4929191F-0F38-C444-91D1-3A6D70724F7F}"/>
              </a:ext>
            </a:extLst>
          </p:cNvPr>
          <p:cNvSpPr txBox="1"/>
          <p:nvPr/>
        </p:nvSpPr>
        <p:spPr>
          <a:xfrm>
            <a:off x="5951984" y="2420888"/>
            <a:ext cx="1440160" cy="3046988"/>
          </a:xfrm>
          <a:prstGeom prst="rect">
            <a:avLst/>
          </a:prstGeom>
          <a:noFill/>
        </p:spPr>
        <p:txBody>
          <a:bodyPr wrap="square" rtlCol="0">
            <a:spAutoFit/>
          </a:bodyPr>
          <a:lstStyle/>
          <a:p>
            <a:pPr algn="l">
              <a:buNone/>
            </a:pPr>
            <a:r>
              <a:rPr lang="en-US" sz="1200" i="0" dirty="0"/>
              <a:t>Leadership by</a:t>
            </a:r>
          </a:p>
          <a:p>
            <a:pPr algn="l">
              <a:buNone/>
            </a:pPr>
            <a:endParaRPr lang="en-US" sz="1200" i="0" dirty="0"/>
          </a:p>
          <a:p>
            <a:pPr algn="l">
              <a:buNone/>
            </a:pPr>
            <a:r>
              <a:rPr lang="en-US" sz="1200" i="0" dirty="0"/>
              <a:t>Scott Pratt</a:t>
            </a:r>
          </a:p>
          <a:p>
            <a:pPr algn="l">
              <a:buNone/>
            </a:pPr>
            <a:endParaRPr lang="en-US" sz="1200" i="0" dirty="0"/>
          </a:p>
          <a:p>
            <a:pPr algn="l">
              <a:buNone/>
            </a:pPr>
            <a:r>
              <a:rPr lang="en-US" sz="1200" i="0" dirty="0"/>
              <a:t>Steffen Bass</a:t>
            </a:r>
          </a:p>
          <a:p>
            <a:pPr algn="l">
              <a:buNone/>
            </a:pPr>
            <a:endParaRPr lang="en-US" sz="1200" i="0" dirty="0"/>
          </a:p>
          <a:p>
            <a:pPr algn="l">
              <a:buNone/>
            </a:pPr>
            <a:r>
              <a:rPr lang="en-US" sz="1200" i="0" dirty="0"/>
              <a:t>Abhijit Majumder</a:t>
            </a:r>
          </a:p>
          <a:p>
            <a:pPr algn="l">
              <a:buNone/>
            </a:pPr>
            <a:endParaRPr lang="en-US" sz="1200" i="0" dirty="0"/>
          </a:p>
          <a:p>
            <a:pPr algn="l">
              <a:buNone/>
            </a:pPr>
            <a:endParaRPr lang="en-US" sz="1200" i="0" dirty="0"/>
          </a:p>
          <a:p>
            <a:pPr algn="l">
              <a:buNone/>
            </a:pPr>
            <a:r>
              <a:rPr lang="en-US" sz="1200" i="0" dirty="0">
                <a:sym typeface="Wingdings" pitchFamily="2" charset="2"/>
              </a:rPr>
              <a:t>      </a:t>
            </a:r>
            <a:r>
              <a:rPr lang="en-US" sz="5400" i="0" dirty="0">
                <a:sym typeface="Wingdings" pitchFamily="2" charset="2"/>
              </a:rPr>
              <a:t></a:t>
            </a:r>
            <a:r>
              <a:rPr lang="en-US" sz="1200" i="0" dirty="0">
                <a:sym typeface="Wingdings" pitchFamily="2" charset="2"/>
              </a:rPr>
              <a:t> </a:t>
            </a:r>
            <a:endParaRPr lang="en-US" sz="1200" i="0" dirty="0"/>
          </a:p>
        </p:txBody>
      </p:sp>
    </p:spTree>
    <p:extLst>
      <p:ext uri="{BB962C8B-B14F-4D97-AF65-F5344CB8AC3E}">
        <p14:creationId xmlns:p14="http://schemas.microsoft.com/office/powerpoint/2010/main" val="206043633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3000"/>
                                        <p:tgtEl>
                                          <p:spTgt spid="6"/>
                                        </p:tgtEl>
                                      </p:cBhvr>
                                    </p:animEffect>
                                  </p:childTnLst>
                                </p:cTn>
                              </p:par>
                            </p:childTnLst>
                          </p:cTn>
                        </p:par>
                        <p:par>
                          <p:cTn id="8" fill="hold">
                            <p:stCondLst>
                              <p:cond delay="30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3000"/>
                                        <p:tgtEl>
                                          <p:spTgt spid="9"/>
                                        </p:tgtEl>
                                      </p:cBhvr>
                                    </p:animEffect>
                                  </p:childTnLst>
                                </p:cTn>
                              </p:par>
                            </p:childTnLst>
                          </p:cTn>
                        </p:par>
                        <p:par>
                          <p:cTn id="12" fill="hold">
                            <p:stCondLst>
                              <p:cond delay="6000"/>
                            </p:stCondLst>
                            <p:childTnLst>
                              <p:par>
                                <p:cTn id="13" presetID="22" presetClass="entr" presetSubtype="8"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3000"/>
                                        <p:tgtEl>
                                          <p:spTgt spid="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3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605458" y="1473316"/>
            <a:ext cx="4518434" cy="5628092"/>
          </a:xfrm>
        </p:spPr>
        <p:txBody>
          <a:bodyPr/>
          <a:lstStyle/>
          <a:p>
            <a:endParaRPr lang="en-US" dirty="0"/>
          </a:p>
          <a:p>
            <a:endParaRPr lang="en-US" dirty="0"/>
          </a:p>
          <a:p>
            <a:endParaRPr lang="en-US" dirty="0"/>
          </a:p>
          <a:p>
            <a:endParaRPr lang="en-US" dirty="0"/>
          </a:p>
          <a:p>
            <a:pPr marL="0" indent="0">
              <a:buNone/>
            </a:pPr>
            <a:endParaRPr lang="en-US" dirty="0"/>
          </a:p>
          <a:p>
            <a:r>
              <a:rPr lang="en-US" sz="2400" dirty="0"/>
              <a:t>First collisions 2000</a:t>
            </a:r>
          </a:p>
          <a:p>
            <a:r>
              <a:rPr lang="en-US" sz="2400" dirty="0"/>
              <a:t>p+p, d+Au, </a:t>
            </a:r>
            <a:r>
              <a:rPr lang="en-US" sz="2400" baseline="30000" dirty="0"/>
              <a:t>3</a:t>
            </a:r>
            <a:r>
              <a:rPr lang="en-US" sz="2400" dirty="0"/>
              <a:t>He+Au, </a:t>
            </a:r>
            <a:r>
              <a:rPr lang="en-US" sz="2400" dirty="0" err="1"/>
              <a:t>Zr+Zr</a:t>
            </a:r>
            <a:r>
              <a:rPr lang="en-US" sz="2400" dirty="0"/>
              <a:t>, </a:t>
            </a:r>
            <a:r>
              <a:rPr lang="en-US" sz="2400" dirty="0" err="1"/>
              <a:t>Ru+Ru</a:t>
            </a:r>
            <a:r>
              <a:rPr lang="en-US" sz="2400" dirty="0"/>
              <a:t>, </a:t>
            </a:r>
            <a:r>
              <a:rPr lang="en-US" sz="2400" dirty="0" err="1"/>
              <a:t>Cu+Cu</a:t>
            </a:r>
            <a:r>
              <a:rPr lang="en-US" sz="2400" dirty="0"/>
              <a:t>, </a:t>
            </a:r>
            <a:r>
              <a:rPr lang="en-US" sz="2400" dirty="0" err="1"/>
              <a:t>Cu+Au</a:t>
            </a:r>
            <a:r>
              <a:rPr lang="en-US" sz="2400" dirty="0"/>
              <a:t>, Au+Au, U+U</a:t>
            </a:r>
          </a:p>
          <a:p>
            <a:r>
              <a:rPr lang="en-US" sz="2400" dirty="0">
                <a:sym typeface="Symbol"/>
              </a:rPr>
              <a:t>s</a:t>
            </a:r>
            <a:r>
              <a:rPr lang="en-US" sz="2400" baseline="-25000" dirty="0">
                <a:sym typeface="Symbol"/>
              </a:rPr>
              <a:t>NN</a:t>
            </a:r>
            <a:r>
              <a:rPr lang="en-US" sz="2400" dirty="0">
                <a:sym typeface="Symbol"/>
              </a:rPr>
              <a:t> ~ 7–200 GeV</a:t>
            </a:r>
          </a:p>
          <a:p>
            <a:r>
              <a:rPr lang="en-US" sz="2400" dirty="0">
                <a:sym typeface="Symbol"/>
              </a:rPr>
              <a:t>Polarized protons</a:t>
            </a:r>
            <a:endParaRPr lang="en-US" sz="2400" dirty="0"/>
          </a:p>
        </p:txBody>
      </p:sp>
      <p:sp>
        <p:nvSpPr>
          <p:cNvPr id="3" name="Title 2"/>
          <p:cNvSpPr>
            <a:spLocks noGrp="1"/>
          </p:cNvSpPr>
          <p:nvPr>
            <p:ph type="title"/>
          </p:nvPr>
        </p:nvSpPr>
        <p:spPr/>
        <p:txBody>
          <a:bodyPr/>
          <a:lstStyle/>
          <a:p>
            <a:r>
              <a:rPr lang="en-US" dirty="0"/>
              <a:t>Two Facilities</a:t>
            </a:r>
          </a:p>
        </p:txBody>
      </p:sp>
      <p:sp>
        <p:nvSpPr>
          <p:cNvPr id="7" name="Text Placeholder 6"/>
          <p:cNvSpPr>
            <a:spLocks noGrp="1"/>
          </p:cNvSpPr>
          <p:nvPr>
            <p:ph type="body" idx="4294967295"/>
          </p:nvPr>
        </p:nvSpPr>
        <p:spPr>
          <a:xfrm>
            <a:off x="605458" y="888196"/>
            <a:ext cx="4040188" cy="639762"/>
          </a:xfrm>
        </p:spPr>
        <p:txBody>
          <a:bodyPr/>
          <a:lstStyle/>
          <a:p>
            <a:pPr marL="0" indent="0" algn="ctr">
              <a:buNone/>
            </a:pPr>
            <a:r>
              <a:rPr lang="en-US" sz="3200" dirty="0"/>
              <a:t>RHIC</a:t>
            </a:r>
          </a:p>
        </p:txBody>
      </p:sp>
      <p:sp>
        <p:nvSpPr>
          <p:cNvPr id="9" name="Text Placeholder 8"/>
          <p:cNvSpPr>
            <a:spLocks noGrp="1"/>
          </p:cNvSpPr>
          <p:nvPr>
            <p:ph type="body" sz="quarter" idx="4294967295"/>
          </p:nvPr>
        </p:nvSpPr>
        <p:spPr>
          <a:xfrm>
            <a:off x="7544767" y="909621"/>
            <a:ext cx="4041775" cy="639762"/>
          </a:xfrm>
        </p:spPr>
        <p:txBody>
          <a:bodyPr/>
          <a:lstStyle/>
          <a:p>
            <a:pPr marL="0" indent="0" algn="ctr">
              <a:buNone/>
            </a:pPr>
            <a:r>
              <a:rPr lang="en-US" sz="3200" dirty="0"/>
              <a:t>LHC</a:t>
            </a:r>
          </a:p>
        </p:txBody>
      </p:sp>
      <p:sp>
        <p:nvSpPr>
          <p:cNvPr id="10" name="Content Placeholder 9"/>
          <p:cNvSpPr>
            <a:spLocks noGrp="1"/>
          </p:cNvSpPr>
          <p:nvPr>
            <p:ph sz="quarter" idx="4294967295"/>
          </p:nvPr>
        </p:nvSpPr>
        <p:spPr>
          <a:xfrm>
            <a:off x="7465553" y="1464260"/>
            <a:ext cx="4283075" cy="4683125"/>
          </a:xfrm>
        </p:spPr>
        <p:txBody>
          <a:bodyPr/>
          <a:lstStyle/>
          <a:p>
            <a:endParaRPr lang="en-US" dirty="0"/>
          </a:p>
          <a:p>
            <a:endParaRPr lang="en-US" dirty="0"/>
          </a:p>
          <a:p>
            <a:endParaRPr lang="en-US" dirty="0"/>
          </a:p>
          <a:p>
            <a:endParaRPr lang="en-US" dirty="0"/>
          </a:p>
          <a:p>
            <a:pPr marL="0" indent="0">
              <a:buNone/>
            </a:pPr>
            <a:endParaRPr lang="en-US" dirty="0"/>
          </a:p>
          <a:p>
            <a:r>
              <a:rPr lang="en-US" sz="2400" dirty="0"/>
              <a:t>First collisions 2010</a:t>
            </a:r>
          </a:p>
          <a:p>
            <a:r>
              <a:rPr lang="en-US" sz="2400" dirty="0"/>
              <a:t>p+p, </a:t>
            </a:r>
            <a:r>
              <a:rPr lang="en-US" sz="2400" dirty="0" err="1"/>
              <a:t>Pb+Pb</a:t>
            </a:r>
            <a:r>
              <a:rPr lang="en-US" sz="2400" dirty="0"/>
              <a:t>, </a:t>
            </a:r>
            <a:r>
              <a:rPr lang="en-US" sz="2400" dirty="0" err="1"/>
              <a:t>p+Pb</a:t>
            </a:r>
            <a:endParaRPr lang="en-US" sz="2400" dirty="0"/>
          </a:p>
          <a:p>
            <a:r>
              <a:rPr lang="en-US" sz="2400" dirty="0">
                <a:sym typeface="Symbol"/>
              </a:rPr>
              <a:t>s</a:t>
            </a:r>
            <a:r>
              <a:rPr lang="en-US" sz="2400" baseline="-25000" dirty="0">
                <a:sym typeface="Symbol"/>
              </a:rPr>
              <a:t>NN</a:t>
            </a:r>
            <a:r>
              <a:rPr lang="en-US" sz="2400" dirty="0">
                <a:sym typeface="Symbol"/>
              </a:rPr>
              <a:t> =2.76 </a:t>
            </a:r>
            <a:r>
              <a:rPr lang="en-US" sz="2400" dirty="0" err="1">
                <a:sym typeface="Symbol"/>
              </a:rPr>
              <a:t>TeV</a:t>
            </a:r>
            <a:r>
              <a:rPr lang="en-US" sz="2400" dirty="0">
                <a:sym typeface="Symbol"/>
              </a:rPr>
              <a:t>, 5.5 </a:t>
            </a:r>
            <a:r>
              <a:rPr lang="en-US" sz="2400" dirty="0" err="1">
                <a:sym typeface="Symbol"/>
              </a:rPr>
              <a:t>TeV</a:t>
            </a:r>
            <a:endParaRPr lang="en-US" sz="2400" dirty="0">
              <a:sym typeface="Symbol"/>
            </a:endParaRPr>
          </a:p>
          <a:p>
            <a:endParaRPr lang="en-US" dirty="0"/>
          </a:p>
          <a:p>
            <a:endParaRPr lang="en-US" dirty="0"/>
          </a:p>
        </p:txBody>
      </p:sp>
      <p:pic>
        <p:nvPicPr>
          <p:cNvPr id="929794" name="Picture 2" descr="http://farm4.staticflickr.com/3528/3293671738_074c72a1a9_o.jpg">
            <a:hlinkClick r:id="rId3"/>
          </p:cNvPr>
          <p:cNvPicPr>
            <a:picLocks noChangeAspect="1" noChangeArrowheads="1"/>
          </p:cNvPicPr>
          <p:nvPr/>
        </p:nvPicPr>
        <p:blipFill>
          <a:blip r:embed="rId4" cstate="print"/>
          <a:srcRect/>
          <a:stretch>
            <a:fillRect/>
          </a:stretch>
        </p:blipFill>
        <p:spPr bwMode="auto">
          <a:xfrm>
            <a:off x="659396" y="1448780"/>
            <a:ext cx="4020381" cy="2962843"/>
          </a:xfrm>
          <a:prstGeom prst="rect">
            <a:avLst/>
          </a:prstGeom>
          <a:noFill/>
        </p:spPr>
      </p:pic>
      <p:pic>
        <p:nvPicPr>
          <p:cNvPr id="929798" name="Picture 6" descr="http://www.wired.com/images/slideshow/2008/09/gallery_cern/cern3.jpg"/>
          <p:cNvPicPr>
            <a:picLocks noChangeAspect="1" noChangeArrowheads="1"/>
          </p:cNvPicPr>
          <p:nvPr/>
        </p:nvPicPr>
        <p:blipFill>
          <a:blip r:embed="rId5" cstate="print"/>
          <a:srcRect l="9040"/>
          <a:stretch>
            <a:fillRect/>
          </a:stretch>
        </p:blipFill>
        <p:spPr bwMode="auto">
          <a:xfrm>
            <a:off x="7533635" y="1455950"/>
            <a:ext cx="3924894" cy="2916324"/>
          </a:xfrm>
          <a:prstGeom prst="rect">
            <a:avLst/>
          </a:prstGeom>
          <a:noFill/>
        </p:spPr>
      </p:pic>
      <p:sp>
        <p:nvSpPr>
          <p:cNvPr id="2" name="Slide Number Placeholder 1">
            <a:extLst>
              <a:ext uri="{FF2B5EF4-FFF2-40B4-BE49-F238E27FC236}">
                <a16:creationId xmlns:a16="http://schemas.microsoft.com/office/drawing/2014/main" id="{C6E3F004-1844-F3CD-09F5-3E69D490CDBD}"/>
              </a:ext>
            </a:extLst>
          </p:cNvPr>
          <p:cNvSpPr>
            <a:spLocks noGrp="1"/>
          </p:cNvSpPr>
          <p:nvPr>
            <p:ph type="sldNum" sz="quarter" idx="12"/>
          </p:nvPr>
        </p:nvSpPr>
        <p:spPr>
          <a:xfrm>
            <a:off x="9700683" y="-16532"/>
            <a:ext cx="2540000" cy="457200"/>
          </a:xfrm>
        </p:spPr>
        <p:txBody>
          <a:bodyPr/>
          <a:lstStyle/>
          <a:p>
            <a:fld id="{8BD6E449-3554-473B-BE25-5F5374CC872B}" type="slidenum">
              <a:rPr lang="en-US" smtClean="0"/>
              <a:pPr/>
              <a:t>11</a:t>
            </a:fld>
            <a:endParaRPr lang="en-US" dirty="0"/>
          </a:p>
        </p:txBody>
      </p:sp>
    </p:spTree>
    <p:extLst>
      <p:ext uri="{BB962C8B-B14F-4D97-AF65-F5344CB8AC3E}">
        <p14:creationId xmlns:p14="http://schemas.microsoft.com/office/powerpoint/2010/main" val="2919539107"/>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4BA0DD-23FE-8D49-88B0-251459B67DA1}"/>
              </a:ext>
            </a:extLst>
          </p:cNvPr>
          <p:cNvSpPr>
            <a:spLocks noGrp="1"/>
          </p:cNvSpPr>
          <p:nvPr>
            <p:ph type="title"/>
          </p:nvPr>
        </p:nvSpPr>
        <p:spPr/>
        <p:txBody>
          <a:bodyPr/>
          <a:lstStyle/>
          <a:p>
            <a:r>
              <a:rPr lang="en-US" dirty="0"/>
              <a:t>sPHENIX – The Next Step</a:t>
            </a:r>
          </a:p>
        </p:txBody>
      </p:sp>
      <p:pic>
        <p:nvPicPr>
          <p:cNvPr id="6" name="Picture 5">
            <a:extLst>
              <a:ext uri="{FF2B5EF4-FFF2-40B4-BE49-F238E27FC236}">
                <a16:creationId xmlns:a16="http://schemas.microsoft.com/office/drawing/2014/main" id="{E9EC35DA-5C4B-F641-B64C-F73EA55E8884}"/>
              </a:ext>
            </a:extLst>
          </p:cNvPr>
          <p:cNvPicPr>
            <a:picLocks noChangeAspect="1"/>
          </p:cNvPicPr>
          <p:nvPr/>
        </p:nvPicPr>
        <p:blipFill>
          <a:blip r:embed="rId3"/>
          <a:stretch>
            <a:fillRect/>
          </a:stretch>
        </p:blipFill>
        <p:spPr>
          <a:xfrm>
            <a:off x="3945022" y="1088740"/>
            <a:ext cx="8167516" cy="5756839"/>
          </a:xfrm>
          <a:prstGeom prst="rect">
            <a:avLst/>
          </a:prstGeom>
        </p:spPr>
      </p:pic>
      <p:sp>
        <p:nvSpPr>
          <p:cNvPr id="2" name="Content Placeholder 1">
            <a:extLst>
              <a:ext uri="{FF2B5EF4-FFF2-40B4-BE49-F238E27FC236}">
                <a16:creationId xmlns:a16="http://schemas.microsoft.com/office/drawing/2014/main" id="{922C55E2-C4F0-2240-AFE1-954132B14927}"/>
              </a:ext>
            </a:extLst>
          </p:cNvPr>
          <p:cNvSpPr>
            <a:spLocks noGrp="1"/>
          </p:cNvSpPr>
          <p:nvPr>
            <p:ph idx="1"/>
          </p:nvPr>
        </p:nvSpPr>
        <p:spPr>
          <a:xfrm>
            <a:off x="0" y="872716"/>
            <a:ext cx="12192000" cy="5867400"/>
          </a:xfrm>
        </p:spPr>
        <p:txBody>
          <a:bodyPr/>
          <a:lstStyle/>
          <a:p>
            <a:r>
              <a:rPr lang="en-US" dirty="0"/>
              <a:t>Open question:</a:t>
            </a:r>
            <a:br>
              <a:rPr lang="en-US" dirty="0"/>
            </a:br>
            <a:br>
              <a:rPr lang="en-US" dirty="0"/>
            </a:br>
            <a:r>
              <a:rPr lang="en-US" sz="2400" i="1" dirty="0">
                <a:solidFill>
                  <a:srgbClr val="FF0000"/>
                </a:solidFill>
              </a:rPr>
              <a:t>How do </a:t>
            </a:r>
            <a:br>
              <a:rPr lang="en-US" sz="2400" i="1" dirty="0">
                <a:solidFill>
                  <a:srgbClr val="FF0000"/>
                </a:solidFill>
              </a:rPr>
            </a:br>
            <a:r>
              <a:rPr lang="en-US" sz="2400" i="1" dirty="0">
                <a:solidFill>
                  <a:srgbClr val="FF0000"/>
                </a:solidFill>
              </a:rPr>
              <a:t>asymptotically free </a:t>
            </a:r>
            <a:br>
              <a:rPr lang="en-US" sz="2400" i="1" dirty="0">
                <a:solidFill>
                  <a:srgbClr val="FF0000"/>
                </a:solidFill>
              </a:rPr>
            </a:br>
            <a:r>
              <a:rPr lang="en-US" sz="2400" i="1" dirty="0">
                <a:solidFill>
                  <a:srgbClr val="FF0000"/>
                </a:solidFill>
              </a:rPr>
              <a:t>quarks and gluons</a:t>
            </a:r>
            <a:br>
              <a:rPr lang="en-US" sz="2400" i="1" dirty="0">
                <a:solidFill>
                  <a:srgbClr val="FF0000"/>
                </a:solidFill>
              </a:rPr>
            </a:br>
            <a:r>
              <a:rPr lang="en-US" sz="2400" i="1" dirty="0">
                <a:solidFill>
                  <a:srgbClr val="FF0000"/>
                </a:solidFill>
              </a:rPr>
              <a:t>conspire to form </a:t>
            </a:r>
            <a:br>
              <a:rPr lang="en-US" sz="2400" i="1" dirty="0">
                <a:solidFill>
                  <a:srgbClr val="FF0000"/>
                </a:solidFill>
              </a:rPr>
            </a:br>
            <a:r>
              <a:rPr lang="en-US" sz="2400" i="1" dirty="0">
                <a:solidFill>
                  <a:srgbClr val="FF0000"/>
                </a:solidFill>
              </a:rPr>
              <a:t>the world’s most</a:t>
            </a:r>
            <a:br>
              <a:rPr lang="en-US" sz="2400" i="1" dirty="0">
                <a:solidFill>
                  <a:srgbClr val="FF0000"/>
                </a:solidFill>
              </a:rPr>
            </a:br>
            <a:r>
              <a:rPr lang="en-US" sz="2400" i="1" dirty="0">
                <a:solidFill>
                  <a:srgbClr val="FF0000"/>
                </a:solidFill>
              </a:rPr>
              <a:t>perfect fluid?</a:t>
            </a:r>
          </a:p>
          <a:p>
            <a:r>
              <a:rPr lang="en-US" dirty="0"/>
              <a:t>To answer:</a:t>
            </a:r>
            <a:br>
              <a:rPr lang="en-US" dirty="0"/>
            </a:br>
            <a:br>
              <a:rPr lang="en-US" dirty="0"/>
            </a:br>
            <a:r>
              <a:rPr lang="en-US" sz="2400" i="1" dirty="0">
                <a:solidFill>
                  <a:srgbClr val="FF0000"/>
                </a:solidFill>
              </a:rPr>
              <a:t>Probe it on the smallest</a:t>
            </a:r>
            <a:br>
              <a:rPr lang="en-US" sz="2400" i="1" dirty="0">
                <a:solidFill>
                  <a:srgbClr val="FF0000"/>
                </a:solidFill>
              </a:rPr>
            </a:br>
            <a:r>
              <a:rPr lang="en-US" sz="2400" i="1" dirty="0">
                <a:solidFill>
                  <a:srgbClr val="FF0000"/>
                </a:solidFill>
              </a:rPr>
              <a:t>possible length scales</a:t>
            </a:r>
            <a:br>
              <a:rPr lang="en-US" sz="2400" i="1" dirty="0">
                <a:solidFill>
                  <a:srgbClr val="FF0000"/>
                </a:solidFill>
              </a:rPr>
            </a:br>
            <a:r>
              <a:rPr lang="en-US" sz="2400" i="1" dirty="0">
                <a:solidFill>
                  <a:srgbClr val="FF0000"/>
                </a:solidFill>
              </a:rPr>
              <a:t>with jets and heavy flavor. </a:t>
            </a:r>
            <a:endParaRPr lang="en-US" i="1" dirty="0">
              <a:solidFill>
                <a:srgbClr val="FF0000"/>
              </a:solidFill>
            </a:endParaRPr>
          </a:p>
        </p:txBody>
      </p:sp>
      <p:sp>
        <p:nvSpPr>
          <p:cNvPr id="4" name="Slide Number Placeholder 1">
            <a:extLst>
              <a:ext uri="{FF2B5EF4-FFF2-40B4-BE49-F238E27FC236}">
                <a16:creationId xmlns:a16="http://schemas.microsoft.com/office/drawing/2014/main" id="{E6CB74BE-5476-89E9-3F89-50FA41B81689}"/>
              </a:ext>
            </a:extLst>
          </p:cNvPr>
          <p:cNvSpPr>
            <a:spLocks noGrp="1"/>
          </p:cNvSpPr>
          <p:nvPr>
            <p:ph type="sldNum" sz="quarter" idx="12"/>
          </p:nvPr>
        </p:nvSpPr>
        <p:spPr>
          <a:xfrm>
            <a:off x="9700683" y="-16532"/>
            <a:ext cx="2540000" cy="457200"/>
          </a:xfrm>
        </p:spPr>
        <p:txBody>
          <a:bodyPr/>
          <a:lstStyle/>
          <a:p>
            <a:fld id="{8BD6E449-3554-473B-BE25-5F5374CC872B}" type="slidenum">
              <a:rPr lang="en-US" smtClean="0"/>
              <a:pPr/>
              <a:t>12</a:t>
            </a:fld>
            <a:endParaRPr lang="en-US" dirty="0"/>
          </a:p>
        </p:txBody>
      </p:sp>
    </p:spTree>
    <p:extLst>
      <p:ext uri="{BB962C8B-B14F-4D97-AF65-F5344CB8AC3E}">
        <p14:creationId xmlns:p14="http://schemas.microsoft.com/office/powerpoint/2010/main" val="3797417305"/>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4BA0DD-23FE-8D49-88B0-251459B67DA1}"/>
              </a:ext>
            </a:extLst>
          </p:cNvPr>
          <p:cNvSpPr>
            <a:spLocks noGrp="1"/>
          </p:cNvSpPr>
          <p:nvPr>
            <p:ph type="title"/>
          </p:nvPr>
        </p:nvSpPr>
        <p:spPr/>
        <p:txBody>
          <a:bodyPr/>
          <a:lstStyle/>
          <a:p>
            <a:r>
              <a:rPr lang="en-US" dirty="0"/>
              <a:t>sPHENIX – The Next Step</a:t>
            </a:r>
          </a:p>
        </p:txBody>
      </p:sp>
      <p:pic>
        <p:nvPicPr>
          <p:cNvPr id="6" name="Picture 5">
            <a:extLst>
              <a:ext uri="{FF2B5EF4-FFF2-40B4-BE49-F238E27FC236}">
                <a16:creationId xmlns:a16="http://schemas.microsoft.com/office/drawing/2014/main" id="{E9EC35DA-5C4B-F641-B64C-F73EA55E8884}"/>
              </a:ext>
            </a:extLst>
          </p:cNvPr>
          <p:cNvPicPr>
            <a:picLocks noChangeAspect="1"/>
          </p:cNvPicPr>
          <p:nvPr/>
        </p:nvPicPr>
        <p:blipFill>
          <a:blip r:embed="rId3"/>
          <a:stretch>
            <a:fillRect/>
          </a:stretch>
        </p:blipFill>
        <p:spPr>
          <a:xfrm>
            <a:off x="3945022" y="1088740"/>
            <a:ext cx="8167516" cy="5756839"/>
          </a:xfrm>
          <a:prstGeom prst="rect">
            <a:avLst/>
          </a:prstGeom>
        </p:spPr>
      </p:pic>
      <p:pic>
        <p:nvPicPr>
          <p:cNvPr id="7" name="Picture 6">
            <a:extLst>
              <a:ext uri="{FF2B5EF4-FFF2-40B4-BE49-F238E27FC236}">
                <a16:creationId xmlns:a16="http://schemas.microsoft.com/office/drawing/2014/main" id="{F6312872-8E74-256E-1CC8-692C0F0D59CF}"/>
              </a:ext>
            </a:extLst>
          </p:cNvPr>
          <p:cNvPicPr>
            <a:picLocks noChangeAspect="1"/>
          </p:cNvPicPr>
          <p:nvPr/>
        </p:nvPicPr>
        <p:blipFill>
          <a:blip r:embed="rId4"/>
          <a:stretch>
            <a:fillRect/>
          </a:stretch>
        </p:blipFill>
        <p:spPr>
          <a:xfrm>
            <a:off x="6023993" y="995250"/>
            <a:ext cx="5328592" cy="5889113"/>
          </a:xfrm>
          <a:prstGeom prst="rect">
            <a:avLst/>
          </a:prstGeom>
        </p:spPr>
      </p:pic>
      <p:sp>
        <p:nvSpPr>
          <p:cNvPr id="12" name="Content Placeholder 1">
            <a:extLst>
              <a:ext uri="{FF2B5EF4-FFF2-40B4-BE49-F238E27FC236}">
                <a16:creationId xmlns:a16="http://schemas.microsoft.com/office/drawing/2014/main" id="{31BA277B-2314-5E17-FECA-DA06E44DC202}"/>
              </a:ext>
            </a:extLst>
          </p:cNvPr>
          <p:cNvSpPr txBox="1">
            <a:spLocks/>
          </p:cNvSpPr>
          <p:nvPr/>
        </p:nvSpPr>
        <p:spPr bwMode="auto">
          <a:xfrm>
            <a:off x="0" y="872716"/>
            <a:ext cx="12192000" cy="5867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SzPct val="50000"/>
              <a:buFont typeface="Monotype Sorts" pitchFamily="2" charset="2"/>
              <a:buChar char="l"/>
              <a:defRPr sz="3200" b="0">
                <a:solidFill>
                  <a:srgbClr val="0000CC"/>
                </a:solidFill>
                <a:effectLst/>
                <a:latin typeface="+mn-lt"/>
                <a:ea typeface="+mn-ea"/>
                <a:cs typeface="+mn-cs"/>
              </a:defRPr>
            </a:lvl1pPr>
            <a:lvl2pPr marL="742950" indent="-285750" algn="l" rtl="0" eaLnBrk="0" fontAlgn="base" hangingPunct="0">
              <a:spcBef>
                <a:spcPct val="20000"/>
              </a:spcBef>
              <a:spcAft>
                <a:spcPct val="0"/>
              </a:spcAft>
              <a:buFont typeface="Marlett" pitchFamily="2" charset="2"/>
              <a:buChar char="4"/>
              <a:defRPr sz="2800" b="0">
                <a:solidFill>
                  <a:srgbClr val="FF0000"/>
                </a:solidFill>
                <a:latin typeface="+mn-lt"/>
              </a:defRPr>
            </a:lvl2pPr>
            <a:lvl3pPr marL="1143000" indent="-228600" algn="l" rtl="0" eaLnBrk="0" fontAlgn="base" hangingPunct="0">
              <a:spcBef>
                <a:spcPct val="20000"/>
              </a:spcBef>
              <a:spcAft>
                <a:spcPct val="0"/>
              </a:spcAft>
              <a:buSzPct val="75000"/>
              <a:buFont typeface="Monotype Sorts" pitchFamily="2" charset="2"/>
              <a:buChar char="o"/>
              <a:defRPr sz="2000" b="0">
                <a:solidFill>
                  <a:srgbClr val="333300"/>
                </a:solidFill>
                <a:latin typeface="+mn-lt"/>
              </a:defRPr>
            </a:lvl3pPr>
            <a:lvl4pPr marL="1600200" indent="-228600" algn="l" rtl="0" eaLnBrk="0" fontAlgn="base" hangingPunct="0">
              <a:spcBef>
                <a:spcPct val="20000"/>
              </a:spcBef>
              <a:spcAft>
                <a:spcPct val="0"/>
              </a:spcAft>
              <a:buFont typeface="CommonBullets" pitchFamily="34" charset="2"/>
              <a:buChar char="u"/>
              <a:defRPr sz="1600" b="0">
                <a:solidFill>
                  <a:srgbClr val="CC3300"/>
                </a:solidFill>
                <a:latin typeface="+mn-lt"/>
              </a:defRPr>
            </a:lvl4pPr>
            <a:lvl5pPr marL="2057400" indent="-228600" algn="l" rtl="0" eaLnBrk="0" fontAlgn="base" hangingPunct="0">
              <a:spcBef>
                <a:spcPct val="20000"/>
              </a:spcBef>
              <a:spcAft>
                <a:spcPct val="0"/>
              </a:spcAft>
              <a:buChar char="–"/>
              <a:defRPr sz="1100" b="0">
                <a:solidFill>
                  <a:srgbClr val="FF0066"/>
                </a:solidFill>
                <a:effectLst>
                  <a:outerShdw blurRad="38100" dist="38100" dir="2700000" algn="tl">
                    <a:srgbClr val="C0C0C0"/>
                  </a:outerShdw>
                </a:effectLst>
                <a:latin typeface="+mn-lt"/>
              </a:defRPr>
            </a:lvl5pPr>
            <a:lvl6pPr marL="2514600" indent="-228600" algn="l" rtl="0" eaLnBrk="0" fontAlgn="base" hangingPunct="0">
              <a:spcBef>
                <a:spcPct val="20000"/>
              </a:spcBef>
              <a:spcAft>
                <a:spcPct val="0"/>
              </a:spcAft>
              <a:buChar char="–"/>
              <a:defRPr sz="1000" b="1">
                <a:solidFill>
                  <a:srgbClr val="FF0066"/>
                </a:solidFill>
                <a:effectLst>
                  <a:outerShdw blurRad="38100" dist="38100" dir="2700000" algn="tl">
                    <a:srgbClr val="C0C0C0"/>
                  </a:outerShdw>
                </a:effectLst>
                <a:latin typeface="+mn-lt"/>
              </a:defRPr>
            </a:lvl6pPr>
            <a:lvl7pPr marL="2971800" indent="-228600" algn="l" rtl="0" eaLnBrk="0" fontAlgn="base" hangingPunct="0">
              <a:spcBef>
                <a:spcPct val="20000"/>
              </a:spcBef>
              <a:spcAft>
                <a:spcPct val="0"/>
              </a:spcAft>
              <a:buChar char="–"/>
              <a:defRPr sz="1000" b="1">
                <a:solidFill>
                  <a:srgbClr val="FF0066"/>
                </a:solidFill>
                <a:effectLst>
                  <a:outerShdw blurRad="38100" dist="38100" dir="2700000" algn="tl">
                    <a:srgbClr val="C0C0C0"/>
                  </a:outerShdw>
                </a:effectLst>
                <a:latin typeface="+mn-lt"/>
              </a:defRPr>
            </a:lvl7pPr>
            <a:lvl8pPr marL="3429000" indent="-228600" algn="l" rtl="0" eaLnBrk="0" fontAlgn="base" hangingPunct="0">
              <a:spcBef>
                <a:spcPct val="20000"/>
              </a:spcBef>
              <a:spcAft>
                <a:spcPct val="0"/>
              </a:spcAft>
              <a:buChar char="–"/>
              <a:defRPr sz="1000" b="1">
                <a:solidFill>
                  <a:srgbClr val="FF0066"/>
                </a:solidFill>
                <a:effectLst>
                  <a:outerShdw blurRad="38100" dist="38100" dir="2700000" algn="tl">
                    <a:srgbClr val="C0C0C0"/>
                  </a:outerShdw>
                </a:effectLst>
                <a:latin typeface="+mn-lt"/>
              </a:defRPr>
            </a:lvl8pPr>
            <a:lvl9pPr marL="3886200" indent="-228600" algn="l" rtl="0" eaLnBrk="0" fontAlgn="base" hangingPunct="0">
              <a:spcBef>
                <a:spcPct val="20000"/>
              </a:spcBef>
              <a:spcAft>
                <a:spcPct val="0"/>
              </a:spcAft>
              <a:buChar char="–"/>
              <a:defRPr sz="1000" b="1">
                <a:solidFill>
                  <a:srgbClr val="FF0066"/>
                </a:solidFill>
                <a:effectLst>
                  <a:outerShdw blurRad="38100" dist="38100" dir="2700000" algn="tl">
                    <a:srgbClr val="C0C0C0"/>
                  </a:outerShdw>
                </a:effectLst>
                <a:latin typeface="+mn-lt"/>
              </a:defRPr>
            </a:lvl9pPr>
          </a:lstStyle>
          <a:p>
            <a:r>
              <a:rPr kumimoji="0" lang="en-US" i="0" kern="0" dirty="0"/>
              <a:t>Open question:</a:t>
            </a:r>
            <a:br>
              <a:rPr kumimoji="0" lang="en-US" i="0" kern="0" dirty="0"/>
            </a:br>
            <a:br>
              <a:rPr kumimoji="0" lang="en-US" i="0" kern="0" dirty="0"/>
            </a:br>
            <a:r>
              <a:rPr kumimoji="0" lang="en-US" sz="2400" i="1" kern="0" dirty="0">
                <a:solidFill>
                  <a:srgbClr val="FF0000"/>
                </a:solidFill>
              </a:rPr>
              <a:t>How do </a:t>
            </a:r>
            <a:br>
              <a:rPr kumimoji="0" lang="en-US" sz="2400" i="1" kern="0" dirty="0">
                <a:solidFill>
                  <a:srgbClr val="FF0000"/>
                </a:solidFill>
              </a:rPr>
            </a:br>
            <a:r>
              <a:rPr kumimoji="0" lang="en-US" sz="2400" i="1" kern="0" dirty="0">
                <a:solidFill>
                  <a:srgbClr val="FF0000"/>
                </a:solidFill>
              </a:rPr>
              <a:t>asymptotically free </a:t>
            </a:r>
            <a:br>
              <a:rPr kumimoji="0" lang="en-US" sz="2400" i="1" kern="0" dirty="0">
                <a:solidFill>
                  <a:srgbClr val="FF0000"/>
                </a:solidFill>
              </a:rPr>
            </a:br>
            <a:r>
              <a:rPr kumimoji="0" lang="en-US" sz="2400" i="1" kern="0" dirty="0">
                <a:solidFill>
                  <a:srgbClr val="FF0000"/>
                </a:solidFill>
              </a:rPr>
              <a:t>quarks and gluons</a:t>
            </a:r>
            <a:br>
              <a:rPr kumimoji="0" lang="en-US" sz="2400" i="1" kern="0" dirty="0">
                <a:solidFill>
                  <a:srgbClr val="FF0000"/>
                </a:solidFill>
              </a:rPr>
            </a:br>
            <a:r>
              <a:rPr kumimoji="0" lang="en-US" sz="2400" i="1" kern="0" dirty="0">
                <a:solidFill>
                  <a:srgbClr val="FF0000"/>
                </a:solidFill>
              </a:rPr>
              <a:t>conspire to form </a:t>
            </a:r>
            <a:br>
              <a:rPr kumimoji="0" lang="en-US" sz="2400" i="1" kern="0" dirty="0">
                <a:solidFill>
                  <a:srgbClr val="FF0000"/>
                </a:solidFill>
              </a:rPr>
            </a:br>
            <a:r>
              <a:rPr kumimoji="0" lang="en-US" sz="2400" i="1" kern="0" dirty="0">
                <a:solidFill>
                  <a:srgbClr val="FF0000"/>
                </a:solidFill>
              </a:rPr>
              <a:t>the world’s most</a:t>
            </a:r>
            <a:br>
              <a:rPr kumimoji="0" lang="en-US" sz="2400" i="1" kern="0" dirty="0">
                <a:solidFill>
                  <a:srgbClr val="FF0000"/>
                </a:solidFill>
              </a:rPr>
            </a:br>
            <a:r>
              <a:rPr kumimoji="0" lang="en-US" sz="2400" i="1" kern="0" dirty="0">
                <a:solidFill>
                  <a:srgbClr val="FF0000"/>
                </a:solidFill>
              </a:rPr>
              <a:t>perfect fluid?</a:t>
            </a:r>
          </a:p>
          <a:p>
            <a:r>
              <a:rPr kumimoji="0" lang="en-US" i="0" kern="0" dirty="0"/>
              <a:t>To answer:</a:t>
            </a:r>
            <a:br>
              <a:rPr kumimoji="0" lang="en-US" i="0" kern="0" dirty="0"/>
            </a:br>
            <a:br>
              <a:rPr kumimoji="0" lang="en-US" i="0" kern="0" dirty="0"/>
            </a:br>
            <a:r>
              <a:rPr kumimoji="0" lang="en-US" sz="2400" i="1" kern="0" dirty="0">
                <a:solidFill>
                  <a:srgbClr val="FF0000"/>
                </a:solidFill>
              </a:rPr>
              <a:t>Probe it on the smallest</a:t>
            </a:r>
            <a:br>
              <a:rPr kumimoji="0" lang="en-US" sz="2400" i="1" kern="0" dirty="0">
                <a:solidFill>
                  <a:srgbClr val="FF0000"/>
                </a:solidFill>
              </a:rPr>
            </a:br>
            <a:r>
              <a:rPr kumimoji="0" lang="en-US" sz="2400" i="1" kern="0" dirty="0">
                <a:solidFill>
                  <a:srgbClr val="FF0000"/>
                </a:solidFill>
              </a:rPr>
              <a:t>possible length scales</a:t>
            </a:r>
            <a:br>
              <a:rPr kumimoji="0" lang="en-US" sz="2400" i="1" kern="0" dirty="0">
                <a:solidFill>
                  <a:srgbClr val="FF0000"/>
                </a:solidFill>
              </a:rPr>
            </a:br>
            <a:r>
              <a:rPr kumimoji="0" lang="en-US" sz="2400" i="1" kern="0" dirty="0">
                <a:solidFill>
                  <a:srgbClr val="FF0000"/>
                </a:solidFill>
              </a:rPr>
              <a:t>with jets and heavy flavor. </a:t>
            </a:r>
            <a:endParaRPr kumimoji="0" lang="en-US" i="1" kern="0" dirty="0">
              <a:solidFill>
                <a:srgbClr val="FF0000"/>
              </a:solidFill>
            </a:endParaRPr>
          </a:p>
        </p:txBody>
      </p:sp>
      <p:sp>
        <p:nvSpPr>
          <p:cNvPr id="13" name="Slide Number Placeholder 1">
            <a:extLst>
              <a:ext uri="{FF2B5EF4-FFF2-40B4-BE49-F238E27FC236}">
                <a16:creationId xmlns:a16="http://schemas.microsoft.com/office/drawing/2014/main" id="{DAF9D542-CC5B-2637-AC44-3998C8EE1350}"/>
              </a:ext>
            </a:extLst>
          </p:cNvPr>
          <p:cNvSpPr>
            <a:spLocks noGrp="1"/>
          </p:cNvSpPr>
          <p:nvPr>
            <p:ph type="sldNum" sz="quarter" idx="12"/>
          </p:nvPr>
        </p:nvSpPr>
        <p:spPr>
          <a:xfrm>
            <a:off x="9700683" y="-16532"/>
            <a:ext cx="2540000" cy="457200"/>
          </a:xfrm>
        </p:spPr>
        <p:txBody>
          <a:bodyPr/>
          <a:lstStyle/>
          <a:p>
            <a:fld id="{8BD6E449-3554-473B-BE25-5F5374CC872B}" type="slidenum">
              <a:rPr lang="en-US" smtClean="0"/>
              <a:pPr/>
              <a:t>13</a:t>
            </a:fld>
            <a:endParaRPr lang="en-US" dirty="0"/>
          </a:p>
        </p:txBody>
      </p:sp>
    </p:spTree>
    <p:extLst>
      <p:ext uri="{BB962C8B-B14F-4D97-AF65-F5344CB8AC3E}">
        <p14:creationId xmlns:p14="http://schemas.microsoft.com/office/powerpoint/2010/main" val="1747849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4BA0DD-23FE-8D49-88B0-251459B67DA1}"/>
              </a:ext>
            </a:extLst>
          </p:cNvPr>
          <p:cNvSpPr>
            <a:spLocks noGrp="1"/>
          </p:cNvSpPr>
          <p:nvPr>
            <p:ph type="title"/>
          </p:nvPr>
        </p:nvSpPr>
        <p:spPr/>
        <p:txBody>
          <a:bodyPr/>
          <a:lstStyle/>
          <a:p>
            <a:r>
              <a:rPr lang="en-US" dirty="0"/>
              <a:t>sPHENIX – The Next Step</a:t>
            </a:r>
          </a:p>
        </p:txBody>
      </p:sp>
      <p:pic>
        <p:nvPicPr>
          <p:cNvPr id="6" name="Picture 5">
            <a:extLst>
              <a:ext uri="{FF2B5EF4-FFF2-40B4-BE49-F238E27FC236}">
                <a16:creationId xmlns:a16="http://schemas.microsoft.com/office/drawing/2014/main" id="{E9EC35DA-5C4B-F641-B64C-F73EA55E8884}"/>
              </a:ext>
            </a:extLst>
          </p:cNvPr>
          <p:cNvPicPr>
            <a:picLocks noChangeAspect="1"/>
          </p:cNvPicPr>
          <p:nvPr/>
        </p:nvPicPr>
        <p:blipFill>
          <a:blip r:embed="rId3"/>
          <a:stretch>
            <a:fillRect/>
          </a:stretch>
        </p:blipFill>
        <p:spPr>
          <a:xfrm>
            <a:off x="3945022" y="1088740"/>
            <a:ext cx="8167516" cy="5756839"/>
          </a:xfrm>
          <a:prstGeom prst="rect">
            <a:avLst/>
          </a:prstGeom>
        </p:spPr>
      </p:pic>
      <p:pic>
        <p:nvPicPr>
          <p:cNvPr id="7" name="Picture 6">
            <a:extLst>
              <a:ext uri="{FF2B5EF4-FFF2-40B4-BE49-F238E27FC236}">
                <a16:creationId xmlns:a16="http://schemas.microsoft.com/office/drawing/2014/main" id="{F6312872-8E74-256E-1CC8-692C0F0D59CF}"/>
              </a:ext>
            </a:extLst>
          </p:cNvPr>
          <p:cNvPicPr>
            <a:picLocks noChangeAspect="1"/>
          </p:cNvPicPr>
          <p:nvPr/>
        </p:nvPicPr>
        <p:blipFill>
          <a:blip r:embed="rId4"/>
          <a:stretch>
            <a:fillRect/>
          </a:stretch>
        </p:blipFill>
        <p:spPr>
          <a:xfrm>
            <a:off x="6023993" y="995250"/>
            <a:ext cx="5328592" cy="5889113"/>
          </a:xfrm>
          <a:prstGeom prst="rect">
            <a:avLst/>
          </a:prstGeom>
        </p:spPr>
      </p:pic>
      <p:sp>
        <p:nvSpPr>
          <p:cNvPr id="9" name="Content Placeholder 1">
            <a:extLst>
              <a:ext uri="{FF2B5EF4-FFF2-40B4-BE49-F238E27FC236}">
                <a16:creationId xmlns:a16="http://schemas.microsoft.com/office/drawing/2014/main" id="{F5C6F0C6-FC7D-15F7-FE50-F7B364C2E15C}"/>
              </a:ext>
            </a:extLst>
          </p:cNvPr>
          <p:cNvSpPr>
            <a:spLocks noGrp="1"/>
          </p:cNvSpPr>
          <p:nvPr>
            <p:ph idx="1"/>
          </p:nvPr>
        </p:nvSpPr>
        <p:spPr>
          <a:xfrm>
            <a:off x="0" y="872716"/>
            <a:ext cx="12192000" cy="5867400"/>
          </a:xfrm>
        </p:spPr>
        <p:txBody>
          <a:bodyPr/>
          <a:lstStyle/>
          <a:p>
            <a:r>
              <a:rPr lang="en-US" dirty="0"/>
              <a:t>Open question:</a:t>
            </a:r>
            <a:br>
              <a:rPr lang="en-US" dirty="0"/>
            </a:br>
            <a:br>
              <a:rPr lang="en-US" dirty="0"/>
            </a:br>
            <a:r>
              <a:rPr lang="en-US" sz="2400" i="1" dirty="0">
                <a:solidFill>
                  <a:srgbClr val="FF0000"/>
                </a:solidFill>
              </a:rPr>
              <a:t>How do </a:t>
            </a:r>
            <a:br>
              <a:rPr lang="en-US" sz="2400" i="1" dirty="0">
                <a:solidFill>
                  <a:srgbClr val="FF0000"/>
                </a:solidFill>
              </a:rPr>
            </a:br>
            <a:r>
              <a:rPr lang="en-US" sz="2400" i="1" dirty="0">
                <a:solidFill>
                  <a:srgbClr val="FF0000"/>
                </a:solidFill>
              </a:rPr>
              <a:t>asymptotically free </a:t>
            </a:r>
            <a:br>
              <a:rPr lang="en-US" sz="2400" i="1" dirty="0">
                <a:solidFill>
                  <a:srgbClr val="FF0000"/>
                </a:solidFill>
              </a:rPr>
            </a:br>
            <a:r>
              <a:rPr lang="en-US" sz="2400" i="1" dirty="0">
                <a:solidFill>
                  <a:srgbClr val="FF0000"/>
                </a:solidFill>
              </a:rPr>
              <a:t>quarks and gluons</a:t>
            </a:r>
            <a:br>
              <a:rPr lang="en-US" sz="2400" i="1" dirty="0">
                <a:solidFill>
                  <a:srgbClr val="FF0000"/>
                </a:solidFill>
              </a:rPr>
            </a:br>
            <a:r>
              <a:rPr lang="en-US" sz="2400" i="1" dirty="0">
                <a:solidFill>
                  <a:srgbClr val="FF0000"/>
                </a:solidFill>
              </a:rPr>
              <a:t>conspire to form </a:t>
            </a:r>
            <a:br>
              <a:rPr lang="en-US" sz="2400" i="1" dirty="0">
                <a:solidFill>
                  <a:srgbClr val="FF0000"/>
                </a:solidFill>
              </a:rPr>
            </a:br>
            <a:r>
              <a:rPr lang="en-US" sz="2400" i="1" dirty="0">
                <a:solidFill>
                  <a:srgbClr val="FF0000"/>
                </a:solidFill>
              </a:rPr>
              <a:t>the world’s most</a:t>
            </a:r>
            <a:br>
              <a:rPr lang="en-US" sz="2400" i="1" dirty="0">
                <a:solidFill>
                  <a:srgbClr val="FF0000"/>
                </a:solidFill>
              </a:rPr>
            </a:br>
            <a:r>
              <a:rPr lang="en-US" sz="2400" i="1" dirty="0">
                <a:solidFill>
                  <a:srgbClr val="FF0000"/>
                </a:solidFill>
              </a:rPr>
              <a:t>perfect fluid?</a:t>
            </a:r>
          </a:p>
          <a:p>
            <a:r>
              <a:rPr lang="en-US" dirty="0"/>
              <a:t>To answer:</a:t>
            </a:r>
            <a:br>
              <a:rPr lang="en-US" dirty="0"/>
            </a:br>
            <a:br>
              <a:rPr lang="en-US" dirty="0"/>
            </a:br>
            <a:r>
              <a:rPr lang="en-US" sz="2400" i="1" dirty="0">
                <a:solidFill>
                  <a:srgbClr val="FF0000"/>
                </a:solidFill>
              </a:rPr>
              <a:t>Probe it on the smallest</a:t>
            </a:r>
            <a:br>
              <a:rPr lang="en-US" sz="2400" i="1" dirty="0">
                <a:solidFill>
                  <a:srgbClr val="FF0000"/>
                </a:solidFill>
              </a:rPr>
            </a:br>
            <a:r>
              <a:rPr lang="en-US" sz="2400" i="1" dirty="0">
                <a:solidFill>
                  <a:srgbClr val="FF0000"/>
                </a:solidFill>
              </a:rPr>
              <a:t>possible length scales</a:t>
            </a:r>
            <a:br>
              <a:rPr lang="en-US" sz="2400" i="1" dirty="0">
                <a:solidFill>
                  <a:srgbClr val="FF0000"/>
                </a:solidFill>
              </a:rPr>
            </a:br>
            <a:r>
              <a:rPr lang="en-US" sz="2400" i="1" dirty="0">
                <a:solidFill>
                  <a:srgbClr val="FF0000"/>
                </a:solidFill>
              </a:rPr>
              <a:t>with jets and heavy flavor. </a:t>
            </a:r>
            <a:endParaRPr lang="en-US" i="1" dirty="0">
              <a:solidFill>
                <a:srgbClr val="FF0000"/>
              </a:solidFill>
            </a:endParaRPr>
          </a:p>
        </p:txBody>
      </p:sp>
      <p:sp>
        <p:nvSpPr>
          <p:cNvPr id="2" name="Slide Number Placeholder 1">
            <a:extLst>
              <a:ext uri="{FF2B5EF4-FFF2-40B4-BE49-F238E27FC236}">
                <a16:creationId xmlns:a16="http://schemas.microsoft.com/office/drawing/2014/main" id="{28EADE98-DB5A-7D6F-A54F-461890617CF4}"/>
              </a:ext>
            </a:extLst>
          </p:cNvPr>
          <p:cNvSpPr>
            <a:spLocks noGrp="1"/>
          </p:cNvSpPr>
          <p:nvPr>
            <p:ph type="sldNum" sz="quarter" idx="12"/>
          </p:nvPr>
        </p:nvSpPr>
        <p:spPr>
          <a:xfrm>
            <a:off x="9700683" y="-16532"/>
            <a:ext cx="2540000" cy="457200"/>
          </a:xfrm>
        </p:spPr>
        <p:txBody>
          <a:bodyPr/>
          <a:lstStyle/>
          <a:p>
            <a:fld id="{8BD6E449-3554-473B-BE25-5F5374CC872B}" type="slidenum">
              <a:rPr lang="en-US" smtClean="0"/>
              <a:pPr/>
              <a:t>14</a:t>
            </a:fld>
            <a:endParaRPr lang="en-US" dirty="0"/>
          </a:p>
        </p:txBody>
      </p:sp>
      <p:pic>
        <p:nvPicPr>
          <p:cNvPr id="4" name="Picture 3">
            <a:extLst>
              <a:ext uri="{FF2B5EF4-FFF2-40B4-BE49-F238E27FC236}">
                <a16:creationId xmlns:a16="http://schemas.microsoft.com/office/drawing/2014/main" id="{FC9C30FC-E05D-D63E-E080-CCFF382800CE}"/>
              </a:ext>
            </a:extLst>
          </p:cNvPr>
          <p:cNvPicPr>
            <a:picLocks noChangeAspect="1"/>
          </p:cNvPicPr>
          <p:nvPr/>
        </p:nvPicPr>
        <p:blipFill>
          <a:blip r:embed="rId5"/>
          <a:stretch>
            <a:fillRect/>
          </a:stretch>
        </p:blipFill>
        <p:spPr>
          <a:xfrm>
            <a:off x="6059996" y="1001452"/>
            <a:ext cx="5125357" cy="5559896"/>
          </a:xfrm>
          <a:prstGeom prst="rect">
            <a:avLst/>
          </a:prstGeom>
        </p:spPr>
      </p:pic>
    </p:spTree>
    <p:extLst>
      <p:ext uri="{BB962C8B-B14F-4D97-AF65-F5344CB8AC3E}">
        <p14:creationId xmlns:p14="http://schemas.microsoft.com/office/powerpoint/2010/main" val="292718696"/>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标题 1">
            <a:extLst>
              <a:ext uri="{FF2B5EF4-FFF2-40B4-BE49-F238E27FC236}">
                <a16:creationId xmlns:a16="http://schemas.microsoft.com/office/drawing/2014/main" id="{0DB9AC2B-9209-4226-876B-B523B25D9AFC}"/>
              </a:ext>
            </a:extLst>
          </p:cNvPr>
          <p:cNvSpPr>
            <a:spLocks noGrp="1" noChangeArrowheads="1"/>
          </p:cNvSpPr>
          <p:nvPr>
            <p:ph type="title"/>
          </p:nvPr>
        </p:nvSpPr>
        <p:spPr/>
        <p:txBody>
          <a:bodyPr/>
          <a:lstStyle/>
          <a:p>
            <a:r>
              <a:rPr lang="en-US" altLang="zh-CN" dirty="0">
                <a:ea typeface="宋体" panose="02010600030101010101" pitchFamily="2" charset="-122"/>
              </a:rPr>
              <a:t>sPHENIX Science Mission</a:t>
            </a:r>
            <a:endParaRPr lang="zh-CN" altLang="en-US" dirty="0">
              <a:ea typeface="宋体" panose="02010600030101010101" pitchFamily="2" charset="-122"/>
            </a:endParaRPr>
          </a:p>
        </p:txBody>
      </p:sp>
      <p:grpSp>
        <p:nvGrpSpPr>
          <p:cNvPr id="7171" name="组合 11">
            <a:extLst>
              <a:ext uri="{FF2B5EF4-FFF2-40B4-BE49-F238E27FC236}">
                <a16:creationId xmlns:a16="http://schemas.microsoft.com/office/drawing/2014/main" id="{3FD9AF29-CBC9-4A80-9AF3-6E09B753B91D}"/>
              </a:ext>
            </a:extLst>
          </p:cNvPr>
          <p:cNvGrpSpPr>
            <a:grpSpLocks/>
          </p:cNvGrpSpPr>
          <p:nvPr/>
        </p:nvGrpSpPr>
        <p:grpSpPr bwMode="auto">
          <a:xfrm>
            <a:off x="5519936" y="3068960"/>
            <a:ext cx="5965825" cy="3654425"/>
            <a:chOff x="4839533" y="3127131"/>
            <a:chExt cx="5966438" cy="3654580"/>
          </a:xfrm>
        </p:grpSpPr>
        <p:sp>
          <p:nvSpPr>
            <p:cNvPr id="8" name="卷形: 水平 7">
              <a:extLst>
                <a:ext uri="{FF2B5EF4-FFF2-40B4-BE49-F238E27FC236}">
                  <a16:creationId xmlns:a16="http://schemas.microsoft.com/office/drawing/2014/main" id="{CEEE9F3F-E072-4692-BCA6-5DED54330D67}"/>
                </a:ext>
              </a:extLst>
            </p:cNvPr>
            <p:cNvSpPr/>
            <p:nvPr/>
          </p:nvSpPr>
          <p:spPr bwMode="auto">
            <a:xfrm rot="10800000">
              <a:off x="4839533" y="3127131"/>
              <a:ext cx="5966438" cy="3654580"/>
            </a:xfrm>
            <a:prstGeom prst="horizontalScroll">
              <a:avLst/>
            </a:prstGeom>
            <a:pattFill prst="lgConfetti">
              <a:fgClr>
                <a:srgbClr val="FFF9D6"/>
              </a:fgClr>
              <a:bgClr>
                <a:schemeClr val="bg1"/>
              </a:bgClr>
            </a:pattFill>
            <a:ln w="9525" cap="flat" cmpd="sng" algn="ctr">
              <a:solidFill>
                <a:schemeClr val="accent4">
                  <a:lumMod val="50000"/>
                  <a:lumOff val="50000"/>
                </a:schemeClr>
              </a:solidFill>
              <a:prstDash val="solid"/>
              <a:round/>
              <a:headEnd type="none" w="med" len="med"/>
              <a:tailEnd type="none" w="med" len="med"/>
            </a:ln>
            <a:effectLst>
              <a:outerShdw blurRad="38100" dist="76200" dir="2700000" algn="tl" rotWithShape="0">
                <a:prstClr val="black">
                  <a:alpha val="40000"/>
                </a:prstClr>
              </a:outerShdw>
            </a:effec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zh-CN" altLang="en-US">
                <a:ea typeface="宋体" panose="02010600030101010101" pitchFamily="2" charset="-122"/>
              </a:endParaRPr>
            </a:p>
          </p:txBody>
        </p:sp>
        <p:sp>
          <p:nvSpPr>
            <p:cNvPr id="7180" name="文本框 6">
              <a:extLst>
                <a:ext uri="{FF2B5EF4-FFF2-40B4-BE49-F238E27FC236}">
                  <a16:creationId xmlns:a16="http://schemas.microsoft.com/office/drawing/2014/main" id="{7CBCA047-05D0-438E-B012-E84FFA817A5F}"/>
                </a:ext>
              </a:extLst>
            </p:cNvPr>
            <p:cNvSpPr txBox="1">
              <a:spLocks noChangeArrowheads="1"/>
            </p:cNvSpPr>
            <p:nvPr/>
          </p:nvSpPr>
          <p:spPr bwMode="auto">
            <a:xfrm>
              <a:off x="5044286" y="3723314"/>
              <a:ext cx="5139814" cy="2216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ClrTx/>
                <a:buFont typeface="Wingdings" panose="05000000000000000000" pitchFamily="2" charset="2"/>
                <a:buChar char="ü"/>
              </a:pPr>
              <a:r>
                <a:rPr lang="en-US" altLang="zh-CN" sz="1600" dirty="0">
                  <a:solidFill>
                    <a:srgbClr val="B44B04"/>
                  </a:solidFill>
                  <a:latin typeface="Book Antiqua" panose="02040602050305030304" pitchFamily="18" charset="0"/>
                  <a:ea typeface="宋体" panose="02010600030101010101" pitchFamily="2" charset="-122"/>
                  <a:cs typeface="Arial" panose="020B0604020202020204" pitchFamily="34" charset="0"/>
                </a:rPr>
                <a:t>sPHENIX will be the first new collider detector in over twenty years (!)</a:t>
              </a:r>
            </a:p>
            <a:p>
              <a:pPr algn="just">
                <a:spcBef>
                  <a:spcPts val="600"/>
                </a:spcBef>
                <a:buClrTx/>
                <a:buFont typeface="Wingdings" panose="05000000000000000000" pitchFamily="2" charset="2"/>
                <a:buChar char="ü"/>
              </a:pPr>
              <a:r>
                <a:rPr lang="en-US" altLang="zh-CN" sz="1600" dirty="0">
                  <a:solidFill>
                    <a:srgbClr val="B44B04"/>
                  </a:solidFill>
                  <a:latin typeface="Book Antiqua" panose="02040602050305030304" pitchFamily="18" charset="0"/>
                  <a:ea typeface="宋体" panose="02010600030101010101" pitchFamily="2" charset="-122"/>
                  <a:cs typeface="Arial" panose="020B0604020202020204" pitchFamily="34" charset="0"/>
                </a:rPr>
                <a:t>performing very high precision studies of jet production, jet substructure and open and hidden heavy flavor over an unprecedented kinematic range at RHIC    ;</a:t>
              </a:r>
            </a:p>
            <a:p>
              <a:pPr algn="just">
                <a:spcBef>
                  <a:spcPts val="600"/>
                </a:spcBef>
                <a:buClrTx/>
                <a:buFont typeface="Wingdings" panose="05000000000000000000" pitchFamily="2" charset="2"/>
                <a:buChar char="ü"/>
              </a:pPr>
              <a:r>
                <a:rPr lang="en-US" altLang="zh-CN" sz="1600" dirty="0">
                  <a:solidFill>
                    <a:srgbClr val="B44B04"/>
                  </a:solidFill>
                  <a:latin typeface="Book Antiqua" panose="02040602050305030304" pitchFamily="18" charset="0"/>
                  <a:ea typeface="宋体" panose="02010600030101010101" pitchFamily="2" charset="-122"/>
                  <a:cs typeface="Arial" panose="020B0604020202020204" pitchFamily="34" charset="0"/>
                </a:rPr>
                <a:t>distinguished by high rate capability and large acceptance, combined with high precision tracking and electromagnetic and hadronic calorimetry.</a:t>
              </a:r>
              <a:endParaRPr lang="zh-CN" altLang="en-US" sz="1600" dirty="0">
                <a:solidFill>
                  <a:srgbClr val="B44B04"/>
                </a:solidFill>
                <a:latin typeface="Book Antiqua" panose="02040602050305030304" pitchFamily="18" charset="0"/>
                <a:ea typeface="宋体" panose="02010600030101010101" pitchFamily="2" charset="-122"/>
                <a:cs typeface="Arial" panose="020B0604020202020204" pitchFamily="34" charset="0"/>
              </a:endParaRPr>
            </a:p>
          </p:txBody>
        </p:sp>
      </p:grpSp>
      <p:pic>
        <p:nvPicPr>
          <p:cNvPr id="7172" name="图片 1">
            <a:extLst>
              <a:ext uri="{FF2B5EF4-FFF2-40B4-BE49-F238E27FC236}">
                <a16:creationId xmlns:a16="http://schemas.microsoft.com/office/drawing/2014/main" id="{9B092A82-A799-41EB-8E52-7671ADC7D1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9768" y="1047478"/>
            <a:ext cx="4400872" cy="5675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a:extLst>
              <a:ext uri="{FF2B5EF4-FFF2-40B4-BE49-F238E27FC236}">
                <a16:creationId xmlns:a16="http://schemas.microsoft.com/office/drawing/2014/main" id="{8DA76CAF-7545-4F97-8679-755AD25C4DCE}"/>
              </a:ext>
            </a:extLst>
          </p:cNvPr>
          <p:cNvPicPr>
            <a:picLocks noChangeAspect="1"/>
          </p:cNvPicPr>
          <p:nvPr/>
        </p:nvPicPr>
        <p:blipFill>
          <a:blip r:embed="rId3"/>
          <a:stretch>
            <a:fillRect/>
          </a:stretch>
        </p:blipFill>
        <p:spPr>
          <a:xfrm>
            <a:off x="5860399" y="1163639"/>
            <a:ext cx="5060137" cy="2215991"/>
          </a:xfrm>
          <a:prstGeom prst="rect">
            <a:avLst/>
          </a:prstGeom>
          <a:ln>
            <a:solidFill>
              <a:schemeClr val="tx1"/>
            </a:solidFill>
          </a:ln>
          <a:effectLst>
            <a:outerShdw blurRad="38100" dist="88900" dir="2700000" algn="tl" rotWithShape="0">
              <a:prstClr val="black">
                <a:alpha val="39000"/>
              </a:prstClr>
            </a:outerShdw>
          </a:effectLst>
        </p:spPr>
      </p:pic>
      <p:sp>
        <p:nvSpPr>
          <p:cNvPr id="2" name="Slide Number Placeholder 1">
            <a:extLst>
              <a:ext uri="{FF2B5EF4-FFF2-40B4-BE49-F238E27FC236}">
                <a16:creationId xmlns:a16="http://schemas.microsoft.com/office/drawing/2014/main" id="{F5C47CD7-54BC-FEE1-26F3-C6586EC54451}"/>
              </a:ext>
            </a:extLst>
          </p:cNvPr>
          <p:cNvSpPr>
            <a:spLocks noGrp="1"/>
          </p:cNvSpPr>
          <p:nvPr>
            <p:ph type="sldNum" sz="quarter" idx="12"/>
          </p:nvPr>
        </p:nvSpPr>
        <p:spPr>
          <a:xfrm>
            <a:off x="9700683" y="-16532"/>
            <a:ext cx="2540000" cy="457200"/>
          </a:xfrm>
        </p:spPr>
        <p:txBody>
          <a:bodyPr/>
          <a:lstStyle/>
          <a:p>
            <a:fld id="{8BD6E449-3554-473B-BE25-5F5374CC872B}" type="slidenum">
              <a:rPr lang="en-US" smtClean="0"/>
              <a:pPr/>
              <a:t>15</a:t>
            </a:fld>
            <a:endParaRPr lang="en-US" dirty="0"/>
          </a:p>
        </p:txBody>
      </p:sp>
    </p:spTree>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C5643-D7FE-186E-B960-EC18FDDB0E24}"/>
              </a:ext>
            </a:extLst>
          </p:cNvPr>
          <p:cNvSpPr>
            <a:spLocks noGrp="1"/>
          </p:cNvSpPr>
          <p:nvPr>
            <p:ph type="title"/>
          </p:nvPr>
        </p:nvSpPr>
        <p:spPr/>
        <p:txBody>
          <a:bodyPr/>
          <a:lstStyle/>
          <a:p>
            <a:r>
              <a:rPr lang="en-US" dirty="0"/>
              <a:t>Run Schedule</a:t>
            </a:r>
          </a:p>
        </p:txBody>
      </p:sp>
      <p:sp>
        <p:nvSpPr>
          <p:cNvPr id="3" name="Content Placeholder 2">
            <a:extLst>
              <a:ext uri="{FF2B5EF4-FFF2-40B4-BE49-F238E27FC236}">
                <a16:creationId xmlns:a16="http://schemas.microsoft.com/office/drawing/2014/main" id="{CE9D78A1-37A9-57C7-59BF-0C368DE4D3EC}"/>
              </a:ext>
            </a:extLst>
          </p:cNvPr>
          <p:cNvSpPr>
            <a:spLocks noGrp="1"/>
          </p:cNvSpPr>
          <p:nvPr>
            <p:ph idx="1"/>
          </p:nvPr>
        </p:nvSpPr>
        <p:spPr/>
        <p:txBody>
          <a:bodyPr/>
          <a:lstStyle/>
          <a:p>
            <a:r>
              <a:rPr lang="en-US" sz="2400" dirty="0"/>
              <a:t>sPHENIX scientific program consists of  3 years of running:</a:t>
            </a:r>
          </a:p>
        </p:txBody>
      </p:sp>
      <p:sp>
        <p:nvSpPr>
          <p:cNvPr id="4" name="Slide Number Placeholder 3">
            <a:extLst>
              <a:ext uri="{FF2B5EF4-FFF2-40B4-BE49-F238E27FC236}">
                <a16:creationId xmlns:a16="http://schemas.microsoft.com/office/drawing/2014/main" id="{C1B5F42E-E026-503E-679E-5AB4F396FBA4}"/>
              </a:ext>
            </a:extLst>
          </p:cNvPr>
          <p:cNvSpPr>
            <a:spLocks noGrp="1"/>
          </p:cNvSpPr>
          <p:nvPr>
            <p:ph type="sldNum" sz="quarter" idx="11"/>
          </p:nvPr>
        </p:nvSpPr>
        <p:spPr bwMode="auto">
          <a:xfrm>
            <a:off x="-1600200" y="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457200" rtl="0" eaLnBrk="1" latinLnBrk="0" hangingPunct="1">
              <a:defRPr sz="2000" kern="1200" smtClean="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24842D8-317C-1B48-BB3B-9B577BC46ED2}" type="slidenum">
              <a:rPr lang="en-US" smtClean="0"/>
              <a:pPr/>
              <a:t>16</a:t>
            </a:fld>
            <a:endParaRPr lang="en-US"/>
          </a:p>
        </p:txBody>
      </p:sp>
      <p:pic>
        <p:nvPicPr>
          <p:cNvPr id="5" name="Picture 4">
            <a:extLst>
              <a:ext uri="{FF2B5EF4-FFF2-40B4-BE49-F238E27FC236}">
                <a16:creationId xmlns:a16="http://schemas.microsoft.com/office/drawing/2014/main" id="{0DBEB62E-6A43-2076-B5FE-44B1CE9805E6}"/>
              </a:ext>
            </a:extLst>
          </p:cNvPr>
          <p:cNvPicPr>
            <a:picLocks noChangeAspect="1"/>
          </p:cNvPicPr>
          <p:nvPr/>
        </p:nvPicPr>
        <p:blipFill>
          <a:blip r:embed="rId3"/>
          <a:stretch>
            <a:fillRect/>
          </a:stretch>
        </p:blipFill>
        <p:spPr>
          <a:xfrm>
            <a:off x="443372" y="1542058"/>
            <a:ext cx="8626622" cy="4325342"/>
          </a:xfrm>
          <a:prstGeom prst="rect">
            <a:avLst/>
          </a:prstGeom>
        </p:spPr>
      </p:pic>
      <p:sp>
        <p:nvSpPr>
          <p:cNvPr id="6" name="TextBox 5">
            <a:extLst>
              <a:ext uri="{FF2B5EF4-FFF2-40B4-BE49-F238E27FC236}">
                <a16:creationId xmlns:a16="http://schemas.microsoft.com/office/drawing/2014/main" id="{F45F090E-26FF-4E2E-622C-FFB98170F666}"/>
              </a:ext>
            </a:extLst>
          </p:cNvPr>
          <p:cNvSpPr txBox="1"/>
          <p:nvPr/>
        </p:nvSpPr>
        <p:spPr>
          <a:xfrm>
            <a:off x="9533193" y="1542057"/>
            <a:ext cx="2531226" cy="1588127"/>
          </a:xfrm>
          <a:prstGeom prst="rect">
            <a:avLst/>
          </a:prstGeom>
          <a:noFill/>
        </p:spPr>
        <p:txBody>
          <a:bodyPr wrap="square" rtlCol="0">
            <a:spAutoFit/>
          </a:bodyPr>
          <a:lstStyle/>
          <a:p>
            <a:pPr algn="l">
              <a:buNone/>
            </a:pPr>
            <a:r>
              <a:rPr lang="en-US" sz="1800" b="1" i="0" dirty="0">
                <a:solidFill>
                  <a:srgbClr val="FF0000"/>
                </a:solidFill>
              </a:rPr>
              <a:t>2023: </a:t>
            </a:r>
            <a:r>
              <a:rPr lang="en-US" sz="1800" b="1" i="0" dirty="0" err="1">
                <a:solidFill>
                  <a:srgbClr val="FF0000"/>
                </a:solidFill>
              </a:rPr>
              <a:t>Au+Au</a:t>
            </a:r>
            <a:endParaRPr lang="en-US" sz="1800" b="1" i="0" dirty="0">
              <a:solidFill>
                <a:srgbClr val="FF0000"/>
              </a:solidFill>
            </a:endParaRPr>
          </a:p>
          <a:p>
            <a:pPr algn="l">
              <a:buNone/>
            </a:pPr>
            <a:r>
              <a:rPr lang="en-US" sz="1800" i="0" dirty="0">
                <a:solidFill>
                  <a:srgbClr val="FF0000"/>
                </a:solidFill>
              </a:rPr>
              <a:t>Commissioning &amp; Calibration, standard candle measurements,</a:t>
            </a:r>
          </a:p>
          <a:p>
            <a:pPr algn="l">
              <a:buNone/>
            </a:pPr>
            <a:r>
              <a:rPr lang="en-US" sz="1800" i="0" dirty="0">
                <a:solidFill>
                  <a:srgbClr val="FF0000"/>
                </a:solidFill>
              </a:rPr>
              <a:t>first sPHENIX physics</a:t>
            </a:r>
          </a:p>
        </p:txBody>
      </p:sp>
      <p:sp>
        <p:nvSpPr>
          <p:cNvPr id="7" name="TextBox 6">
            <a:extLst>
              <a:ext uri="{FF2B5EF4-FFF2-40B4-BE49-F238E27FC236}">
                <a16:creationId xmlns:a16="http://schemas.microsoft.com/office/drawing/2014/main" id="{2D88B33C-637C-DAC6-5964-4732D43F2E8D}"/>
              </a:ext>
            </a:extLst>
          </p:cNvPr>
          <p:cNvSpPr txBox="1"/>
          <p:nvPr/>
        </p:nvSpPr>
        <p:spPr>
          <a:xfrm>
            <a:off x="9500806" y="3491226"/>
            <a:ext cx="2787882" cy="1384995"/>
          </a:xfrm>
          <a:prstGeom prst="rect">
            <a:avLst/>
          </a:prstGeom>
          <a:noFill/>
        </p:spPr>
        <p:txBody>
          <a:bodyPr wrap="square" rtlCol="0">
            <a:spAutoFit/>
          </a:bodyPr>
          <a:lstStyle/>
          <a:p>
            <a:pPr algn="l">
              <a:buNone/>
            </a:pPr>
            <a:r>
              <a:rPr lang="en-US" sz="2000" b="1" i="0" dirty="0">
                <a:solidFill>
                  <a:srgbClr val="008000"/>
                </a:solidFill>
              </a:rPr>
              <a:t>2024: </a:t>
            </a:r>
            <a:r>
              <a:rPr lang="en-US" sz="2000" b="1" i="0" dirty="0" err="1">
                <a:solidFill>
                  <a:srgbClr val="008000"/>
                </a:solidFill>
              </a:rPr>
              <a:t>p+p</a:t>
            </a:r>
            <a:r>
              <a:rPr lang="en-US" sz="2000" b="1" i="0" dirty="0">
                <a:solidFill>
                  <a:srgbClr val="008000"/>
                </a:solidFill>
              </a:rPr>
              <a:t> &amp; </a:t>
            </a:r>
            <a:r>
              <a:rPr lang="en-US" sz="2000" b="1" i="0" dirty="0" err="1">
                <a:solidFill>
                  <a:srgbClr val="008000"/>
                </a:solidFill>
              </a:rPr>
              <a:t>p+Au</a:t>
            </a:r>
            <a:endParaRPr lang="en-US" sz="2000" b="1" i="0" dirty="0">
              <a:solidFill>
                <a:srgbClr val="008000"/>
              </a:solidFill>
            </a:endParaRPr>
          </a:p>
          <a:p>
            <a:pPr algn="l">
              <a:buNone/>
            </a:pPr>
            <a:r>
              <a:rPr lang="en-US" sz="2000" i="0" dirty="0">
                <a:solidFill>
                  <a:srgbClr val="008000"/>
                </a:solidFill>
              </a:rPr>
              <a:t>Reference measurements for heavy ions, cold QCD</a:t>
            </a:r>
          </a:p>
        </p:txBody>
      </p:sp>
      <p:sp>
        <p:nvSpPr>
          <p:cNvPr id="9" name="Rectangle 8">
            <a:extLst>
              <a:ext uri="{FF2B5EF4-FFF2-40B4-BE49-F238E27FC236}">
                <a16:creationId xmlns:a16="http://schemas.microsoft.com/office/drawing/2014/main" id="{6E4CA0D2-081F-1F16-CF23-9F2A953A6739}"/>
              </a:ext>
            </a:extLst>
          </p:cNvPr>
          <p:cNvSpPr/>
          <p:nvPr/>
        </p:nvSpPr>
        <p:spPr>
          <a:xfrm>
            <a:off x="443373" y="2645525"/>
            <a:ext cx="8626622" cy="487908"/>
          </a:xfrm>
          <a:prstGeom prst="rect">
            <a:avLst/>
          </a:prstGeom>
          <a:solidFill>
            <a:srgbClr val="FF0000">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FF78F9D-9866-0B06-413D-1288199AB743}"/>
              </a:ext>
            </a:extLst>
          </p:cNvPr>
          <p:cNvSpPr/>
          <p:nvPr/>
        </p:nvSpPr>
        <p:spPr>
          <a:xfrm>
            <a:off x="443372" y="3209261"/>
            <a:ext cx="8588902" cy="2094576"/>
          </a:xfrm>
          <a:prstGeom prst="rect">
            <a:avLst/>
          </a:prstGeom>
          <a:solidFill>
            <a:srgbClr val="00B050">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16AA06E-E707-28E9-FC94-3D0AE8E5F19A}"/>
              </a:ext>
            </a:extLst>
          </p:cNvPr>
          <p:cNvSpPr/>
          <p:nvPr/>
        </p:nvSpPr>
        <p:spPr>
          <a:xfrm>
            <a:off x="443372" y="5323978"/>
            <a:ext cx="8622282" cy="543422"/>
          </a:xfrm>
          <a:prstGeom prst="rect">
            <a:avLst/>
          </a:prstGeom>
          <a:solidFill>
            <a:srgbClr val="0000FF">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F367B97-8B1A-4ABF-8F77-26314253FE25}"/>
              </a:ext>
            </a:extLst>
          </p:cNvPr>
          <p:cNvSpPr txBox="1"/>
          <p:nvPr/>
        </p:nvSpPr>
        <p:spPr>
          <a:xfrm>
            <a:off x="9509026" y="5247549"/>
            <a:ext cx="2468880" cy="701731"/>
          </a:xfrm>
          <a:prstGeom prst="rect">
            <a:avLst/>
          </a:prstGeom>
          <a:noFill/>
        </p:spPr>
        <p:txBody>
          <a:bodyPr wrap="square" rtlCol="0">
            <a:spAutoFit/>
          </a:bodyPr>
          <a:lstStyle/>
          <a:p>
            <a:pPr algn="l">
              <a:buNone/>
            </a:pPr>
            <a:r>
              <a:rPr lang="en-US" sz="1800" b="1" i="0" dirty="0">
                <a:solidFill>
                  <a:srgbClr val="0000FF"/>
                </a:solidFill>
              </a:rPr>
              <a:t>2025: </a:t>
            </a:r>
            <a:r>
              <a:rPr lang="en-US" sz="1800" b="1" i="0" dirty="0" err="1">
                <a:solidFill>
                  <a:srgbClr val="0000FF"/>
                </a:solidFill>
              </a:rPr>
              <a:t>Au+Au</a:t>
            </a:r>
            <a:endParaRPr lang="en-US" sz="1800" b="1" i="0" dirty="0">
              <a:solidFill>
                <a:srgbClr val="0000FF"/>
              </a:solidFill>
            </a:endParaRPr>
          </a:p>
          <a:p>
            <a:pPr algn="l">
              <a:buNone/>
            </a:pPr>
            <a:r>
              <a:rPr lang="en-US" sz="1800" i="0" dirty="0">
                <a:solidFill>
                  <a:srgbClr val="0000FF"/>
                </a:solidFill>
              </a:rPr>
              <a:t>(high statistics)</a:t>
            </a:r>
          </a:p>
        </p:txBody>
      </p:sp>
      <p:sp>
        <p:nvSpPr>
          <p:cNvPr id="13" name="Slide Number Placeholder 1">
            <a:extLst>
              <a:ext uri="{FF2B5EF4-FFF2-40B4-BE49-F238E27FC236}">
                <a16:creationId xmlns:a16="http://schemas.microsoft.com/office/drawing/2014/main" id="{6194E136-653B-D680-D4E7-626FDF00527D}"/>
              </a:ext>
            </a:extLst>
          </p:cNvPr>
          <p:cNvSpPr>
            <a:spLocks noGrp="1"/>
          </p:cNvSpPr>
          <p:nvPr>
            <p:ph type="sldNum" sz="quarter" idx="12"/>
          </p:nvPr>
        </p:nvSpPr>
        <p:spPr>
          <a:xfrm>
            <a:off x="9700683" y="-16532"/>
            <a:ext cx="2540000" cy="457200"/>
          </a:xfrm>
        </p:spPr>
        <p:txBody>
          <a:bodyPr/>
          <a:lstStyle/>
          <a:p>
            <a:fld id="{8BD6E449-3554-473B-BE25-5F5374CC872B}" type="slidenum">
              <a:rPr lang="en-US" smtClean="0"/>
              <a:pPr/>
              <a:t>16</a:t>
            </a:fld>
            <a:endParaRPr lang="en-US" dirty="0"/>
          </a:p>
        </p:txBody>
      </p:sp>
    </p:spTree>
    <p:extLst>
      <p:ext uri="{BB962C8B-B14F-4D97-AF65-F5344CB8AC3E}">
        <p14:creationId xmlns:p14="http://schemas.microsoft.com/office/powerpoint/2010/main" val="210661942"/>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6DFE334-B7C9-6735-207F-0E8E5195364A}"/>
              </a:ext>
            </a:extLst>
          </p:cNvPr>
          <p:cNvSpPr>
            <a:spLocks noGrp="1"/>
          </p:cNvSpPr>
          <p:nvPr>
            <p:ph idx="1"/>
          </p:nvPr>
        </p:nvSpPr>
        <p:spPr/>
        <p:txBody>
          <a:bodyPr/>
          <a:lstStyle/>
          <a:p>
            <a:endParaRPr lang="en-US" dirty="0"/>
          </a:p>
        </p:txBody>
      </p:sp>
      <p:sp>
        <p:nvSpPr>
          <p:cNvPr id="3" name="Title 2">
            <a:extLst>
              <a:ext uri="{FF2B5EF4-FFF2-40B4-BE49-F238E27FC236}">
                <a16:creationId xmlns:a16="http://schemas.microsoft.com/office/drawing/2014/main" id="{166DC7DF-08B1-78BA-202A-9BD747C7E579}"/>
              </a:ext>
            </a:extLst>
          </p:cNvPr>
          <p:cNvSpPr>
            <a:spLocks noGrp="1"/>
          </p:cNvSpPr>
          <p:nvPr>
            <p:ph type="title"/>
          </p:nvPr>
        </p:nvSpPr>
        <p:spPr/>
        <p:txBody>
          <a:bodyPr/>
          <a:lstStyle/>
          <a:p>
            <a:r>
              <a:rPr lang="en-US" dirty="0"/>
              <a:t>The Core sPHENIX Physics Program</a:t>
            </a:r>
          </a:p>
        </p:txBody>
      </p:sp>
      <p:graphicFrame>
        <p:nvGraphicFramePr>
          <p:cNvPr id="7" name="图示 1">
            <a:extLst>
              <a:ext uri="{FF2B5EF4-FFF2-40B4-BE49-F238E27FC236}">
                <a16:creationId xmlns:a16="http://schemas.microsoft.com/office/drawing/2014/main" id="{64677C31-B7AC-670F-439F-EA5C41530A5A}"/>
              </a:ext>
            </a:extLst>
          </p:cNvPr>
          <p:cNvGraphicFramePr/>
          <p:nvPr>
            <p:extLst>
              <p:ext uri="{D42A27DB-BD31-4B8C-83A1-F6EECF244321}">
                <p14:modId xmlns:p14="http://schemas.microsoft.com/office/powerpoint/2010/main" val="3043014447"/>
              </p:ext>
            </p:extLst>
          </p:nvPr>
        </p:nvGraphicFramePr>
        <p:xfrm>
          <a:off x="1400103" y="1143060"/>
          <a:ext cx="9829678" cy="54338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5">
            <a:extLst>
              <a:ext uri="{FF2B5EF4-FFF2-40B4-BE49-F238E27FC236}">
                <a16:creationId xmlns:a16="http://schemas.microsoft.com/office/drawing/2014/main" id="{61D8511A-A5D1-3291-7836-ABBBF97EDD2C}"/>
              </a:ext>
            </a:extLst>
          </p:cNvPr>
          <p:cNvPicPr>
            <a:picLocks noChangeAspect="1"/>
          </p:cNvPicPr>
          <p:nvPr/>
        </p:nvPicPr>
        <p:blipFill>
          <a:blip r:embed="rId7" cstate="print"/>
          <a:stretch>
            <a:fillRect/>
          </a:stretch>
        </p:blipFill>
        <p:spPr>
          <a:xfrm>
            <a:off x="5528099" y="3391494"/>
            <a:ext cx="1585784" cy="936001"/>
          </a:xfrm>
          <a:prstGeom prst="rect">
            <a:avLst/>
          </a:prstGeom>
          <a:effectLst>
            <a:innerShdw dist="2540000" dir="13500000">
              <a:srgbClr val="00B0F0">
                <a:alpha val="100000"/>
              </a:srgbClr>
            </a:innerShdw>
            <a:softEdge rad="0"/>
          </a:effectLst>
        </p:spPr>
      </p:pic>
      <p:grpSp>
        <p:nvGrpSpPr>
          <p:cNvPr id="9" name="组合 28">
            <a:extLst>
              <a:ext uri="{FF2B5EF4-FFF2-40B4-BE49-F238E27FC236}">
                <a16:creationId xmlns:a16="http://schemas.microsoft.com/office/drawing/2014/main" id="{7204377B-BF3F-A7FB-6540-A0CA489D05F9}"/>
              </a:ext>
            </a:extLst>
          </p:cNvPr>
          <p:cNvGrpSpPr>
            <a:grpSpLocks/>
          </p:cNvGrpSpPr>
          <p:nvPr/>
        </p:nvGrpSpPr>
        <p:grpSpPr bwMode="auto">
          <a:xfrm>
            <a:off x="6435526" y="3908425"/>
            <a:ext cx="4641850" cy="2520950"/>
            <a:chOff x="5859828" y="3961118"/>
            <a:chExt cx="4641219" cy="2520000"/>
          </a:xfrm>
        </p:grpSpPr>
        <p:grpSp>
          <p:nvGrpSpPr>
            <p:cNvPr id="10" name="组合 7">
              <a:extLst>
                <a:ext uri="{FF2B5EF4-FFF2-40B4-BE49-F238E27FC236}">
                  <a16:creationId xmlns:a16="http://schemas.microsoft.com/office/drawing/2014/main" id="{7CC6A101-5AED-5352-5D8C-A48AD34D9FE8}"/>
                </a:ext>
              </a:extLst>
            </p:cNvPr>
            <p:cNvGrpSpPr>
              <a:grpSpLocks/>
            </p:cNvGrpSpPr>
            <p:nvPr/>
          </p:nvGrpSpPr>
          <p:grpSpPr bwMode="auto">
            <a:xfrm>
              <a:off x="9061726" y="3961118"/>
              <a:ext cx="1439321" cy="2520000"/>
              <a:chOff x="8519899" y="3961118"/>
              <a:chExt cx="1439321" cy="2520000"/>
            </a:xfrm>
          </p:grpSpPr>
          <p:pic>
            <p:nvPicPr>
              <p:cNvPr id="14" name="2022-03-23_12-29-38.png" descr="2022-03-23_12-29-38.png">
                <a:extLst>
                  <a:ext uri="{FF2B5EF4-FFF2-40B4-BE49-F238E27FC236}">
                    <a16:creationId xmlns:a16="http://schemas.microsoft.com/office/drawing/2014/main" id="{0014B341-7A02-706F-6163-2FFF2591994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19899" y="3961118"/>
                <a:ext cx="1439321" cy="25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5" name="Υ(1s) 0.28fm">
                <a:extLst>
                  <a:ext uri="{FF2B5EF4-FFF2-40B4-BE49-F238E27FC236}">
                    <a16:creationId xmlns:a16="http://schemas.microsoft.com/office/drawing/2014/main" id="{013ECAC7-80E3-C487-A748-7A0EB80A11B1}"/>
                  </a:ext>
                </a:extLst>
              </p:cNvPr>
              <p:cNvSpPr txBox="1">
                <a:spLocks noChangeArrowheads="1"/>
              </p:cNvSpPr>
              <p:nvPr/>
            </p:nvSpPr>
            <p:spPr bwMode="auto">
              <a:xfrm>
                <a:off x="9015145" y="4099076"/>
                <a:ext cx="519302" cy="317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800" tIns="50800" rIns="50800" bIns="50800" anchor="ctr">
                <a:spAutoFit/>
              </a:bodyPr>
              <a:lstStyle>
                <a:lvl1pPr>
                  <a:spcBef>
                    <a:spcPct val="2000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zh-CN" sz="1400" b="1">
                    <a:solidFill>
                      <a:srgbClr val="83E0DF"/>
                    </a:solidFill>
                    <a:latin typeface="Arial" panose="020B0604020202020204" pitchFamily="34" charset="0"/>
                    <a:ea typeface="Lucida Grande"/>
                    <a:cs typeface="Arial" panose="020B0604020202020204" pitchFamily="34" charset="0"/>
                    <a:sym typeface="Lucida Grande"/>
                  </a:rPr>
                  <a:t>u,d,s</a:t>
                </a:r>
                <a:endParaRPr lang="zh-CN" altLang="zh-CN" sz="1400" b="1">
                  <a:solidFill>
                    <a:srgbClr val="83E0DF"/>
                  </a:solidFill>
                  <a:latin typeface="Arial" panose="020B0604020202020204" pitchFamily="34" charset="0"/>
                  <a:ea typeface="Lucida Grande"/>
                  <a:cs typeface="Arial" panose="020B0604020202020204" pitchFamily="34" charset="0"/>
                  <a:sym typeface="Lucida Grande"/>
                </a:endParaRPr>
              </a:p>
            </p:txBody>
          </p:sp>
          <p:sp>
            <p:nvSpPr>
              <p:cNvPr id="16" name="Υ(1s) 0.28fm">
                <a:extLst>
                  <a:ext uri="{FF2B5EF4-FFF2-40B4-BE49-F238E27FC236}">
                    <a16:creationId xmlns:a16="http://schemas.microsoft.com/office/drawing/2014/main" id="{741A9BE5-1310-C17C-EAEC-1DCF18AC63CE}"/>
                  </a:ext>
                </a:extLst>
              </p:cNvPr>
              <p:cNvSpPr txBox="1">
                <a:spLocks noChangeArrowheads="1"/>
              </p:cNvSpPr>
              <p:nvPr/>
            </p:nvSpPr>
            <p:spPr bwMode="auto">
              <a:xfrm>
                <a:off x="9121739" y="4466631"/>
                <a:ext cx="235641" cy="410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spAutoFit/>
              </a:bodyPr>
              <a:lstStyle>
                <a:lvl1pPr>
                  <a:spcBef>
                    <a:spcPct val="2000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zh-CN" sz="2000">
                    <a:solidFill>
                      <a:schemeClr val="bg1"/>
                    </a:solidFill>
                    <a:latin typeface="Arial" panose="020B0604020202020204" pitchFamily="34" charset="0"/>
                    <a:ea typeface="Lucida Grande"/>
                    <a:cs typeface="Arial" panose="020B0604020202020204" pitchFamily="34" charset="0"/>
                    <a:sym typeface="Lucida Grande"/>
                  </a:rPr>
                  <a:t>c</a:t>
                </a:r>
                <a:endParaRPr lang="zh-CN" altLang="zh-CN" sz="2000">
                  <a:solidFill>
                    <a:schemeClr val="bg1"/>
                  </a:solidFill>
                  <a:latin typeface="Arial" panose="020B0604020202020204" pitchFamily="34" charset="0"/>
                  <a:ea typeface="Lucida Grande"/>
                  <a:cs typeface="Arial" panose="020B0604020202020204" pitchFamily="34" charset="0"/>
                  <a:sym typeface="Lucida Grande"/>
                </a:endParaRPr>
              </a:p>
            </p:txBody>
          </p:sp>
          <p:sp>
            <p:nvSpPr>
              <p:cNvPr id="17" name="Υ(1s) 0.28fm">
                <a:extLst>
                  <a:ext uri="{FF2B5EF4-FFF2-40B4-BE49-F238E27FC236}">
                    <a16:creationId xmlns:a16="http://schemas.microsoft.com/office/drawing/2014/main" id="{D31197B7-37B9-72A5-59C2-8C7D2DAAC5E2}"/>
                  </a:ext>
                </a:extLst>
              </p:cNvPr>
              <p:cNvSpPr txBox="1">
                <a:spLocks noChangeArrowheads="1"/>
              </p:cNvSpPr>
              <p:nvPr/>
            </p:nvSpPr>
            <p:spPr bwMode="auto">
              <a:xfrm>
                <a:off x="9153003" y="5629589"/>
                <a:ext cx="243623" cy="379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800" tIns="50800" rIns="50800" bIns="50800" anchor="ctr">
                <a:spAutoFit/>
              </a:bodyPr>
              <a:lstStyle>
                <a:lvl1pPr>
                  <a:spcBef>
                    <a:spcPct val="2000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zh-CN" sz="1800" b="1">
                    <a:solidFill>
                      <a:schemeClr val="bg1"/>
                    </a:solidFill>
                    <a:latin typeface="Arial" panose="020B0604020202020204" pitchFamily="34" charset="0"/>
                    <a:ea typeface="Lucida Grande"/>
                    <a:cs typeface="Arial" panose="020B0604020202020204" pitchFamily="34" charset="0"/>
                    <a:sym typeface="Lucida Grande"/>
                  </a:rPr>
                  <a:t>b</a:t>
                </a:r>
                <a:endParaRPr lang="zh-CN" altLang="zh-CN" sz="1800" b="1">
                  <a:solidFill>
                    <a:schemeClr val="bg1"/>
                  </a:solidFill>
                  <a:latin typeface="Arial" panose="020B0604020202020204" pitchFamily="34" charset="0"/>
                  <a:ea typeface="Lucida Grande"/>
                  <a:cs typeface="Arial" panose="020B0604020202020204" pitchFamily="34" charset="0"/>
                  <a:sym typeface="Lucida Grande"/>
                </a:endParaRPr>
              </a:p>
            </p:txBody>
          </p:sp>
        </p:grpSp>
        <p:sp>
          <p:nvSpPr>
            <p:cNvPr id="11" name="文本框 6">
              <a:extLst>
                <a:ext uri="{FF2B5EF4-FFF2-40B4-BE49-F238E27FC236}">
                  <a16:creationId xmlns:a16="http://schemas.microsoft.com/office/drawing/2014/main" id="{B7B7617D-F722-097F-D256-7C8E6DA86740}"/>
                </a:ext>
              </a:extLst>
            </p:cNvPr>
            <p:cNvSpPr txBox="1">
              <a:spLocks noChangeArrowheads="1"/>
            </p:cNvSpPr>
            <p:nvPr/>
          </p:nvSpPr>
          <p:spPr bwMode="auto">
            <a:xfrm>
              <a:off x="7306507" y="5516190"/>
              <a:ext cx="889866" cy="6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zh-CN" sz="1800">
                  <a:latin typeface="Arial" panose="020B0604020202020204" pitchFamily="34" charset="0"/>
                  <a:ea typeface="宋体" panose="02010600030101010101" pitchFamily="2" charset="-122"/>
                </a:rPr>
                <a:t>photon</a:t>
              </a:r>
            </a:p>
            <a:p>
              <a:pPr>
                <a:spcBef>
                  <a:spcPct val="0"/>
                </a:spcBef>
                <a:buClrTx/>
                <a:buFontTx/>
                <a:buNone/>
              </a:pPr>
              <a:r>
                <a:rPr lang="en-US" altLang="zh-CN" sz="1800">
                  <a:latin typeface="Arial" panose="020B0604020202020204" pitchFamily="34" charset="0"/>
                  <a:ea typeface="宋体" panose="02010600030101010101" pitchFamily="2" charset="-122"/>
                </a:rPr>
                <a:t>gluon</a:t>
              </a:r>
              <a:endParaRPr lang="zh-CN" altLang="en-US" sz="1800">
                <a:latin typeface="Arial" panose="020B0604020202020204" pitchFamily="34" charset="0"/>
                <a:ea typeface="宋体" panose="02010600030101010101" pitchFamily="2" charset="-122"/>
              </a:endParaRPr>
            </a:p>
          </p:txBody>
        </p:sp>
        <p:sp>
          <p:nvSpPr>
            <p:cNvPr id="12" name="矩形 24">
              <a:extLst>
                <a:ext uri="{FF2B5EF4-FFF2-40B4-BE49-F238E27FC236}">
                  <a16:creationId xmlns:a16="http://schemas.microsoft.com/office/drawing/2014/main" id="{D9AA1828-4DD0-AE03-281C-D1EB0D2BAE12}"/>
                </a:ext>
              </a:extLst>
            </p:cNvPr>
            <p:cNvSpPr>
              <a:spLocks noChangeArrowheads="1"/>
            </p:cNvSpPr>
            <p:nvPr/>
          </p:nvSpPr>
          <p:spPr bwMode="auto">
            <a:xfrm>
              <a:off x="5859828" y="4877154"/>
              <a:ext cx="3582545" cy="369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zh-CN" altLang="en-US" sz="1800">
                  <a:latin typeface="Arial" panose="020B0604020202020204" pitchFamily="34" charset="0"/>
                  <a:ea typeface="宋体" panose="02010600030101010101" pitchFamily="2" charset="-122"/>
                </a:rPr>
                <a:t>vary </a:t>
              </a:r>
              <a:r>
                <a:rPr lang="en-US" altLang="zh-CN" sz="1800">
                  <a:latin typeface="Arial" panose="020B0604020202020204" pitchFamily="34" charset="0"/>
                  <a:ea typeface="宋体" panose="02010600030101010101" pitchFamily="2" charset="-122"/>
                </a:rPr>
                <a:t>mass &amp; momentum</a:t>
              </a:r>
              <a:r>
                <a:rPr lang="zh-CN" altLang="en-US" sz="1800">
                  <a:latin typeface="Arial" panose="020B0604020202020204" pitchFamily="34" charset="0"/>
                  <a:ea typeface="宋体" panose="02010600030101010101" pitchFamily="2" charset="-122"/>
                </a:rPr>
                <a:t> of probe</a:t>
              </a:r>
            </a:p>
          </p:txBody>
        </p:sp>
        <p:sp>
          <p:nvSpPr>
            <p:cNvPr id="13" name="Jet structure…">
              <a:extLst>
                <a:ext uri="{FF2B5EF4-FFF2-40B4-BE49-F238E27FC236}">
                  <a16:creationId xmlns:a16="http://schemas.microsoft.com/office/drawing/2014/main" id="{F98A587B-3895-827E-AF8B-FFF64E8E0B86}"/>
                </a:ext>
              </a:extLst>
            </p:cNvPr>
            <p:cNvSpPr txBox="1"/>
            <p:nvPr/>
          </p:nvSpPr>
          <p:spPr>
            <a:xfrm>
              <a:off x="6274109" y="4380060"/>
              <a:ext cx="2871398" cy="472897"/>
            </a:xfrm>
            <a:prstGeom prst="rect">
              <a:avLst/>
            </a:prstGeom>
            <a:noFill/>
            <a:ln w="12700" cap="flat">
              <a:noFill/>
              <a:miter lim="400000"/>
            </a:ln>
            <a:effectLst/>
            <a:extLst>
              <a:ext uri="{C572A759-6A51-4108-AA02-DFA0A04FC94B}"/>
            </a:extLst>
          </p:spPr>
          <p:txBody>
            <a:bodyPr wrap="none" lIns="50800" tIns="50800" rIns="50800" bIns="50800" anchor="ctr">
              <a:spAutoFit/>
            </a:bodyPr>
            <a:lstStyle/>
            <a:p>
              <a:pPr algn="r">
                <a:defRPr sz="3200" b="1">
                  <a:solidFill>
                    <a:schemeClr val="accent1"/>
                  </a:solidFill>
                  <a:latin typeface="+mn-lt"/>
                  <a:ea typeface="+mn-ea"/>
                  <a:cs typeface="+mn-cs"/>
                  <a:sym typeface="Helvetica"/>
                </a:defRPr>
              </a:pPr>
              <a:r>
                <a:rPr lang="en-US" sz="2400" b="1" dirty="0">
                  <a:solidFill>
                    <a:srgbClr val="00B0F0"/>
                  </a:solidFill>
                  <a:latin typeface="+mj-ea"/>
                  <a:ea typeface="+mj-ea"/>
                  <a:cs typeface="Arial" panose="020B0604020202020204" pitchFamily="34" charset="0"/>
                  <a:sym typeface="Helvetica"/>
                </a:rPr>
                <a:t>Parton energy loss</a:t>
              </a:r>
              <a:endParaRPr sz="2400" b="1" dirty="0">
                <a:solidFill>
                  <a:srgbClr val="00B0F0"/>
                </a:solidFill>
                <a:latin typeface="+mj-ea"/>
                <a:ea typeface="+mj-ea"/>
                <a:cs typeface="Arial" panose="020B0604020202020204" pitchFamily="34" charset="0"/>
                <a:sym typeface="Helvetica"/>
              </a:endParaRPr>
            </a:p>
          </p:txBody>
        </p:sp>
      </p:grpSp>
      <p:grpSp>
        <p:nvGrpSpPr>
          <p:cNvPr id="18" name="组合 4">
            <a:extLst>
              <a:ext uri="{FF2B5EF4-FFF2-40B4-BE49-F238E27FC236}">
                <a16:creationId xmlns:a16="http://schemas.microsoft.com/office/drawing/2014/main" id="{4B53A191-8B8D-BA60-8A3D-1C0DFC5ED3DD}"/>
              </a:ext>
            </a:extLst>
          </p:cNvPr>
          <p:cNvGrpSpPr>
            <a:grpSpLocks/>
          </p:cNvGrpSpPr>
          <p:nvPr/>
        </p:nvGrpSpPr>
        <p:grpSpPr bwMode="auto">
          <a:xfrm>
            <a:off x="6333926" y="1143000"/>
            <a:ext cx="4946650" cy="2225675"/>
            <a:chOff x="5529473" y="1142327"/>
            <a:chExt cx="4946563" cy="2225700"/>
          </a:xfrm>
        </p:grpSpPr>
        <p:pic>
          <p:nvPicPr>
            <p:cNvPr id="19" name="2022-03-23_12-35-05.png" descr="2022-03-23_12-35-05.png">
              <a:extLst>
                <a:ext uri="{FF2B5EF4-FFF2-40B4-BE49-F238E27FC236}">
                  <a16:creationId xmlns:a16="http://schemas.microsoft.com/office/drawing/2014/main" id="{B2602489-0547-8FEE-93CB-6C851C38251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68925" y="1182632"/>
              <a:ext cx="2772818" cy="1116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20" name="Quarkonium spectroscopy…">
              <a:extLst>
                <a:ext uri="{FF2B5EF4-FFF2-40B4-BE49-F238E27FC236}">
                  <a16:creationId xmlns:a16="http://schemas.microsoft.com/office/drawing/2014/main" id="{DF522739-3790-4B3C-D78C-B6F252460167}"/>
                </a:ext>
              </a:extLst>
            </p:cNvPr>
            <p:cNvSpPr txBox="1"/>
            <p:nvPr/>
          </p:nvSpPr>
          <p:spPr bwMode="auto">
            <a:xfrm>
              <a:off x="5970790" y="2896535"/>
              <a:ext cx="4000430" cy="471492"/>
            </a:xfrm>
            <a:prstGeom prst="rect">
              <a:avLst/>
            </a:prstGeom>
            <a:noFill/>
            <a:ln w="12700" cap="flat">
              <a:noFill/>
              <a:miter lim="400000"/>
            </a:ln>
            <a:effectLst/>
            <a:extLst>
              <a:ext uri="{C572A759-6A51-4108-AA02-DFA0A04FC94B}"/>
            </a:extLst>
          </p:spPr>
          <p:txBody>
            <a:bodyPr wrap="none" lIns="50800" tIns="50800" rIns="50800" bIns="50800" anchor="ctr">
              <a:spAutoFit/>
            </a:bodyPr>
            <a:lstStyle/>
            <a:p>
              <a:pPr algn="r" defTabSz="457205">
                <a:defRPr sz="3200" b="1">
                  <a:solidFill>
                    <a:schemeClr val="accent1"/>
                  </a:solidFill>
                  <a:latin typeface="+mn-lt"/>
                  <a:ea typeface="+mn-ea"/>
                  <a:cs typeface="+mn-cs"/>
                  <a:sym typeface="Helvetica"/>
                </a:defRPr>
              </a:pPr>
              <a:r>
                <a:rPr sz="2400" b="1" dirty="0">
                  <a:solidFill>
                    <a:srgbClr val="00B0F0"/>
                  </a:solidFill>
                  <a:latin typeface="+mj-lt"/>
                  <a:cs typeface="Arial" panose="020B0604020202020204" pitchFamily="34" charset="0"/>
                  <a:sym typeface="Helvetica"/>
                </a:rPr>
                <a:t>Quarkonium spectroscopy</a:t>
              </a:r>
            </a:p>
          </p:txBody>
        </p:sp>
        <p:sp>
          <p:nvSpPr>
            <p:cNvPr id="21" name="矩形 4">
              <a:extLst>
                <a:ext uri="{FF2B5EF4-FFF2-40B4-BE49-F238E27FC236}">
                  <a16:creationId xmlns:a16="http://schemas.microsoft.com/office/drawing/2014/main" id="{7EE90AFB-D6EC-3C83-78B8-14CAC120A420}"/>
                </a:ext>
              </a:extLst>
            </p:cNvPr>
            <p:cNvSpPr>
              <a:spLocks noChangeArrowheads="1"/>
            </p:cNvSpPr>
            <p:nvPr/>
          </p:nvSpPr>
          <p:spPr bwMode="auto">
            <a:xfrm>
              <a:off x="7830532" y="2549210"/>
              <a:ext cx="2005648" cy="369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zh-CN" altLang="en-US" sz="1800">
                  <a:latin typeface="Arial" panose="020B0604020202020204" pitchFamily="34" charset="0"/>
                  <a:ea typeface="宋体" panose="02010600030101010101" pitchFamily="2" charset="-122"/>
                </a:rPr>
                <a:t>vary size of probe</a:t>
              </a:r>
            </a:p>
          </p:txBody>
        </p:sp>
        <p:sp>
          <p:nvSpPr>
            <p:cNvPr id="22" name="Υ(3s) 0.78fm">
              <a:extLst>
                <a:ext uri="{FF2B5EF4-FFF2-40B4-BE49-F238E27FC236}">
                  <a16:creationId xmlns:a16="http://schemas.microsoft.com/office/drawing/2014/main" id="{E576A3D3-A0F0-7A97-1C62-BEA89DC5A0A9}"/>
                </a:ext>
              </a:extLst>
            </p:cNvPr>
            <p:cNvSpPr txBox="1">
              <a:spLocks noChangeArrowheads="1"/>
            </p:cNvSpPr>
            <p:nvPr/>
          </p:nvSpPr>
          <p:spPr bwMode="auto">
            <a:xfrm>
              <a:off x="7445688" y="2244342"/>
              <a:ext cx="1126896" cy="318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800" tIns="50800" rIns="50800" bIns="50800" anchor="ctr">
              <a:spAutoFit/>
            </a:bodyPr>
            <a:lstStyle>
              <a:lvl1pPr>
                <a:spcBef>
                  <a:spcPct val="2000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zh-CN" sz="1400">
                  <a:latin typeface="Arial" panose="020B0604020202020204" pitchFamily="34" charset="0"/>
                  <a:ea typeface="宋体" panose="02010600030101010101" pitchFamily="2" charset="-122"/>
                  <a:cs typeface="Arial" panose="020B0604020202020204" pitchFamily="34" charset="0"/>
                  <a:sym typeface="Lucida Grande"/>
                </a:rPr>
                <a:t>Y</a:t>
              </a:r>
              <a:r>
                <a:rPr lang="zh-CN" altLang="zh-CN" sz="1400">
                  <a:latin typeface="Arial" panose="020B0604020202020204" pitchFamily="34" charset="0"/>
                  <a:ea typeface="Lucida Grande"/>
                  <a:cs typeface="Arial" panose="020B0604020202020204" pitchFamily="34" charset="0"/>
                  <a:sym typeface="Lucida Grande"/>
                </a:rPr>
                <a:t>(3s) 0.78fm</a:t>
              </a:r>
            </a:p>
          </p:txBody>
        </p:sp>
        <p:sp>
          <p:nvSpPr>
            <p:cNvPr id="23" name="Υ(2s) 0.56fm">
              <a:extLst>
                <a:ext uri="{FF2B5EF4-FFF2-40B4-BE49-F238E27FC236}">
                  <a16:creationId xmlns:a16="http://schemas.microsoft.com/office/drawing/2014/main" id="{6C26A690-255B-A33C-B993-DF24D7584174}"/>
                </a:ext>
              </a:extLst>
            </p:cNvPr>
            <p:cNvSpPr txBox="1">
              <a:spLocks noChangeArrowheads="1"/>
            </p:cNvSpPr>
            <p:nvPr/>
          </p:nvSpPr>
          <p:spPr bwMode="auto">
            <a:xfrm>
              <a:off x="8560446" y="2134698"/>
              <a:ext cx="1126896" cy="318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800" tIns="50800" rIns="50800" bIns="50800" anchor="ctr">
              <a:spAutoFit/>
            </a:bodyPr>
            <a:lstStyle>
              <a:lvl1pPr>
                <a:spcBef>
                  <a:spcPct val="2000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zh-CN" altLang="zh-CN" sz="1400">
                  <a:latin typeface="Arial" panose="020B0604020202020204" pitchFamily="34" charset="0"/>
                  <a:ea typeface="宋体" panose="02010600030101010101" pitchFamily="2" charset="-122"/>
                  <a:cs typeface="Arial" panose="020B0604020202020204" pitchFamily="34" charset="0"/>
                  <a:sym typeface="Lucida Grande"/>
                </a:rPr>
                <a:t>Υ</a:t>
              </a:r>
              <a:r>
                <a:rPr lang="zh-CN" altLang="zh-CN" sz="1400">
                  <a:latin typeface="Arial" panose="020B0604020202020204" pitchFamily="34" charset="0"/>
                  <a:ea typeface="Lucida Grande"/>
                  <a:cs typeface="Arial" panose="020B0604020202020204" pitchFamily="34" charset="0"/>
                  <a:sym typeface="Lucida Grande"/>
                </a:rPr>
                <a:t>(2s) 0.56fm</a:t>
              </a:r>
            </a:p>
          </p:txBody>
        </p:sp>
        <p:sp>
          <p:nvSpPr>
            <p:cNvPr id="24" name="Υ(1s) 0.28fm">
              <a:extLst>
                <a:ext uri="{FF2B5EF4-FFF2-40B4-BE49-F238E27FC236}">
                  <a16:creationId xmlns:a16="http://schemas.microsoft.com/office/drawing/2014/main" id="{7546579D-65F6-8ED3-C60C-2FCE3E44E951}"/>
                </a:ext>
              </a:extLst>
            </p:cNvPr>
            <p:cNvSpPr txBox="1">
              <a:spLocks noChangeArrowheads="1"/>
            </p:cNvSpPr>
            <p:nvPr/>
          </p:nvSpPr>
          <p:spPr bwMode="auto">
            <a:xfrm>
              <a:off x="9349140" y="1909629"/>
              <a:ext cx="1126896" cy="318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800" tIns="50800" rIns="50800" bIns="50800" anchor="ctr">
              <a:spAutoFit/>
            </a:bodyPr>
            <a:lstStyle>
              <a:lvl1pPr>
                <a:spcBef>
                  <a:spcPct val="2000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zh-CN" altLang="zh-CN" sz="1400">
                  <a:latin typeface="Arial" panose="020B0604020202020204" pitchFamily="34" charset="0"/>
                  <a:ea typeface="宋体" panose="02010600030101010101" pitchFamily="2" charset="-122"/>
                  <a:cs typeface="Arial" panose="020B0604020202020204" pitchFamily="34" charset="0"/>
                  <a:sym typeface="Lucida Grande"/>
                </a:rPr>
                <a:t>Υ</a:t>
              </a:r>
              <a:r>
                <a:rPr lang="zh-CN" altLang="zh-CN" sz="1400">
                  <a:latin typeface="Arial" panose="020B0604020202020204" pitchFamily="34" charset="0"/>
                  <a:ea typeface="Lucida Grande"/>
                  <a:cs typeface="Arial" panose="020B0604020202020204" pitchFamily="34" charset="0"/>
                  <a:sym typeface="Lucida Grande"/>
                </a:rPr>
                <a:t>(1s) 0.28fm</a:t>
              </a:r>
            </a:p>
          </p:txBody>
        </p:sp>
        <p:pic>
          <p:nvPicPr>
            <p:cNvPr id="25" name="Picture 14">
              <a:extLst>
                <a:ext uri="{FF2B5EF4-FFF2-40B4-BE49-F238E27FC236}">
                  <a16:creationId xmlns:a16="http://schemas.microsoft.com/office/drawing/2014/main" id="{1DCF22D6-056D-7164-821B-EF69EF416E38}"/>
                </a:ext>
              </a:extLst>
            </p:cNvPr>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29473" y="1142327"/>
              <a:ext cx="1905164" cy="1872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6" name="组合 3">
            <a:extLst>
              <a:ext uri="{FF2B5EF4-FFF2-40B4-BE49-F238E27FC236}">
                <a16:creationId xmlns:a16="http://schemas.microsoft.com/office/drawing/2014/main" id="{1A9E1DFC-FBBB-498F-22A4-F11FD190D1DF}"/>
              </a:ext>
            </a:extLst>
          </p:cNvPr>
          <p:cNvGrpSpPr>
            <a:grpSpLocks/>
          </p:cNvGrpSpPr>
          <p:nvPr/>
        </p:nvGrpSpPr>
        <p:grpSpPr bwMode="auto">
          <a:xfrm>
            <a:off x="1471413" y="4265613"/>
            <a:ext cx="4738688" cy="2159000"/>
            <a:chOff x="666270" y="4265403"/>
            <a:chExt cx="4739547" cy="2160000"/>
          </a:xfrm>
        </p:grpSpPr>
        <p:pic>
          <p:nvPicPr>
            <p:cNvPr id="27" name="page4image10396192.png" descr="page4image10396192.png">
              <a:extLst>
                <a:ext uri="{FF2B5EF4-FFF2-40B4-BE49-F238E27FC236}">
                  <a16:creationId xmlns:a16="http://schemas.microsoft.com/office/drawing/2014/main" id="{60074EE7-3889-84C5-8E08-8A414E2E708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6270" y="4265403"/>
              <a:ext cx="2127308" cy="21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28" name="Jet structure…">
              <a:extLst>
                <a:ext uri="{FF2B5EF4-FFF2-40B4-BE49-F238E27FC236}">
                  <a16:creationId xmlns:a16="http://schemas.microsoft.com/office/drawing/2014/main" id="{0E474C9B-19E0-BE97-1B9A-C3C99FA9B2DC}"/>
                </a:ext>
              </a:extLst>
            </p:cNvPr>
            <p:cNvSpPr txBox="1"/>
            <p:nvPr/>
          </p:nvSpPr>
          <p:spPr bwMode="auto">
            <a:xfrm>
              <a:off x="3187677" y="4328932"/>
              <a:ext cx="1554445" cy="471705"/>
            </a:xfrm>
            <a:prstGeom prst="rect">
              <a:avLst/>
            </a:prstGeom>
            <a:noFill/>
            <a:ln w="12700" cap="flat">
              <a:noFill/>
              <a:miter lim="400000"/>
            </a:ln>
            <a:effectLst/>
            <a:extLst>
              <a:ext uri="{C572A759-6A51-4108-AA02-DFA0A04FC94B}"/>
            </a:extLst>
          </p:spPr>
          <p:txBody>
            <a:bodyPr wrap="none" lIns="50800" tIns="50800" rIns="50800" bIns="50800" anchor="ctr">
              <a:spAutoFit/>
            </a:bodyPr>
            <a:lstStyle/>
            <a:p>
              <a:pPr algn="r">
                <a:defRPr sz="3200" b="1">
                  <a:solidFill>
                    <a:schemeClr val="accent1"/>
                  </a:solidFill>
                  <a:latin typeface="+mn-lt"/>
                  <a:ea typeface="+mn-ea"/>
                  <a:cs typeface="+mn-cs"/>
                  <a:sym typeface="Helvetica"/>
                </a:defRPr>
              </a:pPr>
              <a:r>
                <a:rPr lang="en-US" sz="2400" b="1" dirty="0">
                  <a:solidFill>
                    <a:srgbClr val="00B0F0"/>
                  </a:solidFill>
                  <a:latin typeface="+mj-ea"/>
                  <a:ea typeface="+mj-ea"/>
                  <a:cs typeface="Arial" panose="020B0604020202020204" pitchFamily="34" charset="0"/>
                  <a:sym typeface="Helvetica"/>
                </a:rPr>
                <a:t>Cold QCD</a:t>
              </a:r>
              <a:endParaRPr sz="2400" b="1" dirty="0">
                <a:solidFill>
                  <a:srgbClr val="00B0F0"/>
                </a:solidFill>
                <a:latin typeface="+mj-ea"/>
                <a:ea typeface="+mj-ea"/>
                <a:cs typeface="Arial" panose="020B0604020202020204" pitchFamily="34" charset="0"/>
                <a:sym typeface="Helvetica"/>
              </a:endParaRPr>
            </a:p>
          </p:txBody>
        </p:sp>
        <p:sp>
          <p:nvSpPr>
            <p:cNvPr id="29" name="矩形 9">
              <a:extLst>
                <a:ext uri="{FF2B5EF4-FFF2-40B4-BE49-F238E27FC236}">
                  <a16:creationId xmlns:a16="http://schemas.microsoft.com/office/drawing/2014/main" id="{A94D6184-646C-E3C3-BC14-E83AE134BE57}"/>
                </a:ext>
              </a:extLst>
            </p:cNvPr>
            <p:cNvSpPr>
              <a:spLocks noChangeArrowheads="1"/>
            </p:cNvSpPr>
            <p:nvPr/>
          </p:nvSpPr>
          <p:spPr bwMode="auto">
            <a:xfrm>
              <a:off x="2670560" y="5454012"/>
              <a:ext cx="2735257" cy="831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zh-CN" altLang="en-US" sz="1600">
                  <a:latin typeface="Arial" panose="020B0604020202020204" pitchFamily="34" charset="0"/>
                  <a:ea typeface="宋体" panose="02010600030101010101" pitchFamily="2" charset="-122"/>
                </a:rPr>
                <a:t>study proton spin, </a:t>
              </a:r>
            </a:p>
            <a:p>
              <a:pPr algn="ctr">
                <a:spcBef>
                  <a:spcPct val="0"/>
                </a:spcBef>
                <a:buClrTx/>
                <a:buFontTx/>
                <a:buNone/>
              </a:pPr>
              <a:r>
                <a:rPr lang="zh-CN" altLang="en-US" sz="1600">
                  <a:latin typeface="Arial" panose="020B0604020202020204" pitchFamily="34" charset="0"/>
                  <a:ea typeface="宋体" panose="02010600030101010101" pitchFamily="2" charset="-122"/>
                </a:rPr>
                <a:t>transverse-momentum, </a:t>
              </a:r>
            </a:p>
            <a:p>
              <a:pPr algn="ctr">
                <a:spcBef>
                  <a:spcPct val="0"/>
                </a:spcBef>
                <a:buClrTx/>
                <a:buFontTx/>
                <a:buNone/>
              </a:pPr>
              <a:r>
                <a:rPr lang="zh-CN" altLang="en-US" sz="1600">
                  <a:latin typeface="Arial" panose="020B0604020202020204" pitchFamily="34" charset="0"/>
                  <a:ea typeface="宋体" panose="02010600030101010101" pitchFamily="2" charset="-122"/>
                </a:rPr>
                <a:t>and cold nuclear effects</a:t>
              </a:r>
            </a:p>
          </p:txBody>
        </p:sp>
        <p:sp>
          <p:nvSpPr>
            <p:cNvPr id="30" name="矩形 2">
              <a:extLst>
                <a:ext uri="{FF2B5EF4-FFF2-40B4-BE49-F238E27FC236}">
                  <a16:creationId xmlns:a16="http://schemas.microsoft.com/office/drawing/2014/main" id="{C5CD4603-549B-00DD-D4EB-5F6EF9E31D3F}"/>
                </a:ext>
              </a:extLst>
            </p:cNvPr>
            <p:cNvSpPr>
              <a:spLocks noChangeArrowheads="1"/>
            </p:cNvSpPr>
            <p:nvPr/>
          </p:nvSpPr>
          <p:spPr bwMode="auto">
            <a:xfrm>
              <a:off x="2890073" y="4775574"/>
              <a:ext cx="2296233" cy="646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zh-CN" sz="1800">
                  <a:latin typeface="Arial" panose="020B0604020202020204" pitchFamily="34" charset="0"/>
                  <a:ea typeface="宋体" panose="02010600030101010101" pitchFamily="2" charset="-122"/>
                </a:rPr>
                <a:t>vary temperature of QCD matter</a:t>
              </a:r>
              <a:endParaRPr lang="en-US" altLang="zh-CN" sz="1800" b="1" u="sng">
                <a:latin typeface="Arial" panose="020B0604020202020204" pitchFamily="34" charset="0"/>
                <a:ea typeface="宋体" panose="02010600030101010101" pitchFamily="2" charset="-122"/>
              </a:endParaRPr>
            </a:p>
          </p:txBody>
        </p:sp>
      </p:grpSp>
      <p:grpSp>
        <p:nvGrpSpPr>
          <p:cNvPr id="31" name="组合 6">
            <a:extLst>
              <a:ext uri="{FF2B5EF4-FFF2-40B4-BE49-F238E27FC236}">
                <a16:creationId xmlns:a16="http://schemas.microsoft.com/office/drawing/2014/main" id="{C1C58C10-D216-7C74-5E0B-3232CC322F47}"/>
              </a:ext>
            </a:extLst>
          </p:cNvPr>
          <p:cNvGrpSpPr>
            <a:grpSpLocks/>
          </p:cNvGrpSpPr>
          <p:nvPr/>
        </p:nvGrpSpPr>
        <p:grpSpPr bwMode="auto">
          <a:xfrm>
            <a:off x="1538088" y="1169988"/>
            <a:ext cx="4694238" cy="2411412"/>
            <a:chOff x="733079" y="1169603"/>
            <a:chExt cx="4695919" cy="2411930"/>
          </a:xfrm>
        </p:grpSpPr>
        <p:pic>
          <p:nvPicPr>
            <p:cNvPr id="32" name="图片 8">
              <a:extLst>
                <a:ext uri="{FF2B5EF4-FFF2-40B4-BE49-F238E27FC236}">
                  <a16:creationId xmlns:a16="http://schemas.microsoft.com/office/drawing/2014/main" id="{26F6908C-DDC3-68C1-BFB5-2D5D90068ED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33079" y="1348476"/>
              <a:ext cx="2148806" cy="2233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2022-03-23_12-35-59.png" descr="2022-03-23_12-35-59.png">
              <a:extLst>
                <a:ext uri="{FF2B5EF4-FFF2-40B4-BE49-F238E27FC236}">
                  <a16:creationId xmlns:a16="http://schemas.microsoft.com/office/drawing/2014/main" id="{8EA4ED4A-EB6A-8E92-8580-157FA0CF836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289084" y="1169603"/>
              <a:ext cx="1139914" cy="1800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34" name="Jet structure…">
              <a:extLst>
                <a:ext uri="{FF2B5EF4-FFF2-40B4-BE49-F238E27FC236}">
                  <a16:creationId xmlns:a16="http://schemas.microsoft.com/office/drawing/2014/main" id="{8CBDF1E6-5D99-4B1B-6EB8-36D6DBD26716}"/>
                </a:ext>
              </a:extLst>
            </p:cNvPr>
            <p:cNvSpPr txBox="1"/>
            <p:nvPr/>
          </p:nvSpPr>
          <p:spPr bwMode="auto">
            <a:xfrm>
              <a:off x="3034191" y="2895586"/>
              <a:ext cx="1780224" cy="471589"/>
            </a:xfrm>
            <a:prstGeom prst="rect">
              <a:avLst/>
            </a:prstGeom>
            <a:noFill/>
            <a:ln w="12700" cap="flat">
              <a:noFill/>
              <a:miter lim="400000"/>
            </a:ln>
            <a:effectLst/>
            <a:extLst>
              <a:ext uri="{C572A759-6A51-4108-AA02-DFA0A04FC94B}"/>
            </a:extLst>
          </p:spPr>
          <p:txBody>
            <a:bodyPr wrap="none" lIns="50800" tIns="50800" rIns="50800" bIns="50800" anchor="ctr">
              <a:spAutoFit/>
            </a:bodyPr>
            <a:lstStyle/>
            <a:p>
              <a:pPr algn="r">
                <a:defRPr sz="3200" b="1">
                  <a:solidFill>
                    <a:schemeClr val="accent1"/>
                  </a:solidFill>
                  <a:latin typeface="+mn-lt"/>
                  <a:ea typeface="+mn-ea"/>
                  <a:cs typeface="+mn-cs"/>
                  <a:sym typeface="Helvetica"/>
                </a:defRPr>
              </a:pPr>
              <a:r>
                <a:rPr sz="2400" b="1" dirty="0">
                  <a:solidFill>
                    <a:srgbClr val="00B0F0"/>
                  </a:solidFill>
                  <a:latin typeface="+mj-ea"/>
                  <a:ea typeface="+mj-ea"/>
                  <a:cs typeface="Arial" panose="020B0604020202020204" pitchFamily="34" charset="0"/>
                  <a:sym typeface="Helvetica"/>
                </a:rPr>
                <a:t>Jet </a:t>
              </a:r>
              <a:r>
                <a:rPr lang="en-US" sz="2400" b="1" dirty="0">
                  <a:solidFill>
                    <a:srgbClr val="00B0F0"/>
                  </a:solidFill>
                  <a:latin typeface="+mj-ea"/>
                  <a:ea typeface="+mj-ea"/>
                  <a:cs typeface="Arial" panose="020B0604020202020204" pitchFamily="34" charset="0"/>
                  <a:sym typeface="Helvetica"/>
                </a:rPr>
                <a:t>physics</a:t>
              </a:r>
              <a:endParaRPr sz="2400" b="1" dirty="0">
                <a:solidFill>
                  <a:srgbClr val="00B0F0"/>
                </a:solidFill>
                <a:latin typeface="+mj-ea"/>
                <a:ea typeface="+mj-ea"/>
                <a:cs typeface="Arial" panose="020B0604020202020204" pitchFamily="34" charset="0"/>
                <a:sym typeface="Helvetica"/>
              </a:endParaRPr>
            </a:p>
          </p:txBody>
        </p:sp>
        <p:sp>
          <p:nvSpPr>
            <p:cNvPr id="35" name="矩形 3">
              <a:extLst>
                <a:ext uri="{FF2B5EF4-FFF2-40B4-BE49-F238E27FC236}">
                  <a16:creationId xmlns:a16="http://schemas.microsoft.com/office/drawing/2014/main" id="{735060F9-F7E6-BDC3-FB37-F6A8196F1C91}"/>
                </a:ext>
              </a:extLst>
            </p:cNvPr>
            <p:cNvSpPr>
              <a:spLocks noChangeArrowheads="1"/>
            </p:cNvSpPr>
            <p:nvPr/>
          </p:nvSpPr>
          <p:spPr bwMode="auto">
            <a:xfrm>
              <a:off x="2316129" y="2272408"/>
              <a:ext cx="2552572" cy="646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zh-CN" altLang="en-US" sz="1800">
                  <a:latin typeface="Arial" panose="020B0604020202020204" pitchFamily="34" charset="0"/>
                  <a:ea typeface="宋体" panose="02010600030101010101" pitchFamily="2" charset="-122"/>
                </a:rPr>
                <a:t>vary momentum </a:t>
              </a:r>
              <a:r>
                <a:rPr lang="en-US" altLang="zh-CN" sz="1800">
                  <a:latin typeface="Arial" panose="020B0604020202020204" pitchFamily="34" charset="0"/>
                  <a:ea typeface="宋体" panose="02010600030101010101" pitchFamily="2" charset="-122"/>
                </a:rPr>
                <a:t>&amp; </a:t>
              </a:r>
              <a:r>
                <a:rPr lang="zh-CN" altLang="en-US" sz="1800">
                  <a:latin typeface="Arial" panose="020B0604020202020204" pitchFamily="34" charset="0"/>
                  <a:ea typeface="宋体" panose="02010600030101010101" pitchFamily="2" charset="-122"/>
                </a:rPr>
                <a:t>angular scale of probe </a:t>
              </a:r>
            </a:p>
          </p:txBody>
        </p:sp>
      </p:grpSp>
      <p:sp>
        <p:nvSpPr>
          <p:cNvPr id="37" name="灯片编号占位符 3">
            <a:extLst>
              <a:ext uri="{FF2B5EF4-FFF2-40B4-BE49-F238E27FC236}">
                <a16:creationId xmlns:a16="http://schemas.microsoft.com/office/drawing/2014/main" id="{E05E6B3C-6CDE-3822-A484-0F63712B2740}"/>
              </a:ext>
            </a:extLst>
          </p:cNvPr>
          <p:cNvSpPr txBox="1">
            <a:spLocks noChangeArrowheads="1"/>
          </p:cNvSpPr>
          <p:nvPr/>
        </p:nvSpPr>
        <p:spPr>
          <a:xfrm>
            <a:off x="6391076" y="6537325"/>
            <a:ext cx="409575" cy="3206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ctr" rtl="0" eaLnBrk="0" fontAlgn="base" hangingPunct="0">
              <a:spcBef>
                <a:spcPct val="20000"/>
              </a:spcBef>
              <a:spcAft>
                <a:spcPct val="0"/>
              </a:spcAft>
              <a:buClr>
                <a:schemeClr val="hlink"/>
              </a:buClr>
              <a:buFont typeface="Wingdings" panose="05000000000000000000" pitchFamily="2" charset="2"/>
              <a:buChar char="v"/>
              <a:defRPr kumimoji="1" sz="2800" i="1" kern="1200">
                <a:solidFill>
                  <a:schemeClr val="tx1"/>
                </a:solidFill>
                <a:latin typeface="Verdana" panose="020B0604030504040204" pitchFamily="34" charset="0"/>
                <a:ea typeface="+mn-ea"/>
                <a:cs typeface="+mn-cs"/>
              </a:defRPr>
            </a:lvl1pPr>
            <a:lvl2pPr marL="742950" indent="-285750" algn="ctr" rtl="0" eaLnBrk="0" fontAlgn="base" hangingPunct="0">
              <a:spcBef>
                <a:spcPct val="20000"/>
              </a:spcBef>
              <a:spcAft>
                <a:spcPct val="0"/>
              </a:spcAft>
              <a:buClr>
                <a:schemeClr val="accent1"/>
              </a:buClr>
              <a:buFont typeface="Wingdings" panose="05000000000000000000" pitchFamily="2" charset="2"/>
              <a:buChar char="§"/>
              <a:defRPr kumimoji="1" sz="2800" i="1" kern="1200">
                <a:solidFill>
                  <a:schemeClr val="tx1"/>
                </a:solidFill>
                <a:latin typeface="Arial" panose="020B0604020202020204" pitchFamily="34" charset="0"/>
                <a:ea typeface="+mn-ea"/>
                <a:cs typeface="+mn-cs"/>
              </a:defRPr>
            </a:lvl2pPr>
            <a:lvl3pPr marL="1143000" indent="-228600" algn="ctr" rtl="0" eaLnBrk="0" fontAlgn="base" hangingPunct="0">
              <a:spcBef>
                <a:spcPct val="20000"/>
              </a:spcBef>
              <a:spcAft>
                <a:spcPct val="0"/>
              </a:spcAft>
              <a:buClr>
                <a:schemeClr val="tx1"/>
              </a:buClr>
              <a:buChar char="•"/>
              <a:defRPr kumimoji="1" sz="2400" i="1" kern="1200">
                <a:solidFill>
                  <a:schemeClr val="tx1"/>
                </a:solidFill>
                <a:latin typeface="Arial" panose="020B0604020202020204" pitchFamily="34" charset="0"/>
                <a:ea typeface="+mn-ea"/>
                <a:cs typeface="+mn-cs"/>
              </a:defRPr>
            </a:lvl3pPr>
            <a:lvl4pPr marL="1600200" indent="-228600" algn="ctr" rtl="0" eaLnBrk="0" fontAlgn="base" hangingPunct="0">
              <a:spcBef>
                <a:spcPct val="20000"/>
              </a:spcBef>
              <a:spcAft>
                <a:spcPct val="0"/>
              </a:spcAft>
              <a:buChar char="–"/>
              <a:defRPr kumimoji="1" sz="2000" i="1" kern="1200">
                <a:solidFill>
                  <a:schemeClr val="tx1"/>
                </a:solidFill>
                <a:latin typeface="Arial" panose="020B0604020202020204" pitchFamily="34" charset="0"/>
                <a:ea typeface="+mn-ea"/>
                <a:cs typeface="+mn-cs"/>
              </a:defRPr>
            </a:lvl4pPr>
            <a:lvl5pPr marL="2057400" indent="-228600" algn="ctr" rtl="0" eaLnBrk="0" fontAlgn="base" hangingPunct="0">
              <a:spcBef>
                <a:spcPct val="20000"/>
              </a:spcBef>
              <a:spcAft>
                <a:spcPct val="0"/>
              </a:spcAft>
              <a:buChar char="»"/>
              <a:defRPr kumimoji="1" sz="2000" i="1" kern="1200">
                <a:solidFill>
                  <a:schemeClr val="tx1"/>
                </a:solidFill>
                <a:latin typeface="Arial" panose="020B0604020202020204" pitchFamily="34" charset="0"/>
                <a:ea typeface="+mn-ea"/>
                <a:cs typeface="+mn-cs"/>
              </a:defRPr>
            </a:lvl5pPr>
            <a:lvl6pPr marL="2514600" indent="-228600" algn="l" defTabSz="914400" rtl="0" eaLnBrk="0" fontAlgn="base" latinLnBrk="0" hangingPunct="0">
              <a:spcBef>
                <a:spcPct val="20000"/>
              </a:spcBef>
              <a:spcAft>
                <a:spcPct val="0"/>
              </a:spcAft>
              <a:buChar char="»"/>
              <a:defRPr kumimoji="1" sz="2000" i="1" kern="1200">
                <a:solidFill>
                  <a:schemeClr val="tx1"/>
                </a:solidFill>
                <a:latin typeface="Arial" panose="020B0604020202020204" pitchFamily="34" charset="0"/>
                <a:ea typeface="+mn-ea"/>
                <a:cs typeface="+mn-cs"/>
              </a:defRPr>
            </a:lvl6pPr>
            <a:lvl7pPr marL="2971800" indent="-228600" algn="l" defTabSz="914400" rtl="0" eaLnBrk="0" fontAlgn="base" latinLnBrk="0" hangingPunct="0">
              <a:spcBef>
                <a:spcPct val="20000"/>
              </a:spcBef>
              <a:spcAft>
                <a:spcPct val="0"/>
              </a:spcAft>
              <a:buChar char="»"/>
              <a:defRPr kumimoji="1" sz="2000" i="1" kern="1200">
                <a:solidFill>
                  <a:schemeClr val="tx1"/>
                </a:solidFill>
                <a:latin typeface="Arial" panose="020B0604020202020204" pitchFamily="34" charset="0"/>
                <a:ea typeface="+mn-ea"/>
                <a:cs typeface="+mn-cs"/>
              </a:defRPr>
            </a:lvl7pPr>
            <a:lvl8pPr marL="3429000" indent="-228600" algn="l" defTabSz="914400" rtl="0" eaLnBrk="0" fontAlgn="base" latinLnBrk="0" hangingPunct="0">
              <a:spcBef>
                <a:spcPct val="20000"/>
              </a:spcBef>
              <a:spcAft>
                <a:spcPct val="0"/>
              </a:spcAft>
              <a:buChar char="»"/>
              <a:defRPr kumimoji="1" sz="2000" i="1" kern="1200">
                <a:solidFill>
                  <a:schemeClr val="tx1"/>
                </a:solidFill>
                <a:latin typeface="Arial" panose="020B0604020202020204" pitchFamily="34" charset="0"/>
                <a:ea typeface="+mn-ea"/>
                <a:cs typeface="+mn-cs"/>
              </a:defRPr>
            </a:lvl8pPr>
            <a:lvl9pPr marL="3886200" indent="-228600" algn="l" defTabSz="914400" rtl="0" eaLnBrk="0" fontAlgn="base" latinLnBrk="0" hangingPunct="0">
              <a:spcBef>
                <a:spcPct val="20000"/>
              </a:spcBef>
              <a:spcAft>
                <a:spcPct val="0"/>
              </a:spcAft>
              <a:buChar char="»"/>
              <a:defRPr kumimoji="1" sz="2000" i="1" kern="1200">
                <a:solidFill>
                  <a:schemeClr val="tx1"/>
                </a:solidFill>
                <a:latin typeface="Arial" panose="020B0604020202020204" pitchFamily="34" charset="0"/>
                <a:ea typeface="+mn-ea"/>
                <a:cs typeface="+mn-cs"/>
              </a:defRPr>
            </a:lvl9pPr>
          </a:lstStyle>
          <a:p>
            <a:pPr>
              <a:spcBef>
                <a:spcPct val="0"/>
              </a:spcBef>
              <a:buClrTx/>
              <a:buFont typeface="Arial" panose="020B0604020202020204" pitchFamily="34" charset="0"/>
              <a:buNone/>
            </a:pPr>
            <a:fld id="{590906F5-F39B-4E44-A80A-A224CAF1D590}" type="slidenum">
              <a:rPr lang="en-US" altLang="zh-CN" sz="1400" smtClean="0">
                <a:solidFill>
                  <a:srgbClr val="A15D47"/>
                </a:solidFill>
                <a:latin typeface="Arial" panose="020B0604020202020204" pitchFamily="34" charset="0"/>
              </a:rPr>
              <a:pPr>
                <a:spcBef>
                  <a:spcPct val="0"/>
                </a:spcBef>
                <a:buClrTx/>
                <a:buFont typeface="Arial" panose="020B0604020202020204" pitchFamily="34" charset="0"/>
                <a:buNone/>
              </a:pPr>
              <a:t>17</a:t>
            </a:fld>
            <a:endParaRPr lang="en-US" altLang="zh-CN" sz="1400" dirty="0">
              <a:solidFill>
                <a:srgbClr val="A15D47"/>
              </a:solidFill>
              <a:latin typeface="Arial" panose="020B0604020202020204" pitchFamily="34" charset="0"/>
            </a:endParaRPr>
          </a:p>
        </p:txBody>
      </p:sp>
      <p:sp>
        <p:nvSpPr>
          <p:cNvPr id="39" name="Slide Number Placeholder 1">
            <a:extLst>
              <a:ext uri="{FF2B5EF4-FFF2-40B4-BE49-F238E27FC236}">
                <a16:creationId xmlns:a16="http://schemas.microsoft.com/office/drawing/2014/main" id="{2C5FDAA9-D8AB-BBA8-542F-105F196AC780}"/>
              </a:ext>
            </a:extLst>
          </p:cNvPr>
          <p:cNvSpPr>
            <a:spLocks noGrp="1"/>
          </p:cNvSpPr>
          <p:nvPr>
            <p:ph type="sldNum" sz="quarter" idx="12"/>
          </p:nvPr>
        </p:nvSpPr>
        <p:spPr>
          <a:xfrm>
            <a:off x="9700683" y="-16532"/>
            <a:ext cx="2540000" cy="457200"/>
          </a:xfrm>
        </p:spPr>
        <p:txBody>
          <a:bodyPr/>
          <a:lstStyle/>
          <a:p>
            <a:fld id="{8BD6E449-3554-473B-BE25-5F5374CC872B}" type="slidenum">
              <a:rPr lang="en-US" smtClean="0"/>
              <a:pPr/>
              <a:t>17</a:t>
            </a:fld>
            <a:endParaRPr lang="en-US" dirty="0"/>
          </a:p>
        </p:txBody>
      </p:sp>
    </p:spTree>
    <p:extLst>
      <p:ext uri="{BB962C8B-B14F-4D97-AF65-F5344CB8AC3E}">
        <p14:creationId xmlns:p14="http://schemas.microsoft.com/office/powerpoint/2010/main" val="1023700833"/>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A506D4E-59FC-9CBD-4380-8DF030AE72D9}"/>
              </a:ext>
            </a:extLst>
          </p:cNvPr>
          <p:cNvSpPr>
            <a:spLocks noGrp="1"/>
          </p:cNvSpPr>
          <p:nvPr>
            <p:ph type="title"/>
          </p:nvPr>
        </p:nvSpPr>
        <p:spPr/>
        <p:txBody>
          <a:bodyPr/>
          <a:lstStyle/>
          <a:p>
            <a:r>
              <a:rPr lang="en-US" dirty="0"/>
              <a:t>The sPHENIX raison d’être</a:t>
            </a:r>
          </a:p>
        </p:txBody>
      </p:sp>
      <p:pic>
        <p:nvPicPr>
          <p:cNvPr id="4" name="Picture 3">
            <a:extLst>
              <a:ext uri="{FF2B5EF4-FFF2-40B4-BE49-F238E27FC236}">
                <a16:creationId xmlns:a16="http://schemas.microsoft.com/office/drawing/2014/main" id="{D73383E2-7BC0-09E2-D514-0C5396A04CA8}"/>
              </a:ext>
            </a:extLst>
          </p:cNvPr>
          <p:cNvPicPr>
            <a:picLocks noChangeAspect="1"/>
          </p:cNvPicPr>
          <p:nvPr/>
        </p:nvPicPr>
        <p:blipFill>
          <a:blip r:embed="rId2"/>
          <a:stretch>
            <a:fillRect/>
          </a:stretch>
        </p:blipFill>
        <p:spPr>
          <a:xfrm>
            <a:off x="5562602" y="2672916"/>
            <a:ext cx="5810295" cy="4224302"/>
          </a:xfrm>
          <a:prstGeom prst="rect">
            <a:avLst/>
          </a:prstGeom>
        </p:spPr>
      </p:pic>
      <p:pic>
        <p:nvPicPr>
          <p:cNvPr id="6" name="Content Placeholder 5">
            <a:extLst>
              <a:ext uri="{FF2B5EF4-FFF2-40B4-BE49-F238E27FC236}">
                <a16:creationId xmlns:a16="http://schemas.microsoft.com/office/drawing/2014/main" id="{B5D2CBDF-9C8B-AD99-9130-E39B6C0BA5B3}"/>
              </a:ext>
            </a:extLst>
          </p:cNvPr>
          <p:cNvPicPr>
            <a:picLocks noGrp="1" noChangeAspect="1"/>
          </p:cNvPicPr>
          <p:nvPr>
            <p:ph idx="1"/>
          </p:nvPr>
        </p:nvPicPr>
        <p:blipFill>
          <a:blip r:embed="rId3"/>
          <a:stretch>
            <a:fillRect/>
          </a:stretch>
        </p:blipFill>
        <p:spPr>
          <a:xfrm>
            <a:off x="303820" y="5589240"/>
            <a:ext cx="4356484" cy="491433"/>
          </a:xfrm>
          <a:prstGeom prst="rect">
            <a:avLst/>
          </a:prstGeom>
          <a:solidFill>
            <a:schemeClr val="bg1"/>
          </a:solidFill>
        </p:spPr>
      </p:pic>
      <p:pic>
        <p:nvPicPr>
          <p:cNvPr id="7" name="Picture 6">
            <a:extLst>
              <a:ext uri="{FF2B5EF4-FFF2-40B4-BE49-F238E27FC236}">
                <a16:creationId xmlns:a16="http://schemas.microsoft.com/office/drawing/2014/main" id="{BDBEA95E-E74A-F468-B6FA-9777C9D09CC5}"/>
              </a:ext>
            </a:extLst>
          </p:cNvPr>
          <p:cNvPicPr>
            <a:picLocks noChangeAspect="1"/>
          </p:cNvPicPr>
          <p:nvPr/>
        </p:nvPicPr>
        <p:blipFill>
          <a:blip r:embed="rId4"/>
          <a:stretch>
            <a:fillRect/>
          </a:stretch>
        </p:blipFill>
        <p:spPr>
          <a:xfrm>
            <a:off x="5186872" y="980728"/>
            <a:ext cx="6561756" cy="2171448"/>
          </a:xfrm>
          <a:prstGeom prst="rect">
            <a:avLst/>
          </a:prstGeom>
        </p:spPr>
      </p:pic>
      <p:sp>
        <p:nvSpPr>
          <p:cNvPr id="8" name="TextBox 7">
            <a:extLst>
              <a:ext uri="{FF2B5EF4-FFF2-40B4-BE49-F238E27FC236}">
                <a16:creationId xmlns:a16="http://schemas.microsoft.com/office/drawing/2014/main" id="{6391E1B6-B804-6171-3DAA-EC60460F5340}"/>
              </a:ext>
            </a:extLst>
          </p:cNvPr>
          <p:cNvSpPr txBox="1"/>
          <p:nvPr/>
        </p:nvSpPr>
        <p:spPr>
          <a:xfrm>
            <a:off x="155340" y="979676"/>
            <a:ext cx="5051713" cy="4573560"/>
          </a:xfrm>
          <a:prstGeom prst="rect">
            <a:avLst/>
          </a:prstGeom>
          <a:noFill/>
        </p:spPr>
        <p:txBody>
          <a:bodyPr wrap="square" rtlCol="0">
            <a:spAutoFit/>
          </a:bodyPr>
          <a:lstStyle/>
          <a:p>
            <a:pPr algn="l">
              <a:buNone/>
            </a:pPr>
            <a:r>
              <a:rPr lang="en-US" sz="1600" i="0" dirty="0"/>
              <a:t>From the sPHENIX proposal </a:t>
            </a:r>
            <a:r>
              <a:rPr lang="en-US" sz="1600" i="0" dirty="0">
                <a:hlinkClick r:id="rId5"/>
              </a:rPr>
              <a:t>arXiv:1501.06197</a:t>
            </a:r>
            <a:r>
              <a:rPr lang="en-US" sz="1600" i="0" dirty="0"/>
              <a:t>:</a:t>
            </a:r>
          </a:p>
          <a:p>
            <a:pPr algn="l">
              <a:buNone/>
            </a:pPr>
            <a:endParaRPr lang="en-US" sz="1600" i="0" dirty="0"/>
          </a:p>
          <a:p>
            <a:pPr algn="l">
              <a:buNone/>
            </a:pPr>
            <a:r>
              <a:rPr lang="en-US" sz="1600" i="0" dirty="0"/>
              <a:t>Spanning the largest possible range of virtuality (initial hard process Q</a:t>
            </a:r>
            <a:r>
              <a:rPr lang="en-US" sz="1600" i="0" baseline="30000" dirty="0"/>
              <a:t>2</a:t>
            </a:r>
            <a:r>
              <a:rPr lang="en-US" sz="1600" i="0" dirty="0"/>
              <a:t>) is very important, but complementary measurements at both RHIC and LHC of produced jets at the same virtuality (around 50 GeV) will test the interplay between the vacuum shower and medium scattering contributions . . .</a:t>
            </a:r>
            <a:br>
              <a:rPr lang="en-US" sz="1600" i="0" dirty="0"/>
            </a:br>
            <a:br>
              <a:rPr lang="en-US" sz="1600" i="0" dirty="0"/>
            </a:br>
            <a:r>
              <a:rPr lang="en-US" sz="1600" i="0" dirty="0"/>
              <a:t>It is notable that highest energy partons at the LHC, of order 1 </a:t>
            </a:r>
            <a:r>
              <a:rPr lang="en-US" sz="1600" i="0" dirty="0" err="1"/>
              <a:t>TeV</a:t>
            </a:r>
            <a:r>
              <a:rPr lang="en-US" sz="1600" i="0" dirty="0"/>
              <a:t>, are always dominated by the initial vacuum virtuality evolution (for more than 10 </a:t>
            </a:r>
            <a:r>
              <a:rPr lang="en-US" sz="1600" i="0" dirty="0" err="1"/>
              <a:t>fm</a:t>
            </a:r>
            <a:r>
              <a:rPr lang="en-US" sz="1600" i="0" dirty="0"/>
              <a:t>/c). In contrast, the lower energy jets and the RHIC medium evolution have the largest influence and map out a unique part of the microscope resolving power and temperature of the quark-gluon plasma. </a:t>
            </a:r>
          </a:p>
          <a:p>
            <a:pPr algn="l">
              <a:buNone/>
            </a:pPr>
            <a:endParaRPr lang="en-US" sz="1200" i="0" dirty="0"/>
          </a:p>
          <a:p>
            <a:pPr algn="l">
              <a:buNone/>
            </a:pPr>
            <a:endParaRPr lang="en-US" sz="1200" i="0" dirty="0"/>
          </a:p>
        </p:txBody>
      </p:sp>
      <p:sp>
        <p:nvSpPr>
          <p:cNvPr id="9" name="Slide Number Placeholder 1">
            <a:extLst>
              <a:ext uri="{FF2B5EF4-FFF2-40B4-BE49-F238E27FC236}">
                <a16:creationId xmlns:a16="http://schemas.microsoft.com/office/drawing/2014/main" id="{C3EFCDA7-FEF8-1CC4-9725-1E722D2B4647}"/>
              </a:ext>
            </a:extLst>
          </p:cNvPr>
          <p:cNvSpPr>
            <a:spLocks noGrp="1"/>
          </p:cNvSpPr>
          <p:nvPr>
            <p:ph type="sldNum" sz="quarter" idx="12"/>
          </p:nvPr>
        </p:nvSpPr>
        <p:spPr>
          <a:xfrm>
            <a:off x="9700683" y="-16532"/>
            <a:ext cx="2540000" cy="457200"/>
          </a:xfrm>
        </p:spPr>
        <p:txBody>
          <a:bodyPr/>
          <a:lstStyle/>
          <a:p>
            <a:fld id="{8BD6E449-3554-473B-BE25-5F5374CC872B}" type="slidenum">
              <a:rPr lang="en-US" smtClean="0"/>
              <a:pPr/>
              <a:t>18</a:t>
            </a:fld>
            <a:endParaRPr lang="en-US" dirty="0"/>
          </a:p>
        </p:txBody>
      </p:sp>
      <p:sp>
        <p:nvSpPr>
          <p:cNvPr id="2" name="Oval 1">
            <a:extLst>
              <a:ext uri="{FF2B5EF4-FFF2-40B4-BE49-F238E27FC236}">
                <a16:creationId xmlns:a16="http://schemas.microsoft.com/office/drawing/2014/main" id="{B31925F5-7BC9-5309-EC1F-70BF16216C91}"/>
              </a:ext>
            </a:extLst>
          </p:cNvPr>
          <p:cNvSpPr/>
          <p:nvPr/>
        </p:nvSpPr>
        <p:spPr>
          <a:xfrm rot="19770786">
            <a:off x="7694562" y="5016715"/>
            <a:ext cx="1674848" cy="468052"/>
          </a:xfrm>
          <a:prstGeom prst="ellipse">
            <a:avLst/>
          </a:prstGeom>
          <a:solidFill>
            <a:srgbClr val="FFFF00">
              <a:alpha val="73742"/>
            </a:srgbClr>
          </a:solidFill>
          <a:ln w="25400">
            <a:no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Tx/>
              <a:buSzTx/>
              <a:buFontTx/>
              <a:buChar char="•"/>
              <a:tabLst/>
            </a:pPr>
            <a:endParaRPr kumimoji="1" lang="en-US" sz="2200" b="0" i="1" u="none" strike="noStrike" cap="none" normalizeH="0" baseline="0">
              <a:ln>
                <a:noFill/>
              </a:ln>
              <a:solidFill>
                <a:schemeClr val="tx1"/>
              </a:solidFill>
              <a:effectLst/>
              <a:latin typeface="Tahoma" pitchFamily="34" charset="0"/>
            </a:endParaRPr>
          </a:p>
        </p:txBody>
      </p:sp>
    </p:spTree>
    <p:extLst>
      <p:ext uri="{BB962C8B-B14F-4D97-AF65-F5344CB8AC3E}">
        <p14:creationId xmlns:p14="http://schemas.microsoft.com/office/powerpoint/2010/main" val="6298451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88648-ED3D-18CF-55B8-BB3B8F74A834}"/>
              </a:ext>
            </a:extLst>
          </p:cNvPr>
          <p:cNvSpPr>
            <a:spLocks noGrp="1"/>
          </p:cNvSpPr>
          <p:nvPr>
            <p:ph type="title"/>
          </p:nvPr>
        </p:nvSpPr>
        <p:spPr/>
        <p:txBody>
          <a:bodyPr/>
          <a:lstStyle/>
          <a:p>
            <a:r>
              <a:rPr lang="en-US" dirty="0" err="1"/>
              <a:t>sPHENIX</a:t>
            </a:r>
            <a:r>
              <a:rPr lang="en-US" dirty="0"/>
              <a:t> Detector</a:t>
            </a:r>
          </a:p>
        </p:txBody>
      </p:sp>
      <p:sp>
        <p:nvSpPr>
          <p:cNvPr id="4" name="Slide Number Placeholder 3">
            <a:extLst>
              <a:ext uri="{FF2B5EF4-FFF2-40B4-BE49-F238E27FC236}">
                <a16:creationId xmlns:a16="http://schemas.microsoft.com/office/drawing/2014/main" id="{A74309E7-CDA7-AC21-DCA5-D840C6DBC01F}"/>
              </a:ext>
            </a:extLst>
          </p:cNvPr>
          <p:cNvSpPr>
            <a:spLocks noGrp="1"/>
          </p:cNvSpPr>
          <p:nvPr>
            <p:ph type="sldNum" sz="quarter" idx="11"/>
          </p:nvPr>
        </p:nvSpPr>
        <p:spPr bwMode="auto">
          <a:xfrm>
            <a:off x="-1600200" y="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457200" rtl="0" eaLnBrk="1" latinLnBrk="0" hangingPunct="1">
              <a:defRPr sz="2000" kern="1200" smtClean="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24842D8-317C-1B48-BB3B-9B577BC46ED2}" type="slidenum">
              <a:rPr lang="en-US" smtClean="0"/>
              <a:pPr/>
              <a:t>19</a:t>
            </a:fld>
            <a:endParaRPr lang="en-US"/>
          </a:p>
        </p:txBody>
      </p:sp>
      <p:pic>
        <p:nvPicPr>
          <p:cNvPr id="5" name="Picture 4">
            <a:extLst>
              <a:ext uri="{FF2B5EF4-FFF2-40B4-BE49-F238E27FC236}">
                <a16:creationId xmlns:a16="http://schemas.microsoft.com/office/drawing/2014/main" id="{0F85CF26-C3D7-51F4-F54A-7F432FD3EE51}"/>
              </a:ext>
            </a:extLst>
          </p:cNvPr>
          <p:cNvPicPr>
            <a:picLocks noChangeAspect="1"/>
          </p:cNvPicPr>
          <p:nvPr/>
        </p:nvPicPr>
        <p:blipFill rotWithShape="1">
          <a:blip r:embed="rId2"/>
          <a:srcRect l="7075" r="3993"/>
          <a:stretch/>
        </p:blipFill>
        <p:spPr>
          <a:xfrm>
            <a:off x="1524001" y="972141"/>
            <a:ext cx="8820471" cy="5890209"/>
          </a:xfrm>
          <a:prstGeom prst="rect">
            <a:avLst/>
          </a:prstGeom>
        </p:spPr>
      </p:pic>
      <p:sp>
        <p:nvSpPr>
          <p:cNvPr id="3" name="Slide Number Placeholder 1">
            <a:extLst>
              <a:ext uri="{FF2B5EF4-FFF2-40B4-BE49-F238E27FC236}">
                <a16:creationId xmlns:a16="http://schemas.microsoft.com/office/drawing/2014/main" id="{21B0B173-B212-7A6C-58B6-00FC1BB30774}"/>
              </a:ext>
            </a:extLst>
          </p:cNvPr>
          <p:cNvSpPr>
            <a:spLocks noGrp="1"/>
          </p:cNvSpPr>
          <p:nvPr>
            <p:ph type="sldNum" sz="quarter" idx="12"/>
          </p:nvPr>
        </p:nvSpPr>
        <p:spPr>
          <a:xfrm>
            <a:off x="9700683" y="-16532"/>
            <a:ext cx="2540000" cy="457200"/>
          </a:xfrm>
        </p:spPr>
        <p:txBody>
          <a:bodyPr/>
          <a:lstStyle/>
          <a:p>
            <a:fld id="{8BD6E449-3554-473B-BE25-5F5374CC872B}" type="slidenum">
              <a:rPr lang="en-US" smtClean="0"/>
              <a:pPr/>
              <a:t>19</a:t>
            </a:fld>
            <a:endParaRPr lang="en-US" dirty="0"/>
          </a:p>
        </p:txBody>
      </p:sp>
    </p:spTree>
    <p:extLst>
      <p:ext uri="{BB962C8B-B14F-4D97-AF65-F5344CB8AC3E}">
        <p14:creationId xmlns:p14="http://schemas.microsoft.com/office/powerpoint/2010/main" val="373522251"/>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FEC08E9-11C1-FED6-5830-F5580DDA5BA7}"/>
              </a:ext>
            </a:extLst>
          </p:cNvPr>
          <p:cNvSpPr>
            <a:spLocks noGrp="1"/>
          </p:cNvSpPr>
          <p:nvPr>
            <p:ph idx="1"/>
          </p:nvPr>
        </p:nvSpPr>
        <p:spPr/>
        <p:txBody>
          <a:bodyPr/>
          <a:lstStyle/>
          <a:p>
            <a:endParaRPr lang="en-US" dirty="0"/>
          </a:p>
        </p:txBody>
      </p:sp>
      <p:sp>
        <p:nvSpPr>
          <p:cNvPr id="3" name="Title 2">
            <a:extLst>
              <a:ext uri="{FF2B5EF4-FFF2-40B4-BE49-F238E27FC236}">
                <a16:creationId xmlns:a16="http://schemas.microsoft.com/office/drawing/2014/main" id="{5CC36851-7991-B886-5973-CC52641B2D95}"/>
              </a:ext>
            </a:extLst>
          </p:cNvPr>
          <p:cNvSpPr>
            <a:spLocks noGrp="1"/>
          </p:cNvSpPr>
          <p:nvPr>
            <p:ph type="title"/>
          </p:nvPr>
        </p:nvSpPr>
        <p:spPr/>
        <p:txBody>
          <a:bodyPr/>
          <a:lstStyle/>
          <a:p>
            <a:r>
              <a:rPr lang="en-US" dirty="0"/>
              <a:t>April 18, 2005</a:t>
            </a:r>
          </a:p>
        </p:txBody>
      </p:sp>
      <p:pic>
        <p:nvPicPr>
          <p:cNvPr id="5" name="Picture 4">
            <a:extLst>
              <a:ext uri="{FF2B5EF4-FFF2-40B4-BE49-F238E27FC236}">
                <a16:creationId xmlns:a16="http://schemas.microsoft.com/office/drawing/2014/main" id="{C7B90A3C-F7DF-2545-7255-D4FC0ED28B86}"/>
              </a:ext>
            </a:extLst>
          </p:cNvPr>
          <p:cNvPicPr>
            <a:picLocks noChangeAspect="1"/>
          </p:cNvPicPr>
          <p:nvPr/>
        </p:nvPicPr>
        <p:blipFill>
          <a:blip r:embed="rId2"/>
          <a:stretch>
            <a:fillRect/>
          </a:stretch>
        </p:blipFill>
        <p:spPr>
          <a:xfrm>
            <a:off x="2389820" y="1016732"/>
            <a:ext cx="7450596" cy="5792515"/>
          </a:xfrm>
          <a:prstGeom prst="rect">
            <a:avLst/>
          </a:prstGeom>
        </p:spPr>
      </p:pic>
      <p:sp>
        <p:nvSpPr>
          <p:cNvPr id="6" name="Slide Number Placeholder 1">
            <a:extLst>
              <a:ext uri="{FF2B5EF4-FFF2-40B4-BE49-F238E27FC236}">
                <a16:creationId xmlns:a16="http://schemas.microsoft.com/office/drawing/2014/main" id="{4B11AB09-866C-7263-C9B6-653A29781056}"/>
              </a:ext>
            </a:extLst>
          </p:cNvPr>
          <p:cNvSpPr>
            <a:spLocks noGrp="1"/>
          </p:cNvSpPr>
          <p:nvPr>
            <p:ph type="sldNum" sz="quarter" idx="12"/>
          </p:nvPr>
        </p:nvSpPr>
        <p:spPr>
          <a:xfrm>
            <a:off x="9700683" y="-16532"/>
            <a:ext cx="2540000" cy="457200"/>
          </a:xfrm>
        </p:spPr>
        <p:txBody>
          <a:bodyPr/>
          <a:lstStyle/>
          <a:p>
            <a:fld id="{8BD6E449-3554-473B-BE25-5F5374CC872B}" type="slidenum">
              <a:rPr lang="en-US" smtClean="0"/>
              <a:pPr/>
              <a:t>2</a:t>
            </a:fld>
            <a:endParaRPr lang="en-US" dirty="0"/>
          </a:p>
        </p:txBody>
      </p:sp>
    </p:spTree>
    <p:extLst>
      <p:ext uri="{BB962C8B-B14F-4D97-AF65-F5344CB8AC3E}">
        <p14:creationId xmlns:p14="http://schemas.microsoft.com/office/powerpoint/2010/main" val="1862476723"/>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7B843BB-7EEE-096F-9788-61CF274056D2}"/>
              </a:ext>
            </a:extLst>
          </p:cNvPr>
          <p:cNvPicPr>
            <a:picLocks noChangeAspect="1"/>
          </p:cNvPicPr>
          <p:nvPr/>
        </p:nvPicPr>
        <p:blipFill rotWithShape="1">
          <a:blip r:embed="rId2"/>
          <a:srcRect l="7075" r="3993"/>
          <a:stretch/>
        </p:blipFill>
        <p:spPr>
          <a:xfrm>
            <a:off x="1524001" y="972141"/>
            <a:ext cx="8820471" cy="5890209"/>
          </a:xfrm>
          <a:prstGeom prst="rect">
            <a:avLst/>
          </a:prstGeom>
        </p:spPr>
      </p:pic>
      <p:sp>
        <p:nvSpPr>
          <p:cNvPr id="2" name="Title 1">
            <a:extLst>
              <a:ext uri="{FF2B5EF4-FFF2-40B4-BE49-F238E27FC236}">
                <a16:creationId xmlns:a16="http://schemas.microsoft.com/office/drawing/2014/main" id="{C0588648-ED3D-18CF-55B8-BB3B8F74A834}"/>
              </a:ext>
            </a:extLst>
          </p:cNvPr>
          <p:cNvSpPr>
            <a:spLocks noGrp="1"/>
          </p:cNvSpPr>
          <p:nvPr>
            <p:ph type="title"/>
          </p:nvPr>
        </p:nvSpPr>
        <p:spPr/>
        <p:txBody>
          <a:bodyPr/>
          <a:lstStyle/>
          <a:p>
            <a:r>
              <a:rPr lang="en-US" dirty="0" err="1"/>
              <a:t>sPHENIX</a:t>
            </a:r>
            <a:r>
              <a:rPr lang="en-US" dirty="0"/>
              <a:t> Detector</a:t>
            </a:r>
          </a:p>
        </p:txBody>
      </p:sp>
      <p:sp>
        <p:nvSpPr>
          <p:cNvPr id="4" name="Slide Number Placeholder 3">
            <a:extLst>
              <a:ext uri="{FF2B5EF4-FFF2-40B4-BE49-F238E27FC236}">
                <a16:creationId xmlns:a16="http://schemas.microsoft.com/office/drawing/2014/main" id="{A74309E7-CDA7-AC21-DCA5-D840C6DBC01F}"/>
              </a:ext>
            </a:extLst>
          </p:cNvPr>
          <p:cNvSpPr>
            <a:spLocks noGrp="1"/>
          </p:cNvSpPr>
          <p:nvPr>
            <p:ph type="sldNum" sz="quarter" idx="11"/>
          </p:nvPr>
        </p:nvSpPr>
        <p:spPr bwMode="auto">
          <a:xfrm>
            <a:off x="-1600200" y="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457200" rtl="0" eaLnBrk="1" latinLnBrk="0" hangingPunct="1">
              <a:defRPr sz="2000" kern="1200" smtClean="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24842D8-317C-1B48-BB3B-9B577BC46ED2}" type="slidenum">
              <a:rPr lang="en-US" smtClean="0"/>
              <a:pPr/>
              <a:t>20</a:t>
            </a:fld>
            <a:endParaRPr lang="en-US"/>
          </a:p>
        </p:txBody>
      </p:sp>
      <p:sp>
        <p:nvSpPr>
          <p:cNvPr id="63" name="TextBox 62">
            <a:extLst>
              <a:ext uri="{FF2B5EF4-FFF2-40B4-BE49-F238E27FC236}">
                <a16:creationId xmlns:a16="http://schemas.microsoft.com/office/drawing/2014/main" id="{0357F209-63EC-0365-F047-B09622B846AC}"/>
              </a:ext>
            </a:extLst>
          </p:cNvPr>
          <p:cNvSpPr txBox="1"/>
          <p:nvPr/>
        </p:nvSpPr>
        <p:spPr>
          <a:xfrm>
            <a:off x="1709937" y="4191017"/>
            <a:ext cx="4696782" cy="461665"/>
          </a:xfrm>
          <a:prstGeom prst="rect">
            <a:avLst/>
          </a:prstGeom>
          <a:noFill/>
        </p:spPr>
        <p:txBody>
          <a:bodyPr wrap="square" rtlCol="0">
            <a:spAutoFit/>
          </a:bodyPr>
          <a:lstStyle/>
          <a:p>
            <a:pPr>
              <a:buNone/>
            </a:pPr>
            <a:r>
              <a:rPr lang="en-US" sz="2400" i="0" dirty="0">
                <a:solidFill>
                  <a:schemeClr val="bg1"/>
                </a:solidFill>
              </a:rPr>
              <a:t>Barrel Detectors: |</a:t>
            </a:r>
            <a:r>
              <a:rPr lang="en-US" sz="2400" i="0" dirty="0">
                <a:solidFill>
                  <a:schemeClr val="bg1"/>
                </a:solidFill>
                <a:latin typeface="Symbol" pitchFamily="2" charset="2"/>
              </a:rPr>
              <a:t>h</a:t>
            </a:r>
            <a:r>
              <a:rPr lang="en-US" sz="2400" i="0" baseline="30000" dirty="0">
                <a:solidFill>
                  <a:schemeClr val="bg1"/>
                </a:solidFill>
                <a:latin typeface="Symbol" pitchFamily="2" charset="2"/>
              </a:rPr>
              <a:t> </a:t>
            </a:r>
            <a:r>
              <a:rPr lang="en-US" sz="2400" i="0" dirty="0">
                <a:solidFill>
                  <a:schemeClr val="bg1"/>
                </a:solidFill>
              </a:rPr>
              <a:t>| &lt; 1.1</a:t>
            </a:r>
          </a:p>
        </p:txBody>
      </p:sp>
      <p:cxnSp>
        <p:nvCxnSpPr>
          <p:cNvPr id="7" name="Straight Arrow Connector 6">
            <a:extLst>
              <a:ext uri="{FF2B5EF4-FFF2-40B4-BE49-F238E27FC236}">
                <a16:creationId xmlns:a16="http://schemas.microsoft.com/office/drawing/2014/main" id="{685A9B8B-A842-12DD-0B9F-184ED029BCA6}"/>
              </a:ext>
            </a:extLst>
          </p:cNvPr>
          <p:cNvCxnSpPr>
            <a:cxnSpLocks/>
            <a:stCxn id="8" idx="3"/>
          </p:cNvCxnSpPr>
          <p:nvPr/>
        </p:nvCxnSpPr>
        <p:spPr>
          <a:xfrm>
            <a:off x="3109420" y="1994470"/>
            <a:ext cx="1330396" cy="228498"/>
          </a:xfrm>
          <a:prstGeom prst="straightConnector1">
            <a:avLst/>
          </a:prstGeom>
          <a:ln w="38100">
            <a:solidFill>
              <a:srgbClr val="6C2E1B"/>
            </a:solidFill>
            <a:headEnd type="none" w="med" len="med"/>
            <a:tailEnd type="arrow" w="med" len="med"/>
          </a:ln>
          <a:effectLst>
            <a:outerShdw blurRad="50800" dist="38100" dir="2700000" algn="tl"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
        <p:nvSpPr>
          <p:cNvPr id="8" name="Rectangle: Rounded Corners 35">
            <a:extLst>
              <a:ext uri="{FF2B5EF4-FFF2-40B4-BE49-F238E27FC236}">
                <a16:creationId xmlns:a16="http://schemas.microsoft.com/office/drawing/2014/main" id="{06BB0B95-64F4-921C-A3D7-D67B166DF802}"/>
              </a:ext>
            </a:extLst>
          </p:cNvPr>
          <p:cNvSpPr/>
          <p:nvPr/>
        </p:nvSpPr>
        <p:spPr>
          <a:xfrm>
            <a:off x="1524002" y="1763638"/>
            <a:ext cx="1585418" cy="461664"/>
          </a:xfrm>
          <a:prstGeom prst="roundRect">
            <a:avLst/>
          </a:prstGeom>
          <a:solidFill>
            <a:srgbClr val="6C2E1B"/>
          </a:solidFill>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buNone/>
            </a:pPr>
            <a:r>
              <a:rPr lang="en-US" dirty="0"/>
              <a:t>MAGNET</a:t>
            </a:r>
          </a:p>
        </p:txBody>
      </p:sp>
      <p:sp>
        <p:nvSpPr>
          <p:cNvPr id="9" name="Slide Number Placeholder 1">
            <a:extLst>
              <a:ext uri="{FF2B5EF4-FFF2-40B4-BE49-F238E27FC236}">
                <a16:creationId xmlns:a16="http://schemas.microsoft.com/office/drawing/2014/main" id="{FA0250B1-7ECD-6AED-2270-111F93CA79FA}"/>
              </a:ext>
            </a:extLst>
          </p:cNvPr>
          <p:cNvSpPr>
            <a:spLocks noGrp="1"/>
          </p:cNvSpPr>
          <p:nvPr>
            <p:ph type="sldNum" sz="quarter" idx="12"/>
          </p:nvPr>
        </p:nvSpPr>
        <p:spPr>
          <a:xfrm>
            <a:off x="9700683" y="-16532"/>
            <a:ext cx="2540000" cy="457200"/>
          </a:xfrm>
        </p:spPr>
        <p:txBody>
          <a:bodyPr/>
          <a:lstStyle/>
          <a:p>
            <a:fld id="{8BD6E449-3554-473B-BE25-5F5374CC872B}" type="slidenum">
              <a:rPr lang="en-US" smtClean="0"/>
              <a:pPr/>
              <a:t>20</a:t>
            </a:fld>
            <a:endParaRPr lang="en-US" dirty="0"/>
          </a:p>
        </p:txBody>
      </p:sp>
    </p:spTree>
    <p:extLst>
      <p:ext uri="{BB962C8B-B14F-4D97-AF65-F5344CB8AC3E}">
        <p14:creationId xmlns:p14="http://schemas.microsoft.com/office/powerpoint/2010/main" val="4207708339"/>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7B843BB-7EEE-096F-9788-61CF274056D2}"/>
              </a:ext>
            </a:extLst>
          </p:cNvPr>
          <p:cNvPicPr>
            <a:picLocks noChangeAspect="1"/>
          </p:cNvPicPr>
          <p:nvPr/>
        </p:nvPicPr>
        <p:blipFill rotWithShape="1">
          <a:blip r:embed="rId2"/>
          <a:srcRect l="7075" r="3993"/>
          <a:stretch/>
        </p:blipFill>
        <p:spPr>
          <a:xfrm>
            <a:off x="1524001" y="972141"/>
            <a:ext cx="8820471" cy="5890209"/>
          </a:xfrm>
          <a:prstGeom prst="rect">
            <a:avLst/>
          </a:prstGeom>
        </p:spPr>
      </p:pic>
      <p:sp>
        <p:nvSpPr>
          <p:cNvPr id="2" name="Title 1">
            <a:extLst>
              <a:ext uri="{FF2B5EF4-FFF2-40B4-BE49-F238E27FC236}">
                <a16:creationId xmlns:a16="http://schemas.microsoft.com/office/drawing/2014/main" id="{C0588648-ED3D-18CF-55B8-BB3B8F74A834}"/>
              </a:ext>
            </a:extLst>
          </p:cNvPr>
          <p:cNvSpPr>
            <a:spLocks noGrp="1"/>
          </p:cNvSpPr>
          <p:nvPr>
            <p:ph type="title"/>
          </p:nvPr>
        </p:nvSpPr>
        <p:spPr/>
        <p:txBody>
          <a:bodyPr/>
          <a:lstStyle/>
          <a:p>
            <a:r>
              <a:rPr lang="en-US" dirty="0" err="1"/>
              <a:t>sPHENIX</a:t>
            </a:r>
            <a:r>
              <a:rPr lang="en-US" dirty="0"/>
              <a:t> Detector</a:t>
            </a:r>
          </a:p>
        </p:txBody>
      </p:sp>
      <p:sp>
        <p:nvSpPr>
          <p:cNvPr id="4" name="Slide Number Placeholder 3">
            <a:extLst>
              <a:ext uri="{FF2B5EF4-FFF2-40B4-BE49-F238E27FC236}">
                <a16:creationId xmlns:a16="http://schemas.microsoft.com/office/drawing/2014/main" id="{A74309E7-CDA7-AC21-DCA5-D840C6DBC01F}"/>
              </a:ext>
            </a:extLst>
          </p:cNvPr>
          <p:cNvSpPr>
            <a:spLocks noGrp="1"/>
          </p:cNvSpPr>
          <p:nvPr>
            <p:ph type="sldNum" sz="quarter" idx="11"/>
          </p:nvPr>
        </p:nvSpPr>
        <p:spPr bwMode="auto">
          <a:xfrm>
            <a:off x="-1600200" y="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457200" rtl="0" eaLnBrk="1" latinLnBrk="0" hangingPunct="1">
              <a:defRPr sz="2000" kern="1200" smtClean="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24842D8-317C-1B48-BB3B-9B577BC46ED2}" type="slidenum">
              <a:rPr lang="en-US" smtClean="0"/>
              <a:pPr/>
              <a:t>21</a:t>
            </a:fld>
            <a:endParaRPr lang="en-US"/>
          </a:p>
        </p:txBody>
      </p:sp>
      <p:sp>
        <p:nvSpPr>
          <p:cNvPr id="63" name="TextBox 62">
            <a:extLst>
              <a:ext uri="{FF2B5EF4-FFF2-40B4-BE49-F238E27FC236}">
                <a16:creationId xmlns:a16="http://schemas.microsoft.com/office/drawing/2014/main" id="{0357F209-63EC-0365-F047-B09622B846AC}"/>
              </a:ext>
            </a:extLst>
          </p:cNvPr>
          <p:cNvSpPr txBox="1"/>
          <p:nvPr/>
        </p:nvSpPr>
        <p:spPr>
          <a:xfrm>
            <a:off x="1709937" y="4191017"/>
            <a:ext cx="4696782" cy="904863"/>
          </a:xfrm>
          <a:prstGeom prst="rect">
            <a:avLst/>
          </a:prstGeom>
          <a:noFill/>
        </p:spPr>
        <p:txBody>
          <a:bodyPr wrap="square" rtlCol="0">
            <a:spAutoFit/>
          </a:bodyPr>
          <a:lstStyle/>
          <a:p>
            <a:pPr>
              <a:buNone/>
            </a:pPr>
            <a:r>
              <a:rPr lang="en-US" sz="2400" i="0" dirty="0">
                <a:solidFill>
                  <a:schemeClr val="bg1"/>
                </a:solidFill>
              </a:rPr>
              <a:t>Barrel Detectors: |</a:t>
            </a:r>
            <a:r>
              <a:rPr lang="en-US" sz="2400" i="0" dirty="0">
                <a:solidFill>
                  <a:schemeClr val="bg1"/>
                </a:solidFill>
                <a:latin typeface="Symbol" pitchFamily="2" charset="2"/>
              </a:rPr>
              <a:t>h</a:t>
            </a:r>
            <a:r>
              <a:rPr lang="en-US" sz="2400" i="0" baseline="30000" dirty="0">
                <a:solidFill>
                  <a:schemeClr val="bg1"/>
                </a:solidFill>
                <a:latin typeface="Symbol" pitchFamily="2" charset="2"/>
              </a:rPr>
              <a:t> </a:t>
            </a:r>
            <a:r>
              <a:rPr lang="en-US" sz="2400" i="0" dirty="0">
                <a:solidFill>
                  <a:schemeClr val="bg1"/>
                </a:solidFill>
              </a:rPr>
              <a:t>| &lt; 1.1</a:t>
            </a:r>
          </a:p>
          <a:p>
            <a:pPr>
              <a:buNone/>
            </a:pPr>
            <a:r>
              <a:rPr lang="en-US" sz="2400" i="0" dirty="0">
                <a:solidFill>
                  <a:schemeClr val="bg1"/>
                </a:solidFill>
              </a:rPr>
              <a:t>Precision Tracking</a:t>
            </a:r>
          </a:p>
        </p:txBody>
      </p:sp>
      <p:sp>
        <p:nvSpPr>
          <p:cNvPr id="3" name="Rectangle: Rounded Corners 14">
            <a:extLst>
              <a:ext uri="{FF2B5EF4-FFF2-40B4-BE49-F238E27FC236}">
                <a16:creationId xmlns:a16="http://schemas.microsoft.com/office/drawing/2014/main" id="{BFC490B2-8790-E3A2-ABD0-17584681B2E5}"/>
              </a:ext>
            </a:extLst>
          </p:cNvPr>
          <p:cNvSpPr/>
          <p:nvPr/>
        </p:nvSpPr>
        <p:spPr>
          <a:xfrm>
            <a:off x="9474529" y="4749301"/>
            <a:ext cx="997384" cy="363008"/>
          </a:xfrm>
          <a:prstGeom prst="roundRect">
            <a:avLst/>
          </a:prstGeom>
          <a:solidFill>
            <a:srgbClr val="B0618B"/>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US" dirty="0"/>
              <a:t>TPC</a:t>
            </a:r>
          </a:p>
        </p:txBody>
      </p:sp>
      <p:cxnSp>
        <p:nvCxnSpPr>
          <p:cNvPr id="5" name="Straight Arrow Connector 4">
            <a:extLst>
              <a:ext uri="{FF2B5EF4-FFF2-40B4-BE49-F238E27FC236}">
                <a16:creationId xmlns:a16="http://schemas.microsoft.com/office/drawing/2014/main" id="{F72DB3B0-44AF-7378-437D-B6DDCA6A7B5B}"/>
              </a:ext>
            </a:extLst>
          </p:cNvPr>
          <p:cNvCxnSpPr>
            <a:cxnSpLocks/>
            <a:stCxn id="7" idx="1"/>
          </p:cNvCxnSpPr>
          <p:nvPr/>
        </p:nvCxnSpPr>
        <p:spPr>
          <a:xfrm flipH="1">
            <a:off x="5544908" y="1606784"/>
            <a:ext cx="4010361" cy="1710206"/>
          </a:xfrm>
          <a:prstGeom prst="straightConnector1">
            <a:avLst/>
          </a:prstGeom>
          <a:ln w="38100">
            <a:solidFill>
              <a:srgbClr val="097409"/>
            </a:solidFill>
            <a:headEnd type="none" w="med" len="med"/>
            <a:tailEnd type="arrow" w="med" len="med"/>
          </a:ln>
          <a:effectLst>
            <a:outerShdw blurRad="50800" dist="38100" dir="2700000" algn="tl"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
        <p:nvSpPr>
          <p:cNvPr id="7" name="Rectangle: Rounded Corners 16">
            <a:extLst>
              <a:ext uri="{FF2B5EF4-FFF2-40B4-BE49-F238E27FC236}">
                <a16:creationId xmlns:a16="http://schemas.microsoft.com/office/drawing/2014/main" id="{A5ECB44D-0C43-85C7-DB5F-454790BED0E9}"/>
              </a:ext>
            </a:extLst>
          </p:cNvPr>
          <p:cNvSpPr/>
          <p:nvPr/>
        </p:nvSpPr>
        <p:spPr>
          <a:xfrm>
            <a:off x="9555269" y="1443498"/>
            <a:ext cx="1110399" cy="326572"/>
          </a:xfrm>
          <a:prstGeom prst="roundRect">
            <a:avLst/>
          </a:prstGeom>
          <a:solidFill>
            <a:srgbClr val="097409"/>
          </a:solidFill>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buNone/>
            </a:pPr>
            <a:r>
              <a:rPr lang="en-US" dirty="0"/>
              <a:t>MVTX</a:t>
            </a:r>
          </a:p>
        </p:txBody>
      </p:sp>
      <p:cxnSp>
        <p:nvCxnSpPr>
          <p:cNvPr id="8" name="Straight Connector 7">
            <a:extLst>
              <a:ext uri="{FF2B5EF4-FFF2-40B4-BE49-F238E27FC236}">
                <a16:creationId xmlns:a16="http://schemas.microsoft.com/office/drawing/2014/main" id="{1C8D1851-1D1C-F722-AAAB-416223086A1F}"/>
              </a:ext>
            </a:extLst>
          </p:cNvPr>
          <p:cNvCxnSpPr>
            <a:cxnSpLocks/>
            <a:stCxn id="3" idx="1"/>
          </p:cNvCxnSpPr>
          <p:nvPr/>
        </p:nvCxnSpPr>
        <p:spPr>
          <a:xfrm flipH="1" flipV="1">
            <a:off x="6367168" y="3831215"/>
            <a:ext cx="3107361" cy="1099590"/>
          </a:xfrm>
          <a:prstGeom prst="line">
            <a:avLst/>
          </a:prstGeom>
          <a:ln w="38100">
            <a:solidFill>
              <a:srgbClr val="B0618B"/>
            </a:solidFill>
            <a:headEnd type="none" w="med" len="med"/>
            <a:tailEnd type="arrow"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 name="Rectangle: Rounded Corners 43">
            <a:extLst>
              <a:ext uri="{FF2B5EF4-FFF2-40B4-BE49-F238E27FC236}">
                <a16:creationId xmlns:a16="http://schemas.microsoft.com/office/drawing/2014/main" id="{5CCAB4E8-859D-1F8A-0ADC-A57FDADFDC1D}"/>
              </a:ext>
            </a:extLst>
          </p:cNvPr>
          <p:cNvSpPr/>
          <p:nvPr/>
        </p:nvSpPr>
        <p:spPr>
          <a:xfrm>
            <a:off x="9668282" y="1859960"/>
            <a:ext cx="997385" cy="363008"/>
          </a:xfrm>
          <a:prstGeom prst="roundRect">
            <a:avLst/>
          </a:prstGeom>
          <a:solidFill>
            <a:srgbClr val="BEB924"/>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US" dirty="0"/>
              <a:t>INTT</a:t>
            </a:r>
          </a:p>
        </p:txBody>
      </p:sp>
      <p:cxnSp>
        <p:nvCxnSpPr>
          <p:cNvPr id="10" name="Straight Connector 9">
            <a:extLst>
              <a:ext uri="{FF2B5EF4-FFF2-40B4-BE49-F238E27FC236}">
                <a16:creationId xmlns:a16="http://schemas.microsoft.com/office/drawing/2014/main" id="{ACD6FFD1-B551-266A-1016-827CCD0CB9C3}"/>
              </a:ext>
            </a:extLst>
          </p:cNvPr>
          <p:cNvCxnSpPr>
            <a:cxnSpLocks/>
            <a:stCxn id="9" idx="1"/>
          </p:cNvCxnSpPr>
          <p:nvPr/>
        </p:nvCxnSpPr>
        <p:spPr>
          <a:xfrm flipH="1">
            <a:off x="5942810" y="2041464"/>
            <a:ext cx="3725472" cy="1378003"/>
          </a:xfrm>
          <a:prstGeom prst="line">
            <a:avLst/>
          </a:prstGeom>
          <a:ln w="38100">
            <a:solidFill>
              <a:srgbClr val="BEB924"/>
            </a:solidFill>
            <a:headEnd type="none" w="med" len="med"/>
            <a:tailEnd type="arrow"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BE3760AF-6608-4C48-BFCD-654904434FF7}"/>
              </a:ext>
            </a:extLst>
          </p:cNvPr>
          <p:cNvCxnSpPr>
            <a:cxnSpLocks/>
            <a:stCxn id="12" idx="1"/>
          </p:cNvCxnSpPr>
          <p:nvPr/>
        </p:nvCxnSpPr>
        <p:spPr>
          <a:xfrm flipH="1" flipV="1">
            <a:off x="7362738" y="4542197"/>
            <a:ext cx="1988261" cy="916822"/>
          </a:xfrm>
          <a:prstGeom prst="straightConnector1">
            <a:avLst/>
          </a:prstGeom>
          <a:ln w="38100">
            <a:solidFill>
              <a:srgbClr val="610D0B"/>
            </a:solidFill>
            <a:headEnd type="none" w="med" len="med"/>
            <a:tailEnd type="arrow" w="med" len="med"/>
          </a:ln>
          <a:effectLst>
            <a:outerShdw blurRad="50800" dist="38100" dir="2700000" algn="tl"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
        <p:nvSpPr>
          <p:cNvPr id="12" name="Rectangle: Rounded Corners 26">
            <a:extLst>
              <a:ext uri="{FF2B5EF4-FFF2-40B4-BE49-F238E27FC236}">
                <a16:creationId xmlns:a16="http://schemas.microsoft.com/office/drawing/2014/main" id="{4732932D-4C33-9041-78BA-9CD0BAD0EA9F}"/>
              </a:ext>
            </a:extLst>
          </p:cNvPr>
          <p:cNvSpPr/>
          <p:nvPr/>
        </p:nvSpPr>
        <p:spPr>
          <a:xfrm>
            <a:off x="9350999" y="5202199"/>
            <a:ext cx="1120913" cy="513640"/>
          </a:xfrm>
          <a:prstGeom prst="roundRect">
            <a:avLst/>
          </a:prstGeom>
          <a:solidFill>
            <a:srgbClr val="610D0B"/>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US" dirty="0"/>
              <a:t>TPOT</a:t>
            </a:r>
          </a:p>
        </p:txBody>
      </p:sp>
      <p:cxnSp>
        <p:nvCxnSpPr>
          <p:cNvPr id="15" name="Straight Arrow Connector 14">
            <a:extLst>
              <a:ext uri="{FF2B5EF4-FFF2-40B4-BE49-F238E27FC236}">
                <a16:creationId xmlns:a16="http://schemas.microsoft.com/office/drawing/2014/main" id="{97A5D054-87B0-A19E-B2D5-BDBE4438A751}"/>
              </a:ext>
            </a:extLst>
          </p:cNvPr>
          <p:cNvCxnSpPr>
            <a:cxnSpLocks/>
            <a:stCxn id="18" idx="3"/>
          </p:cNvCxnSpPr>
          <p:nvPr/>
        </p:nvCxnSpPr>
        <p:spPr>
          <a:xfrm>
            <a:off x="3109420" y="1994470"/>
            <a:ext cx="1330396" cy="228498"/>
          </a:xfrm>
          <a:prstGeom prst="straightConnector1">
            <a:avLst/>
          </a:prstGeom>
          <a:ln w="38100">
            <a:solidFill>
              <a:srgbClr val="6C2E1B"/>
            </a:solidFill>
            <a:headEnd type="none" w="med" len="med"/>
            <a:tailEnd type="arrow" w="med" len="med"/>
          </a:ln>
          <a:effectLst>
            <a:outerShdw blurRad="50800" dist="38100" dir="2700000" algn="tl"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
        <p:nvSpPr>
          <p:cNvPr id="18" name="Rectangle: Rounded Corners 35">
            <a:extLst>
              <a:ext uri="{FF2B5EF4-FFF2-40B4-BE49-F238E27FC236}">
                <a16:creationId xmlns:a16="http://schemas.microsoft.com/office/drawing/2014/main" id="{A22AC165-3378-4492-5594-B21A769A415D}"/>
              </a:ext>
            </a:extLst>
          </p:cNvPr>
          <p:cNvSpPr/>
          <p:nvPr/>
        </p:nvSpPr>
        <p:spPr>
          <a:xfrm>
            <a:off x="1524002" y="1763638"/>
            <a:ext cx="1585418" cy="461664"/>
          </a:xfrm>
          <a:prstGeom prst="roundRect">
            <a:avLst/>
          </a:prstGeom>
          <a:solidFill>
            <a:srgbClr val="6C2E1B"/>
          </a:solidFill>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buNone/>
            </a:pPr>
            <a:r>
              <a:rPr lang="en-US" dirty="0"/>
              <a:t>MAGNET</a:t>
            </a:r>
          </a:p>
        </p:txBody>
      </p:sp>
      <p:sp>
        <p:nvSpPr>
          <p:cNvPr id="19" name="Slide Number Placeholder 1">
            <a:extLst>
              <a:ext uri="{FF2B5EF4-FFF2-40B4-BE49-F238E27FC236}">
                <a16:creationId xmlns:a16="http://schemas.microsoft.com/office/drawing/2014/main" id="{F761B409-89E8-7953-2FE4-DAFF15879826}"/>
              </a:ext>
            </a:extLst>
          </p:cNvPr>
          <p:cNvSpPr>
            <a:spLocks noGrp="1"/>
          </p:cNvSpPr>
          <p:nvPr>
            <p:ph type="sldNum" sz="quarter" idx="12"/>
          </p:nvPr>
        </p:nvSpPr>
        <p:spPr>
          <a:xfrm>
            <a:off x="9700683" y="-16532"/>
            <a:ext cx="2540000" cy="457200"/>
          </a:xfrm>
        </p:spPr>
        <p:txBody>
          <a:bodyPr/>
          <a:lstStyle/>
          <a:p>
            <a:fld id="{8BD6E449-3554-473B-BE25-5F5374CC872B}" type="slidenum">
              <a:rPr lang="en-US" smtClean="0"/>
              <a:pPr/>
              <a:t>21</a:t>
            </a:fld>
            <a:endParaRPr lang="en-US" dirty="0"/>
          </a:p>
        </p:txBody>
      </p:sp>
    </p:spTree>
    <p:extLst>
      <p:ext uri="{BB962C8B-B14F-4D97-AF65-F5344CB8AC3E}">
        <p14:creationId xmlns:p14="http://schemas.microsoft.com/office/powerpoint/2010/main" val="446607359"/>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7B843BB-7EEE-096F-9788-61CF274056D2}"/>
              </a:ext>
            </a:extLst>
          </p:cNvPr>
          <p:cNvPicPr>
            <a:picLocks noChangeAspect="1"/>
          </p:cNvPicPr>
          <p:nvPr/>
        </p:nvPicPr>
        <p:blipFill rotWithShape="1">
          <a:blip r:embed="rId2"/>
          <a:srcRect l="7075" r="3993"/>
          <a:stretch/>
        </p:blipFill>
        <p:spPr>
          <a:xfrm>
            <a:off x="1524001" y="972141"/>
            <a:ext cx="8820471" cy="5890209"/>
          </a:xfrm>
          <a:prstGeom prst="rect">
            <a:avLst/>
          </a:prstGeom>
        </p:spPr>
      </p:pic>
      <p:sp>
        <p:nvSpPr>
          <p:cNvPr id="2" name="Title 1">
            <a:extLst>
              <a:ext uri="{FF2B5EF4-FFF2-40B4-BE49-F238E27FC236}">
                <a16:creationId xmlns:a16="http://schemas.microsoft.com/office/drawing/2014/main" id="{C0588648-ED3D-18CF-55B8-BB3B8F74A834}"/>
              </a:ext>
            </a:extLst>
          </p:cNvPr>
          <p:cNvSpPr>
            <a:spLocks noGrp="1"/>
          </p:cNvSpPr>
          <p:nvPr>
            <p:ph type="title"/>
          </p:nvPr>
        </p:nvSpPr>
        <p:spPr/>
        <p:txBody>
          <a:bodyPr/>
          <a:lstStyle/>
          <a:p>
            <a:r>
              <a:rPr lang="en-US" dirty="0" err="1"/>
              <a:t>sPHENIX</a:t>
            </a:r>
            <a:r>
              <a:rPr lang="en-US" dirty="0"/>
              <a:t> Detector</a:t>
            </a:r>
          </a:p>
        </p:txBody>
      </p:sp>
      <p:sp>
        <p:nvSpPr>
          <p:cNvPr id="4" name="Slide Number Placeholder 3">
            <a:extLst>
              <a:ext uri="{FF2B5EF4-FFF2-40B4-BE49-F238E27FC236}">
                <a16:creationId xmlns:a16="http://schemas.microsoft.com/office/drawing/2014/main" id="{A74309E7-CDA7-AC21-DCA5-D840C6DBC01F}"/>
              </a:ext>
            </a:extLst>
          </p:cNvPr>
          <p:cNvSpPr>
            <a:spLocks noGrp="1"/>
          </p:cNvSpPr>
          <p:nvPr>
            <p:ph type="sldNum" sz="quarter" idx="11"/>
          </p:nvPr>
        </p:nvSpPr>
        <p:spPr bwMode="auto">
          <a:xfrm>
            <a:off x="-1600200" y="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457200" rtl="0" eaLnBrk="1" latinLnBrk="0" hangingPunct="1">
              <a:defRPr sz="2000" kern="1200" smtClean="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24842D8-317C-1B48-BB3B-9B577BC46ED2}" type="slidenum">
              <a:rPr lang="en-US" smtClean="0"/>
              <a:pPr/>
              <a:t>22</a:t>
            </a:fld>
            <a:endParaRPr lang="en-US"/>
          </a:p>
        </p:txBody>
      </p:sp>
      <p:cxnSp>
        <p:nvCxnSpPr>
          <p:cNvPr id="16" name="Straight Arrow Connector 15">
            <a:extLst>
              <a:ext uri="{FF2B5EF4-FFF2-40B4-BE49-F238E27FC236}">
                <a16:creationId xmlns:a16="http://schemas.microsoft.com/office/drawing/2014/main" id="{4F671829-A913-2FEE-275A-E3D3A25B9935}"/>
              </a:ext>
            </a:extLst>
          </p:cNvPr>
          <p:cNvCxnSpPr>
            <a:cxnSpLocks/>
            <a:stCxn id="17" idx="3"/>
          </p:cNvCxnSpPr>
          <p:nvPr/>
        </p:nvCxnSpPr>
        <p:spPr>
          <a:xfrm>
            <a:off x="3109420" y="1994470"/>
            <a:ext cx="1330396" cy="228498"/>
          </a:xfrm>
          <a:prstGeom prst="straightConnector1">
            <a:avLst/>
          </a:prstGeom>
          <a:ln w="38100">
            <a:solidFill>
              <a:srgbClr val="6C2E1B"/>
            </a:solidFill>
            <a:headEnd type="none" w="med" len="med"/>
            <a:tailEnd type="arrow" w="med" len="med"/>
          </a:ln>
          <a:effectLst>
            <a:outerShdw blurRad="50800" dist="38100" dir="2700000" algn="tl"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
        <p:nvSpPr>
          <p:cNvPr id="17" name="Rectangle: Rounded Corners 35">
            <a:extLst>
              <a:ext uri="{FF2B5EF4-FFF2-40B4-BE49-F238E27FC236}">
                <a16:creationId xmlns:a16="http://schemas.microsoft.com/office/drawing/2014/main" id="{420B8649-C60A-CC60-C8ED-1C54B6F779AA}"/>
              </a:ext>
            </a:extLst>
          </p:cNvPr>
          <p:cNvSpPr/>
          <p:nvPr/>
        </p:nvSpPr>
        <p:spPr>
          <a:xfrm>
            <a:off x="1524002" y="1763638"/>
            <a:ext cx="1585418" cy="461664"/>
          </a:xfrm>
          <a:prstGeom prst="roundRect">
            <a:avLst/>
          </a:prstGeom>
          <a:solidFill>
            <a:srgbClr val="6C2E1B"/>
          </a:solidFill>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buNone/>
            </a:pPr>
            <a:r>
              <a:rPr lang="en-US" dirty="0"/>
              <a:t>MAGNET</a:t>
            </a:r>
          </a:p>
        </p:txBody>
      </p:sp>
      <p:sp>
        <p:nvSpPr>
          <p:cNvPr id="63" name="TextBox 62">
            <a:extLst>
              <a:ext uri="{FF2B5EF4-FFF2-40B4-BE49-F238E27FC236}">
                <a16:creationId xmlns:a16="http://schemas.microsoft.com/office/drawing/2014/main" id="{0357F209-63EC-0365-F047-B09622B846AC}"/>
              </a:ext>
            </a:extLst>
          </p:cNvPr>
          <p:cNvSpPr txBox="1"/>
          <p:nvPr/>
        </p:nvSpPr>
        <p:spPr>
          <a:xfrm>
            <a:off x="1709937" y="4191017"/>
            <a:ext cx="4696782" cy="1348061"/>
          </a:xfrm>
          <a:prstGeom prst="rect">
            <a:avLst/>
          </a:prstGeom>
          <a:noFill/>
        </p:spPr>
        <p:txBody>
          <a:bodyPr wrap="square" rtlCol="0">
            <a:spAutoFit/>
          </a:bodyPr>
          <a:lstStyle/>
          <a:p>
            <a:pPr>
              <a:buNone/>
            </a:pPr>
            <a:r>
              <a:rPr lang="en-US" sz="2400" i="0" dirty="0">
                <a:solidFill>
                  <a:schemeClr val="bg1"/>
                </a:solidFill>
              </a:rPr>
              <a:t>Barrel Detectors: |</a:t>
            </a:r>
            <a:r>
              <a:rPr lang="en-US" sz="2400" i="0" dirty="0">
                <a:solidFill>
                  <a:schemeClr val="bg1"/>
                </a:solidFill>
                <a:latin typeface="Symbol" pitchFamily="2" charset="2"/>
              </a:rPr>
              <a:t>h</a:t>
            </a:r>
            <a:r>
              <a:rPr lang="en-US" sz="2400" i="0" baseline="30000" dirty="0">
                <a:solidFill>
                  <a:schemeClr val="bg1"/>
                </a:solidFill>
                <a:latin typeface="Symbol" pitchFamily="2" charset="2"/>
              </a:rPr>
              <a:t> </a:t>
            </a:r>
            <a:r>
              <a:rPr lang="en-US" sz="2400" i="0" dirty="0">
                <a:solidFill>
                  <a:schemeClr val="bg1"/>
                </a:solidFill>
              </a:rPr>
              <a:t>| &lt; 1.1</a:t>
            </a:r>
          </a:p>
          <a:p>
            <a:pPr>
              <a:buNone/>
            </a:pPr>
            <a:r>
              <a:rPr lang="en-US" sz="2400" i="0" dirty="0">
                <a:solidFill>
                  <a:schemeClr val="bg1"/>
                </a:solidFill>
              </a:rPr>
              <a:t>Precision Tracking</a:t>
            </a:r>
          </a:p>
          <a:p>
            <a:pPr>
              <a:buNone/>
            </a:pPr>
            <a:r>
              <a:rPr lang="en-US" sz="2400" i="0" dirty="0">
                <a:solidFill>
                  <a:schemeClr val="bg1"/>
                </a:solidFill>
              </a:rPr>
              <a:t>Full Hadronic Calorimetry</a:t>
            </a:r>
          </a:p>
        </p:txBody>
      </p:sp>
      <p:sp>
        <p:nvSpPr>
          <p:cNvPr id="3" name="Rectangle: Rounded Corners 14">
            <a:extLst>
              <a:ext uri="{FF2B5EF4-FFF2-40B4-BE49-F238E27FC236}">
                <a16:creationId xmlns:a16="http://schemas.microsoft.com/office/drawing/2014/main" id="{BFC490B2-8790-E3A2-ABD0-17584681B2E5}"/>
              </a:ext>
            </a:extLst>
          </p:cNvPr>
          <p:cNvSpPr/>
          <p:nvPr/>
        </p:nvSpPr>
        <p:spPr>
          <a:xfrm>
            <a:off x="9474529" y="4749301"/>
            <a:ext cx="997384" cy="363008"/>
          </a:xfrm>
          <a:prstGeom prst="roundRect">
            <a:avLst/>
          </a:prstGeom>
          <a:solidFill>
            <a:srgbClr val="B0618B"/>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US" dirty="0"/>
              <a:t>TPC</a:t>
            </a:r>
          </a:p>
        </p:txBody>
      </p:sp>
      <p:cxnSp>
        <p:nvCxnSpPr>
          <p:cNvPr id="5" name="Straight Arrow Connector 4">
            <a:extLst>
              <a:ext uri="{FF2B5EF4-FFF2-40B4-BE49-F238E27FC236}">
                <a16:creationId xmlns:a16="http://schemas.microsoft.com/office/drawing/2014/main" id="{F72DB3B0-44AF-7378-437D-B6DDCA6A7B5B}"/>
              </a:ext>
            </a:extLst>
          </p:cNvPr>
          <p:cNvCxnSpPr>
            <a:cxnSpLocks/>
            <a:stCxn id="7" idx="1"/>
          </p:cNvCxnSpPr>
          <p:nvPr/>
        </p:nvCxnSpPr>
        <p:spPr>
          <a:xfrm flipH="1">
            <a:off x="5544908" y="1606784"/>
            <a:ext cx="4010361" cy="1710206"/>
          </a:xfrm>
          <a:prstGeom prst="straightConnector1">
            <a:avLst/>
          </a:prstGeom>
          <a:ln w="38100">
            <a:solidFill>
              <a:srgbClr val="097409"/>
            </a:solidFill>
            <a:headEnd type="none" w="med" len="med"/>
            <a:tailEnd type="arrow" w="med" len="med"/>
          </a:ln>
          <a:effectLst>
            <a:outerShdw blurRad="50800" dist="38100" dir="2700000" algn="tl"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
        <p:nvSpPr>
          <p:cNvPr id="7" name="Rectangle: Rounded Corners 16">
            <a:extLst>
              <a:ext uri="{FF2B5EF4-FFF2-40B4-BE49-F238E27FC236}">
                <a16:creationId xmlns:a16="http://schemas.microsoft.com/office/drawing/2014/main" id="{A5ECB44D-0C43-85C7-DB5F-454790BED0E9}"/>
              </a:ext>
            </a:extLst>
          </p:cNvPr>
          <p:cNvSpPr/>
          <p:nvPr/>
        </p:nvSpPr>
        <p:spPr>
          <a:xfrm>
            <a:off x="9555269" y="1443498"/>
            <a:ext cx="1110399" cy="326572"/>
          </a:xfrm>
          <a:prstGeom prst="roundRect">
            <a:avLst/>
          </a:prstGeom>
          <a:solidFill>
            <a:srgbClr val="097409"/>
          </a:solidFill>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buNone/>
            </a:pPr>
            <a:r>
              <a:rPr lang="en-US" dirty="0"/>
              <a:t>MVTX</a:t>
            </a:r>
          </a:p>
        </p:txBody>
      </p:sp>
      <p:cxnSp>
        <p:nvCxnSpPr>
          <p:cNvPr id="8" name="Straight Connector 7">
            <a:extLst>
              <a:ext uri="{FF2B5EF4-FFF2-40B4-BE49-F238E27FC236}">
                <a16:creationId xmlns:a16="http://schemas.microsoft.com/office/drawing/2014/main" id="{1C8D1851-1D1C-F722-AAAB-416223086A1F}"/>
              </a:ext>
            </a:extLst>
          </p:cNvPr>
          <p:cNvCxnSpPr>
            <a:cxnSpLocks/>
            <a:stCxn id="3" idx="1"/>
          </p:cNvCxnSpPr>
          <p:nvPr/>
        </p:nvCxnSpPr>
        <p:spPr>
          <a:xfrm flipH="1" flipV="1">
            <a:off x="6367168" y="3831215"/>
            <a:ext cx="3107361" cy="1099590"/>
          </a:xfrm>
          <a:prstGeom prst="line">
            <a:avLst/>
          </a:prstGeom>
          <a:ln w="38100">
            <a:solidFill>
              <a:srgbClr val="B0618B"/>
            </a:solidFill>
            <a:headEnd type="none" w="med" len="med"/>
            <a:tailEnd type="arrow"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 name="Rectangle: Rounded Corners 43">
            <a:extLst>
              <a:ext uri="{FF2B5EF4-FFF2-40B4-BE49-F238E27FC236}">
                <a16:creationId xmlns:a16="http://schemas.microsoft.com/office/drawing/2014/main" id="{5CCAB4E8-859D-1F8A-0ADC-A57FDADFDC1D}"/>
              </a:ext>
            </a:extLst>
          </p:cNvPr>
          <p:cNvSpPr/>
          <p:nvPr/>
        </p:nvSpPr>
        <p:spPr>
          <a:xfrm>
            <a:off x="9668282" y="1859960"/>
            <a:ext cx="997385" cy="363008"/>
          </a:xfrm>
          <a:prstGeom prst="roundRect">
            <a:avLst/>
          </a:prstGeom>
          <a:solidFill>
            <a:srgbClr val="BEB924"/>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US" dirty="0"/>
              <a:t>INTT</a:t>
            </a:r>
          </a:p>
        </p:txBody>
      </p:sp>
      <p:cxnSp>
        <p:nvCxnSpPr>
          <p:cNvPr id="10" name="Straight Connector 9">
            <a:extLst>
              <a:ext uri="{FF2B5EF4-FFF2-40B4-BE49-F238E27FC236}">
                <a16:creationId xmlns:a16="http://schemas.microsoft.com/office/drawing/2014/main" id="{ACD6FFD1-B551-266A-1016-827CCD0CB9C3}"/>
              </a:ext>
            </a:extLst>
          </p:cNvPr>
          <p:cNvCxnSpPr>
            <a:cxnSpLocks/>
            <a:stCxn id="9" idx="1"/>
          </p:cNvCxnSpPr>
          <p:nvPr/>
        </p:nvCxnSpPr>
        <p:spPr>
          <a:xfrm flipH="1">
            <a:off x="5942810" y="2041464"/>
            <a:ext cx="3725472" cy="1378003"/>
          </a:xfrm>
          <a:prstGeom prst="line">
            <a:avLst/>
          </a:prstGeom>
          <a:ln w="38100">
            <a:solidFill>
              <a:srgbClr val="BEB924"/>
            </a:solidFill>
            <a:headEnd type="none" w="med" len="med"/>
            <a:tailEnd type="arrow"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BE3760AF-6608-4C48-BFCD-654904434FF7}"/>
              </a:ext>
            </a:extLst>
          </p:cNvPr>
          <p:cNvCxnSpPr>
            <a:cxnSpLocks/>
            <a:stCxn id="12" idx="1"/>
          </p:cNvCxnSpPr>
          <p:nvPr/>
        </p:nvCxnSpPr>
        <p:spPr>
          <a:xfrm flipH="1" flipV="1">
            <a:off x="7362738" y="4542197"/>
            <a:ext cx="1988261" cy="916822"/>
          </a:xfrm>
          <a:prstGeom prst="straightConnector1">
            <a:avLst/>
          </a:prstGeom>
          <a:ln w="38100">
            <a:solidFill>
              <a:srgbClr val="610D0B"/>
            </a:solidFill>
            <a:headEnd type="none" w="med" len="med"/>
            <a:tailEnd type="arrow" w="med" len="med"/>
          </a:ln>
          <a:effectLst>
            <a:outerShdw blurRad="50800" dist="38100" dir="2700000" algn="tl"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
        <p:nvSpPr>
          <p:cNvPr id="12" name="Rectangle: Rounded Corners 26">
            <a:extLst>
              <a:ext uri="{FF2B5EF4-FFF2-40B4-BE49-F238E27FC236}">
                <a16:creationId xmlns:a16="http://schemas.microsoft.com/office/drawing/2014/main" id="{4732932D-4C33-9041-78BA-9CD0BAD0EA9F}"/>
              </a:ext>
            </a:extLst>
          </p:cNvPr>
          <p:cNvSpPr/>
          <p:nvPr/>
        </p:nvSpPr>
        <p:spPr>
          <a:xfrm>
            <a:off x="9350999" y="5202199"/>
            <a:ext cx="1120913" cy="513640"/>
          </a:xfrm>
          <a:prstGeom prst="roundRect">
            <a:avLst/>
          </a:prstGeom>
          <a:solidFill>
            <a:srgbClr val="610D0B"/>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US" dirty="0"/>
              <a:t>TPOT</a:t>
            </a:r>
          </a:p>
        </p:txBody>
      </p:sp>
      <p:cxnSp>
        <p:nvCxnSpPr>
          <p:cNvPr id="15" name="Straight Arrow Connector 14">
            <a:extLst>
              <a:ext uri="{FF2B5EF4-FFF2-40B4-BE49-F238E27FC236}">
                <a16:creationId xmlns:a16="http://schemas.microsoft.com/office/drawing/2014/main" id="{0BD7C03C-628E-E2DC-2C8E-008987E1C71E}"/>
              </a:ext>
            </a:extLst>
          </p:cNvPr>
          <p:cNvCxnSpPr>
            <a:cxnSpLocks/>
            <a:stCxn id="18" idx="3"/>
          </p:cNvCxnSpPr>
          <p:nvPr/>
        </p:nvCxnSpPr>
        <p:spPr>
          <a:xfrm flipV="1">
            <a:off x="2839784" y="2216092"/>
            <a:ext cx="1822467" cy="335584"/>
          </a:xfrm>
          <a:prstGeom prst="straightConnector1">
            <a:avLst/>
          </a:prstGeom>
          <a:ln w="38100">
            <a:solidFill>
              <a:srgbClr val="337481"/>
            </a:solidFill>
            <a:headEnd type="none" w="med" len="med"/>
            <a:tailEnd type="arrow" w="med" len="med"/>
          </a:ln>
          <a:effectLst>
            <a:outerShdw blurRad="50800" dist="38100" dir="2700000" algn="tl"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
        <p:nvSpPr>
          <p:cNvPr id="18" name="Rectangle: Rounded Corners 32">
            <a:extLst>
              <a:ext uri="{FF2B5EF4-FFF2-40B4-BE49-F238E27FC236}">
                <a16:creationId xmlns:a16="http://schemas.microsoft.com/office/drawing/2014/main" id="{A4708373-D8EC-1394-3204-74C12912E04D}"/>
              </a:ext>
            </a:extLst>
          </p:cNvPr>
          <p:cNvSpPr/>
          <p:nvPr/>
        </p:nvSpPr>
        <p:spPr>
          <a:xfrm>
            <a:off x="1514366" y="2295913"/>
            <a:ext cx="1325418" cy="511525"/>
          </a:xfrm>
          <a:prstGeom prst="roundRect">
            <a:avLst/>
          </a:prstGeom>
          <a:solidFill>
            <a:srgbClr val="33748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US" dirty="0" err="1"/>
              <a:t>iHCAL</a:t>
            </a:r>
            <a:endParaRPr lang="en-US" dirty="0"/>
          </a:p>
        </p:txBody>
      </p:sp>
      <p:cxnSp>
        <p:nvCxnSpPr>
          <p:cNvPr id="20" name="Straight Arrow Connector 19">
            <a:extLst>
              <a:ext uri="{FF2B5EF4-FFF2-40B4-BE49-F238E27FC236}">
                <a16:creationId xmlns:a16="http://schemas.microsoft.com/office/drawing/2014/main" id="{883F08D5-2210-D1FD-CA23-D5DD349DD350}"/>
              </a:ext>
            </a:extLst>
          </p:cNvPr>
          <p:cNvCxnSpPr>
            <a:cxnSpLocks/>
            <a:stCxn id="21" idx="3"/>
          </p:cNvCxnSpPr>
          <p:nvPr/>
        </p:nvCxnSpPr>
        <p:spPr>
          <a:xfrm flipV="1">
            <a:off x="3035356" y="1366455"/>
            <a:ext cx="1989294" cy="79893"/>
          </a:xfrm>
          <a:prstGeom prst="straightConnector1">
            <a:avLst/>
          </a:prstGeom>
          <a:ln w="38100">
            <a:solidFill>
              <a:schemeClr val="tx1"/>
            </a:solidFill>
            <a:headEnd type="none" w="med" len="med"/>
            <a:tailEnd type="arrow" w="med" len="med"/>
          </a:ln>
          <a:effectLst>
            <a:outerShdw blurRad="50800" dist="38100" dir="2700000" algn="tl"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
        <p:nvSpPr>
          <p:cNvPr id="21" name="Rectangle: Rounded Corners 41">
            <a:extLst>
              <a:ext uri="{FF2B5EF4-FFF2-40B4-BE49-F238E27FC236}">
                <a16:creationId xmlns:a16="http://schemas.microsoft.com/office/drawing/2014/main" id="{DF98EBC0-E175-8790-5918-46288CA9D4E9}"/>
              </a:ext>
            </a:extLst>
          </p:cNvPr>
          <p:cNvSpPr/>
          <p:nvPr/>
        </p:nvSpPr>
        <p:spPr>
          <a:xfrm>
            <a:off x="1709938" y="1199669"/>
            <a:ext cx="1325418" cy="493358"/>
          </a:xfrm>
          <a:prstGeom prst="roundRect">
            <a:avLst/>
          </a:prstGeom>
          <a:solidFill>
            <a:srgbClr val="202325"/>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US" dirty="0" err="1"/>
              <a:t>oHCAL</a:t>
            </a:r>
            <a:endParaRPr lang="en-US" dirty="0"/>
          </a:p>
        </p:txBody>
      </p:sp>
      <p:cxnSp>
        <p:nvCxnSpPr>
          <p:cNvPr id="22" name="Straight Arrow Connector 21">
            <a:extLst>
              <a:ext uri="{FF2B5EF4-FFF2-40B4-BE49-F238E27FC236}">
                <a16:creationId xmlns:a16="http://schemas.microsoft.com/office/drawing/2014/main" id="{5F15ABD1-52AD-1B2C-35FE-4FFCD19B650C}"/>
              </a:ext>
            </a:extLst>
          </p:cNvPr>
          <p:cNvCxnSpPr>
            <a:cxnSpLocks/>
            <a:stCxn id="23" idx="3"/>
          </p:cNvCxnSpPr>
          <p:nvPr/>
        </p:nvCxnSpPr>
        <p:spPr>
          <a:xfrm flipV="1">
            <a:off x="2849418" y="2684190"/>
            <a:ext cx="2012272" cy="493211"/>
          </a:xfrm>
          <a:prstGeom prst="straightConnector1">
            <a:avLst/>
          </a:prstGeom>
          <a:ln w="38100">
            <a:solidFill>
              <a:srgbClr val="3472B7"/>
            </a:solidFill>
            <a:headEnd type="none" w="med" len="med"/>
            <a:tailEnd type="arrow" w="med" len="med"/>
          </a:ln>
          <a:effectLst>
            <a:outerShdw blurRad="50800" dist="38100" dir="2700000" algn="tl"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
        <p:nvSpPr>
          <p:cNvPr id="23" name="Rectangle: Rounded Corners 48">
            <a:extLst>
              <a:ext uri="{FF2B5EF4-FFF2-40B4-BE49-F238E27FC236}">
                <a16:creationId xmlns:a16="http://schemas.microsoft.com/office/drawing/2014/main" id="{D776E6F0-1AAA-2397-3AD7-8E917F7ECF8E}"/>
              </a:ext>
            </a:extLst>
          </p:cNvPr>
          <p:cNvSpPr/>
          <p:nvPr/>
        </p:nvSpPr>
        <p:spPr>
          <a:xfrm>
            <a:off x="1524000" y="2893259"/>
            <a:ext cx="1325418" cy="568283"/>
          </a:xfrm>
          <a:prstGeom prst="roundRect">
            <a:avLst/>
          </a:prstGeom>
          <a:solidFill>
            <a:srgbClr val="3472B7"/>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EMCAL</a:t>
            </a:r>
          </a:p>
        </p:txBody>
      </p:sp>
      <p:sp>
        <p:nvSpPr>
          <p:cNvPr id="28" name="Slide Number Placeholder 1">
            <a:extLst>
              <a:ext uri="{FF2B5EF4-FFF2-40B4-BE49-F238E27FC236}">
                <a16:creationId xmlns:a16="http://schemas.microsoft.com/office/drawing/2014/main" id="{0E3E0E5F-772C-A9CB-2468-9B0D6F36CC4B}"/>
              </a:ext>
            </a:extLst>
          </p:cNvPr>
          <p:cNvSpPr>
            <a:spLocks noGrp="1"/>
          </p:cNvSpPr>
          <p:nvPr>
            <p:ph type="sldNum" sz="quarter" idx="12"/>
          </p:nvPr>
        </p:nvSpPr>
        <p:spPr>
          <a:xfrm>
            <a:off x="9700683" y="-16532"/>
            <a:ext cx="2540000" cy="457200"/>
          </a:xfrm>
        </p:spPr>
        <p:txBody>
          <a:bodyPr/>
          <a:lstStyle/>
          <a:p>
            <a:fld id="{8BD6E449-3554-473B-BE25-5F5374CC872B}" type="slidenum">
              <a:rPr lang="en-US" smtClean="0"/>
              <a:pPr/>
              <a:t>22</a:t>
            </a:fld>
            <a:endParaRPr lang="en-US" dirty="0"/>
          </a:p>
        </p:txBody>
      </p:sp>
    </p:spTree>
    <p:extLst>
      <p:ext uri="{BB962C8B-B14F-4D97-AF65-F5344CB8AC3E}">
        <p14:creationId xmlns:p14="http://schemas.microsoft.com/office/powerpoint/2010/main" val="3163404828"/>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7B843BB-7EEE-096F-9788-61CF274056D2}"/>
              </a:ext>
            </a:extLst>
          </p:cNvPr>
          <p:cNvPicPr>
            <a:picLocks noChangeAspect="1"/>
          </p:cNvPicPr>
          <p:nvPr/>
        </p:nvPicPr>
        <p:blipFill rotWithShape="1">
          <a:blip r:embed="rId2"/>
          <a:srcRect l="7075" r="3993"/>
          <a:stretch/>
        </p:blipFill>
        <p:spPr>
          <a:xfrm>
            <a:off x="1524001" y="972141"/>
            <a:ext cx="8820471" cy="5890209"/>
          </a:xfrm>
          <a:prstGeom prst="rect">
            <a:avLst/>
          </a:prstGeom>
        </p:spPr>
      </p:pic>
      <p:sp>
        <p:nvSpPr>
          <p:cNvPr id="2" name="Title 1">
            <a:extLst>
              <a:ext uri="{FF2B5EF4-FFF2-40B4-BE49-F238E27FC236}">
                <a16:creationId xmlns:a16="http://schemas.microsoft.com/office/drawing/2014/main" id="{C0588648-ED3D-18CF-55B8-BB3B8F74A834}"/>
              </a:ext>
            </a:extLst>
          </p:cNvPr>
          <p:cNvSpPr>
            <a:spLocks noGrp="1"/>
          </p:cNvSpPr>
          <p:nvPr>
            <p:ph type="title"/>
          </p:nvPr>
        </p:nvSpPr>
        <p:spPr/>
        <p:txBody>
          <a:bodyPr/>
          <a:lstStyle/>
          <a:p>
            <a:r>
              <a:rPr lang="en-US" dirty="0" err="1"/>
              <a:t>sPHENIX</a:t>
            </a:r>
            <a:r>
              <a:rPr lang="en-US" dirty="0"/>
              <a:t> Detector</a:t>
            </a:r>
          </a:p>
        </p:txBody>
      </p:sp>
      <p:sp>
        <p:nvSpPr>
          <p:cNvPr id="4" name="Slide Number Placeholder 3">
            <a:extLst>
              <a:ext uri="{FF2B5EF4-FFF2-40B4-BE49-F238E27FC236}">
                <a16:creationId xmlns:a16="http://schemas.microsoft.com/office/drawing/2014/main" id="{A74309E7-CDA7-AC21-DCA5-D840C6DBC01F}"/>
              </a:ext>
            </a:extLst>
          </p:cNvPr>
          <p:cNvSpPr>
            <a:spLocks noGrp="1"/>
          </p:cNvSpPr>
          <p:nvPr>
            <p:ph type="sldNum" sz="quarter" idx="11"/>
          </p:nvPr>
        </p:nvSpPr>
        <p:spPr bwMode="auto">
          <a:xfrm>
            <a:off x="-1600200" y="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457200" rtl="0" eaLnBrk="1" latinLnBrk="0" hangingPunct="1">
              <a:defRPr sz="2000" kern="1200" smtClean="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24842D8-317C-1B48-BB3B-9B577BC46ED2}" type="slidenum">
              <a:rPr lang="en-US" smtClean="0"/>
              <a:pPr/>
              <a:t>23</a:t>
            </a:fld>
            <a:endParaRPr lang="en-US"/>
          </a:p>
        </p:txBody>
      </p:sp>
      <p:cxnSp>
        <p:nvCxnSpPr>
          <p:cNvPr id="16" name="Straight Arrow Connector 15">
            <a:extLst>
              <a:ext uri="{FF2B5EF4-FFF2-40B4-BE49-F238E27FC236}">
                <a16:creationId xmlns:a16="http://schemas.microsoft.com/office/drawing/2014/main" id="{4F671829-A913-2FEE-275A-E3D3A25B9935}"/>
              </a:ext>
            </a:extLst>
          </p:cNvPr>
          <p:cNvCxnSpPr>
            <a:cxnSpLocks/>
            <a:stCxn id="17" idx="3"/>
          </p:cNvCxnSpPr>
          <p:nvPr/>
        </p:nvCxnSpPr>
        <p:spPr>
          <a:xfrm>
            <a:off x="3109420" y="1994470"/>
            <a:ext cx="1330396" cy="228498"/>
          </a:xfrm>
          <a:prstGeom prst="straightConnector1">
            <a:avLst/>
          </a:prstGeom>
          <a:ln w="38100">
            <a:solidFill>
              <a:srgbClr val="6C2E1B"/>
            </a:solidFill>
            <a:headEnd type="none" w="med" len="med"/>
            <a:tailEnd type="arrow" w="med" len="med"/>
          </a:ln>
          <a:effectLst>
            <a:outerShdw blurRad="50800" dist="38100" dir="2700000" algn="tl"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
        <p:nvSpPr>
          <p:cNvPr id="17" name="Rectangle: Rounded Corners 35">
            <a:extLst>
              <a:ext uri="{FF2B5EF4-FFF2-40B4-BE49-F238E27FC236}">
                <a16:creationId xmlns:a16="http://schemas.microsoft.com/office/drawing/2014/main" id="{420B8649-C60A-CC60-C8ED-1C54B6F779AA}"/>
              </a:ext>
            </a:extLst>
          </p:cNvPr>
          <p:cNvSpPr/>
          <p:nvPr/>
        </p:nvSpPr>
        <p:spPr>
          <a:xfrm>
            <a:off x="1524002" y="1763638"/>
            <a:ext cx="1585418" cy="461664"/>
          </a:xfrm>
          <a:prstGeom prst="roundRect">
            <a:avLst/>
          </a:prstGeom>
          <a:solidFill>
            <a:srgbClr val="6C2E1B"/>
          </a:solidFill>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buNone/>
            </a:pPr>
            <a:r>
              <a:rPr lang="en-US" dirty="0"/>
              <a:t>MAGNET</a:t>
            </a:r>
          </a:p>
        </p:txBody>
      </p:sp>
      <p:sp>
        <p:nvSpPr>
          <p:cNvPr id="63" name="TextBox 62">
            <a:extLst>
              <a:ext uri="{FF2B5EF4-FFF2-40B4-BE49-F238E27FC236}">
                <a16:creationId xmlns:a16="http://schemas.microsoft.com/office/drawing/2014/main" id="{0357F209-63EC-0365-F047-B09622B846AC}"/>
              </a:ext>
            </a:extLst>
          </p:cNvPr>
          <p:cNvSpPr txBox="1"/>
          <p:nvPr/>
        </p:nvSpPr>
        <p:spPr>
          <a:xfrm>
            <a:off x="1709937" y="4191017"/>
            <a:ext cx="4696782" cy="1348061"/>
          </a:xfrm>
          <a:prstGeom prst="rect">
            <a:avLst/>
          </a:prstGeom>
          <a:noFill/>
        </p:spPr>
        <p:txBody>
          <a:bodyPr wrap="square" rtlCol="0">
            <a:spAutoFit/>
          </a:bodyPr>
          <a:lstStyle/>
          <a:p>
            <a:pPr>
              <a:buNone/>
            </a:pPr>
            <a:r>
              <a:rPr lang="en-US" sz="2400" i="0" dirty="0">
                <a:solidFill>
                  <a:schemeClr val="bg1"/>
                </a:solidFill>
              </a:rPr>
              <a:t>Barrel Detectors: |</a:t>
            </a:r>
            <a:r>
              <a:rPr lang="en-US" sz="2400" i="0" dirty="0">
                <a:solidFill>
                  <a:schemeClr val="bg1"/>
                </a:solidFill>
                <a:latin typeface="Symbol" pitchFamily="2" charset="2"/>
              </a:rPr>
              <a:t>h</a:t>
            </a:r>
            <a:r>
              <a:rPr lang="en-US" sz="2400" i="0" baseline="30000" dirty="0">
                <a:solidFill>
                  <a:schemeClr val="bg1"/>
                </a:solidFill>
                <a:latin typeface="Symbol" pitchFamily="2" charset="2"/>
              </a:rPr>
              <a:t> </a:t>
            </a:r>
            <a:r>
              <a:rPr lang="en-US" sz="2400" i="0" dirty="0">
                <a:solidFill>
                  <a:schemeClr val="bg1"/>
                </a:solidFill>
              </a:rPr>
              <a:t>| &lt; 1.1</a:t>
            </a:r>
          </a:p>
          <a:p>
            <a:pPr>
              <a:buNone/>
            </a:pPr>
            <a:r>
              <a:rPr lang="en-US" sz="2400" i="0" dirty="0">
                <a:solidFill>
                  <a:schemeClr val="bg1"/>
                </a:solidFill>
              </a:rPr>
              <a:t>Precision Tracking</a:t>
            </a:r>
          </a:p>
          <a:p>
            <a:pPr>
              <a:buNone/>
            </a:pPr>
            <a:r>
              <a:rPr lang="en-US" sz="2400" i="0" dirty="0">
                <a:solidFill>
                  <a:schemeClr val="bg1"/>
                </a:solidFill>
              </a:rPr>
              <a:t>Full Hadronic Calorimetry</a:t>
            </a:r>
          </a:p>
        </p:txBody>
      </p:sp>
      <p:sp>
        <p:nvSpPr>
          <p:cNvPr id="3" name="Rectangle: Rounded Corners 14">
            <a:extLst>
              <a:ext uri="{FF2B5EF4-FFF2-40B4-BE49-F238E27FC236}">
                <a16:creationId xmlns:a16="http://schemas.microsoft.com/office/drawing/2014/main" id="{BFC490B2-8790-E3A2-ABD0-17584681B2E5}"/>
              </a:ext>
            </a:extLst>
          </p:cNvPr>
          <p:cNvSpPr/>
          <p:nvPr/>
        </p:nvSpPr>
        <p:spPr>
          <a:xfrm>
            <a:off x="9474529" y="4749301"/>
            <a:ext cx="997384" cy="363008"/>
          </a:xfrm>
          <a:prstGeom prst="roundRect">
            <a:avLst/>
          </a:prstGeom>
          <a:solidFill>
            <a:srgbClr val="B0618B"/>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US" dirty="0"/>
              <a:t>TPC</a:t>
            </a:r>
          </a:p>
        </p:txBody>
      </p:sp>
      <p:cxnSp>
        <p:nvCxnSpPr>
          <p:cNvPr id="5" name="Straight Arrow Connector 4">
            <a:extLst>
              <a:ext uri="{FF2B5EF4-FFF2-40B4-BE49-F238E27FC236}">
                <a16:creationId xmlns:a16="http://schemas.microsoft.com/office/drawing/2014/main" id="{F72DB3B0-44AF-7378-437D-B6DDCA6A7B5B}"/>
              </a:ext>
            </a:extLst>
          </p:cNvPr>
          <p:cNvCxnSpPr>
            <a:cxnSpLocks/>
            <a:stCxn id="7" idx="1"/>
          </p:cNvCxnSpPr>
          <p:nvPr/>
        </p:nvCxnSpPr>
        <p:spPr>
          <a:xfrm flipH="1">
            <a:off x="5544908" y="1606784"/>
            <a:ext cx="4010361" cy="1710206"/>
          </a:xfrm>
          <a:prstGeom prst="straightConnector1">
            <a:avLst/>
          </a:prstGeom>
          <a:ln w="38100">
            <a:solidFill>
              <a:srgbClr val="097409"/>
            </a:solidFill>
            <a:headEnd type="none" w="med" len="med"/>
            <a:tailEnd type="arrow" w="med" len="med"/>
          </a:ln>
          <a:effectLst>
            <a:outerShdw blurRad="50800" dist="38100" dir="2700000" algn="tl"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
        <p:nvSpPr>
          <p:cNvPr id="7" name="Rectangle: Rounded Corners 16">
            <a:extLst>
              <a:ext uri="{FF2B5EF4-FFF2-40B4-BE49-F238E27FC236}">
                <a16:creationId xmlns:a16="http://schemas.microsoft.com/office/drawing/2014/main" id="{A5ECB44D-0C43-85C7-DB5F-454790BED0E9}"/>
              </a:ext>
            </a:extLst>
          </p:cNvPr>
          <p:cNvSpPr/>
          <p:nvPr/>
        </p:nvSpPr>
        <p:spPr>
          <a:xfrm>
            <a:off x="9555269" y="1443498"/>
            <a:ext cx="1110399" cy="326572"/>
          </a:xfrm>
          <a:prstGeom prst="roundRect">
            <a:avLst/>
          </a:prstGeom>
          <a:solidFill>
            <a:srgbClr val="097409"/>
          </a:solidFill>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buNone/>
            </a:pPr>
            <a:r>
              <a:rPr lang="en-US" dirty="0"/>
              <a:t>MVTX</a:t>
            </a:r>
          </a:p>
        </p:txBody>
      </p:sp>
      <p:cxnSp>
        <p:nvCxnSpPr>
          <p:cNvPr id="8" name="Straight Connector 7">
            <a:extLst>
              <a:ext uri="{FF2B5EF4-FFF2-40B4-BE49-F238E27FC236}">
                <a16:creationId xmlns:a16="http://schemas.microsoft.com/office/drawing/2014/main" id="{1C8D1851-1D1C-F722-AAAB-416223086A1F}"/>
              </a:ext>
            </a:extLst>
          </p:cNvPr>
          <p:cNvCxnSpPr>
            <a:cxnSpLocks/>
            <a:stCxn id="3" idx="1"/>
          </p:cNvCxnSpPr>
          <p:nvPr/>
        </p:nvCxnSpPr>
        <p:spPr>
          <a:xfrm flipH="1" flipV="1">
            <a:off x="6367168" y="3831215"/>
            <a:ext cx="3107361" cy="1099590"/>
          </a:xfrm>
          <a:prstGeom prst="line">
            <a:avLst/>
          </a:prstGeom>
          <a:ln w="38100">
            <a:solidFill>
              <a:srgbClr val="B0618B"/>
            </a:solidFill>
            <a:headEnd type="none" w="med" len="med"/>
            <a:tailEnd type="arrow"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 name="Rectangle: Rounded Corners 43">
            <a:extLst>
              <a:ext uri="{FF2B5EF4-FFF2-40B4-BE49-F238E27FC236}">
                <a16:creationId xmlns:a16="http://schemas.microsoft.com/office/drawing/2014/main" id="{5CCAB4E8-859D-1F8A-0ADC-A57FDADFDC1D}"/>
              </a:ext>
            </a:extLst>
          </p:cNvPr>
          <p:cNvSpPr/>
          <p:nvPr/>
        </p:nvSpPr>
        <p:spPr>
          <a:xfrm>
            <a:off x="9668282" y="1859960"/>
            <a:ext cx="997385" cy="363008"/>
          </a:xfrm>
          <a:prstGeom prst="roundRect">
            <a:avLst/>
          </a:prstGeom>
          <a:solidFill>
            <a:srgbClr val="BEB924"/>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US" dirty="0"/>
              <a:t>INTT</a:t>
            </a:r>
          </a:p>
        </p:txBody>
      </p:sp>
      <p:cxnSp>
        <p:nvCxnSpPr>
          <p:cNvPr id="10" name="Straight Connector 9">
            <a:extLst>
              <a:ext uri="{FF2B5EF4-FFF2-40B4-BE49-F238E27FC236}">
                <a16:creationId xmlns:a16="http://schemas.microsoft.com/office/drawing/2014/main" id="{ACD6FFD1-B551-266A-1016-827CCD0CB9C3}"/>
              </a:ext>
            </a:extLst>
          </p:cNvPr>
          <p:cNvCxnSpPr>
            <a:cxnSpLocks/>
            <a:stCxn id="9" idx="1"/>
          </p:cNvCxnSpPr>
          <p:nvPr/>
        </p:nvCxnSpPr>
        <p:spPr>
          <a:xfrm flipH="1">
            <a:off x="5942810" y="2041464"/>
            <a:ext cx="3725472" cy="1378003"/>
          </a:xfrm>
          <a:prstGeom prst="line">
            <a:avLst/>
          </a:prstGeom>
          <a:ln w="38100">
            <a:solidFill>
              <a:srgbClr val="BEB924"/>
            </a:solidFill>
            <a:headEnd type="none" w="med" len="med"/>
            <a:tailEnd type="arrow"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BE3760AF-6608-4C48-BFCD-654904434FF7}"/>
              </a:ext>
            </a:extLst>
          </p:cNvPr>
          <p:cNvCxnSpPr>
            <a:cxnSpLocks/>
            <a:stCxn id="12" idx="1"/>
          </p:cNvCxnSpPr>
          <p:nvPr/>
        </p:nvCxnSpPr>
        <p:spPr>
          <a:xfrm flipH="1" flipV="1">
            <a:off x="7362738" y="4542197"/>
            <a:ext cx="1988261" cy="916822"/>
          </a:xfrm>
          <a:prstGeom prst="straightConnector1">
            <a:avLst/>
          </a:prstGeom>
          <a:ln w="38100">
            <a:solidFill>
              <a:srgbClr val="610D0B"/>
            </a:solidFill>
            <a:headEnd type="none" w="med" len="med"/>
            <a:tailEnd type="arrow" w="med" len="med"/>
          </a:ln>
          <a:effectLst>
            <a:outerShdw blurRad="50800" dist="38100" dir="2700000" algn="tl"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
        <p:nvSpPr>
          <p:cNvPr id="12" name="Rectangle: Rounded Corners 26">
            <a:extLst>
              <a:ext uri="{FF2B5EF4-FFF2-40B4-BE49-F238E27FC236}">
                <a16:creationId xmlns:a16="http://schemas.microsoft.com/office/drawing/2014/main" id="{4732932D-4C33-9041-78BA-9CD0BAD0EA9F}"/>
              </a:ext>
            </a:extLst>
          </p:cNvPr>
          <p:cNvSpPr/>
          <p:nvPr/>
        </p:nvSpPr>
        <p:spPr>
          <a:xfrm>
            <a:off x="9350999" y="5202199"/>
            <a:ext cx="1120913" cy="513640"/>
          </a:xfrm>
          <a:prstGeom prst="roundRect">
            <a:avLst/>
          </a:prstGeom>
          <a:solidFill>
            <a:srgbClr val="610D0B"/>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US" dirty="0"/>
              <a:t>TPOT</a:t>
            </a:r>
          </a:p>
        </p:txBody>
      </p:sp>
      <p:cxnSp>
        <p:nvCxnSpPr>
          <p:cNvPr id="15" name="Straight Arrow Connector 14">
            <a:extLst>
              <a:ext uri="{FF2B5EF4-FFF2-40B4-BE49-F238E27FC236}">
                <a16:creationId xmlns:a16="http://schemas.microsoft.com/office/drawing/2014/main" id="{0BD7C03C-628E-E2DC-2C8E-008987E1C71E}"/>
              </a:ext>
            </a:extLst>
          </p:cNvPr>
          <p:cNvCxnSpPr>
            <a:cxnSpLocks/>
            <a:stCxn id="18" idx="3"/>
          </p:cNvCxnSpPr>
          <p:nvPr/>
        </p:nvCxnSpPr>
        <p:spPr>
          <a:xfrm flipV="1">
            <a:off x="2839784" y="2216092"/>
            <a:ext cx="1822467" cy="335584"/>
          </a:xfrm>
          <a:prstGeom prst="straightConnector1">
            <a:avLst/>
          </a:prstGeom>
          <a:ln w="38100">
            <a:solidFill>
              <a:srgbClr val="337481"/>
            </a:solidFill>
            <a:headEnd type="none" w="med" len="med"/>
            <a:tailEnd type="arrow" w="med" len="med"/>
          </a:ln>
          <a:effectLst>
            <a:outerShdw blurRad="50800" dist="38100" dir="2700000" algn="tl"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
        <p:nvSpPr>
          <p:cNvPr id="18" name="Rectangle: Rounded Corners 32">
            <a:extLst>
              <a:ext uri="{FF2B5EF4-FFF2-40B4-BE49-F238E27FC236}">
                <a16:creationId xmlns:a16="http://schemas.microsoft.com/office/drawing/2014/main" id="{A4708373-D8EC-1394-3204-74C12912E04D}"/>
              </a:ext>
            </a:extLst>
          </p:cNvPr>
          <p:cNvSpPr/>
          <p:nvPr/>
        </p:nvSpPr>
        <p:spPr>
          <a:xfrm>
            <a:off x="1514366" y="2295913"/>
            <a:ext cx="1325418" cy="511525"/>
          </a:xfrm>
          <a:prstGeom prst="roundRect">
            <a:avLst/>
          </a:prstGeom>
          <a:solidFill>
            <a:srgbClr val="33748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US" dirty="0" err="1"/>
              <a:t>iHCAL</a:t>
            </a:r>
            <a:endParaRPr lang="en-US" dirty="0"/>
          </a:p>
        </p:txBody>
      </p:sp>
      <p:cxnSp>
        <p:nvCxnSpPr>
          <p:cNvPr id="20" name="Straight Arrow Connector 19">
            <a:extLst>
              <a:ext uri="{FF2B5EF4-FFF2-40B4-BE49-F238E27FC236}">
                <a16:creationId xmlns:a16="http://schemas.microsoft.com/office/drawing/2014/main" id="{883F08D5-2210-D1FD-CA23-D5DD349DD350}"/>
              </a:ext>
            </a:extLst>
          </p:cNvPr>
          <p:cNvCxnSpPr>
            <a:cxnSpLocks/>
            <a:stCxn id="21" idx="3"/>
          </p:cNvCxnSpPr>
          <p:nvPr/>
        </p:nvCxnSpPr>
        <p:spPr>
          <a:xfrm flipV="1">
            <a:off x="3035356" y="1366455"/>
            <a:ext cx="1989294" cy="79893"/>
          </a:xfrm>
          <a:prstGeom prst="straightConnector1">
            <a:avLst/>
          </a:prstGeom>
          <a:ln w="38100">
            <a:solidFill>
              <a:schemeClr val="tx1"/>
            </a:solidFill>
            <a:headEnd type="none" w="med" len="med"/>
            <a:tailEnd type="arrow" w="med" len="med"/>
          </a:ln>
          <a:effectLst>
            <a:outerShdw blurRad="50800" dist="38100" dir="2700000" algn="tl"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
        <p:nvSpPr>
          <p:cNvPr id="21" name="Rectangle: Rounded Corners 41">
            <a:extLst>
              <a:ext uri="{FF2B5EF4-FFF2-40B4-BE49-F238E27FC236}">
                <a16:creationId xmlns:a16="http://schemas.microsoft.com/office/drawing/2014/main" id="{DF98EBC0-E175-8790-5918-46288CA9D4E9}"/>
              </a:ext>
            </a:extLst>
          </p:cNvPr>
          <p:cNvSpPr/>
          <p:nvPr/>
        </p:nvSpPr>
        <p:spPr>
          <a:xfrm>
            <a:off x="1709938" y="1199669"/>
            <a:ext cx="1325418" cy="493358"/>
          </a:xfrm>
          <a:prstGeom prst="roundRect">
            <a:avLst/>
          </a:prstGeom>
          <a:solidFill>
            <a:srgbClr val="202325"/>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US" dirty="0" err="1"/>
              <a:t>oHCAL</a:t>
            </a:r>
            <a:endParaRPr lang="en-US" dirty="0"/>
          </a:p>
        </p:txBody>
      </p:sp>
      <p:cxnSp>
        <p:nvCxnSpPr>
          <p:cNvPr id="22" name="Straight Arrow Connector 21">
            <a:extLst>
              <a:ext uri="{FF2B5EF4-FFF2-40B4-BE49-F238E27FC236}">
                <a16:creationId xmlns:a16="http://schemas.microsoft.com/office/drawing/2014/main" id="{5F15ABD1-52AD-1B2C-35FE-4FFCD19B650C}"/>
              </a:ext>
            </a:extLst>
          </p:cNvPr>
          <p:cNvCxnSpPr>
            <a:cxnSpLocks/>
            <a:stCxn id="23" idx="3"/>
          </p:cNvCxnSpPr>
          <p:nvPr/>
        </p:nvCxnSpPr>
        <p:spPr>
          <a:xfrm flipV="1">
            <a:off x="2849418" y="2684190"/>
            <a:ext cx="2012272" cy="493211"/>
          </a:xfrm>
          <a:prstGeom prst="straightConnector1">
            <a:avLst/>
          </a:prstGeom>
          <a:ln w="38100">
            <a:solidFill>
              <a:srgbClr val="3472B7"/>
            </a:solidFill>
            <a:headEnd type="none" w="med" len="med"/>
            <a:tailEnd type="arrow" w="med" len="med"/>
          </a:ln>
          <a:effectLst>
            <a:outerShdw blurRad="50800" dist="38100" dir="2700000" algn="tl"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
        <p:nvSpPr>
          <p:cNvPr id="23" name="Rectangle: Rounded Corners 48">
            <a:extLst>
              <a:ext uri="{FF2B5EF4-FFF2-40B4-BE49-F238E27FC236}">
                <a16:creationId xmlns:a16="http://schemas.microsoft.com/office/drawing/2014/main" id="{D776E6F0-1AAA-2397-3AD7-8E917F7ECF8E}"/>
              </a:ext>
            </a:extLst>
          </p:cNvPr>
          <p:cNvSpPr/>
          <p:nvPr/>
        </p:nvSpPr>
        <p:spPr>
          <a:xfrm>
            <a:off x="1524000" y="2893259"/>
            <a:ext cx="1325418" cy="568283"/>
          </a:xfrm>
          <a:prstGeom prst="roundRect">
            <a:avLst/>
          </a:prstGeom>
          <a:solidFill>
            <a:srgbClr val="3472B7"/>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EMCAL</a:t>
            </a:r>
          </a:p>
        </p:txBody>
      </p:sp>
      <p:sp>
        <p:nvSpPr>
          <p:cNvPr id="13" name="Rectangle: Rounded Corners 7">
            <a:extLst>
              <a:ext uri="{FF2B5EF4-FFF2-40B4-BE49-F238E27FC236}">
                <a16:creationId xmlns:a16="http://schemas.microsoft.com/office/drawing/2014/main" id="{B4A7D9F1-AE43-BED8-6ABE-0F277B326F03}"/>
              </a:ext>
            </a:extLst>
          </p:cNvPr>
          <p:cNvSpPr/>
          <p:nvPr/>
        </p:nvSpPr>
        <p:spPr>
          <a:xfrm>
            <a:off x="8990231" y="3392884"/>
            <a:ext cx="1174221" cy="326572"/>
          </a:xfrm>
          <a:prstGeom prst="roundRect">
            <a:avLst/>
          </a:prstGeom>
          <a:solidFill>
            <a:srgbClr val="7B7918"/>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US" dirty="0" err="1"/>
              <a:t>sEPD</a:t>
            </a:r>
            <a:endParaRPr lang="en-US" dirty="0"/>
          </a:p>
        </p:txBody>
      </p:sp>
      <p:cxnSp>
        <p:nvCxnSpPr>
          <p:cNvPr id="14" name="Straight Arrow Connector 13">
            <a:extLst>
              <a:ext uri="{FF2B5EF4-FFF2-40B4-BE49-F238E27FC236}">
                <a16:creationId xmlns:a16="http://schemas.microsoft.com/office/drawing/2014/main" id="{9C83B6E2-3512-8B5A-970A-46789EFBB7BE}"/>
              </a:ext>
            </a:extLst>
          </p:cNvPr>
          <p:cNvCxnSpPr>
            <a:cxnSpLocks/>
            <a:stCxn id="19" idx="1"/>
          </p:cNvCxnSpPr>
          <p:nvPr/>
        </p:nvCxnSpPr>
        <p:spPr>
          <a:xfrm flipH="1" flipV="1">
            <a:off x="7896200" y="4191017"/>
            <a:ext cx="1525275" cy="93096"/>
          </a:xfrm>
          <a:prstGeom prst="straightConnector1">
            <a:avLst/>
          </a:prstGeom>
          <a:ln w="38100">
            <a:solidFill>
              <a:srgbClr val="610D0B"/>
            </a:solidFill>
            <a:headEnd type="none" w="med" len="med"/>
            <a:tailEnd type="arrow" w="med" len="med"/>
          </a:ln>
          <a:effectLst>
            <a:outerShdw blurRad="50800" dist="38100" dir="2700000" algn="tl"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
        <p:nvSpPr>
          <p:cNvPr id="19" name="Rectangle: Rounded Corners 10">
            <a:extLst>
              <a:ext uri="{FF2B5EF4-FFF2-40B4-BE49-F238E27FC236}">
                <a16:creationId xmlns:a16="http://schemas.microsoft.com/office/drawing/2014/main" id="{641F16E0-386F-7148-A98F-89D564C3318E}"/>
              </a:ext>
            </a:extLst>
          </p:cNvPr>
          <p:cNvSpPr/>
          <p:nvPr/>
        </p:nvSpPr>
        <p:spPr>
          <a:xfrm>
            <a:off x="9421475" y="4120827"/>
            <a:ext cx="1661516" cy="326572"/>
          </a:xfrm>
          <a:prstGeom prst="roundRect">
            <a:avLst/>
          </a:prstGeom>
          <a:solidFill>
            <a:srgbClr val="610D0B"/>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US" dirty="0" err="1"/>
              <a:t>MinBIAS</a:t>
            </a:r>
            <a:endParaRPr lang="en-US" dirty="0"/>
          </a:p>
        </p:txBody>
      </p:sp>
      <p:sp>
        <p:nvSpPr>
          <p:cNvPr id="25" name="Slide Number Placeholder 1">
            <a:extLst>
              <a:ext uri="{FF2B5EF4-FFF2-40B4-BE49-F238E27FC236}">
                <a16:creationId xmlns:a16="http://schemas.microsoft.com/office/drawing/2014/main" id="{5F774AB0-5889-8E88-7C06-683101DF41BF}"/>
              </a:ext>
            </a:extLst>
          </p:cNvPr>
          <p:cNvSpPr>
            <a:spLocks noGrp="1"/>
          </p:cNvSpPr>
          <p:nvPr>
            <p:ph type="sldNum" sz="quarter" idx="12"/>
          </p:nvPr>
        </p:nvSpPr>
        <p:spPr>
          <a:xfrm>
            <a:off x="9700683" y="-16532"/>
            <a:ext cx="2540000" cy="457200"/>
          </a:xfrm>
        </p:spPr>
        <p:txBody>
          <a:bodyPr/>
          <a:lstStyle/>
          <a:p>
            <a:fld id="{8BD6E449-3554-473B-BE25-5F5374CC872B}" type="slidenum">
              <a:rPr lang="en-US" smtClean="0"/>
              <a:pPr/>
              <a:t>23</a:t>
            </a:fld>
            <a:endParaRPr lang="en-US" dirty="0"/>
          </a:p>
        </p:txBody>
      </p:sp>
    </p:spTree>
    <p:extLst>
      <p:ext uri="{BB962C8B-B14F-4D97-AF65-F5344CB8AC3E}">
        <p14:creationId xmlns:p14="http://schemas.microsoft.com/office/powerpoint/2010/main" val="3429956459"/>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7B843BB-7EEE-096F-9788-61CF274056D2}"/>
              </a:ext>
            </a:extLst>
          </p:cNvPr>
          <p:cNvPicPr>
            <a:picLocks noChangeAspect="1"/>
          </p:cNvPicPr>
          <p:nvPr/>
        </p:nvPicPr>
        <p:blipFill rotWithShape="1">
          <a:blip r:embed="rId2"/>
          <a:srcRect l="7075" r="3993"/>
          <a:stretch/>
        </p:blipFill>
        <p:spPr>
          <a:xfrm>
            <a:off x="1524001" y="972141"/>
            <a:ext cx="8820471" cy="5890209"/>
          </a:xfrm>
          <a:prstGeom prst="rect">
            <a:avLst/>
          </a:prstGeom>
        </p:spPr>
      </p:pic>
      <p:sp>
        <p:nvSpPr>
          <p:cNvPr id="2" name="Title 1">
            <a:extLst>
              <a:ext uri="{FF2B5EF4-FFF2-40B4-BE49-F238E27FC236}">
                <a16:creationId xmlns:a16="http://schemas.microsoft.com/office/drawing/2014/main" id="{C0588648-ED3D-18CF-55B8-BB3B8F74A834}"/>
              </a:ext>
            </a:extLst>
          </p:cNvPr>
          <p:cNvSpPr>
            <a:spLocks noGrp="1"/>
          </p:cNvSpPr>
          <p:nvPr>
            <p:ph type="title"/>
          </p:nvPr>
        </p:nvSpPr>
        <p:spPr/>
        <p:txBody>
          <a:bodyPr/>
          <a:lstStyle/>
          <a:p>
            <a:r>
              <a:rPr lang="en-US" dirty="0" err="1"/>
              <a:t>sPHENIX</a:t>
            </a:r>
            <a:r>
              <a:rPr lang="en-US" dirty="0"/>
              <a:t> Detector</a:t>
            </a:r>
          </a:p>
        </p:txBody>
      </p:sp>
      <p:sp>
        <p:nvSpPr>
          <p:cNvPr id="4" name="Slide Number Placeholder 3">
            <a:extLst>
              <a:ext uri="{FF2B5EF4-FFF2-40B4-BE49-F238E27FC236}">
                <a16:creationId xmlns:a16="http://schemas.microsoft.com/office/drawing/2014/main" id="{A74309E7-CDA7-AC21-DCA5-D840C6DBC01F}"/>
              </a:ext>
            </a:extLst>
          </p:cNvPr>
          <p:cNvSpPr>
            <a:spLocks noGrp="1"/>
          </p:cNvSpPr>
          <p:nvPr>
            <p:ph type="sldNum" sz="quarter" idx="11"/>
          </p:nvPr>
        </p:nvSpPr>
        <p:spPr bwMode="auto">
          <a:xfrm>
            <a:off x="-1600200" y="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457200" rtl="0" eaLnBrk="1" latinLnBrk="0" hangingPunct="1">
              <a:defRPr sz="2000" kern="1200" smtClean="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24842D8-317C-1B48-BB3B-9B577BC46ED2}" type="slidenum">
              <a:rPr lang="en-US" smtClean="0"/>
              <a:pPr/>
              <a:t>24</a:t>
            </a:fld>
            <a:endParaRPr lang="en-US"/>
          </a:p>
        </p:txBody>
      </p:sp>
      <p:cxnSp>
        <p:nvCxnSpPr>
          <p:cNvPr id="16" name="Straight Arrow Connector 15">
            <a:extLst>
              <a:ext uri="{FF2B5EF4-FFF2-40B4-BE49-F238E27FC236}">
                <a16:creationId xmlns:a16="http://schemas.microsoft.com/office/drawing/2014/main" id="{4F671829-A913-2FEE-275A-E3D3A25B9935}"/>
              </a:ext>
            </a:extLst>
          </p:cNvPr>
          <p:cNvCxnSpPr>
            <a:cxnSpLocks/>
            <a:stCxn id="17" idx="3"/>
          </p:cNvCxnSpPr>
          <p:nvPr/>
        </p:nvCxnSpPr>
        <p:spPr>
          <a:xfrm>
            <a:off x="3109420" y="1994470"/>
            <a:ext cx="1330396" cy="228498"/>
          </a:xfrm>
          <a:prstGeom prst="straightConnector1">
            <a:avLst/>
          </a:prstGeom>
          <a:ln w="38100">
            <a:solidFill>
              <a:srgbClr val="6C2E1B"/>
            </a:solidFill>
            <a:headEnd type="none" w="med" len="med"/>
            <a:tailEnd type="arrow" w="med" len="med"/>
          </a:ln>
          <a:effectLst>
            <a:outerShdw blurRad="50800" dist="38100" dir="2700000" algn="tl"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
        <p:nvSpPr>
          <p:cNvPr id="17" name="Rectangle: Rounded Corners 35">
            <a:extLst>
              <a:ext uri="{FF2B5EF4-FFF2-40B4-BE49-F238E27FC236}">
                <a16:creationId xmlns:a16="http://schemas.microsoft.com/office/drawing/2014/main" id="{420B8649-C60A-CC60-C8ED-1C54B6F779AA}"/>
              </a:ext>
            </a:extLst>
          </p:cNvPr>
          <p:cNvSpPr/>
          <p:nvPr/>
        </p:nvSpPr>
        <p:spPr>
          <a:xfrm>
            <a:off x="1524002" y="1763638"/>
            <a:ext cx="1585418" cy="461664"/>
          </a:xfrm>
          <a:prstGeom prst="roundRect">
            <a:avLst/>
          </a:prstGeom>
          <a:solidFill>
            <a:srgbClr val="6C2E1B"/>
          </a:solidFill>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buNone/>
            </a:pPr>
            <a:r>
              <a:rPr lang="en-US" dirty="0"/>
              <a:t>MAGNET</a:t>
            </a:r>
          </a:p>
        </p:txBody>
      </p:sp>
      <p:sp>
        <p:nvSpPr>
          <p:cNvPr id="63" name="TextBox 62">
            <a:extLst>
              <a:ext uri="{FF2B5EF4-FFF2-40B4-BE49-F238E27FC236}">
                <a16:creationId xmlns:a16="http://schemas.microsoft.com/office/drawing/2014/main" id="{0357F209-63EC-0365-F047-B09622B846AC}"/>
              </a:ext>
            </a:extLst>
          </p:cNvPr>
          <p:cNvSpPr txBox="1"/>
          <p:nvPr/>
        </p:nvSpPr>
        <p:spPr>
          <a:xfrm>
            <a:off x="1709937" y="4191017"/>
            <a:ext cx="4696782" cy="1791260"/>
          </a:xfrm>
          <a:prstGeom prst="rect">
            <a:avLst/>
          </a:prstGeom>
          <a:noFill/>
        </p:spPr>
        <p:txBody>
          <a:bodyPr wrap="square" rtlCol="0">
            <a:spAutoFit/>
          </a:bodyPr>
          <a:lstStyle/>
          <a:p>
            <a:pPr>
              <a:buNone/>
            </a:pPr>
            <a:r>
              <a:rPr lang="en-US" sz="2400" i="0" dirty="0">
                <a:solidFill>
                  <a:schemeClr val="bg1"/>
                </a:solidFill>
              </a:rPr>
              <a:t>Barrel Detectors: |</a:t>
            </a:r>
            <a:r>
              <a:rPr lang="en-US" sz="2400" i="0" dirty="0">
                <a:solidFill>
                  <a:schemeClr val="bg1"/>
                </a:solidFill>
                <a:latin typeface="Symbol" pitchFamily="2" charset="2"/>
              </a:rPr>
              <a:t>h</a:t>
            </a:r>
            <a:r>
              <a:rPr lang="en-US" sz="2400" i="0" baseline="30000" dirty="0">
                <a:solidFill>
                  <a:schemeClr val="bg1"/>
                </a:solidFill>
                <a:latin typeface="Symbol" pitchFamily="2" charset="2"/>
              </a:rPr>
              <a:t> </a:t>
            </a:r>
            <a:r>
              <a:rPr lang="en-US" sz="2400" i="0" dirty="0">
                <a:solidFill>
                  <a:schemeClr val="bg1"/>
                </a:solidFill>
              </a:rPr>
              <a:t>| &lt; 1.1</a:t>
            </a:r>
          </a:p>
          <a:p>
            <a:pPr>
              <a:buNone/>
            </a:pPr>
            <a:r>
              <a:rPr lang="en-US" sz="2400" i="0" dirty="0">
                <a:solidFill>
                  <a:schemeClr val="bg1"/>
                </a:solidFill>
              </a:rPr>
              <a:t>Precision Tracking</a:t>
            </a:r>
          </a:p>
          <a:p>
            <a:pPr>
              <a:buNone/>
            </a:pPr>
            <a:r>
              <a:rPr lang="en-US" sz="2400" i="0" dirty="0">
                <a:solidFill>
                  <a:schemeClr val="bg1"/>
                </a:solidFill>
              </a:rPr>
              <a:t>Full Hadronic Calorimetry</a:t>
            </a:r>
          </a:p>
          <a:p>
            <a:pPr>
              <a:buNone/>
            </a:pPr>
            <a:r>
              <a:rPr lang="en-US" sz="2400" i="0" dirty="0">
                <a:solidFill>
                  <a:schemeClr val="bg1"/>
                </a:solidFill>
              </a:rPr>
              <a:t>High Rate DAQ: 15 </a:t>
            </a:r>
            <a:r>
              <a:rPr lang="en-US" sz="2400" i="0" dirty="0" err="1">
                <a:solidFill>
                  <a:schemeClr val="bg1"/>
                </a:solidFill>
              </a:rPr>
              <a:t>KHz</a:t>
            </a:r>
            <a:r>
              <a:rPr lang="en-US" sz="2400" i="0" dirty="0">
                <a:solidFill>
                  <a:schemeClr val="bg1"/>
                </a:solidFill>
              </a:rPr>
              <a:t> </a:t>
            </a:r>
          </a:p>
        </p:txBody>
      </p:sp>
      <p:sp>
        <p:nvSpPr>
          <p:cNvPr id="3" name="Rectangle: Rounded Corners 14">
            <a:extLst>
              <a:ext uri="{FF2B5EF4-FFF2-40B4-BE49-F238E27FC236}">
                <a16:creationId xmlns:a16="http://schemas.microsoft.com/office/drawing/2014/main" id="{BFC490B2-8790-E3A2-ABD0-17584681B2E5}"/>
              </a:ext>
            </a:extLst>
          </p:cNvPr>
          <p:cNvSpPr/>
          <p:nvPr/>
        </p:nvSpPr>
        <p:spPr>
          <a:xfrm>
            <a:off x="9474529" y="4749301"/>
            <a:ext cx="997384" cy="363008"/>
          </a:xfrm>
          <a:prstGeom prst="roundRect">
            <a:avLst/>
          </a:prstGeom>
          <a:solidFill>
            <a:srgbClr val="B0618B"/>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US" dirty="0"/>
              <a:t>TPC</a:t>
            </a:r>
          </a:p>
        </p:txBody>
      </p:sp>
      <p:cxnSp>
        <p:nvCxnSpPr>
          <p:cNvPr id="5" name="Straight Arrow Connector 4">
            <a:extLst>
              <a:ext uri="{FF2B5EF4-FFF2-40B4-BE49-F238E27FC236}">
                <a16:creationId xmlns:a16="http://schemas.microsoft.com/office/drawing/2014/main" id="{F72DB3B0-44AF-7378-437D-B6DDCA6A7B5B}"/>
              </a:ext>
            </a:extLst>
          </p:cNvPr>
          <p:cNvCxnSpPr>
            <a:cxnSpLocks/>
            <a:stCxn id="7" idx="1"/>
          </p:cNvCxnSpPr>
          <p:nvPr/>
        </p:nvCxnSpPr>
        <p:spPr>
          <a:xfrm flipH="1">
            <a:off x="5544908" y="1606784"/>
            <a:ext cx="4010361" cy="1710206"/>
          </a:xfrm>
          <a:prstGeom prst="straightConnector1">
            <a:avLst/>
          </a:prstGeom>
          <a:ln w="38100">
            <a:solidFill>
              <a:srgbClr val="097409"/>
            </a:solidFill>
            <a:headEnd type="none" w="med" len="med"/>
            <a:tailEnd type="arrow" w="med" len="med"/>
          </a:ln>
          <a:effectLst>
            <a:outerShdw blurRad="50800" dist="38100" dir="2700000" algn="tl"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
        <p:nvSpPr>
          <p:cNvPr id="7" name="Rectangle: Rounded Corners 16">
            <a:extLst>
              <a:ext uri="{FF2B5EF4-FFF2-40B4-BE49-F238E27FC236}">
                <a16:creationId xmlns:a16="http://schemas.microsoft.com/office/drawing/2014/main" id="{A5ECB44D-0C43-85C7-DB5F-454790BED0E9}"/>
              </a:ext>
            </a:extLst>
          </p:cNvPr>
          <p:cNvSpPr/>
          <p:nvPr/>
        </p:nvSpPr>
        <p:spPr>
          <a:xfrm>
            <a:off x="9555269" y="1443498"/>
            <a:ext cx="1110399" cy="326572"/>
          </a:xfrm>
          <a:prstGeom prst="roundRect">
            <a:avLst/>
          </a:prstGeom>
          <a:solidFill>
            <a:srgbClr val="097409"/>
          </a:solidFill>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buNone/>
            </a:pPr>
            <a:r>
              <a:rPr lang="en-US" dirty="0"/>
              <a:t>MVTX</a:t>
            </a:r>
          </a:p>
        </p:txBody>
      </p:sp>
      <p:cxnSp>
        <p:nvCxnSpPr>
          <p:cNvPr id="8" name="Straight Connector 7">
            <a:extLst>
              <a:ext uri="{FF2B5EF4-FFF2-40B4-BE49-F238E27FC236}">
                <a16:creationId xmlns:a16="http://schemas.microsoft.com/office/drawing/2014/main" id="{1C8D1851-1D1C-F722-AAAB-416223086A1F}"/>
              </a:ext>
            </a:extLst>
          </p:cNvPr>
          <p:cNvCxnSpPr>
            <a:cxnSpLocks/>
            <a:stCxn id="3" idx="1"/>
          </p:cNvCxnSpPr>
          <p:nvPr/>
        </p:nvCxnSpPr>
        <p:spPr>
          <a:xfrm flipH="1" flipV="1">
            <a:off x="6367168" y="3831215"/>
            <a:ext cx="3107361" cy="1099590"/>
          </a:xfrm>
          <a:prstGeom prst="line">
            <a:avLst/>
          </a:prstGeom>
          <a:ln w="38100">
            <a:solidFill>
              <a:srgbClr val="B0618B"/>
            </a:solidFill>
            <a:headEnd type="none" w="med" len="med"/>
            <a:tailEnd type="arrow"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 name="Rectangle: Rounded Corners 43">
            <a:extLst>
              <a:ext uri="{FF2B5EF4-FFF2-40B4-BE49-F238E27FC236}">
                <a16:creationId xmlns:a16="http://schemas.microsoft.com/office/drawing/2014/main" id="{5CCAB4E8-859D-1F8A-0ADC-A57FDADFDC1D}"/>
              </a:ext>
            </a:extLst>
          </p:cNvPr>
          <p:cNvSpPr/>
          <p:nvPr/>
        </p:nvSpPr>
        <p:spPr>
          <a:xfrm>
            <a:off x="9668282" y="1859960"/>
            <a:ext cx="997385" cy="363008"/>
          </a:xfrm>
          <a:prstGeom prst="roundRect">
            <a:avLst/>
          </a:prstGeom>
          <a:solidFill>
            <a:srgbClr val="BEB924"/>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US" dirty="0"/>
              <a:t>INTT</a:t>
            </a:r>
          </a:p>
        </p:txBody>
      </p:sp>
      <p:cxnSp>
        <p:nvCxnSpPr>
          <p:cNvPr id="10" name="Straight Connector 9">
            <a:extLst>
              <a:ext uri="{FF2B5EF4-FFF2-40B4-BE49-F238E27FC236}">
                <a16:creationId xmlns:a16="http://schemas.microsoft.com/office/drawing/2014/main" id="{ACD6FFD1-B551-266A-1016-827CCD0CB9C3}"/>
              </a:ext>
            </a:extLst>
          </p:cNvPr>
          <p:cNvCxnSpPr>
            <a:cxnSpLocks/>
            <a:stCxn id="9" idx="1"/>
          </p:cNvCxnSpPr>
          <p:nvPr/>
        </p:nvCxnSpPr>
        <p:spPr>
          <a:xfrm flipH="1">
            <a:off x="5942810" y="2041464"/>
            <a:ext cx="3725472" cy="1378003"/>
          </a:xfrm>
          <a:prstGeom prst="line">
            <a:avLst/>
          </a:prstGeom>
          <a:ln w="38100">
            <a:solidFill>
              <a:srgbClr val="BEB924"/>
            </a:solidFill>
            <a:headEnd type="none" w="med" len="med"/>
            <a:tailEnd type="arrow"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BE3760AF-6608-4C48-BFCD-654904434FF7}"/>
              </a:ext>
            </a:extLst>
          </p:cNvPr>
          <p:cNvCxnSpPr>
            <a:cxnSpLocks/>
            <a:stCxn id="12" idx="1"/>
          </p:cNvCxnSpPr>
          <p:nvPr/>
        </p:nvCxnSpPr>
        <p:spPr>
          <a:xfrm flipH="1" flipV="1">
            <a:off x="7362738" y="4542197"/>
            <a:ext cx="1988261" cy="916822"/>
          </a:xfrm>
          <a:prstGeom prst="straightConnector1">
            <a:avLst/>
          </a:prstGeom>
          <a:ln w="38100">
            <a:solidFill>
              <a:srgbClr val="610D0B"/>
            </a:solidFill>
            <a:headEnd type="none" w="med" len="med"/>
            <a:tailEnd type="arrow" w="med" len="med"/>
          </a:ln>
          <a:effectLst>
            <a:outerShdw blurRad="50800" dist="38100" dir="2700000" algn="tl"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
        <p:nvSpPr>
          <p:cNvPr id="12" name="Rectangle: Rounded Corners 26">
            <a:extLst>
              <a:ext uri="{FF2B5EF4-FFF2-40B4-BE49-F238E27FC236}">
                <a16:creationId xmlns:a16="http://schemas.microsoft.com/office/drawing/2014/main" id="{4732932D-4C33-9041-78BA-9CD0BAD0EA9F}"/>
              </a:ext>
            </a:extLst>
          </p:cNvPr>
          <p:cNvSpPr/>
          <p:nvPr/>
        </p:nvSpPr>
        <p:spPr>
          <a:xfrm>
            <a:off x="9350999" y="5202199"/>
            <a:ext cx="1120913" cy="513640"/>
          </a:xfrm>
          <a:prstGeom prst="roundRect">
            <a:avLst/>
          </a:prstGeom>
          <a:solidFill>
            <a:srgbClr val="610D0B"/>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US" dirty="0"/>
              <a:t>TPOT</a:t>
            </a:r>
          </a:p>
        </p:txBody>
      </p:sp>
      <p:cxnSp>
        <p:nvCxnSpPr>
          <p:cNvPr id="15" name="Straight Arrow Connector 14">
            <a:extLst>
              <a:ext uri="{FF2B5EF4-FFF2-40B4-BE49-F238E27FC236}">
                <a16:creationId xmlns:a16="http://schemas.microsoft.com/office/drawing/2014/main" id="{0BD7C03C-628E-E2DC-2C8E-008987E1C71E}"/>
              </a:ext>
            </a:extLst>
          </p:cNvPr>
          <p:cNvCxnSpPr>
            <a:cxnSpLocks/>
            <a:stCxn id="18" idx="3"/>
          </p:cNvCxnSpPr>
          <p:nvPr/>
        </p:nvCxnSpPr>
        <p:spPr>
          <a:xfrm flipV="1">
            <a:off x="2839784" y="2216092"/>
            <a:ext cx="1822467" cy="335584"/>
          </a:xfrm>
          <a:prstGeom prst="straightConnector1">
            <a:avLst/>
          </a:prstGeom>
          <a:ln w="38100">
            <a:solidFill>
              <a:srgbClr val="337481"/>
            </a:solidFill>
            <a:headEnd type="none" w="med" len="med"/>
            <a:tailEnd type="arrow" w="med" len="med"/>
          </a:ln>
          <a:effectLst>
            <a:outerShdw blurRad="50800" dist="38100" dir="2700000" algn="tl"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
        <p:nvSpPr>
          <p:cNvPr id="18" name="Rectangle: Rounded Corners 32">
            <a:extLst>
              <a:ext uri="{FF2B5EF4-FFF2-40B4-BE49-F238E27FC236}">
                <a16:creationId xmlns:a16="http://schemas.microsoft.com/office/drawing/2014/main" id="{A4708373-D8EC-1394-3204-74C12912E04D}"/>
              </a:ext>
            </a:extLst>
          </p:cNvPr>
          <p:cNvSpPr/>
          <p:nvPr/>
        </p:nvSpPr>
        <p:spPr>
          <a:xfrm>
            <a:off x="1514366" y="2295913"/>
            <a:ext cx="1325418" cy="511525"/>
          </a:xfrm>
          <a:prstGeom prst="roundRect">
            <a:avLst/>
          </a:prstGeom>
          <a:solidFill>
            <a:srgbClr val="33748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US" dirty="0" err="1"/>
              <a:t>iHCAL</a:t>
            </a:r>
            <a:endParaRPr lang="en-US" dirty="0"/>
          </a:p>
        </p:txBody>
      </p:sp>
      <p:cxnSp>
        <p:nvCxnSpPr>
          <p:cNvPr id="20" name="Straight Arrow Connector 19">
            <a:extLst>
              <a:ext uri="{FF2B5EF4-FFF2-40B4-BE49-F238E27FC236}">
                <a16:creationId xmlns:a16="http://schemas.microsoft.com/office/drawing/2014/main" id="{883F08D5-2210-D1FD-CA23-D5DD349DD350}"/>
              </a:ext>
            </a:extLst>
          </p:cNvPr>
          <p:cNvCxnSpPr>
            <a:cxnSpLocks/>
            <a:stCxn id="21" idx="3"/>
          </p:cNvCxnSpPr>
          <p:nvPr/>
        </p:nvCxnSpPr>
        <p:spPr>
          <a:xfrm flipV="1">
            <a:off x="3035356" y="1366455"/>
            <a:ext cx="1989294" cy="79893"/>
          </a:xfrm>
          <a:prstGeom prst="straightConnector1">
            <a:avLst/>
          </a:prstGeom>
          <a:ln w="38100">
            <a:solidFill>
              <a:schemeClr val="tx1"/>
            </a:solidFill>
            <a:headEnd type="none" w="med" len="med"/>
            <a:tailEnd type="arrow" w="med" len="med"/>
          </a:ln>
          <a:effectLst>
            <a:outerShdw blurRad="50800" dist="38100" dir="2700000" algn="tl"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
        <p:nvSpPr>
          <p:cNvPr id="21" name="Rectangle: Rounded Corners 41">
            <a:extLst>
              <a:ext uri="{FF2B5EF4-FFF2-40B4-BE49-F238E27FC236}">
                <a16:creationId xmlns:a16="http://schemas.microsoft.com/office/drawing/2014/main" id="{DF98EBC0-E175-8790-5918-46288CA9D4E9}"/>
              </a:ext>
            </a:extLst>
          </p:cNvPr>
          <p:cNvSpPr/>
          <p:nvPr/>
        </p:nvSpPr>
        <p:spPr>
          <a:xfrm>
            <a:off x="1709938" y="1199669"/>
            <a:ext cx="1325418" cy="493358"/>
          </a:xfrm>
          <a:prstGeom prst="roundRect">
            <a:avLst/>
          </a:prstGeom>
          <a:solidFill>
            <a:srgbClr val="202325"/>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US" dirty="0" err="1"/>
              <a:t>oHCAL</a:t>
            </a:r>
            <a:endParaRPr lang="en-US" dirty="0"/>
          </a:p>
        </p:txBody>
      </p:sp>
      <p:cxnSp>
        <p:nvCxnSpPr>
          <p:cNvPr id="22" name="Straight Arrow Connector 21">
            <a:extLst>
              <a:ext uri="{FF2B5EF4-FFF2-40B4-BE49-F238E27FC236}">
                <a16:creationId xmlns:a16="http://schemas.microsoft.com/office/drawing/2014/main" id="{5F15ABD1-52AD-1B2C-35FE-4FFCD19B650C}"/>
              </a:ext>
            </a:extLst>
          </p:cNvPr>
          <p:cNvCxnSpPr>
            <a:cxnSpLocks/>
            <a:stCxn id="23" idx="3"/>
          </p:cNvCxnSpPr>
          <p:nvPr/>
        </p:nvCxnSpPr>
        <p:spPr>
          <a:xfrm flipV="1">
            <a:off x="2849418" y="2684190"/>
            <a:ext cx="2012272" cy="493211"/>
          </a:xfrm>
          <a:prstGeom prst="straightConnector1">
            <a:avLst/>
          </a:prstGeom>
          <a:ln w="38100">
            <a:solidFill>
              <a:srgbClr val="3472B7"/>
            </a:solidFill>
            <a:headEnd type="none" w="med" len="med"/>
            <a:tailEnd type="arrow" w="med" len="med"/>
          </a:ln>
          <a:effectLst>
            <a:outerShdw blurRad="50800" dist="38100" dir="2700000" algn="tl"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
        <p:nvSpPr>
          <p:cNvPr id="23" name="Rectangle: Rounded Corners 48">
            <a:extLst>
              <a:ext uri="{FF2B5EF4-FFF2-40B4-BE49-F238E27FC236}">
                <a16:creationId xmlns:a16="http://schemas.microsoft.com/office/drawing/2014/main" id="{D776E6F0-1AAA-2397-3AD7-8E917F7ECF8E}"/>
              </a:ext>
            </a:extLst>
          </p:cNvPr>
          <p:cNvSpPr/>
          <p:nvPr/>
        </p:nvSpPr>
        <p:spPr>
          <a:xfrm>
            <a:off x="1524000" y="2893259"/>
            <a:ext cx="1325418" cy="568283"/>
          </a:xfrm>
          <a:prstGeom prst="roundRect">
            <a:avLst/>
          </a:prstGeom>
          <a:solidFill>
            <a:srgbClr val="3472B7"/>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EMCAL</a:t>
            </a:r>
          </a:p>
        </p:txBody>
      </p:sp>
      <p:sp>
        <p:nvSpPr>
          <p:cNvPr id="13" name="Rectangle: Rounded Corners 7">
            <a:extLst>
              <a:ext uri="{FF2B5EF4-FFF2-40B4-BE49-F238E27FC236}">
                <a16:creationId xmlns:a16="http://schemas.microsoft.com/office/drawing/2014/main" id="{B4A7D9F1-AE43-BED8-6ABE-0F277B326F03}"/>
              </a:ext>
            </a:extLst>
          </p:cNvPr>
          <p:cNvSpPr/>
          <p:nvPr/>
        </p:nvSpPr>
        <p:spPr>
          <a:xfrm>
            <a:off x="8990231" y="3392884"/>
            <a:ext cx="1174221" cy="326572"/>
          </a:xfrm>
          <a:prstGeom prst="roundRect">
            <a:avLst/>
          </a:prstGeom>
          <a:solidFill>
            <a:srgbClr val="7B7918"/>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US" dirty="0" err="1"/>
              <a:t>sEPD</a:t>
            </a:r>
            <a:endParaRPr lang="en-US" dirty="0"/>
          </a:p>
        </p:txBody>
      </p:sp>
      <p:cxnSp>
        <p:nvCxnSpPr>
          <p:cNvPr id="14" name="Straight Arrow Connector 13">
            <a:extLst>
              <a:ext uri="{FF2B5EF4-FFF2-40B4-BE49-F238E27FC236}">
                <a16:creationId xmlns:a16="http://schemas.microsoft.com/office/drawing/2014/main" id="{9C83B6E2-3512-8B5A-970A-46789EFBB7BE}"/>
              </a:ext>
            </a:extLst>
          </p:cNvPr>
          <p:cNvCxnSpPr>
            <a:cxnSpLocks/>
            <a:stCxn id="19" idx="1"/>
          </p:cNvCxnSpPr>
          <p:nvPr/>
        </p:nvCxnSpPr>
        <p:spPr>
          <a:xfrm flipH="1" flipV="1">
            <a:off x="7896200" y="4191017"/>
            <a:ext cx="1525275" cy="93096"/>
          </a:xfrm>
          <a:prstGeom prst="straightConnector1">
            <a:avLst/>
          </a:prstGeom>
          <a:ln w="38100">
            <a:solidFill>
              <a:srgbClr val="610D0B"/>
            </a:solidFill>
            <a:headEnd type="none" w="med" len="med"/>
            <a:tailEnd type="arrow" w="med" len="med"/>
          </a:ln>
          <a:effectLst>
            <a:outerShdw blurRad="50800" dist="38100" dir="2700000" algn="tl"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
        <p:nvSpPr>
          <p:cNvPr id="19" name="Rectangle: Rounded Corners 10">
            <a:extLst>
              <a:ext uri="{FF2B5EF4-FFF2-40B4-BE49-F238E27FC236}">
                <a16:creationId xmlns:a16="http://schemas.microsoft.com/office/drawing/2014/main" id="{641F16E0-386F-7148-A98F-89D564C3318E}"/>
              </a:ext>
            </a:extLst>
          </p:cNvPr>
          <p:cNvSpPr/>
          <p:nvPr/>
        </p:nvSpPr>
        <p:spPr>
          <a:xfrm>
            <a:off x="9421475" y="4120827"/>
            <a:ext cx="1661516" cy="326572"/>
          </a:xfrm>
          <a:prstGeom prst="roundRect">
            <a:avLst/>
          </a:prstGeom>
          <a:solidFill>
            <a:srgbClr val="610D0B"/>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US" dirty="0" err="1"/>
              <a:t>MinBIAS</a:t>
            </a:r>
            <a:endParaRPr lang="en-US" dirty="0"/>
          </a:p>
        </p:txBody>
      </p:sp>
      <p:sp>
        <p:nvSpPr>
          <p:cNvPr id="24" name="Slide Number Placeholder 1">
            <a:extLst>
              <a:ext uri="{FF2B5EF4-FFF2-40B4-BE49-F238E27FC236}">
                <a16:creationId xmlns:a16="http://schemas.microsoft.com/office/drawing/2014/main" id="{C98B1FE3-E491-ACA7-EBF5-2880BB2C9168}"/>
              </a:ext>
            </a:extLst>
          </p:cNvPr>
          <p:cNvSpPr>
            <a:spLocks noGrp="1"/>
          </p:cNvSpPr>
          <p:nvPr>
            <p:ph type="sldNum" sz="quarter" idx="12"/>
          </p:nvPr>
        </p:nvSpPr>
        <p:spPr>
          <a:xfrm>
            <a:off x="9700683" y="-16532"/>
            <a:ext cx="2540000" cy="457200"/>
          </a:xfrm>
        </p:spPr>
        <p:txBody>
          <a:bodyPr/>
          <a:lstStyle/>
          <a:p>
            <a:fld id="{8BD6E449-3554-473B-BE25-5F5374CC872B}" type="slidenum">
              <a:rPr lang="en-US" smtClean="0"/>
              <a:pPr/>
              <a:t>24</a:t>
            </a:fld>
            <a:endParaRPr lang="en-US" dirty="0"/>
          </a:p>
        </p:txBody>
      </p:sp>
    </p:spTree>
    <p:extLst>
      <p:ext uri="{BB962C8B-B14F-4D97-AF65-F5344CB8AC3E}">
        <p14:creationId xmlns:p14="http://schemas.microsoft.com/office/powerpoint/2010/main" val="1483959195"/>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7B843BB-7EEE-096F-9788-61CF274056D2}"/>
              </a:ext>
            </a:extLst>
          </p:cNvPr>
          <p:cNvPicPr>
            <a:picLocks noChangeAspect="1"/>
          </p:cNvPicPr>
          <p:nvPr/>
        </p:nvPicPr>
        <p:blipFill rotWithShape="1">
          <a:blip r:embed="rId3"/>
          <a:srcRect l="7075" r="3993"/>
          <a:stretch/>
        </p:blipFill>
        <p:spPr>
          <a:xfrm>
            <a:off x="1524001" y="972141"/>
            <a:ext cx="8820471" cy="5890209"/>
          </a:xfrm>
          <a:prstGeom prst="rect">
            <a:avLst/>
          </a:prstGeom>
        </p:spPr>
      </p:pic>
      <p:sp>
        <p:nvSpPr>
          <p:cNvPr id="2" name="Title 1">
            <a:extLst>
              <a:ext uri="{FF2B5EF4-FFF2-40B4-BE49-F238E27FC236}">
                <a16:creationId xmlns:a16="http://schemas.microsoft.com/office/drawing/2014/main" id="{C0588648-ED3D-18CF-55B8-BB3B8F74A834}"/>
              </a:ext>
            </a:extLst>
          </p:cNvPr>
          <p:cNvSpPr>
            <a:spLocks noGrp="1"/>
          </p:cNvSpPr>
          <p:nvPr>
            <p:ph type="title"/>
          </p:nvPr>
        </p:nvSpPr>
        <p:spPr/>
        <p:txBody>
          <a:bodyPr/>
          <a:lstStyle/>
          <a:p>
            <a:r>
              <a:rPr lang="en-US" dirty="0" err="1"/>
              <a:t>sPHENIX</a:t>
            </a:r>
            <a:r>
              <a:rPr lang="en-US" dirty="0"/>
              <a:t> Detector</a:t>
            </a:r>
          </a:p>
        </p:txBody>
      </p:sp>
      <p:sp>
        <p:nvSpPr>
          <p:cNvPr id="4" name="Slide Number Placeholder 3">
            <a:extLst>
              <a:ext uri="{FF2B5EF4-FFF2-40B4-BE49-F238E27FC236}">
                <a16:creationId xmlns:a16="http://schemas.microsoft.com/office/drawing/2014/main" id="{A74309E7-CDA7-AC21-DCA5-D840C6DBC01F}"/>
              </a:ext>
            </a:extLst>
          </p:cNvPr>
          <p:cNvSpPr>
            <a:spLocks noGrp="1"/>
          </p:cNvSpPr>
          <p:nvPr>
            <p:ph type="sldNum" sz="quarter" idx="11"/>
          </p:nvPr>
        </p:nvSpPr>
        <p:spPr bwMode="auto">
          <a:xfrm>
            <a:off x="-1600200" y="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457200" rtl="0" eaLnBrk="1" latinLnBrk="0" hangingPunct="1">
              <a:defRPr sz="2000" kern="1200" smtClean="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24842D8-317C-1B48-BB3B-9B577BC46ED2}" type="slidenum">
              <a:rPr lang="en-US" smtClean="0"/>
              <a:pPr/>
              <a:t>25</a:t>
            </a:fld>
            <a:endParaRPr lang="en-US"/>
          </a:p>
        </p:txBody>
      </p:sp>
      <p:cxnSp>
        <p:nvCxnSpPr>
          <p:cNvPr id="16" name="Straight Arrow Connector 15">
            <a:extLst>
              <a:ext uri="{FF2B5EF4-FFF2-40B4-BE49-F238E27FC236}">
                <a16:creationId xmlns:a16="http://schemas.microsoft.com/office/drawing/2014/main" id="{4F671829-A913-2FEE-275A-E3D3A25B9935}"/>
              </a:ext>
            </a:extLst>
          </p:cNvPr>
          <p:cNvCxnSpPr>
            <a:cxnSpLocks/>
            <a:stCxn id="17" idx="3"/>
          </p:cNvCxnSpPr>
          <p:nvPr/>
        </p:nvCxnSpPr>
        <p:spPr>
          <a:xfrm>
            <a:off x="3109420" y="1994470"/>
            <a:ext cx="1330396" cy="228498"/>
          </a:xfrm>
          <a:prstGeom prst="straightConnector1">
            <a:avLst/>
          </a:prstGeom>
          <a:ln w="38100">
            <a:solidFill>
              <a:srgbClr val="6C2E1B"/>
            </a:solidFill>
            <a:headEnd type="none" w="med" len="med"/>
            <a:tailEnd type="arrow" w="med" len="med"/>
          </a:ln>
          <a:effectLst>
            <a:outerShdw blurRad="50800" dist="38100" dir="2700000" algn="tl"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
        <p:nvSpPr>
          <p:cNvPr id="17" name="Rectangle: Rounded Corners 35">
            <a:extLst>
              <a:ext uri="{FF2B5EF4-FFF2-40B4-BE49-F238E27FC236}">
                <a16:creationId xmlns:a16="http://schemas.microsoft.com/office/drawing/2014/main" id="{420B8649-C60A-CC60-C8ED-1C54B6F779AA}"/>
              </a:ext>
            </a:extLst>
          </p:cNvPr>
          <p:cNvSpPr/>
          <p:nvPr/>
        </p:nvSpPr>
        <p:spPr>
          <a:xfrm>
            <a:off x="1524002" y="1763638"/>
            <a:ext cx="1585418" cy="461664"/>
          </a:xfrm>
          <a:prstGeom prst="roundRect">
            <a:avLst/>
          </a:prstGeom>
          <a:solidFill>
            <a:srgbClr val="6C2E1B"/>
          </a:solidFill>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buNone/>
            </a:pPr>
            <a:r>
              <a:rPr lang="en-US" dirty="0"/>
              <a:t>MAGNET</a:t>
            </a:r>
          </a:p>
        </p:txBody>
      </p:sp>
      <p:sp>
        <p:nvSpPr>
          <p:cNvPr id="63" name="TextBox 62">
            <a:extLst>
              <a:ext uri="{FF2B5EF4-FFF2-40B4-BE49-F238E27FC236}">
                <a16:creationId xmlns:a16="http://schemas.microsoft.com/office/drawing/2014/main" id="{0357F209-63EC-0365-F047-B09622B846AC}"/>
              </a:ext>
            </a:extLst>
          </p:cNvPr>
          <p:cNvSpPr txBox="1"/>
          <p:nvPr/>
        </p:nvSpPr>
        <p:spPr>
          <a:xfrm>
            <a:off x="1709937" y="4191017"/>
            <a:ext cx="4696782" cy="1791260"/>
          </a:xfrm>
          <a:prstGeom prst="rect">
            <a:avLst/>
          </a:prstGeom>
          <a:noFill/>
        </p:spPr>
        <p:txBody>
          <a:bodyPr wrap="square" rtlCol="0">
            <a:spAutoFit/>
          </a:bodyPr>
          <a:lstStyle/>
          <a:p>
            <a:pPr>
              <a:buNone/>
            </a:pPr>
            <a:r>
              <a:rPr lang="en-US" sz="2400" i="0" dirty="0">
                <a:solidFill>
                  <a:schemeClr val="bg1"/>
                </a:solidFill>
              </a:rPr>
              <a:t>Barrel Detectors: |</a:t>
            </a:r>
            <a:r>
              <a:rPr lang="en-US" sz="2400" i="0" dirty="0">
                <a:solidFill>
                  <a:schemeClr val="bg1"/>
                </a:solidFill>
                <a:latin typeface="Symbol" pitchFamily="2" charset="2"/>
              </a:rPr>
              <a:t>h</a:t>
            </a:r>
            <a:r>
              <a:rPr lang="en-US" sz="2400" i="0" baseline="30000" dirty="0">
                <a:solidFill>
                  <a:schemeClr val="bg1"/>
                </a:solidFill>
                <a:latin typeface="Symbol" pitchFamily="2" charset="2"/>
              </a:rPr>
              <a:t> </a:t>
            </a:r>
            <a:r>
              <a:rPr lang="en-US" sz="2400" i="0" dirty="0">
                <a:solidFill>
                  <a:schemeClr val="bg1"/>
                </a:solidFill>
              </a:rPr>
              <a:t>| &lt; 1.1</a:t>
            </a:r>
          </a:p>
          <a:p>
            <a:pPr>
              <a:buNone/>
            </a:pPr>
            <a:r>
              <a:rPr lang="en-US" sz="2400" i="0" dirty="0">
                <a:solidFill>
                  <a:schemeClr val="bg1"/>
                </a:solidFill>
              </a:rPr>
              <a:t>Precision Tracking</a:t>
            </a:r>
          </a:p>
          <a:p>
            <a:pPr>
              <a:buNone/>
            </a:pPr>
            <a:r>
              <a:rPr lang="en-US" sz="2400" i="0" dirty="0">
                <a:solidFill>
                  <a:schemeClr val="bg1"/>
                </a:solidFill>
              </a:rPr>
              <a:t>Full Hadronic Calorimetry</a:t>
            </a:r>
          </a:p>
          <a:p>
            <a:pPr>
              <a:buNone/>
            </a:pPr>
            <a:r>
              <a:rPr lang="en-US" sz="2400" i="0" dirty="0">
                <a:solidFill>
                  <a:schemeClr val="bg1"/>
                </a:solidFill>
              </a:rPr>
              <a:t>High Rate DAQ: 15 </a:t>
            </a:r>
            <a:r>
              <a:rPr lang="en-US" sz="2400" i="0" dirty="0" err="1">
                <a:solidFill>
                  <a:schemeClr val="bg1"/>
                </a:solidFill>
              </a:rPr>
              <a:t>KHz</a:t>
            </a:r>
            <a:r>
              <a:rPr lang="en-US" sz="2400" i="0" dirty="0">
                <a:solidFill>
                  <a:schemeClr val="bg1"/>
                </a:solidFill>
              </a:rPr>
              <a:t> </a:t>
            </a:r>
          </a:p>
        </p:txBody>
      </p:sp>
      <p:sp>
        <p:nvSpPr>
          <p:cNvPr id="3" name="Rectangle: Rounded Corners 14">
            <a:extLst>
              <a:ext uri="{FF2B5EF4-FFF2-40B4-BE49-F238E27FC236}">
                <a16:creationId xmlns:a16="http://schemas.microsoft.com/office/drawing/2014/main" id="{BFC490B2-8790-E3A2-ABD0-17584681B2E5}"/>
              </a:ext>
            </a:extLst>
          </p:cNvPr>
          <p:cNvSpPr/>
          <p:nvPr/>
        </p:nvSpPr>
        <p:spPr>
          <a:xfrm>
            <a:off x="9474529" y="4749301"/>
            <a:ext cx="997384" cy="363008"/>
          </a:xfrm>
          <a:prstGeom prst="roundRect">
            <a:avLst/>
          </a:prstGeom>
          <a:solidFill>
            <a:srgbClr val="B0618B"/>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US" dirty="0"/>
              <a:t>TPC</a:t>
            </a:r>
          </a:p>
        </p:txBody>
      </p:sp>
      <p:cxnSp>
        <p:nvCxnSpPr>
          <p:cNvPr id="5" name="Straight Arrow Connector 4">
            <a:extLst>
              <a:ext uri="{FF2B5EF4-FFF2-40B4-BE49-F238E27FC236}">
                <a16:creationId xmlns:a16="http://schemas.microsoft.com/office/drawing/2014/main" id="{F72DB3B0-44AF-7378-437D-B6DDCA6A7B5B}"/>
              </a:ext>
            </a:extLst>
          </p:cNvPr>
          <p:cNvCxnSpPr>
            <a:cxnSpLocks/>
            <a:stCxn id="7" idx="1"/>
          </p:cNvCxnSpPr>
          <p:nvPr/>
        </p:nvCxnSpPr>
        <p:spPr>
          <a:xfrm flipH="1">
            <a:off x="5544908" y="1606784"/>
            <a:ext cx="4010361" cy="1710206"/>
          </a:xfrm>
          <a:prstGeom prst="straightConnector1">
            <a:avLst/>
          </a:prstGeom>
          <a:ln w="38100">
            <a:solidFill>
              <a:srgbClr val="097409"/>
            </a:solidFill>
            <a:headEnd type="none" w="med" len="med"/>
            <a:tailEnd type="arrow" w="med" len="med"/>
          </a:ln>
          <a:effectLst>
            <a:outerShdw blurRad="50800" dist="38100" dir="2700000" algn="tl"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cxnSp>
        <p:nvCxnSpPr>
          <p:cNvPr id="8" name="Straight Connector 7">
            <a:extLst>
              <a:ext uri="{FF2B5EF4-FFF2-40B4-BE49-F238E27FC236}">
                <a16:creationId xmlns:a16="http://schemas.microsoft.com/office/drawing/2014/main" id="{1C8D1851-1D1C-F722-AAAB-416223086A1F}"/>
              </a:ext>
            </a:extLst>
          </p:cNvPr>
          <p:cNvCxnSpPr>
            <a:cxnSpLocks/>
            <a:stCxn id="3" idx="1"/>
          </p:cNvCxnSpPr>
          <p:nvPr/>
        </p:nvCxnSpPr>
        <p:spPr>
          <a:xfrm flipH="1" flipV="1">
            <a:off x="6367168" y="3831215"/>
            <a:ext cx="3107361" cy="1099590"/>
          </a:xfrm>
          <a:prstGeom prst="line">
            <a:avLst/>
          </a:prstGeom>
          <a:ln w="38100">
            <a:solidFill>
              <a:srgbClr val="B0618B"/>
            </a:solidFill>
            <a:headEnd type="none" w="med" len="med"/>
            <a:tailEnd type="arrow"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CD6FFD1-B551-266A-1016-827CCD0CB9C3}"/>
              </a:ext>
            </a:extLst>
          </p:cNvPr>
          <p:cNvCxnSpPr>
            <a:cxnSpLocks/>
            <a:stCxn id="9" idx="1"/>
          </p:cNvCxnSpPr>
          <p:nvPr/>
        </p:nvCxnSpPr>
        <p:spPr>
          <a:xfrm flipH="1">
            <a:off x="5942810" y="2041464"/>
            <a:ext cx="3725472" cy="1378003"/>
          </a:xfrm>
          <a:prstGeom prst="line">
            <a:avLst/>
          </a:prstGeom>
          <a:ln w="38100">
            <a:solidFill>
              <a:srgbClr val="BEB924"/>
            </a:solidFill>
            <a:headEnd type="none" w="med" len="med"/>
            <a:tailEnd type="arrow"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BE3760AF-6608-4C48-BFCD-654904434FF7}"/>
              </a:ext>
            </a:extLst>
          </p:cNvPr>
          <p:cNvCxnSpPr>
            <a:cxnSpLocks/>
            <a:stCxn id="12" idx="1"/>
          </p:cNvCxnSpPr>
          <p:nvPr/>
        </p:nvCxnSpPr>
        <p:spPr>
          <a:xfrm flipH="1" flipV="1">
            <a:off x="7362738" y="4542197"/>
            <a:ext cx="1988261" cy="916822"/>
          </a:xfrm>
          <a:prstGeom prst="straightConnector1">
            <a:avLst/>
          </a:prstGeom>
          <a:ln w="38100">
            <a:solidFill>
              <a:srgbClr val="610D0B"/>
            </a:solidFill>
            <a:headEnd type="none" w="med" len="med"/>
            <a:tailEnd type="arrow" w="med" len="med"/>
          </a:ln>
          <a:effectLst>
            <a:outerShdw blurRad="50800" dist="38100" dir="2700000" algn="tl"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
        <p:nvSpPr>
          <p:cNvPr id="12" name="Rectangle: Rounded Corners 26">
            <a:extLst>
              <a:ext uri="{FF2B5EF4-FFF2-40B4-BE49-F238E27FC236}">
                <a16:creationId xmlns:a16="http://schemas.microsoft.com/office/drawing/2014/main" id="{4732932D-4C33-9041-78BA-9CD0BAD0EA9F}"/>
              </a:ext>
            </a:extLst>
          </p:cNvPr>
          <p:cNvSpPr/>
          <p:nvPr/>
        </p:nvSpPr>
        <p:spPr>
          <a:xfrm>
            <a:off x="9350999" y="5202199"/>
            <a:ext cx="1120913" cy="513640"/>
          </a:xfrm>
          <a:prstGeom prst="roundRect">
            <a:avLst/>
          </a:prstGeom>
          <a:solidFill>
            <a:srgbClr val="610D0B"/>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US" dirty="0"/>
              <a:t>TPOT</a:t>
            </a:r>
          </a:p>
        </p:txBody>
      </p:sp>
      <p:cxnSp>
        <p:nvCxnSpPr>
          <p:cNvPr id="15" name="Straight Arrow Connector 14">
            <a:extLst>
              <a:ext uri="{FF2B5EF4-FFF2-40B4-BE49-F238E27FC236}">
                <a16:creationId xmlns:a16="http://schemas.microsoft.com/office/drawing/2014/main" id="{0BD7C03C-628E-E2DC-2C8E-008987E1C71E}"/>
              </a:ext>
            </a:extLst>
          </p:cNvPr>
          <p:cNvCxnSpPr>
            <a:cxnSpLocks/>
            <a:stCxn id="18" idx="3"/>
          </p:cNvCxnSpPr>
          <p:nvPr/>
        </p:nvCxnSpPr>
        <p:spPr>
          <a:xfrm flipV="1">
            <a:off x="2839784" y="2216092"/>
            <a:ext cx="1822467" cy="335584"/>
          </a:xfrm>
          <a:prstGeom prst="straightConnector1">
            <a:avLst/>
          </a:prstGeom>
          <a:ln w="38100">
            <a:solidFill>
              <a:srgbClr val="337481"/>
            </a:solidFill>
            <a:headEnd type="none" w="med" len="med"/>
            <a:tailEnd type="arrow" w="med" len="med"/>
          </a:ln>
          <a:effectLst>
            <a:outerShdw blurRad="50800" dist="38100" dir="2700000" algn="tl"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
        <p:nvSpPr>
          <p:cNvPr id="18" name="Rectangle: Rounded Corners 32">
            <a:extLst>
              <a:ext uri="{FF2B5EF4-FFF2-40B4-BE49-F238E27FC236}">
                <a16:creationId xmlns:a16="http://schemas.microsoft.com/office/drawing/2014/main" id="{A4708373-D8EC-1394-3204-74C12912E04D}"/>
              </a:ext>
            </a:extLst>
          </p:cNvPr>
          <p:cNvSpPr/>
          <p:nvPr/>
        </p:nvSpPr>
        <p:spPr>
          <a:xfrm>
            <a:off x="1514366" y="2295913"/>
            <a:ext cx="1325418" cy="511525"/>
          </a:xfrm>
          <a:prstGeom prst="roundRect">
            <a:avLst/>
          </a:prstGeom>
          <a:solidFill>
            <a:srgbClr val="33748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US" dirty="0" err="1"/>
              <a:t>iHCAL</a:t>
            </a:r>
            <a:endParaRPr lang="en-US" dirty="0"/>
          </a:p>
        </p:txBody>
      </p:sp>
      <p:cxnSp>
        <p:nvCxnSpPr>
          <p:cNvPr id="20" name="Straight Arrow Connector 19">
            <a:extLst>
              <a:ext uri="{FF2B5EF4-FFF2-40B4-BE49-F238E27FC236}">
                <a16:creationId xmlns:a16="http://schemas.microsoft.com/office/drawing/2014/main" id="{883F08D5-2210-D1FD-CA23-D5DD349DD350}"/>
              </a:ext>
            </a:extLst>
          </p:cNvPr>
          <p:cNvCxnSpPr>
            <a:cxnSpLocks/>
            <a:stCxn id="21" idx="3"/>
          </p:cNvCxnSpPr>
          <p:nvPr/>
        </p:nvCxnSpPr>
        <p:spPr>
          <a:xfrm flipV="1">
            <a:off x="3035356" y="1366455"/>
            <a:ext cx="1989294" cy="79893"/>
          </a:xfrm>
          <a:prstGeom prst="straightConnector1">
            <a:avLst/>
          </a:prstGeom>
          <a:ln w="38100">
            <a:solidFill>
              <a:schemeClr val="tx1"/>
            </a:solidFill>
            <a:headEnd type="none" w="med" len="med"/>
            <a:tailEnd type="arrow" w="med" len="med"/>
          </a:ln>
          <a:effectLst>
            <a:outerShdw blurRad="50800" dist="38100" dir="2700000" algn="tl"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
        <p:nvSpPr>
          <p:cNvPr id="21" name="Rectangle: Rounded Corners 41">
            <a:extLst>
              <a:ext uri="{FF2B5EF4-FFF2-40B4-BE49-F238E27FC236}">
                <a16:creationId xmlns:a16="http://schemas.microsoft.com/office/drawing/2014/main" id="{DF98EBC0-E175-8790-5918-46288CA9D4E9}"/>
              </a:ext>
            </a:extLst>
          </p:cNvPr>
          <p:cNvSpPr/>
          <p:nvPr/>
        </p:nvSpPr>
        <p:spPr>
          <a:xfrm>
            <a:off x="1709938" y="1199669"/>
            <a:ext cx="1325418" cy="493358"/>
          </a:xfrm>
          <a:prstGeom prst="roundRect">
            <a:avLst/>
          </a:prstGeom>
          <a:solidFill>
            <a:srgbClr val="202325"/>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US" dirty="0" err="1"/>
              <a:t>oHCAL</a:t>
            </a:r>
            <a:endParaRPr lang="en-US" dirty="0"/>
          </a:p>
        </p:txBody>
      </p:sp>
      <p:cxnSp>
        <p:nvCxnSpPr>
          <p:cNvPr id="22" name="Straight Arrow Connector 21">
            <a:extLst>
              <a:ext uri="{FF2B5EF4-FFF2-40B4-BE49-F238E27FC236}">
                <a16:creationId xmlns:a16="http://schemas.microsoft.com/office/drawing/2014/main" id="{5F15ABD1-52AD-1B2C-35FE-4FFCD19B650C}"/>
              </a:ext>
            </a:extLst>
          </p:cNvPr>
          <p:cNvCxnSpPr>
            <a:cxnSpLocks/>
            <a:stCxn id="23" idx="3"/>
          </p:cNvCxnSpPr>
          <p:nvPr/>
        </p:nvCxnSpPr>
        <p:spPr>
          <a:xfrm flipV="1">
            <a:off x="2849418" y="2684190"/>
            <a:ext cx="2012272" cy="493211"/>
          </a:xfrm>
          <a:prstGeom prst="straightConnector1">
            <a:avLst/>
          </a:prstGeom>
          <a:ln w="38100">
            <a:solidFill>
              <a:srgbClr val="3472B7"/>
            </a:solidFill>
            <a:headEnd type="none" w="med" len="med"/>
            <a:tailEnd type="arrow" w="med" len="med"/>
          </a:ln>
          <a:effectLst>
            <a:outerShdw blurRad="50800" dist="38100" dir="2700000" algn="tl"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
        <p:nvSpPr>
          <p:cNvPr id="23" name="Rectangle: Rounded Corners 48">
            <a:extLst>
              <a:ext uri="{FF2B5EF4-FFF2-40B4-BE49-F238E27FC236}">
                <a16:creationId xmlns:a16="http://schemas.microsoft.com/office/drawing/2014/main" id="{D776E6F0-1AAA-2397-3AD7-8E917F7ECF8E}"/>
              </a:ext>
            </a:extLst>
          </p:cNvPr>
          <p:cNvSpPr/>
          <p:nvPr/>
        </p:nvSpPr>
        <p:spPr>
          <a:xfrm>
            <a:off x="1524000" y="2893259"/>
            <a:ext cx="1325418" cy="568283"/>
          </a:xfrm>
          <a:prstGeom prst="roundRect">
            <a:avLst/>
          </a:prstGeom>
          <a:solidFill>
            <a:srgbClr val="3472B7"/>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EMCAL</a:t>
            </a:r>
          </a:p>
        </p:txBody>
      </p:sp>
      <p:sp>
        <p:nvSpPr>
          <p:cNvPr id="13" name="Rectangle: Rounded Corners 7">
            <a:extLst>
              <a:ext uri="{FF2B5EF4-FFF2-40B4-BE49-F238E27FC236}">
                <a16:creationId xmlns:a16="http://schemas.microsoft.com/office/drawing/2014/main" id="{B4A7D9F1-AE43-BED8-6ABE-0F277B326F03}"/>
              </a:ext>
            </a:extLst>
          </p:cNvPr>
          <p:cNvSpPr/>
          <p:nvPr/>
        </p:nvSpPr>
        <p:spPr>
          <a:xfrm>
            <a:off x="8990231" y="3392884"/>
            <a:ext cx="1174221" cy="326572"/>
          </a:xfrm>
          <a:prstGeom prst="roundRect">
            <a:avLst/>
          </a:prstGeom>
          <a:solidFill>
            <a:srgbClr val="7B7918"/>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US" dirty="0" err="1"/>
              <a:t>sEPD</a:t>
            </a:r>
            <a:endParaRPr lang="en-US" dirty="0"/>
          </a:p>
        </p:txBody>
      </p:sp>
      <p:cxnSp>
        <p:nvCxnSpPr>
          <p:cNvPr id="14" name="Straight Arrow Connector 13">
            <a:extLst>
              <a:ext uri="{FF2B5EF4-FFF2-40B4-BE49-F238E27FC236}">
                <a16:creationId xmlns:a16="http://schemas.microsoft.com/office/drawing/2014/main" id="{9C83B6E2-3512-8B5A-970A-46789EFBB7BE}"/>
              </a:ext>
            </a:extLst>
          </p:cNvPr>
          <p:cNvCxnSpPr>
            <a:cxnSpLocks/>
            <a:stCxn id="19" idx="1"/>
          </p:cNvCxnSpPr>
          <p:nvPr/>
        </p:nvCxnSpPr>
        <p:spPr>
          <a:xfrm flipH="1" flipV="1">
            <a:off x="7896200" y="4191017"/>
            <a:ext cx="1525275" cy="93096"/>
          </a:xfrm>
          <a:prstGeom prst="straightConnector1">
            <a:avLst/>
          </a:prstGeom>
          <a:ln w="38100">
            <a:solidFill>
              <a:srgbClr val="610D0B"/>
            </a:solidFill>
            <a:headEnd type="none" w="med" len="med"/>
            <a:tailEnd type="arrow" w="med" len="med"/>
          </a:ln>
          <a:effectLst>
            <a:outerShdw blurRad="50800" dist="38100" dir="2700000" algn="tl"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grpSp>
        <p:nvGrpSpPr>
          <p:cNvPr id="24" name="组合 3">
            <a:extLst>
              <a:ext uri="{FF2B5EF4-FFF2-40B4-BE49-F238E27FC236}">
                <a16:creationId xmlns:a16="http://schemas.microsoft.com/office/drawing/2014/main" id="{441E0816-DC97-1E6D-2937-5E65E07DB8CD}"/>
              </a:ext>
            </a:extLst>
          </p:cNvPr>
          <p:cNvGrpSpPr>
            <a:grpSpLocks/>
          </p:cNvGrpSpPr>
          <p:nvPr/>
        </p:nvGrpSpPr>
        <p:grpSpPr bwMode="auto">
          <a:xfrm>
            <a:off x="10023325" y="1016732"/>
            <a:ext cx="2265363" cy="3285393"/>
            <a:chOff x="8703948" y="1204156"/>
            <a:chExt cx="2265886" cy="3286060"/>
          </a:xfrm>
        </p:grpSpPr>
        <p:grpSp>
          <p:nvGrpSpPr>
            <p:cNvPr id="25" name="组合 65">
              <a:extLst>
                <a:ext uri="{FF2B5EF4-FFF2-40B4-BE49-F238E27FC236}">
                  <a16:creationId xmlns:a16="http://schemas.microsoft.com/office/drawing/2014/main" id="{07F523F5-6258-8EEC-AE2C-D1995151B5B0}"/>
                </a:ext>
              </a:extLst>
            </p:cNvPr>
            <p:cNvGrpSpPr>
              <a:grpSpLocks/>
            </p:cNvGrpSpPr>
            <p:nvPr/>
          </p:nvGrpSpPr>
          <p:grpSpPr bwMode="auto">
            <a:xfrm>
              <a:off x="8972236" y="1204156"/>
              <a:ext cx="1997598" cy="3286060"/>
              <a:chOff x="8455957" y="916561"/>
              <a:chExt cx="1996916" cy="3285973"/>
            </a:xfrm>
          </p:grpSpPr>
          <p:pic>
            <p:nvPicPr>
              <p:cNvPr id="30" name="Picture 44" descr="Chart, funnel chart&#10;&#10;Description automatically generated">
                <a:extLst>
                  <a:ext uri="{FF2B5EF4-FFF2-40B4-BE49-F238E27FC236}">
                    <a16:creationId xmlns:a16="http://schemas.microsoft.com/office/drawing/2014/main" id="{F3A06E9E-F11D-F131-613D-353F86A9BD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55957" y="1034618"/>
                <a:ext cx="1794773" cy="3167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文本框 14">
                <a:extLst>
                  <a:ext uri="{FF2B5EF4-FFF2-40B4-BE49-F238E27FC236}">
                    <a16:creationId xmlns:a16="http://schemas.microsoft.com/office/drawing/2014/main" id="{E57721BD-050E-4736-6DCC-8541D6D65E3C}"/>
                  </a:ext>
                </a:extLst>
              </p:cNvPr>
              <p:cNvSpPr txBox="1">
                <a:spLocks noChangeArrowheads="1"/>
              </p:cNvSpPr>
              <p:nvPr/>
            </p:nvSpPr>
            <p:spPr bwMode="auto">
              <a:xfrm>
                <a:off x="8658100" y="916561"/>
                <a:ext cx="1794773" cy="3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zh-CN" sz="1400" dirty="0">
                    <a:solidFill>
                      <a:srgbClr val="0070C0"/>
                    </a:solidFill>
                    <a:latin typeface="Arial" panose="020B0604020202020204" pitchFamily="34" charset="0"/>
                    <a:ea typeface="宋体" panose="02010600030101010101" pitchFamily="2" charset="-122"/>
                  </a:rPr>
                  <a:t>Calorimeter system</a:t>
                </a:r>
                <a:endParaRPr lang="zh-CN" altLang="en-US" sz="1400" dirty="0">
                  <a:solidFill>
                    <a:srgbClr val="0070C0"/>
                  </a:solidFill>
                  <a:latin typeface="Arial" panose="020B0604020202020204" pitchFamily="34" charset="0"/>
                  <a:ea typeface="宋体" panose="02010600030101010101" pitchFamily="2" charset="-122"/>
                </a:endParaRPr>
              </a:p>
            </p:txBody>
          </p:sp>
        </p:grpSp>
        <p:sp>
          <p:nvSpPr>
            <p:cNvPr id="26" name="文本框 1">
              <a:extLst>
                <a:ext uri="{FF2B5EF4-FFF2-40B4-BE49-F238E27FC236}">
                  <a16:creationId xmlns:a16="http://schemas.microsoft.com/office/drawing/2014/main" id="{1EEF6B23-B541-3048-FBB6-3FCC953B985B}"/>
                </a:ext>
              </a:extLst>
            </p:cNvPr>
            <p:cNvSpPr txBox="1">
              <a:spLocks noChangeArrowheads="1"/>
            </p:cNvSpPr>
            <p:nvPr/>
          </p:nvSpPr>
          <p:spPr bwMode="auto">
            <a:xfrm>
              <a:off x="9781589" y="2042773"/>
              <a:ext cx="683358" cy="307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zh-CN" sz="1400">
                  <a:latin typeface="Arial" panose="020B0604020202020204" pitchFamily="34" charset="0"/>
                  <a:ea typeface="宋体" panose="02010600030101010101" pitchFamily="2" charset="-122"/>
                </a:rPr>
                <a:t>oHCal</a:t>
              </a:r>
              <a:endParaRPr lang="zh-CN" altLang="en-US" sz="1400">
                <a:latin typeface="Arial" panose="020B0604020202020204" pitchFamily="34" charset="0"/>
                <a:ea typeface="宋体" panose="02010600030101010101" pitchFamily="2" charset="-122"/>
              </a:endParaRPr>
            </a:p>
          </p:txBody>
        </p:sp>
        <p:sp>
          <p:nvSpPr>
            <p:cNvPr id="27" name="文本框 45">
              <a:extLst>
                <a:ext uri="{FF2B5EF4-FFF2-40B4-BE49-F238E27FC236}">
                  <a16:creationId xmlns:a16="http://schemas.microsoft.com/office/drawing/2014/main" id="{311AE560-13CF-0362-DA65-85EDC75BF185}"/>
                </a:ext>
              </a:extLst>
            </p:cNvPr>
            <p:cNvSpPr txBox="1">
              <a:spLocks noChangeArrowheads="1"/>
            </p:cNvSpPr>
            <p:nvPr/>
          </p:nvSpPr>
          <p:spPr bwMode="auto">
            <a:xfrm>
              <a:off x="9907842" y="3618039"/>
              <a:ext cx="558295" cy="277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zh-CN" sz="1200">
                  <a:latin typeface="Arial" panose="020B0604020202020204" pitchFamily="34" charset="0"/>
                  <a:ea typeface="宋体" panose="02010600030101010101" pitchFamily="2" charset="-122"/>
                </a:rPr>
                <a:t>iHCal</a:t>
              </a:r>
              <a:endParaRPr lang="zh-CN" altLang="en-US" sz="1200">
                <a:latin typeface="Arial" panose="020B0604020202020204" pitchFamily="34" charset="0"/>
                <a:ea typeface="宋体" panose="02010600030101010101" pitchFamily="2" charset="-122"/>
              </a:endParaRPr>
            </a:p>
          </p:txBody>
        </p:sp>
        <p:pic>
          <p:nvPicPr>
            <p:cNvPr id="28" name="图片 2">
              <a:extLst>
                <a:ext uri="{FF2B5EF4-FFF2-40B4-BE49-F238E27FC236}">
                  <a16:creationId xmlns:a16="http://schemas.microsoft.com/office/drawing/2014/main" id="{E9B188B9-1C28-590A-F08F-59AAE2B887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03948" y="2393202"/>
              <a:ext cx="9048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图片 46">
              <a:extLst>
                <a:ext uri="{FF2B5EF4-FFF2-40B4-BE49-F238E27FC236}">
                  <a16:creationId xmlns:a16="http://schemas.microsoft.com/office/drawing/2014/main" id="{40B65A38-4724-507E-9B48-F759B16893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73743" y="3533584"/>
              <a:ext cx="9048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Rectangle: Rounded Corners 43">
            <a:extLst>
              <a:ext uri="{FF2B5EF4-FFF2-40B4-BE49-F238E27FC236}">
                <a16:creationId xmlns:a16="http://schemas.microsoft.com/office/drawing/2014/main" id="{5CCAB4E8-859D-1F8A-0ADC-A57FDADFDC1D}"/>
              </a:ext>
            </a:extLst>
          </p:cNvPr>
          <p:cNvSpPr/>
          <p:nvPr/>
        </p:nvSpPr>
        <p:spPr>
          <a:xfrm>
            <a:off x="9668282" y="1859960"/>
            <a:ext cx="997385" cy="363008"/>
          </a:xfrm>
          <a:prstGeom prst="roundRect">
            <a:avLst/>
          </a:prstGeom>
          <a:solidFill>
            <a:srgbClr val="BEB924"/>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US" dirty="0"/>
              <a:t>INTT</a:t>
            </a:r>
          </a:p>
        </p:txBody>
      </p:sp>
      <p:sp>
        <p:nvSpPr>
          <p:cNvPr id="7" name="Rectangle: Rounded Corners 16">
            <a:extLst>
              <a:ext uri="{FF2B5EF4-FFF2-40B4-BE49-F238E27FC236}">
                <a16:creationId xmlns:a16="http://schemas.microsoft.com/office/drawing/2014/main" id="{A5ECB44D-0C43-85C7-DB5F-454790BED0E9}"/>
              </a:ext>
            </a:extLst>
          </p:cNvPr>
          <p:cNvSpPr/>
          <p:nvPr/>
        </p:nvSpPr>
        <p:spPr>
          <a:xfrm>
            <a:off x="9555269" y="1443498"/>
            <a:ext cx="1110399" cy="326572"/>
          </a:xfrm>
          <a:prstGeom prst="roundRect">
            <a:avLst/>
          </a:prstGeom>
          <a:solidFill>
            <a:srgbClr val="097409"/>
          </a:solidFill>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buNone/>
            </a:pPr>
            <a:r>
              <a:rPr lang="en-US" dirty="0"/>
              <a:t>MVTX</a:t>
            </a:r>
          </a:p>
        </p:txBody>
      </p:sp>
      <p:grpSp>
        <p:nvGrpSpPr>
          <p:cNvPr id="44" name="组合 66">
            <a:extLst>
              <a:ext uri="{FF2B5EF4-FFF2-40B4-BE49-F238E27FC236}">
                <a16:creationId xmlns:a16="http://schemas.microsoft.com/office/drawing/2014/main" id="{867C6517-E89F-B5B9-D7F4-E8E8E10F3CD3}"/>
              </a:ext>
            </a:extLst>
          </p:cNvPr>
          <p:cNvGrpSpPr>
            <a:grpSpLocks/>
          </p:cNvGrpSpPr>
          <p:nvPr/>
        </p:nvGrpSpPr>
        <p:grpSpPr bwMode="auto">
          <a:xfrm>
            <a:off x="10098841" y="4235450"/>
            <a:ext cx="2081836" cy="2592388"/>
            <a:chOff x="9139648" y="4228883"/>
            <a:chExt cx="2081202" cy="2595032"/>
          </a:xfrm>
        </p:grpSpPr>
        <p:pic>
          <p:nvPicPr>
            <p:cNvPr id="45" name="SC_reconstruction.png" descr="SC_reconstruction.png">
              <a:extLst>
                <a:ext uri="{FF2B5EF4-FFF2-40B4-BE49-F238E27FC236}">
                  <a16:creationId xmlns:a16="http://schemas.microsoft.com/office/drawing/2014/main" id="{65B2FAF7-5842-BB70-73F4-F320B7F0192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67300" y="4228883"/>
              <a:ext cx="1453550" cy="2595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46" name="文本框 17">
              <a:extLst>
                <a:ext uri="{FF2B5EF4-FFF2-40B4-BE49-F238E27FC236}">
                  <a16:creationId xmlns:a16="http://schemas.microsoft.com/office/drawing/2014/main" id="{9FE84902-91C3-3E4E-4DF5-6AA89DAAD85B}"/>
                </a:ext>
              </a:extLst>
            </p:cNvPr>
            <p:cNvSpPr txBox="1">
              <a:spLocks noChangeArrowheads="1"/>
            </p:cNvSpPr>
            <p:nvPr/>
          </p:nvSpPr>
          <p:spPr bwMode="auto">
            <a:xfrm>
              <a:off x="9139648" y="5791578"/>
              <a:ext cx="1181375" cy="585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zh-CN" sz="1600" dirty="0">
                  <a:solidFill>
                    <a:srgbClr val="D25704"/>
                  </a:solidFill>
                  <a:latin typeface="Arial" panose="020B0604020202020204" pitchFamily="34" charset="0"/>
                  <a:ea typeface="宋体" panose="02010600030101010101" pitchFamily="2" charset="-122"/>
                </a:rPr>
                <a:t>Tracking system</a:t>
              </a:r>
              <a:endParaRPr lang="zh-CN" altLang="en-US" sz="1600" dirty="0">
                <a:solidFill>
                  <a:srgbClr val="D25704"/>
                </a:solidFill>
                <a:latin typeface="Arial" panose="020B0604020202020204" pitchFamily="34" charset="0"/>
                <a:ea typeface="宋体" panose="02010600030101010101" pitchFamily="2" charset="-122"/>
              </a:endParaRPr>
            </a:p>
          </p:txBody>
        </p:sp>
      </p:grpSp>
      <p:sp>
        <p:nvSpPr>
          <p:cNvPr id="19" name="Rectangle: Rounded Corners 10">
            <a:extLst>
              <a:ext uri="{FF2B5EF4-FFF2-40B4-BE49-F238E27FC236}">
                <a16:creationId xmlns:a16="http://schemas.microsoft.com/office/drawing/2014/main" id="{641F16E0-386F-7148-A98F-89D564C3318E}"/>
              </a:ext>
            </a:extLst>
          </p:cNvPr>
          <p:cNvSpPr/>
          <p:nvPr/>
        </p:nvSpPr>
        <p:spPr>
          <a:xfrm>
            <a:off x="9421475" y="4120827"/>
            <a:ext cx="1661516" cy="326572"/>
          </a:xfrm>
          <a:prstGeom prst="roundRect">
            <a:avLst/>
          </a:prstGeom>
          <a:solidFill>
            <a:srgbClr val="610D0B"/>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US" dirty="0" err="1"/>
              <a:t>MinBIAS</a:t>
            </a:r>
            <a:endParaRPr lang="en-US" dirty="0"/>
          </a:p>
        </p:txBody>
      </p:sp>
      <p:sp>
        <p:nvSpPr>
          <p:cNvPr id="48" name="Slide Number Placeholder 1">
            <a:extLst>
              <a:ext uri="{FF2B5EF4-FFF2-40B4-BE49-F238E27FC236}">
                <a16:creationId xmlns:a16="http://schemas.microsoft.com/office/drawing/2014/main" id="{62FEE218-0259-3670-70AB-2E9C73ACC936}"/>
              </a:ext>
            </a:extLst>
          </p:cNvPr>
          <p:cNvSpPr>
            <a:spLocks noGrp="1"/>
          </p:cNvSpPr>
          <p:nvPr>
            <p:ph type="sldNum" sz="quarter" idx="12"/>
          </p:nvPr>
        </p:nvSpPr>
        <p:spPr>
          <a:xfrm>
            <a:off x="9700683" y="-16532"/>
            <a:ext cx="2540000" cy="457200"/>
          </a:xfrm>
        </p:spPr>
        <p:txBody>
          <a:bodyPr/>
          <a:lstStyle/>
          <a:p>
            <a:fld id="{8BD6E449-3554-473B-BE25-5F5374CC872B}" type="slidenum">
              <a:rPr lang="en-US" smtClean="0"/>
              <a:pPr/>
              <a:t>25</a:t>
            </a:fld>
            <a:endParaRPr lang="en-US" dirty="0"/>
          </a:p>
        </p:txBody>
      </p:sp>
    </p:spTree>
    <p:extLst>
      <p:ext uri="{BB962C8B-B14F-4D97-AF65-F5344CB8AC3E}">
        <p14:creationId xmlns:p14="http://schemas.microsoft.com/office/powerpoint/2010/main" val="1840993963"/>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标题 1">
            <a:extLst>
              <a:ext uri="{FF2B5EF4-FFF2-40B4-BE49-F238E27FC236}">
                <a16:creationId xmlns:a16="http://schemas.microsoft.com/office/drawing/2014/main" id="{B1E211DE-9F75-4A7E-9F3E-08BD893297B8}"/>
              </a:ext>
            </a:extLst>
          </p:cNvPr>
          <p:cNvSpPr>
            <a:spLocks noGrp="1" noChangeArrowheads="1"/>
          </p:cNvSpPr>
          <p:nvPr>
            <p:ph type="title"/>
          </p:nvPr>
        </p:nvSpPr>
        <p:spPr/>
        <p:txBody>
          <a:bodyPr/>
          <a:lstStyle/>
          <a:p>
            <a:r>
              <a:rPr lang="en-US" altLang="zh-CN">
                <a:ea typeface="宋体" panose="02010600030101010101" pitchFamily="2" charset="-122"/>
              </a:rPr>
              <a:t>High-p</a:t>
            </a:r>
            <a:r>
              <a:rPr lang="en-US" altLang="zh-CN" baseline="-25000">
                <a:ea typeface="宋体" panose="02010600030101010101" pitchFamily="2" charset="-122"/>
              </a:rPr>
              <a:t>T</a:t>
            </a:r>
            <a:r>
              <a:rPr lang="en-US" altLang="zh-CN">
                <a:ea typeface="宋体" panose="02010600030101010101" pitchFamily="2" charset="-122"/>
              </a:rPr>
              <a:t> Probes</a:t>
            </a:r>
            <a:endParaRPr lang="zh-CN" altLang="en-US">
              <a:ea typeface="宋体" panose="02010600030101010101" pitchFamily="2" charset="-122"/>
            </a:endParaRPr>
          </a:p>
        </p:txBody>
      </p:sp>
      <p:pic>
        <p:nvPicPr>
          <p:cNvPr id="17411" name="图片 3">
            <a:extLst>
              <a:ext uri="{FF2B5EF4-FFF2-40B4-BE49-F238E27FC236}">
                <a16:creationId xmlns:a16="http://schemas.microsoft.com/office/drawing/2014/main" id="{B67CD451-1578-4B31-879E-7EA653C847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4127" y="1905000"/>
            <a:ext cx="4598987" cy="32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矩形 6">
            <a:extLst>
              <a:ext uri="{FF2B5EF4-FFF2-40B4-BE49-F238E27FC236}">
                <a16:creationId xmlns:a16="http://schemas.microsoft.com/office/drawing/2014/main" id="{5F52B388-E29D-4279-9CD4-DF77FF948A54}"/>
              </a:ext>
            </a:extLst>
          </p:cNvPr>
          <p:cNvSpPr>
            <a:spLocks noChangeArrowheads="1"/>
          </p:cNvSpPr>
          <p:nvPr/>
        </p:nvSpPr>
        <p:spPr bwMode="auto">
          <a:xfrm>
            <a:off x="1258889" y="5114926"/>
            <a:ext cx="10247313"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lnSpc>
                <a:spcPct val="150000"/>
              </a:lnSpc>
              <a:spcBef>
                <a:spcPct val="0"/>
              </a:spcBef>
              <a:buClrTx/>
              <a:buFont typeface="Wingdings" panose="05000000000000000000" pitchFamily="2" charset="2"/>
              <a:buChar char="ü"/>
            </a:pPr>
            <a:r>
              <a:rPr lang="en-US" altLang="zh-CN" sz="1800" i="0" dirty="0">
                <a:latin typeface="Arial" panose="020B0604020202020204" pitchFamily="34" charset="0"/>
                <a:ea typeface="宋体" panose="02010600030101010101" pitchFamily="2" charset="-122"/>
              </a:rPr>
              <a:t>High data rates &amp; 2</a:t>
            </a:r>
            <a:r>
              <a:rPr lang="en-US" altLang="zh-CN" sz="1800" i="0" dirty="0">
                <a:latin typeface="Symbol" pitchFamily="2" charset="2"/>
                <a:ea typeface="宋体" panose="02010600030101010101" pitchFamily="2" charset="-122"/>
              </a:rPr>
              <a:t>p</a:t>
            </a:r>
            <a:r>
              <a:rPr lang="en-US" altLang="zh-CN" sz="1800" i="0" dirty="0">
                <a:latin typeface="Arial" panose="020B0604020202020204" pitchFamily="34" charset="0"/>
                <a:ea typeface="宋体" panose="02010600030101010101" pitchFamily="2" charset="-122"/>
              </a:rPr>
              <a:t> </a:t>
            </a:r>
            <a:r>
              <a:rPr lang="en-US" altLang="zh-CN" sz="1800" i="0" dirty="0" err="1">
                <a:latin typeface="Arial" panose="020B0604020202020204" pitchFamily="34" charset="0"/>
                <a:ea typeface="宋体" panose="02010600030101010101" pitchFamily="2" charset="-122"/>
              </a:rPr>
              <a:t>EMCal+HCal</a:t>
            </a:r>
            <a:r>
              <a:rPr lang="en-US" altLang="zh-CN" sz="1800" i="0" dirty="0">
                <a:latin typeface="Arial" panose="020B0604020202020204" pitchFamily="34" charset="0"/>
                <a:ea typeface="宋体" panose="02010600030101010101" pitchFamily="2" charset="-122"/>
              </a:rPr>
              <a:t> offer wide </a:t>
            </a:r>
            <a:r>
              <a:rPr lang="en-US" altLang="zh-CN" sz="1800" i="0" dirty="0" err="1">
                <a:latin typeface="Arial" panose="020B0604020202020204" pitchFamily="34" charset="0"/>
                <a:ea typeface="宋体" panose="02010600030101010101" pitchFamily="2" charset="-122"/>
              </a:rPr>
              <a:t>p</a:t>
            </a:r>
            <a:r>
              <a:rPr lang="en-US" altLang="zh-CN" sz="1800" i="0" baseline="-25000" dirty="0" err="1">
                <a:latin typeface="Arial" panose="020B0604020202020204" pitchFamily="34" charset="0"/>
                <a:ea typeface="宋体" panose="02010600030101010101" pitchFamily="2" charset="-122"/>
              </a:rPr>
              <a:t>T</a:t>
            </a:r>
            <a:r>
              <a:rPr lang="en-US" altLang="zh-CN" sz="1800" i="0" dirty="0">
                <a:latin typeface="Arial" panose="020B0604020202020204" pitchFamily="34" charset="0"/>
                <a:ea typeface="宋体" panose="02010600030101010101" pitchFamily="2" charset="-122"/>
              </a:rPr>
              <a:t> range for jet reconstruction.</a:t>
            </a:r>
          </a:p>
          <a:p>
            <a:pPr algn="just">
              <a:lnSpc>
                <a:spcPct val="150000"/>
              </a:lnSpc>
              <a:spcBef>
                <a:spcPct val="0"/>
              </a:spcBef>
              <a:buClrTx/>
              <a:buFont typeface="Wingdings" panose="05000000000000000000" pitchFamily="2" charset="2"/>
              <a:buChar char="ü"/>
            </a:pPr>
            <a:r>
              <a:rPr lang="en-US" altLang="zh-CN" sz="1800" i="0" dirty="0">
                <a:latin typeface="Arial" panose="020B0604020202020204" pitchFamily="34" charset="0"/>
                <a:ea typeface="宋体" panose="02010600030101010101" pitchFamily="2" charset="-122"/>
              </a:rPr>
              <a:t>sPHENIX can precisely measure the low </a:t>
            </a:r>
            <a:r>
              <a:rPr lang="en-US" altLang="zh-CN" sz="1800" i="0" dirty="0" err="1">
                <a:latin typeface="Arial" panose="020B0604020202020204" pitchFamily="34" charset="0"/>
                <a:ea typeface="宋体" panose="02010600030101010101" pitchFamily="2" charset="-122"/>
              </a:rPr>
              <a:t>p</a:t>
            </a:r>
            <a:r>
              <a:rPr lang="en-US" altLang="zh-CN" sz="1800" i="0" baseline="-25000" dirty="0" err="1">
                <a:latin typeface="Arial" panose="020B0604020202020204" pitchFamily="34" charset="0"/>
                <a:ea typeface="宋体" panose="02010600030101010101" pitchFamily="2" charset="-122"/>
              </a:rPr>
              <a:t>T</a:t>
            </a:r>
            <a:r>
              <a:rPr lang="en-US" altLang="zh-CN" sz="1800" i="0" dirty="0">
                <a:latin typeface="Arial" panose="020B0604020202020204" pitchFamily="34" charset="0"/>
                <a:ea typeface="宋体" panose="02010600030101010101" pitchFamily="2" charset="-122"/>
              </a:rPr>
              <a:t> region, which is challenging at the LHC.</a:t>
            </a:r>
          </a:p>
          <a:p>
            <a:pPr algn="just">
              <a:lnSpc>
                <a:spcPct val="150000"/>
              </a:lnSpc>
              <a:spcBef>
                <a:spcPct val="0"/>
              </a:spcBef>
              <a:buClrTx/>
              <a:buFont typeface="Wingdings" panose="05000000000000000000" pitchFamily="2" charset="2"/>
              <a:buChar char="ü"/>
            </a:pPr>
            <a:r>
              <a:rPr lang="en-US" altLang="zh-CN" sz="1800" i="0" dirty="0">
                <a:latin typeface="Arial" panose="020B0604020202020204" pitchFamily="34" charset="0"/>
                <a:ea typeface="宋体" panose="02010600030101010101" pitchFamily="2" charset="-122"/>
              </a:rPr>
              <a:t>sPHENIX will have kinematic reach out to ∼70 GeV for jets, </a:t>
            </a:r>
            <a:r>
              <a:rPr lang="en-US" altLang="zh-CN" sz="1800" i="0" dirty="0">
                <a:ea typeface="宋体" panose="02010600030101010101" pitchFamily="2" charset="-122"/>
              </a:rPr>
              <a:t>kinematic overlap with the LHC.</a:t>
            </a:r>
            <a:endParaRPr lang="en-US" altLang="zh-CN" sz="1800" b="1" i="0" dirty="0">
              <a:latin typeface="Arial" panose="020B0604020202020204" pitchFamily="34" charset="0"/>
              <a:ea typeface="宋体" panose="02010600030101010101" pitchFamily="2" charset="-122"/>
            </a:endParaRPr>
          </a:p>
        </p:txBody>
      </p:sp>
      <p:pic>
        <p:nvPicPr>
          <p:cNvPr id="17413" name="图片 7">
            <a:extLst>
              <a:ext uri="{FF2B5EF4-FFF2-40B4-BE49-F238E27FC236}">
                <a16:creationId xmlns:a16="http://schemas.microsoft.com/office/drawing/2014/main" id="{71F7E460-01FF-4EDE-9910-022F6EE063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2" y="1905000"/>
            <a:ext cx="4706937"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5" name="矩形 1">
            <a:extLst>
              <a:ext uri="{FF2B5EF4-FFF2-40B4-BE49-F238E27FC236}">
                <a16:creationId xmlns:a16="http://schemas.microsoft.com/office/drawing/2014/main" id="{0213C5A0-1D6D-476D-83AD-108BC0C629AC}"/>
              </a:ext>
            </a:extLst>
          </p:cNvPr>
          <p:cNvSpPr>
            <a:spLocks noChangeArrowheads="1"/>
          </p:cNvSpPr>
          <p:nvPr/>
        </p:nvSpPr>
        <p:spPr bwMode="auto">
          <a:xfrm>
            <a:off x="1328739" y="1219200"/>
            <a:ext cx="84248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zh-CN" sz="1800">
                <a:latin typeface="Arial" panose="020B0604020202020204" pitchFamily="34" charset="0"/>
                <a:ea typeface="宋体" panose="02010600030101010101" pitchFamily="2" charset="-122"/>
              </a:rPr>
              <a:t>Probing the QGP with precise jet, direct photon, and hadron measurements</a:t>
            </a:r>
            <a:endParaRPr lang="zh-CN" altLang="en-US" sz="1800">
              <a:latin typeface="Arial" panose="020B0604020202020204" pitchFamily="34" charset="0"/>
              <a:ea typeface="宋体" panose="02010600030101010101" pitchFamily="2" charset="-122"/>
            </a:endParaRPr>
          </a:p>
        </p:txBody>
      </p:sp>
      <p:sp>
        <p:nvSpPr>
          <p:cNvPr id="2" name="Slide Number Placeholder 1">
            <a:extLst>
              <a:ext uri="{FF2B5EF4-FFF2-40B4-BE49-F238E27FC236}">
                <a16:creationId xmlns:a16="http://schemas.microsoft.com/office/drawing/2014/main" id="{DD74ECC6-7324-B172-4371-1248BA927B45}"/>
              </a:ext>
            </a:extLst>
          </p:cNvPr>
          <p:cNvSpPr>
            <a:spLocks noGrp="1"/>
          </p:cNvSpPr>
          <p:nvPr>
            <p:ph type="sldNum" sz="quarter" idx="12"/>
          </p:nvPr>
        </p:nvSpPr>
        <p:spPr>
          <a:xfrm>
            <a:off x="9700683" y="-16532"/>
            <a:ext cx="2540000" cy="457200"/>
          </a:xfrm>
        </p:spPr>
        <p:txBody>
          <a:bodyPr/>
          <a:lstStyle/>
          <a:p>
            <a:fld id="{8BD6E449-3554-473B-BE25-5F5374CC872B}" type="slidenum">
              <a:rPr lang="en-US" smtClean="0"/>
              <a:pPr/>
              <a:t>26</a:t>
            </a:fld>
            <a:endParaRPr lang="en-US" dirty="0"/>
          </a:p>
        </p:txBody>
      </p:sp>
    </p:spTree>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标题 1">
            <a:extLst>
              <a:ext uri="{FF2B5EF4-FFF2-40B4-BE49-F238E27FC236}">
                <a16:creationId xmlns:a16="http://schemas.microsoft.com/office/drawing/2014/main" id="{B1E211DE-9F75-4A7E-9F3E-08BD893297B8}"/>
              </a:ext>
            </a:extLst>
          </p:cNvPr>
          <p:cNvSpPr>
            <a:spLocks noGrp="1" noChangeArrowheads="1"/>
          </p:cNvSpPr>
          <p:nvPr>
            <p:ph type="title"/>
          </p:nvPr>
        </p:nvSpPr>
        <p:spPr/>
        <p:txBody>
          <a:bodyPr/>
          <a:lstStyle/>
          <a:p>
            <a:r>
              <a:rPr lang="en-US" altLang="zh-CN">
                <a:ea typeface="宋体" panose="02010600030101010101" pitchFamily="2" charset="-122"/>
              </a:rPr>
              <a:t>High-p</a:t>
            </a:r>
            <a:r>
              <a:rPr lang="en-US" altLang="zh-CN" baseline="-25000">
                <a:ea typeface="宋体" panose="02010600030101010101" pitchFamily="2" charset="-122"/>
              </a:rPr>
              <a:t>T</a:t>
            </a:r>
            <a:r>
              <a:rPr lang="en-US" altLang="zh-CN">
                <a:ea typeface="宋体" panose="02010600030101010101" pitchFamily="2" charset="-122"/>
              </a:rPr>
              <a:t> Probes</a:t>
            </a:r>
            <a:endParaRPr lang="zh-CN" altLang="en-US">
              <a:ea typeface="宋体" panose="02010600030101010101" pitchFamily="2" charset="-122"/>
            </a:endParaRPr>
          </a:p>
        </p:txBody>
      </p:sp>
      <p:pic>
        <p:nvPicPr>
          <p:cNvPr id="17411" name="图片 3">
            <a:extLst>
              <a:ext uri="{FF2B5EF4-FFF2-40B4-BE49-F238E27FC236}">
                <a16:creationId xmlns:a16="http://schemas.microsoft.com/office/drawing/2014/main" id="{B67CD451-1578-4B31-879E-7EA653C847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4127" y="1905000"/>
            <a:ext cx="4598987" cy="32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矩形 6">
            <a:extLst>
              <a:ext uri="{FF2B5EF4-FFF2-40B4-BE49-F238E27FC236}">
                <a16:creationId xmlns:a16="http://schemas.microsoft.com/office/drawing/2014/main" id="{5F52B388-E29D-4279-9CD4-DF77FF948A54}"/>
              </a:ext>
            </a:extLst>
          </p:cNvPr>
          <p:cNvSpPr>
            <a:spLocks noChangeArrowheads="1"/>
          </p:cNvSpPr>
          <p:nvPr/>
        </p:nvSpPr>
        <p:spPr bwMode="auto">
          <a:xfrm>
            <a:off x="1258889" y="5114926"/>
            <a:ext cx="10247313"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lnSpc>
                <a:spcPct val="150000"/>
              </a:lnSpc>
              <a:spcBef>
                <a:spcPct val="0"/>
              </a:spcBef>
              <a:buClrTx/>
              <a:buFont typeface="Wingdings" panose="05000000000000000000" pitchFamily="2" charset="2"/>
              <a:buChar char="ü"/>
            </a:pPr>
            <a:r>
              <a:rPr lang="en-US" altLang="zh-CN" sz="1800" i="0" dirty="0">
                <a:latin typeface="Arial" panose="020B0604020202020204" pitchFamily="34" charset="0"/>
                <a:ea typeface="宋体" panose="02010600030101010101" pitchFamily="2" charset="-122"/>
              </a:rPr>
              <a:t>High data rates &amp; 2</a:t>
            </a:r>
            <a:r>
              <a:rPr lang="en-US" altLang="zh-CN" sz="1800" i="0" dirty="0">
                <a:latin typeface="Symbol" pitchFamily="2" charset="2"/>
                <a:ea typeface="宋体" panose="02010600030101010101" pitchFamily="2" charset="-122"/>
              </a:rPr>
              <a:t>p</a:t>
            </a:r>
            <a:r>
              <a:rPr lang="en-US" altLang="zh-CN" sz="1800" i="0" dirty="0">
                <a:latin typeface="Arial" panose="020B0604020202020204" pitchFamily="34" charset="0"/>
                <a:ea typeface="宋体" panose="02010600030101010101" pitchFamily="2" charset="-122"/>
              </a:rPr>
              <a:t> </a:t>
            </a:r>
            <a:r>
              <a:rPr lang="en-US" altLang="zh-CN" sz="1800" i="0" dirty="0" err="1">
                <a:latin typeface="Arial" panose="020B0604020202020204" pitchFamily="34" charset="0"/>
                <a:ea typeface="宋体" panose="02010600030101010101" pitchFamily="2" charset="-122"/>
              </a:rPr>
              <a:t>EMCal+HCal</a:t>
            </a:r>
            <a:r>
              <a:rPr lang="en-US" altLang="zh-CN" sz="1800" i="0" dirty="0">
                <a:latin typeface="Arial" panose="020B0604020202020204" pitchFamily="34" charset="0"/>
                <a:ea typeface="宋体" panose="02010600030101010101" pitchFamily="2" charset="-122"/>
              </a:rPr>
              <a:t> offer wide </a:t>
            </a:r>
            <a:r>
              <a:rPr lang="en-US" altLang="zh-CN" sz="1800" i="0" dirty="0" err="1">
                <a:latin typeface="Arial" panose="020B0604020202020204" pitchFamily="34" charset="0"/>
                <a:ea typeface="宋体" panose="02010600030101010101" pitchFamily="2" charset="-122"/>
              </a:rPr>
              <a:t>p</a:t>
            </a:r>
            <a:r>
              <a:rPr lang="en-US" altLang="zh-CN" sz="1800" i="0" baseline="-25000" dirty="0" err="1">
                <a:latin typeface="Arial" panose="020B0604020202020204" pitchFamily="34" charset="0"/>
                <a:ea typeface="宋体" panose="02010600030101010101" pitchFamily="2" charset="-122"/>
              </a:rPr>
              <a:t>T</a:t>
            </a:r>
            <a:r>
              <a:rPr lang="en-US" altLang="zh-CN" sz="1800" i="0" dirty="0">
                <a:latin typeface="Arial" panose="020B0604020202020204" pitchFamily="34" charset="0"/>
                <a:ea typeface="宋体" panose="02010600030101010101" pitchFamily="2" charset="-122"/>
              </a:rPr>
              <a:t> range for jet reconstruction.</a:t>
            </a:r>
          </a:p>
          <a:p>
            <a:pPr algn="just">
              <a:lnSpc>
                <a:spcPct val="150000"/>
              </a:lnSpc>
              <a:spcBef>
                <a:spcPct val="0"/>
              </a:spcBef>
              <a:buClrTx/>
              <a:buFont typeface="Wingdings" panose="05000000000000000000" pitchFamily="2" charset="2"/>
              <a:buChar char="ü"/>
            </a:pPr>
            <a:r>
              <a:rPr lang="en-US" altLang="zh-CN" sz="1800" i="0" dirty="0">
                <a:latin typeface="Arial" panose="020B0604020202020204" pitchFamily="34" charset="0"/>
                <a:ea typeface="宋体" panose="02010600030101010101" pitchFamily="2" charset="-122"/>
              </a:rPr>
              <a:t>sPHENIX can precisely measure the low </a:t>
            </a:r>
            <a:r>
              <a:rPr lang="en-US" altLang="zh-CN" sz="1800" i="0" dirty="0" err="1">
                <a:latin typeface="Arial" panose="020B0604020202020204" pitchFamily="34" charset="0"/>
                <a:ea typeface="宋体" panose="02010600030101010101" pitchFamily="2" charset="-122"/>
              </a:rPr>
              <a:t>p</a:t>
            </a:r>
            <a:r>
              <a:rPr lang="en-US" altLang="zh-CN" sz="1800" i="0" baseline="-25000" dirty="0" err="1">
                <a:latin typeface="Arial" panose="020B0604020202020204" pitchFamily="34" charset="0"/>
                <a:ea typeface="宋体" panose="02010600030101010101" pitchFamily="2" charset="-122"/>
              </a:rPr>
              <a:t>T</a:t>
            </a:r>
            <a:r>
              <a:rPr lang="en-US" altLang="zh-CN" sz="1800" i="0" dirty="0">
                <a:latin typeface="Arial" panose="020B0604020202020204" pitchFamily="34" charset="0"/>
                <a:ea typeface="宋体" panose="02010600030101010101" pitchFamily="2" charset="-122"/>
              </a:rPr>
              <a:t> region, which is challenging at the LHC.</a:t>
            </a:r>
          </a:p>
          <a:p>
            <a:pPr algn="just">
              <a:lnSpc>
                <a:spcPct val="150000"/>
              </a:lnSpc>
              <a:spcBef>
                <a:spcPct val="0"/>
              </a:spcBef>
              <a:buClrTx/>
              <a:buFont typeface="Wingdings" panose="05000000000000000000" pitchFamily="2" charset="2"/>
              <a:buChar char="ü"/>
            </a:pPr>
            <a:r>
              <a:rPr lang="en-US" altLang="zh-CN" sz="1800" i="0" dirty="0">
                <a:latin typeface="Arial" panose="020B0604020202020204" pitchFamily="34" charset="0"/>
                <a:ea typeface="宋体" panose="02010600030101010101" pitchFamily="2" charset="-122"/>
              </a:rPr>
              <a:t>sPHENIX will have kinematic reach out to ∼70 GeV for jets, </a:t>
            </a:r>
            <a:r>
              <a:rPr lang="en-US" altLang="zh-CN" sz="1800" i="0" dirty="0">
                <a:ea typeface="宋体" panose="02010600030101010101" pitchFamily="2" charset="-122"/>
              </a:rPr>
              <a:t>kinematic overlap with the LHC.</a:t>
            </a:r>
            <a:endParaRPr lang="en-US" altLang="zh-CN" sz="1800" b="1" i="0" dirty="0">
              <a:latin typeface="Arial" panose="020B0604020202020204" pitchFamily="34" charset="0"/>
              <a:ea typeface="宋体" panose="02010600030101010101" pitchFamily="2" charset="-122"/>
            </a:endParaRPr>
          </a:p>
        </p:txBody>
      </p:sp>
      <p:pic>
        <p:nvPicPr>
          <p:cNvPr id="17413" name="图片 7">
            <a:extLst>
              <a:ext uri="{FF2B5EF4-FFF2-40B4-BE49-F238E27FC236}">
                <a16:creationId xmlns:a16="http://schemas.microsoft.com/office/drawing/2014/main" id="{71F7E460-01FF-4EDE-9910-022F6EE063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2" y="1905000"/>
            <a:ext cx="4706937"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5" name="矩形 1">
            <a:extLst>
              <a:ext uri="{FF2B5EF4-FFF2-40B4-BE49-F238E27FC236}">
                <a16:creationId xmlns:a16="http://schemas.microsoft.com/office/drawing/2014/main" id="{0213C5A0-1D6D-476D-83AD-108BC0C629AC}"/>
              </a:ext>
            </a:extLst>
          </p:cNvPr>
          <p:cNvSpPr>
            <a:spLocks noChangeArrowheads="1"/>
          </p:cNvSpPr>
          <p:nvPr/>
        </p:nvSpPr>
        <p:spPr bwMode="auto">
          <a:xfrm>
            <a:off x="1328739" y="1219200"/>
            <a:ext cx="84248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zh-CN" sz="1800">
                <a:latin typeface="Arial" panose="020B0604020202020204" pitchFamily="34" charset="0"/>
                <a:ea typeface="宋体" panose="02010600030101010101" pitchFamily="2" charset="-122"/>
              </a:rPr>
              <a:t>Probing the QGP with precise jet, direct photon, and hadron measurements</a:t>
            </a:r>
            <a:endParaRPr lang="zh-CN" altLang="en-US" sz="1800">
              <a:latin typeface="Arial" panose="020B0604020202020204" pitchFamily="34" charset="0"/>
              <a:ea typeface="宋体" panose="02010600030101010101" pitchFamily="2" charset="-122"/>
            </a:endParaRPr>
          </a:p>
        </p:txBody>
      </p:sp>
      <p:sp>
        <p:nvSpPr>
          <p:cNvPr id="2" name="Slide Number Placeholder 1">
            <a:extLst>
              <a:ext uri="{FF2B5EF4-FFF2-40B4-BE49-F238E27FC236}">
                <a16:creationId xmlns:a16="http://schemas.microsoft.com/office/drawing/2014/main" id="{DD74ECC6-7324-B172-4371-1248BA927B45}"/>
              </a:ext>
            </a:extLst>
          </p:cNvPr>
          <p:cNvSpPr>
            <a:spLocks noGrp="1"/>
          </p:cNvSpPr>
          <p:nvPr>
            <p:ph type="sldNum" sz="quarter" idx="12"/>
          </p:nvPr>
        </p:nvSpPr>
        <p:spPr>
          <a:xfrm>
            <a:off x="9700683" y="-16532"/>
            <a:ext cx="2540000" cy="457200"/>
          </a:xfrm>
        </p:spPr>
        <p:txBody>
          <a:bodyPr/>
          <a:lstStyle/>
          <a:p>
            <a:fld id="{8BD6E449-3554-473B-BE25-5F5374CC872B}" type="slidenum">
              <a:rPr lang="en-US" smtClean="0"/>
              <a:pPr/>
              <a:t>27</a:t>
            </a:fld>
            <a:endParaRPr lang="en-US" dirty="0"/>
          </a:p>
        </p:txBody>
      </p:sp>
      <p:pic>
        <p:nvPicPr>
          <p:cNvPr id="3" name="Picture 2">
            <a:extLst>
              <a:ext uri="{FF2B5EF4-FFF2-40B4-BE49-F238E27FC236}">
                <a16:creationId xmlns:a16="http://schemas.microsoft.com/office/drawing/2014/main" id="{2181CA30-E5BF-05D1-E547-5D0B9BED7F58}"/>
              </a:ext>
            </a:extLst>
          </p:cNvPr>
          <p:cNvPicPr>
            <a:picLocks noChangeAspect="1"/>
          </p:cNvPicPr>
          <p:nvPr/>
        </p:nvPicPr>
        <p:blipFill rotWithShape="1">
          <a:blip r:embed="rId5"/>
          <a:srcRect t="3878" b="4556"/>
          <a:stretch/>
        </p:blipFill>
        <p:spPr>
          <a:xfrm>
            <a:off x="891172" y="1743074"/>
            <a:ext cx="5124661" cy="3492388"/>
          </a:xfrm>
          <a:prstGeom prst="rect">
            <a:avLst/>
          </a:prstGeom>
        </p:spPr>
      </p:pic>
      <p:sp>
        <p:nvSpPr>
          <p:cNvPr id="4" name="Oval 3">
            <a:extLst>
              <a:ext uri="{FF2B5EF4-FFF2-40B4-BE49-F238E27FC236}">
                <a16:creationId xmlns:a16="http://schemas.microsoft.com/office/drawing/2014/main" id="{7DADCD50-FC96-F7FA-6EF8-BCE81214A342}"/>
              </a:ext>
            </a:extLst>
          </p:cNvPr>
          <p:cNvSpPr/>
          <p:nvPr/>
        </p:nvSpPr>
        <p:spPr>
          <a:xfrm>
            <a:off x="2459596" y="4545124"/>
            <a:ext cx="864096" cy="468052"/>
          </a:xfrm>
          <a:prstGeom prst="ellipse">
            <a:avLst/>
          </a:prstGeom>
          <a:solidFill>
            <a:srgbClr val="FFFF00">
              <a:alpha val="73742"/>
            </a:srgbClr>
          </a:solidFill>
          <a:ln w="25400">
            <a:no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Tx/>
              <a:buSzTx/>
              <a:buFontTx/>
              <a:buChar char="•"/>
              <a:tabLst/>
            </a:pPr>
            <a:endParaRPr kumimoji="1" lang="en-US" sz="2200" b="0" i="1" u="none" strike="noStrike" cap="none" normalizeH="0" baseline="0">
              <a:ln>
                <a:noFill/>
              </a:ln>
              <a:solidFill>
                <a:schemeClr val="tx1"/>
              </a:solidFill>
              <a:effectLst/>
              <a:latin typeface="Tahoma" pitchFamily="34" charset="0"/>
            </a:endParaRPr>
          </a:p>
        </p:txBody>
      </p:sp>
      <p:sp>
        <p:nvSpPr>
          <p:cNvPr id="5" name="Oval 4">
            <a:extLst>
              <a:ext uri="{FF2B5EF4-FFF2-40B4-BE49-F238E27FC236}">
                <a16:creationId xmlns:a16="http://schemas.microsoft.com/office/drawing/2014/main" id="{04AE34E3-4E5C-4974-D7F8-E19B72E382FE}"/>
              </a:ext>
            </a:extLst>
          </p:cNvPr>
          <p:cNvSpPr/>
          <p:nvPr/>
        </p:nvSpPr>
        <p:spPr>
          <a:xfrm>
            <a:off x="8633620" y="3573016"/>
            <a:ext cx="1602840" cy="468052"/>
          </a:xfrm>
          <a:prstGeom prst="ellipse">
            <a:avLst/>
          </a:prstGeom>
          <a:solidFill>
            <a:srgbClr val="FFFF00">
              <a:alpha val="73742"/>
            </a:srgbClr>
          </a:solidFill>
          <a:ln w="25400">
            <a:no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Tx/>
              <a:buSzTx/>
              <a:buFontTx/>
              <a:buChar char="•"/>
              <a:tabLst/>
            </a:pPr>
            <a:endParaRPr kumimoji="1" lang="en-US" sz="2200" b="0" i="1" u="none" strike="noStrike" cap="none" normalizeH="0" baseline="0">
              <a:ln>
                <a:noFill/>
              </a:ln>
              <a:solidFill>
                <a:schemeClr val="tx1"/>
              </a:solidFill>
              <a:effectLst/>
              <a:latin typeface="Tahoma" pitchFamily="34" charset="0"/>
            </a:endParaRPr>
          </a:p>
        </p:txBody>
      </p:sp>
      <p:cxnSp>
        <p:nvCxnSpPr>
          <p:cNvPr id="7" name="Straight Arrow Connector 6">
            <a:extLst>
              <a:ext uri="{FF2B5EF4-FFF2-40B4-BE49-F238E27FC236}">
                <a16:creationId xmlns:a16="http://schemas.microsoft.com/office/drawing/2014/main" id="{8DDB0E64-E2A4-119A-1828-091245DCDE11}"/>
              </a:ext>
            </a:extLst>
          </p:cNvPr>
          <p:cNvCxnSpPr>
            <a:stCxn id="4" idx="7"/>
          </p:cNvCxnSpPr>
          <p:nvPr/>
        </p:nvCxnSpPr>
        <p:spPr bwMode="auto">
          <a:xfrm flipV="1">
            <a:off x="3197148" y="3949587"/>
            <a:ext cx="5851180" cy="664082"/>
          </a:xfrm>
          <a:prstGeom prst="straightConnector1">
            <a:avLst/>
          </a:prstGeom>
          <a:solidFill>
            <a:srgbClr val="FFFFFF"/>
          </a:solidFill>
          <a:ln w="98425" cap="flat" cmpd="sng" algn="ctr">
            <a:solidFill>
              <a:srgbClr val="FFC000">
                <a:alpha val="72591"/>
              </a:srgbClr>
            </a:solidFill>
            <a:prstDash val="solid"/>
            <a:round/>
            <a:headEnd type="stealth" w="med" len="med"/>
            <a:tailEnd type="stealth"/>
          </a:ln>
          <a:effectLst/>
        </p:spPr>
      </p:cxnSp>
      <p:sp>
        <p:nvSpPr>
          <p:cNvPr id="8" name="TextBox 7">
            <a:extLst>
              <a:ext uri="{FF2B5EF4-FFF2-40B4-BE49-F238E27FC236}">
                <a16:creationId xmlns:a16="http://schemas.microsoft.com/office/drawing/2014/main" id="{454DD722-4522-6853-F30E-1DA6AB48E6B6}"/>
              </a:ext>
            </a:extLst>
          </p:cNvPr>
          <p:cNvSpPr txBox="1"/>
          <p:nvPr/>
        </p:nvSpPr>
        <p:spPr>
          <a:xfrm>
            <a:off x="1638789" y="2874422"/>
            <a:ext cx="2585003" cy="338554"/>
          </a:xfrm>
          <a:prstGeom prst="rect">
            <a:avLst/>
          </a:prstGeom>
          <a:noFill/>
          <a:ln>
            <a:solidFill>
              <a:schemeClr val="bg2"/>
            </a:solidFill>
          </a:ln>
        </p:spPr>
        <p:txBody>
          <a:bodyPr wrap="none" rtlCol="0">
            <a:spAutoFit/>
          </a:bodyPr>
          <a:lstStyle/>
          <a:p>
            <a:pPr>
              <a:buNone/>
            </a:pPr>
            <a:r>
              <a:rPr lang="en-US" sz="1600" i="0" dirty="0"/>
              <a:t>H. </a:t>
            </a:r>
            <a:r>
              <a:rPr lang="en-US" sz="1600" i="0" dirty="0" err="1"/>
              <a:t>Bossi</a:t>
            </a:r>
            <a:r>
              <a:rPr lang="en-US" sz="1600" i="0" dirty="0"/>
              <a:t>; John Harris’s talk</a:t>
            </a:r>
          </a:p>
        </p:txBody>
      </p:sp>
    </p:spTree>
    <p:extLst>
      <p:ext uri="{BB962C8B-B14F-4D97-AF65-F5344CB8AC3E}">
        <p14:creationId xmlns:p14="http://schemas.microsoft.com/office/powerpoint/2010/main" val="172378744"/>
      </p:ext>
    </p:ext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2021-04-04_21-33-25.png" descr="2021-04-04_21-33-25.png">
            <a:extLst>
              <a:ext uri="{FF2B5EF4-FFF2-40B4-BE49-F238E27FC236}">
                <a16:creationId xmlns:a16="http://schemas.microsoft.com/office/drawing/2014/main" id="{7FC5876B-F7BE-4723-B754-48DF487404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1122"/>
          <a:stretch>
            <a:fillRect/>
          </a:stretch>
        </p:blipFill>
        <p:spPr bwMode="auto">
          <a:xfrm>
            <a:off x="6076952" y="1143001"/>
            <a:ext cx="4446587"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8435" name="标题 1">
            <a:extLst>
              <a:ext uri="{FF2B5EF4-FFF2-40B4-BE49-F238E27FC236}">
                <a16:creationId xmlns:a16="http://schemas.microsoft.com/office/drawing/2014/main" id="{4253F432-C834-46FB-B345-8F53439BC662}"/>
              </a:ext>
            </a:extLst>
          </p:cNvPr>
          <p:cNvSpPr>
            <a:spLocks noGrp="1" noChangeArrowheads="1"/>
          </p:cNvSpPr>
          <p:nvPr>
            <p:ph type="title"/>
          </p:nvPr>
        </p:nvSpPr>
        <p:spPr/>
        <p:txBody>
          <a:bodyPr/>
          <a:lstStyle/>
          <a:p>
            <a:r>
              <a:rPr lang="en-US" altLang="zh-CN">
                <a:ea typeface="宋体" panose="02010600030101010101" pitchFamily="2" charset="-122"/>
              </a:rPr>
              <a:t>Jet Physics</a:t>
            </a:r>
            <a:endParaRPr lang="zh-CN" altLang="en-US">
              <a:ea typeface="宋体" panose="02010600030101010101" pitchFamily="2" charset="-122"/>
            </a:endParaRPr>
          </a:p>
        </p:txBody>
      </p:sp>
      <p:sp>
        <p:nvSpPr>
          <p:cNvPr id="18439" name="矩形 6">
            <a:extLst>
              <a:ext uri="{FF2B5EF4-FFF2-40B4-BE49-F238E27FC236}">
                <a16:creationId xmlns:a16="http://schemas.microsoft.com/office/drawing/2014/main" id="{35D1CF53-9585-43A2-9FF6-39F3ADD53448}"/>
              </a:ext>
            </a:extLst>
          </p:cNvPr>
          <p:cNvSpPr>
            <a:spLocks noChangeArrowheads="1"/>
          </p:cNvSpPr>
          <p:nvPr/>
        </p:nvSpPr>
        <p:spPr bwMode="auto">
          <a:xfrm>
            <a:off x="6619877" y="5156201"/>
            <a:ext cx="457517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l">
              <a:spcBef>
                <a:spcPct val="0"/>
              </a:spcBef>
              <a:buClrTx/>
              <a:buFont typeface="Wingdings" panose="05000000000000000000" pitchFamily="2" charset="2"/>
              <a:buChar char="ü"/>
            </a:pPr>
            <a:r>
              <a:rPr lang="zh-CN" altLang="en-US" sz="1800" i="0" dirty="0">
                <a:latin typeface="Arial" panose="020B0604020202020204" pitchFamily="34" charset="0"/>
                <a:ea typeface="宋体" panose="02010600030101010101" pitchFamily="2" charset="-122"/>
                <a:cs typeface="Arial" panose="020B0604020202020204" pitchFamily="34" charset="0"/>
              </a:rPr>
              <a:t>Jet substructure measurements </a:t>
            </a:r>
            <a:r>
              <a:rPr lang="en-US" altLang="zh-CN" sz="1800" i="0" dirty="0">
                <a:latin typeface="Arial" panose="020B0604020202020204" pitchFamily="34" charset="0"/>
                <a:ea typeface="宋体" panose="02010600030101010101" pitchFamily="2" charset="-122"/>
                <a:cs typeface="Arial" panose="020B0604020202020204" pitchFamily="34" charset="0"/>
              </a:rPr>
              <a:t>enabled by</a:t>
            </a:r>
            <a:r>
              <a:rPr lang="zh-CN" altLang="en-US" sz="1800" i="0" dirty="0">
                <a:latin typeface="Arial" panose="020B0604020202020204" pitchFamily="34" charset="0"/>
                <a:ea typeface="宋体" panose="02010600030101010101" pitchFamily="2" charset="-122"/>
                <a:cs typeface="Arial" panose="020B0604020202020204" pitchFamily="34" charset="0"/>
              </a:rPr>
              <a:t> fine segmentation of calorimeter + good tracking resolution</a:t>
            </a:r>
            <a:r>
              <a:rPr lang="en-US" altLang="zh-CN" sz="1800" i="0" dirty="0">
                <a:latin typeface="Arial" panose="020B0604020202020204" pitchFamily="34" charset="0"/>
                <a:ea typeface="宋体" panose="02010600030101010101" pitchFamily="2" charset="-122"/>
                <a:cs typeface="Arial" panose="020B0604020202020204" pitchFamily="34" charset="0"/>
              </a:rPr>
              <a:t>.</a:t>
            </a:r>
          </a:p>
          <a:p>
            <a:pPr algn="l">
              <a:spcBef>
                <a:spcPct val="0"/>
              </a:spcBef>
              <a:buClrTx/>
              <a:buFont typeface="Wingdings" panose="05000000000000000000" pitchFamily="2" charset="2"/>
              <a:buChar char="ü"/>
            </a:pPr>
            <a:r>
              <a:rPr lang="en-US" altLang="zh-CN" sz="1800" i="0" dirty="0">
                <a:latin typeface="Arial" panose="020B0604020202020204" pitchFamily="34" charset="0"/>
                <a:ea typeface="宋体" panose="02010600030101010101" pitchFamily="2" charset="-122"/>
                <a:cs typeface="Arial" panose="020B0604020202020204" pitchFamily="34" charset="0"/>
              </a:rPr>
              <a:t>Providing a glimpse into fundamental </a:t>
            </a:r>
            <a:r>
              <a:rPr lang="en-US" altLang="zh-CN" sz="1800" i="0" dirty="0" err="1">
                <a:latin typeface="Arial" panose="020B0604020202020204" pitchFamily="34" charset="0"/>
                <a:ea typeface="宋体" panose="02010600030101010101" pitchFamily="2" charset="-122"/>
                <a:cs typeface="Arial" panose="020B0604020202020204" pitchFamily="34" charset="0"/>
              </a:rPr>
              <a:t>splittings</a:t>
            </a:r>
            <a:r>
              <a:rPr lang="en-US" altLang="zh-CN" sz="1800" i="0" dirty="0">
                <a:latin typeface="Arial" panose="020B0604020202020204" pitchFamily="34" charset="0"/>
                <a:ea typeface="宋体" panose="02010600030101010101" pitchFamily="2" charset="-122"/>
                <a:cs typeface="Arial" panose="020B0604020202020204" pitchFamily="34" charset="0"/>
              </a:rPr>
              <a:t> at parton level.</a:t>
            </a:r>
          </a:p>
        </p:txBody>
      </p:sp>
      <p:pic>
        <p:nvPicPr>
          <p:cNvPr id="18441" name="2021-04-04_21-33-25.png" descr="2021-04-04_21-33-25.png">
            <a:extLst>
              <a:ext uri="{FF2B5EF4-FFF2-40B4-BE49-F238E27FC236}">
                <a16:creationId xmlns:a16="http://schemas.microsoft.com/office/drawing/2014/main" id="{3C47D3FD-F29C-429C-8957-79D621C7C2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50467"/>
          <a:stretch>
            <a:fillRect/>
          </a:stretch>
        </p:blipFill>
        <p:spPr bwMode="auto">
          <a:xfrm>
            <a:off x="1371602" y="1143001"/>
            <a:ext cx="4562475" cy="313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nvGrpSpPr>
          <p:cNvPr id="18442" name="组合 10">
            <a:extLst>
              <a:ext uri="{FF2B5EF4-FFF2-40B4-BE49-F238E27FC236}">
                <a16:creationId xmlns:a16="http://schemas.microsoft.com/office/drawing/2014/main" id="{33546CD3-946F-4DAC-B82A-A39F1662898B}"/>
              </a:ext>
            </a:extLst>
          </p:cNvPr>
          <p:cNvGrpSpPr>
            <a:grpSpLocks/>
          </p:cNvGrpSpPr>
          <p:nvPr/>
        </p:nvGrpSpPr>
        <p:grpSpPr bwMode="auto">
          <a:xfrm>
            <a:off x="6988176" y="4073525"/>
            <a:ext cx="3186112" cy="882650"/>
            <a:chOff x="6363524" y="4315622"/>
            <a:chExt cx="3187177" cy="884139"/>
          </a:xfrm>
        </p:grpSpPr>
        <p:sp>
          <p:nvSpPr>
            <p:cNvPr id="3" name="文本框 2">
              <a:extLst>
                <a:ext uri="{FF2B5EF4-FFF2-40B4-BE49-F238E27FC236}">
                  <a16:creationId xmlns:a16="http://schemas.microsoft.com/office/drawing/2014/main" id="{BBA0A13F-5FE2-4522-9585-F5314C9A1F3B}"/>
                </a:ext>
              </a:extLst>
            </p:cNvPr>
            <p:cNvSpPr txBox="1">
              <a:spLocks noRot="1" noChangeAspect="1" noMove="1" noResize="1" noEditPoints="1" noAdjustHandles="1" noChangeArrowheads="1" noChangeShapeType="1" noTextEdit="1"/>
            </p:cNvSpPr>
            <p:nvPr/>
          </p:nvSpPr>
          <p:spPr>
            <a:xfrm>
              <a:off x="6903102" y="4604149"/>
              <a:ext cx="2032415" cy="595612"/>
            </a:xfrm>
            <a:prstGeom prst="rect">
              <a:avLst/>
            </a:prstGeom>
            <a:blipFill>
              <a:blip r:embed="rId4"/>
              <a:stretch>
                <a:fillRect/>
              </a:stretch>
            </a:blipFill>
          </p:spPr>
          <p:txBody>
            <a:bodyPr/>
            <a:lstStyle/>
            <a:p>
              <a:pPr>
                <a:defRPr/>
              </a:pPr>
              <a:r>
                <a:rPr lang="zh-CN" altLang="en-US" dirty="0">
                  <a:noFill/>
                </a:rPr>
                <a:t> </a:t>
              </a:r>
            </a:p>
          </p:txBody>
        </p:sp>
        <p:sp>
          <p:nvSpPr>
            <p:cNvPr id="18460" name="矩形 9">
              <a:extLst>
                <a:ext uri="{FF2B5EF4-FFF2-40B4-BE49-F238E27FC236}">
                  <a16:creationId xmlns:a16="http://schemas.microsoft.com/office/drawing/2014/main" id="{6050C28A-B80F-407B-A2AB-9A22C1FDCCB0}"/>
                </a:ext>
              </a:extLst>
            </p:cNvPr>
            <p:cNvSpPr>
              <a:spLocks noChangeArrowheads="1"/>
            </p:cNvSpPr>
            <p:nvPr/>
          </p:nvSpPr>
          <p:spPr bwMode="auto">
            <a:xfrm>
              <a:off x="6363524" y="4315622"/>
              <a:ext cx="3187177" cy="369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zh-CN" sz="1800">
                  <a:latin typeface="Arial" panose="020B0604020202020204" pitchFamily="34" charset="0"/>
                  <a:ea typeface="宋体" panose="02010600030101010101" pitchFamily="2" charset="-122"/>
                </a:rPr>
                <a:t>Groomed momentum fraction</a:t>
              </a:r>
            </a:p>
          </p:txBody>
        </p:sp>
      </p:grpSp>
      <p:sp>
        <p:nvSpPr>
          <p:cNvPr id="18443" name="矩形 3">
            <a:extLst>
              <a:ext uri="{FF2B5EF4-FFF2-40B4-BE49-F238E27FC236}">
                <a16:creationId xmlns:a16="http://schemas.microsoft.com/office/drawing/2014/main" id="{B817A5F3-4BB6-449E-AEE6-26AC6206A9DD}"/>
              </a:ext>
            </a:extLst>
          </p:cNvPr>
          <p:cNvSpPr>
            <a:spLocks noChangeArrowheads="1"/>
          </p:cNvSpPr>
          <p:nvPr/>
        </p:nvSpPr>
        <p:spPr bwMode="auto">
          <a:xfrm>
            <a:off x="1119189" y="5329239"/>
            <a:ext cx="520541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l">
              <a:spcBef>
                <a:spcPct val="0"/>
              </a:spcBef>
              <a:buClrTx/>
              <a:buFont typeface="Wingdings" panose="05000000000000000000" pitchFamily="2" charset="2"/>
              <a:buChar char="ü"/>
            </a:pPr>
            <a:r>
              <a:rPr lang="zh-CN" altLang="en-US" sz="1800" i="0" dirty="0">
                <a:latin typeface="Arial" panose="020B0604020202020204" pitchFamily="34" charset="0"/>
                <a:ea typeface="宋体" panose="02010600030101010101" pitchFamily="2" charset="-122"/>
              </a:rPr>
              <a:t>A </a:t>
            </a:r>
            <a:r>
              <a:rPr lang="en-US" altLang="zh-CN" sz="1800" i="0" dirty="0">
                <a:latin typeface="Arial" panose="020B0604020202020204" pitchFamily="34" charset="0"/>
                <a:ea typeface="宋体" panose="02010600030101010101" pitchFamily="2" charset="-122"/>
              </a:rPr>
              <a:t>“</a:t>
            </a:r>
            <a:r>
              <a:rPr lang="zh-CN" altLang="en-US" sz="1800" i="0" dirty="0">
                <a:latin typeface="Arial" panose="020B0604020202020204" pitchFamily="34" charset="0"/>
                <a:ea typeface="宋体" panose="02010600030101010101" pitchFamily="2" charset="-122"/>
              </a:rPr>
              <a:t>flagship</a:t>
            </a:r>
            <a:r>
              <a:rPr lang="en-US" altLang="zh-CN" sz="1800" i="0" dirty="0">
                <a:latin typeface="Arial" panose="020B0604020202020204" pitchFamily="34" charset="0"/>
                <a:ea typeface="宋体" panose="02010600030101010101" pitchFamily="2" charset="-122"/>
              </a:rPr>
              <a:t>” </a:t>
            </a:r>
            <a:r>
              <a:rPr lang="zh-CN" altLang="en-US" sz="1800" i="0" dirty="0">
                <a:latin typeface="Arial" panose="020B0604020202020204" pitchFamily="34" charset="0"/>
                <a:ea typeface="宋体" panose="02010600030101010101" pitchFamily="2" charset="-122"/>
              </a:rPr>
              <a:t>measurement.</a:t>
            </a:r>
            <a:endParaRPr lang="en-US" altLang="zh-CN" sz="1800" i="0" dirty="0">
              <a:latin typeface="Arial" panose="020B0604020202020204" pitchFamily="34" charset="0"/>
              <a:ea typeface="宋体" panose="02010600030101010101" pitchFamily="2" charset="-122"/>
              <a:cs typeface="Arial" panose="020B0604020202020204" pitchFamily="34" charset="0"/>
            </a:endParaRPr>
          </a:p>
          <a:p>
            <a:pPr>
              <a:spcBef>
                <a:spcPct val="0"/>
              </a:spcBef>
              <a:buClrTx/>
              <a:buFont typeface="Wingdings" panose="05000000000000000000" pitchFamily="2" charset="2"/>
              <a:buChar char="ü"/>
            </a:pPr>
            <a:r>
              <a:rPr lang="en-US" altLang="zh-CN" sz="1800" i="0" dirty="0" err="1">
                <a:latin typeface="Arial" panose="020B0604020202020204" pitchFamily="34" charset="0"/>
                <a:ea typeface="宋体" panose="02010600030101010101" pitchFamily="2" charset="-122"/>
                <a:cs typeface="Arial" panose="020B0604020202020204" pitchFamily="34" charset="0"/>
              </a:rPr>
              <a:t>Photon+jet</a:t>
            </a:r>
            <a:r>
              <a:rPr lang="en-US" altLang="zh-CN" sz="1800" i="0" dirty="0">
                <a:latin typeface="Arial" panose="020B0604020202020204" pitchFamily="34" charset="0"/>
                <a:ea typeface="宋体" panose="02010600030101010101" pitchFamily="2" charset="-122"/>
                <a:cs typeface="Arial" panose="020B0604020202020204" pitchFamily="34" charset="0"/>
              </a:rPr>
              <a:t> measurements with high statistics.</a:t>
            </a:r>
          </a:p>
          <a:p>
            <a:pPr algn="l">
              <a:spcBef>
                <a:spcPct val="0"/>
              </a:spcBef>
              <a:buClrTx/>
              <a:buFont typeface="Wingdings" panose="05000000000000000000" pitchFamily="2" charset="2"/>
              <a:buChar char="ü"/>
            </a:pPr>
            <a:r>
              <a:rPr lang="en-US" altLang="zh-CN" sz="1800" i="0" dirty="0">
                <a:latin typeface="Arial" panose="020B0604020202020204" pitchFamily="34" charset="0"/>
                <a:ea typeface="宋体" panose="02010600030101010101" pitchFamily="2" charset="-122"/>
                <a:cs typeface="Arial" panose="020B0604020202020204" pitchFamily="34" charset="0"/>
              </a:rPr>
              <a:t>A direct measure of the jet energy loss.</a:t>
            </a:r>
          </a:p>
        </p:txBody>
      </p:sp>
      <p:grpSp>
        <p:nvGrpSpPr>
          <p:cNvPr id="18444" name="组合 4">
            <a:extLst>
              <a:ext uri="{FF2B5EF4-FFF2-40B4-BE49-F238E27FC236}">
                <a16:creationId xmlns:a16="http://schemas.microsoft.com/office/drawing/2014/main" id="{EE239069-8632-4C4F-B60B-0F78E284DAC6}"/>
              </a:ext>
            </a:extLst>
          </p:cNvPr>
          <p:cNvGrpSpPr>
            <a:grpSpLocks/>
          </p:cNvGrpSpPr>
          <p:nvPr/>
        </p:nvGrpSpPr>
        <p:grpSpPr bwMode="auto">
          <a:xfrm>
            <a:off x="2170113" y="4121150"/>
            <a:ext cx="3633788" cy="730250"/>
            <a:chOff x="176768" y="4496391"/>
            <a:chExt cx="3634869" cy="729875"/>
          </a:xfrm>
        </p:grpSpPr>
        <p:sp>
          <p:nvSpPr>
            <p:cNvPr id="2" name="文本框 1">
              <a:extLst>
                <a:ext uri="{FF2B5EF4-FFF2-40B4-BE49-F238E27FC236}">
                  <a16:creationId xmlns:a16="http://schemas.microsoft.com/office/drawing/2014/main" id="{B6313321-1AC8-4C57-A04B-4EA95B5D9BF4}"/>
                </a:ext>
              </a:extLst>
            </p:cNvPr>
            <p:cNvSpPr txBox="1">
              <a:spLocks noRot="1" noChangeAspect="1" noMove="1" noResize="1" noEditPoints="1" noAdjustHandles="1" noChangeArrowheads="1" noChangeShapeType="1" noTextEdit="1"/>
            </p:cNvSpPr>
            <p:nvPr/>
          </p:nvSpPr>
          <p:spPr>
            <a:xfrm>
              <a:off x="1176788" y="4872323"/>
              <a:ext cx="1381917" cy="353943"/>
            </a:xfrm>
            <a:prstGeom prst="rect">
              <a:avLst/>
            </a:prstGeom>
            <a:blipFill>
              <a:blip r:embed="rId5"/>
              <a:stretch>
                <a:fillRect l="-3524" t="-5172" r="-1322" b="-20690"/>
              </a:stretch>
            </a:blip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zh-CN" altLang="en-US" dirty="0">
                <a:ea typeface="宋体" panose="02010600030101010101" pitchFamily="2" charset="-122"/>
              </a:endParaRPr>
            </a:p>
          </p:txBody>
        </p:sp>
        <p:sp>
          <p:nvSpPr>
            <p:cNvPr id="18458" name="矩形 3">
              <a:extLst>
                <a:ext uri="{FF2B5EF4-FFF2-40B4-BE49-F238E27FC236}">
                  <a16:creationId xmlns:a16="http://schemas.microsoft.com/office/drawing/2014/main" id="{225BEF06-9C86-4C3C-A20B-083F6FB0ED5C}"/>
                </a:ext>
              </a:extLst>
            </p:cNvPr>
            <p:cNvSpPr>
              <a:spLocks noChangeArrowheads="1"/>
            </p:cNvSpPr>
            <p:nvPr/>
          </p:nvSpPr>
          <p:spPr bwMode="auto">
            <a:xfrm>
              <a:off x="176768" y="4496391"/>
              <a:ext cx="3634869" cy="369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zh-CN" sz="1800">
                  <a:latin typeface="Arial" panose="020B0604020202020204" pitchFamily="34" charset="0"/>
                  <a:ea typeface="宋体" panose="02010600030101010101" pitchFamily="2" charset="-122"/>
                </a:rPr>
                <a:t>Jet-to-photon momentum balance</a:t>
              </a:r>
              <a:endParaRPr lang="zh-CN" altLang="en-US" sz="1800">
                <a:latin typeface="Arial" panose="020B0604020202020204" pitchFamily="34" charset="0"/>
                <a:ea typeface="宋体" panose="02010600030101010101" pitchFamily="2" charset="-122"/>
              </a:endParaRPr>
            </a:p>
          </p:txBody>
        </p:sp>
      </p:grpSp>
      <p:grpSp>
        <p:nvGrpSpPr>
          <p:cNvPr id="18445" name="组合 10">
            <a:extLst>
              <a:ext uri="{FF2B5EF4-FFF2-40B4-BE49-F238E27FC236}">
                <a16:creationId xmlns:a16="http://schemas.microsoft.com/office/drawing/2014/main" id="{51C7606F-639A-4F6B-8D57-44D7D8C4F645}"/>
              </a:ext>
            </a:extLst>
          </p:cNvPr>
          <p:cNvGrpSpPr>
            <a:grpSpLocks/>
          </p:cNvGrpSpPr>
          <p:nvPr/>
        </p:nvGrpSpPr>
        <p:grpSpPr bwMode="auto">
          <a:xfrm>
            <a:off x="145527" y="3221894"/>
            <a:ext cx="2033588" cy="1979612"/>
            <a:chOff x="109733" y="3228483"/>
            <a:chExt cx="2032042" cy="1980231"/>
          </a:xfrm>
        </p:grpSpPr>
        <p:sp>
          <p:nvSpPr>
            <p:cNvPr id="18451" name="photon">
              <a:extLst>
                <a:ext uri="{FF2B5EF4-FFF2-40B4-BE49-F238E27FC236}">
                  <a16:creationId xmlns:a16="http://schemas.microsoft.com/office/drawing/2014/main" id="{FA30D6FE-B417-455C-8191-563B9A773925}"/>
                </a:ext>
              </a:extLst>
            </p:cNvPr>
            <p:cNvSpPr txBox="1">
              <a:spLocks noChangeArrowheads="1"/>
            </p:cNvSpPr>
            <p:nvPr/>
          </p:nvSpPr>
          <p:spPr bwMode="auto">
            <a:xfrm>
              <a:off x="1294184" y="4510450"/>
              <a:ext cx="847591" cy="433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lvl1pPr>
                <a:spcBef>
                  <a:spcPct val="2000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zh-CN" sz="1600">
                  <a:latin typeface="Muna Regular"/>
                  <a:ea typeface="Muna Regular"/>
                  <a:cs typeface="Muna Regular"/>
                  <a:sym typeface="Muna Regular"/>
                </a:rPr>
                <a:t>P</a:t>
              </a:r>
              <a:r>
                <a:rPr lang="zh-CN" altLang="zh-CN" sz="1600">
                  <a:latin typeface="Muna Regular"/>
                  <a:ea typeface="Muna Regular"/>
                  <a:cs typeface="Muna Regular"/>
                  <a:sym typeface="Muna Regular"/>
                </a:rPr>
                <a:t>hoton</a:t>
              </a:r>
            </a:p>
          </p:txBody>
        </p:sp>
        <p:sp>
          <p:nvSpPr>
            <p:cNvPr id="18452" name="Jet">
              <a:extLst>
                <a:ext uri="{FF2B5EF4-FFF2-40B4-BE49-F238E27FC236}">
                  <a16:creationId xmlns:a16="http://schemas.microsoft.com/office/drawing/2014/main" id="{51E36E6C-8632-41CC-B1C7-24C819FFBB87}"/>
                </a:ext>
              </a:extLst>
            </p:cNvPr>
            <p:cNvSpPr txBox="1">
              <a:spLocks noChangeArrowheads="1"/>
            </p:cNvSpPr>
            <p:nvPr/>
          </p:nvSpPr>
          <p:spPr bwMode="auto">
            <a:xfrm>
              <a:off x="290240" y="3228483"/>
              <a:ext cx="617905" cy="511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lvl1pPr>
                <a:spcBef>
                  <a:spcPct val="2000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zh-CN" altLang="zh-CN" sz="1600">
                  <a:latin typeface="Muna Regular"/>
                  <a:ea typeface="Muna Regular"/>
                  <a:cs typeface="Muna Regular"/>
                  <a:sym typeface="Muna Regular"/>
                </a:rPr>
                <a:t>Jet</a:t>
              </a:r>
            </a:p>
          </p:txBody>
        </p:sp>
        <p:sp>
          <p:nvSpPr>
            <p:cNvPr id="20506" name="文本框 4">
              <a:extLst>
                <a:ext uri="{FF2B5EF4-FFF2-40B4-BE49-F238E27FC236}">
                  <a16:creationId xmlns:a16="http://schemas.microsoft.com/office/drawing/2014/main" id="{5656228A-177C-42F1-8DDC-41731977B6F6}"/>
                </a:ext>
              </a:extLst>
            </p:cNvPr>
            <p:cNvSpPr txBox="1">
              <a:spLocks noChangeArrowheads="1"/>
            </p:cNvSpPr>
            <p:nvPr/>
          </p:nvSpPr>
          <p:spPr bwMode="auto">
            <a:xfrm>
              <a:off x="109733" y="4792659"/>
              <a:ext cx="1857550" cy="416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defRPr/>
              </a:pPr>
              <a:r>
                <a:rPr lang="en-US" altLang="zh-CN" sz="1050" dirty="0" err="1">
                  <a:latin typeface="Arial" panose="020B0604020202020204" pitchFamily="34" charset="0"/>
                  <a:ea typeface="宋体" panose="02010600030101010101" pitchFamily="2" charset="-122"/>
                  <a:cs typeface="Arial" panose="020B0604020202020204" pitchFamily="34" charset="0"/>
                </a:rPr>
                <a:t>sPHENIX</a:t>
              </a:r>
              <a:r>
                <a:rPr lang="en-US" altLang="zh-CN" sz="1050" dirty="0">
                  <a:latin typeface="Arial" panose="020B0604020202020204" pitchFamily="34" charset="0"/>
                  <a:ea typeface="宋体" panose="02010600030101010101" pitchFamily="2" charset="-122"/>
                  <a:cs typeface="Arial" panose="020B0604020202020204" pitchFamily="34" charset="0"/>
                </a:rPr>
                <a:t> G4 simulation</a:t>
              </a:r>
            </a:p>
            <a:p>
              <a:pPr algn="ctr">
                <a:spcBef>
                  <a:spcPct val="0"/>
                </a:spcBef>
                <a:buClrTx/>
                <a:buFontTx/>
                <a:buNone/>
                <a:defRPr/>
              </a:pPr>
              <a:r>
                <a:rPr lang="en-US" altLang="zh-CN" sz="1050" dirty="0">
                  <a:latin typeface="Arial" panose="020B0604020202020204" pitchFamily="34" charset="0"/>
                  <a:ea typeface="宋体" panose="02010600030101010101" pitchFamily="2" charset="-122"/>
                  <a:cs typeface="Arial" panose="020B0604020202020204" pitchFamily="34" charset="0"/>
                </a:rPr>
                <a:t>Pythia8, 35 GeV </a:t>
              </a:r>
              <a:r>
                <a:rPr lang="el-GR" altLang="zh-CN" sz="1050" dirty="0">
                  <a:latin typeface="Arial" panose="020B0604020202020204" pitchFamily="34" charset="0"/>
                  <a:ea typeface="等线" panose="02010600030101010101" pitchFamily="2" charset="-122"/>
                  <a:cs typeface="Arial" panose="020B0604020202020204" pitchFamily="34" charset="0"/>
                </a:rPr>
                <a:t>γ</a:t>
              </a:r>
              <a:r>
                <a:rPr lang="en-US" altLang="zh-CN" sz="1050" dirty="0">
                  <a:latin typeface="Arial" panose="020B0604020202020204" pitchFamily="34" charset="0"/>
                  <a:ea typeface="等线" panose="02010600030101010101" pitchFamily="2" charset="-122"/>
                  <a:cs typeface="Arial" panose="020B0604020202020204" pitchFamily="34" charset="0"/>
                </a:rPr>
                <a:t>+jet event</a:t>
              </a:r>
              <a:endParaRPr lang="zh-CN" altLang="en-US" sz="1050" dirty="0">
                <a:latin typeface="Arial" panose="020B0604020202020204" pitchFamily="34" charset="0"/>
                <a:ea typeface="宋体" panose="02010600030101010101" pitchFamily="2" charset="-122"/>
                <a:cs typeface="Arial" panose="020B0604020202020204" pitchFamily="34" charset="0"/>
              </a:endParaRPr>
            </a:p>
          </p:txBody>
        </p:sp>
        <p:pic>
          <p:nvPicPr>
            <p:cNvPr id="18454" name="图片 9">
              <a:extLst>
                <a:ext uri="{FF2B5EF4-FFF2-40B4-BE49-F238E27FC236}">
                  <a16:creationId xmlns:a16="http://schemas.microsoft.com/office/drawing/2014/main" id="{34B06F22-CD2A-4475-92AC-92F9A119776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626" y="3434356"/>
              <a:ext cx="1584000" cy="158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446" name="组合 18">
            <a:extLst>
              <a:ext uri="{FF2B5EF4-FFF2-40B4-BE49-F238E27FC236}">
                <a16:creationId xmlns:a16="http://schemas.microsoft.com/office/drawing/2014/main" id="{31FAE61F-0648-4E63-A31F-EAB1E7AAEEB0}"/>
              </a:ext>
            </a:extLst>
          </p:cNvPr>
          <p:cNvGrpSpPr>
            <a:grpSpLocks/>
          </p:cNvGrpSpPr>
          <p:nvPr/>
        </p:nvGrpSpPr>
        <p:grpSpPr bwMode="auto">
          <a:xfrm rot="1859750">
            <a:off x="10247314" y="3179764"/>
            <a:ext cx="1146175" cy="1958975"/>
            <a:chOff x="9759622" y="1312348"/>
            <a:chExt cx="1144450" cy="1958301"/>
          </a:xfrm>
        </p:grpSpPr>
        <p:pic>
          <p:nvPicPr>
            <p:cNvPr id="18448" name="图片 16">
              <a:extLst>
                <a:ext uri="{FF2B5EF4-FFF2-40B4-BE49-F238E27FC236}">
                  <a16:creationId xmlns:a16="http://schemas.microsoft.com/office/drawing/2014/main" id="{BCED6FBA-FC43-49AC-B96F-E13DED77898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59622" y="1434677"/>
              <a:ext cx="1144450" cy="1835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9" name="文本框 17">
              <a:extLst>
                <a:ext uri="{FF2B5EF4-FFF2-40B4-BE49-F238E27FC236}">
                  <a16:creationId xmlns:a16="http://schemas.microsoft.com/office/drawing/2014/main" id="{3544260B-A0D7-4CB6-9250-6D41C85AE48C}"/>
                </a:ext>
              </a:extLst>
            </p:cNvPr>
            <p:cNvSpPr txBox="1">
              <a:spLocks noChangeArrowheads="1"/>
            </p:cNvSpPr>
            <p:nvPr/>
          </p:nvSpPr>
          <p:spPr bwMode="auto">
            <a:xfrm>
              <a:off x="10307378" y="1312348"/>
              <a:ext cx="479793" cy="338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zh-CN" sz="1600">
                  <a:latin typeface="Arial" panose="020B0604020202020204" pitchFamily="34" charset="0"/>
                  <a:ea typeface="宋体" panose="02010600030101010101" pitchFamily="2" charset="-122"/>
                </a:rPr>
                <a:t>p</a:t>
              </a:r>
              <a:r>
                <a:rPr lang="en-US" altLang="zh-CN" sz="1600" baseline="-25000">
                  <a:latin typeface="Arial" panose="020B0604020202020204" pitchFamily="34" charset="0"/>
                  <a:ea typeface="宋体" panose="02010600030101010101" pitchFamily="2" charset="-122"/>
                </a:rPr>
                <a:t>T,1</a:t>
              </a:r>
              <a:endParaRPr lang="zh-CN" altLang="en-US" sz="1600" baseline="-25000">
                <a:latin typeface="Arial" panose="020B0604020202020204" pitchFamily="34" charset="0"/>
                <a:ea typeface="宋体" panose="02010600030101010101" pitchFamily="2" charset="-122"/>
              </a:endParaRPr>
            </a:p>
          </p:txBody>
        </p:sp>
        <p:sp>
          <p:nvSpPr>
            <p:cNvPr id="18450" name="文本框 44">
              <a:extLst>
                <a:ext uri="{FF2B5EF4-FFF2-40B4-BE49-F238E27FC236}">
                  <a16:creationId xmlns:a16="http://schemas.microsoft.com/office/drawing/2014/main" id="{BAB8E707-5FF2-4C78-900F-B0EDA10C789E}"/>
                </a:ext>
              </a:extLst>
            </p:cNvPr>
            <p:cNvSpPr txBox="1">
              <a:spLocks noChangeArrowheads="1"/>
            </p:cNvSpPr>
            <p:nvPr/>
          </p:nvSpPr>
          <p:spPr bwMode="auto">
            <a:xfrm>
              <a:off x="9818804" y="1824833"/>
              <a:ext cx="479793" cy="338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zh-CN" sz="1600">
                  <a:latin typeface="Arial" panose="020B0604020202020204" pitchFamily="34" charset="0"/>
                  <a:ea typeface="宋体" panose="02010600030101010101" pitchFamily="2" charset="-122"/>
                </a:rPr>
                <a:t>p</a:t>
              </a:r>
              <a:r>
                <a:rPr lang="en-US" altLang="zh-CN" sz="1600" baseline="-25000">
                  <a:latin typeface="Arial" panose="020B0604020202020204" pitchFamily="34" charset="0"/>
                  <a:ea typeface="宋体" panose="02010600030101010101" pitchFamily="2" charset="-122"/>
                </a:rPr>
                <a:t>T,2</a:t>
              </a:r>
              <a:endParaRPr lang="zh-CN" altLang="en-US" sz="1600" baseline="-25000">
                <a:latin typeface="Arial" panose="020B0604020202020204" pitchFamily="34" charset="0"/>
                <a:ea typeface="宋体" panose="02010600030101010101" pitchFamily="2" charset="-122"/>
              </a:endParaRPr>
            </a:p>
          </p:txBody>
        </p:sp>
      </p:grpSp>
      <p:sp>
        <p:nvSpPr>
          <p:cNvPr id="4" name="Slide Number Placeholder 1">
            <a:extLst>
              <a:ext uri="{FF2B5EF4-FFF2-40B4-BE49-F238E27FC236}">
                <a16:creationId xmlns:a16="http://schemas.microsoft.com/office/drawing/2014/main" id="{9EDA3431-9737-B1EC-DBF6-B7A736F73B23}"/>
              </a:ext>
            </a:extLst>
          </p:cNvPr>
          <p:cNvSpPr>
            <a:spLocks noGrp="1"/>
          </p:cNvSpPr>
          <p:nvPr>
            <p:ph type="sldNum" sz="quarter" idx="12"/>
          </p:nvPr>
        </p:nvSpPr>
        <p:spPr>
          <a:xfrm>
            <a:off x="9700683" y="-16532"/>
            <a:ext cx="2540000" cy="457200"/>
          </a:xfrm>
        </p:spPr>
        <p:txBody>
          <a:bodyPr/>
          <a:lstStyle/>
          <a:p>
            <a:fld id="{8BD6E449-3554-473B-BE25-5F5374CC872B}" type="slidenum">
              <a:rPr lang="en-US" smtClean="0"/>
              <a:pPr/>
              <a:t>28</a:t>
            </a:fld>
            <a:endParaRPr lang="en-US" dirty="0"/>
          </a:p>
        </p:txBody>
      </p:sp>
    </p:spTree>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A22B3-7385-BE26-2362-209567BEAB60}"/>
              </a:ext>
            </a:extLst>
          </p:cNvPr>
          <p:cNvSpPr>
            <a:spLocks noGrp="1"/>
          </p:cNvSpPr>
          <p:nvPr>
            <p:ph type="title"/>
          </p:nvPr>
        </p:nvSpPr>
        <p:spPr/>
        <p:txBody>
          <a:bodyPr/>
          <a:lstStyle/>
          <a:p>
            <a:r>
              <a:rPr lang="en-US" dirty="0"/>
              <a:t>Photon-Tagged Jets</a:t>
            </a:r>
          </a:p>
        </p:txBody>
      </p:sp>
      <p:sp>
        <p:nvSpPr>
          <p:cNvPr id="3" name="Content Placeholder 2">
            <a:extLst>
              <a:ext uri="{FF2B5EF4-FFF2-40B4-BE49-F238E27FC236}">
                <a16:creationId xmlns:a16="http://schemas.microsoft.com/office/drawing/2014/main" id="{3B4B1E40-069E-BE7B-527E-20A870F9306F}"/>
              </a:ext>
            </a:extLst>
          </p:cNvPr>
          <p:cNvSpPr>
            <a:spLocks noGrp="1"/>
          </p:cNvSpPr>
          <p:nvPr>
            <p:ph idx="1"/>
          </p:nvPr>
        </p:nvSpPr>
        <p:spPr>
          <a:xfrm>
            <a:off x="592402" y="1138606"/>
            <a:ext cx="4605868" cy="5287963"/>
          </a:xfrm>
        </p:spPr>
        <p:txBody>
          <a:bodyPr/>
          <a:lstStyle/>
          <a:p>
            <a:pPr>
              <a:buSzPct val="85000"/>
              <a:buFont typeface="System Font Regular"/>
              <a:buChar char="✓"/>
            </a:pPr>
            <a:r>
              <a:rPr lang="en-US" sz="2400" dirty="0">
                <a:solidFill>
                  <a:schemeClr val="tx1"/>
                </a:solidFill>
              </a:rPr>
              <a:t>Key measurement in </a:t>
            </a:r>
            <a:r>
              <a:rPr lang="en-US" sz="2400" dirty="0" err="1">
                <a:solidFill>
                  <a:schemeClr val="tx1"/>
                </a:solidFill>
              </a:rPr>
              <a:t>sPHENIX</a:t>
            </a:r>
            <a:r>
              <a:rPr lang="en-US" sz="2400" dirty="0">
                <a:solidFill>
                  <a:schemeClr val="tx1"/>
                </a:solidFill>
              </a:rPr>
              <a:t> physics program.</a:t>
            </a:r>
          </a:p>
          <a:p>
            <a:pPr>
              <a:buSzPct val="85000"/>
              <a:buFont typeface="System Font Regular"/>
              <a:buChar char="✓"/>
            </a:pPr>
            <a:r>
              <a:rPr lang="en-US" sz="2400" dirty="0">
                <a:solidFill>
                  <a:schemeClr val="tx1"/>
                </a:solidFill>
              </a:rPr>
              <a:t>RHIC is ideal for measuring direct photons.</a:t>
            </a:r>
          </a:p>
          <a:p>
            <a:pPr>
              <a:buSzPct val="85000"/>
              <a:buFont typeface="System Font Regular"/>
              <a:buChar char="✓"/>
            </a:pPr>
            <a:r>
              <a:rPr lang="en-US" sz="2400" dirty="0">
                <a:solidFill>
                  <a:schemeClr val="tx1"/>
                </a:solidFill>
              </a:rPr>
              <a:t>Measurements of </a:t>
            </a:r>
            <a:r>
              <a:rPr lang="en-US" sz="2400" i="1" dirty="0" err="1">
                <a:solidFill>
                  <a:schemeClr val="tx1"/>
                </a:solidFill>
              </a:rPr>
              <a:t>z</a:t>
            </a:r>
            <a:r>
              <a:rPr lang="en-US" sz="2400" i="1" baseline="-25000" dirty="0" err="1">
                <a:solidFill>
                  <a:schemeClr val="tx1"/>
                </a:solidFill>
              </a:rPr>
              <a:t>J</a:t>
            </a:r>
            <a:r>
              <a:rPr lang="en-US" sz="2400" i="1" baseline="-25000" dirty="0" err="1">
                <a:solidFill>
                  <a:schemeClr val="tx1"/>
                </a:solidFill>
                <a:latin typeface="Symbol" pitchFamily="2" charset="2"/>
              </a:rPr>
              <a:t>g</a:t>
            </a:r>
            <a:r>
              <a:rPr lang="en-US" sz="2400" dirty="0">
                <a:solidFill>
                  <a:schemeClr val="tx1"/>
                </a:solidFill>
              </a:rPr>
              <a:t> may be more sensitive at RHIC.</a:t>
            </a:r>
            <a:endParaRPr lang="en-US" sz="2000" dirty="0">
              <a:solidFill>
                <a:schemeClr val="tx1"/>
              </a:solidFill>
            </a:endParaRPr>
          </a:p>
        </p:txBody>
      </p:sp>
      <p:sp>
        <p:nvSpPr>
          <p:cNvPr id="4" name="Slide Number Placeholder 3">
            <a:extLst>
              <a:ext uri="{FF2B5EF4-FFF2-40B4-BE49-F238E27FC236}">
                <a16:creationId xmlns:a16="http://schemas.microsoft.com/office/drawing/2014/main" id="{036C0511-838E-3EBC-E54F-E3A71D0A38C5}"/>
              </a:ext>
            </a:extLst>
          </p:cNvPr>
          <p:cNvSpPr>
            <a:spLocks noGrp="1"/>
          </p:cNvSpPr>
          <p:nvPr>
            <p:ph type="sldNum" sz="quarter" idx="11"/>
          </p:nvPr>
        </p:nvSpPr>
        <p:spPr bwMode="auto">
          <a:xfrm>
            <a:off x="-1600200" y="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457200" rtl="0" eaLnBrk="1" latinLnBrk="0" hangingPunct="1">
              <a:defRPr sz="2000" kern="1200" smtClean="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24842D8-317C-1B48-BB3B-9B577BC46ED2}" type="slidenum">
              <a:rPr lang="en-US" smtClean="0"/>
              <a:pPr/>
              <a:t>29</a:t>
            </a:fld>
            <a:endParaRPr lang="en-US"/>
          </a:p>
        </p:txBody>
      </p:sp>
      <p:sp>
        <p:nvSpPr>
          <p:cNvPr id="9" name="Rectangle 8">
            <a:extLst>
              <a:ext uri="{FF2B5EF4-FFF2-40B4-BE49-F238E27FC236}">
                <a16:creationId xmlns:a16="http://schemas.microsoft.com/office/drawing/2014/main" id="{3E710A5B-0F65-44C4-99F6-35FBC135E099}"/>
              </a:ext>
            </a:extLst>
          </p:cNvPr>
          <p:cNvSpPr/>
          <p:nvPr/>
        </p:nvSpPr>
        <p:spPr>
          <a:xfrm>
            <a:off x="6686819" y="6731000"/>
            <a:ext cx="2008448" cy="1270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2FA3B6D-ED8E-3A8E-2DE6-51D39903F31A}"/>
              </a:ext>
            </a:extLst>
          </p:cNvPr>
          <p:cNvPicPr>
            <a:picLocks noChangeAspect="1"/>
          </p:cNvPicPr>
          <p:nvPr/>
        </p:nvPicPr>
        <p:blipFill>
          <a:blip r:embed="rId2"/>
          <a:stretch>
            <a:fillRect/>
          </a:stretch>
        </p:blipFill>
        <p:spPr>
          <a:xfrm>
            <a:off x="6587067" y="4044882"/>
            <a:ext cx="4004734" cy="2813118"/>
          </a:xfrm>
          <a:prstGeom prst="rect">
            <a:avLst/>
          </a:prstGeom>
        </p:spPr>
      </p:pic>
      <p:pic>
        <p:nvPicPr>
          <p:cNvPr id="7" name="Picture 6">
            <a:extLst>
              <a:ext uri="{FF2B5EF4-FFF2-40B4-BE49-F238E27FC236}">
                <a16:creationId xmlns:a16="http://schemas.microsoft.com/office/drawing/2014/main" id="{82DBEC3A-0569-4262-D058-1048B35B140E}"/>
              </a:ext>
            </a:extLst>
          </p:cNvPr>
          <p:cNvPicPr>
            <a:picLocks noChangeAspect="1"/>
          </p:cNvPicPr>
          <p:nvPr/>
        </p:nvPicPr>
        <p:blipFill>
          <a:blip r:embed="rId3"/>
          <a:stretch>
            <a:fillRect/>
          </a:stretch>
        </p:blipFill>
        <p:spPr>
          <a:xfrm>
            <a:off x="6617785" y="1002617"/>
            <a:ext cx="3690683" cy="3003477"/>
          </a:xfrm>
          <a:prstGeom prst="rect">
            <a:avLst/>
          </a:prstGeom>
        </p:spPr>
      </p:pic>
      <p:pic>
        <p:nvPicPr>
          <p:cNvPr id="13" name="Picture 12">
            <a:extLst>
              <a:ext uri="{FF2B5EF4-FFF2-40B4-BE49-F238E27FC236}">
                <a16:creationId xmlns:a16="http://schemas.microsoft.com/office/drawing/2014/main" id="{4D4B319B-A356-D8D8-85C3-B25BA1CFF651}"/>
              </a:ext>
            </a:extLst>
          </p:cNvPr>
          <p:cNvPicPr>
            <a:picLocks noChangeAspect="1"/>
          </p:cNvPicPr>
          <p:nvPr/>
        </p:nvPicPr>
        <p:blipFill rotWithShape="1">
          <a:blip r:embed="rId4"/>
          <a:srcRect l="51716"/>
          <a:stretch/>
        </p:blipFill>
        <p:spPr>
          <a:xfrm>
            <a:off x="301369" y="3645025"/>
            <a:ext cx="4718843" cy="3149476"/>
          </a:xfrm>
          <a:prstGeom prst="rect">
            <a:avLst/>
          </a:prstGeom>
        </p:spPr>
      </p:pic>
      <p:pic>
        <p:nvPicPr>
          <p:cNvPr id="12" name="Picture 11">
            <a:extLst>
              <a:ext uri="{FF2B5EF4-FFF2-40B4-BE49-F238E27FC236}">
                <a16:creationId xmlns:a16="http://schemas.microsoft.com/office/drawing/2014/main" id="{1A934AE5-56DB-0F36-B9C1-132AF3F41FE7}"/>
              </a:ext>
            </a:extLst>
          </p:cNvPr>
          <p:cNvPicPr>
            <a:picLocks noChangeAspect="1"/>
          </p:cNvPicPr>
          <p:nvPr/>
        </p:nvPicPr>
        <p:blipFill rotWithShape="1">
          <a:blip r:embed="rId4"/>
          <a:srcRect r="49345"/>
          <a:stretch/>
        </p:blipFill>
        <p:spPr>
          <a:xfrm>
            <a:off x="3443652" y="4583437"/>
            <a:ext cx="2146904" cy="1365843"/>
          </a:xfrm>
          <a:prstGeom prst="rect">
            <a:avLst/>
          </a:prstGeom>
        </p:spPr>
      </p:pic>
      <p:sp>
        <p:nvSpPr>
          <p:cNvPr id="14" name="Rectangle 13">
            <a:extLst>
              <a:ext uri="{FF2B5EF4-FFF2-40B4-BE49-F238E27FC236}">
                <a16:creationId xmlns:a16="http://schemas.microsoft.com/office/drawing/2014/main" id="{8C82D4F8-80C4-4832-A392-D87973D715D5}"/>
              </a:ext>
            </a:extLst>
          </p:cNvPr>
          <p:cNvSpPr/>
          <p:nvPr/>
        </p:nvSpPr>
        <p:spPr>
          <a:xfrm>
            <a:off x="4921250" y="5607051"/>
            <a:ext cx="196851" cy="10477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0E64156D-5BC5-AD29-7A12-8C8DFF07BE97}"/>
              </a:ext>
            </a:extLst>
          </p:cNvPr>
          <p:cNvSpPr txBox="1"/>
          <p:nvPr/>
        </p:nvSpPr>
        <p:spPr>
          <a:xfrm>
            <a:off x="4072258" y="5320884"/>
            <a:ext cx="738285" cy="338554"/>
          </a:xfrm>
          <a:prstGeom prst="rect">
            <a:avLst/>
          </a:prstGeom>
          <a:noFill/>
        </p:spPr>
        <p:txBody>
          <a:bodyPr wrap="square" rtlCol="0">
            <a:spAutoFit/>
          </a:bodyPr>
          <a:lstStyle/>
          <a:p>
            <a:pPr>
              <a:buNone/>
            </a:pPr>
            <a:r>
              <a:rPr lang="en-US" sz="1600" i="0" dirty="0"/>
              <a:t>LHC</a:t>
            </a:r>
          </a:p>
        </p:txBody>
      </p:sp>
      <p:sp>
        <p:nvSpPr>
          <p:cNvPr id="6" name="Rectangle 5">
            <a:extLst>
              <a:ext uri="{FF2B5EF4-FFF2-40B4-BE49-F238E27FC236}">
                <a16:creationId xmlns:a16="http://schemas.microsoft.com/office/drawing/2014/main" id="{001BE065-B3C0-17B4-1C48-B301A6BB73B8}"/>
              </a:ext>
            </a:extLst>
          </p:cNvPr>
          <p:cNvSpPr/>
          <p:nvPr/>
        </p:nvSpPr>
        <p:spPr>
          <a:xfrm>
            <a:off x="7309658" y="4022722"/>
            <a:ext cx="1213658" cy="457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7585595"/>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2"/>
          <a:srcRect l="-28" r="236"/>
          <a:stretch/>
        </p:blipFill>
        <p:spPr>
          <a:xfrm>
            <a:off x="1523493" y="800708"/>
            <a:ext cx="9098429" cy="4581128"/>
          </a:xfrm>
        </p:spPr>
      </p:pic>
      <p:sp>
        <p:nvSpPr>
          <p:cNvPr id="3" name="Title 2"/>
          <p:cNvSpPr>
            <a:spLocks noGrp="1"/>
          </p:cNvSpPr>
          <p:nvPr>
            <p:ph type="title"/>
          </p:nvPr>
        </p:nvSpPr>
        <p:spPr/>
        <p:txBody>
          <a:bodyPr/>
          <a:lstStyle/>
          <a:p>
            <a:r>
              <a:rPr lang="en-US" dirty="0"/>
              <a:t>RHIC Scientists Serve Up ‘Perfect’ Liquid </a:t>
            </a:r>
          </a:p>
        </p:txBody>
      </p:sp>
      <p:sp>
        <p:nvSpPr>
          <p:cNvPr id="6" name="TextBox 5">
            <a:extLst>
              <a:ext uri="{FF2B5EF4-FFF2-40B4-BE49-F238E27FC236}">
                <a16:creationId xmlns:a16="http://schemas.microsoft.com/office/drawing/2014/main" id="{1A9C7137-6B79-4340-86AD-62412233A45B}"/>
              </a:ext>
            </a:extLst>
          </p:cNvPr>
          <p:cNvSpPr txBox="1"/>
          <p:nvPr/>
        </p:nvSpPr>
        <p:spPr>
          <a:xfrm>
            <a:off x="1462067" y="5253007"/>
            <a:ext cx="9098429" cy="1200329"/>
          </a:xfrm>
          <a:prstGeom prst="rect">
            <a:avLst/>
          </a:prstGeom>
          <a:solidFill>
            <a:srgbClr val="FFC000"/>
          </a:solidFill>
          <a:effectLst>
            <a:glow rad="228600">
              <a:schemeClr val="accent6">
                <a:satMod val="175000"/>
                <a:alpha val="40000"/>
              </a:schemeClr>
            </a:glow>
            <a:outerShdw blurRad="50800" dist="38100" algn="l" rotWithShape="0">
              <a:prstClr val="black">
                <a:alpha val="40000"/>
              </a:prstClr>
            </a:outerShdw>
            <a:softEdge rad="12700"/>
          </a:effectLst>
        </p:spPr>
        <p:txBody>
          <a:bodyPr wrap="square" rtlCol="0">
            <a:spAutoFit/>
          </a:bodyPr>
          <a:lstStyle/>
          <a:p>
            <a:pPr>
              <a:buNone/>
            </a:pPr>
            <a:r>
              <a:rPr lang="en-US" sz="2400" i="0" dirty="0">
                <a:latin typeface="Times New Roman" pitchFamily="18" charset="0"/>
              </a:rPr>
              <a:t>… the scientists say that instead of behaving like a gas of free quarks and gluons, as was expected, the matter created in RHIC’s heavy ion collisions appears to be more like a </a:t>
            </a:r>
            <a:r>
              <a:rPr lang="en-US" sz="2400" dirty="0">
                <a:latin typeface="Times New Roman" pitchFamily="18" charset="0"/>
              </a:rPr>
              <a:t>liquid</a:t>
            </a:r>
            <a:r>
              <a:rPr lang="en-US" sz="2400" i="0" dirty="0">
                <a:latin typeface="Times New Roman" pitchFamily="18" charset="0"/>
              </a:rPr>
              <a:t>.</a:t>
            </a:r>
          </a:p>
        </p:txBody>
      </p:sp>
      <p:pic>
        <p:nvPicPr>
          <p:cNvPr id="2" name="Picture 2" descr="https://www.sphenix.bnl.gov/web/system/files/u7/sphenix-logo-white-bg.png">
            <a:extLst>
              <a:ext uri="{FF2B5EF4-FFF2-40B4-BE49-F238E27FC236}">
                <a16:creationId xmlns:a16="http://schemas.microsoft.com/office/drawing/2014/main" id="{D30D3D32-BE90-9A44-9B47-C5EE3D798CEC}"/>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3332" y="-16472"/>
            <a:ext cx="1786815" cy="936043"/>
          </a:xfrm>
          <a:prstGeom prst="rect">
            <a:avLst/>
          </a:prstGeom>
          <a:solidFill>
            <a:schemeClr val="bg1"/>
          </a:solidFill>
          <a:extLst>
            <a:ext uri="{909E8E84-426E-40dd-AFC4-6F175D3DCCD1}">
              <a14:hiddenFill xmlns:a14="http://schemas.microsoft.com/office/drawing/2010/main" xmlns="">
                <a:solidFill>
                  <a:srgbClr val="FFFFFF"/>
                </a:solidFill>
              </a14:hiddenFill>
            </a:ext>
          </a:extLst>
        </p:spPr>
      </p:pic>
      <p:sp>
        <p:nvSpPr>
          <p:cNvPr id="4" name="Slide Number Placeholder 1">
            <a:extLst>
              <a:ext uri="{FF2B5EF4-FFF2-40B4-BE49-F238E27FC236}">
                <a16:creationId xmlns:a16="http://schemas.microsoft.com/office/drawing/2014/main" id="{668AB132-4DA3-2BE0-8929-8E024481DC59}"/>
              </a:ext>
            </a:extLst>
          </p:cNvPr>
          <p:cNvSpPr>
            <a:spLocks noGrp="1"/>
          </p:cNvSpPr>
          <p:nvPr>
            <p:ph type="sldNum" sz="quarter" idx="12"/>
          </p:nvPr>
        </p:nvSpPr>
        <p:spPr>
          <a:xfrm>
            <a:off x="9700683" y="-16532"/>
            <a:ext cx="2540000" cy="457200"/>
          </a:xfrm>
        </p:spPr>
        <p:txBody>
          <a:bodyPr/>
          <a:lstStyle/>
          <a:p>
            <a:fld id="{8BD6E449-3554-473B-BE25-5F5374CC872B}" type="slidenum">
              <a:rPr lang="en-US" smtClean="0"/>
              <a:pPr/>
              <a:t>3</a:t>
            </a:fld>
            <a:endParaRPr lang="en-US" dirty="0"/>
          </a:p>
        </p:txBody>
      </p:sp>
    </p:spTree>
    <p:extLst>
      <p:ext uri="{BB962C8B-B14F-4D97-AF65-F5344CB8AC3E}">
        <p14:creationId xmlns:p14="http://schemas.microsoft.com/office/powerpoint/2010/main" val="3921765673"/>
      </p:ext>
    </p:extLst>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CA1D5EB-96B6-9C3C-A34B-206706FBAAF2}"/>
              </a:ext>
            </a:extLst>
          </p:cNvPr>
          <p:cNvPicPr>
            <a:picLocks noChangeAspect="1"/>
          </p:cNvPicPr>
          <p:nvPr/>
        </p:nvPicPr>
        <p:blipFill>
          <a:blip r:embed="rId2"/>
          <a:stretch>
            <a:fillRect/>
          </a:stretch>
        </p:blipFill>
        <p:spPr>
          <a:xfrm rot="5400000">
            <a:off x="6952267" y="105341"/>
            <a:ext cx="3553567" cy="5247065"/>
          </a:xfrm>
          <a:prstGeom prst="rect">
            <a:avLst/>
          </a:prstGeom>
        </p:spPr>
      </p:pic>
      <p:sp>
        <p:nvSpPr>
          <p:cNvPr id="22531" name="标题 1">
            <a:extLst>
              <a:ext uri="{FF2B5EF4-FFF2-40B4-BE49-F238E27FC236}">
                <a16:creationId xmlns:a16="http://schemas.microsoft.com/office/drawing/2014/main" id="{940B0538-D320-4538-9E7A-C2A3B46D848F}"/>
              </a:ext>
            </a:extLst>
          </p:cNvPr>
          <p:cNvSpPr>
            <a:spLocks noGrp="1" noChangeArrowheads="1"/>
          </p:cNvSpPr>
          <p:nvPr>
            <p:ph type="title"/>
          </p:nvPr>
        </p:nvSpPr>
        <p:spPr/>
        <p:txBody>
          <a:bodyPr/>
          <a:lstStyle/>
          <a:p>
            <a:r>
              <a:rPr lang="en-US" altLang="zh-CN">
                <a:ea typeface="宋体" panose="02010600030101010101" pitchFamily="2" charset="-122"/>
              </a:rPr>
              <a:t>Upsilon R</a:t>
            </a:r>
            <a:r>
              <a:rPr lang="en-US" altLang="zh-CN" baseline="-25000">
                <a:ea typeface="宋体" panose="02010600030101010101" pitchFamily="2" charset="-122"/>
              </a:rPr>
              <a:t>AA</a:t>
            </a:r>
            <a:endParaRPr lang="zh-CN" altLang="en-US" baseline="-25000">
              <a:ea typeface="宋体" panose="02010600030101010101" pitchFamily="2" charset="-122"/>
            </a:endParaRPr>
          </a:p>
        </p:txBody>
      </p:sp>
      <p:sp>
        <p:nvSpPr>
          <p:cNvPr id="22535" name="矩形 4">
            <a:extLst>
              <a:ext uri="{FF2B5EF4-FFF2-40B4-BE49-F238E27FC236}">
                <a16:creationId xmlns:a16="http://schemas.microsoft.com/office/drawing/2014/main" id="{BCC32542-C5B1-4CE7-BA40-53D55DC1503A}"/>
              </a:ext>
            </a:extLst>
          </p:cNvPr>
          <p:cNvSpPr>
            <a:spLocks noChangeArrowheads="1"/>
          </p:cNvSpPr>
          <p:nvPr/>
        </p:nvSpPr>
        <p:spPr bwMode="auto">
          <a:xfrm>
            <a:off x="4191050" y="4692517"/>
            <a:ext cx="685782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ClrTx/>
              <a:buFont typeface="Wingdings" panose="05000000000000000000" pitchFamily="2" charset="2"/>
              <a:buChar char="ü"/>
            </a:pPr>
            <a:r>
              <a:rPr lang="en-US" altLang="zh-CN" sz="1800" i="0" dirty="0">
                <a:latin typeface="Arial" panose="020B0604020202020204" pitchFamily="34" charset="0"/>
                <a:ea typeface="宋体" panose="02010600030101010101" pitchFamily="2" charset="-122"/>
              </a:rPr>
              <a:t>Suppression with clear distinction of three Upsilon states. </a:t>
            </a:r>
            <a:br>
              <a:rPr lang="en-US" altLang="zh-CN" sz="1800" i="0" dirty="0">
                <a:latin typeface="Arial" panose="020B0604020202020204" pitchFamily="34" charset="0"/>
                <a:ea typeface="宋体" panose="02010600030101010101" pitchFamily="2" charset="-122"/>
              </a:rPr>
            </a:br>
            <a:r>
              <a:rPr lang="en-US" altLang="zh-CN" sz="1800" i="0" dirty="0">
                <a:latin typeface="Arial" panose="020B0604020202020204" pitchFamily="34" charset="0"/>
                <a:ea typeface="宋体" panose="02010600030101010101" pitchFamily="2" charset="-122"/>
              </a:rPr>
              <a:t>Color dipoles probing the QGP at three different length scales.</a:t>
            </a:r>
          </a:p>
          <a:p>
            <a:pPr algn="just">
              <a:spcBef>
                <a:spcPct val="0"/>
              </a:spcBef>
              <a:buClrTx/>
              <a:buFont typeface="Wingdings" panose="05000000000000000000" pitchFamily="2" charset="2"/>
              <a:buChar char="ü"/>
            </a:pPr>
            <a:r>
              <a:rPr lang="en-US" altLang="zh-CN" sz="1800" i="0" dirty="0">
                <a:latin typeface="Arial" panose="020B0604020202020204" pitchFamily="34" charset="0"/>
                <a:ea typeface="宋体" panose="02010600030101010101" pitchFamily="2" charset="-122"/>
              </a:rPr>
              <a:t>The centrality dependence and particularly the </a:t>
            </a:r>
            <a:r>
              <a:rPr lang="en-US" altLang="zh-CN" sz="1800" i="0" dirty="0" err="1">
                <a:latin typeface="Arial" panose="020B0604020202020204" pitchFamily="34" charset="0"/>
                <a:ea typeface="宋体" panose="02010600030101010101" pitchFamily="2" charset="-122"/>
              </a:rPr>
              <a:t>p</a:t>
            </a:r>
            <a:r>
              <a:rPr lang="en-US" altLang="zh-CN" sz="1800" i="0" baseline="-25000" dirty="0" err="1">
                <a:latin typeface="Arial" panose="020B0604020202020204" pitchFamily="34" charset="0"/>
                <a:ea typeface="宋体" panose="02010600030101010101" pitchFamily="2" charset="-122"/>
              </a:rPr>
              <a:t>T</a:t>
            </a:r>
            <a:r>
              <a:rPr lang="en-US" altLang="zh-CN" sz="1800" i="0" dirty="0">
                <a:latin typeface="Arial" panose="020B0604020202020204" pitchFamily="34" charset="0"/>
                <a:ea typeface="宋体" panose="02010600030101010101" pitchFamily="2" charset="-122"/>
              </a:rPr>
              <a:t> dependence are critical measurements for comparison between </a:t>
            </a:r>
            <a:br>
              <a:rPr lang="en-US" altLang="zh-CN" sz="1800" i="0" dirty="0">
                <a:latin typeface="Arial" panose="020B0604020202020204" pitchFamily="34" charset="0"/>
                <a:ea typeface="宋体" panose="02010600030101010101" pitchFamily="2" charset="-122"/>
              </a:rPr>
            </a:br>
            <a:r>
              <a:rPr lang="en-US" altLang="zh-CN" sz="1800" i="0" dirty="0">
                <a:latin typeface="Arial" panose="020B0604020202020204" pitchFamily="34" charset="0"/>
                <a:ea typeface="宋体" panose="02010600030101010101" pitchFamily="2" charset="-122"/>
              </a:rPr>
              <a:t>RHIC and the LHC.</a:t>
            </a:r>
          </a:p>
          <a:p>
            <a:pPr algn="just">
              <a:spcBef>
                <a:spcPct val="0"/>
              </a:spcBef>
              <a:buClrTx/>
              <a:buFont typeface="Wingdings" panose="05000000000000000000" pitchFamily="2" charset="2"/>
              <a:buChar char="ü"/>
            </a:pPr>
            <a:r>
              <a:rPr lang="en-US" altLang="zh-CN" sz="1800" i="0" dirty="0">
                <a:latin typeface="Arial" panose="020B0604020202020204" pitchFamily="34" charset="0"/>
                <a:ea typeface="宋体" panose="02010600030101010101" pitchFamily="2" charset="-122"/>
                <a:cs typeface="Arial" panose="020B0604020202020204" pitchFamily="34" charset="0"/>
              </a:rPr>
              <a:t>Signal enhancement with </a:t>
            </a:r>
            <a:r>
              <a:rPr lang="en-US" altLang="zh-CN" sz="1800" i="0" dirty="0">
                <a:sym typeface="Wingdings" pitchFamily="2" charset="2"/>
              </a:rPr>
              <a:t>ML tools </a:t>
            </a:r>
            <a:r>
              <a:rPr lang="en-US" altLang="zh-CN" sz="1800" i="0" dirty="0">
                <a:latin typeface="Arial" panose="020B0604020202020204" pitchFamily="34" charset="0"/>
                <a:ea typeface="宋体" panose="02010600030101010101" pitchFamily="2" charset="-122"/>
                <a:cs typeface="Arial" panose="020B0604020202020204" pitchFamily="34" charset="0"/>
              </a:rPr>
              <a:t>(BDT)  is expected.</a:t>
            </a:r>
            <a:endParaRPr lang="zh-CN" altLang="en-US" sz="1800" i="0" dirty="0">
              <a:latin typeface="Arial" panose="020B0604020202020204" pitchFamily="34" charset="0"/>
              <a:ea typeface="宋体" panose="02010600030101010101" pitchFamily="2" charset="-122"/>
              <a:cs typeface="Arial" panose="020B0604020202020204" pitchFamily="34" charset="0"/>
            </a:endParaRPr>
          </a:p>
        </p:txBody>
      </p:sp>
      <p:grpSp>
        <p:nvGrpSpPr>
          <p:cNvPr id="2" name="组合 1">
            <a:extLst>
              <a:ext uri="{FF2B5EF4-FFF2-40B4-BE49-F238E27FC236}">
                <a16:creationId xmlns:a16="http://schemas.microsoft.com/office/drawing/2014/main" id="{B3A61516-2785-44A3-80D4-D4B9C9C35961}"/>
              </a:ext>
            </a:extLst>
          </p:cNvPr>
          <p:cNvGrpSpPr/>
          <p:nvPr/>
        </p:nvGrpSpPr>
        <p:grpSpPr>
          <a:xfrm>
            <a:off x="1828913" y="1001453"/>
            <a:ext cx="3402991" cy="3317344"/>
            <a:chOff x="1138775" y="1309555"/>
            <a:chExt cx="3193377" cy="3060000"/>
          </a:xfrm>
        </p:grpSpPr>
        <p:pic>
          <p:nvPicPr>
            <p:cNvPr id="22530" name="Picture 10">
              <a:extLst>
                <a:ext uri="{FF2B5EF4-FFF2-40B4-BE49-F238E27FC236}">
                  <a16:creationId xmlns:a16="http://schemas.microsoft.com/office/drawing/2014/main" id="{AD837175-0B2E-43CD-BE07-21813E4F51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8775" y="1309555"/>
              <a:ext cx="3193377" cy="30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8" name="文本框 1">
              <a:extLst>
                <a:ext uri="{FF2B5EF4-FFF2-40B4-BE49-F238E27FC236}">
                  <a16:creationId xmlns:a16="http://schemas.microsoft.com/office/drawing/2014/main" id="{F9D63FCF-C404-4DE0-B232-53473FFE963A}"/>
                </a:ext>
              </a:extLst>
            </p:cNvPr>
            <p:cNvSpPr txBox="1">
              <a:spLocks noChangeArrowheads="1"/>
            </p:cNvSpPr>
            <p:nvPr/>
          </p:nvSpPr>
          <p:spPr bwMode="auto">
            <a:xfrm>
              <a:off x="2027526" y="1309555"/>
              <a:ext cx="20224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zh-CN" sz="1600" dirty="0">
                  <a:latin typeface="Arial" panose="020B0604020202020204" pitchFamily="34" charset="0"/>
                  <a:ea typeface="宋体" panose="02010600030101010101" pitchFamily="2" charset="-122"/>
                </a:rPr>
                <a:t>Mass reconstruction</a:t>
              </a:r>
              <a:endParaRPr lang="zh-CN" altLang="en-US" sz="1600" dirty="0">
                <a:latin typeface="Arial" panose="020B0604020202020204" pitchFamily="34" charset="0"/>
                <a:ea typeface="宋体" panose="02010600030101010101" pitchFamily="2" charset="-122"/>
              </a:endParaRPr>
            </a:p>
          </p:txBody>
        </p:sp>
      </p:grpSp>
      <p:pic>
        <p:nvPicPr>
          <p:cNvPr id="15" name="图片 29">
            <a:extLst>
              <a:ext uri="{FF2B5EF4-FFF2-40B4-BE49-F238E27FC236}">
                <a16:creationId xmlns:a16="http://schemas.microsoft.com/office/drawing/2014/main" id="{AF64A0E4-4BD8-4A1C-B00D-09D54F8CFA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1" y="4295134"/>
            <a:ext cx="2562962" cy="25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1">
            <a:extLst>
              <a:ext uri="{FF2B5EF4-FFF2-40B4-BE49-F238E27FC236}">
                <a16:creationId xmlns:a16="http://schemas.microsoft.com/office/drawing/2014/main" id="{929733D8-D0BA-ABD2-A5E9-0A3BAEA8330B}"/>
              </a:ext>
            </a:extLst>
          </p:cNvPr>
          <p:cNvSpPr>
            <a:spLocks noGrp="1"/>
          </p:cNvSpPr>
          <p:nvPr>
            <p:ph type="sldNum" sz="quarter" idx="12"/>
          </p:nvPr>
        </p:nvSpPr>
        <p:spPr>
          <a:xfrm>
            <a:off x="9700683" y="-16532"/>
            <a:ext cx="2540000" cy="457200"/>
          </a:xfrm>
        </p:spPr>
        <p:txBody>
          <a:bodyPr/>
          <a:lstStyle/>
          <a:p>
            <a:fld id="{8BD6E449-3554-473B-BE25-5F5374CC872B}" type="slidenum">
              <a:rPr lang="en-US" smtClean="0"/>
              <a:pPr/>
              <a:t>30</a:t>
            </a:fld>
            <a:endParaRPr lang="en-US" dirty="0"/>
          </a:p>
        </p:txBody>
      </p:sp>
    </p:spTree>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6">
            <a:extLst>
              <a:ext uri="{FF2B5EF4-FFF2-40B4-BE49-F238E27FC236}">
                <a16:creationId xmlns:a16="http://schemas.microsoft.com/office/drawing/2014/main" id="{8B5A8F10-B850-4FD4-A687-37AE64624D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1" y="1114426"/>
            <a:ext cx="4635500" cy="327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图片 3">
            <a:extLst>
              <a:ext uri="{FF2B5EF4-FFF2-40B4-BE49-F238E27FC236}">
                <a16:creationId xmlns:a16="http://schemas.microsoft.com/office/drawing/2014/main" id="{649B1B1D-B107-47F8-8836-E4F451C79E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2" y="1168401"/>
            <a:ext cx="4746625" cy="320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标题 1">
            <a:extLst>
              <a:ext uri="{FF2B5EF4-FFF2-40B4-BE49-F238E27FC236}">
                <a16:creationId xmlns:a16="http://schemas.microsoft.com/office/drawing/2014/main" id="{F62716D2-6DEC-4270-B403-34FD4CE87D88}"/>
              </a:ext>
            </a:extLst>
          </p:cNvPr>
          <p:cNvSpPr>
            <a:spLocks noGrp="1" noChangeArrowheads="1"/>
          </p:cNvSpPr>
          <p:nvPr>
            <p:ph type="title"/>
          </p:nvPr>
        </p:nvSpPr>
        <p:spPr/>
        <p:txBody>
          <a:bodyPr/>
          <a:lstStyle/>
          <a:p>
            <a:r>
              <a:rPr lang="en-US" altLang="zh-CN">
                <a:ea typeface="宋体" panose="02010600030101010101" pitchFamily="2" charset="-122"/>
              </a:rPr>
              <a:t>b-Jet Physics</a:t>
            </a:r>
            <a:endParaRPr lang="zh-CN" altLang="en-US" baseline="-25000">
              <a:ea typeface="宋体" panose="02010600030101010101" pitchFamily="2" charset="-122"/>
            </a:endParaRPr>
          </a:p>
        </p:txBody>
      </p:sp>
      <p:sp>
        <p:nvSpPr>
          <p:cNvPr id="20488" name="矩形 2">
            <a:extLst>
              <a:ext uri="{FF2B5EF4-FFF2-40B4-BE49-F238E27FC236}">
                <a16:creationId xmlns:a16="http://schemas.microsoft.com/office/drawing/2014/main" id="{94BEC390-1145-4E4A-9040-2E7998D1BB49}"/>
              </a:ext>
            </a:extLst>
          </p:cNvPr>
          <p:cNvSpPr>
            <a:spLocks noChangeArrowheads="1"/>
          </p:cNvSpPr>
          <p:nvPr/>
        </p:nvSpPr>
        <p:spPr bwMode="auto">
          <a:xfrm>
            <a:off x="4191002" y="4578350"/>
            <a:ext cx="7377606"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ClrTx/>
              <a:buFont typeface="Wingdings" panose="05000000000000000000" pitchFamily="2" charset="2"/>
              <a:buChar char="ü"/>
            </a:pPr>
            <a:r>
              <a:rPr lang="zh-CN" altLang="en-US" sz="1800" i="0" dirty="0">
                <a:latin typeface="Arial" panose="020B0604020202020204" pitchFamily="34" charset="0"/>
                <a:ea typeface="宋体" panose="02010600030101010101" pitchFamily="2" charset="-122"/>
                <a:cs typeface="Arial" panose="020B0604020202020204" pitchFamily="34" charset="0"/>
              </a:rPr>
              <a:t>First b-jet tagging at RHIC using precision-DCA </a:t>
            </a:r>
            <a:r>
              <a:rPr lang="en-US" altLang="zh-CN" sz="1800" i="0" dirty="0">
                <a:latin typeface="Arial" panose="020B0604020202020204" pitchFamily="34" charset="0"/>
                <a:ea typeface="宋体" panose="02010600030101010101" pitchFamily="2" charset="-122"/>
                <a:cs typeface="Arial" panose="020B0604020202020204" pitchFamily="34" charset="0"/>
              </a:rPr>
              <a:t>(Distance of Closest Approach) </a:t>
            </a:r>
            <a:r>
              <a:rPr lang="zh-CN" altLang="en-US" sz="1800" i="0" dirty="0">
                <a:latin typeface="Arial" panose="020B0604020202020204" pitchFamily="34" charset="0"/>
                <a:ea typeface="宋体" panose="02010600030101010101" pitchFamily="2" charset="-122"/>
                <a:cs typeface="Arial" panose="020B0604020202020204" pitchFamily="34" charset="0"/>
              </a:rPr>
              <a:t>track and secondary vertices tagger</a:t>
            </a:r>
            <a:r>
              <a:rPr lang="en-US" altLang="zh-CN" sz="1800" i="0" dirty="0">
                <a:latin typeface="Arial" panose="020B0604020202020204" pitchFamily="34" charset="0"/>
                <a:ea typeface="宋体" panose="02010600030101010101" pitchFamily="2" charset="-122"/>
                <a:cs typeface="Arial" panose="020B0604020202020204" pitchFamily="34" charset="0"/>
              </a:rPr>
              <a:t>.</a:t>
            </a:r>
            <a:r>
              <a:rPr lang="zh-CN" altLang="en-US" sz="1800" i="0" dirty="0">
                <a:latin typeface="Arial" panose="020B0604020202020204" pitchFamily="34" charset="0"/>
                <a:ea typeface="宋体" panose="02010600030101010101" pitchFamily="2" charset="-122"/>
                <a:cs typeface="Arial" panose="020B0604020202020204" pitchFamily="34" charset="0"/>
              </a:rPr>
              <a:t> </a:t>
            </a:r>
            <a:endParaRPr lang="en-US" altLang="zh-CN" sz="1800" i="0" dirty="0">
              <a:latin typeface="Arial" panose="020B0604020202020204" pitchFamily="34" charset="0"/>
              <a:ea typeface="宋体" panose="02010600030101010101" pitchFamily="2" charset="-122"/>
              <a:cs typeface="Arial" panose="020B0604020202020204" pitchFamily="34" charset="0"/>
            </a:endParaRPr>
          </a:p>
          <a:p>
            <a:pPr algn="just">
              <a:spcBef>
                <a:spcPct val="0"/>
              </a:spcBef>
              <a:buClrTx/>
              <a:buFont typeface="Wingdings" panose="05000000000000000000" pitchFamily="2" charset="2"/>
              <a:buChar char="ü"/>
            </a:pPr>
            <a:r>
              <a:rPr lang="en-US" altLang="zh-CN" sz="1800" i="0" dirty="0">
                <a:latin typeface="Arial" panose="020B0604020202020204" pitchFamily="34" charset="0"/>
                <a:ea typeface="宋体" panose="02010600030101010101" pitchFamily="2" charset="-122"/>
                <a:cs typeface="Arial" panose="020B0604020202020204" pitchFamily="34" charset="0"/>
              </a:rPr>
              <a:t>sPHENIX data will place stringent constraints on the b-quark coupling to the QGP.</a:t>
            </a:r>
          </a:p>
          <a:p>
            <a:pPr algn="just">
              <a:spcBef>
                <a:spcPct val="0"/>
              </a:spcBef>
              <a:buClrTx/>
              <a:buFont typeface="Wingdings" panose="05000000000000000000" pitchFamily="2" charset="2"/>
              <a:buChar char="ü"/>
            </a:pPr>
            <a:r>
              <a:rPr lang="en-US" altLang="zh-CN" sz="1800" i="0" dirty="0">
                <a:latin typeface="Arial" panose="020B0604020202020204" pitchFamily="34" charset="0"/>
                <a:ea typeface="宋体" panose="02010600030101010101" pitchFamily="2" charset="-122"/>
                <a:cs typeface="Arial" panose="020B0604020202020204" pitchFamily="34" charset="0"/>
              </a:rPr>
              <a:t>Back-to-back heavy-flavor jet pairs studying the propagation of quarks in the QGP.</a:t>
            </a:r>
          </a:p>
        </p:txBody>
      </p:sp>
      <p:pic>
        <p:nvPicPr>
          <p:cNvPr id="20490" name="图片 8">
            <a:extLst>
              <a:ext uri="{FF2B5EF4-FFF2-40B4-BE49-F238E27FC236}">
                <a16:creationId xmlns:a16="http://schemas.microsoft.com/office/drawing/2014/main" id="{FBD1ADDF-F1AB-4D75-9A95-A5115122A1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2" y="4173538"/>
            <a:ext cx="2319337" cy="241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3ED72181-1BEC-7B1B-4BCA-DDAC892D56EA}"/>
              </a:ext>
            </a:extLst>
          </p:cNvPr>
          <p:cNvSpPr>
            <a:spLocks noGrp="1"/>
          </p:cNvSpPr>
          <p:nvPr>
            <p:ph type="sldNum" sz="quarter" idx="12"/>
          </p:nvPr>
        </p:nvSpPr>
        <p:spPr>
          <a:xfrm>
            <a:off x="9700683" y="-16532"/>
            <a:ext cx="2540000" cy="457200"/>
          </a:xfrm>
        </p:spPr>
        <p:txBody>
          <a:bodyPr/>
          <a:lstStyle/>
          <a:p>
            <a:fld id="{8BD6E449-3554-473B-BE25-5F5374CC872B}" type="slidenum">
              <a:rPr lang="en-US" smtClean="0"/>
              <a:pPr/>
              <a:t>31</a:t>
            </a:fld>
            <a:endParaRPr lang="en-US" dirty="0"/>
          </a:p>
        </p:txBody>
      </p:sp>
    </p:spTree>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06" name="组合 2">
            <a:extLst>
              <a:ext uri="{FF2B5EF4-FFF2-40B4-BE49-F238E27FC236}">
                <a16:creationId xmlns:a16="http://schemas.microsoft.com/office/drawing/2014/main" id="{FEEA70C7-2764-475D-A3B4-E2AE39B4BBC6}"/>
              </a:ext>
            </a:extLst>
          </p:cNvPr>
          <p:cNvGrpSpPr>
            <a:grpSpLocks/>
          </p:cNvGrpSpPr>
          <p:nvPr/>
        </p:nvGrpSpPr>
        <p:grpSpPr bwMode="auto">
          <a:xfrm>
            <a:off x="5943602" y="1554164"/>
            <a:ext cx="5439786" cy="3753732"/>
            <a:chOff x="3514158" y="4003675"/>
            <a:chExt cx="4568537" cy="3240000"/>
          </a:xfrm>
        </p:grpSpPr>
        <p:pic>
          <p:nvPicPr>
            <p:cNvPr id="21517" name="图片 5">
              <a:extLst>
                <a:ext uri="{FF2B5EF4-FFF2-40B4-BE49-F238E27FC236}">
                  <a16:creationId xmlns:a16="http://schemas.microsoft.com/office/drawing/2014/main" id="{524D86CB-80D7-4109-A9C8-334B67EB8C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3351" y="4003675"/>
              <a:ext cx="4439344" cy="32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8" name="文本框 1">
              <a:extLst>
                <a:ext uri="{FF2B5EF4-FFF2-40B4-BE49-F238E27FC236}">
                  <a16:creationId xmlns:a16="http://schemas.microsoft.com/office/drawing/2014/main" id="{D52FB75C-E7F0-461A-967F-FD63122B7594}"/>
                </a:ext>
              </a:extLst>
            </p:cNvPr>
            <p:cNvSpPr txBox="1">
              <a:spLocks noChangeArrowheads="1"/>
            </p:cNvSpPr>
            <p:nvPr/>
          </p:nvSpPr>
          <p:spPr bwMode="auto">
            <a:xfrm rot="-5400000">
              <a:off x="3506359" y="4046390"/>
              <a:ext cx="385032" cy="36943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zh-CN" sz="1800">
                  <a:latin typeface="Arial" panose="020B0604020202020204" pitchFamily="34" charset="0"/>
                  <a:ea typeface="宋体" panose="02010600030101010101" pitchFamily="2" charset="-122"/>
                </a:rPr>
                <a:t>v</a:t>
              </a:r>
              <a:r>
                <a:rPr lang="en-US" altLang="zh-CN" sz="1800" baseline="-25000">
                  <a:latin typeface="Arial" panose="020B0604020202020204" pitchFamily="34" charset="0"/>
                  <a:ea typeface="宋体" panose="02010600030101010101" pitchFamily="2" charset="-122"/>
                </a:rPr>
                <a:t>2</a:t>
              </a:r>
              <a:endParaRPr lang="zh-CN" altLang="en-US" sz="1800" baseline="-25000">
                <a:latin typeface="Arial" panose="020B0604020202020204" pitchFamily="34" charset="0"/>
                <a:ea typeface="宋体" panose="02010600030101010101" pitchFamily="2" charset="-122"/>
              </a:endParaRPr>
            </a:p>
          </p:txBody>
        </p:sp>
      </p:grpSp>
      <p:sp>
        <p:nvSpPr>
          <p:cNvPr id="21507" name="标题 1">
            <a:extLst>
              <a:ext uri="{FF2B5EF4-FFF2-40B4-BE49-F238E27FC236}">
                <a16:creationId xmlns:a16="http://schemas.microsoft.com/office/drawing/2014/main" id="{F954BFB8-81AC-4A9F-883C-9DF8CC7BA1F4}"/>
              </a:ext>
            </a:extLst>
          </p:cNvPr>
          <p:cNvSpPr>
            <a:spLocks noGrp="1" noChangeArrowheads="1"/>
          </p:cNvSpPr>
          <p:nvPr>
            <p:ph type="title"/>
          </p:nvPr>
        </p:nvSpPr>
        <p:spPr/>
        <p:txBody>
          <a:bodyPr/>
          <a:lstStyle/>
          <a:p>
            <a:r>
              <a:rPr lang="en-US" altLang="zh-CN">
                <a:ea typeface="宋体" panose="02010600030101010101" pitchFamily="2" charset="-122"/>
              </a:rPr>
              <a:t>Open Heavy Flavor</a:t>
            </a:r>
            <a:endParaRPr lang="zh-CN" altLang="en-US">
              <a:ea typeface="宋体" panose="02010600030101010101" pitchFamily="2" charset="-122"/>
            </a:endParaRPr>
          </a:p>
        </p:txBody>
      </p:sp>
      <p:sp>
        <p:nvSpPr>
          <p:cNvPr id="21511" name="矩形 3">
            <a:extLst>
              <a:ext uri="{FF2B5EF4-FFF2-40B4-BE49-F238E27FC236}">
                <a16:creationId xmlns:a16="http://schemas.microsoft.com/office/drawing/2014/main" id="{C295C041-6092-4B1D-B2CA-5E37DD29F7F7}"/>
              </a:ext>
            </a:extLst>
          </p:cNvPr>
          <p:cNvSpPr>
            <a:spLocks noChangeArrowheads="1"/>
          </p:cNvSpPr>
          <p:nvPr/>
        </p:nvSpPr>
        <p:spPr bwMode="auto">
          <a:xfrm>
            <a:off x="1333501" y="5373216"/>
            <a:ext cx="97155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ClrTx/>
              <a:buFont typeface="Wingdings" panose="05000000000000000000" pitchFamily="2" charset="2"/>
              <a:buChar char="ü"/>
            </a:pPr>
            <a:r>
              <a:rPr lang="en-US" altLang="zh-CN" sz="1800" i="0" dirty="0">
                <a:latin typeface="Arial" panose="020B0604020202020204" pitchFamily="34" charset="0"/>
                <a:ea typeface="宋体" panose="02010600030101010101" pitchFamily="2" charset="-122"/>
                <a:cs typeface="Arial" panose="020B0604020202020204" pitchFamily="34" charset="0"/>
              </a:rPr>
              <a:t>Cleanly separate open bottom via DCA.</a:t>
            </a:r>
          </a:p>
          <a:p>
            <a:pPr algn="just">
              <a:spcBef>
                <a:spcPct val="0"/>
              </a:spcBef>
              <a:buClrTx/>
              <a:buFont typeface="Wingdings" panose="05000000000000000000" pitchFamily="2" charset="2"/>
              <a:buChar char="ü"/>
            </a:pPr>
            <a:r>
              <a:rPr lang="en-US" altLang="zh-CN" sz="1800" i="0" dirty="0">
                <a:latin typeface="Arial" panose="020B0604020202020204" pitchFamily="34" charset="0"/>
                <a:ea typeface="宋体" panose="02010600030101010101" pitchFamily="2" charset="-122"/>
                <a:cs typeface="Arial" panose="020B0604020202020204" pitchFamily="34" charset="0"/>
              </a:rPr>
              <a:t>Study mass dependence of energy loss and collectivity.</a:t>
            </a:r>
          </a:p>
          <a:p>
            <a:pPr algn="just">
              <a:spcBef>
                <a:spcPct val="0"/>
              </a:spcBef>
              <a:buClrTx/>
              <a:buFont typeface="Wingdings" panose="05000000000000000000" pitchFamily="2" charset="2"/>
              <a:buChar char="ü"/>
            </a:pPr>
            <a:r>
              <a:rPr lang="en-US" altLang="zh-CN" sz="1800" i="0" dirty="0">
                <a:latin typeface="Arial" panose="020B0604020202020204" pitchFamily="34" charset="0"/>
                <a:ea typeface="宋体" panose="02010600030101010101" pitchFamily="2" charset="-122"/>
                <a:cs typeface="Arial" panose="020B0604020202020204" pitchFamily="34" charset="0"/>
              </a:rPr>
              <a:t>Bottom quarks and light quarks are expected to be different for R</a:t>
            </a:r>
            <a:r>
              <a:rPr lang="en-US" altLang="zh-CN" sz="1800" i="0" baseline="-6000" dirty="0">
                <a:latin typeface="Arial" panose="020B0604020202020204" pitchFamily="34" charset="0"/>
                <a:ea typeface="宋体" panose="02010600030101010101" pitchFamily="2" charset="-122"/>
                <a:cs typeface="Arial" panose="020B0604020202020204" pitchFamily="34" charset="0"/>
              </a:rPr>
              <a:t>AA</a:t>
            </a:r>
            <a:r>
              <a:rPr lang="en-US" altLang="zh-CN" sz="1800" i="0" dirty="0">
                <a:latin typeface="Arial" panose="020B0604020202020204" pitchFamily="34" charset="0"/>
                <a:ea typeface="宋体" panose="02010600030101010101" pitchFamily="2" charset="-122"/>
                <a:cs typeface="Arial" panose="020B0604020202020204" pitchFamily="34" charset="0"/>
              </a:rPr>
              <a:t> and v</a:t>
            </a:r>
            <a:r>
              <a:rPr lang="en-US" altLang="zh-CN" sz="1800" i="0" baseline="-6000" dirty="0">
                <a:latin typeface="Arial" panose="020B0604020202020204" pitchFamily="34" charset="0"/>
                <a:ea typeface="宋体" panose="02010600030101010101" pitchFamily="2" charset="-122"/>
                <a:cs typeface="Arial" panose="020B0604020202020204" pitchFamily="34" charset="0"/>
              </a:rPr>
              <a:t>2</a:t>
            </a:r>
            <a:r>
              <a:rPr lang="en-US" altLang="zh-CN" sz="1800" i="0" dirty="0">
                <a:latin typeface="Arial" panose="020B0604020202020204" pitchFamily="34" charset="0"/>
                <a:ea typeface="宋体" panose="02010600030101010101" pitchFamily="2" charset="-122"/>
                <a:cs typeface="Arial" panose="020B0604020202020204" pitchFamily="34" charset="0"/>
              </a:rPr>
              <a:t> for </a:t>
            </a:r>
            <a:r>
              <a:rPr lang="en-US" altLang="zh-CN" sz="1800" i="0" dirty="0" err="1">
                <a:latin typeface="Arial" panose="020B0604020202020204" pitchFamily="34" charset="0"/>
                <a:ea typeface="宋体" panose="02010600030101010101" pitchFamily="2" charset="-122"/>
                <a:cs typeface="Arial" panose="020B0604020202020204" pitchFamily="34" charset="0"/>
              </a:rPr>
              <a:t>p</a:t>
            </a:r>
            <a:r>
              <a:rPr lang="en-US" altLang="zh-CN" sz="1800" i="0" baseline="-6000" dirty="0" err="1">
                <a:latin typeface="Arial" panose="020B0604020202020204" pitchFamily="34" charset="0"/>
                <a:ea typeface="宋体" panose="02010600030101010101" pitchFamily="2" charset="-122"/>
                <a:cs typeface="Arial" panose="020B0604020202020204" pitchFamily="34" charset="0"/>
              </a:rPr>
              <a:t>T</a:t>
            </a:r>
            <a:r>
              <a:rPr lang="en-US" altLang="zh-CN" sz="1800" i="0" dirty="0">
                <a:latin typeface="Arial" panose="020B0604020202020204" pitchFamily="34" charset="0"/>
                <a:ea typeface="宋体" panose="02010600030101010101" pitchFamily="2" charset="-122"/>
                <a:cs typeface="Arial" panose="020B0604020202020204" pitchFamily="34" charset="0"/>
              </a:rPr>
              <a:t> ≲ 15 GeV</a:t>
            </a:r>
          </a:p>
          <a:p>
            <a:pPr algn="just">
              <a:spcBef>
                <a:spcPct val="0"/>
              </a:spcBef>
              <a:buClrTx/>
              <a:buFont typeface="Wingdings" panose="05000000000000000000" pitchFamily="2" charset="2"/>
              <a:buChar char="ü"/>
            </a:pPr>
            <a:r>
              <a:rPr lang="en-US" altLang="zh-CN" sz="1800" i="0" dirty="0">
                <a:latin typeface="Arial" panose="020B0604020202020204" pitchFamily="34" charset="0"/>
                <a:ea typeface="宋体" panose="02010600030101010101" pitchFamily="2" charset="-122"/>
                <a:cs typeface="Arial" panose="020B0604020202020204" pitchFamily="34" charset="0"/>
              </a:rPr>
              <a:t>Will access b-quark R</a:t>
            </a:r>
            <a:r>
              <a:rPr lang="en-US" altLang="zh-CN" sz="1800" i="0" baseline="-25000" dirty="0">
                <a:latin typeface="Arial" panose="020B0604020202020204" pitchFamily="34" charset="0"/>
                <a:ea typeface="宋体" panose="02010600030101010101" pitchFamily="2" charset="-122"/>
                <a:cs typeface="Arial" panose="020B0604020202020204" pitchFamily="34" charset="0"/>
              </a:rPr>
              <a:t>AA</a:t>
            </a:r>
            <a:r>
              <a:rPr lang="en-US" altLang="zh-CN" sz="1800" i="0" dirty="0">
                <a:latin typeface="Arial" panose="020B0604020202020204" pitchFamily="34" charset="0"/>
                <a:ea typeface="宋体" panose="02010600030101010101" pitchFamily="2" charset="-122"/>
                <a:cs typeface="Arial" panose="020B0604020202020204" pitchFamily="34" charset="0"/>
              </a:rPr>
              <a:t> &amp; v</a:t>
            </a:r>
            <a:r>
              <a:rPr lang="en-US" altLang="zh-CN" sz="1800" i="0" baseline="-25000" dirty="0">
                <a:latin typeface="Arial" panose="020B0604020202020204" pitchFamily="34" charset="0"/>
                <a:ea typeface="宋体" panose="02010600030101010101" pitchFamily="2" charset="-122"/>
                <a:cs typeface="Arial" panose="020B0604020202020204" pitchFamily="34" charset="0"/>
              </a:rPr>
              <a:t>2</a:t>
            </a:r>
            <a:r>
              <a:rPr lang="en-US" altLang="zh-CN" sz="1800" i="0" dirty="0">
                <a:latin typeface="Arial" panose="020B0604020202020204" pitchFamily="34" charset="0"/>
                <a:ea typeface="宋体" panose="02010600030101010101" pitchFamily="2" charset="-122"/>
                <a:cs typeface="Arial" panose="020B0604020202020204" pitchFamily="34" charset="0"/>
              </a:rPr>
              <a:t> via non-prompt 𝐷</a:t>
            </a:r>
            <a:r>
              <a:rPr lang="en-US" altLang="zh-CN" sz="1800" i="0" baseline="30000" dirty="0">
                <a:latin typeface="Arial" panose="020B0604020202020204" pitchFamily="34" charset="0"/>
                <a:ea typeface="宋体" panose="02010600030101010101" pitchFamily="2" charset="-122"/>
                <a:cs typeface="Arial" panose="020B0604020202020204" pitchFamily="34" charset="0"/>
              </a:rPr>
              <a:t>0</a:t>
            </a:r>
            <a:r>
              <a:rPr lang="en-US" altLang="zh-CN" sz="1800" i="0" dirty="0">
                <a:latin typeface="Arial" panose="020B0604020202020204" pitchFamily="34" charset="0"/>
                <a:ea typeface="宋体" panose="02010600030101010101" pitchFamily="2" charset="-122"/>
                <a:cs typeface="Arial" panose="020B0604020202020204" pitchFamily="34" charset="0"/>
              </a:rPr>
              <a:t>, full b-hadron reconstruction</a:t>
            </a:r>
          </a:p>
        </p:txBody>
      </p:sp>
      <p:grpSp>
        <p:nvGrpSpPr>
          <p:cNvPr id="21513" name="组合 3">
            <a:extLst>
              <a:ext uri="{FF2B5EF4-FFF2-40B4-BE49-F238E27FC236}">
                <a16:creationId xmlns:a16="http://schemas.microsoft.com/office/drawing/2014/main" id="{77282D28-F8B0-4D23-9E32-F4BCFA4111AA}"/>
              </a:ext>
            </a:extLst>
          </p:cNvPr>
          <p:cNvGrpSpPr>
            <a:grpSpLocks/>
          </p:cNvGrpSpPr>
          <p:nvPr/>
        </p:nvGrpSpPr>
        <p:grpSpPr bwMode="auto">
          <a:xfrm>
            <a:off x="767408" y="1538289"/>
            <a:ext cx="5017443" cy="3762919"/>
            <a:chOff x="-32321" y="3987808"/>
            <a:chExt cx="4521477" cy="3247930"/>
          </a:xfrm>
        </p:grpSpPr>
        <p:pic>
          <p:nvPicPr>
            <p:cNvPr id="21515" name="图片 4">
              <a:extLst>
                <a:ext uri="{FF2B5EF4-FFF2-40B4-BE49-F238E27FC236}">
                  <a16:creationId xmlns:a16="http://schemas.microsoft.com/office/drawing/2014/main" id="{F0449B7B-8270-49BF-9AB9-7CB0C707DE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0" y="3995738"/>
              <a:ext cx="4484346" cy="32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6" name="文本框 16">
              <a:extLst>
                <a:ext uri="{FF2B5EF4-FFF2-40B4-BE49-F238E27FC236}">
                  <a16:creationId xmlns:a16="http://schemas.microsoft.com/office/drawing/2014/main" id="{6E421D22-F635-44F6-9107-1442C5A0553F}"/>
                </a:ext>
              </a:extLst>
            </p:cNvPr>
            <p:cNvSpPr txBox="1">
              <a:spLocks noChangeArrowheads="1"/>
            </p:cNvSpPr>
            <p:nvPr/>
          </p:nvSpPr>
          <p:spPr bwMode="auto">
            <a:xfrm rot="-5400000">
              <a:off x="-125918" y="4081405"/>
              <a:ext cx="556548" cy="3693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zh-CN" sz="1800">
                  <a:latin typeface="Arial" panose="020B0604020202020204" pitchFamily="34" charset="0"/>
                  <a:ea typeface="宋体" panose="02010600030101010101" pitchFamily="2" charset="-122"/>
                </a:rPr>
                <a:t>R</a:t>
              </a:r>
              <a:r>
                <a:rPr lang="en-US" altLang="zh-CN" sz="1800" baseline="-25000">
                  <a:latin typeface="Arial" panose="020B0604020202020204" pitchFamily="34" charset="0"/>
                  <a:ea typeface="宋体" panose="02010600030101010101" pitchFamily="2" charset="-122"/>
                </a:rPr>
                <a:t>AA</a:t>
              </a:r>
              <a:endParaRPr lang="zh-CN" altLang="en-US" sz="1800" baseline="-25000">
                <a:latin typeface="Arial" panose="020B0604020202020204" pitchFamily="34" charset="0"/>
                <a:ea typeface="宋体" panose="02010600030101010101" pitchFamily="2" charset="-122"/>
              </a:endParaRPr>
            </a:p>
          </p:txBody>
        </p:sp>
      </p:grpSp>
      <p:sp>
        <p:nvSpPr>
          <p:cNvPr id="2" name="Slide Number Placeholder 1">
            <a:extLst>
              <a:ext uri="{FF2B5EF4-FFF2-40B4-BE49-F238E27FC236}">
                <a16:creationId xmlns:a16="http://schemas.microsoft.com/office/drawing/2014/main" id="{5F70A3ED-45D5-5C43-6CE5-9F351C584DC4}"/>
              </a:ext>
            </a:extLst>
          </p:cNvPr>
          <p:cNvSpPr>
            <a:spLocks noGrp="1"/>
          </p:cNvSpPr>
          <p:nvPr>
            <p:ph type="sldNum" sz="quarter" idx="12"/>
          </p:nvPr>
        </p:nvSpPr>
        <p:spPr>
          <a:xfrm>
            <a:off x="9700683" y="-16532"/>
            <a:ext cx="2540000" cy="457200"/>
          </a:xfrm>
        </p:spPr>
        <p:txBody>
          <a:bodyPr/>
          <a:lstStyle/>
          <a:p>
            <a:fld id="{8BD6E449-3554-473B-BE25-5F5374CC872B}" type="slidenum">
              <a:rPr lang="en-US" smtClean="0"/>
              <a:pPr/>
              <a:t>32</a:t>
            </a:fld>
            <a:endParaRPr lang="en-US" dirty="0"/>
          </a:p>
        </p:txBody>
      </p:sp>
    </p:spTree>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A046D04-C149-EE01-0752-8F7FF6CA3DB2}"/>
              </a:ext>
            </a:extLst>
          </p:cNvPr>
          <p:cNvSpPr>
            <a:spLocks noGrp="1"/>
          </p:cNvSpPr>
          <p:nvPr>
            <p:ph type="title"/>
          </p:nvPr>
        </p:nvSpPr>
        <p:spPr/>
        <p:txBody>
          <a:bodyPr/>
          <a:lstStyle/>
          <a:p>
            <a:r>
              <a:rPr lang="en-US" dirty="0"/>
              <a:t>Two Examples (out of many) from This Workshop </a:t>
            </a:r>
          </a:p>
        </p:txBody>
      </p:sp>
      <p:sp>
        <p:nvSpPr>
          <p:cNvPr id="2" name="Content Placeholder 1">
            <a:extLst>
              <a:ext uri="{FF2B5EF4-FFF2-40B4-BE49-F238E27FC236}">
                <a16:creationId xmlns:a16="http://schemas.microsoft.com/office/drawing/2014/main" id="{34EC3253-A2E1-A512-425D-7C0F2CD6EB87}"/>
              </a:ext>
            </a:extLst>
          </p:cNvPr>
          <p:cNvSpPr>
            <a:spLocks noGrp="1"/>
          </p:cNvSpPr>
          <p:nvPr>
            <p:ph sz="half" idx="1"/>
          </p:nvPr>
        </p:nvSpPr>
        <p:spPr>
          <a:xfrm>
            <a:off x="263352" y="1196752"/>
            <a:ext cx="5481074" cy="5661248"/>
          </a:xfrm>
        </p:spPr>
        <p:txBody>
          <a:bodyPr/>
          <a:lstStyle/>
          <a:p>
            <a:pPr marL="0" indent="0">
              <a:buNone/>
            </a:pPr>
            <a:r>
              <a:rPr lang="en-US" sz="2400" dirty="0" err="1"/>
              <a:t>Bithika</a:t>
            </a:r>
            <a:r>
              <a:rPr lang="en-US" sz="2400" dirty="0"/>
              <a:t> </a:t>
            </a:r>
            <a:r>
              <a:rPr lang="en-US" sz="2400" dirty="0" err="1"/>
              <a:t>Karmakar</a:t>
            </a:r>
            <a:r>
              <a:rPr lang="en-US" sz="2400" dirty="0"/>
              <a:t>: </a:t>
            </a:r>
            <a:br>
              <a:rPr lang="en-US" sz="2400" dirty="0"/>
            </a:br>
            <a:r>
              <a:rPr lang="en-US" sz="2000" i="1" dirty="0"/>
              <a:t>Constraining </a:t>
            </a:r>
            <a:r>
              <a:rPr lang="en-US" sz="2000" i="1" dirty="0">
                <a:latin typeface="Symbol" pitchFamily="2" charset="2"/>
              </a:rPr>
              <a:t>h</a:t>
            </a:r>
            <a:r>
              <a:rPr lang="en-US" sz="2000" i="1" dirty="0"/>
              <a:t>/s Through High-</a:t>
            </a:r>
            <a:r>
              <a:rPr lang="en-US" sz="2000" i="1" dirty="0" err="1"/>
              <a:t>p</a:t>
            </a:r>
            <a:r>
              <a:rPr lang="en-US" sz="2000" i="1" baseline="-25000" dirty="0" err="1"/>
              <a:t>T</a:t>
            </a:r>
            <a:r>
              <a:rPr lang="en-US" sz="2000" i="1" dirty="0"/>
              <a:t> Tomography</a:t>
            </a:r>
            <a:br>
              <a:rPr lang="en-US" sz="2400" i="1" dirty="0"/>
            </a:br>
            <a:br>
              <a:rPr lang="en-US" sz="2400" i="1" dirty="0"/>
            </a:br>
            <a:br>
              <a:rPr lang="en-US" sz="2400" i="1" dirty="0"/>
            </a:br>
            <a:br>
              <a:rPr lang="en-US" sz="2400" i="1" dirty="0"/>
            </a:br>
            <a:br>
              <a:rPr lang="en-US" sz="2400" i="1" dirty="0"/>
            </a:br>
            <a:br>
              <a:rPr lang="en-US" sz="2400" i="1" dirty="0"/>
            </a:br>
            <a:br>
              <a:rPr lang="en-US" sz="2400" i="1" dirty="0"/>
            </a:br>
            <a:br>
              <a:rPr lang="en-US" sz="2400" i="1" dirty="0"/>
            </a:br>
            <a:br>
              <a:rPr lang="en-US" sz="2400" i="1" dirty="0"/>
            </a:br>
            <a:br>
              <a:rPr lang="en-US" sz="2400" i="1" dirty="0"/>
            </a:br>
            <a:br>
              <a:rPr lang="en-US" sz="2400" i="1" dirty="0"/>
            </a:br>
            <a:br>
              <a:rPr lang="en-US" sz="2400" i="1" dirty="0"/>
            </a:br>
            <a:endParaRPr lang="en-US" sz="2400" i="1" dirty="0"/>
          </a:p>
          <a:p>
            <a:pPr marL="0" indent="0">
              <a:buNone/>
            </a:pPr>
            <a:r>
              <a:rPr lang="en-US" sz="2400" dirty="0"/>
              <a:t>https://</a:t>
            </a:r>
            <a:r>
              <a:rPr lang="en-US" sz="2400" dirty="0" err="1"/>
              <a:t>arxiv.org</a:t>
            </a:r>
            <a:r>
              <a:rPr lang="en-US" sz="2400" dirty="0"/>
              <a:t>/abs/2305.11318</a:t>
            </a:r>
          </a:p>
        </p:txBody>
      </p:sp>
      <p:sp>
        <p:nvSpPr>
          <p:cNvPr id="4" name="Content Placeholder 3">
            <a:extLst>
              <a:ext uri="{FF2B5EF4-FFF2-40B4-BE49-F238E27FC236}">
                <a16:creationId xmlns:a16="http://schemas.microsoft.com/office/drawing/2014/main" id="{407C0CDC-C468-A869-30F2-9799676F77DC}"/>
              </a:ext>
            </a:extLst>
          </p:cNvPr>
          <p:cNvSpPr>
            <a:spLocks noGrp="1"/>
          </p:cNvSpPr>
          <p:nvPr>
            <p:ph sz="half" idx="2"/>
          </p:nvPr>
        </p:nvSpPr>
        <p:spPr>
          <a:xfrm>
            <a:off x="6384032" y="1196752"/>
            <a:ext cx="5807968" cy="5661248"/>
          </a:xfrm>
        </p:spPr>
        <p:txBody>
          <a:bodyPr/>
          <a:lstStyle/>
          <a:p>
            <a:pPr marL="0" indent="0">
              <a:buNone/>
            </a:pPr>
            <a:r>
              <a:rPr lang="en-US" sz="2400" dirty="0"/>
              <a:t>Shanshan Cao:</a:t>
            </a:r>
            <a:br>
              <a:rPr lang="en-US" sz="2400" dirty="0"/>
            </a:br>
            <a:r>
              <a:rPr lang="en-US" sz="1800" i="1" dirty="0"/>
              <a:t>Constraining the QGP Properties Using Heavy Quarks</a:t>
            </a:r>
            <a:br>
              <a:rPr lang="en-US" sz="2400" dirty="0"/>
            </a:br>
            <a:br>
              <a:rPr lang="en-US" sz="2400" dirty="0"/>
            </a:br>
            <a:br>
              <a:rPr lang="en-US" sz="2400" dirty="0"/>
            </a:br>
            <a:br>
              <a:rPr lang="en-US" sz="2400" dirty="0"/>
            </a:br>
            <a:br>
              <a:rPr lang="en-US" sz="2400" dirty="0"/>
            </a:br>
            <a:br>
              <a:rPr lang="en-US" sz="2400" dirty="0"/>
            </a:br>
            <a:br>
              <a:rPr lang="en-US" sz="2400" dirty="0"/>
            </a:br>
            <a:endParaRPr lang="en-US" sz="2400" dirty="0"/>
          </a:p>
          <a:p>
            <a:pPr marL="0" indent="0">
              <a:buNone/>
            </a:pPr>
            <a:endParaRPr lang="en-US" sz="2400" dirty="0"/>
          </a:p>
          <a:p>
            <a:pPr marL="1714500" lvl="4" indent="0">
              <a:buNone/>
            </a:pPr>
            <a:endParaRPr lang="en-US" sz="1400" dirty="0"/>
          </a:p>
          <a:p>
            <a:pPr marL="0" indent="0">
              <a:buNone/>
            </a:pPr>
            <a:endParaRPr lang="en-US" sz="2400" dirty="0"/>
          </a:p>
          <a:p>
            <a:pPr marL="800100" lvl="2" indent="0">
              <a:buNone/>
            </a:pPr>
            <a:br>
              <a:rPr lang="en-US" dirty="0"/>
            </a:br>
            <a:endParaRPr lang="en-US" dirty="0"/>
          </a:p>
          <a:p>
            <a:pPr marL="0" indent="0">
              <a:buNone/>
            </a:pPr>
            <a:r>
              <a:rPr lang="en-US" sz="2400" dirty="0"/>
              <a:t>https://</a:t>
            </a:r>
            <a:r>
              <a:rPr lang="en-US" sz="2400" dirty="0" err="1"/>
              <a:t>arxiv.org</a:t>
            </a:r>
            <a:r>
              <a:rPr lang="en-US" sz="2400" dirty="0"/>
              <a:t>/abs/2305.11318</a:t>
            </a:r>
            <a:endParaRPr lang="en-US" dirty="0"/>
          </a:p>
          <a:p>
            <a:endParaRPr lang="en-US" dirty="0"/>
          </a:p>
          <a:p>
            <a:pPr marL="0" indent="0">
              <a:buNone/>
            </a:pPr>
            <a:endParaRPr lang="en-US" dirty="0"/>
          </a:p>
        </p:txBody>
      </p:sp>
      <p:pic>
        <p:nvPicPr>
          <p:cNvPr id="6" name="Picture 5">
            <a:extLst>
              <a:ext uri="{FF2B5EF4-FFF2-40B4-BE49-F238E27FC236}">
                <a16:creationId xmlns:a16="http://schemas.microsoft.com/office/drawing/2014/main" id="{64B61863-4994-3DCD-8856-41DB7B7C4944}"/>
              </a:ext>
            </a:extLst>
          </p:cNvPr>
          <p:cNvPicPr>
            <a:picLocks noChangeAspect="1"/>
          </p:cNvPicPr>
          <p:nvPr/>
        </p:nvPicPr>
        <p:blipFill>
          <a:blip r:embed="rId2"/>
          <a:stretch>
            <a:fillRect/>
          </a:stretch>
        </p:blipFill>
        <p:spPr>
          <a:xfrm>
            <a:off x="573619" y="2273915"/>
            <a:ext cx="4356484" cy="4034698"/>
          </a:xfrm>
          <a:prstGeom prst="rect">
            <a:avLst/>
          </a:prstGeom>
        </p:spPr>
      </p:pic>
      <p:pic>
        <p:nvPicPr>
          <p:cNvPr id="7" name="Picture 6">
            <a:extLst>
              <a:ext uri="{FF2B5EF4-FFF2-40B4-BE49-F238E27FC236}">
                <a16:creationId xmlns:a16="http://schemas.microsoft.com/office/drawing/2014/main" id="{00172023-2091-C969-7370-F6940DD5B1DE}"/>
              </a:ext>
            </a:extLst>
          </p:cNvPr>
          <p:cNvPicPr>
            <a:picLocks noChangeAspect="1"/>
          </p:cNvPicPr>
          <p:nvPr/>
        </p:nvPicPr>
        <p:blipFill>
          <a:blip r:embed="rId3"/>
          <a:stretch>
            <a:fillRect/>
          </a:stretch>
        </p:blipFill>
        <p:spPr>
          <a:xfrm>
            <a:off x="6780076" y="2286601"/>
            <a:ext cx="4179439" cy="3770691"/>
          </a:xfrm>
          <a:prstGeom prst="rect">
            <a:avLst/>
          </a:prstGeom>
        </p:spPr>
      </p:pic>
      <p:pic>
        <p:nvPicPr>
          <p:cNvPr id="9" name="Picture 8">
            <a:extLst>
              <a:ext uri="{FF2B5EF4-FFF2-40B4-BE49-F238E27FC236}">
                <a16:creationId xmlns:a16="http://schemas.microsoft.com/office/drawing/2014/main" id="{C1567FC1-75C6-6AF5-FBC9-E0E17BBB3B20}"/>
              </a:ext>
            </a:extLst>
          </p:cNvPr>
          <p:cNvPicPr>
            <a:picLocks noChangeAspect="1"/>
          </p:cNvPicPr>
          <p:nvPr/>
        </p:nvPicPr>
        <p:blipFill>
          <a:blip r:embed="rId4"/>
          <a:stretch>
            <a:fillRect/>
          </a:stretch>
        </p:blipFill>
        <p:spPr>
          <a:xfrm>
            <a:off x="6492044" y="1909432"/>
            <a:ext cx="3744416" cy="530560"/>
          </a:xfrm>
          <a:prstGeom prst="rect">
            <a:avLst/>
          </a:prstGeom>
        </p:spPr>
      </p:pic>
      <p:sp>
        <p:nvSpPr>
          <p:cNvPr id="13" name="Slide Number Placeholder 1">
            <a:extLst>
              <a:ext uri="{FF2B5EF4-FFF2-40B4-BE49-F238E27FC236}">
                <a16:creationId xmlns:a16="http://schemas.microsoft.com/office/drawing/2014/main" id="{92C328BF-C04A-2620-E7F7-14D2EE6EEA4E}"/>
              </a:ext>
            </a:extLst>
          </p:cNvPr>
          <p:cNvSpPr>
            <a:spLocks noGrp="1"/>
          </p:cNvSpPr>
          <p:nvPr>
            <p:ph type="sldNum" sz="quarter" idx="12"/>
          </p:nvPr>
        </p:nvSpPr>
        <p:spPr>
          <a:xfrm>
            <a:off x="9700683" y="-16532"/>
            <a:ext cx="2540000" cy="457200"/>
          </a:xfrm>
        </p:spPr>
        <p:txBody>
          <a:bodyPr/>
          <a:lstStyle/>
          <a:p>
            <a:fld id="{8BD6E449-3554-473B-BE25-5F5374CC872B}" type="slidenum">
              <a:rPr lang="en-US" smtClean="0"/>
              <a:pPr/>
              <a:t>33</a:t>
            </a:fld>
            <a:endParaRPr lang="en-US" dirty="0"/>
          </a:p>
        </p:txBody>
      </p:sp>
      <p:pic>
        <p:nvPicPr>
          <p:cNvPr id="8" name="Picture 7">
            <a:extLst>
              <a:ext uri="{FF2B5EF4-FFF2-40B4-BE49-F238E27FC236}">
                <a16:creationId xmlns:a16="http://schemas.microsoft.com/office/drawing/2014/main" id="{41850AE0-3EDE-CF8E-8D1C-AC65C703036A}"/>
              </a:ext>
            </a:extLst>
          </p:cNvPr>
          <p:cNvPicPr>
            <a:picLocks noChangeAspect="1"/>
          </p:cNvPicPr>
          <p:nvPr/>
        </p:nvPicPr>
        <p:blipFill>
          <a:blip r:embed="rId5"/>
          <a:stretch>
            <a:fillRect/>
          </a:stretch>
        </p:blipFill>
        <p:spPr>
          <a:xfrm>
            <a:off x="407368" y="1980345"/>
            <a:ext cx="4989748" cy="355173"/>
          </a:xfrm>
          <a:prstGeom prst="rect">
            <a:avLst/>
          </a:prstGeom>
        </p:spPr>
      </p:pic>
    </p:spTree>
    <p:extLst>
      <p:ext uri="{BB962C8B-B14F-4D97-AF65-F5344CB8AC3E}">
        <p14:creationId xmlns:p14="http://schemas.microsoft.com/office/powerpoint/2010/main" val="2102390463"/>
      </p:ext>
    </p:extLst>
  </p:cSld>
  <p:clrMapOvr>
    <a:masterClrMapping/>
  </p:clrMapOvr>
  <p:transition spd="slow">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A046D04-C149-EE01-0752-8F7FF6CA3DB2}"/>
              </a:ext>
            </a:extLst>
          </p:cNvPr>
          <p:cNvSpPr>
            <a:spLocks noGrp="1"/>
          </p:cNvSpPr>
          <p:nvPr>
            <p:ph type="title"/>
          </p:nvPr>
        </p:nvSpPr>
        <p:spPr/>
        <p:txBody>
          <a:bodyPr/>
          <a:lstStyle/>
          <a:p>
            <a:r>
              <a:rPr lang="en-US" dirty="0"/>
              <a:t>Two Examples (out of many) from This Workshop </a:t>
            </a:r>
          </a:p>
        </p:txBody>
      </p:sp>
      <p:sp>
        <p:nvSpPr>
          <p:cNvPr id="2" name="Content Placeholder 1">
            <a:extLst>
              <a:ext uri="{FF2B5EF4-FFF2-40B4-BE49-F238E27FC236}">
                <a16:creationId xmlns:a16="http://schemas.microsoft.com/office/drawing/2014/main" id="{34EC3253-A2E1-A512-425D-7C0F2CD6EB87}"/>
              </a:ext>
            </a:extLst>
          </p:cNvPr>
          <p:cNvSpPr>
            <a:spLocks noGrp="1"/>
          </p:cNvSpPr>
          <p:nvPr>
            <p:ph sz="half" idx="1"/>
          </p:nvPr>
        </p:nvSpPr>
        <p:spPr>
          <a:xfrm>
            <a:off x="263352" y="1196752"/>
            <a:ext cx="5481074" cy="5661248"/>
          </a:xfrm>
        </p:spPr>
        <p:txBody>
          <a:bodyPr/>
          <a:lstStyle/>
          <a:p>
            <a:pPr marL="0" indent="0">
              <a:buNone/>
            </a:pPr>
            <a:r>
              <a:rPr lang="en-US" sz="2400" dirty="0" err="1"/>
              <a:t>Bithika</a:t>
            </a:r>
            <a:r>
              <a:rPr lang="en-US" sz="2400" dirty="0"/>
              <a:t> </a:t>
            </a:r>
            <a:r>
              <a:rPr lang="en-US" sz="2400" dirty="0" err="1"/>
              <a:t>Karmakar</a:t>
            </a:r>
            <a:r>
              <a:rPr lang="en-US" sz="2400" dirty="0"/>
              <a:t>: </a:t>
            </a:r>
            <a:br>
              <a:rPr lang="en-US" sz="2400" dirty="0"/>
            </a:br>
            <a:r>
              <a:rPr lang="en-US" sz="2000" i="1" dirty="0"/>
              <a:t>Constraining </a:t>
            </a:r>
            <a:r>
              <a:rPr lang="en-US" sz="2000" i="1" dirty="0">
                <a:latin typeface="Symbol" pitchFamily="2" charset="2"/>
              </a:rPr>
              <a:t>h</a:t>
            </a:r>
            <a:r>
              <a:rPr lang="en-US" sz="2000" i="1" dirty="0"/>
              <a:t>/s Through High-</a:t>
            </a:r>
            <a:r>
              <a:rPr lang="en-US" sz="2000" i="1" dirty="0" err="1"/>
              <a:t>p</a:t>
            </a:r>
            <a:r>
              <a:rPr lang="en-US" sz="2000" i="1" baseline="-25000" dirty="0" err="1"/>
              <a:t>T</a:t>
            </a:r>
            <a:r>
              <a:rPr lang="en-US" sz="2000" i="1" dirty="0"/>
              <a:t> Tomography</a:t>
            </a:r>
            <a:br>
              <a:rPr lang="en-US" sz="2400" i="1" dirty="0"/>
            </a:br>
            <a:br>
              <a:rPr lang="en-US" sz="2400" i="1" dirty="0"/>
            </a:br>
            <a:br>
              <a:rPr lang="en-US" sz="2400" i="1" dirty="0"/>
            </a:br>
            <a:br>
              <a:rPr lang="en-US" sz="2400" i="1" dirty="0"/>
            </a:br>
            <a:br>
              <a:rPr lang="en-US" sz="2400" i="1" dirty="0"/>
            </a:br>
            <a:br>
              <a:rPr lang="en-US" sz="2400" i="1" dirty="0"/>
            </a:br>
            <a:br>
              <a:rPr lang="en-US" sz="2400" i="1" dirty="0"/>
            </a:br>
            <a:br>
              <a:rPr lang="en-US" sz="2400" i="1" dirty="0"/>
            </a:br>
            <a:br>
              <a:rPr lang="en-US" sz="2400" i="1" dirty="0"/>
            </a:br>
            <a:br>
              <a:rPr lang="en-US" sz="2400" i="1" dirty="0"/>
            </a:br>
            <a:br>
              <a:rPr lang="en-US" sz="2400" i="1" dirty="0"/>
            </a:br>
            <a:br>
              <a:rPr lang="en-US" sz="2400" i="1" dirty="0"/>
            </a:br>
            <a:endParaRPr lang="en-US" sz="2400" i="1" dirty="0"/>
          </a:p>
          <a:p>
            <a:pPr marL="0" indent="0">
              <a:buNone/>
            </a:pPr>
            <a:r>
              <a:rPr lang="en-US" sz="2400" dirty="0"/>
              <a:t>https://</a:t>
            </a:r>
            <a:r>
              <a:rPr lang="en-US" sz="2400" dirty="0" err="1"/>
              <a:t>arxiv.org</a:t>
            </a:r>
            <a:r>
              <a:rPr lang="en-US" sz="2400" dirty="0"/>
              <a:t>/abs/2305.11318</a:t>
            </a:r>
          </a:p>
        </p:txBody>
      </p:sp>
      <p:sp>
        <p:nvSpPr>
          <p:cNvPr id="4" name="Content Placeholder 3">
            <a:extLst>
              <a:ext uri="{FF2B5EF4-FFF2-40B4-BE49-F238E27FC236}">
                <a16:creationId xmlns:a16="http://schemas.microsoft.com/office/drawing/2014/main" id="{407C0CDC-C468-A869-30F2-9799676F77DC}"/>
              </a:ext>
            </a:extLst>
          </p:cNvPr>
          <p:cNvSpPr>
            <a:spLocks noGrp="1"/>
          </p:cNvSpPr>
          <p:nvPr>
            <p:ph sz="half" idx="2"/>
          </p:nvPr>
        </p:nvSpPr>
        <p:spPr>
          <a:xfrm>
            <a:off x="6384032" y="1196752"/>
            <a:ext cx="5807968" cy="5661248"/>
          </a:xfrm>
        </p:spPr>
        <p:txBody>
          <a:bodyPr/>
          <a:lstStyle/>
          <a:p>
            <a:pPr marL="0" indent="0">
              <a:buNone/>
            </a:pPr>
            <a:r>
              <a:rPr lang="en-US" sz="2400" dirty="0"/>
              <a:t>Shanshan Cao:</a:t>
            </a:r>
            <a:br>
              <a:rPr lang="en-US" sz="2400" dirty="0"/>
            </a:br>
            <a:r>
              <a:rPr lang="en-US" sz="1800" i="1" dirty="0"/>
              <a:t>Constraining the QGP Properties Using Heavy Quarks</a:t>
            </a:r>
            <a:br>
              <a:rPr lang="en-US" sz="2400" dirty="0"/>
            </a:br>
            <a:br>
              <a:rPr lang="en-US" sz="2400" dirty="0"/>
            </a:br>
            <a:br>
              <a:rPr lang="en-US" sz="2400" dirty="0"/>
            </a:br>
            <a:br>
              <a:rPr lang="en-US" sz="2400" dirty="0"/>
            </a:br>
            <a:br>
              <a:rPr lang="en-US" sz="2400" dirty="0"/>
            </a:br>
            <a:br>
              <a:rPr lang="en-US" sz="2400" dirty="0"/>
            </a:br>
            <a:br>
              <a:rPr lang="en-US" sz="2400" dirty="0"/>
            </a:br>
            <a:endParaRPr lang="en-US" sz="2400" dirty="0"/>
          </a:p>
          <a:p>
            <a:pPr marL="0" indent="0">
              <a:buNone/>
            </a:pPr>
            <a:endParaRPr lang="en-US" sz="2400" dirty="0"/>
          </a:p>
          <a:p>
            <a:pPr marL="1714500" lvl="4" indent="0">
              <a:buNone/>
            </a:pPr>
            <a:endParaRPr lang="en-US" sz="1400" dirty="0"/>
          </a:p>
          <a:p>
            <a:pPr marL="0" indent="0">
              <a:buNone/>
            </a:pPr>
            <a:endParaRPr lang="en-US" sz="2400" dirty="0"/>
          </a:p>
          <a:p>
            <a:pPr marL="800100" lvl="2" indent="0">
              <a:buNone/>
            </a:pPr>
            <a:br>
              <a:rPr lang="en-US" dirty="0"/>
            </a:br>
            <a:endParaRPr lang="en-US" dirty="0"/>
          </a:p>
          <a:p>
            <a:pPr marL="0" indent="0">
              <a:buNone/>
            </a:pPr>
            <a:r>
              <a:rPr lang="en-US" sz="2400" dirty="0"/>
              <a:t>https://</a:t>
            </a:r>
            <a:r>
              <a:rPr lang="en-US" sz="2400" dirty="0" err="1"/>
              <a:t>arxiv.org</a:t>
            </a:r>
            <a:r>
              <a:rPr lang="en-US" sz="2400" dirty="0"/>
              <a:t>/abs/2305.11318</a:t>
            </a:r>
            <a:endParaRPr lang="en-US" dirty="0"/>
          </a:p>
          <a:p>
            <a:endParaRPr lang="en-US" dirty="0"/>
          </a:p>
          <a:p>
            <a:pPr marL="0" indent="0">
              <a:buNone/>
            </a:pPr>
            <a:endParaRPr lang="en-US" dirty="0"/>
          </a:p>
        </p:txBody>
      </p:sp>
      <p:pic>
        <p:nvPicPr>
          <p:cNvPr id="6" name="Picture 5">
            <a:extLst>
              <a:ext uri="{FF2B5EF4-FFF2-40B4-BE49-F238E27FC236}">
                <a16:creationId xmlns:a16="http://schemas.microsoft.com/office/drawing/2014/main" id="{64B61863-4994-3DCD-8856-41DB7B7C4944}"/>
              </a:ext>
            </a:extLst>
          </p:cNvPr>
          <p:cNvPicPr>
            <a:picLocks noChangeAspect="1"/>
          </p:cNvPicPr>
          <p:nvPr/>
        </p:nvPicPr>
        <p:blipFill>
          <a:blip r:embed="rId2"/>
          <a:stretch>
            <a:fillRect/>
          </a:stretch>
        </p:blipFill>
        <p:spPr>
          <a:xfrm>
            <a:off x="573619" y="2273915"/>
            <a:ext cx="4356484" cy="4034698"/>
          </a:xfrm>
          <a:prstGeom prst="rect">
            <a:avLst/>
          </a:prstGeom>
        </p:spPr>
      </p:pic>
      <p:pic>
        <p:nvPicPr>
          <p:cNvPr id="7" name="Picture 6">
            <a:extLst>
              <a:ext uri="{FF2B5EF4-FFF2-40B4-BE49-F238E27FC236}">
                <a16:creationId xmlns:a16="http://schemas.microsoft.com/office/drawing/2014/main" id="{00172023-2091-C969-7370-F6940DD5B1DE}"/>
              </a:ext>
            </a:extLst>
          </p:cNvPr>
          <p:cNvPicPr>
            <a:picLocks noChangeAspect="1"/>
          </p:cNvPicPr>
          <p:nvPr/>
        </p:nvPicPr>
        <p:blipFill>
          <a:blip r:embed="rId3"/>
          <a:stretch>
            <a:fillRect/>
          </a:stretch>
        </p:blipFill>
        <p:spPr>
          <a:xfrm>
            <a:off x="6780076" y="2286601"/>
            <a:ext cx="4179439" cy="3770691"/>
          </a:xfrm>
          <a:prstGeom prst="rect">
            <a:avLst/>
          </a:prstGeom>
        </p:spPr>
      </p:pic>
      <p:pic>
        <p:nvPicPr>
          <p:cNvPr id="9" name="Picture 8">
            <a:extLst>
              <a:ext uri="{FF2B5EF4-FFF2-40B4-BE49-F238E27FC236}">
                <a16:creationId xmlns:a16="http://schemas.microsoft.com/office/drawing/2014/main" id="{C1567FC1-75C6-6AF5-FBC9-E0E17BBB3B20}"/>
              </a:ext>
            </a:extLst>
          </p:cNvPr>
          <p:cNvPicPr>
            <a:picLocks noChangeAspect="1"/>
          </p:cNvPicPr>
          <p:nvPr/>
        </p:nvPicPr>
        <p:blipFill>
          <a:blip r:embed="rId4"/>
          <a:stretch>
            <a:fillRect/>
          </a:stretch>
        </p:blipFill>
        <p:spPr>
          <a:xfrm>
            <a:off x="6492044" y="1909432"/>
            <a:ext cx="3744416" cy="530560"/>
          </a:xfrm>
          <a:prstGeom prst="rect">
            <a:avLst/>
          </a:prstGeom>
        </p:spPr>
      </p:pic>
      <p:grpSp>
        <p:nvGrpSpPr>
          <p:cNvPr id="10" name="组合 3">
            <a:extLst>
              <a:ext uri="{FF2B5EF4-FFF2-40B4-BE49-F238E27FC236}">
                <a16:creationId xmlns:a16="http://schemas.microsoft.com/office/drawing/2014/main" id="{75FA4F8B-5974-39FA-BB79-D07803D339B8}"/>
              </a:ext>
            </a:extLst>
          </p:cNvPr>
          <p:cNvGrpSpPr>
            <a:grpSpLocks/>
          </p:cNvGrpSpPr>
          <p:nvPr/>
        </p:nvGrpSpPr>
        <p:grpSpPr bwMode="auto">
          <a:xfrm>
            <a:off x="8825079" y="2578008"/>
            <a:ext cx="3366922" cy="2651192"/>
            <a:chOff x="-32321" y="3987808"/>
            <a:chExt cx="4521477" cy="3247930"/>
          </a:xfrm>
        </p:grpSpPr>
        <p:pic>
          <p:nvPicPr>
            <p:cNvPr id="11" name="图片 4">
              <a:extLst>
                <a:ext uri="{FF2B5EF4-FFF2-40B4-BE49-F238E27FC236}">
                  <a16:creationId xmlns:a16="http://schemas.microsoft.com/office/drawing/2014/main" id="{73B61ED1-E97A-46E4-D3C2-07D3D8F5A5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10" y="3995738"/>
              <a:ext cx="4484346" cy="32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文本框 16">
              <a:extLst>
                <a:ext uri="{FF2B5EF4-FFF2-40B4-BE49-F238E27FC236}">
                  <a16:creationId xmlns:a16="http://schemas.microsoft.com/office/drawing/2014/main" id="{BF5FE1AB-4374-6445-6BD6-AF71BAEA1387}"/>
                </a:ext>
              </a:extLst>
            </p:cNvPr>
            <p:cNvSpPr txBox="1">
              <a:spLocks noChangeArrowheads="1"/>
            </p:cNvSpPr>
            <p:nvPr/>
          </p:nvSpPr>
          <p:spPr bwMode="auto">
            <a:xfrm rot="-5400000">
              <a:off x="-125918" y="4081405"/>
              <a:ext cx="556548" cy="3693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zh-CN" sz="1800">
                  <a:latin typeface="Arial" panose="020B0604020202020204" pitchFamily="34" charset="0"/>
                  <a:ea typeface="宋体" panose="02010600030101010101" pitchFamily="2" charset="-122"/>
                </a:rPr>
                <a:t>R</a:t>
              </a:r>
              <a:r>
                <a:rPr lang="en-US" altLang="zh-CN" sz="1800" baseline="-25000">
                  <a:latin typeface="Arial" panose="020B0604020202020204" pitchFamily="34" charset="0"/>
                  <a:ea typeface="宋体" panose="02010600030101010101" pitchFamily="2" charset="-122"/>
                </a:rPr>
                <a:t>AA</a:t>
              </a:r>
              <a:endParaRPr lang="zh-CN" altLang="en-US" sz="1800" baseline="-25000">
                <a:latin typeface="Arial" panose="020B0604020202020204" pitchFamily="34" charset="0"/>
                <a:ea typeface="宋体" panose="02010600030101010101" pitchFamily="2" charset="-122"/>
              </a:endParaRPr>
            </a:p>
          </p:txBody>
        </p:sp>
      </p:grpSp>
      <p:sp>
        <p:nvSpPr>
          <p:cNvPr id="8" name="Slide Number Placeholder 1">
            <a:extLst>
              <a:ext uri="{FF2B5EF4-FFF2-40B4-BE49-F238E27FC236}">
                <a16:creationId xmlns:a16="http://schemas.microsoft.com/office/drawing/2014/main" id="{CE0E872D-D24E-937B-8FCC-ADADB3319CFD}"/>
              </a:ext>
            </a:extLst>
          </p:cNvPr>
          <p:cNvSpPr>
            <a:spLocks noGrp="1"/>
          </p:cNvSpPr>
          <p:nvPr>
            <p:ph type="sldNum" sz="quarter" idx="12"/>
          </p:nvPr>
        </p:nvSpPr>
        <p:spPr>
          <a:xfrm>
            <a:off x="9700683" y="-16532"/>
            <a:ext cx="2540000" cy="457200"/>
          </a:xfrm>
        </p:spPr>
        <p:txBody>
          <a:bodyPr/>
          <a:lstStyle/>
          <a:p>
            <a:fld id="{8BD6E449-3554-473B-BE25-5F5374CC872B}" type="slidenum">
              <a:rPr lang="en-US" smtClean="0"/>
              <a:pPr/>
              <a:t>34</a:t>
            </a:fld>
            <a:endParaRPr lang="en-US" dirty="0"/>
          </a:p>
        </p:txBody>
      </p:sp>
      <p:pic>
        <p:nvPicPr>
          <p:cNvPr id="13" name="Picture 12">
            <a:extLst>
              <a:ext uri="{FF2B5EF4-FFF2-40B4-BE49-F238E27FC236}">
                <a16:creationId xmlns:a16="http://schemas.microsoft.com/office/drawing/2014/main" id="{1188EE7B-7F22-B908-1C09-F276B85A0638}"/>
              </a:ext>
            </a:extLst>
          </p:cNvPr>
          <p:cNvPicPr>
            <a:picLocks noChangeAspect="1"/>
          </p:cNvPicPr>
          <p:nvPr/>
        </p:nvPicPr>
        <p:blipFill>
          <a:blip r:embed="rId6"/>
          <a:stretch>
            <a:fillRect/>
          </a:stretch>
        </p:blipFill>
        <p:spPr>
          <a:xfrm>
            <a:off x="381045" y="1949022"/>
            <a:ext cx="4770502" cy="339567"/>
          </a:xfrm>
          <a:prstGeom prst="rect">
            <a:avLst/>
          </a:prstGeom>
        </p:spPr>
      </p:pic>
    </p:spTree>
    <p:extLst>
      <p:ext uri="{BB962C8B-B14F-4D97-AF65-F5344CB8AC3E}">
        <p14:creationId xmlns:p14="http://schemas.microsoft.com/office/powerpoint/2010/main" val="2320236106"/>
      </p:ext>
    </p:extLst>
  </p:cSld>
  <p:clrMapOvr>
    <a:masterClrMapping/>
  </p:clrMapOvr>
  <p:transition spd="slow">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43B6876E-6091-6202-4758-4F56EF9783C0}"/>
              </a:ext>
            </a:extLst>
          </p:cNvPr>
          <p:cNvSpPr>
            <a:spLocks noGrp="1"/>
          </p:cNvSpPr>
          <p:nvPr>
            <p:ph idx="1"/>
          </p:nvPr>
        </p:nvSpPr>
        <p:spPr/>
        <p:txBody>
          <a:bodyPr/>
          <a:lstStyle/>
          <a:p>
            <a:r>
              <a:rPr lang="en-US" dirty="0"/>
              <a:t>Commissioning!</a:t>
            </a:r>
          </a:p>
          <a:p>
            <a:pPr lvl="1"/>
            <a:r>
              <a:rPr lang="en-US" dirty="0"/>
              <a:t>200 GeV </a:t>
            </a:r>
            <a:r>
              <a:rPr lang="en-US" dirty="0" err="1"/>
              <a:t>Au+Au</a:t>
            </a:r>
            <a:br>
              <a:rPr lang="en-US" dirty="0"/>
            </a:br>
            <a:endParaRPr lang="en-US" dirty="0"/>
          </a:p>
          <a:p>
            <a:pPr lvl="1"/>
            <a:endParaRPr lang="en-US" dirty="0"/>
          </a:p>
          <a:p>
            <a:pPr marL="0" indent="0">
              <a:buNone/>
            </a:pPr>
            <a:endParaRPr lang="en-US" dirty="0"/>
          </a:p>
        </p:txBody>
      </p:sp>
      <p:sp>
        <p:nvSpPr>
          <p:cNvPr id="5" name="Title 4">
            <a:extLst>
              <a:ext uri="{FF2B5EF4-FFF2-40B4-BE49-F238E27FC236}">
                <a16:creationId xmlns:a16="http://schemas.microsoft.com/office/drawing/2014/main" id="{5B952BFA-A779-ABE1-D865-348A2BD33679}"/>
              </a:ext>
            </a:extLst>
          </p:cNvPr>
          <p:cNvSpPr>
            <a:spLocks noGrp="1"/>
          </p:cNvSpPr>
          <p:nvPr>
            <p:ph type="title"/>
          </p:nvPr>
        </p:nvSpPr>
        <p:spPr/>
        <p:txBody>
          <a:bodyPr/>
          <a:lstStyle/>
          <a:p>
            <a:r>
              <a:rPr lang="en-US" dirty="0"/>
              <a:t>Current sPHENIX Status</a:t>
            </a:r>
          </a:p>
        </p:txBody>
      </p:sp>
      <p:sp>
        <p:nvSpPr>
          <p:cNvPr id="10" name="Slide Number Placeholder 1">
            <a:extLst>
              <a:ext uri="{FF2B5EF4-FFF2-40B4-BE49-F238E27FC236}">
                <a16:creationId xmlns:a16="http://schemas.microsoft.com/office/drawing/2014/main" id="{781BCCD3-E5C3-57C5-4658-65A003CDD65F}"/>
              </a:ext>
            </a:extLst>
          </p:cNvPr>
          <p:cNvSpPr>
            <a:spLocks noGrp="1"/>
          </p:cNvSpPr>
          <p:nvPr>
            <p:ph type="sldNum" sz="quarter" idx="12"/>
          </p:nvPr>
        </p:nvSpPr>
        <p:spPr>
          <a:xfrm>
            <a:off x="9700683" y="-16532"/>
            <a:ext cx="2540000" cy="457200"/>
          </a:xfrm>
        </p:spPr>
        <p:txBody>
          <a:bodyPr/>
          <a:lstStyle/>
          <a:p>
            <a:fld id="{8BD6E449-3554-473B-BE25-5F5374CC872B}" type="slidenum">
              <a:rPr lang="en-US" smtClean="0"/>
              <a:pPr/>
              <a:t>35</a:t>
            </a:fld>
            <a:endParaRPr lang="en-US" dirty="0"/>
          </a:p>
        </p:txBody>
      </p:sp>
      <p:pic>
        <p:nvPicPr>
          <p:cNvPr id="2" name="Picture 1">
            <a:extLst>
              <a:ext uri="{FF2B5EF4-FFF2-40B4-BE49-F238E27FC236}">
                <a16:creationId xmlns:a16="http://schemas.microsoft.com/office/drawing/2014/main" id="{29C70585-8179-599C-E397-2DE4B9E8D6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5840" y="1012449"/>
            <a:ext cx="5845551" cy="5845551"/>
          </a:xfrm>
          <a:prstGeom prst="rect">
            <a:avLst/>
          </a:prstGeom>
        </p:spPr>
      </p:pic>
    </p:spTree>
    <p:extLst>
      <p:ext uri="{BB962C8B-B14F-4D97-AF65-F5344CB8AC3E}">
        <p14:creationId xmlns:p14="http://schemas.microsoft.com/office/powerpoint/2010/main" val="2398700803"/>
      </p:ext>
    </p:extLst>
  </p:cSld>
  <p:clrMapOvr>
    <a:masterClrMapping/>
  </p:clrMapOvr>
  <p:transition spd="slow">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43B6876E-6091-6202-4758-4F56EF9783C0}"/>
              </a:ext>
            </a:extLst>
          </p:cNvPr>
          <p:cNvSpPr>
            <a:spLocks noGrp="1"/>
          </p:cNvSpPr>
          <p:nvPr>
            <p:ph idx="1"/>
          </p:nvPr>
        </p:nvSpPr>
        <p:spPr/>
        <p:txBody>
          <a:bodyPr/>
          <a:lstStyle/>
          <a:p>
            <a:r>
              <a:rPr lang="en-US" dirty="0"/>
              <a:t>Commissioning!</a:t>
            </a:r>
          </a:p>
          <a:p>
            <a:pPr lvl="1"/>
            <a:r>
              <a:rPr lang="en-US" dirty="0"/>
              <a:t>200 GeV </a:t>
            </a:r>
            <a:r>
              <a:rPr lang="en-US" dirty="0" err="1"/>
              <a:t>Au+Au</a:t>
            </a:r>
            <a:br>
              <a:rPr lang="en-US" dirty="0"/>
            </a:br>
            <a:endParaRPr lang="en-US" dirty="0"/>
          </a:p>
          <a:p>
            <a:pPr lvl="1"/>
            <a:endParaRPr lang="en-US" dirty="0"/>
          </a:p>
          <a:p>
            <a:r>
              <a:rPr lang="en-US" dirty="0"/>
              <a:t>Events!</a:t>
            </a:r>
            <a:br>
              <a:rPr lang="en-US" dirty="0"/>
            </a:br>
            <a:br>
              <a:rPr lang="en-US" dirty="0"/>
            </a:br>
            <a:br>
              <a:rPr lang="en-US" dirty="0"/>
            </a:br>
            <a:br>
              <a:rPr lang="en-US" dirty="0"/>
            </a:br>
            <a:endParaRPr lang="en-US" dirty="0"/>
          </a:p>
        </p:txBody>
      </p:sp>
      <p:sp>
        <p:nvSpPr>
          <p:cNvPr id="5" name="Title 4">
            <a:extLst>
              <a:ext uri="{FF2B5EF4-FFF2-40B4-BE49-F238E27FC236}">
                <a16:creationId xmlns:a16="http://schemas.microsoft.com/office/drawing/2014/main" id="{5B952BFA-A779-ABE1-D865-348A2BD33679}"/>
              </a:ext>
            </a:extLst>
          </p:cNvPr>
          <p:cNvSpPr>
            <a:spLocks noGrp="1"/>
          </p:cNvSpPr>
          <p:nvPr>
            <p:ph type="title"/>
          </p:nvPr>
        </p:nvSpPr>
        <p:spPr/>
        <p:txBody>
          <a:bodyPr/>
          <a:lstStyle/>
          <a:p>
            <a:r>
              <a:rPr lang="en-US" dirty="0"/>
              <a:t>Current sPHENIX Status</a:t>
            </a:r>
          </a:p>
        </p:txBody>
      </p:sp>
      <p:pic>
        <p:nvPicPr>
          <p:cNvPr id="9" name="Picture 8">
            <a:extLst>
              <a:ext uri="{FF2B5EF4-FFF2-40B4-BE49-F238E27FC236}">
                <a16:creationId xmlns:a16="http://schemas.microsoft.com/office/drawing/2014/main" id="{603047EE-79C6-D206-84CC-1685E8002B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5840" y="990600"/>
            <a:ext cx="5867400" cy="5867400"/>
          </a:xfrm>
          <a:prstGeom prst="rect">
            <a:avLst/>
          </a:prstGeom>
        </p:spPr>
      </p:pic>
    </p:spTree>
    <p:extLst>
      <p:ext uri="{BB962C8B-B14F-4D97-AF65-F5344CB8AC3E}">
        <p14:creationId xmlns:p14="http://schemas.microsoft.com/office/powerpoint/2010/main" val="838103700"/>
      </p:ext>
    </p:extLst>
  </p:cSld>
  <p:clrMapOvr>
    <a:masterClrMapping/>
  </p:clrMapOvr>
  <p:transition spd="slow">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B952BFA-A779-ABE1-D865-348A2BD33679}"/>
              </a:ext>
            </a:extLst>
          </p:cNvPr>
          <p:cNvSpPr>
            <a:spLocks noGrp="1"/>
          </p:cNvSpPr>
          <p:nvPr>
            <p:ph type="title"/>
          </p:nvPr>
        </p:nvSpPr>
        <p:spPr/>
        <p:txBody>
          <a:bodyPr/>
          <a:lstStyle/>
          <a:p>
            <a:r>
              <a:rPr lang="en-US" dirty="0"/>
              <a:t>Current sPHENIX Status</a:t>
            </a:r>
          </a:p>
        </p:txBody>
      </p:sp>
      <p:pic>
        <p:nvPicPr>
          <p:cNvPr id="9" name="Picture 8">
            <a:extLst>
              <a:ext uri="{FF2B5EF4-FFF2-40B4-BE49-F238E27FC236}">
                <a16:creationId xmlns:a16="http://schemas.microsoft.com/office/drawing/2014/main" id="{603047EE-79C6-D206-84CC-1685E8002B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5840" y="990600"/>
            <a:ext cx="5867400" cy="5867400"/>
          </a:xfrm>
          <a:prstGeom prst="rect">
            <a:avLst/>
          </a:prstGeom>
        </p:spPr>
      </p:pic>
      <p:sp>
        <p:nvSpPr>
          <p:cNvPr id="6" name="Content Placeholder 5">
            <a:extLst>
              <a:ext uri="{FF2B5EF4-FFF2-40B4-BE49-F238E27FC236}">
                <a16:creationId xmlns:a16="http://schemas.microsoft.com/office/drawing/2014/main" id="{43B6876E-6091-6202-4758-4F56EF9783C0}"/>
              </a:ext>
            </a:extLst>
          </p:cNvPr>
          <p:cNvSpPr>
            <a:spLocks noGrp="1"/>
          </p:cNvSpPr>
          <p:nvPr>
            <p:ph idx="1"/>
          </p:nvPr>
        </p:nvSpPr>
        <p:spPr/>
        <p:txBody>
          <a:bodyPr/>
          <a:lstStyle/>
          <a:p>
            <a:r>
              <a:rPr lang="en-US" dirty="0"/>
              <a:t>Commissioning!</a:t>
            </a:r>
          </a:p>
          <a:p>
            <a:pPr lvl="1"/>
            <a:r>
              <a:rPr lang="en-US" dirty="0"/>
              <a:t>200 GeV </a:t>
            </a:r>
            <a:r>
              <a:rPr lang="en-US" dirty="0" err="1"/>
              <a:t>Au+Au</a:t>
            </a:r>
            <a:br>
              <a:rPr lang="en-US" dirty="0"/>
            </a:br>
            <a:endParaRPr lang="en-US" dirty="0"/>
          </a:p>
          <a:p>
            <a:pPr lvl="1"/>
            <a:endParaRPr lang="en-US" dirty="0"/>
          </a:p>
          <a:p>
            <a:r>
              <a:rPr lang="en-US" dirty="0"/>
              <a:t>Events!</a:t>
            </a:r>
            <a:br>
              <a:rPr lang="en-US" dirty="0"/>
            </a:br>
            <a:br>
              <a:rPr lang="en-US" dirty="0"/>
            </a:br>
            <a:br>
              <a:rPr lang="en-US" dirty="0"/>
            </a:br>
            <a:endParaRPr lang="en-US" dirty="0"/>
          </a:p>
          <a:p>
            <a:r>
              <a:rPr lang="en-US" dirty="0"/>
              <a:t>So much more to come!</a:t>
            </a:r>
            <a:br>
              <a:rPr lang="en-US" dirty="0"/>
            </a:br>
            <a:br>
              <a:rPr lang="en-US" dirty="0"/>
            </a:br>
            <a:br>
              <a:rPr lang="en-US" dirty="0"/>
            </a:br>
            <a:br>
              <a:rPr lang="en-US" dirty="0"/>
            </a:br>
            <a:endParaRPr lang="en-US" dirty="0"/>
          </a:p>
        </p:txBody>
      </p:sp>
    </p:spTree>
    <p:extLst>
      <p:ext uri="{BB962C8B-B14F-4D97-AF65-F5344CB8AC3E}">
        <p14:creationId xmlns:p14="http://schemas.microsoft.com/office/powerpoint/2010/main" val="1139865770"/>
      </p:ext>
    </p:extLst>
  </p:cSld>
  <p:clrMapOvr>
    <a:masterClrMapping/>
  </p:clrMapOvr>
  <p:transition spd="slow">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72CBD6E-4BFE-4FDE-E0A2-E038949D0CAA}"/>
              </a:ext>
            </a:extLst>
          </p:cNvPr>
          <p:cNvSpPr>
            <a:spLocks noGrp="1"/>
          </p:cNvSpPr>
          <p:nvPr>
            <p:ph type="title"/>
          </p:nvPr>
        </p:nvSpPr>
        <p:spPr/>
        <p:txBody>
          <a:bodyPr/>
          <a:lstStyle/>
          <a:p>
            <a:r>
              <a:rPr lang="en-US" dirty="0"/>
              <a:t>Preliminary Performance Plots</a:t>
            </a:r>
          </a:p>
        </p:txBody>
      </p:sp>
      <p:pic>
        <p:nvPicPr>
          <p:cNvPr id="4" name="Picture 3">
            <a:extLst>
              <a:ext uri="{FF2B5EF4-FFF2-40B4-BE49-F238E27FC236}">
                <a16:creationId xmlns:a16="http://schemas.microsoft.com/office/drawing/2014/main" id="{09209E07-9C76-D7CC-C03C-EBF28629F2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47343" y="1080662"/>
            <a:ext cx="2236919" cy="2531603"/>
          </a:xfrm>
          <a:prstGeom prst="rect">
            <a:avLst/>
          </a:prstGeom>
        </p:spPr>
      </p:pic>
      <p:pic>
        <p:nvPicPr>
          <p:cNvPr id="10" name="Content Placeholder 9">
            <a:extLst>
              <a:ext uri="{FF2B5EF4-FFF2-40B4-BE49-F238E27FC236}">
                <a16:creationId xmlns:a16="http://schemas.microsoft.com/office/drawing/2014/main" id="{36D4A355-9EF8-2D82-C0C9-E1A56E2EA9C5}"/>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rot="5400000">
            <a:off x="2696851" y="1080661"/>
            <a:ext cx="2236920" cy="2531604"/>
          </a:xfrm>
        </p:spPr>
      </p:pic>
      <p:pic>
        <p:nvPicPr>
          <p:cNvPr id="13" name="Picture 12">
            <a:extLst>
              <a:ext uri="{FF2B5EF4-FFF2-40B4-BE49-F238E27FC236}">
                <a16:creationId xmlns:a16="http://schemas.microsoft.com/office/drawing/2014/main" id="{E4CEC51C-CEFA-E06E-1383-BFE0667E90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225257" y="3176742"/>
            <a:ext cx="3556790" cy="4025349"/>
          </a:xfrm>
          <a:prstGeom prst="rect">
            <a:avLst/>
          </a:prstGeom>
        </p:spPr>
      </p:pic>
      <p:pic>
        <p:nvPicPr>
          <p:cNvPr id="15" name="Picture 14">
            <a:extLst>
              <a:ext uri="{FF2B5EF4-FFF2-40B4-BE49-F238E27FC236}">
                <a16:creationId xmlns:a16="http://schemas.microsoft.com/office/drawing/2014/main" id="{09AA3373-4AF9-B605-515B-74F1C923F8B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4267252" y="3119713"/>
            <a:ext cx="3556791" cy="4175364"/>
          </a:xfrm>
          <a:prstGeom prst="rect">
            <a:avLst/>
          </a:prstGeom>
        </p:spPr>
      </p:pic>
      <p:pic>
        <p:nvPicPr>
          <p:cNvPr id="17" name="Picture 16">
            <a:extLst>
              <a:ext uri="{FF2B5EF4-FFF2-40B4-BE49-F238E27FC236}">
                <a16:creationId xmlns:a16="http://schemas.microsoft.com/office/drawing/2014/main" id="{F6E3D8AE-924C-6665-7CBD-0ECD1903451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8421397" y="3121136"/>
            <a:ext cx="3555483" cy="4173829"/>
          </a:xfrm>
          <a:prstGeom prst="rect">
            <a:avLst/>
          </a:prstGeom>
        </p:spPr>
      </p:pic>
      <p:pic>
        <p:nvPicPr>
          <p:cNvPr id="6" name="Picture 5">
            <a:extLst>
              <a:ext uri="{FF2B5EF4-FFF2-40B4-BE49-F238E27FC236}">
                <a16:creationId xmlns:a16="http://schemas.microsoft.com/office/drawing/2014/main" id="{C8182013-20DA-1BE8-9A96-8F0F2C548CB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09778" y="990599"/>
            <a:ext cx="6920058" cy="2474323"/>
          </a:xfrm>
          <a:prstGeom prst="rect">
            <a:avLst/>
          </a:prstGeom>
        </p:spPr>
      </p:pic>
    </p:spTree>
    <p:extLst>
      <p:ext uri="{BB962C8B-B14F-4D97-AF65-F5344CB8AC3E}">
        <p14:creationId xmlns:p14="http://schemas.microsoft.com/office/powerpoint/2010/main" val="2667999964"/>
      </p:ext>
    </p:extLst>
  </p:cSld>
  <p:clrMapOvr>
    <a:masterClrMapping/>
  </p:clrMapOvr>
  <p:transition spd="slow">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C6CBA-C76A-5E63-1E71-5846A5F30979}"/>
              </a:ext>
            </a:extLst>
          </p:cNvPr>
          <p:cNvSpPr>
            <a:spLocks noGrp="1"/>
          </p:cNvSpPr>
          <p:nvPr>
            <p:ph type="title"/>
          </p:nvPr>
        </p:nvSpPr>
        <p:spPr/>
        <p:txBody>
          <a:bodyPr/>
          <a:lstStyle/>
          <a:p>
            <a:r>
              <a:rPr lang="en-US" dirty="0" err="1"/>
              <a:t>sPHENIX</a:t>
            </a:r>
            <a:r>
              <a:rPr lang="en-US" dirty="0"/>
              <a:t> Collaboration</a:t>
            </a:r>
          </a:p>
        </p:txBody>
      </p:sp>
      <p:sp>
        <p:nvSpPr>
          <p:cNvPr id="3" name="Content Placeholder 2">
            <a:extLst>
              <a:ext uri="{FF2B5EF4-FFF2-40B4-BE49-F238E27FC236}">
                <a16:creationId xmlns:a16="http://schemas.microsoft.com/office/drawing/2014/main" id="{F275E012-9B17-B48C-E7C8-0E012D6BB8A9}"/>
              </a:ext>
            </a:extLst>
          </p:cNvPr>
          <p:cNvSpPr>
            <a:spLocks noGrp="1"/>
          </p:cNvSpPr>
          <p:nvPr>
            <p:ph idx="1"/>
          </p:nvPr>
        </p:nvSpPr>
        <p:spPr>
          <a:xfrm>
            <a:off x="1523492" y="1053988"/>
            <a:ext cx="12192000" cy="5867400"/>
          </a:xfrm>
        </p:spPr>
        <p:txBody>
          <a:bodyPr/>
          <a:lstStyle/>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r>
              <a:rPr lang="en-US" sz="2400" dirty="0"/>
              <a:t>Encouraging diversity is a priority for our collaboration.</a:t>
            </a:r>
          </a:p>
          <a:p>
            <a:pPr lvl="1"/>
            <a:r>
              <a:rPr lang="en-US" sz="2000" dirty="0"/>
              <a:t>Diversity, Equity, &amp; Inclusion training is a requirement for being an sPHENIX author.</a:t>
            </a:r>
          </a:p>
        </p:txBody>
      </p:sp>
      <p:sp>
        <p:nvSpPr>
          <p:cNvPr id="4" name="Slide Number Placeholder 3">
            <a:extLst>
              <a:ext uri="{FF2B5EF4-FFF2-40B4-BE49-F238E27FC236}">
                <a16:creationId xmlns:a16="http://schemas.microsoft.com/office/drawing/2014/main" id="{E606A579-7703-0CED-E8B1-EFBE6DB44A08}"/>
              </a:ext>
            </a:extLst>
          </p:cNvPr>
          <p:cNvSpPr>
            <a:spLocks noGrp="1"/>
          </p:cNvSpPr>
          <p:nvPr>
            <p:ph type="sldNum" sz="quarter" idx="11"/>
          </p:nvPr>
        </p:nvSpPr>
        <p:spPr bwMode="auto">
          <a:xfrm>
            <a:off x="-1600200" y="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457200" rtl="0" eaLnBrk="1" latinLnBrk="0" hangingPunct="1">
              <a:defRPr sz="2000" kern="1200" smtClean="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24842D8-317C-1B48-BB3B-9B577BC46ED2}" type="slidenum">
              <a:rPr lang="en-US" smtClean="0"/>
              <a:pPr/>
              <a:t>39</a:t>
            </a:fld>
            <a:endParaRPr lang="en-US"/>
          </a:p>
        </p:txBody>
      </p:sp>
      <p:pic>
        <p:nvPicPr>
          <p:cNvPr id="7" name="Picture 6">
            <a:extLst>
              <a:ext uri="{FF2B5EF4-FFF2-40B4-BE49-F238E27FC236}">
                <a16:creationId xmlns:a16="http://schemas.microsoft.com/office/drawing/2014/main" id="{FE7DA248-920E-ACB5-F9D6-98078D39AC81}"/>
              </a:ext>
            </a:extLst>
          </p:cNvPr>
          <p:cNvPicPr>
            <a:picLocks noChangeAspect="1"/>
          </p:cNvPicPr>
          <p:nvPr/>
        </p:nvPicPr>
        <p:blipFill>
          <a:blip r:embed="rId2"/>
          <a:stretch>
            <a:fillRect/>
          </a:stretch>
        </p:blipFill>
        <p:spPr>
          <a:xfrm>
            <a:off x="1991544" y="1044943"/>
            <a:ext cx="9146024" cy="4868333"/>
          </a:xfrm>
          <a:prstGeom prst="rect">
            <a:avLst/>
          </a:prstGeom>
        </p:spPr>
      </p:pic>
      <p:sp>
        <p:nvSpPr>
          <p:cNvPr id="6" name="TextBox 5">
            <a:extLst>
              <a:ext uri="{FF2B5EF4-FFF2-40B4-BE49-F238E27FC236}">
                <a16:creationId xmlns:a16="http://schemas.microsoft.com/office/drawing/2014/main" id="{109B3FB2-70E0-F2D3-358C-6BCDA5EBB795}"/>
              </a:ext>
            </a:extLst>
          </p:cNvPr>
          <p:cNvSpPr txBox="1"/>
          <p:nvPr/>
        </p:nvSpPr>
        <p:spPr>
          <a:xfrm>
            <a:off x="8670372" y="1025672"/>
            <a:ext cx="2933732" cy="1791260"/>
          </a:xfrm>
          <a:prstGeom prst="rect">
            <a:avLst/>
          </a:prstGeom>
          <a:noFill/>
        </p:spPr>
        <p:txBody>
          <a:bodyPr wrap="square" rtlCol="0">
            <a:spAutoFit/>
          </a:bodyPr>
          <a:lstStyle/>
          <a:p>
            <a:pPr algn="l"/>
            <a:r>
              <a:rPr lang="en-US" sz="2400" i="0" dirty="0">
                <a:solidFill>
                  <a:schemeClr val="bg1"/>
                </a:solidFill>
              </a:rPr>
              <a:t> 358 Members</a:t>
            </a:r>
          </a:p>
          <a:p>
            <a:pPr algn="l"/>
            <a:r>
              <a:rPr lang="en-US" sz="2400" i="0" dirty="0">
                <a:solidFill>
                  <a:schemeClr val="bg1"/>
                </a:solidFill>
              </a:rPr>
              <a:t> 83 Institutions</a:t>
            </a:r>
          </a:p>
          <a:p>
            <a:pPr algn="l"/>
            <a:r>
              <a:rPr lang="en-US" sz="2400" i="0" dirty="0">
                <a:solidFill>
                  <a:schemeClr val="bg1"/>
                </a:solidFill>
              </a:rPr>
              <a:t> 14 Countries</a:t>
            </a:r>
          </a:p>
          <a:p>
            <a:pPr algn="l"/>
            <a:r>
              <a:rPr lang="en-US" sz="2400" i="0" dirty="0">
                <a:solidFill>
                  <a:schemeClr val="bg1"/>
                </a:solidFill>
              </a:rPr>
              <a:t> 4 Continents</a:t>
            </a:r>
          </a:p>
        </p:txBody>
      </p:sp>
      <p:sp>
        <p:nvSpPr>
          <p:cNvPr id="5" name="Slide Number Placeholder 1">
            <a:extLst>
              <a:ext uri="{FF2B5EF4-FFF2-40B4-BE49-F238E27FC236}">
                <a16:creationId xmlns:a16="http://schemas.microsoft.com/office/drawing/2014/main" id="{13A7B63D-BE38-5BE4-98E7-5061720EEA30}"/>
              </a:ext>
            </a:extLst>
          </p:cNvPr>
          <p:cNvSpPr>
            <a:spLocks noGrp="1"/>
          </p:cNvSpPr>
          <p:nvPr>
            <p:ph type="sldNum" sz="quarter" idx="12"/>
          </p:nvPr>
        </p:nvSpPr>
        <p:spPr>
          <a:xfrm>
            <a:off x="9700683" y="-16532"/>
            <a:ext cx="2540000" cy="457200"/>
          </a:xfrm>
        </p:spPr>
        <p:txBody>
          <a:bodyPr/>
          <a:lstStyle/>
          <a:p>
            <a:fld id="{8BD6E449-3554-473B-BE25-5F5374CC872B}" type="slidenum">
              <a:rPr lang="en-US" smtClean="0"/>
              <a:pPr/>
              <a:t>39</a:t>
            </a:fld>
            <a:endParaRPr lang="en-US" dirty="0"/>
          </a:p>
        </p:txBody>
      </p:sp>
    </p:spTree>
    <p:extLst>
      <p:ext uri="{BB962C8B-B14F-4D97-AF65-F5344CB8AC3E}">
        <p14:creationId xmlns:p14="http://schemas.microsoft.com/office/powerpoint/2010/main" val="3061142228"/>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306016"/>
            <a:ext cx="12192000" cy="5867400"/>
          </a:xfrm>
        </p:spPr>
        <p:txBody>
          <a:bodyPr/>
          <a:lstStyle/>
          <a:p>
            <a:r>
              <a:rPr lang="en-US" sz="2400" i="1" dirty="0"/>
              <a:t>Quark gluon plasma and color glass condensate at RHIC? </a:t>
            </a:r>
            <a:br>
              <a:rPr lang="en-US" sz="2400" i="1" dirty="0"/>
            </a:br>
            <a:r>
              <a:rPr lang="en-US" sz="2400" i="1" dirty="0"/>
              <a:t>The Perspective from the BRAHMS experiment</a:t>
            </a:r>
            <a:r>
              <a:rPr lang="en-US" sz="2400" dirty="0"/>
              <a:t>, </a:t>
            </a:r>
            <a:br>
              <a:rPr lang="en-US" sz="2400" dirty="0"/>
            </a:br>
            <a:r>
              <a:rPr lang="en-US" sz="2400" dirty="0" err="1"/>
              <a:t>Nucl.Phys</a:t>
            </a:r>
            <a:r>
              <a:rPr lang="en-US" sz="2400" dirty="0"/>
              <a:t>. </a:t>
            </a:r>
            <a:r>
              <a:rPr lang="en-US" sz="2400" b="1" dirty="0"/>
              <a:t>A757</a:t>
            </a:r>
            <a:r>
              <a:rPr lang="en-US" sz="2400" dirty="0"/>
              <a:t> (2005) 1-27, </a:t>
            </a:r>
            <a:r>
              <a:rPr lang="en-US" sz="2400" dirty="0">
                <a:hlinkClick r:id="rId2"/>
              </a:rPr>
              <a:t>nucl-ex/0410020</a:t>
            </a:r>
            <a:endParaRPr lang="en-US" sz="2400" dirty="0"/>
          </a:p>
          <a:p>
            <a:pPr lvl="6"/>
            <a:endParaRPr lang="en-US" sz="200" dirty="0"/>
          </a:p>
          <a:p>
            <a:r>
              <a:rPr lang="en-US" sz="2400" i="1" dirty="0"/>
              <a:t>Formation of dense </a:t>
            </a:r>
            <a:r>
              <a:rPr lang="en-US" sz="2400" i="1" dirty="0" err="1"/>
              <a:t>partonic</a:t>
            </a:r>
            <a:r>
              <a:rPr lang="en-US" sz="2400" i="1" dirty="0"/>
              <a:t> matter in relativistic nucleus-nucleus collisions at RHIC: Experimental evaluation by the PHENIX collaboration</a:t>
            </a:r>
            <a:r>
              <a:rPr lang="en-US" sz="2400" dirty="0"/>
              <a:t>, </a:t>
            </a:r>
            <a:br>
              <a:rPr lang="en-US" sz="2400" dirty="0"/>
            </a:br>
            <a:r>
              <a:rPr lang="en-US" sz="2400" dirty="0" err="1"/>
              <a:t>Nucl.Phys</a:t>
            </a:r>
            <a:r>
              <a:rPr lang="en-US" sz="2400" dirty="0"/>
              <a:t>. </a:t>
            </a:r>
            <a:r>
              <a:rPr lang="en-US" sz="2400" b="1" dirty="0"/>
              <a:t>A757</a:t>
            </a:r>
            <a:r>
              <a:rPr lang="en-US" sz="2400" dirty="0"/>
              <a:t> (2005) 184-283, </a:t>
            </a:r>
            <a:r>
              <a:rPr lang="en-US" sz="2400" dirty="0">
                <a:hlinkClick r:id="rId3"/>
              </a:rPr>
              <a:t>nucl-ex/0410003</a:t>
            </a:r>
            <a:endParaRPr lang="en-US" sz="2400" dirty="0"/>
          </a:p>
          <a:p>
            <a:pPr lvl="4"/>
            <a:endParaRPr lang="en-US" sz="300" dirty="0"/>
          </a:p>
          <a:p>
            <a:r>
              <a:rPr lang="en-US" sz="2400" i="1" dirty="0"/>
              <a:t>The PHOBOS perspective on discoveries at RHIC</a:t>
            </a:r>
            <a:r>
              <a:rPr lang="en-US" sz="2400" dirty="0"/>
              <a:t>,</a:t>
            </a:r>
            <a:br>
              <a:rPr lang="en-US" sz="2400" dirty="0"/>
            </a:br>
            <a:r>
              <a:rPr lang="en-US" sz="2400" dirty="0"/>
              <a:t> </a:t>
            </a:r>
            <a:r>
              <a:rPr lang="en-US" sz="2400" dirty="0" err="1"/>
              <a:t>Nucl.Phys</a:t>
            </a:r>
            <a:r>
              <a:rPr lang="en-US" sz="2400" dirty="0"/>
              <a:t>. </a:t>
            </a:r>
            <a:r>
              <a:rPr lang="en-US" sz="2400" b="1" dirty="0"/>
              <a:t>A757</a:t>
            </a:r>
            <a:r>
              <a:rPr lang="en-US" sz="2400" dirty="0"/>
              <a:t> (2005) 28-101, </a:t>
            </a:r>
            <a:r>
              <a:rPr lang="en-US" sz="2400" dirty="0">
                <a:hlinkClick r:id="rId4"/>
              </a:rPr>
              <a:t>nucl-ex/0410022</a:t>
            </a:r>
            <a:endParaRPr lang="en-US" sz="2400" dirty="0"/>
          </a:p>
          <a:p>
            <a:pPr lvl="4"/>
            <a:endParaRPr lang="en-US" sz="300" dirty="0"/>
          </a:p>
          <a:p>
            <a:r>
              <a:rPr lang="en-US" sz="2400" i="1" dirty="0"/>
              <a:t>Experimental and theoretical challenges in the search for the </a:t>
            </a:r>
            <a:br>
              <a:rPr lang="en-US" sz="2400" i="1" dirty="0"/>
            </a:br>
            <a:r>
              <a:rPr lang="en-US" sz="2400" i="1" dirty="0"/>
              <a:t>quark gluon plasma: The STAR Collaboration's critical assessment </a:t>
            </a:r>
            <a:br>
              <a:rPr lang="en-US" sz="2400" i="1" dirty="0"/>
            </a:br>
            <a:r>
              <a:rPr lang="en-US" sz="2400" i="1" dirty="0"/>
              <a:t>of the evidence from RHIC collisions</a:t>
            </a:r>
            <a:r>
              <a:rPr lang="en-US" sz="2400" dirty="0"/>
              <a:t>, </a:t>
            </a:r>
            <a:br>
              <a:rPr lang="en-US" sz="2400" dirty="0"/>
            </a:br>
            <a:r>
              <a:rPr lang="en-US" sz="2400" dirty="0" err="1"/>
              <a:t>Nucl.Phys</a:t>
            </a:r>
            <a:r>
              <a:rPr lang="en-US" sz="2400" dirty="0"/>
              <a:t>. </a:t>
            </a:r>
            <a:r>
              <a:rPr lang="en-US" sz="2400" b="1" dirty="0"/>
              <a:t>A757</a:t>
            </a:r>
            <a:r>
              <a:rPr lang="en-US" sz="2400" dirty="0"/>
              <a:t> (2005) 102-183, </a:t>
            </a:r>
            <a:r>
              <a:rPr lang="en-US" sz="2400" dirty="0">
                <a:hlinkClick r:id="rId5"/>
              </a:rPr>
              <a:t>nucl-ex/0501009 </a:t>
            </a:r>
            <a:endParaRPr lang="en-US" sz="2400" dirty="0"/>
          </a:p>
          <a:p>
            <a:pPr marL="0" indent="0">
              <a:buNone/>
            </a:pPr>
            <a:endParaRPr lang="en-US" dirty="0"/>
          </a:p>
        </p:txBody>
      </p:sp>
      <p:sp>
        <p:nvSpPr>
          <p:cNvPr id="3" name="Title 2"/>
          <p:cNvSpPr>
            <a:spLocks noGrp="1"/>
          </p:cNvSpPr>
          <p:nvPr>
            <p:ph type="title"/>
          </p:nvPr>
        </p:nvSpPr>
        <p:spPr/>
        <p:txBody>
          <a:bodyPr/>
          <a:lstStyle/>
          <a:p>
            <a:r>
              <a:rPr lang="en-US" dirty="0"/>
              <a:t>The Papers</a:t>
            </a:r>
          </a:p>
        </p:txBody>
      </p:sp>
      <p:sp>
        <p:nvSpPr>
          <p:cNvPr id="4" name="Slide Number Placeholder 1">
            <a:extLst>
              <a:ext uri="{FF2B5EF4-FFF2-40B4-BE49-F238E27FC236}">
                <a16:creationId xmlns:a16="http://schemas.microsoft.com/office/drawing/2014/main" id="{9B410834-4095-3CD5-411C-BBCAD39E819F}"/>
              </a:ext>
            </a:extLst>
          </p:cNvPr>
          <p:cNvSpPr>
            <a:spLocks noGrp="1"/>
          </p:cNvSpPr>
          <p:nvPr>
            <p:ph type="sldNum" sz="quarter" idx="12"/>
          </p:nvPr>
        </p:nvSpPr>
        <p:spPr>
          <a:xfrm>
            <a:off x="9700683" y="-16532"/>
            <a:ext cx="2540000" cy="457200"/>
          </a:xfrm>
        </p:spPr>
        <p:txBody>
          <a:bodyPr/>
          <a:lstStyle/>
          <a:p>
            <a:fld id="{8BD6E449-3554-473B-BE25-5F5374CC872B}" type="slidenum">
              <a:rPr lang="en-US" smtClean="0"/>
              <a:pPr/>
              <a:t>4</a:t>
            </a:fld>
            <a:endParaRPr lang="en-US" dirty="0"/>
          </a:p>
        </p:txBody>
      </p:sp>
    </p:spTree>
    <p:extLst>
      <p:ext uri="{BB962C8B-B14F-4D97-AF65-F5344CB8AC3E}">
        <p14:creationId xmlns:p14="http://schemas.microsoft.com/office/powerpoint/2010/main" val="2954598237"/>
      </p:ext>
    </p:extLst>
  </p:cSld>
  <p:clrMapOvr>
    <a:masterClrMapping/>
  </p:clrMapOvr>
  <p:transition spd="slow">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Thank You!</a:t>
            </a:r>
          </a:p>
        </p:txBody>
      </p:sp>
      <p:sp>
        <p:nvSpPr>
          <p:cNvPr id="7" name="TextBox 6">
            <a:extLst>
              <a:ext uri="{FF2B5EF4-FFF2-40B4-BE49-F238E27FC236}">
                <a16:creationId xmlns:a16="http://schemas.microsoft.com/office/drawing/2014/main" id="{85696D06-8A68-FE4D-8551-45EEF6E4A672}"/>
              </a:ext>
            </a:extLst>
          </p:cNvPr>
          <p:cNvSpPr txBox="1"/>
          <p:nvPr/>
        </p:nvSpPr>
        <p:spPr>
          <a:xfrm>
            <a:off x="3352800" y="5877272"/>
            <a:ext cx="5646947" cy="646331"/>
          </a:xfrm>
          <a:prstGeom prst="rect">
            <a:avLst/>
          </a:prstGeom>
          <a:solidFill>
            <a:srgbClr val="FFC000"/>
          </a:solidFill>
          <a:effectLst>
            <a:glow rad="228600">
              <a:schemeClr val="accent6">
                <a:satMod val="175000"/>
                <a:alpha val="40000"/>
              </a:schemeClr>
            </a:glow>
            <a:outerShdw blurRad="50800" dist="38100" algn="l" rotWithShape="0">
              <a:prstClr val="black">
                <a:alpha val="40000"/>
              </a:prstClr>
            </a:outerShdw>
            <a:softEdge rad="12700"/>
          </a:effectLst>
        </p:spPr>
        <p:txBody>
          <a:bodyPr wrap="square" rtlCol="0">
            <a:spAutoFit/>
          </a:bodyPr>
          <a:lstStyle/>
          <a:p>
            <a:pPr>
              <a:buNone/>
            </a:pPr>
            <a:r>
              <a:rPr lang="en-US" sz="1800" i="0" dirty="0">
                <a:latin typeface="Times New Roman" pitchFamily="18" charset="0"/>
              </a:rPr>
              <a:t>This work was supported by the United States Department of Energy Grant DOE-FG02-86ER-40281</a:t>
            </a:r>
          </a:p>
        </p:txBody>
      </p:sp>
    </p:spTree>
    <p:extLst>
      <p:ext uri="{BB962C8B-B14F-4D97-AF65-F5344CB8AC3E}">
        <p14:creationId xmlns:p14="http://schemas.microsoft.com/office/powerpoint/2010/main" val="66858676"/>
      </p:ext>
    </p:extLst>
  </p:cSld>
  <p:clrMapOvr>
    <a:masterClrMapping/>
  </p:clrMapOvr>
  <p:transition spd="slow">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Back-up Material</a:t>
            </a:r>
          </a:p>
        </p:txBody>
      </p:sp>
      <p:sp>
        <p:nvSpPr>
          <p:cNvPr id="7" name="TextBox 6">
            <a:extLst>
              <a:ext uri="{FF2B5EF4-FFF2-40B4-BE49-F238E27FC236}">
                <a16:creationId xmlns:a16="http://schemas.microsoft.com/office/drawing/2014/main" id="{85696D06-8A68-FE4D-8551-45EEF6E4A672}"/>
              </a:ext>
            </a:extLst>
          </p:cNvPr>
          <p:cNvSpPr txBox="1"/>
          <p:nvPr/>
        </p:nvSpPr>
        <p:spPr>
          <a:xfrm>
            <a:off x="3352800" y="5877272"/>
            <a:ext cx="5646947" cy="646331"/>
          </a:xfrm>
          <a:prstGeom prst="rect">
            <a:avLst/>
          </a:prstGeom>
          <a:solidFill>
            <a:srgbClr val="FFC000"/>
          </a:solidFill>
          <a:effectLst>
            <a:glow rad="228600">
              <a:schemeClr val="accent6">
                <a:satMod val="175000"/>
                <a:alpha val="40000"/>
              </a:schemeClr>
            </a:glow>
            <a:outerShdw blurRad="50800" dist="38100" algn="l" rotWithShape="0">
              <a:prstClr val="black">
                <a:alpha val="40000"/>
              </a:prstClr>
            </a:outerShdw>
            <a:softEdge rad="12700"/>
          </a:effectLst>
        </p:spPr>
        <p:txBody>
          <a:bodyPr wrap="square" rtlCol="0">
            <a:spAutoFit/>
          </a:bodyPr>
          <a:lstStyle/>
          <a:p>
            <a:pPr>
              <a:buNone/>
            </a:pPr>
            <a:r>
              <a:rPr lang="en-US" sz="1800" i="0" dirty="0">
                <a:latin typeface="Times New Roman" pitchFamily="18" charset="0"/>
              </a:rPr>
              <a:t>This work was supported by the United States Department of Energy Grant DOE-FG02-86ER-40281</a:t>
            </a:r>
          </a:p>
        </p:txBody>
      </p:sp>
    </p:spTree>
    <p:extLst>
      <p:ext uri="{BB962C8B-B14F-4D97-AF65-F5344CB8AC3E}">
        <p14:creationId xmlns:p14="http://schemas.microsoft.com/office/powerpoint/2010/main" val="1405463976"/>
      </p:ext>
    </p:extLst>
  </p:cSld>
  <p:clrMapOvr>
    <a:masterClrMapping/>
  </p:clrMapOvr>
  <p:transition spd="slow">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标题 1">
            <a:extLst>
              <a:ext uri="{FF2B5EF4-FFF2-40B4-BE49-F238E27FC236}">
                <a16:creationId xmlns:a16="http://schemas.microsoft.com/office/drawing/2014/main" id="{74EC8531-4768-4582-9F99-2D8D0FAA19B2}"/>
              </a:ext>
            </a:extLst>
          </p:cNvPr>
          <p:cNvSpPr>
            <a:spLocks noGrp="1" noChangeArrowheads="1"/>
          </p:cNvSpPr>
          <p:nvPr>
            <p:ph type="title"/>
          </p:nvPr>
        </p:nvSpPr>
        <p:spPr/>
        <p:txBody>
          <a:bodyPr/>
          <a:lstStyle/>
          <a:p>
            <a:r>
              <a:rPr lang="en-US" altLang="zh-CN">
                <a:ea typeface="宋体" panose="02010600030101010101" pitchFamily="2" charset="-122"/>
              </a:rPr>
              <a:t>Cold QCD</a:t>
            </a:r>
            <a:endParaRPr lang="zh-CN" altLang="en-US">
              <a:ea typeface="宋体" panose="02010600030101010101" pitchFamily="2" charset="-122"/>
            </a:endParaRPr>
          </a:p>
        </p:txBody>
      </p:sp>
      <p:grpSp>
        <p:nvGrpSpPr>
          <p:cNvPr id="23558" name="组合 1">
            <a:extLst>
              <a:ext uri="{FF2B5EF4-FFF2-40B4-BE49-F238E27FC236}">
                <a16:creationId xmlns:a16="http://schemas.microsoft.com/office/drawing/2014/main" id="{158F2A1D-286A-44A3-ADA0-8EB81CA8BACD}"/>
              </a:ext>
            </a:extLst>
          </p:cNvPr>
          <p:cNvGrpSpPr>
            <a:grpSpLocks/>
          </p:cNvGrpSpPr>
          <p:nvPr/>
        </p:nvGrpSpPr>
        <p:grpSpPr bwMode="auto">
          <a:xfrm>
            <a:off x="812801" y="1214439"/>
            <a:ext cx="4743450" cy="3690937"/>
            <a:chOff x="210941" y="1214264"/>
            <a:chExt cx="4745037" cy="3690714"/>
          </a:xfrm>
        </p:grpSpPr>
        <p:sp>
          <p:nvSpPr>
            <p:cNvPr id="23566" name="Hard probes in p+Au">
              <a:extLst>
                <a:ext uri="{FF2B5EF4-FFF2-40B4-BE49-F238E27FC236}">
                  <a16:creationId xmlns:a16="http://schemas.microsoft.com/office/drawing/2014/main" id="{99996AB4-7500-4D59-BDF3-EC65853609B1}"/>
                </a:ext>
              </a:extLst>
            </p:cNvPr>
            <p:cNvSpPr txBox="1">
              <a:spLocks noChangeArrowheads="1"/>
            </p:cNvSpPr>
            <p:nvPr/>
          </p:nvSpPr>
          <p:spPr bwMode="auto">
            <a:xfrm>
              <a:off x="1518679" y="1214264"/>
              <a:ext cx="2811005" cy="456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800" tIns="50800" rIns="50800" bIns="50800" anchor="ctr">
              <a:spAutoFit/>
            </a:bodyPr>
            <a:lstStyle>
              <a:lvl1pPr>
                <a:spcBef>
                  <a:spcPct val="2000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zh-CN" altLang="zh-CN" sz="2300">
                  <a:latin typeface="Arial" panose="020B0604020202020204" pitchFamily="34" charset="0"/>
                  <a:ea typeface="Muna Bold"/>
                  <a:cs typeface="Arial" panose="020B0604020202020204" pitchFamily="34" charset="0"/>
                  <a:sym typeface="Muna Bold"/>
                </a:rPr>
                <a:t>Hard probes in p</a:t>
              </a:r>
              <a:r>
                <a:rPr lang="zh-CN" altLang="zh-CN" sz="2300">
                  <a:latin typeface="Arial" panose="020B0604020202020204" pitchFamily="34" charset="0"/>
                  <a:ea typeface="Helvetica Neue"/>
                  <a:cs typeface="Arial" panose="020B0604020202020204" pitchFamily="34" charset="0"/>
                  <a:sym typeface="Helvetica Neue"/>
                </a:rPr>
                <a:t>+</a:t>
              </a:r>
              <a:r>
                <a:rPr lang="zh-CN" altLang="zh-CN" sz="2300">
                  <a:latin typeface="Arial" panose="020B0604020202020204" pitchFamily="34" charset="0"/>
                  <a:ea typeface="Muna Bold"/>
                  <a:cs typeface="Arial" panose="020B0604020202020204" pitchFamily="34" charset="0"/>
                  <a:sym typeface="Muna Bold"/>
                </a:rPr>
                <a:t>Au</a:t>
              </a:r>
            </a:p>
          </p:txBody>
        </p:sp>
        <p:pic>
          <p:nvPicPr>
            <p:cNvPr id="23567" name="图片 1">
              <a:extLst>
                <a:ext uri="{FF2B5EF4-FFF2-40B4-BE49-F238E27FC236}">
                  <a16:creationId xmlns:a16="http://schemas.microsoft.com/office/drawing/2014/main" id="{6F1A523F-06C8-4811-91C0-938A4C41DB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941" y="1629965"/>
              <a:ext cx="4745037" cy="327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3559" name="组合 2">
            <a:extLst>
              <a:ext uri="{FF2B5EF4-FFF2-40B4-BE49-F238E27FC236}">
                <a16:creationId xmlns:a16="http://schemas.microsoft.com/office/drawing/2014/main" id="{FA0DE9D0-272A-473A-8C46-83305E591E07}"/>
              </a:ext>
            </a:extLst>
          </p:cNvPr>
          <p:cNvGrpSpPr>
            <a:grpSpLocks/>
          </p:cNvGrpSpPr>
          <p:nvPr/>
        </p:nvGrpSpPr>
        <p:grpSpPr bwMode="auto">
          <a:xfrm>
            <a:off x="6338889" y="1196976"/>
            <a:ext cx="4506913" cy="3681413"/>
            <a:chOff x="5629508" y="1277771"/>
            <a:chExt cx="4506912" cy="3682372"/>
          </a:xfrm>
        </p:grpSpPr>
        <p:sp>
          <p:nvSpPr>
            <p:cNvPr id="23564" name="TSSA for direct photon">
              <a:extLst>
                <a:ext uri="{FF2B5EF4-FFF2-40B4-BE49-F238E27FC236}">
                  <a16:creationId xmlns:a16="http://schemas.microsoft.com/office/drawing/2014/main" id="{0FF7265B-CBC7-4B0F-A94C-F7198EFCC7DF}"/>
                </a:ext>
              </a:extLst>
            </p:cNvPr>
            <p:cNvSpPr txBox="1">
              <a:spLocks noChangeArrowheads="1"/>
            </p:cNvSpPr>
            <p:nvPr/>
          </p:nvSpPr>
          <p:spPr bwMode="auto">
            <a:xfrm>
              <a:off x="6691280" y="1277771"/>
              <a:ext cx="3064684" cy="45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800" tIns="50800" rIns="50800" bIns="50800" anchor="ctr">
              <a:spAutoFit/>
            </a:bodyPr>
            <a:lstStyle>
              <a:lvl1pPr>
                <a:spcBef>
                  <a:spcPct val="2000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zh-CN" altLang="zh-CN" sz="2300">
                  <a:latin typeface="Arial" panose="020B0604020202020204" pitchFamily="34" charset="0"/>
                  <a:ea typeface="Muna Bold"/>
                  <a:cs typeface="Arial" panose="020B0604020202020204" pitchFamily="34" charset="0"/>
                  <a:sym typeface="Muna Bold"/>
                </a:rPr>
                <a:t>TSSA for direct photon</a:t>
              </a:r>
            </a:p>
          </p:txBody>
        </p:sp>
        <p:pic>
          <p:nvPicPr>
            <p:cNvPr id="23565" name="图片 2">
              <a:extLst>
                <a:ext uri="{FF2B5EF4-FFF2-40B4-BE49-F238E27FC236}">
                  <a16:creationId xmlns:a16="http://schemas.microsoft.com/office/drawing/2014/main" id="{3C3C153D-7543-4EC3-9D15-9AD71A7EC3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9508" y="1683543"/>
              <a:ext cx="4506912"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3560" name="矩形 3">
            <a:extLst>
              <a:ext uri="{FF2B5EF4-FFF2-40B4-BE49-F238E27FC236}">
                <a16:creationId xmlns:a16="http://schemas.microsoft.com/office/drawing/2014/main" id="{7ED0A211-98F6-4EBD-BC52-687B7C8F39B8}"/>
              </a:ext>
            </a:extLst>
          </p:cNvPr>
          <p:cNvSpPr>
            <a:spLocks noChangeArrowheads="1"/>
          </p:cNvSpPr>
          <p:nvPr/>
        </p:nvSpPr>
        <p:spPr bwMode="auto">
          <a:xfrm>
            <a:off x="812801" y="5043488"/>
            <a:ext cx="4603750"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ClrTx/>
              <a:buFont typeface="Wingdings" panose="05000000000000000000" pitchFamily="2" charset="2"/>
              <a:buChar char="ü"/>
            </a:pPr>
            <a:r>
              <a:rPr lang="zh-CN" altLang="en-US" sz="1800" i="0" dirty="0">
                <a:latin typeface="Arial" panose="020B0604020202020204" pitchFamily="34" charset="0"/>
                <a:ea typeface="宋体" panose="02010600030101010101" pitchFamily="2" charset="-122"/>
                <a:cs typeface="Arial" panose="020B0604020202020204" pitchFamily="34" charset="0"/>
              </a:rPr>
              <a:t>Study of nuclear modifications using unpolarized p+Au measurements</a:t>
            </a:r>
            <a:r>
              <a:rPr lang="en-US" altLang="zh-CN" sz="1800" i="0" dirty="0">
                <a:latin typeface="Arial" panose="020B0604020202020204" pitchFamily="34" charset="0"/>
                <a:ea typeface="宋体" panose="02010600030101010101" pitchFamily="2" charset="-122"/>
                <a:cs typeface="Arial" panose="020B0604020202020204" pitchFamily="34" charset="0"/>
              </a:rPr>
              <a:t>.</a:t>
            </a:r>
          </a:p>
          <a:p>
            <a:pPr algn="just">
              <a:spcBef>
                <a:spcPct val="0"/>
              </a:spcBef>
              <a:buClrTx/>
              <a:buFont typeface="Wingdings" panose="05000000000000000000" pitchFamily="2" charset="2"/>
              <a:buChar char="ü"/>
            </a:pPr>
            <a:r>
              <a:rPr lang="en-US" altLang="zh-CN" sz="1800" i="0" dirty="0">
                <a:latin typeface="Arial" panose="020B0604020202020204" pitchFamily="34" charset="0"/>
                <a:ea typeface="宋体" panose="02010600030101010101" pitchFamily="2" charset="-122"/>
                <a:cs typeface="Arial" panose="020B0604020202020204" pitchFamily="34" charset="0"/>
              </a:rPr>
              <a:t>Provide information on the nuclear modification of hadronization processes.</a:t>
            </a:r>
          </a:p>
          <a:p>
            <a:pPr algn="just">
              <a:spcBef>
                <a:spcPct val="0"/>
              </a:spcBef>
              <a:buClrTx/>
              <a:buFont typeface="Wingdings" panose="05000000000000000000" pitchFamily="2" charset="2"/>
              <a:buChar char="ü"/>
            </a:pPr>
            <a:r>
              <a:rPr lang="en-US" altLang="zh-CN" sz="1800" i="0" dirty="0">
                <a:latin typeface="Arial" panose="020B0604020202020204" pitchFamily="34" charset="0"/>
                <a:ea typeface="宋体" panose="02010600030101010101" pitchFamily="2" charset="-122"/>
                <a:cs typeface="Arial" panose="020B0604020202020204" pitchFamily="34" charset="0"/>
              </a:rPr>
              <a:t>Sensitive to the CNM effects.</a:t>
            </a:r>
            <a:endParaRPr lang="zh-CN" altLang="en-US" sz="1800" i="0" dirty="0">
              <a:latin typeface="Arial" panose="020B0604020202020204" pitchFamily="34" charset="0"/>
              <a:ea typeface="宋体" panose="02010600030101010101" pitchFamily="2" charset="-122"/>
              <a:cs typeface="Arial" panose="020B0604020202020204" pitchFamily="34" charset="0"/>
            </a:endParaRPr>
          </a:p>
        </p:txBody>
      </p:sp>
      <p:sp>
        <p:nvSpPr>
          <p:cNvPr id="23561" name="矩形 4">
            <a:extLst>
              <a:ext uri="{FF2B5EF4-FFF2-40B4-BE49-F238E27FC236}">
                <a16:creationId xmlns:a16="http://schemas.microsoft.com/office/drawing/2014/main" id="{D9D7FF44-552D-4560-9259-97BEE32B3702}"/>
              </a:ext>
            </a:extLst>
          </p:cNvPr>
          <p:cNvSpPr>
            <a:spLocks noChangeArrowheads="1"/>
          </p:cNvSpPr>
          <p:nvPr/>
        </p:nvSpPr>
        <p:spPr bwMode="auto">
          <a:xfrm>
            <a:off x="5556250" y="5005388"/>
            <a:ext cx="619237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Clr>
                <a:schemeClr val="hlink"/>
              </a:buClr>
              <a:buFont typeface="Wingdings" panose="05000000000000000000" pitchFamily="2" charset="2"/>
              <a:buChar char="v"/>
              <a:defRPr sz="2800">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ClrTx/>
              <a:buFont typeface="Wingdings" panose="05000000000000000000" pitchFamily="2" charset="2"/>
              <a:buChar char="ü"/>
            </a:pPr>
            <a:r>
              <a:rPr lang="zh-CN" altLang="en-US" sz="1800" i="0" dirty="0">
                <a:latin typeface="Arial" panose="020B0604020202020204" pitchFamily="34" charset="0"/>
                <a:ea typeface="宋体" panose="02010600030101010101" pitchFamily="2" charset="-122"/>
                <a:cs typeface="Arial" panose="020B0604020202020204" pitchFamily="34" charset="0"/>
              </a:rPr>
              <a:t>Spin measurements such as transverse single spin asymmetry (TSSA) </a:t>
            </a:r>
            <a:r>
              <a:rPr lang="en-US" altLang="zh-CN" sz="1800" i="0" dirty="0">
                <a:latin typeface="Arial" panose="020B0604020202020204" pitchFamily="34" charset="0"/>
                <a:ea typeface="宋体" panose="02010600030101010101" pitchFamily="2" charset="-122"/>
                <a:cs typeface="Arial" panose="020B0604020202020204" pitchFamily="34" charset="0"/>
              </a:rPr>
              <a:t>will  be done using polarized beams.</a:t>
            </a:r>
            <a:endParaRPr lang="zh-CN" altLang="en-US" sz="1800" i="0" dirty="0">
              <a:latin typeface="Arial" panose="020B0604020202020204" pitchFamily="34" charset="0"/>
              <a:ea typeface="宋体" panose="02010600030101010101" pitchFamily="2" charset="-122"/>
              <a:cs typeface="Arial" panose="020B0604020202020204" pitchFamily="34" charset="0"/>
            </a:endParaRPr>
          </a:p>
          <a:p>
            <a:pPr>
              <a:spcBef>
                <a:spcPct val="0"/>
              </a:spcBef>
              <a:buClrTx/>
              <a:buFont typeface="Wingdings" panose="05000000000000000000" pitchFamily="2" charset="2"/>
              <a:buChar char="ü"/>
            </a:pPr>
            <a:r>
              <a:rPr lang="en-US" altLang="zh-CN" sz="1800" i="0" dirty="0">
                <a:latin typeface="Arial" panose="020B0604020202020204" pitchFamily="34" charset="0"/>
                <a:ea typeface="宋体" panose="02010600030101010101" pitchFamily="2" charset="-122"/>
                <a:cs typeface="Arial" panose="020B0604020202020204" pitchFamily="34" charset="0"/>
              </a:rPr>
              <a:t>S</a:t>
            </a:r>
            <a:r>
              <a:rPr lang="zh-CN" altLang="en-US" sz="1800" i="0" dirty="0">
                <a:latin typeface="Arial" panose="020B0604020202020204" pitchFamily="34" charset="0"/>
                <a:ea typeface="宋体" panose="02010600030101010101" pitchFamily="2" charset="-122"/>
                <a:cs typeface="Arial" panose="020B0604020202020204" pitchFamily="34" charset="0"/>
              </a:rPr>
              <a:t>tudy the nucleon spin structure and parton dynamics</a:t>
            </a:r>
            <a:r>
              <a:rPr lang="en-US" altLang="zh-CN" sz="1800" i="0" dirty="0">
                <a:latin typeface="Arial" panose="020B0604020202020204" pitchFamily="34" charset="0"/>
                <a:ea typeface="宋体" panose="02010600030101010101" pitchFamily="2" charset="-122"/>
                <a:cs typeface="Arial" panose="020B0604020202020204" pitchFamily="34" charset="0"/>
              </a:rPr>
              <a:t>.</a:t>
            </a:r>
            <a:endParaRPr lang="zh-CN" altLang="en-US" sz="1800" i="0" dirty="0">
              <a:latin typeface="Arial" panose="020B0604020202020204" pitchFamily="34" charset="0"/>
              <a:ea typeface="宋体" panose="02010600030101010101" pitchFamily="2" charset="-122"/>
              <a:cs typeface="Arial" panose="020B0604020202020204" pitchFamily="34" charset="0"/>
            </a:endParaRPr>
          </a:p>
        </p:txBody>
      </p:sp>
      <p:sp>
        <p:nvSpPr>
          <p:cNvPr id="2" name="Slide Number Placeholder 1">
            <a:extLst>
              <a:ext uri="{FF2B5EF4-FFF2-40B4-BE49-F238E27FC236}">
                <a16:creationId xmlns:a16="http://schemas.microsoft.com/office/drawing/2014/main" id="{352F0443-FB61-DB9D-D3EC-6E84C147D963}"/>
              </a:ext>
            </a:extLst>
          </p:cNvPr>
          <p:cNvSpPr>
            <a:spLocks noGrp="1"/>
          </p:cNvSpPr>
          <p:nvPr>
            <p:ph type="sldNum" sz="quarter" idx="12"/>
          </p:nvPr>
        </p:nvSpPr>
        <p:spPr>
          <a:xfrm>
            <a:off x="9700683" y="-16532"/>
            <a:ext cx="2540000" cy="457200"/>
          </a:xfrm>
        </p:spPr>
        <p:txBody>
          <a:bodyPr/>
          <a:lstStyle/>
          <a:p>
            <a:fld id="{8BD6E449-3554-473B-BE25-5F5374CC872B}" type="slidenum">
              <a:rPr lang="en-US" smtClean="0"/>
              <a:pPr/>
              <a:t>42</a:t>
            </a:fld>
            <a:endParaRPr lang="en-US" dirty="0"/>
          </a:p>
        </p:txBody>
      </p:sp>
    </p:spTree>
  </p:cSld>
  <p:clrMapOvr>
    <a:masterClrMapping/>
  </p:clrMapOvr>
  <p:transition spd="slow">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1D953-CE12-EF46-2BE2-18980927FC3A}"/>
              </a:ext>
            </a:extLst>
          </p:cNvPr>
          <p:cNvSpPr>
            <a:spLocks noGrp="1"/>
          </p:cNvSpPr>
          <p:nvPr>
            <p:ph type="title"/>
          </p:nvPr>
        </p:nvSpPr>
        <p:spPr/>
        <p:txBody>
          <a:bodyPr/>
          <a:lstStyle/>
          <a:p>
            <a:r>
              <a:rPr lang="en-US" dirty="0"/>
              <a:t>Inner Tracking</a:t>
            </a:r>
          </a:p>
        </p:txBody>
      </p:sp>
      <p:sp>
        <p:nvSpPr>
          <p:cNvPr id="3" name="Content Placeholder 2">
            <a:extLst>
              <a:ext uri="{FF2B5EF4-FFF2-40B4-BE49-F238E27FC236}">
                <a16:creationId xmlns:a16="http://schemas.microsoft.com/office/drawing/2014/main" id="{02B1033E-E654-FF63-22D7-1D6564A9FD4A}"/>
              </a:ext>
            </a:extLst>
          </p:cNvPr>
          <p:cNvSpPr>
            <a:spLocks noGrp="1"/>
          </p:cNvSpPr>
          <p:nvPr>
            <p:ph idx="1"/>
          </p:nvPr>
        </p:nvSpPr>
        <p:spPr>
          <a:xfrm>
            <a:off x="1981200" y="990600"/>
            <a:ext cx="3998422" cy="5135564"/>
          </a:xfrm>
        </p:spPr>
        <p:txBody>
          <a:bodyPr/>
          <a:lstStyle/>
          <a:p>
            <a:r>
              <a:rPr lang="en-US" sz="2400" b="1" dirty="0"/>
              <a:t>MVTX</a:t>
            </a:r>
          </a:p>
          <a:p>
            <a:pPr lvl="1"/>
            <a:r>
              <a:rPr lang="en-US" sz="2000" dirty="0"/>
              <a:t>Precision vertexing</a:t>
            </a:r>
          </a:p>
          <a:p>
            <a:pPr lvl="1"/>
            <a:r>
              <a:rPr lang="en-US" sz="2000" dirty="0"/>
              <a:t>Position: 2.3 &lt; </a:t>
            </a:r>
            <a:r>
              <a:rPr lang="en-US" sz="2000" i="1" dirty="0"/>
              <a:t>r</a:t>
            </a:r>
            <a:r>
              <a:rPr lang="en-US" sz="2000" dirty="0"/>
              <a:t> &lt; 3.9 cm</a:t>
            </a:r>
          </a:p>
          <a:p>
            <a:pPr lvl="1"/>
            <a:r>
              <a:rPr lang="en-US" sz="2000" dirty="0"/>
              <a:t>3 layers of Monolithic Active Pixel Sensors</a:t>
            </a:r>
          </a:p>
          <a:p>
            <a:pPr lvl="1"/>
            <a:r>
              <a:rPr lang="en-US" sz="2000" dirty="0"/>
              <a:t>Based on new ALICE ITS</a:t>
            </a:r>
          </a:p>
          <a:p>
            <a:pPr lvl="1"/>
            <a:r>
              <a:rPr lang="en-US" sz="2000" dirty="0"/>
              <a:t>Pixel size: 29✕27 </a:t>
            </a:r>
            <a:r>
              <a:rPr lang="en-US" sz="2000" dirty="0">
                <a:latin typeface="Symbol" pitchFamily="2" charset="2"/>
              </a:rPr>
              <a:t>m</a:t>
            </a:r>
            <a:r>
              <a:rPr lang="en-US" sz="2000" dirty="0"/>
              <a:t>m</a:t>
            </a:r>
          </a:p>
          <a:p>
            <a:pPr lvl="1"/>
            <a:r>
              <a:rPr lang="en-US" sz="2000" dirty="0"/>
              <a:t>Position resolution: 5 </a:t>
            </a:r>
            <a:r>
              <a:rPr lang="en-US" sz="2000" dirty="0">
                <a:latin typeface="Symbol" pitchFamily="2" charset="2"/>
              </a:rPr>
              <a:t>m</a:t>
            </a:r>
            <a:r>
              <a:rPr lang="en-US" sz="2000" dirty="0"/>
              <a:t>m (tracks w/ </a:t>
            </a:r>
            <a:r>
              <a:rPr lang="en-US" sz="2000" i="1" dirty="0" err="1"/>
              <a:t>p</a:t>
            </a:r>
            <a:r>
              <a:rPr lang="en-US" sz="2000" baseline="-25000" dirty="0" err="1"/>
              <a:t>T</a:t>
            </a:r>
            <a:r>
              <a:rPr lang="en-US" sz="2000" dirty="0"/>
              <a:t> &gt; 1 GeV/</a:t>
            </a:r>
            <a:r>
              <a:rPr lang="en-US" sz="2000" i="1" dirty="0"/>
              <a:t>c</a:t>
            </a:r>
            <a:r>
              <a:rPr lang="en-US" sz="2000" dirty="0"/>
              <a:t>)</a:t>
            </a:r>
          </a:p>
          <a:p>
            <a:r>
              <a:rPr lang="en-US" sz="2400" b="1" dirty="0"/>
              <a:t>INTT</a:t>
            </a:r>
          </a:p>
          <a:p>
            <a:pPr lvl="1"/>
            <a:r>
              <a:rPr lang="en-US" sz="2000" dirty="0"/>
              <a:t>Position: 7 &lt; </a:t>
            </a:r>
            <a:r>
              <a:rPr lang="en-US" sz="2000" i="1" dirty="0"/>
              <a:t>r</a:t>
            </a:r>
            <a:r>
              <a:rPr lang="en-US" sz="2000" dirty="0"/>
              <a:t> &lt; 12 cm</a:t>
            </a:r>
          </a:p>
          <a:p>
            <a:pPr lvl="1"/>
            <a:r>
              <a:rPr lang="en-US" sz="2000" dirty="0"/>
              <a:t>2 layers of Si strips</a:t>
            </a:r>
          </a:p>
          <a:p>
            <a:pPr lvl="1"/>
            <a:r>
              <a:rPr lang="en-US" sz="2000" dirty="0"/>
              <a:t>Pitch: 86 </a:t>
            </a:r>
            <a:r>
              <a:rPr lang="en-US" sz="2000" dirty="0">
                <a:latin typeface="Symbol" pitchFamily="2" charset="2"/>
              </a:rPr>
              <a:t>m</a:t>
            </a:r>
            <a:r>
              <a:rPr lang="en-US" sz="2000" dirty="0"/>
              <a:t>m</a:t>
            </a:r>
          </a:p>
          <a:p>
            <a:pPr lvl="1"/>
            <a:r>
              <a:rPr lang="en-US" sz="2000" dirty="0"/>
              <a:t>Single-beam-crossing timing resolution</a:t>
            </a:r>
          </a:p>
        </p:txBody>
      </p:sp>
      <p:sp>
        <p:nvSpPr>
          <p:cNvPr id="4" name="Slide Number Placeholder 3">
            <a:extLst>
              <a:ext uri="{FF2B5EF4-FFF2-40B4-BE49-F238E27FC236}">
                <a16:creationId xmlns:a16="http://schemas.microsoft.com/office/drawing/2014/main" id="{56D9AE87-41D9-9756-B5BC-FF40A3A39622}"/>
              </a:ext>
            </a:extLst>
          </p:cNvPr>
          <p:cNvSpPr>
            <a:spLocks noGrp="1"/>
          </p:cNvSpPr>
          <p:nvPr>
            <p:ph type="sldNum" sz="quarter" idx="11"/>
          </p:nvPr>
        </p:nvSpPr>
        <p:spPr bwMode="auto">
          <a:xfrm>
            <a:off x="-1600200" y="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457200" rtl="0" eaLnBrk="1" latinLnBrk="0" hangingPunct="1">
              <a:defRPr sz="2000" kern="1200" smtClean="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24842D8-317C-1B48-BB3B-9B577BC46ED2}" type="slidenum">
              <a:rPr lang="en-US" smtClean="0"/>
              <a:pPr/>
              <a:t>43</a:t>
            </a:fld>
            <a:endParaRPr lang="en-US"/>
          </a:p>
        </p:txBody>
      </p:sp>
      <p:pic>
        <p:nvPicPr>
          <p:cNvPr id="5" name="Picture 4">
            <a:extLst>
              <a:ext uri="{FF2B5EF4-FFF2-40B4-BE49-F238E27FC236}">
                <a16:creationId xmlns:a16="http://schemas.microsoft.com/office/drawing/2014/main" id="{DB537CC4-12DA-76A4-F73F-1A70A19DA4AE}"/>
              </a:ext>
            </a:extLst>
          </p:cNvPr>
          <p:cNvPicPr>
            <a:picLocks noChangeAspect="1"/>
          </p:cNvPicPr>
          <p:nvPr/>
        </p:nvPicPr>
        <p:blipFill>
          <a:blip r:embed="rId2"/>
          <a:stretch>
            <a:fillRect/>
          </a:stretch>
        </p:blipFill>
        <p:spPr>
          <a:xfrm>
            <a:off x="5979622" y="1294477"/>
            <a:ext cx="4484716" cy="1993207"/>
          </a:xfrm>
          <a:prstGeom prst="rect">
            <a:avLst/>
          </a:prstGeom>
        </p:spPr>
      </p:pic>
      <p:pic>
        <p:nvPicPr>
          <p:cNvPr id="6" name="Picture 5">
            <a:extLst>
              <a:ext uri="{FF2B5EF4-FFF2-40B4-BE49-F238E27FC236}">
                <a16:creationId xmlns:a16="http://schemas.microsoft.com/office/drawing/2014/main" id="{AF7BB070-95D2-E4B1-2BA0-699BA710FA3C}"/>
              </a:ext>
            </a:extLst>
          </p:cNvPr>
          <p:cNvPicPr>
            <a:picLocks noChangeAspect="1"/>
          </p:cNvPicPr>
          <p:nvPr/>
        </p:nvPicPr>
        <p:blipFill>
          <a:blip r:embed="rId3"/>
          <a:stretch>
            <a:fillRect/>
          </a:stretch>
        </p:blipFill>
        <p:spPr>
          <a:xfrm>
            <a:off x="5761326" y="3832168"/>
            <a:ext cx="4804599" cy="3025833"/>
          </a:xfrm>
          <a:prstGeom prst="rect">
            <a:avLst/>
          </a:prstGeom>
        </p:spPr>
      </p:pic>
      <p:sp>
        <p:nvSpPr>
          <p:cNvPr id="7" name="Rectangle 6">
            <a:extLst>
              <a:ext uri="{FF2B5EF4-FFF2-40B4-BE49-F238E27FC236}">
                <a16:creationId xmlns:a16="http://schemas.microsoft.com/office/drawing/2014/main" id="{A74FF5E6-DA3C-DEFC-BF37-927B2C0F10F5}"/>
              </a:ext>
            </a:extLst>
          </p:cNvPr>
          <p:cNvSpPr/>
          <p:nvPr/>
        </p:nvSpPr>
        <p:spPr>
          <a:xfrm>
            <a:off x="5622176" y="5685906"/>
            <a:ext cx="1271847" cy="111390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3552891"/>
      </p:ext>
    </p:extLst>
  </p:cSld>
  <p:clrMapOvr>
    <a:masterClrMapping/>
  </p:clrMapOvr>
  <p:transition spd="slow">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18DED-9A26-32AF-2696-84CA15B439E5}"/>
              </a:ext>
            </a:extLst>
          </p:cNvPr>
          <p:cNvSpPr>
            <a:spLocks noGrp="1"/>
          </p:cNvSpPr>
          <p:nvPr>
            <p:ph type="title"/>
          </p:nvPr>
        </p:nvSpPr>
        <p:spPr/>
        <p:txBody>
          <a:bodyPr/>
          <a:lstStyle/>
          <a:p>
            <a:r>
              <a:rPr lang="en-US" dirty="0"/>
              <a:t>TPC &amp; TPOT</a:t>
            </a:r>
          </a:p>
        </p:txBody>
      </p:sp>
      <p:sp>
        <p:nvSpPr>
          <p:cNvPr id="4" name="Slide Number Placeholder 3">
            <a:extLst>
              <a:ext uri="{FF2B5EF4-FFF2-40B4-BE49-F238E27FC236}">
                <a16:creationId xmlns:a16="http://schemas.microsoft.com/office/drawing/2014/main" id="{9BE6491C-4F1E-2D4C-67F0-30458F5251C2}"/>
              </a:ext>
            </a:extLst>
          </p:cNvPr>
          <p:cNvSpPr>
            <a:spLocks noGrp="1"/>
          </p:cNvSpPr>
          <p:nvPr>
            <p:ph type="sldNum" sz="quarter" idx="11"/>
          </p:nvPr>
        </p:nvSpPr>
        <p:spPr bwMode="auto">
          <a:xfrm>
            <a:off x="-1600200" y="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457200" rtl="0" eaLnBrk="1" latinLnBrk="0" hangingPunct="1">
              <a:defRPr sz="2000" kern="1200" smtClean="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24842D8-317C-1B48-BB3B-9B577BC46ED2}" type="slidenum">
              <a:rPr lang="en-US" smtClean="0"/>
              <a:pPr/>
              <a:t>44</a:t>
            </a:fld>
            <a:endParaRPr lang="en-US"/>
          </a:p>
        </p:txBody>
      </p:sp>
      <p:pic>
        <p:nvPicPr>
          <p:cNvPr id="5" name="Picture 4">
            <a:extLst>
              <a:ext uri="{FF2B5EF4-FFF2-40B4-BE49-F238E27FC236}">
                <a16:creationId xmlns:a16="http://schemas.microsoft.com/office/drawing/2014/main" id="{816532D3-71C0-67C6-785A-C681A3EBC3F6}"/>
              </a:ext>
            </a:extLst>
          </p:cNvPr>
          <p:cNvPicPr>
            <a:picLocks noChangeAspect="1"/>
          </p:cNvPicPr>
          <p:nvPr/>
        </p:nvPicPr>
        <p:blipFill>
          <a:blip r:embed="rId2"/>
          <a:stretch>
            <a:fillRect/>
          </a:stretch>
        </p:blipFill>
        <p:spPr>
          <a:xfrm>
            <a:off x="5566694" y="939338"/>
            <a:ext cx="5101307" cy="5386646"/>
          </a:xfrm>
          <a:prstGeom prst="rect">
            <a:avLst/>
          </a:prstGeom>
        </p:spPr>
      </p:pic>
      <p:sp>
        <p:nvSpPr>
          <p:cNvPr id="6" name="Rectangle 5">
            <a:extLst>
              <a:ext uri="{FF2B5EF4-FFF2-40B4-BE49-F238E27FC236}">
                <a16:creationId xmlns:a16="http://schemas.microsoft.com/office/drawing/2014/main" id="{C317382B-7FD1-77A2-E377-5C3A7FA86A58}"/>
              </a:ext>
            </a:extLst>
          </p:cNvPr>
          <p:cNvSpPr/>
          <p:nvPr/>
        </p:nvSpPr>
        <p:spPr>
          <a:xfrm>
            <a:off x="9396154" y="856211"/>
            <a:ext cx="1271847" cy="111390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A2ADD0F-2134-5381-DFF1-2B5776AD6DD8}"/>
              </a:ext>
            </a:extLst>
          </p:cNvPr>
          <p:cNvSpPr/>
          <p:nvPr/>
        </p:nvSpPr>
        <p:spPr>
          <a:xfrm rot="19103973">
            <a:off x="10005593" y="6058886"/>
            <a:ext cx="173620" cy="24661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61E17A5-A74B-CC04-1F04-4DD6D455F387}"/>
              </a:ext>
            </a:extLst>
          </p:cNvPr>
          <p:cNvSpPr>
            <a:spLocks noGrp="1"/>
          </p:cNvSpPr>
          <p:nvPr>
            <p:ph idx="1"/>
          </p:nvPr>
        </p:nvSpPr>
        <p:spPr>
          <a:xfrm>
            <a:off x="1981200" y="933287"/>
            <a:ext cx="4114800" cy="5192877"/>
          </a:xfrm>
        </p:spPr>
        <p:txBody>
          <a:bodyPr/>
          <a:lstStyle/>
          <a:p>
            <a:r>
              <a:rPr lang="en-US" sz="2400" b="1" dirty="0"/>
              <a:t>TPC</a:t>
            </a:r>
          </a:p>
          <a:p>
            <a:pPr lvl="1"/>
            <a:r>
              <a:rPr lang="en-US" sz="2000" dirty="0"/>
              <a:t>Tracking</a:t>
            </a:r>
          </a:p>
          <a:p>
            <a:pPr lvl="1"/>
            <a:r>
              <a:rPr lang="en-US" sz="2000" dirty="0"/>
              <a:t>Position: 20 &lt; </a:t>
            </a:r>
            <a:r>
              <a:rPr lang="en-US" sz="2000" i="1" dirty="0"/>
              <a:t>r</a:t>
            </a:r>
            <a:r>
              <a:rPr lang="en-US" sz="2000" dirty="0"/>
              <a:t> &lt; 78 cm</a:t>
            </a:r>
          </a:p>
          <a:p>
            <a:pPr lvl="1"/>
            <a:r>
              <a:rPr lang="en-US" sz="2000" dirty="0"/>
              <a:t>Compact, GEM-based</a:t>
            </a:r>
          </a:p>
          <a:p>
            <a:pPr lvl="1"/>
            <a:r>
              <a:rPr lang="en-US" sz="2000" dirty="0"/>
              <a:t>Effective hit resolution: ~250 </a:t>
            </a:r>
            <a:r>
              <a:rPr lang="en-US" sz="2000" dirty="0">
                <a:latin typeface="Symbol" pitchFamily="2" charset="2"/>
              </a:rPr>
              <a:t>m</a:t>
            </a:r>
            <a:r>
              <a:rPr lang="en-US" sz="2000" dirty="0"/>
              <a:t>m</a:t>
            </a:r>
          </a:p>
          <a:p>
            <a:pPr lvl="1"/>
            <a:r>
              <a:rPr lang="en-US" sz="2000" dirty="0"/>
              <a:t>Continuous (non-gated) readout</a:t>
            </a:r>
          </a:p>
          <a:p>
            <a:endParaRPr lang="en-US" sz="2400" b="1" dirty="0"/>
          </a:p>
          <a:p>
            <a:r>
              <a:rPr lang="en-US" sz="2400" b="1" dirty="0"/>
              <a:t>TPOT</a:t>
            </a:r>
          </a:p>
          <a:p>
            <a:pPr lvl="1"/>
            <a:r>
              <a:rPr lang="en-US" sz="2000" dirty="0"/>
              <a:t>Additional information for calibration of beam-induced space charge distortions</a:t>
            </a:r>
          </a:p>
          <a:p>
            <a:pPr lvl="1"/>
            <a:r>
              <a:rPr lang="en-US" sz="2000" dirty="0"/>
              <a:t>Position: outside TPC</a:t>
            </a:r>
          </a:p>
          <a:p>
            <a:pPr lvl="1"/>
            <a:r>
              <a:rPr lang="en-US" sz="2000" dirty="0"/>
              <a:t>8 modules of Micromegas</a:t>
            </a:r>
          </a:p>
        </p:txBody>
      </p:sp>
      <p:cxnSp>
        <p:nvCxnSpPr>
          <p:cNvPr id="8" name="Straight Arrow Connector 7">
            <a:extLst>
              <a:ext uri="{FF2B5EF4-FFF2-40B4-BE49-F238E27FC236}">
                <a16:creationId xmlns:a16="http://schemas.microsoft.com/office/drawing/2014/main" id="{AD3200D6-9E84-83B9-C729-AD2BA371A976}"/>
              </a:ext>
            </a:extLst>
          </p:cNvPr>
          <p:cNvCxnSpPr>
            <a:cxnSpLocks/>
          </p:cNvCxnSpPr>
          <p:nvPr/>
        </p:nvCxnSpPr>
        <p:spPr>
          <a:xfrm>
            <a:off x="3345565" y="4390967"/>
            <a:ext cx="3326168" cy="0"/>
          </a:xfrm>
          <a:prstGeom prst="straightConnector1">
            <a:avLst/>
          </a:prstGeom>
          <a:ln w="38100">
            <a:solidFill>
              <a:srgbClr val="C00000"/>
            </a:solidFill>
            <a:tailEnd type="arrow"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0754104"/>
      </p:ext>
    </p:extLst>
  </p:cSld>
  <p:clrMapOvr>
    <a:masterClrMapping/>
  </p:clrMapOvr>
  <p:transition spd="slow">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18DED-9A26-32AF-2696-84CA15B439E5}"/>
              </a:ext>
            </a:extLst>
          </p:cNvPr>
          <p:cNvSpPr>
            <a:spLocks noGrp="1"/>
          </p:cNvSpPr>
          <p:nvPr>
            <p:ph type="title"/>
          </p:nvPr>
        </p:nvSpPr>
        <p:spPr/>
        <p:txBody>
          <a:bodyPr/>
          <a:lstStyle/>
          <a:p>
            <a:r>
              <a:rPr lang="en-US" dirty="0"/>
              <a:t>Calorimeters</a:t>
            </a:r>
          </a:p>
        </p:txBody>
      </p:sp>
      <p:sp>
        <p:nvSpPr>
          <p:cNvPr id="4" name="Slide Number Placeholder 3">
            <a:extLst>
              <a:ext uri="{FF2B5EF4-FFF2-40B4-BE49-F238E27FC236}">
                <a16:creationId xmlns:a16="http://schemas.microsoft.com/office/drawing/2014/main" id="{9BE6491C-4F1E-2D4C-67F0-30458F5251C2}"/>
              </a:ext>
            </a:extLst>
          </p:cNvPr>
          <p:cNvSpPr>
            <a:spLocks noGrp="1"/>
          </p:cNvSpPr>
          <p:nvPr>
            <p:ph type="sldNum" sz="quarter" idx="11"/>
          </p:nvPr>
        </p:nvSpPr>
        <p:spPr bwMode="auto">
          <a:xfrm>
            <a:off x="-1600200" y="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457200" rtl="0" eaLnBrk="1" latinLnBrk="0" hangingPunct="1">
              <a:defRPr sz="2000" kern="1200" smtClean="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24842D8-317C-1B48-BB3B-9B577BC46ED2}" type="slidenum">
              <a:rPr lang="en-US" smtClean="0"/>
              <a:pPr/>
              <a:t>45</a:t>
            </a:fld>
            <a:endParaRPr lang="en-US"/>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61E17A5-A74B-CC04-1F04-4DD6D455F387}"/>
                  </a:ext>
                </a:extLst>
              </p:cNvPr>
              <p:cNvSpPr>
                <a:spLocks noGrp="1"/>
              </p:cNvSpPr>
              <p:nvPr>
                <p:ph idx="1"/>
              </p:nvPr>
            </p:nvSpPr>
            <p:spPr>
              <a:xfrm>
                <a:off x="1981200" y="1063131"/>
                <a:ext cx="4067695" cy="5063033"/>
              </a:xfrm>
            </p:spPr>
            <p:txBody>
              <a:bodyPr/>
              <a:lstStyle/>
              <a:p>
                <a:r>
                  <a:rPr lang="en-US" sz="2400" b="1" dirty="0" err="1"/>
                  <a:t>EMCal</a:t>
                </a:r>
                <a:endParaRPr lang="en-US" sz="2400" b="1" dirty="0"/>
              </a:p>
              <a:p>
                <a:pPr lvl="1"/>
                <a:r>
                  <a:rPr lang="en-US" sz="2000" dirty="0"/>
                  <a:t>Tungsten-Scintillating Fiber sampling calorimeter</a:t>
                </a:r>
              </a:p>
              <a:p>
                <a:pPr lvl="1"/>
                <a:r>
                  <a:rPr lang="en-US" sz="2000" dirty="0"/>
                  <a:t>Material: 20.1 </a:t>
                </a:r>
                <a:r>
                  <a:rPr lang="en-US" sz="2000" i="1" dirty="0"/>
                  <a:t>X</a:t>
                </a:r>
                <a:r>
                  <a:rPr lang="en-US" sz="2000" baseline="-25000" dirty="0"/>
                  <a:t>0</a:t>
                </a:r>
                <a:r>
                  <a:rPr lang="en-US" sz="2000" dirty="0"/>
                  <a:t>, 0.83 </a:t>
                </a:r>
                <a:r>
                  <a:rPr lang="en-US" sz="2000" i="1" dirty="0">
                    <a:latin typeface="Symbol" pitchFamily="2" charset="2"/>
                  </a:rPr>
                  <a:t>l</a:t>
                </a:r>
                <a:r>
                  <a:rPr lang="en-US" sz="2000" baseline="-25000" dirty="0"/>
                  <a:t>int</a:t>
                </a:r>
              </a:p>
              <a:p>
                <a:pPr lvl="1"/>
                <a:r>
                  <a:rPr lang="en-US" sz="2000" dirty="0"/>
                  <a:t>Resolution: 16%/</a:t>
                </a:r>
                <a14:m>
                  <m:oMath xmlns:m="http://schemas.openxmlformats.org/officeDocument/2006/math">
                    <m:rad>
                      <m:radPr>
                        <m:degHide m:val="on"/>
                        <m:ctrlPr>
                          <a:rPr lang="en-US" sz="2000" i="1">
                            <a:latin typeface="Cambria Math" panose="02040503050406030204" pitchFamily="18" charset="0"/>
                          </a:rPr>
                        </m:ctrlPr>
                      </m:radPr>
                      <m:deg/>
                      <m:e>
                        <m:r>
                          <a:rPr lang="en-US" sz="2000" i="1">
                            <a:latin typeface="Cambria Math" panose="02040503050406030204" pitchFamily="18" charset="0"/>
                          </a:rPr>
                          <m:t>𝐸</m:t>
                        </m:r>
                      </m:e>
                    </m:rad>
                    <m:r>
                      <a:rPr lang="en-US" sz="2000" i="1">
                        <a:latin typeface="Cambria Math" panose="02040503050406030204" pitchFamily="18" charset="0"/>
                      </a:rPr>
                      <m:t> </m:t>
                    </m:r>
                    <m:r>
                      <a:rPr lang="en-US" sz="2000" i="1">
                        <a:latin typeface="Cambria Math" panose="02040503050406030204" pitchFamily="18" charset="0"/>
                        <a:ea typeface="Cambria Math" panose="02040503050406030204" pitchFamily="18" charset="0"/>
                      </a:rPr>
                      <m:t>⨁</m:t>
                    </m:r>
                  </m:oMath>
                </a14:m>
                <a:r>
                  <a:rPr lang="en-US" sz="2000" dirty="0"/>
                  <a:t> 5%</a:t>
                </a:r>
              </a:p>
              <a:p>
                <a:r>
                  <a:rPr lang="en-US" sz="2400" b="1" dirty="0" err="1"/>
                  <a:t>HCal</a:t>
                </a:r>
                <a:endParaRPr lang="en-US" sz="2400" b="1" dirty="0"/>
              </a:p>
              <a:p>
                <a:pPr lvl="1"/>
                <a:r>
                  <a:rPr lang="en-US" sz="2000" dirty="0"/>
                  <a:t>Inner &amp; Outer </a:t>
                </a:r>
                <a:r>
                  <a:rPr lang="en-US" sz="2000" dirty="0" err="1"/>
                  <a:t>HCals</a:t>
                </a:r>
                <a:r>
                  <a:rPr lang="en-US" sz="2000" dirty="0"/>
                  <a:t> w/ magnet in between</a:t>
                </a:r>
              </a:p>
              <a:p>
                <a:pPr lvl="1"/>
                <a:r>
                  <a:rPr lang="en-US" sz="2000" dirty="0"/>
                  <a:t>Al (inner) &amp; steel (outer) absorber plates</a:t>
                </a:r>
              </a:p>
              <a:p>
                <a:pPr lvl="1"/>
                <a:r>
                  <a:rPr lang="en-US" sz="2000" dirty="0"/>
                  <a:t>Scintillating tiles w/ embedded WLS fibers</a:t>
                </a:r>
              </a:p>
              <a:p>
                <a:pPr lvl="1"/>
                <a:r>
                  <a:rPr lang="en-US" sz="2000" dirty="0"/>
                  <a:t>Resolution: 88%/</a:t>
                </a:r>
                <a14:m>
                  <m:oMath xmlns:m="http://schemas.openxmlformats.org/officeDocument/2006/math">
                    <m:rad>
                      <m:radPr>
                        <m:degHide m:val="on"/>
                        <m:ctrlPr>
                          <a:rPr lang="en-US" sz="2000" i="1">
                            <a:latin typeface="Cambria Math" panose="02040503050406030204" pitchFamily="18" charset="0"/>
                          </a:rPr>
                        </m:ctrlPr>
                      </m:radPr>
                      <m:deg/>
                      <m:e>
                        <m:r>
                          <a:rPr lang="en-US" sz="2000" i="1">
                            <a:latin typeface="Cambria Math" panose="02040503050406030204" pitchFamily="18" charset="0"/>
                          </a:rPr>
                          <m:t>𝐸</m:t>
                        </m:r>
                      </m:e>
                    </m:rad>
                    <m:r>
                      <a:rPr lang="en-US" sz="2000" i="1">
                        <a:latin typeface="Cambria Math" panose="02040503050406030204" pitchFamily="18" charset="0"/>
                      </a:rPr>
                      <m:t> </m:t>
                    </m:r>
                    <m:r>
                      <a:rPr lang="en-US" sz="2000" i="1">
                        <a:latin typeface="Cambria Math" panose="02040503050406030204" pitchFamily="18" charset="0"/>
                        <a:ea typeface="Cambria Math" panose="02040503050406030204" pitchFamily="18" charset="0"/>
                      </a:rPr>
                      <m:t>⨁</m:t>
                    </m:r>
                  </m:oMath>
                </a14:m>
                <a:r>
                  <a:rPr lang="en-US" sz="2000" dirty="0"/>
                  <a:t> 12% (single particle)</a:t>
                </a:r>
              </a:p>
              <a:p>
                <a:r>
                  <a:rPr lang="en-US" sz="2400" dirty="0"/>
                  <a:t>Total 5 </a:t>
                </a:r>
                <a:r>
                  <a:rPr lang="en-US" sz="2400" i="1" dirty="0">
                    <a:latin typeface="Symbol" pitchFamily="2" charset="2"/>
                  </a:rPr>
                  <a:t>l</a:t>
                </a:r>
                <a:r>
                  <a:rPr lang="en-US" sz="2400" baseline="-25000" dirty="0"/>
                  <a:t>int</a:t>
                </a:r>
                <a:r>
                  <a:rPr lang="en-US" sz="2400" dirty="0"/>
                  <a:t> for both calorimeters combined</a:t>
                </a:r>
              </a:p>
            </p:txBody>
          </p:sp>
        </mc:Choice>
        <mc:Fallback xmlns="">
          <p:sp>
            <p:nvSpPr>
              <p:cNvPr id="3" name="Content Placeholder 2">
                <a:extLst>
                  <a:ext uri="{FF2B5EF4-FFF2-40B4-BE49-F238E27FC236}">
                    <a16:creationId xmlns:a16="http://schemas.microsoft.com/office/drawing/2014/main" id="{161E17A5-A74B-CC04-1F04-4DD6D455F387}"/>
                  </a:ext>
                </a:extLst>
              </p:cNvPr>
              <p:cNvSpPr>
                <a:spLocks noGrp="1" noRot="1" noChangeAspect="1" noMove="1" noResize="1" noEditPoints="1" noAdjustHandles="1" noChangeArrowheads="1" noChangeShapeType="1" noTextEdit="1"/>
              </p:cNvSpPr>
              <p:nvPr>
                <p:ph idx="1"/>
              </p:nvPr>
            </p:nvSpPr>
            <p:spPr>
              <a:xfrm>
                <a:off x="1981200" y="1063131"/>
                <a:ext cx="4067695" cy="5063033"/>
              </a:xfrm>
              <a:blipFill>
                <a:blip r:embed="rId2"/>
                <a:stretch>
                  <a:fillRect t="-1000" r="-2492" b="-18000"/>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id="{A068AAFE-48D7-CDD7-B836-2733D2C903FA}"/>
              </a:ext>
            </a:extLst>
          </p:cNvPr>
          <p:cNvPicPr>
            <a:picLocks noChangeAspect="1"/>
          </p:cNvPicPr>
          <p:nvPr/>
        </p:nvPicPr>
        <p:blipFill>
          <a:blip r:embed="rId3"/>
          <a:stretch>
            <a:fillRect/>
          </a:stretch>
        </p:blipFill>
        <p:spPr>
          <a:xfrm>
            <a:off x="7380045" y="1018711"/>
            <a:ext cx="2830755" cy="2365170"/>
          </a:xfrm>
          <a:prstGeom prst="rect">
            <a:avLst/>
          </a:prstGeom>
        </p:spPr>
      </p:pic>
      <p:pic>
        <p:nvPicPr>
          <p:cNvPr id="11" name="Picture 10">
            <a:extLst>
              <a:ext uri="{FF2B5EF4-FFF2-40B4-BE49-F238E27FC236}">
                <a16:creationId xmlns:a16="http://schemas.microsoft.com/office/drawing/2014/main" id="{59F23ECB-C944-F3DD-94AA-3A7CDA5E994B}"/>
              </a:ext>
            </a:extLst>
          </p:cNvPr>
          <p:cNvPicPr>
            <a:picLocks noChangeAspect="1"/>
          </p:cNvPicPr>
          <p:nvPr/>
        </p:nvPicPr>
        <p:blipFill>
          <a:blip r:embed="rId4"/>
          <a:stretch>
            <a:fillRect/>
          </a:stretch>
        </p:blipFill>
        <p:spPr>
          <a:xfrm>
            <a:off x="6011333" y="4779787"/>
            <a:ext cx="4656667" cy="2018947"/>
          </a:xfrm>
          <a:prstGeom prst="rect">
            <a:avLst/>
          </a:prstGeom>
        </p:spPr>
      </p:pic>
      <p:pic>
        <p:nvPicPr>
          <p:cNvPr id="9" name="Picture 8">
            <a:extLst>
              <a:ext uri="{FF2B5EF4-FFF2-40B4-BE49-F238E27FC236}">
                <a16:creationId xmlns:a16="http://schemas.microsoft.com/office/drawing/2014/main" id="{45772AF3-7443-BFA3-0382-E33F80078FE6}"/>
              </a:ext>
            </a:extLst>
          </p:cNvPr>
          <p:cNvPicPr>
            <a:picLocks noChangeAspect="1"/>
          </p:cNvPicPr>
          <p:nvPr/>
        </p:nvPicPr>
        <p:blipFill>
          <a:blip r:embed="rId5"/>
          <a:stretch>
            <a:fillRect/>
          </a:stretch>
        </p:blipFill>
        <p:spPr>
          <a:xfrm>
            <a:off x="6096002" y="3078200"/>
            <a:ext cx="3241591" cy="1790133"/>
          </a:xfrm>
          <a:prstGeom prst="rect">
            <a:avLst/>
          </a:prstGeom>
        </p:spPr>
      </p:pic>
      <p:pic>
        <p:nvPicPr>
          <p:cNvPr id="12" name="Picture 11">
            <a:extLst>
              <a:ext uri="{FF2B5EF4-FFF2-40B4-BE49-F238E27FC236}">
                <a16:creationId xmlns:a16="http://schemas.microsoft.com/office/drawing/2014/main" id="{5DDFF941-7E9B-A50E-F149-617CE67E4F10}"/>
              </a:ext>
            </a:extLst>
          </p:cNvPr>
          <p:cNvPicPr>
            <a:picLocks noChangeAspect="1"/>
          </p:cNvPicPr>
          <p:nvPr/>
        </p:nvPicPr>
        <p:blipFill rotWithShape="1">
          <a:blip r:embed="rId5"/>
          <a:srcRect l="80120" t="92669" r="16942" b="236"/>
          <a:stretch/>
        </p:blipFill>
        <p:spPr>
          <a:xfrm>
            <a:off x="8582025" y="4752975"/>
            <a:ext cx="95250" cy="127000"/>
          </a:xfrm>
          <a:prstGeom prst="rect">
            <a:avLst/>
          </a:prstGeom>
        </p:spPr>
      </p:pic>
      <p:sp>
        <p:nvSpPr>
          <p:cNvPr id="13" name="Rectangle 12">
            <a:extLst>
              <a:ext uri="{FF2B5EF4-FFF2-40B4-BE49-F238E27FC236}">
                <a16:creationId xmlns:a16="http://schemas.microsoft.com/office/drawing/2014/main" id="{78148175-F737-F73E-B2EE-8124D3FB8307}"/>
              </a:ext>
            </a:extLst>
          </p:cNvPr>
          <p:cNvSpPr/>
          <p:nvPr/>
        </p:nvSpPr>
        <p:spPr>
          <a:xfrm>
            <a:off x="6081316" y="4871759"/>
            <a:ext cx="2948385" cy="4571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3735370-3DE1-A0C2-5D18-A2255F3BBD2E}"/>
              </a:ext>
            </a:extLst>
          </p:cNvPr>
          <p:cNvSpPr/>
          <p:nvPr/>
        </p:nvSpPr>
        <p:spPr>
          <a:xfrm>
            <a:off x="9969500" y="4692650"/>
            <a:ext cx="101600" cy="11370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71C42E7A-5F42-8984-452B-560C517CF7DA}"/>
              </a:ext>
            </a:extLst>
          </p:cNvPr>
          <p:cNvSpPr txBox="1"/>
          <p:nvPr/>
        </p:nvSpPr>
        <p:spPr>
          <a:xfrm>
            <a:off x="9088128" y="1214097"/>
            <a:ext cx="1122672" cy="430887"/>
          </a:xfrm>
          <a:prstGeom prst="rect">
            <a:avLst/>
          </a:prstGeom>
          <a:noFill/>
        </p:spPr>
        <p:txBody>
          <a:bodyPr wrap="square" rtlCol="0">
            <a:spAutoFit/>
          </a:bodyPr>
          <a:lstStyle/>
          <a:p>
            <a:pPr>
              <a:buNone/>
            </a:pPr>
            <a:r>
              <a:rPr lang="en-US" b="1" dirty="0" err="1">
                <a:solidFill>
                  <a:schemeClr val="bg1"/>
                </a:solidFill>
              </a:rPr>
              <a:t>EMCal</a:t>
            </a:r>
            <a:endParaRPr lang="en-US" b="1" dirty="0">
              <a:solidFill>
                <a:schemeClr val="bg1"/>
              </a:solidFill>
            </a:endParaRPr>
          </a:p>
        </p:txBody>
      </p:sp>
      <p:sp>
        <p:nvSpPr>
          <p:cNvPr id="17" name="TextBox 16">
            <a:extLst>
              <a:ext uri="{FF2B5EF4-FFF2-40B4-BE49-F238E27FC236}">
                <a16:creationId xmlns:a16="http://schemas.microsoft.com/office/drawing/2014/main" id="{6C7708EB-65ED-64C6-F73A-8DC2D000CD6C}"/>
              </a:ext>
            </a:extLst>
          </p:cNvPr>
          <p:cNvSpPr txBox="1"/>
          <p:nvPr/>
        </p:nvSpPr>
        <p:spPr>
          <a:xfrm>
            <a:off x="6048894" y="3086795"/>
            <a:ext cx="1199233" cy="430887"/>
          </a:xfrm>
          <a:prstGeom prst="rect">
            <a:avLst/>
          </a:prstGeom>
          <a:noFill/>
        </p:spPr>
        <p:txBody>
          <a:bodyPr wrap="square" rtlCol="0">
            <a:spAutoFit/>
          </a:bodyPr>
          <a:lstStyle/>
          <a:p>
            <a:pPr>
              <a:buNone/>
            </a:pPr>
            <a:r>
              <a:rPr lang="en-US" b="1" dirty="0" err="1">
                <a:solidFill>
                  <a:schemeClr val="bg1"/>
                </a:solidFill>
              </a:rPr>
              <a:t>EMCal</a:t>
            </a:r>
            <a:endParaRPr lang="en-US" b="1" dirty="0">
              <a:solidFill>
                <a:schemeClr val="bg1"/>
              </a:solidFill>
            </a:endParaRPr>
          </a:p>
        </p:txBody>
      </p:sp>
      <p:sp>
        <p:nvSpPr>
          <p:cNvPr id="18" name="TextBox 17">
            <a:extLst>
              <a:ext uri="{FF2B5EF4-FFF2-40B4-BE49-F238E27FC236}">
                <a16:creationId xmlns:a16="http://schemas.microsoft.com/office/drawing/2014/main" id="{27391B8B-FAA0-84EB-BDD3-A3FEEB38CE95}"/>
              </a:ext>
            </a:extLst>
          </p:cNvPr>
          <p:cNvSpPr txBox="1"/>
          <p:nvPr/>
        </p:nvSpPr>
        <p:spPr>
          <a:xfrm>
            <a:off x="8562109" y="6331530"/>
            <a:ext cx="1944020" cy="430887"/>
          </a:xfrm>
          <a:prstGeom prst="rect">
            <a:avLst/>
          </a:prstGeom>
          <a:noFill/>
        </p:spPr>
        <p:txBody>
          <a:bodyPr wrap="square" rtlCol="0">
            <a:spAutoFit/>
          </a:bodyPr>
          <a:lstStyle/>
          <a:p>
            <a:pPr>
              <a:buNone/>
            </a:pPr>
            <a:r>
              <a:rPr lang="en-US" b="1" dirty="0"/>
              <a:t>Outer </a:t>
            </a:r>
            <a:r>
              <a:rPr lang="en-US" b="1" dirty="0" err="1"/>
              <a:t>HCal</a:t>
            </a:r>
            <a:endParaRPr lang="en-US" b="1" dirty="0"/>
          </a:p>
        </p:txBody>
      </p:sp>
      <p:sp>
        <p:nvSpPr>
          <p:cNvPr id="19" name="TextBox 18">
            <a:extLst>
              <a:ext uri="{FF2B5EF4-FFF2-40B4-BE49-F238E27FC236}">
                <a16:creationId xmlns:a16="http://schemas.microsoft.com/office/drawing/2014/main" id="{5D2B7B42-9318-941E-DDC6-6E111B92ED31}"/>
              </a:ext>
            </a:extLst>
          </p:cNvPr>
          <p:cNvSpPr txBox="1"/>
          <p:nvPr/>
        </p:nvSpPr>
        <p:spPr>
          <a:xfrm>
            <a:off x="5648496" y="1027719"/>
            <a:ext cx="1806634" cy="1077218"/>
          </a:xfrm>
          <a:prstGeom prst="rect">
            <a:avLst/>
          </a:prstGeom>
          <a:noFill/>
        </p:spPr>
        <p:txBody>
          <a:bodyPr wrap="square" rtlCol="0">
            <a:spAutoFit/>
          </a:bodyPr>
          <a:lstStyle/>
          <a:p>
            <a:pPr algn="ctr">
              <a:buNone/>
            </a:pPr>
            <a:r>
              <a:rPr lang="en-US" sz="2000" dirty="0">
                <a:latin typeface="Symbol" pitchFamily="2" charset="2"/>
              </a:rPr>
              <a:t>Dh</a:t>
            </a:r>
            <a:r>
              <a:rPr lang="en-US" sz="2000" b="1" dirty="0"/>
              <a:t> </a:t>
            </a:r>
            <a:r>
              <a:rPr lang="en-US" sz="2000" dirty="0"/>
              <a:t>✕ </a:t>
            </a:r>
            <a:r>
              <a:rPr lang="en-US" sz="2000" dirty="0" err="1">
                <a:latin typeface="Symbol" pitchFamily="2" charset="2"/>
              </a:rPr>
              <a:t>Df</a:t>
            </a:r>
            <a:r>
              <a:rPr lang="en-US" sz="2000" dirty="0"/>
              <a:t> =</a:t>
            </a:r>
          </a:p>
          <a:p>
            <a:pPr algn="ctr">
              <a:buNone/>
            </a:pPr>
            <a:r>
              <a:rPr lang="en-US" sz="2000" i="0" dirty="0"/>
              <a:t>0.025 ✕ 0.025</a:t>
            </a:r>
            <a:endParaRPr lang="en-US" sz="2000" b="1" i="0" dirty="0"/>
          </a:p>
        </p:txBody>
      </p:sp>
    </p:spTree>
    <p:extLst>
      <p:ext uri="{BB962C8B-B14F-4D97-AF65-F5344CB8AC3E}">
        <p14:creationId xmlns:p14="http://schemas.microsoft.com/office/powerpoint/2010/main" val="1785665913"/>
      </p:ext>
    </p:extLst>
  </p:cSld>
  <p:clrMapOvr>
    <a:masterClrMapping/>
  </p:clrMapOvr>
  <p:transition spd="slow">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CC820-3F17-6B0F-3C6A-3EFF8FB6438D}"/>
              </a:ext>
            </a:extLst>
          </p:cNvPr>
          <p:cNvSpPr>
            <a:spLocks noGrp="1"/>
          </p:cNvSpPr>
          <p:nvPr>
            <p:ph type="title"/>
          </p:nvPr>
        </p:nvSpPr>
        <p:spPr/>
        <p:txBody>
          <a:bodyPr/>
          <a:lstStyle/>
          <a:p>
            <a:r>
              <a:rPr lang="en-US" dirty="0"/>
              <a:t>Event Characterization</a:t>
            </a:r>
          </a:p>
        </p:txBody>
      </p:sp>
      <p:sp>
        <p:nvSpPr>
          <p:cNvPr id="3" name="Content Placeholder 2">
            <a:extLst>
              <a:ext uri="{FF2B5EF4-FFF2-40B4-BE49-F238E27FC236}">
                <a16:creationId xmlns:a16="http://schemas.microsoft.com/office/drawing/2014/main" id="{03F48D28-CCBC-0BE6-B630-678A87841047}"/>
              </a:ext>
            </a:extLst>
          </p:cNvPr>
          <p:cNvSpPr>
            <a:spLocks noGrp="1"/>
          </p:cNvSpPr>
          <p:nvPr>
            <p:ph idx="1"/>
          </p:nvPr>
        </p:nvSpPr>
        <p:spPr>
          <a:xfrm>
            <a:off x="1981201" y="990600"/>
            <a:ext cx="4411586" cy="5135564"/>
          </a:xfrm>
        </p:spPr>
        <p:txBody>
          <a:bodyPr/>
          <a:lstStyle/>
          <a:p>
            <a:r>
              <a:rPr lang="en-US" sz="2400" b="1" dirty="0"/>
              <a:t>Min. Bias Detector (MBD)</a:t>
            </a:r>
          </a:p>
          <a:p>
            <a:pPr lvl="1"/>
            <a:r>
              <a:rPr lang="en-US" sz="2000" dirty="0"/>
              <a:t>Covers 3.51 &lt; |</a:t>
            </a:r>
            <a:r>
              <a:rPr lang="en-US" sz="2000" i="1" dirty="0">
                <a:latin typeface="Symbol" pitchFamily="2" charset="2"/>
              </a:rPr>
              <a:t>h</a:t>
            </a:r>
            <a:r>
              <a:rPr lang="en-US" sz="2000" baseline="30000" dirty="0">
                <a:latin typeface="Symbol" pitchFamily="2" charset="2"/>
              </a:rPr>
              <a:t> </a:t>
            </a:r>
            <a:r>
              <a:rPr lang="en-US" sz="2000" dirty="0"/>
              <a:t>| &lt; 4.61</a:t>
            </a:r>
          </a:p>
          <a:p>
            <a:pPr lvl="1"/>
            <a:r>
              <a:rPr lang="en-US" sz="2000" dirty="0"/>
              <a:t>Reuse PHENIX Beam-Beam Counter</a:t>
            </a:r>
          </a:p>
          <a:p>
            <a:pPr lvl="1"/>
            <a:r>
              <a:rPr lang="en-US" sz="2000" dirty="0"/>
              <a:t>128 channels of 3 cm thick quartz radiator on mesh dynode PMT</a:t>
            </a:r>
          </a:p>
          <a:p>
            <a:pPr lvl="1"/>
            <a:r>
              <a:rPr lang="en-US" sz="2000" dirty="0"/>
              <a:t>Timing resolution: 120 </a:t>
            </a:r>
            <a:r>
              <a:rPr lang="en-US" sz="2000" dirty="0" err="1"/>
              <a:t>ps</a:t>
            </a:r>
            <a:endParaRPr lang="en-US" sz="2000" dirty="0"/>
          </a:p>
          <a:p>
            <a:r>
              <a:rPr lang="en-US" sz="2400" b="1" dirty="0" err="1"/>
              <a:t>sPHENIX</a:t>
            </a:r>
            <a:r>
              <a:rPr lang="en-US" sz="2400" b="1" dirty="0"/>
              <a:t> Event Plane Detector (</a:t>
            </a:r>
            <a:r>
              <a:rPr lang="en-US" sz="2400" b="1" dirty="0" err="1"/>
              <a:t>sEPD</a:t>
            </a:r>
            <a:r>
              <a:rPr lang="en-US" sz="2400" b="1" dirty="0"/>
              <a:t>)</a:t>
            </a:r>
          </a:p>
          <a:p>
            <a:pPr lvl="1"/>
            <a:r>
              <a:rPr lang="en-US" sz="2000" dirty="0"/>
              <a:t>2 wheels; 2.0 &lt; |</a:t>
            </a:r>
            <a:r>
              <a:rPr lang="en-US" sz="2000" i="1" dirty="0">
                <a:latin typeface="Symbol" pitchFamily="2" charset="2"/>
              </a:rPr>
              <a:t>h</a:t>
            </a:r>
            <a:r>
              <a:rPr lang="en-US" sz="2000" baseline="30000" dirty="0">
                <a:latin typeface="Symbol" pitchFamily="2" charset="2"/>
              </a:rPr>
              <a:t> </a:t>
            </a:r>
            <a:r>
              <a:rPr lang="en-US" sz="2000" dirty="0"/>
              <a:t>| &lt; 4.9</a:t>
            </a:r>
          </a:p>
          <a:p>
            <a:pPr lvl="1"/>
            <a:r>
              <a:rPr lang="en-US" sz="2000" dirty="0"/>
              <a:t>Scintillator plastic (1.2 cm thick), embedded WLS fibers</a:t>
            </a:r>
          </a:p>
          <a:p>
            <a:pPr lvl="1"/>
            <a:r>
              <a:rPr lang="en-US" sz="2000" dirty="0"/>
              <a:t>Significant improvement of event plane resolution</a:t>
            </a:r>
          </a:p>
          <a:p>
            <a:pPr lvl="1"/>
            <a:r>
              <a:rPr lang="en-US" sz="2000" dirty="0"/>
              <a:t>Closely based on STAR EPD</a:t>
            </a:r>
          </a:p>
          <a:p>
            <a:pPr lvl="1"/>
            <a:endParaRPr lang="en-US" sz="2000" dirty="0"/>
          </a:p>
        </p:txBody>
      </p:sp>
      <p:sp>
        <p:nvSpPr>
          <p:cNvPr id="4" name="Slide Number Placeholder 3">
            <a:extLst>
              <a:ext uri="{FF2B5EF4-FFF2-40B4-BE49-F238E27FC236}">
                <a16:creationId xmlns:a16="http://schemas.microsoft.com/office/drawing/2014/main" id="{FB33A831-E55E-A445-73D2-109F72C4D1E9}"/>
              </a:ext>
            </a:extLst>
          </p:cNvPr>
          <p:cNvSpPr>
            <a:spLocks noGrp="1"/>
          </p:cNvSpPr>
          <p:nvPr>
            <p:ph type="sldNum" sz="quarter" idx="11"/>
          </p:nvPr>
        </p:nvSpPr>
        <p:spPr bwMode="auto">
          <a:xfrm>
            <a:off x="-1600200" y="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457200" rtl="0" eaLnBrk="1" latinLnBrk="0" hangingPunct="1">
              <a:defRPr sz="2000" kern="1200" smtClean="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24842D8-317C-1B48-BB3B-9B577BC46ED2}" type="slidenum">
              <a:rPr lang="en-US" smtClean="0"/>
              <a:pPr/>
              <a:t>46</a:t>
            </a:fld>
            <a:endParaRPr lang="en-US"/>
          </a:p>
        </p:txBody>
      </p:sp>
      <p:pic>
        <p:nvPicPr>
          <p:cNvPr id="6" name="Picture 5">
            <a:extLst>
              <a:ext uri="{FF2B5EF4-FFF2-40B4-BE49-F238E27FC236}">
                <a16:creationId xmlns:a16="http://schemas.microsoft.com/office/drawing/2014/main" id="{73D31EBB-413B-B96B-A8E9-A00A24EBB50F}"/>
              </a:ext>
            </a:extLst>
          </p:cNvPr>
          <p:cNvPicPr>
            <a:picLocks noChangeAspect="1"/>
          </p:cNvPicPr>
          <p:nvPr/>
        </p:nvPicPr>
        <p:blipFill>
          <a:blip r:embed="rId2"/>
          <a:stretch>
            <a:fillRect/>
          </a:stretch>
        </p:blipFill>
        <p:spPr>
          <a:xfrm>
            <a:off x="6392787" y="1011715"/>
            <a:ext cx="3915681" cy="3084080"/>
          </a:xfrm>
          <a:prstGeom prst="rect">
            <a:avLst/>
          </a:prstGeom>
        </p:spPr>
      </p:pic>
      <p:pic>
        <p:nvPicPr>
          <p:cNvPr id="7" name="Picture 6">
            <a:extLst>
              <a:ext uri="{FF2B5EF4-FFF2-40B4-BE49-F238E27FC236}">
                <a16:creationId xmlns:a16="http://schemas.microsoft.com/office/drawing/2014/main" id="{2EC61DA7-B329-B3BC-DBFE-1E693B316165}"/>
              </a:ext>
            </a:extLst>
          </p:cNvPr>
          <p:cNvPicPr>
            <a:picLocks noChangeAspect="1"/>
          </p:cNvPicPr>
          <p:nvPr/>
        </p:nvPicPr>
        <p:blipFill>
          <a:blip r:embed="rId3"/>
          <a:stretch>
            <a:fillRect/>
          </a:stretch>
        </p:blipFill>
        <p:spPr>
          <a:xfrm>
            <a:off x="6392787" y="4196596"/>
            <a:ext cx="4113115" cy="2510327"/>
          </a:xfrm>
          <a:prstGeom prst="rect">
            <a:avLst/>
          </a:prstGeom>
        </p:spPr>
      </p:pic>
    </p:spTree>
    <p:extLst>
      <p:ext uri="{BB962C8B-B14F-4D97-AF65-F5344CB8AC3E}">
        <p14:creationId xmlns:p14="http://schemas.microsoft.com/office/powerpoint/2010/main" val="3010515045"/>
      </p:ext>
    </p:extLst>
  </p:cSld>
  <p:clrMapOvr>
    <a:masterClrMapping/>
  </p:clrMapOvr>
  <p:transition spd="slow">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F6405-E05A-E214-AD48-43E8A88AA28B}"/>
              </a:ext>
            </a:extLst>
          </p:cNvPr>
          <p:cNvSpPr>
            <a:spLocks noGrp="1"/>
          </p:cNvSpPr>
          <p:nvPr>
            <p:ph type="title"/>
          </p:nvPr>
        </p:nvSpPr>
        <p:spPr/>
        <p:txBody>
          <a:bodyPr/>
          <a:lstStyle/>
          <a:p>
            <a:r>
              <a:rPr lang="en-US" dirty="0"/>
              <a:t>Beampipe</a:t>
            </a:r>
          </a:p>
        </p:txBody>
      </p:sp>
      <p:sp>
        <p:nvSpPr>
          <p:cNvPr id="3" name="Content Placeholder 2">
            <a:extLst>
              <a:ext uri="{FF2B5EF4-FFF2-40B4-BE49-F238E27FC236}">
                <a16:creationId xmlns:a16="http://schemas.microsoft.com/office/drawing/2014/main" id="{ACCEC41D-E463-31C5-BB1D-52BFBDFD4AE6}"/>
              </a:ext>
            </a:extLst>
          </p:cNvPr>
          <p:cNvSpPr>
            <a:spLocks noGrp="1"/>
          </p:cNvSpPr>
          <p:nvPr>
            <p:ph idx="1"/>
          </p:nvPr>
        </p:nvSpPr>
        <p:spPr>
          <a:xfrm>
            <a:off x="1981201" y="913345"/>
            <a:ext cx="4758599" cy="5287963"/>
          </a:xfrm>
        </p:spPr>
        <p:txBody>
          <a:bodyPr/>
          <a:lstStyle/>
          <a:p>
            <a:r>
              <a:rPr lang="en-US" sz="2400" dirty="0" err="1"/>
              <a:t>sPHENIX</a:t>
            </a:r>
            <a:r>
              <a:rPr lang="en-US" sz="2400" dirty="0"/>
              <a:t> beampipe shipped to California for work</a:t>
            </a:r>
          </a:p>
          <a:p>
            <a:r>
              <a:rPr lang="en-US" sz="2400" dirty="0"/>
              <a:t>Lost in warehouse fire in 2022!</a:t>
            </a:r>
          </a:p>
          <a:p>
            <a:r>
              <a:rPr lang="en-US" sz="2400" dirty="0"/>
              <a:t>STAR had a spare beampipe that is in good condition and is compatible with </a:t>
            </a:r>
            <a:r>
              <a:rPr lang="en-US" sz="2400" dirty="0" err="1"/>
              <a:t>sPHENIX</a:t>
            </a:r>
            <a:r>
              <a:rPr lang="en-US" sz="2400" dirty="0"/>
              <a:t> design.</a:t>
            </a:r>
          </a:p>
        </p:txBody>
      </p:sp>
      <p:sp>
        <p:nvSpPr>
          <p:cNvPr id="4" name="Slide Number Placeholder 3">
            <a:extLst>
              <a:ext uri="{FF2B5EF4-FFF2-40B4-BE49-F238E27FC236}">
                <a16:creationId xmlns:a16="http://schemas.microsoft.com/office/drawing/2014/main" id="{815ED999-10BB-3664-1CE7-BE505D0D2876}"/>
              </a:ext>
            </a:extLst>
          </p:cNvPr>
          <p:cNvSpPr>
            <a:spLocks noGrp="1"/>
          </p:cNvSpPr>
          <p:nvPr>
            <p:ph type="sldNum" sz="quarter" idx="11"/>
          </p:nvPr>
        </p:nvSpPr>
        <p:spPr bwMode="auto">
          <a:xfrm>
            <a:off x="-1600200" y="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457200" rtl="0" eaLnBrk="1" latinLnBrk="0" hangingPunct="1">
              <a:defRPr sz="2000" kern="1200" smtClean="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24842D8-317C-1B48-BB3B-9B577BC46ED2}" type="slidenum">
              <a:rPr lang="en-US" smtClean="0"/>
              <a:pPr/>
              <a:t>47</a:t>
            </a:fld>
            <a:endParaRPr lang="en-US"/>
          </a:p>
        </p:txBody>
      </p:sp>
      <p:pic>
        <p:nvPicPr>
          <p:cNvPr id="5" name="Picture 4">
            <a:extLst>
              <a:ext uri="{FF2B5EF4-FFF2-40B4-BE49-F238E27FC236}">
                <a16:creationId xmlns:a16="http://schemas.microsoft.com/office/drawing/2014/main" id="{D6EB9FB9-6130-ED6E-8EAA-5B32A1D21B7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739801" y="990600"/>
            <a:ext cx="3814990" cy="5135563"/>
          </a:xfrm>
          <a:prstGeom prst="rect">
            <a:avLst/>
          </a:prstGeom>
        </p:spPr>
      </p:pic>
      <p:pic>
        <p:nvPicPr>
          <p:cNvPr id="6" name="Picture 5">
            <a:extLst>
              <a:ext uri="{FF2B5EF4-FFF2-40B4-BE49-F238E27FC236}">
                <a16:creationId xmlns:a16="http://schemas.microsoft.com/office/drawing/2014/main" id="{4754BFF3-DA90-7D22-577A-3509F8F8638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956206" y="3635346"/>
            <a:ext cx="4435335" cy="3222655"/>
          </a:xfrm>
          <a:prstGeom prst="rect">
            <a:avLst/>
          </a:prstGeom>
        </p:spPr>
      </p:pic>
    </p:spTree>
    <p:extLst>
      <p:ext uri="{BB962C8B-B14F-4D97-AF65-F5344CB8AC3E}">
        <p14:creationId xmlns:p14="http://schemas.microsoft.com/office/powerpoint/2010/main" val="2698430101"/>
      </p:ext>
    </p:extLst>
  </p:cSld>
  <p:clrMapOvr>
    <a:masterClrMapping/>
  </p:clrMapOvr>
  <p:transition spd="slow">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FA341-E05E-CE4F-6D90-AEC89B61C1AF}"/>
              </a:ext>
            </a:extLst>
          </p:cNvPr>
          <p:cNvSpPr>
            <a:spLocks noGrp="1"/>
          </p:cNvSpPr>
          <p:nvPr>
            <p:ph type="title"/>
          </p:nvPr>
        </p:nvSpPr>
        <p:spPr/>
        <p:txBody>
          <a:bodyPr/>
          <a:lstStyle/>
          <a:p>
            <a:r>
              <a:rPr lang="en-US" dirty="0"/>
              <a:t>Cosmic Rays</a:t>
            </a:r>
          </a:p>
        </p:txBody>
      </p:sp>
      <p:sp>
        <p:nvSpPr>
          <p:cNvPr id="3" name="Content Placeholder 2">
            <a:extLst>
              <a:ext uri="{FF2B5EF4-FFF2-40B4-BE49-F238E27FC236}">
                <a16:creationId xmlns:a16="http://schemas.microsoft.com/office/drawing/2014/main" id="{56E022C3-DA76-3C75-4166-D5797A4418FA}"/>
              </a:ext>
            </a:extLst>
          </p:cNvPr>
          <p:cNvSpPr>
            <a:spLocks noGrp="1"/>
          </p:cNvSpPr>
          <p:nvPr>
            <p:ph idx="1"/>
          </p:nvPr>
        </p:nvSpPr>
        <p:spPr/>
        <p:txBody>
          <a:bodyPr/>
          <a:lstStyle/>
          <a:p>
            <a:r>
              <a:rPr lang="en-US" sz="2400" dirty="0"/>
              <a:t>The TPC sees cosmic rays.</a:t>
            </a:r>
          </a:p>
        </p:txBody>
      </p:sp>
      <p:sp>
        <p:nvSpPr>
          <p:cNvPr id="4" name="Slide Number Placeholder 3">
            <a:extLst>
              <a:ext uri="{FF2B5EF4-FFF2-40B4-BE49-F238E27FC236}">
                <a16:creationId xmlns:a16="http://schemas.microsoft.com/office/drawing/2014/main" id="{0E73251D-B2F7-9A9D-F857-885F946C0BC5}"/>
              </a:ext>
            </a:extLst>
          </p:cNvPr>
          <p:cNvSpPr>
            <a:spLocks noGrp="1"/>
          </p:cNvSpPr>
          <p:nvPr>
            <p:ph type="sldNum" sz="quarter" idx="11"/>
          </p:nvPr>
        </p:nvSpPr>
        <p:spPr bwMode="auto">
          <a:xfrm>
            <a:off x="-1600200" y="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457200" rtl="0" eaLnBrk="1" latinLnBrk="0" hangingPunct="1">
              <a:defRPr sz="2000" kern="1200" smtClean="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24842D8-317C-1B48-BB3B-9B577BC46ED2}" type="slidenum">
              <a:rPr lang="en-US" smtClean="0"/>
              <a:pPr/>
              <a:t>48</a:t>
            </a:fld>
            <a:endParaRPr lang="en-US"/>
          </a:p>
        </p:txBody>
      </p:sp>
      <p:pic>
        <p:nvPicPr>
          <p:cNvPr id="7" name="Picture 6" descr="TPC_Display_113022.png">
            <a:extLst>
              <a:ext uri="{FF2B5EF4-FFF2-40B4-BE49-F238E27FC236}">
                <a16:creationId xmlns:a16="http://schemas.microsoft.com/office/drawing/2014/main" id="{BD504F4E-94E2-945E-F922-A5C4B5BF950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673581" y="1342800"/>
            <a:ext cx="6844839" cy="5373885"/>
          </a:xfrm>
          <a:prstGeom prst="rect">
            <a:avLst/>
          </a:prstGeom>
        </p:spPr>
      </p:pic>
    </p:spTree>
    <p:extLst>
      <p:ext uri="{BB962C8B-B14F-4D97-AF65-F5344CB8AC3E}">
        <p14:creationId xmlns:p14="http://schemas.microsoft.com/office/powerpoint/2010/main" val="3541490135"/>
      </p:ext>
    </p:extLst>
  </p:cSld>
  <p:clrMapOvr>
    <a:masterClrMapping/>
  </p:clrMapOvr>
  <p:transition spd="slow">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FE764C0-5259-6DB1-F016-2CEBA6ADBD95}"/>
              </a:ext>
            </a:extLst>
          </p:cNvPr>
          <p:cNvPicPr>
            <a:picLocks noChangeAspect="1"/>
          </p:cNvPicPr>
          <p:nvPr/>
        </p:nvPicPr>
        <p:blipFill>
          <a:blip r:embed="rId2"/>
          <a:stretch>
            <a:fillRect/>
          </a:stretch>
        </p:blipFill>
        <p:spPr>
          <a:xfrm>
            <a:off x="2420876" y="3250277"/>
            <a:ext cx="7350249" cy="3582785"/>
          </a:xfrm>
          <a:prstGeom prst="rect">
            <a:avLst/>
          </a:prstGeom>
        </p:spPr>
      </p:pic>
      <p:sp>
        <p:nvSpPr>
          <p:cNvPr id="2" name="Title 1">
            <a:extLst>
              <a:ext uri="{FF2B5EF4-FFF2-40B4-BE49-F238E27FC236}">
                <a16:creationId xmlns:a16="http://schemas.microsoft.com/office/drawing/2014/main" id="{5104E286-AEE2-18AE-7182-C24ABD742396}"/>
              </a:ext>
            </a:extLst>
          </p:cNvPr>
          <p:cNvSpPr>
            <a:spLocks noGrp="1"/>
          </p:cNvSpPr>
          <p:nvPr>
            <p:ph type="title"/>
          </p:nvPr>
        </p:nvSpPr>
        <p:spPr/>
        <p:txBody>
          <a:bodyPr/>
          <a:lstStyle/>
          <a:p>
            <a:r>
              <a:rPr lang="en-US" dirty="0"/>
              <a:t>Data Acquisition</a:t>
            </a:r>
          </a:p>
        </p:txBody>
      </p:sp>
      <p:sp>
        <p:nvSpPr>
          <p:cNvPr id="3" name="Content Placeholder 2">
            <a:extLst>
              <a:ext uri="{FF2B5EF4-FFF2-40B4-BE49-F238E27FC236}">
                <a16:creationId xmlns:a16="http://schemas.microsoft.com/office/drawing/2014/main" id="{A6F29595-E377-E490-95D6-ED8470855BC9}"/>
              </a:ext>
            </a:extLst>
          </p:cNvPr>
          <p:cNvSpPr>
            <a:spLocks noGrp="1"/>
          </p:cNvSpPr>
          <p:nvPr>
            <p:ph idx="1"/>
          </p:nvPr>
        </p:nvSpPr>
        <p:spPr/>
        <p:txBody>
          <a:bodyPr/>
          <a:lstStyle/>
          <a:p>
            <a:r>
              <a:rPr lang="en-US" sz="2400" dirty="0"/>
              <a:t>Hybrid DAQ</a:t>
            </a:r>
          </a:p>
          <a:p>
            <a:r>
              <a:rPr lang="en-US" sz="2400" dirty="0"/>
              <a:t>Triggered readout for calorimeters</a:t>
            </a:r>
          </a:p>
          <a:p>
            <a:r>
              <a:rPr lang="en-US" sz="2400" dirty="0"/>
              <a:t>Streaming (triggerless) readout for tracking detectors</a:t>
            </a:r>
          </a:p>
          <a:p>
            <a:pPr lvl="1"/>
            <a:r>
              <a:rPr lang="en-US" sz="2000" dirty="0"/>
              <a:t>Records ~10% of all collisions</a:t>
            </a:r>
          </a:p>
          <a:p>
            <a:pPr lvl="1"/>
            <a:r>
              <a:rPr lang="en-US" sz="2000" dirty="0"/>
              <a:t>Key to get full </a:t>
            </a:r>
            <a:r>
              <a:rPr lang="en-US" sz="2000" i="1" dirty="0" err="1"/>
              <a:t>p</a:t>
            </a:r>
            <a:r>
              <a:rPr lang="en-US" sz="2000" dirty="0" err="1"/>
              <a:t>+</a:t>
            </a:r>
            <a:r>
              <a:rPr lang="en-US" sz="2000" i="1" dirty="0" err="1"/>
              <a:t>p</a:t>
            </a:r>
            <a:r>
              <a:rPr lang="en-US" sz="2000" dirty="0"/>
              <a:t> statistics in 2024</a:t>
            </a:r>
          </a:p>
          <a:p>
            <a:pPr lvl="1"/>
            <a:r>
              <a:rPr lang="en-US" sz="2000" dirty="0"/>
              <a:t>Crucial for HF &amp; Cold QCD physics</a:t>
            </a:r>
          </a:p>
        </p:txBody>
      </p:sp>
      <p:sp>
        <p:nvSpPr>
          <p:cNvPr id="4" name="Slide Number Placeholder 3">
            <a:extLst>
              <a:ext uri="{FF2B5EF4-FFF2-40B4-BE49-F238E27FC236}">
                <a16:creationId xmlns:a16="http://schemas.microsoft.com/office/drawing/2014/main" id="{A3BF2B7C-2690-ADEB-F776-66B88765328F}"/>
              </a:ext>
            </a:extLst>
          </p:cNvPr>
          <p:cNvSpPr>
            <a:spLocks noGrp="1"/>
          </p:cNvSpPr>
          <p:nvPr>
            <p:ph type="sldNum" sz="quarter" idx="11"/>
          </p:nvPr>
        </p:nvSpPr>
        <p:spPr bwMode="auto">
          <a:xfrm>
            <a:off x="-1600200" y="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457200" rtl="0" eaLnBrk="1" latinLnBrk="0" hangingPunct="1">
              <a:defRPr sz="2000" kern="1200" smtClean="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24842D8-317C-1B48-BB3B-9B577BC46ED2}" type="slidenum">
              <a:rPr lang="en-US" smtClean="0"/>
              <a:pPr/>
              <a:t>49</a:t>
            </a:fld>
            <a:endParaRPr lang="en-US"/>
          </a:p>
        </p:txBody>
      </p:sp>
      <p:sp>
        <p:nvSpPr>
          <p:cNvPr id="6" name="TextBox 5">
            <a:extLst>
              <a:ext uri="{FF2B5EF4-FFF2-40B4-BE49-F238E27FC236}">
                <a16:creationId xmlns:a16="http://schemas.microsoft.com/office/drawing/2014/main" id="{91E25D67-4272-C43C-69CB-96111A21D8E7}"/>
              </a:ext>
            </a:extLst>
          </p:cNvPr>
          <p:cNvSpPr txBox="1"/>
          <p:nvPr/>
        </p:nvSpPr>
        <p:spPr>
          <a:xfrm>
            <a:off x="8232372" y="3482181"/>
            <a:ext cx="2832180" cy="1107996"/>
          </a:xfrm>
          <a:prstGeom prst="rect">
            <a:avLst/>
          </a:prstGeom>
          <a:noFill/>
        </p:spPr>
        <p:txBody>
          <a:bodyPr wrap="square" rtlCol="0">
            <a:spAutoFit/>
          </a:bodyPr>
          <a:lstStyle/>
          <a:p>
            <a:pPr>
              <a:buNone/>
            </a:pPr>
            <a:r>
              <a:rPr lang="en-US" b="1" i="0" dirty="0"/>
              <a:t>2023:</a:t>
            </a:r>
            <a:r>
              <a:rPr lang="en-US" i="0" dirty="0"/>
              <a:t> will record all collisions (</a:t>
            </a:r>
            <a:r>
              <a:rPr lang="en-US" i="0" dirty="0" err="1"/>
              <a:t>Au+Au</a:t>
            </a:r>
            <a:r>
              <a:rPr lang="en-US" i="0" dirty="0"/>
              <a:t>) w/ minimum-bias trigger</a:t>
            </a:r>
          </a:p>
        </p:txBody>
      </p:sp>
    </p:spTree>
    <p:extLst>
      <p:ext uri="{BB962C8B-B14F-4D97-AF65-F5344CB8AC3E}">
        <p14:creationId xmlns:p14="http://schemas.microsoft.com/office/powerpoint/2010/main" val="2929998594"/>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rotWithShape="1">
          <a:blip r:embed="rId3"/>
          <a:srcRect t="6920" b="-6060"/>
          <a:stretch/>
        </p:blipFill>
        <p:spPr>
          <a:xfrm>
            <a:off x="4720716" y="1050184"/>
            <a:ext cx="5947284" cy="5696381"/>
          </a:xfrm>
          <a:ln w="25400">
            <a:solidFill>
              <a:schemeClr val="accent2"/>
            </a:solidFill>
          </a:ln>
        </p:spPr>
      </p:pic>
      <p:sp>
        <p:nvSpPr>
          <p:cNvPr id="3" name="Title 2"/>
          <p:cNvSpPr>
            <a:spLocks noGrp="1"/>
          </p:cNvSpPr>
          <p:nvPr>
            <p:ph type="title"/>
          </p:nvPr>
        </p:nvSpPr>
        <p:spPr/>
        <p:txBody>
          <a:bodyPr/>
          <a:lstStyle/>
          <a:p>
            <a:r>
              <a:rPr lang="en-US" dirty="0"/>
              <a:t>Addressing the nature of QGP discovery</a:t>
            </a:r>
          </a:p>
        </p:txBody>
      </p:sp>
      <p:sp>
        <p:nvSpPr>
          <p:cNvPr id="8" name="Content Placeholder 1"/>
          <p:cNvSpPr txBox="1">
            <a:spLocks/>
          </p:cNvSpPr>
          <p:nvPr/>
        </p:nvSpPr>
        <p:spPr bwMode="auto">
          <a:xfrm>
            <a:off x="1524000" y="990600"/>
            <a:ext cx="3200400" cy="5867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SzPct val="50000"/>
              <a:buFont typeface="Monotype Sorts" pitchFamily="2" charset="2"/>
              <a:buChar char="l"/>
              <a:defRPr sz="3200" b="0">
                <a:solidFill>
                  <a:srgbClr val="0000CC"/>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Font typeface="Marlett" pitchFamily="2" charset="2"/>
              <a:buChar char="4"/>
              <a:defRPr sz="2800" b="0">
                <a:solidFill>
                  <a:srgbClr val="FF0000"/>
                </a:solidFill>
                <a:latin typeface="+mn-lt"/>
              </a:defRPr>
            </a:lvl2pPr>
            <a:lvl3pPr marL="1143000" indent="-228600" algn="l" rtl="0" eaLnBrk="0" fontAlgn="base" hangingPunct="0">
              <a:spcBef>
                <a:spcPct val="20000"/>
              </a:spcBef>
              <a:spcAft>
                <a:spcPct val="0"/>
              </a:spcAft>
              <a:buSzPct val="75000"/>
              <a:buFont typeface="Monotype Sorts" pitchFamily="2" charset="2"/>
              <a:buChar char="o"/>
              <a:defRPr sz="2000" b="0">
                <a:solidFill>
                  <a:srgbClr val="333300"/>
                </a:solidFill>
                <a:latin typeface="+mn-lt"/>
              </a:defRPr>
            </a:lvl3pPr>
            <a:lvl4pPr marL="1600200" indent="-228600" algn="l" rtl="0" eaLnBrk="0" fontAlgn="base" hangingPunct="0">
              <a:spcBef>
                <a:spcPct val="20000"/>
              </a:spcBef>
              <a:spcAft>
                <a:spcPct val="0"/>
              </a:spcAft>
              <a:buFont typeface="CommonBullets" pitchFamily="34" charset="2"/>
              <a:buChar char="u"/>
              <a:defRPr sz="1600" b="0">
                <a:solidFill>
                  <a:srgbClr val="CC3300"/>
                </a:solidFill>
                <a:latin typeface="+mn-lt"/>
              </a:defRPr>
            </a:lvl4pPr>
            <a:lvl5pPr marL="2057400" indent="-228600" algn="l" rtl="0" eaLnBrk="0" fontAlgn="base" hangingPunct="0">
              <a:spcBef>
                <a:spcPct val="20000"/>
              </a:spcBef>
              <a:spcAft>
                <a:spcPct val="0"/>
              </a:spcAft>
              <a:buChar char="–"/>
              <a:defRPr sz="1100" b="0">
                <a:solidFill>
                  <a:srgbClr val="FF0066"/>
                </a:solidFill>
                <a:effectLst>
                  <a:outerShdw blurRad="38100" dist="38100" dir="2700000" algn="tl">
                    <a:srgbClr val="C0C0C0"/>
                  </a:outerShdw>
                </a:effectLst>
                <a:latin typeface="+mn-lt"/>
              </a:defRPr>
            </a:lvl5pPr>
            <a:lvl6pPr marL="2514600" indent="-228600" algn="l" rtl="0" eaLnBrk="0" fontAlgn="base" hangingPunct="0">
              <a:spcBef>
                <a:spcPct val="20000"/>
              </a:spcBef>
              <a:spcAft>
                <a:spcPct val="0"/>
              </a:spcAft>
              <a:buChar char="–"/>
              <a:defRPr sz="1000" b="1">
                <a:solidFill>
                  <a:srgbClr val="FF0066"/>
                </a:solidFill>
                <a:effectLst>
                  <a:outerShdw blurRad="38100" dist="38100" dir="2700000" algn="tl">
                    <a:srgbClr val="C0C0C0"/>
                  </a:outerShdw>
                </a:effectLst>
                <a:latin typeface="+mn-lt"/>
              </a:defRPr>
            </a:lvl6pPr>
            <a:lvl7pPr marL="2971800" indent="-228600" algn="l" rtl="0" eaLnBrk="0" fontAlgn="base" hangingPunct="0">
              <a:spcBef>
                <a:spcPct val="20000"/>
              </a:spcBef>
              <a:spcAft>
                <a:spcPct val="0"/>
              </a:spcAft>
              <a:buChar char="–"/>
              <a:defRPr sz="1000" b="1">
                <a:solidFill>
                  <a:srgbClr val="FF0066"/>
                </a:solidFill>
                <a:effectLst>
                  <a:outerShdw blurRad="38100" dist="38100" dir="2700000" algn="tl">
                    <a:srgbClr val="C0C0C0"/>
                  </a:outerShdw>
                </a:effectLst>
                <a:latin typeface="+mn-lt"/>
              </a:defRPr>
            </a:lvl7pPr>
            <a:lvl8pPr marL="3429000" indent="-228600" algn="l" rtl="0" eaLnBrk="0" fontAlgn="base" hangingPunct="0">
              <a:spcBef>
                <a:spcPct val="20000"/>
              </a:spcBef>
              <a:spcAft>
                <a:spcPct val="0"/>
              </a:spcAft>
              <a:buChar char="–"/>
              <a:defRPr sz="1000" b="1">
                <a:solidFill>
                  <a:srgbClr val="FF0066"/>
                </a:solidFill>
                <a:effectLst>
                  <a:outerShdw blurRad="38100" dist="38100" dir="2700000" algn="tl">
                    <a:srgbClr val="C0C0C0"/>
                  </a:outerShdw>
                </a:effectLst>
                <a:latin typeface="+mn-lt"/>
              </a:defRPr>
            </a:lvl8pPr>
            <a:lvl9pPr marL="3886200" indent="-228600" algn="l" rtl="0" eaLnBrk="0" fontAlgn="base" hangingPunct="0">
              <a:spcBef>
                <a:spcPct val="20000"/>
              </a:spcBef>
              <a:spcAft>
                <a:spcPct val="0"/>
              </a:spcAft>
              <a:buChar char="–"/>
              <a:defRPr sz="1000" b="1">
                <a:solidFill>
                  <a:srgbClr val="FF0066"/>
                </a:solidFill>
                <a:effectLst>
                  <a:outerShdw blurRad="38100" dist="38100" dir="2700000" algn="tl">
                    <a:srgbClr val="C0C0C0"/>
                  </a:outerShdw>
                </a:effectLst>
                <a:latin typeface="+mn-lt"/>
              </a:defRPr>
            </a:lvl9pPr>
          </a:lstStyle>
          <a:p>
            <a:r>
              <a:rPr lang="en-US" i="0" dirty="0"/>
              <a:t>From the PHENIX “White Paper”</a:t>
            </a:r>
          </a:p>
          <a:p>
            <a:r>
              <a:rPr lang="en-US" sz="2400" i="0" dirty="0" err="1">
                <a:hlinkClick r:id="rId4"/>
              </a:rPr>
              <a:t>nucl</a:t>
            </a:r>
            <a:r>
              <a:rPr lang="en-US" sz="2400" i="0" dirty="0">
                <a:hlinkClick r:id="rId4"/>
              </a:rPr>
              <a:t>-ex/0410003</a:t>
            </a:r>
            <a:endParaRPr lang="en-US" sz="2400" i="0" dirty="0"/>
          </a:p>
          <a:p>
            <a:pPr marL="0" indent="0">
              <a:buNone/>
            </a:pPr>
            <a:endParaRPr lang="en-US" sz="2400" i="0" dirty="0"/>
          </a:p>
          <a:p>
            <a:r>
              <a:rPr lang="en-US" sz="2400" i="0" dirty="0"/>
              <a:t>(4600+ citations)</a:t>
            </a:r>
          </a:p>
          <a:p>
            <a:endParaRPr lang="en-US" sz="2400" i="0" dirty="0"/>
          </a:p>
          <a:p>
            <a:pPr marL="0" indent="0">
              <a:buNone/>
            </a:pPr>
            <a:r>
              <a:rPr lang="en-US" sz="2400" i="0" dirty="0"/>
              <a:t>Q: What is the most </a:t>
            </a:r>
            <a:br>
              <a:rPr lang="en-US" sz="2400" i="0" dirty="0"/>
            </a:br>
            <a:r>
              <a:rPr lang="en-US" sz="2400" i="0" dirty="0"/>
              <a:t>     relevant </a:t>
            </a:r>
            <a:br>
              <a:rPr lang="en-US" sz="2400" i="0" dirty="0"/>
            </a:br>
            <a:r>
              <a:rPr lang="en-US" sz="2400" i="0" dirty="0"/>
              <a:t>    </a:t>
            </a:r>
            <a:r>
              <a:rPr lang="en-US" sz="2400" dirty="0"/>
              <a:t>“</a:t>
            </a:r>
            <a:r>
              <a:rPr lang="en-US" sz="2400" dirty="0">
                <a:effectLst>
                  <a:glow rad="228600">
                    <a:srgbClr val="FFFF00">
                      <a:alpha val="40000"/>
                    </a:srgbClr>
                  </a:glow>
                  <a:outerShdw blurRad="38100" dist="38100" dir="2700000" algn="tl">
                    <a:srgbClr val="C0C0C0"/>
                  </a:outerShdw>
                </a:effectLst>
              </a:rPr>
              <a:t>experimentally </a:t>
            </a:r>
            <a:br>
              <a:rPr lang="en-US" sz="2400" dirty="0">
                <a:effectLst>
                  <a:glow rad="228600">
                    <a:srgbClr val="FFFF00">
                      <a:alpha val="40000"/>
                    </a:srgbClr>
                  </a:glow>
                  <a:outerShdw blurRad="38100" dist="38100" dir="2700000" algn="tl">
                    <a:srgbClr val="C0C0C0"/>
                  </a:outerShdw>
                </a:effectLst>
              </a:rPr>
            </a:br>
            <a:r>
              <a:rPr lang="en-US" sz="2400" dirty="0">
                <a:effectLst>
                  <a:glow rad="228600">
                    <a:srgbClr val="FFFF00">
                      <a:alpha val="40000"/>
                    </a:srgbClr>
                  </a:glow>
                  <a:outerShdw blurRad="38100" dist="38100" dir="2700000" algn="tl">
                    <a:srgbClr val="C0C0C0"/>
                  </a:outerShdw>
                </a:effectLst>
              </a:rPr>
              <a:t>  observed property</a:t>
            </a:r>
            <a:r>
              <a:rPr lang="en-US" sz="2400" dirty="0"/>
              <a:t>”</a:t>
            </a:r>
            <a:r>
              <a:rPr lang="en-US" sz="2400" i="0" dirty="0"/>
              <a:t>?</a:t>
            </a:r>
          </a:p>
          <a:p>
            <a:pPr marL="0" indent="0">
              <a:buNone/>
            </a:pPr>
            <a:r>
              <a:rPr lang="en-US" sz="2400" i="0" dirty="0"/>
              <a:t>A. </a:t>
            </a:r>
            <a:r>
              <a:rPr lang="en-US" sz="2400" dirty="0">
                <a:solidFill>
                  <a:srgbClr val="FF0000"/>
                </a:solidFill>
              </a:rPr>
              <a:t>Viscosity</a:t>
            </a:r>
            <a:br>
              <a:rPr lang="en-US" sz="2400" dirty="0">
                <a:solidFill>
                  <a:srgbClr val="FF0000"/>
                </a:solidFill>
              </a:rPr>
            </a:br>
            <a:r>
              <a:rPr lang="en-US" sz="2400" i="0" dirty="0"/>
              <a:t>     </a:t>
            </a:r>
            <a:r>
              <a:rPr lang="en-US" sz="2000" i="0" dirty="0"/>
              <a:t>(suitably normalized)</a:t>
            </a:r>
          </a:p>
        </p:txBody>
      </p:sp>
      <p:sp>
        <p:nvSpPr>
          <p:cNvPr id="2" name="Slide Number Placeholder 1">
            <a:extLst>
              <a:ext uri="{FF2B5EF4-FFF2-40B4-BE49-F238E27FC236}">
                <a16:creationId xmlns:a16="http://schemas.microsoft.com/office/drawing/2014/main" id="{8473C9BF-D08C-0184-21A0-1054BFC474AC}"/>
              </a:ext>
            </a:extLst>
          </p:cNvPr>
          <p:cNvSpPr>
            <a:spLocks noGrp="1"/>
          </p:cNvSpPr>
          <p:nvPr>
            <p:ph type="sldNum" sz="quarter" idx="12"/>
          </p:nvPr>
        </p:nvSpPr>
        <p:spPr>
          <a:xfrm>
            <a:off x="9700683" y="-16532"/>
            <a:ext cx="2540000" cy="457200"/>
          </a:xfrm>
        </p:spPr>
        <p:txBody>
          <a:bodyPr/>
          <a:lstStyle/>
          <a:p>
            <a:fld id="{8BD6E449-3554-473B-BE25-5F5374CC872B}" type="slidenum">
              <a:rPr lang="en-US" smtClean="0"/>
              <a:pPr/>
              <a:t>5</a:t>
            </a:fld>
            <a:endParaRPr lang="en-US" dirty="0"/>
          </a:p>
        </p:txBody>
      </p:sp>
    </p:spTree>
    <p:extLst>
      <p:ext uri="{BB962C8B-B14F-4D97-AF65-F5344CB8AC3E}">
        <p14:creationId xmlns:p14="http://schemas.microsoft.com/office/powerpoint/2010/main" val="161596936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xEl>
                                              <p:pRg st="5" end="5"/>
                                            </p:txEl>
                                          </p:spTgt>
                                        </p:tgtEl>
                                        <p:attrNameLst>
                                          <p:attrName>style.visibility</p:attrName>
                                        </p:attrNameLst>
                                      </p:cBhvr>
                                      <p:to>
                                        <p:strVal val="visible"/>
                                      </p:to>
                                    </p:set>
                                    <p:animEffect transition="in" filter="wipe(up)">
                                      <p:cBhvr>
                                        <p:cTn id="7" dur="1000"/>
                                        <p:tgtEl>
                                          <p:spTgt spid="8">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
                                            <p:txEl>
                                              <p:pRg st="6" end="6"/>
                                            </p:txEl>
                                          </p:spTgt>
                                        </p:tgtEl>
                                        <p:attrNameLst>
                                          <p:attrName>style.visibility</p:attrName>
                                        </p:attrNameLst>
                                      </p:cBhvr>
                                      <p:to>
                                        <p:strVal val="visible"/>
                                      </p:to>
                                    </p:set>
                                    <p:animEffect transition="in" filter="wipe(up)">
                                      <p:cBhvr>
                                        <p:cTn id="12" dur="10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4E286-AEE2-18AE-7182-C24ABD742396}"/>
              </a:ext>
            </a:extLst>
          </p:cNvPr>
          <p:cNvSpPr>
            <a:spLocks noGrp="1"/>
          </p:cNvSpPr>
          <p:nvPr>
            <p:ph type="title"/>
          </p:nvPr>
        </p:nvSpPr>
        <p:spPr/>
        <p:txBody>
          <a:bodyPr/>
          <a:lstStyle/>
          <a:p>
            <a:r>
              <a:rPr lang="en-US" dirty="0"/>
              <a:t>(MC) Event Display</a:t>
            </a:r>
          </a:p>
        </p:txBody>
      </p:sp>
      <p:sp>
        <p:nvSpPr>
          <p:cNvPr id="4" name="Slide Number Placeholder 3">
            <a:extLst>
              <a:ext uri="{FF2B5EF4-FFF2-40B4-BE49-F238E27FC236}">
                <a16:creationId xmlns:a16="http://schemas.microsoft.com/office/drawing/2014/main" id="{A3BF2B7C-2690-ADEB-F776-66B88765328F}"/>
              </a:ext>
            </a:extLst>
          </p:cNvPr>
          <p:cNvSpPr>
            <a:spLocks noGrp="1"/>
          </p:cNvSpPr>
          <p:nvPr>
            <p:ph type="sldNum" sz="quarter" idx="11"/>
          </p:nvPr>
        </p:nvSpPr>
        <p:spPr bwMode="auto">
          <a:xfrm>
            <a:off x="-1600200" y="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457200" rtl="0" eaLnBrk="1" latinLnBrk="0" hangingPunct="1">
              <a:defRPr sz="2000" kern="1200" smtClean="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24842D8-317C-1B48-BB3B-9B577BC46ED2}" type="slidenum">
              <a:rPr lang="en-US" smtClean="0"/>
              <a:pPr/>
              <a:t>50</a:t>
            </a:fld>
            <a:endParaRPr lang="en-US"/>
          </a:p>
        </p:txBody>
      </p:sp>
      <p:pic>
        <p:nvPicPr>
          <p:cNvPr id="6" name="Picture 5">
            <a:extLst>
              <a:ext uri="{FF2B5EF4-FFF2-40B4-BE49-F238E27FC236}">
                <a16:creationId xmlns:a16="http://schemas.microsoft.com/office/drawing/2014/main" id="{27F1D1AD-9A79-4400-EA7A-CB6958654EFD}"/>
              </a:ext>
            </a:extLst>
          </p:cNvPr>
          <p:cNvPicPr>
            <a:picLocks noChangeAspect="1"/>
          </p:cNvPicPr>
          <p:nvPr/>
        </p:nvPicPr>
        <p:blipFill>
          <a:blip r:embed="rId2"/>
          <a:stretch>
            <a:fillRect/>
          </a:stretch>
        </p:blipFill>
        <p:spPr>
          <a:xfrm>
            <a:off x="1718735" y="995229"/>
            <a:ext cx="8409714" cy="5862772"/>
          </a:xfrm>
          <a:prstGeom prst="rect">
            <a:avLst/>
          </a:prstGeom>
        </p:spPr>
      </p:pic>
    </p:spTree>
    <p:extLst>
      <p:ext uri="{BB962C8B-B14F-4D97-AF65-F5344CB8AC3E}">
        <p14:creationId xmlns:p14="http://schemas.microsoft.com/office/powerpoint/2010/main" val="2218348371"/>
      </p:ext>
    </p:extLst>
  </p:cSld>
  <p:clrMapOvr>
    <a:masterClrMapping/>
  </p:clrMapOvr>
  <p:transition spd="slow">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0" y="1125996"/>
            <a:ext cx="12192000" cy="5867400"/>
          </a:xfrm>
        </p:spPr>
        <p:txBody>
          <a:bodyPr/>
          <a:lstStyle/>
          <a:p>
            <a:endParaRPr lang="en-US" dirty="0"/>
          </a:p>
          <a:p>
            <a:endParaRPr lang="en-US" dirty="0"/>
          </a:p>
          <a:p>
            <a:endParaRPr lang="en-US" dirty="0"/>
          </a:p>
          <a:p>
            <a:endParaRPr lang="en-US" dirty="0"/>
          </a:p>
          <a:p>
            <a:pPr marL="0" indent="0">
              <a:buNone/>
            </a:pPr>
            <a:br>
              <a:rPr lang="en-US" dirty="0"/>
            </a:br>
            <a:endParaRPr lang="en-US" dirty="0"/>
          </a:p>
          <a:p>
            <a:r>
              <a:rPr lang="en-US" sz="2000" dirty="0"/>
              <a:t>First collisions 2000</a:t>
            </a:r>
          </a:p>
          <a:p>
            <a:r>
              <a:rPr lang="en-US" sz="2000" dirty="0"/>
              <a:t>p+p, d+Au, </a:t>
            </a:r>
            <a:r>
              <a:rPr lang="en-US" sz="2000" baseline="30000" dirty="0"/>
              <a:t>3</a:t>
            </a:r>
            <a:r>
              <a:rPr lang="en-US" sz="2000" dirty="0"/>
              <a:t>He+Au, </a:t>
            </a:r>
            <a:r>
              <a:rPr lang="en-US" sz="2000" dirty="0" err="1"/>
              <a:t>Zr+Zr</a:t>
            </a:r>
            <a:r>
              <a:rPr lang="en-US" sz="2000" dirty="0"/>
              <a:t>, </a:t>
            </a:r>
            <a:br>
              <a:rPr lang="en-US" sz="2000" dirty="0"/>
            </a:br>
            <a:r>
              <a:rPr lang="en-US" sz="2000" dirty="0" err="1"/>
              <a:t>Ru+Ru</a:t>
            </a:r>
            <a:r>
              <a:rPr lang="en-US" sz="2000" dirty="0"/>
              <a:t>, </a:t>
            </a:r>
            <a:r>
              <a:rPr lang="en-US" sz="2000" dirty="0" err="1"/>
              <a:t>Cu+Cu</a:t>
            </a:r>
            <a:r>
              <a:rPr lang="en-US" sz="2000" dirty="0"/>
              <a:t>, </a:t>
            </a:r>
            <a:r>
              <a:rPr lang="en-US" sz="2000" dirty="0" err="1"/>
              <a:t>Cu+Au</a:t>
            </a:r>
            <a:r>
              <a:rPr lang="en-US" sz="2000" dirty="0"/>
              <a:t>, </a:t>
            </a:r>
            <a:br>
              <a:rPr lang="en-US" sz="2000" dirty="0"/>
            </a:br>
            <a:r>
              <a:rPr lang="en-US" sz="2000" dirty="0" err="1"/>
              <a:t>Au+Au</a:t>
            </a:r>
            <a:r>
              <a:rPr lang="en-US" sz="2000" dirty="0"/>
              <a:t>, U+U</a:t>
            </a:r>
          </a:p>
          <a:p>
            <a:r>
              <a:rPr lang="en-US" sz="2000" dirty="0">
                <a:sym typeface="Symbol"/>
              </a:rPr>
              <a:t>s</a:t>
            </a:r>
            <a:r>
              <a:rPr lang="en-US" sz="2000" baseline="-25000" dirty="0">
                <a:sym typeface="Symbol"/>
              </a:rPr>
              <a:t>NN</a:t>
            </a:r>
            <a:r>
              <a:rPr lang="en-US" sz="2000" dirty="0">
                <a:sym typeface="Symbol"/>
              </a:rPr>
              <a:t> ~ 7–200 GeV</a:t>
            </a:r>
          </a:p>
          <a:p>
            <a:r>
              <a:rPr lang="en-US" sz="2000" dirty="0">
                <a:sym typeface="Symbol"/>
              </a:rPr>
              <a:t>Polarized protons</a:t>
            </a:r>
            <a:endParaRPr lang="en-US" sz="2000" dirty="0"/>
          </a:p>
        </p:txBody>
      </p:sp>
      <p:sp>
        <p:nvSpPr>
          <p:cNvPr id="3" name="Title 2"/>
          <p:cNvSpPr>
            <a:spLocks noGrp="1"/>
          </p:cNvSpPr>
          <p:nvPr>
            <p:ph type="title"/>
          </p:nvPr>
        </p:nvSpPr>
        <p:spPr/>
        <p:txBody>
          <a:bodyPr/>
          <a:lstStyle/>
          <a:p>
            <a:r>
              <a:rPr lang="en-US" dirty="0"/>
              <a:t>RHIC = Relativistic Heavy Ion Collider</a:t>
            </a:r>
          </a:p>
        </p:txBody>
      </p:sp>
      <p:sp>
        <p:nvSpPr>
          <p:cNvPr id="7" name="Text Placeholder 6"/>
          <p:cNvSpPr>
            <a:spLocks noGrp="1"/>
          </p:cNvSpPr>
          <p:nvPr>
            <p:ph type="body" idx="4294967295"/>
          </p:nvPr>
        </p:nvSpPr>
        <p:spPr>
          <a:xfrm>
            <a:off x="0" y="972009"/>
            <a:ext cx="4040188" cy="639762"/>
          </a:xfrm>
        </p:spPr>
        <p:txBody>
          <a:bodyPr/>
          <a:lstStyle/>
          <a:p>
            <a:pPr marL="0" indent="0" algn="ctr">
              <a:buNone/>
            </a:pPr>
            <a:r>
              <a:rPr lang="en-US" sz="3200" dirty="0"/>
              <a:t>RHIC</a:t>
            </a:r>
          </a:p>
        </p:txBody>
      </p:sp>
      <p:sp>
        <p:nvSpPr>
          <p:cNvPr id="10" name="Content Placeholder 9"/>
          <p:cNvSpPr>
            <a:spLocks noGrp="1"/>
          </p:cNvSpPr>
          <p:nvPr>
            <p:ph sz="quarter" idx="4294967295"/>
          </p:nvPr>
        </p:nvSpPr>
        <p:spPr>
          <a:xfrm>
            <a:off x="7908925" y="1548271"/>
            <a:ext cx="4283075" cy="4683125"/>
          </a:xfrm>
        </p:spPr>
        <p:txBody>
          <a:bodyPr/>
          <a:lstStyle/>
          <a:p>
            <a:endParaRPr lang="en-US" dirty="0"/>
          </a:p>
          <a:p>
            <a:endParaRPr lang="en-US" dirty="0"/>
          </a:p>
          <a:p>
            <a:endParaRPr lang="en-US" dirty="0"/>
          </a:p>
          <a:p>
            <a:endParaRPr lang="en-US" dirty="0"/>
          </a:p>
          <a:p>
            <a:pPr marL="0" indent="0">
              <a:buNone/>
            </a:pPr>
            <a:endParaRPr lang="en-US" dirty="0"/>
          </a:p>
          <a:p>
            <a:r>
              <a:rPr lang="en-US" sz="2400" dirty="0"/>
              <a:t>First collisions 2010</a:t>
            </a:r>
          </a:p>
          <a:p>
            <a:r>
              <a:rPr lang="en-US" sz="2400" dirty="0"/>
              <a:t>p+p, </a:t>
            </a:r>
            <a:r>
              <a:rPr lang="en-US" sz="2400" dirty="0" err="1"/>
              <a:t>Pb+Pb</a:t>
            </a:r>
            <a:r>
              <a:rPr lang="en-US" sz="2400" dirty="0"/>
              <a:t>, </a:t>
            </a:r>
            <a:r>
              <a:rPr lang="en-US" sz="2400" dirty="0" err="1"/>
              <a:t>p+Pb</a:t>
            </a:r>
            <a:endParaRPr lang="en-US" sz="2400" dirty="0"/>
          </a:p>
          <a:p>
            <a:r>
              <a:rPr lang="en-US" sz="2400" dirty="0">
                <a:sym typeface="Symbol"/>
              </a:rPr>
              <a:t>s</a:t>
            </a:r>
            <a:r>
              <a:rPr lang="en-US" sz="2400" baseline="-25000" dirty="0">
                <a:sym typeface="Symbol"/>
              </a:rPr>
              <a:t>NN</a:t>
            </a:r>
            <a:r>
              <a:rPr lang="en-US" sz="2400" dirty="0">
                <a:sym typeface="Symbol"/>
              </a:rPr>
              <a:t> =2.76 </a:t>
            </a:r>
            <a:r>
              <a:rPr lang="en-US" sz="2400" dirty="0" err="1">
                <a:sym typeface="Symbol"/>
              </a:rPr>
              <a:t>TeV</a:t>
            </a:r>
            <a:r>
              <a:rPr lang="en-US" sz="2400" dirty="0">
                <a:sym typeface="Symbol"/>
              </a:rPr>
              <a:t>, 5.5 </a:t>
            </a:r>
            <a:r>
              <a:rPr lang="en-US" sz="2400" dirty="0" err="1">
                <a:sym typeface="Symbol"/>
              </a:rPr>
              <a:t>TeV</a:t>
            </a:r>
            <a:endParaRPr lang="en-US" sz="2400" dirty="0">
              <a:sym typeface="Symbol"/>
            </a:endParaRPr>
          </a:p>
          <a:p>
            <a:endParaRPr lang="en-US" dirty="0"/>
          </a:p>
          <a:p>
            <a:endParaRPr lang="en-US" dirty="0"/>
          </a:p>
        </p:txBody>
      </p:sp>
      <p:pic>
        <p:nvPicPr>
          <p:cNvPr id="929794" name="Picture 2" descr="http://farm4.staticflickr.com/3528/3293671738_074c72a1a9_o.jpg">
            <a:hlinkClick r:id="rId3"/>
          </p:cNvPr>
          <p:cNvPicPr>
            <a:picLocks noChangeAspect="1" noChangeArrowheads="1"/>
          </p:cNvPicPr>
          <p:nvPr/>
        </p:nvPicPr>
        <p:blipFill>
          <a:blip r:embed="rId4" cstate="print"/>
          <a:srcRect/>
          <a:stretch>
            <a:fillRect/>
          </a:stretch>
        </p:blipFill>
        <p:spPr bwMode="auto">
          <a:xfrm>
            <a:off x="659396" y="1532692"/>
            <a:ext cx="4020381" cy="2962843"/>
          </a:xfrm>
          <a:prstGeom prst="rect">
            <a:avLst/>
          </a:prstGeom>
          <a:noFill/>
        </p:spPr>
      </p:pic>
      <p:pic>
        <p:nvPicPr>
          <p:cNvPr id="929798" name="Picture 6" descr="http://www.wired.com/images/slideshow/2008/09/gallery_cern/cern3.jpg"/>
          <p:cNvPicPr>
            <a:picLocks noChangeAspect="1" noChangeArrowheads="1"/>
          </p:cNvPicPr>
          <p:nvPr/>
        </p:nvPicPr>
        <p:blipFill>
          <a:blip r:embed="rId5" cstate="print"/>
          <a:srcRect l="9040"/>
          <a:stretch>
            <a:fillRect/>
          </a:stretch>
        </p:blipFill>
        <p:spPr bwMode="auto">
          <a:xfrm>
            <a:off x="7533635" y="1539862"/>
            <a:ext cx="3924894" cy="2916324"/>
          </a:xfrm>
          <a:prstGeom prst="rect">
            <a:avLst/>
          </a:prstGeom>
          <a:noFill/>
        </p:spPr>
      </p:pic>
      <p:pic>
        <p:nvPicPr>
          <p:cNvPr id="11" name="Picture 4">
            <a:extLst>
              <a:ext uri="{FF2B5EF4-FFF2-40B4-BE49-F238E27FC236}">
                <a16:creationId xmlns:a16="http://schemas.microsoft.com/office/drawing/2014/main" id="{E64E8F52-822C-0F4A-A0D3-1F95F186109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40439" y="1532692"/>
            <a:ext cx="7376662" cy="4301083"/>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5B548CB4-7F37-46F0-AC6B-A443B71009E1}"/>
              </a:ext>
            </a:extLst>
          </p:cNvPr>
          <p:cNvSpPr>
            <a:spLocks noGrp="1"/>
          </p:cNvSpPr>
          <p:nvPr>
            <p:ph type="sldNum" sz="quarter" idx="12"/>
          </p:nvPr>
        </p:nvSpPr>
        <p:spPr>
          <a:xfrm>
            <a:off x="9700683" y="-16532"/>
            <a:ext cx="2540000" cy="457200"/>
          </a:xfrm>
        </p:spPr>
        <p:txBody>
          <a:bodyPr/>
          <a:lstStyle/>
          <a:p>
            <a:fld id="{8BD6E449-3554-473B-BE25-5F5374CC872B}" type="slidenum">
              <a:rPr lang="en-US" smtClean="0"/>
              <a:pPr/>
              <a:t>51</a:t>
            </a:fld>
            <a:endParaRPr lang="en-US" dirty="0"/>
          </a:p>
        </p:txBody>
      </p:sp>
    </p:spTree>
    <p:extLst>
      <p:ext uri="{BB962C8B-B14F-4D97-AF65-F5344CB8AC3E}">
        <p14:creationId xmlns:p14="http://schemas.microsoft.com/office/powerpoint/2010/main" val="1183843926"/>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E97792D-96A6-2C74-9F6F-D4830F7F5090}"/>
              </a:ext>
            </a:extLst>
          </p:cNvPr>
          <p:cNvSpPr>
            <a:spLocks noGrp="1"/>
          </p:cNvSpPr>
          <p:nvPr>
            <p:ph idx="1"/>
          </p:nvPr>
        </p:nvSpPr>
        <p:spPr/>
        <p:txBody>
          <a:bodyPr/>
          <a:lstStyle/>
          <a:p>
            <a:r>
              <a:rPr lang="en-US" dirty="0"/>
              <a:t>Berndt Müller’s Quark Matter 2005 Theoretical Summary:</a:t>
            </a:r>
            <a:br>
              <a:rPr lang="en-US" dirty="0"/>
            </a:br>
            <a:r>
              <a:rPr lang="en-US" sz="2400" dirty="0" err="1">
                <a:hlinkClick r:id="rId2"/>
              </a:rPr>
              <a:t>arXiv:nucl-th</a:t>
            </a:r>
            <a:r>
              <a:rPr lang="en-US" sz="2400" dirty="0">
                <a:hlinkClick r:id="rId2"/>
              </a:rPr>
              <a:t>/0508062</a:t>
            </a:r>
            <a:endParaRPr lang="en-US" dirty="0"/>
          </a:p>
        </p:txBody>
      </p:sp>
      <p:sp>
        <p:nvSpPr>
          <p:cNvPr id="3" name="Title 2">
            <a:extLst>
              <a:ext uri="{FF2B5EF4-FFF2-40B4-BE49-F238E27FC236}">
                <a16:creationId xmlns:a16="http://schemas.microsoft.com/office/drawing/2014/main" id="{287C978E-6BB2-CB88-4403-14849702082E}"/>
              </a:ext>
            </a:extLst>
          </p:cNvPr>
          <p:cNvSpPr>
            <a:spLocks noGrp="1"/>
          </p:cNvSpPr>
          <p:nvPr>
            <p:ph type="title"/>
          </p:nvPr>
        </p:nvSpPr>
        <p:spPr/>
        <p:txBody>
          <a:bodyPr/>
          <a:lstStyle/>
          <a:p>
            <a:r>
              <a:rPr lang="en-US" dirty="0"/>
              <a:t>Also in 2005</a:t>
            </a:r>
          </a:p>
        </p:txBody>
      </p:sp>
      <p:sp>
        <p:nvSpPr>
          <p:cNvPr id="16" name="TextBox 15">
            <a:extLst>
              <a:ext uri="{FF2B5EF4-FFF2-40B4-BE49-F238E27FC236}">
                <a16:creationId xmlns:a16="http://schemas.microsoft.com/office/drawing/2014/main" id="{74D706D1-C9E7-F340-0753-D408C11256F6}"/>
              </a:ext>
            </a:extLst>
          </p:cNvPr>
          <p:cNvSpPr txBox="1"/>
          <p:nvPr/>
        </p:nvSpPr>
        <p:spPr>
          <a:xfrm>
            <a:off x="1955540" y="2074895"/>
            <a:ext cx="8280920" cy="4450449"/>
          </a:xfrm>
          <a:prstGeom prst="rect">
            <a:avLst/>
          </a:prstGeom>
          <a:solidFill>
            <a:srgbClr val="FFC000"/>
          </a:solidFill>
          <a:effectLst>
            <a:glow rad="228600">
              <a:schemeClr val="accent6">
                <a:satMod val="175000"/>
                <a:alpha val="40000"/>
              </a:schemeClr>
            </a:glow>
            <a:outerShdw blurRad="50800" dist="38100" algn="l" rotWithShape="0">
              <a:prstClr val="black">
                <a:alpha val="40000"/>
              </a:prstClr>
            </a:outerShdw>
            <a:softEdge rad="12700"/>
          </a:effectLst>
        </p:spPr>
        <p:txBody>
          <a:bodyPr wrap="square" rtlCol="0">
            <a:spAutoFit/>
          </a:bodyPr>
          <a:lstStyle/>
          <a:p>
            <a:pPr>
              <a:buNone/>
            </a:pPr>
            <a:endParaRPr lang="en-US" sz="2400" i="0" dirty="0">
              <a:latin typeface="Times New Roman" pitchFamily="18" charset="0"/>
            </a:endParaRPr>
          </a:p>
          <a:p>
            <a:pPr>
              <a:buNone/>
            </a:pPr>
            <a:endParaRPr lang="en-US" sz="2400" i="0" dirty="0">
              <a:latin typeface="Times New Roman" pitchFamily="18" charset="0"/>
            </a:endParaRPr>
          </a:p>
          <a:p>
            <a:pPr>
              <a:buNone/>
            </a:pPr>
            <a:endParaRPr lang="en-US" sz="2400" i="0" dirty="0">
              <a:latin typeface="Times New Roman" pitchFamily="18" charset="0"/>
            </a:endParaRPr>
          </a:p>
          <a:p>
            <a:pPr>
              <a:buNone/>
            </a:pPr>
            <a:endParaRPr lang="en-US" sz="2400" i="0" dirty="0">
              <a:latin typeface="Times New Roman" pitchFamily="18" charset="0"/>
            </a:endParaRPr>
          </a:p>
          <a:p>
            <a:pPr>
              <a:buNone/>
            </a:pPr>
            <a:endParaRPr lang="en-US" sz="2400" i="0" dirty="0">
              <a:latin typeface="Times New Roman" pitchFamily="18" charset="0"/>
            </a:endParaRPr>
          </a:p>
          <a:p>
            <a:pPr>
              <a:buNone/>
            </a:pPr>
            <a:endParaRPr lang="en-US" sz="2400" i="0" dirty="0">
              <a:latin typeface="Times New Roman" pitchFamily="18" charset="0"/>
            </a:endParaRPr>
          </a:p>
          <a:p>
            <a:pPr>
              <a:buNone/>
            </a:pPr>
            <a:endParaRPr lang="en-US" sz="2400" i="0" dirty="0">
              <a:latin typeface="Times New Roman" pitchFamily="18" charset="0"/>
            </a:endParaRPr>
          </a:p>
          <a:p>
            <a:pPr>
              <a:buNone/>
            </a:pPr>
            <a:endParaRPr lang="en-US" sz="2400" i="0" dirty="0">
              <a:latin typeface="Times New Roman" pitchFamily="18" charset="0"/>
            </a:endParaRPr>
          </a:p>
          <a:p>
            <a:pPr>
              <a:buNone/>
            </a:pPr>
            <a:endParaRPr lang="en-US" sz="2400" i="0" dirty="0">
              <a:latin typeface="Times New Roman" pitchFamily="18" charset="0"/>
            </a:endParaRPr>
          </a:p>
          <a:p>
            <a:pPr>
              <a:buNone/>
            </a:pPr>
            <a:endParaRPr lang="en-US" sz="2400" i="0" dirty="0">
              <a:latin typeface="Times New Roman" pitchFamily="18" charset="0"/>
            </a:endParaRPr>
          </a:p>
        </p:txBody>
      </p:sp>
      <p:pic>
        <p:nvPicPr>
          <p:cNvPr id="17" name="Picture 16">
            <a:extLst>
              <a:ext uri="{FF2B5EF4-FFF2-40B4-BE49-F238E27FC236}">
                <a16:creationId xmlns:a16="http://schemas.microsoft.com/office/drawing/2014/main" id="{CD052A70-F694-B1BA-B2DE-D355EE8C9DF5}"/>
              </a:ext>
            </a:extLst>
          </p:cNvPr>
          <p:cNvPicPr>
            <a:picLocks noChangeAspect="1"/>
          </p:cNvPicPr>
          <p:nvPr/>
        </p:nvPicPr>
        <p:blipFill>
          <a:blip r:embed="rId3"/>
          <a:stretch>
            <a:fillRect/>
          </a:stretch>
        </p:blipFill>
        <p:spPr>
          <a:xfrm>
            <a:off x="2209799" y="2325195"/>
            <a:ext cx="7772400" cy="3940325"/>
          </a:xfrm>
          <a:prstGeom prst="rect">
            <a:avLst/>
          </a:prstGeom>
        </p:spPr>
      </p:pic>
      <p:sp>
        <p:nvSpPr>
          <p:cNvPr id="18" name="Rectangle 17">
            <a:extLst>
              <a:ext uri="{FF2B5EF4-FFF2-40B4-BE49-F238E27FC236}">
                <a16:creationId xmlns:a16="http://schemas.microsoft.com/office/drawing/2014/main" id="{438AF2B3-53CC-B8F6-203A-EFF70F15E2FD}"/>
              </a:ext>
            </a:extLst>
          </p:cNvPr>
          <p:cNvSpPr/>
          <p:nvPr/>
        </p:nvSpPr>
        <p:spPr>
          <a:xfrm>
            <a:off x="8436259" y="3937654"/>
            <a:ext cx="1545939" cy="355442"/>
          </a:xfrm>
          <a:prstGeom prst="rect">
            <a:avLst/>
          </a:prstGeom>
          <a:solidFill>
            <a:srgbClr val="FFFF00">
              <a:alpha val="44921"/>
            </a:srgbClr>
          </a:solidFill>
          <a:ln w="25400">
            <a:no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Tx/>
              <a:buSzTx/>
              <a:buFontTx/>
              <a:buChar char="•"/>
              <a:tabLst/>
            </a:pPr>
            <a:endParaRPr kumimoji="1" lang="en-US" sz="2200" b="0" i="1" u="none" strike="noStrike" cap="none" normalizeH="0" baseline="0">
              <a:ln>
                <a:noFill/>
              </a:ln>
              <a:solidFill>
                <a:schemeClr val="tx1"/>
              </a:solidFill>
              <a:effectLst/>
              <a:latin typeface="Tahoma" pitchFamily="34" charset="0"/>
            </a:endParaRPr>
          </a:p>
        </p:txBody>
      </p:sp>
      <p:sp>
        <p:nvSpPr>
          <p:cNvPr id="20" name="Rectangle 19">
            <a:extLst>
              <a:ext uri="{FF2B5EF4-FFF2-40B4-BE49-F238E27FC236}">
                <a16:creationId xmlns:a16="http://schemas.microsoft.com/office/drawing/2014/main" id="{7AC02907-BE5F-71BD-5FCC-42362D8021DB}"/>
              </a:ext>
            </a:extLst>
          </p:cNvPr>
          <p:cNvSpPr/>
          <p:nvPr/>
        </p:nvSpPr>
        <p:spPr>
          <a:xfrm>
            <a:off x="2220486" y="4153678"/>
            <a:ext cx="4811618" cy="355442"/>
          </a:xfrm>
          <a:prstGeom prst="rect">
            <a:avLst/>
          </a:prstGeom>
          <a:solidFill>
            <a:srgbClr val="FFFF00">
              <a:alpha val="44921"/>
            </a:srgbClr>
          </a:solidFill>
          <a:ln w="25400">
            <a:no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Tx/>
              <a:buSzTx/>
              <a:buFontTx/>
              <a:buChar char="•"/>
              <a:tabLst/>
            </a:pPr>
            <a:endParaRPr kumimoji="1" lang="en-US" sz="2200" b="0" i="1" u="none" strike="noStrike" cap="none" normalizeH="0" baseline="0">
              <a:ln>
                <a:noFill/>
              </a:ln>
              <a:solidFill>
                <a:schemeClr val="tx1"/>
              </a:solidFill>
              <a:effectLst/>
              <a:latin typeface="Tahoma" pitchFamily="34" charset="0"/>
            </a:endParaRPr>
          </a:p>
        </p:txBody>
      </p:sp>
      <p:sp>
        <p:nvSpPr>
          <p:cNvPr id="21" name="Rectangle 20">
            <a:extLst>
              <a:ext uri="{FF2B5EF4-FFF2-40B4-BE49-F238E27FC236}">
                <a16:creationId xmlns:a16="http://schemas.microsoft.com/office/drawing/2014/main" id="{5F0623E6-C201-F45E-FCC5-DE156F7B4EDB}"/>
              </a:ext>
            </a:extLst>
          </p:cNvPr>
          <p:cNvSpPr/>
          <p:nvPr/>
        </p:nvSpPr>
        <p:spPr>
          <a:xfrm>
            <a:off x="9300356" y="4601949"/>
            <a:ext cx="681842" cy="355442"/>
          </a:xfrm>
          <a:prstGeom prst="rect">
            <a:avLst/>
          </a:prstGeom>
          <a:solidFill>
            <a:srgbClr val="FFFF00">
              <a:alpha val="44921"/>
            </a:srgbClr>
          </a:solidFill>
          <a:ln w="25400">
            <a:no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Tx/>
              <a:buSzTx/>
              <a:buFontTx/>
              <a:buChar char="•"/>
              <a:tabLst/>
            </a:pPr>
            <a:endParaRPr kumimoji="1" lang="en-US" sz="2200" b="0" i="1" u="none" strike="noStrike" cap="none" normalizeH="0" baseline="0">
              <a:ln>
                <a:noFill/>
              </a:ln>
              <a:solidFill>
                <a:schemeClr val="tx1"/>
              </a:solidFill>
              <a:effectLst/>
              <a:latin typeface="Tahoma" pitchFamily="34" charset="0"/>
            </a:endParaRPr>
          </a:p>
        </p:txBody>
      </p:sp>
      <p:sp>
        <p:nvSpPr>
          <p:cNvPr id="22" name="Rectangle 21">
            <a:extLst>
              <a:ext uri="{FF2B5EF4-FFF2-40B4-BE49-F238E27FC236}">
                <a16:creationId xmlns:a16="http://schemas.microsoft.com/office/drawing/2014/main" id="{4708552D-C554-74B5-B1BC-0ACED33350FF}"/>
              </a:ext>
            </a:extLst>
          </p:cNvPr>
          <p:cNvSpPr/>
          <p:nvPr/>
        </p:nvSpPr>
        <p:spPr>
          <a:xfrm>
            <a:off x="2315580" y="4957391"/>
            <a:ext cx="7666618" cy="236568"/>
          </a:xfrm>
          <a:prstGeom prst="rect">
            <a:avLst/>
          </a:prstGeom>
          <a:solidFill>
            <a:srgbClr val="FFFF00">
              <a:alpha val="44921"/>
            </a:srgbClr>
          </a:solidFill>
          <a:ln w="25400">
            <a:no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Tx/>
              <a:buSzTx/>
              <a:buFontTx/>
              <a:buChar char="•"/>
              <a:tabLst/>
            </a:pPr>
            <a:endParaRPr kumimoji="1" lang="en-US" sz="2200" b="0" i="1" u="none" strike="noStrike" cap="none" normalizeH="0" baseline="0">
              <a:ln>
                <a:noFill/>
              </a:ln>
              <a:solidFill>
                <a:schemeClr val="tx1"/>
              </a:solidFill>
              <a:effectLst/>
              <a:latin typeface="Tahoma" pitchFamily="34" charset="0"/>
            </a:endParaRPr>
          </a:p>
        </p:txBody>
      </p:sp>
      <p:sp>
        <p:nvSpPr>
          <p:cNvPr id="23" name="Rectangle 22">
            <a:extLst>
              <a:ext uri="{FF2B5EF4-FFF2-40B4-BE49-F238E27FC236}">
                <a16:creationId xmlns:a16="http://schemas.microsoft.com/office/drawing/2014/main" id="{2C57B2D7-85C7-D1C7-D303-BAD9A61E9C0F}"/>
              </a:ext>
            </a:extLst>
          </p:cNvPr>
          <p:cNvSpPr/>
          <p:nvPr/>
        </p:nvSpPr>
        <p:spPr>
          <a:xfrm>
            <a:off x="2315579" y="5092942"/>
            <a:ext cx="3564397" cy="355442"/>
          </a:xfrm>
          <a:prstGeom prst="rect">
            <a:avLst/>
          </a:prstGeom>
          <a:solidFill>
            <a:srgbClr val="FFFF00">
              <a:alpha val="44921"/>
            </a:srgbClr>
          </a:solidFill>
          <a:ln w="25400">
            <a:no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Tx/>
              <a:buSzTx/>
              <a:buFontTx/>
              <a:buChar char="•"/>
              <a:tabLst/>
            </a:pPr>
            <a:endParaRPr kumimoji="1" lang="en-US" sz="2200" b="0" i="1" u="none" strike="noStrike" cap="none" normalizeH="0" baseline="0">
              <a:ln>
                <a:noFill/>
              </a:ln>
              <a:solidFill>
                <a:schemeClr val="tx1"/>
              </a:solidFill>
              <a:effectLst/>
              <a:latin typeface="Tahoma" pitchFamily="34" charset="0"/>
            </a:endParaRPr>
          </a:p>
        </p:txBody>
      </p:sp>
      <p:sp>
        <p:nvSpPr>
          <p:cNvPr id="24" name="Slide Number Placeholder 1">
            <a:extLst>
              <a:ext uri="{FF2B5EF4-FFF2-40B4-BE49-F238E27FC236}">
                <a16:creationId xmlns:a16="http://schemas.microsoft.com/office/drawing/2014/main" id="{BA79C91B-0CBE-38C7-6531-85C16CEFEE6D}"/>
              </a:ext>
            </a:extLst>
          </p:cNvPr>
          <p:cNvSpPr>
            <a:spLocks noGrp="1"/>
          </p:cNvSpPr>
          <p:nvPr>
            <p:ph type="sldNum" sz="quarter" idx="12"/>
          </p:nvPr>
        </p:nvSpPr>
        <p:spPr>
          <a:xfrm>
            <a:off x="9700683" y="-16532"/>
            <a:ext cx="2540000" cy="457200"/>
          </a:xfrm>
        </p:spPr>
        <p:txBody>
          <a:bodyPr/>
          <a:lstStyle/>
          <a:p>
            <a:fld id="{8BD6E449-3554-473B-BE25-5F5374CC872B}" type="slidenum">
              <a:rPr lang="en-US" smtClean="0"/>
              <a:pPr/>
              <a:t>6</a:t>
            </a:fld>
            <a:endParaRPr lang="en-US" dirty="0"/>
          </a:p>
        </p:txBody>
      </p:sp>
      <p:sp>
        <p:nvSpPr>
          <p:cNvPr id="25" name="Slide Number Placeholder 1">
            <a:extLst>
              <a:ext uri="{FF2B5EF4-FFF2-40B4-BE49-F238E27FC236}">
                <a16:creationId xmlns:a16="http://schemas.microsoft.com/office/drawing/2014/main" id="{F24A04AC-4988-C06A-8398-01BDBCA88553}"/>
              </a:ext>
            </a:extLst>
          </p:cNvPr>
          <p:cNvSpPr txBox="1">
            <a:spLocks/>
          </p:cNvSpPr>
          <p:nvPr/>
        </p:nvSpPr>
        <p:spPr bwMode="auto">
          <a:xfrm>
            <a:off x="9853083" y="135868"/>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buFontTx/>
              <a:buNone/>
              <a:defRPr kumimoji="1" sz="1400" i="0" kern="1200">
                <a:solidFill>
                  <a:schemeClr val="bg1"/>
                </a:solidFill>
                <a:latin typeface="Times New Roman" pitchFamily="18" charset="0"/>
                <a:ea typeface="+mn-ea"/>
                <a:cs typeface="+mn-cs"/>
              </a:defRPr>
            </a:lvl1pPr>
            <a:lvl2pPr marL="457200" algn="ctr" rtl="0" eaLnBrk="0" fontAlgn="base" hangingPunct="0">
              <a:spcBef>
                <a:spcPct val="20000"/>
              </a:spcBef>
              <a:spcAft>
                <a:spcPct val="0"/>
              </a:spcAft>
              <a:buChar char="•"/>
              <a:defRPr kumimoji="1" sz="2200" i="1" kern="1200">
                <a:solidFill>
                  <a:schemeClr val="tx1"/>
                </a:solidFill>
                <a:latin typeface="Tahoma" pitchFamily="34" charset="0"/>
                <a:ea typeface="+mn-ea"/>
                <a:cs typeface="+mn-cs"/>
              </a:defRPr>
            </a:lvl2pPr>
            <a:lvl3pPr marL="914400" algn="ctr" rtl="0" eaLnBrk="0" fontAlgn="base" hangingPunct="0">
              <a:spcBef>
                <a:spcPct val="20000"/>
              </a:spcBef>
              <a:spcAft>
                <a:spcPct val="0"/>
              </a:spcAft>
              <a:buChar char="•"/>
              <a:defRPr kumimoji="1" sz="2200" i="1" kern="1200">
                <a:solidFill>
                  <a:schemeClr val="tx1"/>
                </a:solidFill>
                <a:latin typeface="Tahoma" pitchFamily="34" charset="0"/>
                <a:ea typeface="+mn-ea"/>
                <a:cs typeface="+mn-cs"/>
              </a:defRPr>
            </a:lvl3pPr>
            <a:lvl4pPr marL="1371600" algn="ctr" rtl="0" eaLnBrk="0" fontAlgn="base" hangingPunct="0">
              <a:spcBef>
                <a:spcPct val="20000"/>
              </a:spcBef>
              <a:spcAft>
                <a:spcPct val="0"/>
              </a:spcAft>
              <a:buChar char="•"/>
              <a:defRPr kumimoji="1" sz="2200" i="1" kern="1200">
                <a:solidFill>
                  <a:schemeClr val="tx1"/>
                </a:solidFill>
                <a:latin typeface="Tahoma" pitchFamily="34" charset="0"/>
                <a:ea typeface="+mn-ea"/>
                <a:cs typeface="+mn-cs"/>
              </a:defRPr>
            </a:lvl4pPr>
            <a:lvl5pPr marL="1828800" algn="ctr" rtl="0" eaLnBrk="0" fontAlgn="base" hangingPunct="0">
              <a:spcBef>
                <a:spcPct val="20000"/>
              </a:spcBef>
              <a:spcAft>
                <a:spcPct val="0"/>
              </a:spcAft>
              <a:buChar char="•"/>
              <a:defRPr kumimoji="1" sz="2200" i="1" kern="1200">
                <a:solidFill>
                  <a:schemeClr val="tx1"/>
                </a:solidFill>
                <a:latin typeface="Tahoma" pitchFamily="34" charset="0"/>
                <a:ea typeface="+mn-ea"/>
                <a:cs typeface="+mn-cs"/>
              </a:defRPr>
            </a:lvl5pPr>
            <a:lvl6pPr marL="2286000" algn="l" defTabSz="914400" rtl="0" eaLnBrk="1" latinLnBrk="0" hangingPunct="1">
              <a:defRPr kumimoji="1" sz="2200" i="1" kern="1200">
                <a:solidFill>
                  <a:schemeClr val="tx1"/>
                </a:solidFill>
                <a:latin typeface="Tahoma" pitchFamily="34" charset="0"/>
                <a:ea typeface="+mn-ea"/>
                <a:cs typeface="+mn-cs"/>
              </a:defRPr>
            </a:lvl6pPr>
            <a:lvl7pPr marL="2743200" algn="l" defTabSz="914400" rtl="0" eaLnBrk="1" latinLnBrk="0" hangingPunct="1">
              <a:defRPr kumimoji="1" sz="2200" i="1" kern="1200">
                <a:solidFill>
                  <a:schemeClr val="tx1"/>
                </a:solidFill>
                <a:latin typeface="Tahoma" pitchFamily="34" charset="0"/>
                <a:ea typeface="+mn-ea"/>
                <a:cs typeface="+mn-cs"/>
              </a:defRPr>
            </a:lvl7pPr>
            <a:lvl8pPr marL="3200400" algn="l" defTabSz="914400" rtl="0" eaLnBrk="1" latinLnBrk="0" hangingPunct="1">
              <a:defRPr kumimoji="1" sz="2200" i="1" kern="1200">
                <a:solidFill>
                  <a:schemeClr val="tx1"/>
                </a:solidFill>
                <a:latin typeface="Tahoma" pitchFamily="34" charset="0"/>
                <a:ea typeface="+mn-ea"/>
                <a:cs typeface="+mn-cs"/>
              </a:defRPr>
            </a:lvl8pPr>
            <a:lvl9pPr marL="3657600" algn="l" defTabSz="914400" rtl="0" eaLnBrk="1" latinLnBrk="0" hangingPunct="1">
              <a:defRPr kumimoji="1" sz="2200" i="1" kern="1200">
                <a:solidFill>
                  <a:schemeClr val="tx1"/>
                </a:solidFill>
                <a:latin typeface="Tahoma" pitchFamily="34" charset="0"/>
                <a:ea typeface="+mn-ea"/>
                <a:cs typeface="+mn-cs"/>
              </a:defRPr>
            </a:lvl9pPr>
          </a:lstStyle>
          <a:p>
            <a:fld id="{8BD6E449-3554-473B-BE25-5F5374CC872B}" type="slidenum">
              <a:rPr lang="en-US" smtClean="0"/>
              <a:pPr/>
              <a:t>6</a:t>
            </a:fld>
            <a:endParaRPr lang="en-US" dirty="0"/>
          </a:p>
        </p:txBody>
      </p:sp>
    </p:spTree>
    <p:extLst>
      <p:ext uri="{BB962C8B-B14F-4D97-AF65-F5344CB8AC3E}">
        <p14:creationId xmlns:p14="http://schemas.microsoft.com/office/powerpoint/2010/main" val="3835579422"/>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p:txBody>
          <a:bodyPr/>
          <a:lstStyle/>
          <a:p>
            <a:endParaRPr lang="en-US" dirty="0"/>
          </a:p>
        </p:txBody>
      </p:sp>
      <p:sp>
        <p:nvSpPr>
          <p:cNvPr id="7" name="Title 6"/>
          <p:cNvSpPr>
            <a:spLocks noGrp="1"/>
          </p:cNvSpPr>
          <p:nvPr>
            <p:ph type="title"/>
          </p:nvPr>
        </p:nvSpPr>
        <p:spPr/>
        <p:txBody>
          <a:bodyPr/>
          <a:lstStyle/>
          <a:p>
            <a:r>
              <a:rPr lang="en-US" dirty="0"/>
              <a:t>2011 - A Nice Surprise</a:t>
            </a:r>
          </a:p>
        </p:txBody>
      </p:sp>
      <p:sp>
        <p:nvSpPr>
          <p:cNvPr id="2" name="Slide Number Placeholder 1"/>
          <p:cNvSpPr>
            <a:spLocks noGrp="1"/>
          </p:cNvSpPr>
          <p:nvPr>
            <p:ph type="sldNum" sz="quarter" idx="12"/>
          </p:nvPr>
        </p:nvSpPr>
        <p:spPr/>
        <p:txBody>
          <a:bodyPr/>
          <a:lstStyle/>
          <a:p>
            <a:fld id="{8BD6E449-3554-473B-BE25-5F5374CC872B}" type="slidenum">
              <a:rPr lang="en-US" smtClean="0"/>
              <a:pPr/>
              <a:t>7</a:t>
            </a:fld>
            <a:endParaRPr lang="en-US"/>
          </a:p>
        </p:txBody>
      </p:sp>
      <p:pic>
        <p:nvPicPr>
          <p:cNvPr id="3" name="Picture 2">
            <a:hlinkClick r:id="rId3"/>
            <a:extLst>
              <a:ext uri="{FF2B5EF4-FFF2-40B4-BE49-F238E27FC236}">
                <a16:creationId xmlns:a16="http://schemas.microsoft.com/office/drawing/2014/main" id="{E3C79D15-9BBD-6747-8919-7D5928E01180}"/>
              </a:ext>
            </a:extLst>
          </p:cNvPr>
          <p:cNvPicPr>
            <a:picLocks noChangeAspect="1"/>
          </p:cNvPicPr>
          <p:nvPr/>
        </p:nvPicPr>
        <p:blipFill>
          <a:blip r:embed="rId4"/>
          <a:stretch>
            <a:fillRect/>
          </a:stretch>
        </p:blipFill>
        <p:spPr>
          <a:xfrm>
            <a:off x="1631504" y="981089"/>
            <a:ext cx="9109012" cy="5830337"/>
          </a:xfrm>
          <a:prstGeom prst="rect">
            <a:avLst/>
          </a:prstGeom>
        </p:spPr>
      </p:pic>
      <p:sp>
        <p:nvSpPr>
          <p:cNvPr id="11" name="Oval 10"/>
          <p:cNvSpPr/>
          <p:nvPr/>
        </p:nvSpPr>
        <p:spPr bwMode="auto">
          <a:xfrm>
            <a:off x="5843972" y="5121188"/>
            <a:ext cx="1800200" cy="648072"/>
          </a:xfrm>
          <a:prstGeom prst="ellipse">
            <a:avLst/>
          </a:prstGeom>
          <a:noFill/>
          <a:ln w="34925" cap="flat" cmpd="sng" algn="ctr">
            <a:solidFill>
              <a:srgbClr val="0000FF"/>
            </a:solidFill>
            <a:prstDash val="solid"/>
            <a:round/>
            <a:headEnd type="none" w="med" len="med"/>
            <a:tailEnd type="stealth" w="med" len="lg"/>
          </a:ln>
          <a:effectLst/>
        </p:spPr>
        <p:txBody>
          <a:bodyPr vert="horz" wrap="square" lIns="92075" tIns="46038" rIns="92075" bIns="46038" numCol="1" rtlCol="0" anchor="t" anchorCtr="0" compatLnSpc="1">
            <a:prstTxWarp prst="textNoShape">
              <a:avLst/>
            </a:prstTxWarp>
          </a:bodyPr>
          <a:lstStyle/>
          <a:p>
            <a:pPr marL="342900" indent="-342900" eaLnBrk="1" hangingPunct="1">
              <a:buClr>
                <a:srgbClr val="0000FF"/>
              </a:buClr>
              <a:buSzPct val="62000"/>
              <a:buFont typeface="Monotype Sorts" pitchFamily="2" charset="2"/>
              <a:buChar char="l"/>
            </a:pPr>
            <a:endParaRPr kumimoji="0" lang="en-US" sz="2400" b="1" i="0">
              <a:solidFill>
                <a:srgbClr val="0000FF"/>
              </a:solidFill>
              <a:latin typeface="Arial Rounded MT Bold" pitchFamily="34" charset="0"/>
            </a:endParaRPr>
          </a:p>
        </p:txBody>
      </p:sp>
      <p:sp>
        <p:nvSpPr>
          <p:cNvPr id="4" name="Slide Number Placeholder 1">
            <a:extLst>
              <a:ext uri="{FF2B5EF4-FFF2-40B4-BE49-F238E27FC236}">
                <a16:creationId xmlns:a16="http://schemas.microsoft.com/office/drawing/2014/main" id="{6332A3E0-418D-6004-AB3B-8DE3A7FB50A0}"/>
              </a:ext>
            </a:extLst>
          </p:cNvPr>
          <p:cNvSpPr txBox="1">
            <a:spLocks/>
          </p:cNvSpPr>
          <p:nvPr/>
        </p:nvSpPr>
        <p:spPr bwMode="auto">
          <a:xfrm>
            <a:off x="9853083" y="135868"/>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buFontTx/>
              <a:buNone/>
              <a:defRPr kumimoji="1" sz="1400" i="0" kern="1200">
                <a:solidFill>
                  <a:schemeClr val="bg1"/>
                </a:solidFill>
                <a:latin typeface="Times New Roman" pitchFamily="18" charset="0"/>
                <a:ea typeface="+mn-ea"/>
                <a:cs typeface="+mn-cs"/>
              </a:defRPr>
            </a:lvl1pPr>
            <a:lvl2pPr marL="457200" algn="ctr" rtl="0" eaLnBrk="0" fontAlgn="base" hangingPunct="0">
              <a:spcBef>
                <a:spcPct val="20000"/>
              </a:spcBef>
              <a:spcAft>
                <a:spcPct val="0"/>
              </a:spcAft>
              <a:buChar char="•"/>
              <a:defRPr kumimoji="1" sz="2200" i="1" kern="1200">
                <a:solidFill>
                  <a:schemeClr val="tx1"/>
                </a:solidFill>
                <a:latin typeface="Tahoma" pitchFamily="34" charset="0"/>
                <a:ea typeface="+mn-ea"/>
                <a:cs typeface="+mn-cs"/>
              </a:defRPr>
            </a:lvl2pPr>
            <a:lvl3pPr marL="914400" algn="ctr" rtl="0" eaLnBrk="0" fontAlgn="base" hangingPunct="0">
              <a:spcBef>
                <a:spcPct val="20000"/>
              </a:spcBef>
              <a:spcAft>
                <a:spcPct val="0"/>
              </a:spcAft>
              <a:buChar char="•"/>
              <a:defRPr kumimoji="1" sz="2200" i="1" kern="1200">
                <a:solidFill>
                  <a:schemeClr val="tx1"/>
                </a:solidFill>
                <a:latin typeface="Tahoma" pitchFamily="34" charset="0"/>
                <a:ea typeface="+mn-ea"/>
                <a:cs typeface="+mn-cs"/>
              </a:defRPr>
            </a:lvl3pPr>
            <a:lvl4pPr marL="1371600" algn="ctr" rtl="0" eaLnBrk="0" fontAlgn="base" hangingPunct="0">
              <a:spcBef>
                <a:spcPct val="20000"/>
              </a:spcBef>
              <a:spcAft>
                <a:spcPct val="0"/>
              </a:spcAft>
              <a:buChar char="•"/>
              <a:defRPr kumimoji="1" sz="2200" i="1" kern="1200">
                <a:solidFill>
                  <a:schemeClr val="tx1"/>
                </a:solidFill>
                <a:latin typeface="Tahoma" pitchFamily="34" charset="0"/>
                <a:ea typeface="+mn-ea"/>
                <a:cs typeface="+mn-cs"/>
              </a:defRPr>
            </a:lvl4pPr>
            <a:lvl5pPr marL="1828800" algn="ctr" rtl="0" eaLnBrk="0" fontAlgn="base" hangingPunct="0">
              <a:spcBef>
                <a:spcPct val="20000"/>
              </a:spcBef>
              <a:spcAft>
                <a:spcPct val="0"/>
              </a:spcAft>
              <a:buChar char="•"/>
              <a:defRPr kumimoji="1" sz="2200" i="1" kern="1200">
                <a:solidFill>
                  <a:schemeClr val="tx1"/>
                </a:solidFill>
                <a:latin typeface="Tahoma" pitchFamily="34" charset="0"/>
                <a:ea typeface="+mn-ea"/>
                <a:cs typeface="+mn-cs"/>
              </a:defRPr>
            </a:lvl5pPr>
            <a:lvl6pPr marL="2286000" algn="l" defTabSz="914400" rtl="0" eaLnBrk="1" latinLnBrk="0" hangingPunct="1">
              <a:defRPr kumimoji="1" sz="2200" i="1" kern="1200">
                <a:solidFill>
                  <a:schemeClr val="tx1"/>
                </a:solidFill>
                <a:latin typeface="Tahoma" pitchFamily="34" charset="0"/>
                <a:ea typeface="+mn-ea"/>
                <a:cs typeface="+mn-cs"/>
              </a:defRPr>
            </a:lvl6pPr>
            <a:lvl7pPr marL="2743200" algn="l" defTabSz="914400" rtl="0" eaLnBrk="1" latinLnBrk="0" hangingPunct="1">
              <a:defRPr kumimoji="1" sz="2200" i="1" kern="1200">
                <a:solidFill>
                  <a:schemeClr val="tx1"/>
                </a:solidFill>
                <a:latin typeface="Tahoma" pitchFamily="34" charset="0"/>
                <a:ea typeface="+mn-ea"/>
                <a:cs typeface="+mn-cs"/>
              </a:defRPr>
            </a:lvl7pPr>
            <a:lvl8pPr marL="3200400" algn="l" defTabSz="914400" rtl="0" eaLnBrk="1" latinLnBrk="0" hangingPunct="1">
              <a:defRPr kumimoji="1" sz="2200" i="1" kern="1200">
                <a:solidFill>
                  <a:schemeClr val="tx1"/>
                </a:solidFill>
                <a:latin typeface="Tahoma" pitchFamily="34" charset="0"/>
                <a:ea typeface="+mn-ea"/>
                <a:cs typeface="+mn-cs"/>
              </a:defRPr>
            </a:lvl8pPr>
            <a:lvl9pPr marL="3657600" algn="l" defTabSz="914400" rtl="0" eaLnBrk="1" latinLnBrk="0" hangingPunct="1">
              <a:defRPr kumimoji="1" sz="2200" i="1" kern="1200">
                <a:solidFill>
                  <a:schemeClr val="tx1"/>
                </a:solidFill>
                <a:latin typeface="Tahoma" pitchFamily="34" charset="0"/>
                <a:ea typeface="+mn-ea"/>
                <a:cs typeface="+mn-cs"/>
              </a:defRPr>
            </a:lvl9pPr>
          </a:lstStyle>
          <a:p>
            <a:fld id="{8BD6E449-3554-473B-BE25-5F5374CC872B}" type="slidenum">
              <a:rPr lang="en-US" smtClean="0"/>
              <a:pPr/>
              <a:t>7</a:t>
            </a:fld>
            <a:endParaRPr lang="en-US" dirty="0"/>
          </a:p>
        </p:txBody>
      </p:sp>
    </p:spTree>
    <p:extLst>
      <p:ext uri="{BB962C8B-B14F-4D97-AF65-F5344CB8AC3E}">
        <p14:creationId xmlns:p14="http://schemas.microsoft.com/office/powerpoint/2010/main" val="226881410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edge">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First RHIC Experimental Paper Quantifying </a:t>
            </a:r>
            <a:r>
              <a:rPr lang="en-US" dirty="0">
                <a:latin typeface="Symbol" charset="2"/>
                <a:cs typeface="Symbol" charset="2"/>
              </a:rPr>
              <a:t>h</a:t>
            </a:r>
            <a:r>
              <a:rPr lang="en-US" dirty="0"/>
              <a:t>/s</a:t>
            </a:r>
          </a:p>
        </p:txBody>
      </p:sp>
      <p:sp>
        <p:nvSpPr>
          <p:cNvPr id="8" name="Content Placeholder 7"/>
          <p:cNvSpPr>
            <a:spLocks noGrp="1"/>
          </p:cNvSpPr>
          <p:nvPr>
            <p:ph idx="1"/>
          </p:nvPr>
        </p:nvSpPr>
        <p:spPr/>
        <p:txBody>
          <a:bodyPr/>
          <a:lstStyle/>
          <a:p>
            <a:endParaRPr lang="en-US" dirty="0"/>
          </a:p>
        </p:txBody>
      </p:sp>
      <p:pic>
        <p:nvPicPr>
          <p:cNvPr id="10" name="Content Placeholder 8" descr="Screen Shot 2013-11-07 at 5.29.34 PM.png"/>
          <p:cNvPicPr>
            <a:picLocks noChangeAspect="1"/>
          </p:cNvPicPr>
          <p:nvPr/>
        </p:nvPicPr>
        <p:blipFill rotWithShape="1">
          <a:blip r:embed="rId3">
            <a:extLst>
              <a:ext uri="{28A0092B-C50C-407E-A947-70E740481C1C}">
                <a14:useLocalDpi xmlns:a14="http://schemas.microsoft.com/office/drawing/2010/main" val="0"/>
              </a:ext>
            </a:extLst>
          </a:blip>
          <a:srcRect t="194" b="1330"/>
          <a:stretch/>
        </p:blipFill>
        <p:spPr bwMode="auto">
          <a:xfrm>
            <a:off x="1860196" y="988003"/>
            <a:ext cx="8232248" cy="5945513"/>
          </a:xfrm>
          <a:prstGeom prst="rect">
            <a:avLst/>
          </a:prstGeom>
          <a:noFill/>
          <a:ln w="9525">
            <a:noFill/>
            <a:miter lim="800000"/>
            <a:headEnd/>
            <a:tailEnd/>
          </a:ln>
          <a:effectLst/>
        </p:spPr>
      </p:pic>
      <p:sp>
        <p:nvSpPr>
          <p:cNvPr id="2" name="Slide Number Placeholder 1"/>
          <p:cNvSpPr>
            <a:spLocks noGrp="1"/>
          </p:cNvSpPr>
          <p:nvPr>
            <p:ph type="sldNum" sz="quarter" idx="12"/>
          </p:nvPr>
        </p:nvSpPr>
        <p:spPr/>
        <p:txBody>
          <a:bodyPr/>
          <a:lstStyle/>
          <a:p>
            <a:fld id="{8BD6E449-3554-473B-BE25-5F5374CC872B}" type="slidenum">
              <a:rPr lang="en-US" smtClean="0"/>
              <a:pPr/>
              <a:t>8</a:t>
            </a:fld>
            <a:endParaRPr lang="en-US" dirty="0"/>
          </a:p>
        </p:txBody>
      </p:sp>
    </p:spTree>
    <p:extLst>
      <p:ext uri="{BB962C8B-B14F-4D97-AF65-F5344CB8AC3E}">
        <p14:creationId xmlns:p14="http://schemas.microsoft.com/office/powerpoint/2010/main" val="3858892619"/>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2006 - The Real Surprise</a:t>
            </a:r>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a:xfrm>
            <a:off x="5267908" y="1016732"/>
            <a:ext cx="5400092" cy="3636404"/>
          </a:xfrm>
        </p:spPr>
        <p:txBody>
          <a:bodyPr/>
          <a:lstStyle/>
          <a:p>
            <a:r>
              <a:rPr lang="en-US" sz="4400" dirty="0"/>
              <a:t>Heavy quark</a:t>
            </a:r>
          </a:p>
          <a:p>
            <a:pPr lvl="1"/>
            <a:r>
              <a:rPr lang="en-US" sz="4000" dirty="0"/>
              <a:t>Energy loss</a:t>
            </a:r>
          </a:p>
          <a:p>
            <a:pPr lvl="1"/>
            <a:endParaRPr lang="en-US" sz="4000" dirty="0"/>
          </a:p>
          <a:p>
            <a:pPr lvl="1"/>
            <a:r>
              <a:rPr lang="en-US" sz="4000" dirty="0"/>
              <a:t>Flow</a:t>
            </a:r>
            <a:endParaRPr lang="en-US" sz="3400" dirty="0"/>
          </a:p>
          <a:p>
            <a:pPr>
              <a:buNone/>
            </a:pPr>
            <a:r>
              <a:rPr lang="en-US" sz="4400" dirty="0"/>
              <a:t>     along with</a:t>
            </a:r>
            <a:endParaRPr lang="en-US" sz="3200" dirty="0"/>
          </a:p>
          <a:p>
            <a:endParaRPr lang="en-US" dirty="0"/>
          </a:p>
          <a:p>
            <a:endParaRPr lang="en-US" dirty="0"/>
          </a:p>
          <a:p>
            <a:endParaRPr lang="en-US" dirty="0"/>
          </a:p>
        </p:txBody>
      </p:sp>
      <p:pic>
        <p:nvPicPr>
          <p:cNvPr id="394242" name="Picture 2"/>
          <p:cNvPicPr>
            <a:picLocks noChangeAspect="1" noChangeArrowheads="1"/>
          </p:cNvPicPr>
          <p:nvPr/>
        </p:nvPicPr>
        <p:blipFill>
          <a:blip r:embed="rId3" cstate="print"/>
          <a:srcRect/>
          <a:stretch>
            <a:fillRect/>
          </a:stretch>
        </p:blipFill>
        <p:spPr bwMode="auto">
          <a:xfrm>
            <a:off x="1524001" y="1054762"/>
            <a:ext cx="3599891" cy="3650491"/>
          </a:xfrm>
          <a:prstGeom prst="rect">
            <a:avLst/>
          </a:prstGeom>
          <a:noFill/>
          <a:ln w="9525">
            <a:noFill/>
            <a:miter lim="800000"/>
            <a:headEnd/>
            <a:tailEnd/>
          </a:ln>
        </p:spPr>
      </p:pic>
      <p:grpSp>
        <p:nvGrpSpPr>
          <p:cNvPr id="16" name="Group 15"/>
          <p:cNvGrpSpPr/>
          <p:nvPr/>
        </p:nvGrpSpPr>
        <p:grpSpPr>
          <a:xfrm>
            <a:off x="1595500" y="4689140"/>
            <a:ext cx="8964996" cy="2141564"/>
            <a:chOff x="71500" y="4689140"/>
            <a:chExt cx="8964996" cy="2141564"/>
          </a:xfrm>
        </p:grpSpPr>
        <p:pic>
          <p:nvPicPr>
            <p:cNvPr id="394243" name="Picture 3"/>
            <p:cNvPicPr>
              <a:picLocks noChangeAspect="1" noChangeArrowheads="1"/>
            </p:cNvPicPr>
            <p:nvPr/>
          </p:nvPicPr>
          <p:blipFill>
            <a:blip r:embed="rId4" cstate="print"/>
            <a:srcRect/>
            <a:stretch>
              <a:fillRect/>
            </a:stretch>
          </p:blipFill>
          <p:spPr bwMode="auto">
            <a:xfrm>
              <a:off x="71500" y="4689140"/>
              <a:ext cx="8964996" cy="2123746"/>
            </a:xfrm>
            <a:prstGeom prst="rect">
              <a:avLst/>
            </a:prstGeom>
            <a:noFill/>
            <a:ln w="25400">
              <a:solidFill>
                <a:srgbClr val="0000FF"/>
              </a:solidFill>
              <a:miter lim="800000"/>
              <a:headEnd/>
              <a:tailEnd/>
            </a:ln>
          </p:spPr>
        </p:pic>
        <p:sp>
          <p:nvSpPr>
            <p:cNvPr id="13" name="Rectangle 12"/>
            <p:cNvSpPr/>
            <p:nvPr/>
          </p:nvSpPr>
          <p:spPr bwMode="auto">
            <a:xfrm>
              <a:off x="1187624" y="5481228"/>
              <a:ext cx="7776864" cy="432048"/>
            </a:xfrm>
            <a:prstGeom prst="rect">
              <a:avLst/>
            </a:prstGeom>
            <a:solidFill>
              <a:srgbClr val="FFFF00">
                <a:alpha val="40000"/>
              </a:srgbClr>
            </a:solidFill>
            <a:ln w="50800" cap="flat" cmpd="sng" algn="ctr">
              <a:noFill/>
              <a:prstDash val="solid"/>
              <a:round/>
              <a:headEnd type="none" w="med" len="med"/>
              <a:tailEnd type="stealth" w="med" len="lg"/>
            </a:ln>
            <a:effectLst/>
          </p:spPr>
          <p:txBody>
            <a:bodyPr vert="horz" wrap="square" lIns="92075" tIns="46038" rIns="92075" bIns="46038" numCol="1" rtlCol="0" anchor="t" anchorCtr="0" compatLnSpc="1">
              <a:prstTxWarp prst="textNoShape">
                <a:avLst/>
              </a:prstTxWarp>
            </a:bodyPr>
            <a:lstStyle/>
            <a:p>
              <a:pPr marL="342900" indent="-342900" eaLnBrk="1" hangingPunct="1">
                <a:buClr>
                  <a:srgbClr val="0000FF"/>
                </a:buClr>
                <a:buSzPct val="62000"/>
                <a:buFont typeface="Monotype Sorts" pitchFamily="2" charset="2"/>
                <a:buChar char="l"/>
              </a:pPr>
              <a:endParaRPr kumimoji="0" lang="en-US" sz="2400" b="1" i="0">
                <a:solidFill>
                  <a:srgbClr val="0000FF"/>
                </a:solidFill>
                <a:latin typeface="Arial Rounded MT Bold" pitchFamily="34" charset="0"/>
              </a:endParaRPr>
            </a:p>
          </p:txBody>
        </p:sp>
        <p:sp>
          <p:nvSpPr>
            <p:cNvPr id="14" name="Rectangle 13"/>
            <p:cNvSpPr/>
            <p:nvPr/>
          </p:nvSpPr>
          <p:spPr bwMode="auto">
            <a:xfrm>
              <a:off x="251520" y="5890920"/>
              <a:ext cx="8712968" cy="540060"/>
            </a:xfrm>
            <a:prstGeom prst="rect">
              <a:avLst/>
            </a:prstGeom>
            <a:solidFill>
              <a:srgbClr val="FFFF00">
                <a:alpha val="40000"/>
              </a:srgbClr>
            </a:solidFill>
            <a:ln w="50800" cap="flat" cmpd="sng" algn="ctr">
              <a:noFill/>
              <a:prstDash val="solid"/>
              <a:round/>
              <a:headEnd type="none" w="med" len="med"/>
              <a:tailEnd type="stealth" w="med" len="lg"/>
            </a:ln>
            <a:effectLst/>
          </p:spPr>
          <p:txBody>
            <a:bodyPr vert="horz" wrap="square" lIns="92075" tIns="46038" rIns="92075" bIns="46038" numCol="1" rtlCol="0" anchor="t" anchorCtr="0" compatLnSpc="1">
              <a:prstTxWarp prst="textNoShape">
                <a:avLst/>
              </a:prstTxWarp>
            </a:bodyPr>
            <a:lstStyle/>
            <a:p>
              <a:pPr marL="342900" indent="-342900" eaLnBrk="1" hangingPunct="1">
                <a:buClr>
                  <a:srgbClr val="0000FF"/>
                </a:buClr>
                <a:buSzPct val="62000"/>
                <a:buFont typeface="Monotype Sorts" pitchFamily="2" charset="2"/>
                <a:buChar char="l"/>
              </a:pPr>
              <a:endParaRPr kumimoji="0" lang="en-US" sz="2400" b="1" i="0">
                <a:solidFill>
                  <a:srgbClr val="0000FF"/>
                </a:solidFill>
                <a:latin typeface="Arial Rounded MT Bold" pitchFamily="34" charset="0"/>
              </a:endParaRPr>
            </a:p>
          </p:txBody>
        </p:sp>
        <p:sp>
          <p:nvSpPr>
            <p:cNvPr id="15" name="Rectangle 14"/>
            <p:cNvSpPr/>
            <p:nvPr/>
          </p:nvSpPr>
          <p:spPr bwMode="auto">
            <a:xfrm>
              <a:off x="260228" y="6390036"/>
              <a:ext cx="3816424" cy="440668"/>
            </a:xfrm>
            <a:prstGeom prst="rect">
              <a:avLst/>
            </a:prstGeom>
            <a:solidFill>
              <a:srgbClr val="FFFF00">
                <a:alpha val="40000"/>
              </a:srgbClr>
            </a:solidFill>
            <a:ln w="50800" cap="flat" cmpd="sng" algn="ctr">
              <a:noFill/>
              <a:prstDash val="solid"/>
              <a:round/>
              <a:headEnd type="none" w="med" len="med"/>
              <a:tailEnd type="stealth" w="med" len="lg"/>
            </a:ln>
            <a:effectLst/>
          </p:spPr>
          <p:txBody>
            <a:bodyPr vert="horz" wrap="square" lIns="92075" tIns="46038" rIns="92075" bIns="46038" numCol="1" rtlCol="0" anchor="t" anchorCtr="0" compatLnSpc="1">
              <a:prstTxWarp prst="textNoShape">
                <a:avLst/>
              </a:prstTxWarp>
            </a:bodyPr>
            <a:lstStyle/>
            <a:p>
              <a:pPr marL="342900" indent="-342900" eaLnBrk="1" hangingPunct="1">
                <a:buClr>
                  <a:srgbClr val="0000FF"/>
                </a:buClr>
                <a:buSzPct val="62000"/>
                <a:buFont typeface="Monotype Sorts" pitchFamily="2" charset="2"/>
                <a:buChar char="l"/>
              </a:pPr>
              <a:endParaRPr kumimoji="0" lang="en-US" sz="2400" b="1" i="0">
                <a:solidFill>
                  <a:srgbClr val="0000FF"/>
                </a:solidFill>
                <a:latin typeface="Arial Rounded MT Bold" pitchFamily="34" charset="0"/>
              </a:endParaRPr>
            </a:p>
          </p:txBody>
        </p:sp>
      </p:grpSp>
      <p:sp>
        <p:nvSpPr>
          <p:cNvPr id="7" name="Slide Number Placeholder 6"/>
          <p:cNvSpPr>
            <a:spLocks noGrp="1"/>
          </p:cNvSpPr>
          <p:nvPr>
            <p:ph type="sldNum" sz="quarter" idx="12"/>
          </p:nvPr>
        </p:nvSpPr>
        <p:spPr/>
        <p:txBody>
          <a:bodyPr/>
          <a:lstStyle/>
          <a:p>
            <a:fld id="{D9D99B19-88A3-4C89-A48B-2F1255D274E3}" type="slidenum">
              <a:rPr lang="en-US" smtClean="0"/>
              <a:pPr/>
              <a:t>9</a:t>
            </a:fld>
            <a:endParaRPr lang="en-US"/>
          </a:p>
        </p:txBody>
      </p:sp>
    </p:spTree>
    <p:extLst>
      <p:ext uri="{BB962C8B-B14F-4D97-AF65-F5344CB8AC3E}">
        <p14:creationId xmlns:p14="http://schemas.microsoft.com/office/powerpoint/2010/main" val="26645407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animEffect transition="in" filter="wipe(left)">
                                      <p:cBhvr>
                                        <p:cTn id="7" dur="2000"/>
                                        <p:tgtEl>
                                          <p:spTgt spid="4">
                                            <p:txEl>
                                              <p:pRg st="4" end="4"/>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NN97">
  <a:themeElements>
    <a:clrScheme name="Custom 3">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7030A0"/>
      </a:hlink>
      <a:folHlink>
        <a:srgbClr val="B2B2B2"/>
      </a:folHlink>
    </a:clrScheme>
    <a:fontScheme name="NN97">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25400">
          <a:solidFill>
            <a:srgbClr val="FF0000">
              <a:alpha val="75000"/>
            </a:srgbClr>
          </a:solidFill>
        </a:ln>
      </a:spPr>
      <a:bodyPr vert="horz" wrap="none" lIns="91440" tIns="45720" rIns="9144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Char char="•"/>
          <a:tabLst/>
          <a:defRPr kumimoji="1" sz="2200" b="0" i="1"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rgbClr val="FFFFFF"/>
        </a:solidFill>
        <a:ln w="381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Char char="•"/>
          <a:tabLst/>
          <a:defRPr kumimoji="1" lang="en-US" sz="2200" b="0" i="1" u="none" strike="noStrike" cap="none" normalizeH="0" baseline="0" smtClean="0">
            <a:ln>
              <a:noFill/>
            </a:ln>
            <a:solidFill>
              <a:schemeClr val="tx1"/>
            </a:solidFill>
            <a:effectLst/>
            <a:latin typeface="Tahoma" pitchFamily="34" charset="0"/>
          </a:defRPr>
        </a:defPPr>
      </a:lstStyle>
    </a:lnDef>
    <a:txDef>
      <a:spPr>
        <a:noFill/>
      </a:spPr>
      <a:bodyPr wrap="square" rtlCol="0">
        <a:spAutoFit/>
      </a:bodyPr>
      <a:lstStyle>
        <a:defPPr>
          <a:buNone/>
          <a:defRPr sz="1200" i="0" dirty="0" smtClean="0"/>
        </a:defPPr>
      </a:lstStyle>
    </a:txDef>
  </a:objectDefaults>
  <a:extraClrSchemeLst>
    <a:extraClrScheme>
      <a:clrScheme name="NN97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NN97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NN97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NN97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NN97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NN97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NN97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1129639</TotalTime>
  <Words>2788</Words>
  <Application>Microsoft Macintosh PowerPoint</Application>
  <PresentationFormat>Widescreen</PresentationFormat>
  <Paragraphs>464</Paragraphs>
  <Slides>51</Slides>
  <Notes>16</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51</vt:i4>
      </vt:variant>
    </vt:vector>
  </HeadingPairs>
  <TitlesOfParts>
    <vt:vector size="66" baseType="lpstr">
      <vt:lpstr>Arial</vt:lpstr>
      <vt:lpstr>Arial Rounded MT Bold</vt:lpstr>
      <vt:lpstr>Book Antiqua</vt:lpstr>
      <vt:lpstr>Cambria Math</vt:lpstr>
      <vt:lpstr>CommonBullets</vt:lpstr>
      <vt:lpstr>Marlett</vt:lpstr>
      <vt:lpstr>Monotype Sorts</vt:lpstr>
      <vt:lpstr>Muna Regular</vt:lpstr>
      <vt:lpstr>Symbol</vt:lpstr>
      <vt:lpstr>System Font Regular</vt:lpstr>
      <vt:lpstr>Tahoma</vt:lpstr>
      <vt:lpstr>Times New Roman</vt:lpstr>
      <vt:lpstr>Verdana</vt:lpstr>
      <vt:lpstr>Wingdings</vt:lpstr>
      <vt:lpstr>NN97</vt:lpstr>
      <vt:lpstr>Exploring the sQGP with sPHENIX  </vt:lpstr>
      <vt:lpstr>April 18, 2005</vt:lpstr>
      <vt:lpstr>RHIC Scientists Serve Up ‘Perfect’ Liquid </vt:lpstr>
      <vt:lpstr>The Papers</vt:lpstr>
      <vt:lpstr>Addressing the nature of QGP discovery</vt:lpstr>
      <vt:lpstr>Also in 2005</vt:lpstr>
      <vt:lpstr>2011 - A Nice Surprise</vt:lpstr>
      <vt:lpstr>First RHIC Experimental Paper Quantifying h/s</vt:lpstr>
      <vt:lpstr>2006 - The Real Surprise</vt:lpstr>
      <vt:lpstr>2004  2020</vt:lpstr>
      <vt:lpstr>Two Facilities</vt:lpstr>
      <vt:lpstr>sPHENIX – The Next Step</vt:lpstr>
      <vt:lpstr>sPHENIX – The Next Step</vt:lpstr>
      <vt:lpstr>sPHENIX – The Next Step</vt:lpstr>
      <vt:lpstr>sPHENIX Science Mission</vt:lpstr>
      <vt:lpstr>Run Schedule</vt:lpstr>
      <vt:lpstr>The Core sPHENIX Physics Program</vt:lpstr>
      <vt:lpstr>The sPHENIX raison d’être</vt:lpstr>
      <vt:lpstr>sPHENIX Detector</vt:lpstr>
      <vt:lpstr>sPHENIX Detector</vt:lpstr>
      <vt:lpstr>sPHENIX Detector</vt:lpstr>
      <vt:lpstr>sPHENIX Detector</vt:lpstr>
      <vt:lpstr>sPHENIX Detector</vt:lpstr>
      <vt:lpstr>sPHENIX Detector</vt:lpstr>
      <vt:lpstr>sPHENIX Detector</vt:lpstr>
      <vt:lpstr>High-pT Probes</vt:lpstr>
      <vt:lpstr>High-pT Probes</vt:lpstr>
      <vt:lpstr>Jet Physics</vt:lpstr>
      <vt:lpstr>Photon-Tagged Jets</vt:lpstr>
      <vt:lpstr>Upsilon RAA</vt:lpstr>
      <vt:lpstr>b-Jet Physics</vt:lpstr>
      <vt:lpstr>Open Heavy Flavor</vt:lpstr>
      <vt:lpstr>Two Examples (out of many) from This Workshop </vt:lpstr>
      <vt:lpstr>Two Examples (out of many) from This Workshop </vt:lpstr>
      <vt:lpstr>Current sPHENIX Status</vt:lpstr>
      <vt:lpstr>Current sPHENIX Status</vt:lpstr>
      <vt:lpstr>Current sPHENIX Status</vt:lpstr>
      <vt:lpstr>Preliminary Performance Plots</vt:lpstr>
      <vt:lpstr>sPHENIX Collaboration</vt:lpstr>
      <vt:lpstr>Thank You!</vt:lpstr>
      <vt:lpstr>Back-up Material</vt:lpstr>
      <vt:lpstr>Cold QCD</vt:lpstr>
      <vt:lpstr>Inner Tracking</vt:lpstr>
      <vt:lpstr>TPC &amp; TPOT</vt:lpstr>
      <vt:lpstr>Calorimeters</vt:lpstr>
      <vt:lpstr>Event Characterization</vt:lpstr>
      <vt:lpstr>Beampipe</vt:lpstr>
      <vt:lpstr>Cosmic Rays</vt:lpstr>
      <vt:lpstr>Data Acquisition</vt:lpstr>
      <vt:lpstr>(MC) Event Display</vt:lpstr>
      <vt:lpstr>RHIC = Relativistic Heavy Ion Collider</vt:lpstr>
    </vt:vector>
  </TitlesOfParts>
  <Company>Columbia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Heavy Ion Physics Overview</dc:title>
  <dc:creator>William A. Zajc</dc:creator>
  <cp:lastModifiedBy> </cp:lastModifiedBy>
  <cp:revision>1559</cp:revision>
  <cp:lastPrinted>2023-05-31T05:15:17Z</cp:lastPrinted>
  <dcterms:created xsi:type="dcterms:W3CDTF">1997-05-17T19:11:26Z</dcterms:created>
  <dcterms:modified xsi:type="dcterms:W3CDTF">2023-06-04T12:03:16Z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2</vt:i4>
  </property>
  <property fmtid="{D5CDD505-2E9C-101B-9397-08002B2CF9AE}" pid="3" name="GraphicType">
    <vt:i4>2</vt:i4>
  </property>
  <property fmtid="{D5CDD505-2E9C-101B-9397-08002B2CF9AE}" pid="4" name="Compression">
    <vt:i4>100</vt:i4>
  </property>
  <property fmtid="{D5CDD505-2E9C-101B-9397-08002B2CF9AE}" pid="5" name="ScreenSize">
    <vt:i4>3</vt:i4>
  </property>
  <property fmtid="{D5CDD505-2E9C-101B-9397-08002B2CF9AE}" pid="6" name="ScreenUsage">
    <vt:i4>2</vt:i4>
  </property>
  <property fmtid="{D5CDD505-2E9C-101B-9397-08002B2CF9AE}" pid="7" name="MailAddress">
    <vt:lpwstr>zajc@columbia.edu</vt:lpwstr>
  </property>
  <property fmtid="{D5CDD505-2E9C-101B-9397-08002B2CF9AE}" pid="8" name="HomePage">
    <vt:lpwstr>http://www.nevis.columbia.edu/~zajc/</vt:lpwstr>
  </property>
  <property fmtid="{D5CDD505-2E9C-101B-9397-08002B2CF9AE}" pid="9" name="Other">
    <vt:lpwstr>Non-technical overview of heavy ion physics presented as thesis "opponent" at the Ph.D. defense of J. Schmidt-Sorensen of Lund University, May-99.</vt:lpwstr>
  </property>
  <property fmtid="{D5CDD505-2E9C-101B-9397-08002B2CF9AE}" pid="10" name="DownloadOriginal">
    <vt:bool>true</vt:bool>
  </property>
  <property fmtid="{D5CDD505-2E9C-101B-9397-08002B2CF9AE}" pid="11" name="DownloadIEButton">
    <vt:bool>false</vt:bool>
  </property>
  <property fmtid="{D5CDD505-2E9C-101B-9397-08002B2CF9AE}" pid="12" name="UseBrowserColor">
    <vt:bool>true</vt:bool>
  </property>
  <property fmtid="{D5CDD505-2E9C-101B-9397-08002B2CF9AE}" pid="13" name="BackColor">
    <vt:i4>15132390</vt:i4>
  </property>
  <property fmtid="{D5CDD505-2E9C-101B-9397-08002B2CF9AE}" pid="14" name="TextColor">
    <vt:i4>0</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3</vt:i4>
  </property>
  <property fmtid="{D5CDD505-2E9C-101B-9397-08002B2CF9AE}" pid="19" name="ShowNotes">
    <vt:bool>false</vt:bool>
  </property>
  <property fmtid="{D5CDD505-2E9C-101B-9397-08002B2CF9AE}" pid="20" name="NavBtnPos">
    <vt:i4>1</vt:i4>
  </property>
  <property fmtid="{D5CDD505-2E9C-101B-9397-08002B2CF9AE}" pid="21" name="OutputDir">
    <vt:lpwstr>C:\WEBSHARE\WWWROOT\mypublicphenix\presentations\Janus</vt:lpwstr>
  </property>
</Properties>
</file>