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399" r:id="rId2"/>
    <p:sldId id="560" r:id="rId3"/>
    <p:sldId id="561" r:id="rId4"/>
    <p:sldId id="436" r:id="rId5"/>
    <p:sldId id="544" r:id="rId6"/>
    <p:sldId id="582" r:id="rId7"/>
    <p:sldId id="566" r:id="rId8"/>
    <p:sldId id="567" r:id="rId9"/>
    <p:sldId id="570" r:id="rId10"/>
    <p:sldId id="571" r:id="rId11"/>
    <p:sldId id="572" r:id="rId12"/>
    <p:sldId id="573" r:id="rId13"/>
    <p:sldId id="562" r:id="rId14"/>
    <p:sldId id="574" r:id="rId15"/>
    <p:sldId id="579" r:id="rId16"/>
    <p:sldId id="580" r:id="rId17"/>
    <p:sldId id="581" r:id="rId18"/>
    <p:sldId id="586" r:id="rId19"/>
    <p:sldId id="577" r:id="rId20"/>
    <p:sldId id="585" r:id="rId21"/>
    <p:sldId id="584" r:id="rId22"/>
    <p:sldId id="583" r:id="rId23"/>
    <p:sldId id="590" r:id="rId24"/>
    <p:sldId id="587" r:id="rId25"/>
    <p:sldId id="589" r:id="rId26"/>
    <p:sldId id="591" r:id="rId27"/>
    <p:sldId id="578" r:id="rId28"/>
    <p:sldId id="592" r:id="rId29"/>
    <p:sldId id="593" r:id="rId30"/>
    <p:sldId id="594" r:id="rId31"/>
  </p:sldIdLst>
  <p:sldSz cx="10080625" cy="7561263"/>
  <p:notesSz cx="7099300" cy="10234613"/>
  <p:custDataLst>
    <p:tags r:id="rId34"/>
  </p:custDataLst>
  <p:defaultTextStyle>
    <a:defPPr>
      <a:defRPr lang="de-DE"/>
    </a:defPPr>
    <a:lvl1pPr algn="l" defTabSz="1006227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503114" indent="-46026" algn="l" defTabSz="1006227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1006227" indent="-92053" algn="l" defTabSz="1006227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510927" indent="-139665" algn="l" defTabSz="1006227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2014042" indent="-185693" algn="l" defTabSz="1006227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5436" algn="l" defTabSz="914175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2524" algn="l" defTabSz="914175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199611" algn="l" defTabSz="914175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6698" algn="l" defTabSz="914175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59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158F4A-A66B-051A-30E3-8F8863D0C8C0}" name="Anina GLUMAC" initials="AG" userId="S::anina.glumac@uni.lu::4c9f391f-4e6d-40bb-91a7-3f5c5af4953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ina" initials="AG" lastIdx="3" clrIdx="0"/>
  <p:cmAuthor id="1" name="Anina Glumac" initials="MOU" lastIdx="45" clrIdx="1">
    <p:extLst>
      <p:ext uri="{19B8F6BF-5375-455C-9EA6-DF929625EA0E}">
        <p15:presenceInfo xmlns:p15="http://schemas.microsoft.com/office/powerpoint/2012/main" userId="Anina Glum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C30C"/>
    <a:srgbClr val="FFD579"/>
    <a:srgbClr val="F0ED09"/>
    <a:srgbClr val="FF3300"/>
    <a:srgbClr val="D0E1F3"/>
    <a:srgbClr val="CEE6F2"/>
    <a:srgbClr val="D0ECF3"/>
    <a:srgbClr val="ABDDED"/>
    <a:srgbClr val="130AC0"/>
    <a:srgbClr val="081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5" autoAdjust="0"/>
    <p:restoredTop sz="96327" autoAdjust="0"/>
  </p:normalViewPr>
  <p:slideViewPr>
    <p:cSldViewPr snapToGrid="0" snapToObjects="1">
      <p:cViewPr varScale="1">
        <p:scale>
          <a:sx n="154" d="100"/>
          <a:sy n="154" d="100"/>
        </p:scale>
        <p:origin x="1184" y="192"/>
      </p:cViewPr>
      <p:guideLst>
        <p:guide orient="horz" pos="1859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7" d="100"/>
          <a:sy n="47" d="100"/>
        </p:scale>
        <p:origin x="-3006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9" tIns="47649" rIns="95299" bIns="47649" numCol="1" anchor="t" anchorCtr="0" compatLnSpc="1">
            <a:prstTxWarp prst="textNoShape">
              <a:avLst/>
            </a:prstTxWarp>
          </a:bodyPr>
          <a:lstStyle>
            <a:lvl1pPr defTabSz="1049338" eaLnBrk="0" hangingPunct="0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9" tIns="47649" rIns="95299" bIns="47649" numCol="1" anchor="t" anchorCtr="0" compatLnSpc="1">
            <a:prstTxWarp prst="textNoShape">
              <a:avLst/>
            </a:prstTxWarp>
          </a:bodyPr>
          <a:lstStyle>
            <a:lvl1pPr algn="r" defTabSz="1049338" eaLnBrk="0" hangingPunct="0">
              <a:defRPr sz="1300"/>
            </a:lvl1pPr>
          </a:lstStyle>
          <a:p>
            <a:pPr>
              <a:defRPr/>
            </a:pPr>
            <a:fld id="{CEF1A885-53AF-4D20-9D03-80206C04EE78}" type="datetimeFigureOut">
              <a:rPr lang="de-DE"/>
              <a:pPr>
                <a:defRPr/>
              </a:pPr>
              <a:t>20.05.25</a:t>
            </a:fld>
            <a:endParaRPr lang="de-DE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9" tIns="47649" rIns="95299" bIns="47649" numCol="1" anchor="b" anchorCtr="0" compatLnSpc="1">
            <a:prstTxWarp prst="textNoShape">
              <a:avLst/>
            </a:prstTxWarp>
          </a:bodyPr>
          <a:lstStyle>
            <a:lvl1pPr defTabSz="1049338" eaLnBrk="0" hangingPunct="0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9" tIns="47649" rIns="95299" bIns="47649" numCol="1" anchor="b" anchorCtr="0" compatLnSpc="1">
            <a:prstTxWarp prst="textNoShape">
              <a:avLst/>
            </a:prstTxWarp>
          </a:bodyPr>
          <a:lstStyle>
            <a:lvl1pPr algn="r" defTabSz="1049338" eaLnBrk="0" hangingPunct="0">
              <a:defRPr sz="1300"/>
            </a:lvl1pPr>
          </a:lstStyle>
          <a:p>
            <a:pPr>
              <a:defRPr/>
            </a:pPr>
            <a:fld id="{425B0370-5F9B-4FBD-B021-42636BE476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9" tIns="47649" rIns="95299" bIns="47649" numCol="1" anchor="t" anchorCtr="0" compatLnSpc="1">
            <a:prstTxWarp prst="textNoShape">
              <a:avLst/>
            </a:prstTxWarp>
          </a:bodyPr>
          <a:lstStyle>
            <a:lvl1pPr defTabSz="1049338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9" tIns="47649" rIns="95299" bIns="47649" numCol="1" anchor="t" anchorCtr="0" compatLnSpc="1">
            <a:prstTxWarp prst="textNoShape">
              <a:avLst/>
            </a:prstTxWarp>
          </a:bodyPr>
          <a:lstStyle>
            <a:lvl1pPr algn="r" defTabSz="1049338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C535B531-8EB9-4DA0-BF58-AA3546FB7823}" type="datetimeFigureOut">
              <a:rPr lang="de-DE"/>
              <a:pPr>
                <a:defRPr/>
              </a:pPr>
              <a:t>20.05.25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9" tIns="47649" rIns="95299" bIns="47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9" tIns="47649" rIns="95299" bIns="47649" numCol="1" anchor="b" anchorCtr="0" compatLnSpc="1">
            <a:prstTxWarp prst="textNoShape">
              <a:avLst/>
            </a:prstTxWarp>
          </a:bodyPr>
          <a:lstStyle>
            <a:lvl1pPr defTabSz="1049338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9" tIns="47649" rIns="95299" bIns="47649" numCol="1" anchor="b" anchorCtr="0" compatLnSpc="1">
            <a:prstTxWarp prst="textNoShape">
              <a:avLst/>
            </a:prstTxWarp>
          </a:bodyPr>
          <a:lstStyle>
            <a:lvl1pPr algn="r" defTabSz="1049338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3B9B153A-B3C3-4FCF-996E-1B20C6E6A6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0062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3114" algn="l" defTabSz="10062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6227" algn="l" defTabSz="10062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0927" algn="l" defTabSz="10062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4042" algn="l" defTabSz="1006227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19466" algn="l" defTabSz="10077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3358" algn="l" defTabSz="10077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7252" algn="l" defTabSz="10077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1144" algn="l" defTabSz="10077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542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676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60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17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721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169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399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395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570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825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08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175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297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720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832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872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687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230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73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790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385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13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908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1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11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219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9B153A-B3C3-4FCF-996E-1B20C6E6A6EB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09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6583340"/>
            <a:ext cx="10080625" cy="97792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10081" y="6674075"/>
            <a:ext cx="2479834" cy="78637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600801" y="6663993"/>
            <a:ext cx="7479824" cy="78637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04161" y="4452744"/>
            <a:ext cx="7140443" cy="2016337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04162" y="6670446"/>
            <a:ext cx="7392458" cy="756126"/>
          </a:xfrm>
        </p:spPr>
        <p:txBody>
          <a:bodyPr anchor="ctr">
            <a:normAutofit/>
          </a:bodyPr>
          <a:lstStyle>
            <a:lvl1pPr marL="0" indent="0" algn="l">
              <a:buNone/>
              <a:defRPr sz="2900">
                <a:solidFill>
                  <a:srgbClr val="FFFFFF"/>
                </a:solidFill>
              </a:defRPr>
            </a:lvl1pPr>
            <a:lvl2pPr marL="504017" indent="0" algn="ctr">
              <a:buNone/>
            </a:lvl2pPr>
            <a:lvl3pPr marL="1008035" indent="0" algn="ctr">
              <a:buNone/>
            </a:lvl3pPr>
            <a:lvl4pPr marL="1512052" indent="0" algn="ctr">
              <a:buNone/>
            </a:lvl4pPr>
            <a:lvl5pPr marL="2016069" indent="0" algn="ctr">
              <a:buNone/>
            </a:lvl5pPr>
            <a:lvl6pPr marL="2520086" indent="0" algn="ctr">
              <a:buNone/>
            </a:lvl6pPr>
            <a:lvl7pPr marL="3024104" indent="0" algn="ctr">
              <a:buNone/>
            </a:lvl7pPr>
            <a:lvl8pPr marL="3528121" indent="0" algn="ctr">
              <a:buNone/>
            </a:lvl8pPr>
            <a:lvl9pPr marL="403213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4005" y="6691022"/>
            <a:ext cx="2268141" cy="756126"/>
          </a:xfrm>
        </p:spPr>
        <p:txBody>
          <a:bodyPr>
            <a:noAutofit/>
          </a:bodyPr>
          <a:lstStyle>
            <a:lvl1pPr algn="ctr">
              <a:defRPr sz="22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5/20/25</a:t>
            </a:fld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99001" y="260795"/>
            <a:ext cx="6468401" cy="402567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820547" y="252042"/>
            <a:ext cx="924057" cy="4200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448" y="672113"/>
            <a:ext cx="2268141" cy="608226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672112"/>
            <a:ext cx="6132380" cy="6082268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4448" y="6889154"/>
            <a:ext cx="2436151" cy="402567"/>
          </a:xfrm>
        </p:spPr>
        <p:txBody>
          <a:bodyPr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4033" y="6888939"/>
            <a:ext cx="6144378" cy="402567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720767" y="0"/>
            <a:ext cx="352822" cy="7561263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771170" y="672112"/>
            <a:ext cx="252016" cy="6889151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771170" y="0"/>
            <a:ext cx="252016" cy="588098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603129" y="159290"/>
            <a:ext cx="588098" cy="269518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02" y="252042"/>
            <a:ext cx="8988557" cy="109218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75402" y="1764295"/>
            <a:ext cx="8988557" cy="4956828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2095" y="3024506"/>
            <a:ext cx="7852737" cy="1844808"/>
          </a:xfrm>
        </p:spPr>
        <p:txBody>
          <a:bodyPr anchor="t"/>
          <a:lstStyle>
            <a:lvl1pPr marL="0" indent="0">
              <a:buNone/>
              <a:defRPr sz="3100">
                <a:solidFill>
                  <a:schemeClr val="tx2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680280"/>
            <a:ext cx="10080625" cy="126021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764295"/>
            <a:ext cx="1428089" cy="109218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512094" y="1764295"/>
            <a:ext cx="8568531" cy="109218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094" y="1764295"/>
            <a:ext cx="8400521" cy="1092182"/>
          </a:xfrm>
        </p:spPr>
        <p:txBody>
          <a:bodyPr/>
          <a:lstStyle>
            <a:lvl1pPr algn="l">
              <a:buNone/>
              <a:defRPr sz="49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932323"/>
            <a:ext cx="1428089" cy="773630"/>
          </a:xfrm>
        </p:spPr>
        <p:txBody>
          <a:bodyPr>
            <a:no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6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72041" y="1752571"/>
            <a:ext cx="4284266" cy="504084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341167" y="1752571"/>
            <a:ext cx="4284266" cy="504084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301050"/>
            <a:ext cx="8988557" cy="95916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72041" y="2688449"/>
            <a:ext cx="4284266" cy="39486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92328" y="2688449"/>
            <a:ext cx="4284266" cy="39486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72041" y="1932323"/>
            <a:ext cx="4284266" cy="705718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92328" y="1932323"/>
            <a:ext cx="4284266" cy="705718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889151"/>
            <a:ext cx="588036" cy="4200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301050"/>
            <a:ext cx="8904552" cy="959160"/>
          </a:xfrm>
        </p:spPr>
        <p:txBody>
          <a:bodyPr anchor="ctr"/>
          <a:lstStyle>
            <a:lvl1pPr algn="l">
              <a:buNone/>
              <a:defRPr sz="49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2042" y="1932323"/>
            <a:ext cx="1764109" cy="47888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51205" tIns="201607" rIns="151205" bIns="100803"/>
          <a:lstStyle>
            <a:lvl1pPr marL="0" indent="0">
              <a:spcAft>
                <a:spcPts val="1102"/>
              </a:spcAft>
              <a:buNone/>
              <a:defRPr sz="20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04161" y="1932323"/>
            <a:ext cx="7056438" cy="487281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4109" y="6049011"/>
            <a:ext cx="8064500" cy="756126"/>
          </a:xfrm>
        </p:spPr>
        <p:txBody>
          <a:bodyPr/>
          <a:lstStyle>
            <a:lvl1pPr marL="0" indent="0">
              <a:buFontTx/>
              <a:buNone/>
              <a:defRPr sz="1900"/>
            </a:lvl1pPr>
            <a:lvl2pPr>
              <a:buFontTx/>
              <a:buNone/>
              <a:defRPr sz="1300"/>
            </a:lvl2pPr>
            <a:lvl3pPr>
              <a:buFontTx/>
              <a:buNone/>
              <a:defRPr sz="1100"/>
            </a:lvl3pPr>
            <a:lvl4pPr>
              <a:buFontTx/>
              <a:buNone/>
              <a:defRPr sz="1000"/>
            </a:lvl4pPr>
            <a:lvl5pPr>
              <a:buFontTx/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0081" y="5040842"/>
            <a:ext cx="10080625" cy="97792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10081" y="5141659"/>
            <a:ext cx="1612900" cy="78637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703626" y="5131577"/>
            <a:ext cx="8376999" cy="78637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109" y="5124856"/>
            <a:ext cx="8064500" cy="756126"/>
          </a:xfrm>
        </p:spPr>
        <p:txBody>
          <a:bodyPr anchor="ctr"/>
          <a:lstStyle>
            <a:lvl1pPr algn="l">
              <a:buNone/>
              <a:defRPr sz="3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596099" y="0"/>
            <a:ext cx="110887" cy="757134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888427" y="6889151"/>
            <a:ext cx="2940182" cy="402567"/>
          </a:xfrm>
        </p:spPr>
        <p:txBody>
          <a:bodyPr rtlCol="0"/>
          <a:lstStyle/>
          <a:p>
            <a:fld id="{23A271A1-F6D6-438B-A432-4747EE7ECD40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5145858"/>
            <a:ext cx="1596099" cy="731626"/>
          </a:xfrm>
        </p:spPr>
        <p:txBody>
          <a:bodyPr rtlCol="0"/>
          <a:lstStyle>
            <a:lvl1pPr>
              <a:defRPr sz="31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31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64109" y="6888938"/>
            <a:ext cx="5040313" cy="402567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427" y="0"/>
            <a:ext cx="8360198" cy="5037481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72042" y="252042"/>
            <a:ext cx="8988557" cy="1092182"/>
          </a:xfrm>
          <a:prstGeom prst="rect">
            <a:avLst/>
          </a:prstGeom>
        </p:spPr>
        <p:txBody>
          <a:bodyPr vert="horz" lIns="100803" tIns="50402" rIns="100803" bIns="50402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75402" y="1764294"/>
            <a:ext cx="8988557" cy="4990434"/>
          </a:xfrm>
          <a:prstGeom prst="rect">
            <a:avLst/>
          </a:prstGeom>
        </p:spPr>
        <p:txBody>
          <a:bodyPr vert="horz" lIns="100803" tIns="50402" rIns="100803" bIns="50402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720417" y="6889151"/>
            <a:ext cx="2940182" cy="402567"/>
          </a:xfrm>
          <a:prstGeom prst="rect">
            <a:avLst/>
          </a:prstGeom>
        </p:spPr>
        <p:txBody>
          <a:bodyPr vert="horz" lIns="100803" tIns="50402" rIns="100803" bIns="50402" anchor="ctr" anchorCtr="0"/>
          <a:lstStyle>
            <a:lvl1pPr algn="l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fld id="{23A271A1-F6D6-438B-A432-4747EE7ECD40}" type="datetimeFigureOut">
              <a:rPr lang="en-US" smtClean="0"/>
              <a:pPr/>
              <a:t>5/20/25</a:t>
            </a:fld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72042" y="6888938"/>
            <a:ext cx="5976368" cy="402567"/>
          </a:xfrm>
          <a:prstGeom prst="rect">
            <a:avLst/>
          </a:prstGeom>
        </p:spPr>
        <p:txBody>
          <a:bodyPr vert="horz" lIns="100803" tIns="50402" rIns="100803" bIns="50402" anchor="ctr"/>
          <a:lstStyle>
            <a:lvl1pPr algn="r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5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361027"/>
            <a:ext cx="10080625" cy="35285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411436"/>
            <a:ext cx="588036" cy="25204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51040" y="1411436"/>
            <a:ext cx="9429585" cy="25204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 vert="horz" lIns="100803" tIns="50402" rIns="100803" bIns="50402" anchor="ctr" anchorCtr="0">
            <a:normAutofit/>
          </a:bodyPr>
          <a:lstStyle>
            <a:lvl1pPr algn="ctr" eaLnBrk="1" latinLnBrk="0" hangingPunct="1">
              <a:defRPr kumimoji="0" sz="15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5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2812" indent="-352812" algn="l" rtl="0" eaLnBrk="1" latinLnBrk="0" hangingPunct="1">
        <a:spcBef>
          <a:spcPts val="772"/>
        </a:spcBef>
        <a:buClr>
          <a:schemeClr val="accent2"/>
        </a:buClr>
        <a:buSzPct val="60000"/>
        <a:buFont typeface="Wingdings"/>
        <a:buChar char="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05624" indent="-302410" algn="l" rtl="0" eaLnBrk="1" latinLnBrk="0" hangingPunct="1">
        <a:spcBef>
          <a:spcPts val="606"/>
        </a:spcBef>
        <a:buClr>
          <a:schemeClr val="accent1"/>
        </a:buClr>
        <a:buSzPct val="70000"/>
        <a:buFont typeface="Wingdings 2"/>
        <a:buChar char="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indent="-252009" algn="l" rtl="0" eaLnBrk="1" latinLnBrk="0" hangingPunct="1">
        <a:spcBef>
          <a:spcPts val="551"/>
        </a:spcBef>
        <a:buClr>
          <a:schemeClr val="accent2"/>
        </a:buClr>
        <a:buSzPct val="75000"/>
        <a:buFont typeface="Wingdings"/>
        <a:buChar char="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indent="-252009" algn="l" rtl="0" eaLnBrk="1" latinLnBrk="0" hangingPunct="1">
        <a:spcBef>
          <a:spcPts val="441"/>
        </a:spcBef>
        <a:buClr>
          <a:schemeClr val="accent3"/>
        </a:buClr>
        <a:buSzPct val="75000"/>
        <a:buFont typeface="Wingdings"/>
        <a:buChar char="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indent="-252009" algn="l" rtl="0" eaLnBrk="1" latinLnBrk="0" hangingPunct="1">
        <a:spcBef>
          <a:spcPts val="441"/>
        </a:spcBef>
        <a:buClr>
          <a:schemeClr val="accent4"/>
        </a:buClr>
        <a:buSzPct val="65000"/>
        <a:buFont typeface="Wingdings"/>
        <a:buChar char="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318479" indent="-252009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20890" indent="-252009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23300" indent="-252009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225711" indent="-252009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video" Target="../media/media2.mp4"/><Relationship Id="rId7" Type="http://schemas.openxmlformats.org/officeDocument/2006/relationships/image" Target="../media/image53.png"/><Relationship Id="rId2" Type="http://schemas.microsoft.com/office/2007/relationships/media" Target="../media/media2.mp4"/><Relationship Id="rId1" Type="http://schemas.openxmlformats.org/officeDocument/2006/relationships/tags" Target="../tags/tag22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7.jp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png"/><Relationship Id="rId1" Type="http://schemas.openxmlformats.org/officeDocument/2006/relationships/tags" Target="../tags/tag23.xml"/><Relationship Id="rId6" Type="http://schemas.openxmlformats.org/officeDocument/2006/relationships/image" Target="../media/image45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6.jp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70.png"/><Relationship Id="rId11" Type="http://schemas.openxmlformats.org/officeDocument/2006/relationships/image" Target="../media/image6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8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77.png"/><Relationship Id="rId2" Type="http://schemas.microsoft.com/office/2007/relationships/media" Target="../media/media3.mp4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6.emf"/><Relationship Id="rId5" Type="http://schemas.openxmlformats.org/officeDocument/2006/relationships/video" Target="../media/media4.mp4"/><Relationship Id="rId10" Type="http://schemas.openxmlformats.org/officeDocument/2006/relationships/oleObject" Target="../embeddings/oleObject2.bin"/><Relationship Id="rId4" Type="http://schemas.microsoft.com/office/2007/relationships/media" Target="../media/media4.mp4"/><Relationship Id="rId9" Type="http://schemas.openxmlformats.org/officeDocument/2006/relationships/image" Target="../media/image75.emf"/><Relationship Id="rId1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82.tiff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t="-23000" r="-5000"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C9F7E-D2C7-8236-DBD8-88EBF07F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3267" y="6876918"/>
            <a:ext cx="1224469" cy="416921"/>
          </a:xfrm>
        </p:spPr>
        <p:txBody>
          <a:bodyPr/>
          <a:lstStyle/>
          <a:p>
            <a:pPr algn="ctr" eaLnBrk="1" latinLnBrk="0" hangingPunct="1"/>
            <a:r>
              <a:rPr lang="en-US" sz="2000" dirty="0">
                <a:solidFill>
                  <a:schemeClr val="tx1"/>
                </a:solidFill>
                <a:latin typeface="+mn-lt"/>
              </a:rPr>
              <a:t>21.05.25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192335-5A05-CDB9-4D7B-76910E9E9BEE}"/>
              </a:ext>
            </a:extLst>
          </p:cNvPr>
          <p:cNvSpPr/>
          <p:nvPr/>
        </p:nvSpPr>
        <p:spPr>
          <a:xfrm>
            <a:off x="-30854" y="0"/>
            <a:ext cx="10111479" cy="42473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806" y="340823"/>
            <a:ext cx="9445059" cy="6121172"/>
          </a:xfrm>
        </p:spPr>
        <p:txBody>
          <a:bodyPr>
            <a:normAutofit/>
          </a:bodyPr>
          <a:lstStyle/>
          <a:p>
            <a:pPr marL="0" marR="0" lvl="0" indent="0" algn="l" defTabSz="9126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en-GB" sz="54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</a:br>
            <a:br>
              <a:rPr lang="en-GB" sz="32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</a:br>
            <a:r>
              <a:rPr lang="en-GB" sz="3200" b="1" dirty="0">
                <a:solidFill>
                  <a:srgbClr val="002060"/>
                </a:solidFill>
                <a:ea typeface="+mn-ea"/>
                <a:cs typeface="Arial" pitchFamily="34" charset="0"/>
              </a:rPr>
              <a:t>Applied CFD: Simulating the built environment and beyond</a:t>
            </a:r>
            <a:br>
              <a:rPr lang="en-GB" sz="3600" b="1" dirty="0">
                <a:solidFill>
                  <a:srgbClr val="002060"/>
                </a:solidFill>
                <a:ea typeface="+mn-ea"/>
                <a:cs typeface="Arial" pitchFamily="34" charset="0"/>
              </a:rPr>
            </a:br>
            <a:r>
              <a:rPr kumimoji="0" lang="en-LU" sz="2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Anina Šarkić Glumac</a:t>
            </a:r>
            <a:br>
              <a:rPr kumimoji="0" lang="en-LU" sz="2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br>
              <a:rPr kumimoji="0" lang="en-LU" sz="2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br>
              <a:rPr kumimoji="0" lang="en-LU" sz="2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br>
              <a:rPr kumimoji="0" lang="en-LU" sz="22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br>
              <a:rPr kumimoji="0" lang="en-LU" sz="22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en-LU" sz="2000" i="0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Engineering Group</a:t>
            </a:r>
            <a:br>
              <a:rPr kumimoji="0" lang="en-LU" sz="2000" i="0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en-LU" sz="2000" i="0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Instutute of Numerical Analisys and Design of Structures</a:t>
            </a:r>
            <a:br>
              <a:rPr lang="en-LU" sz="2000" cap="none" dirty="0">
                <a:solidFill>
                  <a:schemeClr val="accent2"/>
                </a:solidFill>
                <a:latin typeface="Tw Cen MT"/>
                <a:ea typeface="+mn-ea"/>
                <a:cs typeface="+mn-cs"/>
              </a:rPr>
            </a:br>
            <a:r>
              <a:rPr lang="en-LU" sz="2000" cap="none" dirty="0">
                <a:solidFill>
                  <a:schemeClr val="accent2"/>
                </a:solidFill>
                <a:latin typeface="Tw Cen MT"/>
                <a:ea typeface="+mn-ea"/>
                <a:cs typeface="+mn-cs"/>
              </a:rPr>
              <a:t>Faculty of Civil Engineering, University of Belgrade</a:t>
            </a:r>
            <a:endParaRPr lang="en-US" sz="2000" dirty="0">
              <a:solidFill>
                <a:srgbClr val="C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404D7E-2046-962E-953E-455B1B9DC8B5}"/>
              </a:ext>
            </a:extLst>
          </p:cNvPr>
          <p:cNvSpPr txBox="1"/>
          <p:nvPr/>
        </p:nvSpPr>
        <p:spPr>
          <a:xfrm>
            <a:off x="2609848" y="6887676"/>
            <a:ext cx="65233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EUROCC4SEE</a:t>
            </a:r>
            <a:r>
              <a:rPr lang="en-GB" sz="2000" b="1" dirty="0">
                <a:solidFill>
                  <a:srgbClr val="002060"/>
                </a:solidFill>
                <a:latin typeface="+mj-lt"/>
                <a:ea typeface="+mn-ea"/>
                <a:cs typeface="Arial" pitchFamily="34" charset="0"/>
              </a:rPr>
              <a:t> | 20.-22. 05. 25. | </a:t>
            </a:r>
            <a:r>
              <a:rPr lang="en-GB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Belgrade</a:t>
            </a:r>
            <a:r>
              <a:rPr lang="en-GB" sz="2000" b="1" dirty="0">
                <a:solidFill>
                  <a:srgbClr val="002060"/>
                </a:solidFill>
                <a:latin typeface="+mj-lt"/>
                <a:ea typeface="+mn-ea"/>
                <a:cs typeface="Arial" pitchFamily="34" charset="0"/>
              </a:rPr>
              <a:t>, Serbia</a:t>
            </a:r>
            <a:br>
              <a:rPr lang="en-GB" sz="8000" b="1" dirty="0">
                <a:solidFill>
                  <a:srgbClr val="002060"/>
                </a:solidFill>
                <a:cs typeface="Arial" pitchFamily="34" charset="0"/>
              </a:rPr>
            </a:br>
            <a:endParaRPr lang="en-L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5551F-8B8E-84E9-96C8-A040913D0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98" y="5251682"/>
            <a:ext cx="1245979" cy="1235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586DA2-D942-C756-BCDF-37B981848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86" y="5255548"/>
            <a:ext cx="1638300" cy="12319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6CD8DC-0DC4-24BB-5A13-3909AC4B8F61}"/>
              </a:ext>
            </a:extLst>
          </p:cNvPr>
          <p:cNvSpPr/>
          <p:nvPr/>
        </p:nvSpPr>
        <p:spPr>
          <a:xfrm>
            <a:off x="-30855" y="4548"/>
            <a:ext cx="10111480" cy="1024410"/>
          </a:xfrm>
          <a:prstGeom prst="rect">
            <a:avLst/>
          </a:prstGeom>
          <a:solidFill>
            <a:srgbClr val="E8C30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D9ED9-7F89-57E9-3D30-692DF6058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08" y="7336"/>
            <a:ext cx="1469454" cy="10170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67D1D8-6F5A-6727-261A-F49920A7C9E5}"/>
              </a:ext>
            </a:extLst>
          </p:cNvPr>
          <p:cNvSpPr txBox="1"/>
          <p:nvPr/>
        </p:nvSpPr>
        <p:spPr>
          <a:xfrm>
            <a:off x="-20806" y="238486"/>
            <a:ext cx="512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cap="all" dirty="0">
                <a:solidFill>
                  <a:srgbClr val="002060"/>
                </a:solidFill>
                <a:latin typeface="+mj-lt"/>
                <a:cs typeface="Arial" pitchFamily="34" charset="0"/>
              </a:rPr>
              <a:t>EuroCC4SEE</a:t>
            </a:r>
            <a:endParaRPr lang="en-LU" sz="3200" b="1" cap="all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79DEFD-570D-CD39-A575-56C17CDD8468}"/>
              </a:ext>
            </a:extLst>
          </p:cNvPr>
          <p:cNvSpPr txBox="1"/>
          <p:nvPr/>
        </p:nvSpPr>
        <p:spPr>
          <a:xfrm>
            <a:off x="3891062" y="192259"/>
            <a:ext cx="5120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cap="all" dirty="0">
                <a:solidFill>
                  <a:srgbClr val="002060"/>
                </a:solidFill>
                <a:latin typeface="+mj-lt"/>
                <a:cs typeface="Arial" pitchFamily="34" charset="0"/>
              </a:rPr>
              <a:t>Belgrade</a:t>
            </a:r>
            <a:r>
              <a:rPr lang="en-GB" cap="all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</a:p>
          <a:p>
            <a:r>
              <a:rPr lang="en-GB" cap="all" dirty="0">
                <a:solidFill>
                  <a:srgbClr val="002060"/>
                </a:solidFill>
                <a:latin typeface="+mj-lt"/>
                <a:cs typeface="Arial" pitchFamily="34" charset="0"/>
              </a:rPr>
              <a:t>20-22 May 2025</a:t>
            </a:r>
            <a:endParaRPr lang="en-LU" cap="all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72F18A-7D6E-AED5-F34F-C3255EEBCE38}"/>
              </a:ext>
            </a:extLst>
          </p:cNvPr>
          <p:cNvSpPr/>
          <p:nvPr/>
        </p:nvSpPr>
        <p:spPr>
          <a:xfrm>
            <a:off x="386188" y="2197362"/>
            <a:ext cx="9415829" cy="3246007"/>
          </a:xfrm>
          <a:prstGeom prst="roundRect">
            <a:avLst/>
          </a:prstGeom>
          <a:solidFill>
            <a:srgbClr val="C00000">
              <a:alpha val="1626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10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Google Shape;84;p3">
            <a:extLst>
              <a:ext uri="{FF2B5EF4-FFF2-40B4-BE49-F238E27FC236}">
                <a16:creationId xmlns:a16="http://schemas.microsoft.com/office/drawing/2014/main" id="{16DE6291-3F1B-A396-6C60-9D90431D0C70}"/>
              </a:ext>
            </a:extLst>
          </p:cNvPr>
          <p:cNvSpPr txBox="1">
            <a:spLocks/>
          </p:cNvSpPr>
          <p:nvPr/>
        </p:nvSpPr>
        <p:spPr>
          <a:xfrm>
            <a:off x="580089" y="1980427"/>
            <a:ext cx="2023866" cy="8260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2"/>
                </a:solidFill>
                <a:latin typeface="+mj-lt"/>
                <a:ea typeface="Roboto Black"/>
                <a:cs typeface="Roboto Black"/>
                <a:sym typeface="Roboto Black"/>
              </a:rPr>
              <a:t>WIND TUNNEL</a:t>
            </a:r>
          </a:p>
          <a:p>
            <a:pPr marL="504017" indent="-392013" defTabSz="914400" fontAlgn="auto">
              <a:spcAft>
                <a:spcPts val="0"/>
              </a:spcAft>
              <a:buClr>
                <a:schemeClr val="accent3"/>
              </a:buClr>
              <a:buSzPts val="2000"/>
              <a:buFont typeface="Source Sans Pro"/>
              <a:buChar char="+"/>
            </a:pPr>
            <a:endParaRPr lang="en-GB" sz="2000" dirty="0">
              <a:latin typeface="+mj-lt"/>
              <a:ea typeface="News Cycle"/>
              <a:cs typeface="News Cycle"/>
              <a:sym typeface="News Cycle"/>
            </a:endParaRPr>
          </a:p>
        </p:txBody>
      </p:sp>
      <p:sp>
        <p:nvSpPr>
          <p:cNvPr id="7" name="Google Shape;89;p3">
            <a:extLst>
              <a:ext uri="{FF2B5EF4-FFF2-40B4-BE49-F238E27FC236}">
                <a16:creationId xmlns:a16="http://schemas.microsoft.com/office/drawing/2014/main" id="{E87EB3D3-08DB-9465-AA28-3AE812AA171F}"/>
              </a:ext>
            </a:extLst>
          </p:cNvPr>
          <p:cNvSpPr txBox="1"/>
          <p:nvPr/>
        </p:nvSpPr>
        <p:spPr>
          <a:xfrm>
            <a:off x="580089" y="1633923"/>
            <a:ext cx="4231018" cy="6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Where are we now?</a:t>
            </a:r>
          </a:p>
        </p:txBody>
      </p:sp>
      <p:sp>
        <p:nvSpPr>
          <p:cNvPr id="20" name="Google Shape;89;p3">
            <a:extLst>
              <a:ext uri="{FF2B5EF4-FFF2-40B4-BE49-F238E27FC236}">
                <a16:creationId xmlns:a16="http://schemas.microsoft.com/office/drawing/2014/main" id="{A0C2BF18-B94C-8B68-58DB-86B054E9E5A2}"/>
              </a:ext>
            </a:extLst>
          </p:cNvPr>
          <p:cNvSpPr txBox="1"/>
          <p:nvPr/>
        </p:nvSpPr>
        <p:spPr>
          <a:xfrm>
            <a:off x="5685095" y="2080746"/>
            <a:ext cx="4231018" cy="6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CFD</a:t>
            </a:r>
            <a:endParaRPr b="1" dirty="0">
              <a:solidFill>
                <a:schemeClr val="accent2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36430-3CB7-E30C-AAA2-8FE1D8C633D7}"/>
              </a:ext>
            </a:extLst>
          </p:cNvPr>
          <p:cNvSpPr txBox="1">
            <a:spLocks/>
          </p:cNvSpPr>
          <p:nvPr/>
        </p:nvSpPr>
        <p:spPr>
          <a:xfrm>
            <a:off x="674327" y="366566"/>
            <a:ext cx="8988557" cy="959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b" anchorCtr="0">
            <a:normAutofit/>
          </a:bodyPr>
          <a:lstStyle>
            <a:lvl1pPr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kumimoji="0" sz="463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9pPr>
          </a:lstStyle>
          <a:p>
            <a:pPr algn="l" defTabSz="914400" fontAlgn="auto">
              <a:defRPr/>
            </a:pPr>
            <a:r>
              <a:rPr lang="en-US" sz="3600" dirty="0">
                <a:solidFill>
                  <a:srgbClr val="002060"/>
                </a:solidFill>
              </a:rPr>
              <a:t>Main Design Methods</a:t>
            </a:r>
          </a:p>
        </p:txBody>
      </p:sp>
      <p:pic>
        <p:nvPicPr>
          <p:cNvPr id="3" name="Google Shape;87;p3">
            <a:extLst>
              <a:ext uri="{FF2B5EF4-FFF2-40B4-BE49-F238E27FC236}">
                <a16:creationId xmlns:a16="http://schemas.microsoft.com/office/drawing/2014/main" id="{49490BDF-1F86-3B4B-6D63-E4ADBEE800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026" r="50317"/>
          <a:stretch/>
        </p:blipFill>
        <p:spPr>
          <a:xfrm>
            <a:off x="639598" y="2644884"/>
            <a:ext cx="3719751" cy="26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8;p3">
            <a:extLst>
              <a:ext uri="{FF2B5EF4-FFF2-40B4-BE49-F238E27FC236}">
                <a16:creationId xmlns:a16="http://schemas.microsoft.com/office/drawing/2014/main" id="{8E83AEA2-EE4D-F97F-EB77-7BD00AA76CB1}"/>
              </a:ext>
            </a:extLst>
          </p:cNvPr>
          <p:cNvSpPr/>
          <p:nvPr/>
        </p:nvSpPr>
        <p:spPr>
          <a:xfrm rot="-5400000">
            <a:off x="3489023" y="3613529"/>
            <a:ext cx="3081062" cy="41134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205" dirty="0">
                <a:gradFill>
                  <a:gsLst>
                    <a:gs pos="0">
                      <a:srgbClr val="6BB5E5"/>
                    </a:gs>
                    <a:gs pos="100000">
                      <a:srgbClr val="5D696C"/>
                    </a:gs>
                  </a:gsLst>
                  <a:lin ang="5400700" scaled="0"/>
                </a:gradFill>
                <a:latin typeface="Roboto"/>
              </a:rPr>
              <a:t>VALIDATION</a:t>
            </a:r>
          </a:p>
        </p:txBody>
      </p:sp>
      <p:pic>
        <p:nvPicPr>
          <p:cNvPr id="6" name="Google Shape;91;p3">
            <a:extLst>
              <a:ext uri="{FF2B5EF4-FFF2-40B4-BE49-F238E27FC236}">
                <a16:creationId xmlns:a16="http://schemas.microsoft.com/office/drawing/2014/main" id="{EB998E41-1BA7-9B0F-4189-86547CBB81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2143" b="2740"/>
          <a:stretch/>
        </p:blipFill>
        <p:spPr>
          <a:xfrm>
            <a:off x="5772849" y="2644884"/>
            <a:ext cx="3719740" cy="26713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4;p3">
            <a:extLst>
              <a:ext uri="{FF2B5EF4-FFF2-40B4-BE49-F238E27FC236}">
                <a16:creationId xmlns:a16="http://schemas.microsoft.com/office/drawing/2014/main" id="{9B504DD5-FAD0-8166-FA35-EB7E9CEFAF43}"/>
              </a:ext>
            </a:extLst>
          </p:cNvPr>
          <p:cNvSpPr txBox="1">
            <a:spLocks/>
          </p:cNvSpPr>
          <p:nvPr/>
        </p:nvSpPr>
        <p:spPr>
          <a:xfrm>
            <a:off x="332398" y="4910352"/>
            <a:ext cx="4459552" cy="2676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endParaRPr lang="en-GB" sz="2000" b="1" dirty="0">
              <a:solidFill>
                <a:srgbClr val="009ACB"/>
              </a:solidFill>
              <a:latin typeface="+mj-lt"/>
            </a:endParaRPr>
          </a:p>
          <a:p>
            <a:pPr marL="504017" indent="-392013" defTabSz="9144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</a:pPr>
            <a:r>
              <a:rPr lang="en-GB" sz="2000" b="1" dirty="0">
                <a:solidFill>
                  <a:schemeClr val="accent2"/>
                </a:solidFill>
                <a:latin typeface="+mj-lt"/>
                <a:ea typeface="News Cycle"/>
                <a:cs typeface="News Cycle"/>
                <a:sym typeface="News Cycle"/>
              </a:rPr>
              <a:t>Well-established, controlled and repeatable</a:t>
            </a:r>
          </a:p>
          <a:p>
            <a:pPr marL="504017" indent="-392013" defTabSz="914400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ews Cycle"/>
              <a:buChar char="–"/>
            </a:pPr>
            <a:r>
              <a:rPr lang="en-GB" sz="2000" dirty="0">
                <a:solidFill>
                  <a:schemeClr val="accent3"/>
                </a:solidFill>
                <a:latin typeface="+mj-lt"/>
                <a:ea typeface="News Cycle"/>
                <a:cs typeface="News Cycle"/>
                <a:sym typeface="News Cycle"/>
              </a:rPr>
              <a:t>Low spatial resolution of the measuring points</a:t>
            </a:r>
          </a:p>
          <a:p>
            <a:pPr marL="504017" indent="-392013" defTabSz="914400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ews Cycle"/>
              <a:buChar char="–"/>
            </a:pPr>
            <a:r>
              <a:rPr lang="en-GB" sz="2000" dirty="0">
                <a:solidFill>
                  <a:schemeClr val="accent3"/>
                </a:solidFill>
                <a:latin typeface="+mj-lt"/>
                <a:ea typeface="News Cycle"/>
                <a:cs typeface="News Cycle"/>
                <a:sym typeface="News Cycle"/>
              </a:rPr>
              <a:t>Scaling issues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419E9-BC06-45F8-9E7A-83FA43C7DC60}"/>
              </a:ext>
            </a:extLst>
          </p:cNvPr>
          <p:cNvSpPr txBox="1"/>
          <p:nvPr/>
        </p:nvSpPr>
        <p:spPr>
          <a:xfrm>
            <a:off x="5517210" y="5372011"/>
            <a:ext cx="42310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Flexible &amp; scalable</a:t>
            </a:r>
            <a:endParaRPr lang="en-US" b="1" dirty="0">
              <a:solidFill>
                <a:schemeClr val="accent2"/>
              </a:solidFill>
              <a:latin typeface="Tw Cen MT"/>
              <a:ea typeface="News Cycle"/>
              <a:cs typeface="News Cycle"/>
              <a:sym typeface="News Cycle"/>
            </a:endParaRP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Captures detailed flow around complex geometries</a:t>
            </a:r>
            <a:endParaRPr lang="en-US" b="1" dirty="0">
              <a:solidFill>
                <a:schemeClr val="accent2"/>
              </a:solidFill>
              <a:latin typeface="Tw Cen MT"/>
              <a:ea typeface="News Cycle"/>
              <a:cs typeface="News Cycle"/>
              <a:sym typeface="News Cycle"/>
            </a:endParaRP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Ideal for parametric studies</a:t>
            </a:r>
          </a:p>
          <a:p>
            <a:pPr marL="504017" indent="-392013" algn="l">
              <a:buClr>
                <a:schemeClr val="accent3"/>
              </a:buClr>
              <a:buSzPts val="2000"/>
              <a:buFont typeface="News Cycle"/>
              <a:buChar char="–"/>
            </a:pPr>
            <a:r>
              <a:rPr lang="en-GB" dirty="0">
                <a:solidFill>
                  <a:schemeClr val="accent3"/>
                </a:solidFill>
                <a:latin typeface="+mj-lt"/>
                <a:ea typeface="News Cycle"/>
                <a:cs typeface="News Cycle"/>
                <a:sym typeface="News Cycle"/>
              </a:rPr>
              <a:t>Sensitive to input (e.g. inflow) conditions</a:t>
            </a:r>
          </a:p>
          <a:p>
            <a:pPr marL="504017" indent="-392013" algn="l">
              <a:buClr>
                <a:schemeClr val="accent3"/>
              </a:buClr>
              <a:buSzPts val="2000"/>
              <a:buFont typeface="News Cycle"/>
              <a:buChar char="–"/>
            </a:pPr>
            <a:r>
              <a:rPr lang="en-GB" sz="2000" dirty="0">
                <a:solidFill>
                  <a:schemeClr val="accent3"/>
                </a:solidFill>
                <a:latin typeface="+mj-lt"/>
                <a:ea typeface="News Cycle"/>
                <a:cs typeface="News Cycle"/>
                <a:sym typeface="News Cycle"/>
              </a:rPr>
              <a:t>Needs validation!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554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72F18A-7D6E-AED5-F34F-C3255EEBCE38}"/>
              </a:ext>
            </a:extLst>
          </p:cNvPr>
          <p:cNvSpPr/>
          <p:nvPr/>
        </p:nvSpPr>
        <p:spPr>
          <a:xfrm>
            <a:off x="386188" y="2197362"/>
            <a:ext cx="9415829" cy="3246007"/>
          </a:xfrm>
          <a:prstGeom prst="roundRect">
            <a:avLst/>
          </a:prstGeom>
          <a:solidFill>
            <a:srgbClr val="C00000">
              <a:alpha val="1626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11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Google Shape;84;p3">
            <a:extLst>
              <a:ext uri="{FF2B5EF4-FFF2-40B4-BE49-F238E27FC236}">
                <a16:creationId xmlns:a16="http://schemas.microsoft.com/office/drawing/2014/main" id="{16DE6291-3F1B-A396-6C60-9D90431D0C70}"/>
              </a:ext>
            </a:extLst>
          </p:cNvPr>
          <p:cNvSpPr txBox="1">
            <a:spLocks/>
          </p:cNvSpPr>
          <p:nvPr/>
        </p:nvSpPr>
        <p:spPr>
          <a:xfrm>
            <a:off x="580089" y="1980427"/>
            <a:ext cx="2023866" cy="8260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2"/>
                </a:solidFill>
                <a:latin typeface="+mj-lt"/>
                <a:ea typeface="Roboto Black"/>
                <a:cs typeface="Roboto Black"/>
                <a:sym typeface="Roboto Black"/>
              </a:rPr>
              <a:t>WIND TUNNEL</a:t>
            </a:r>
          </a:p>
          <a:p>
            <a:pPr marL="504017" indent="-392013" defTabSz="914400" fontAlgn="auto">
              <a:spcAft>
                <a:spcPts val="0"/>
              </a:spcAft>
              <a:buClr>
                <a:schemeClr val="accent3"/>
              </a:buClr>
              <a:buSzPts val="2000"/>
              <a:buFont typeface="Source Sans Pro"/>
              <a:buChar char="+"/>
            </a:pPr>
            <a:endParaRPr lang="en-GB" sz="2000" dirty="0">
              <a:latin typeface="+mj-lt"/>
              <a:ea typeface="News Cycle"/>
              <a:cs typeface="News Cycle"/>
              <a:sym typeface="News Cycle"/>
            </a:endParaRPr>
          </a:p>
        </p:txBody>
      </p:sp>
      <p:sp>
        <p:nvSpPr>
          <p:cNvPr id="20" name="Google Shape;89;p3">
            <a:extLst>
              <a:ext uri="{FF2B5EF4-FFF2-40B4-BE49-F238E27FC236}">
                <a16:creationId xmlns:a16="http://schemas.microsoft.com/office/drawing/2014/main" id="{A0C2BF18-B94C-8B68-58DB-86B054E9E5A2}"/>
              </a:ext>
            </a:extLst>
          </p:cNvPr>
          <p:cNvSpPr txBox="1"/>
          <p:nvPr/>
        </p:nvSpPr>
        <p:spPr>
          <a:xfrm>
            <a:off x="5678243" y="2081986"/>
            <a:ext cx="4231018" cy="6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CFD</a:t>
            </a:r>
            <a:endParaRPr b="1" dirty="0">
              <a:solidFill>
                <a:schemeClr val="accent2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36430-3CB7-E30C-AAA2-8FE1D8C633D7}"/>
              </a:ext>
            </a:extLst>
          </p:cNvPr>
          <p:cNvSpPr txBox="1">
            <a:spLocks/>
          </p:cNvSpPr>
          <p:nvPr/>
        </p:nvSpPr>
        <p:spPr>
          <a:xfrm>
            <a:off x="674327" y="366566"/>
            <a:ext cx="8988557" cy="959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b" anchorCtr="0">
            <a:normAutofit/>
          </a:bodyPr>
          <a:lstStyle>
            <a:lvl1pPr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kumimoji="0" sz="463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9pPr>
          </a:lstStyle>
          <a:p>
            <a:pPr algn="l" defTabSz="914400" fontAlgn="auto">
              <a:defRPr/>
            </a:pPr>
            <a:r>
              <a:rPr lang="en-US" sz="3600" dirty="0">
                <a:solidFill>
                  <a:srgbClr val="002060"/>
                </a:solidFill>
              </a:rPr>
              <a:t>Main Design Methods</a:t>
            </a:r>
          </a:p>
        </p:txBody>
      </p:sp>
      <p:pic>
        <p:nvPicPr>
          <p:cNvPr id="3" name="Google Shape;87;p3">
            <a:extLst>
              <a:ext uri="{FF2B5EF4-FFF2-40B4-BE49-F238E27FC236}">
                <a16:creationId xmlns:a16="http://schemas.microsoft.com/office/drawing/2014/main" id="{49490BDF-1F86-3B4B-6D63-E4ADBEE800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026" r="50317"/>
          <a:stretch/>
        </p:blipFill>
        <p:spPr>
          <a:xfrm>
            <a:off x="639598" y="2644884"/>
            <a:ext cx="3719751" cy="26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8;p3">
            <a:extLst>
              <a:ext uri="{FF2B5EF4-FFF2-40B4-BE49-F238E27FC236}">
                <a16:creationId xmlns:a16="http://schemas.microsoft.com/office/drawing/2014/main" id="{8E83AEA2-EE4D-F97F-EB77-7BD00AA76CB1}"/>
              </a:ext>
            </a:extLst>
          </p:cNvPr>
          <p:cNvSpPr/>
          <p:nvPr/>
        </p:nvSpPr>
        <p:spPr>
          <a:xfrm rot="-5400000">
            <a:off x="3489023" y="3613529"/>
            <a:ext cx="3081062" cy="41134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205" dirty="0">
                <a:gradFill>
                  <a:gsLst>
                    <a:gs pos="0">
                      <a:srgbClr val="6BB5E5"/>
                    </a:gs>
                    <a:gs pos="100000">
                      <a:srgbClr val="5D696C"/>
                    </a:gs>
                  </a:gsLst>
                  <a:lin ang="5400700" scaled="0"/>
                </a:gradFill>
                <a:latin typeface="Roboto"/>
              </a:rPr>
              <a:t>VALIDATION</a:t>
            </a:r>
          </a:p>
        </p:txBody>
      </p:sp>
      <p:pic>
        <p:nvPicPr>
          <p:cNvPr id="6" name="Google Shape;91;p3">
            <a:extLst>
              <a:ext uri="{FF2B5EF4-FFF2-40B4-BE49-F238E27FC236}">
                <a16:creationId xmlns:a16="http://schemas.microsoft.com/office/drawing/2014/main" id="{EB998E41-1BA7-9B0F-4189-86547CBB81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2143" b="2740"/>
          <a:stretch/>
        </p:blipFill>
        <p:spPr>
          <a:xfrm>
            <a:off x="5772849" y="2644884"/>
            <a:ext cx="3719740" cy="26713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4;p3">
            <a:extLst>
              <a:ext uri="{FF2B5EF4-FFF2-40B4-BE49-F238E27FC236}">
                <a16:creationId xmlns:a16="http://schemas.microsoft.com/office/drawing/2014/main" id="{9B504DD5-FAD0-8166-FA35-EB7E9CEFAF43}"/>
              </a:ext>
            </a:extLst>
          </p:cNvPr>
          <p:cNvSpPr txBox="1">
            <a:spLocks/>
          </p:cNvSpPr>
          <p:nvPr/>
        </p:nvSpPr>
        <p:spPr>
          <a:xfrm>
            <a:off x="460773" y="1084828"/>
            <a:ext cx="4459552" cy="2676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endParaRPr lang="en-GB" sz="2000" b="1" dirty="0">
              <a:solidFill>
                <a:srgbClr val="009ACB"/>
              </a:solidFill>
              <a:latin typeface="+mj-lt"/>
            </a:endParaRPr>
          </a:p>
          <a:p>
            <a:pPr marL="112004" indent="0" defTabSz="914400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</a:pPr>
            <a:r>
              <a:rPr lang="en-GB" sz="2000" b="1" dirty="0">
                <a:solidFill>
                  <a:srgbClr val="C00000"/>
                </a:solidFill>
                <a:latin typeface="+mj-lt"/>
                <a:ea typeface="News Cycle"/>
                <a:cs typeface="News Cycle"/>
                <a:sym typeface="News Cycle"/>
              </a:rPr>
              <a:t>WIND LOADS</a:t>
            </a:r>
            <a:endParaRPr lang="en-GB" sz="2000" dirty="0">
              <a:solidFill>
                <a:srgbClr val="C00000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EA60F1-E6E7-6EB3-D9EC-442A84E5DFD9}"/>
              </a:ext>
            </a:extLst>
          </p:cNvPr>
          <p:cNvGrpSpPr/>
          <p:nvPr/>
        </p:nvGrpSpPr>
        <p:grpSpPr>
          <a:xfrm>
            <a:off x="504824" y="6521089"/>
            <a:ext cx="9166365" cy="867473"/>
            <a:chOff x="504824" y="6488815"/>
            <a:chExt cx="9166365" cy="86747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F50962-38D5-6AE2-9943-7E50094BCDEA}"/>
                </a:ext>
              </a:extLst>
            </p:cNvPr>
            <p:cNvSpPr/>
            <p:nvPr/>
          </p:nvSpPr>
          <p:spPr>
            <a:xfrm>
              <a:off x="519634" y="6488815"/>
              <a:ext cx="9151555" cy="86747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217445-DA14-7BD3-8E6E-8D42E55FFC92}"/>
                </a:ext>
              </a:extLst>
            </p:cNvPr>
            <p:cNvSpPr txBox="1"/>
            <p:nvPr/>
          </p:nvSpPr>
          <p:spPr>
            <a:xfrm>
              <a:off x="504824" y="6560592"/>
              <a:ext cx="9166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+mn-lt"/>
                </a:rPr>
                <a:t>Each method plays a distinct role. WT &amp; CFD used together, form a powerful tool for understanding and designing with wind.</a:t>
              </a:r>
              <a:endParaRPr lang="en-US" dirty="0">
                <a:latin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350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3">
            <a:extLst>
              <a:ext uri="{FF2B5EF4-FFF2-40B4-BE49-F238E27FC236}">
                <a16:creationId xmlns:a16="http://schemas.microsoft.com/office/drawing/2014/main" id="{16DE6291-3F1B-A396-6C60-9D90431D0C70}"/>
              </a:ext>
            </a:extLst>
          </p:cNvPr>
          <p:cNvSpPr txBox="1">
            <a:spLocks/>
          </p:cNvSpPr>
          <p:nvPr/>
        </p:nvSpPr>
        <p:spPr>
          <a:xfrm>
            <a:off x="580089" y="1980427"/>
            <a:ext cx="2023866" cy="8260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2">
                    <a:alpha val="32031"/>
                  </a:schemeClr>
                </a:solidFill>
                <a:latin typeface="+mj-lt"/>
                <a:ea typeface="Roboto Black"/>
                <a:cs typeface="Roboto Black"/>
                <a:sym typeface="Roboto Black"/>
              </a:rPr>
              <a:t>WIND TUNNEL</a:t>
            </a:r>
          </a:p>
          <a:p>
            <a:pPr marL="504017" indent="-392013" defTabSz="914400" fontAlgn="auto">
              <a:spcAft>
                <a:spcPts val="0"/>
              </a:spcAft>
              <a:buClr>
                <a:schemeClr val="accent3"/>
              </a:buClr>
              <a:buSzPts val="2000"/>
              <a:buFont typeface="Source Sans Pro"/>
              <a:buChar char="+"/>
            </a:pPr>
            <a:endParaRPr lang="en-GB" sz="2000" dirty="0">
              <a:solidFill>
                <a:schemeClr val="tx1">
                  <a:alpha val="32031"/>
                </a:schemeClr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pic>
        <p:nvPicPr>
          <p:cNvPr id="3" name="Google Shape;87;p3">
            <a:extLst>
              <a:ext uri="{FF2B5EF4-FFF2-40B4-BE49-F238E27FC236}">
                <a16:creationId xmlns:a16="http://schemas.microsoft.com/office/drawing/2014/main" id="{49490BDF-1F86-3B4B-6D63-E4ADBEE8004A}"/>
              </a:ext>
            </a:extLst>
          </p:cNvPr>
          <p:cNvPicPr preferRelativeResize="0"/>
          <p:nvPr/>
        </p:nvPicPr>
        <p:blipFill rotWithShape="1">
          <a:blip r:embed="rId4">
            <a:alphaModFix amt="26000"/>
          </a:blip>
          <a:srcRect t="17026" r="50317"/>
          <a:stretch/>
        </p:blipFill>
        <p:spPr>
          <a:xfrm>
            <a:off x="639598" y="2644884"/>
            <a:ext cx="3719751" cy="2676155"/>
          </a:xfrm>
          <a:prstGeom prst="rect">
            <a:avLst/>
          </a:prstGeom>
          <a:noFill/>
          <a:ln>
            <a:noFill/>
          </a:ln>
          <a:effectLst>
            <a:outerShdw blurRad="90000" dist="50800" dir="5400000" algn="ctr" rotWithShape="0">
              <a:srgbClr val="000000"/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72F18A-7D6E-AED5-F34F-C3255EEBCE38}"/>
              </a:ext>
            </a:extLst>
          </p:cNvPr>
          <p:cNvSpPr/>
          <p:nvPr/>
        </p:nvSpPr>
        <p:spPr>
          <a:xfrm>
            <a:off x="386188" y="2197362"/>
            <a:ext cx="9415829" cy="3246007"/>
          </a:xfrm>
          <a:prstGeom prst="roundRect">
            <a:avLst/>
          </a:prstGeom>
          <a:solidFill>
            <a:srgbClr val="C00000">
              <a:alpha val="1626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12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Google Shape;89;p3">
            <a:extLst>
              <a:ext uri="{FF2B5EF4-FFF2-40B4-BE49-F238E27FC236}">
                <a16:creationId xmlns:a16="http://schemas.microsoft.com/office/drawing/2014/main" id="{A0C2BF18-B94C-8B68-58DB-86B054E9E5A2}"/>
              </a:ext>
            </a:extLst>
          </p:cNvPr>
          <p:cNvSpPr txBox="1"/>
          <p:nvPr/>
        </p:nvSpPr>
        <p:spPr>
          <a:xfrm>
            <a:off x="5660840" y="1633923"/>
            <a:ext cx="4231018" cy="112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" dirty="0">
              <a:solidFill>
                <a:schemeClr val="dk2"/>
              </a:solidFill>
              <a:latin typeface="+mj-lt"/>
              <a:ea typeface="Roboto Medium"/>
              <a:cs typeface="Roboto Medium"/>
              <a:sym typeface="Roboto Medium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CFD</a:t>
            </a:r>
            <a:endParaRPr b="1" dirty="0">
              <a:solidFill>
                <a:schemeClr val="accent2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36430-3CB7-E30C-AAA2-8FE1D8C633D7}"/>
              </a:ext>
            </a:extLst>
          </p:cNvPr>
          <p:cNvSpPr txBox="1">
            <a:spLocks/>
          </p:cNvSpPr>
          <p:nvPr/>
        </p:nvSpPr>
        <p:spPr>
          <a:xfrm>
            <a:off x="674327" y="366566"/>
            <a:ext cx="8988557" cy="959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b" anchorCtr="0">
            <a:normAutofit/>
          </a:bodyPr>
          <a:lstStyle>
            <a:lvl1pPr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kumimoji="0" sz="463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9pPr>
          </a:lstStyle>
          <a:p>
            <a:pPr algn="l" defTabSz="914400" fontAlgn="auto">
              <a:defRPr/>
            </a:pPr>
            <a:r>
              <a:rPr lang="en-US" sz="3600" dirty="0">
                <a:solidFill>
                  <a:srgbClr val="002060"/>
                </a:solidFill>
              </a:rPr>
              <a:t>Main Design Methods</a:t>
            </a:r>
          </a:p>
        </p:txBody>
      </p:sp>
      <p:pic>
        <p:nvPicPr>
          <p:cNvPr id="6" name="Google Shape;91;p3">
            <a:extLst>
              <a:ext uri="{FF2B5EF4-FFF2-40B4-BE49-F238E27FC236}">
                <a16:creationId xmlns:a16="http://schemas.microsoft.com/office/drawing/2014/main" id="{EB998E41-1BA7-9B0F-4189-86547CBB81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2143" b="2740"/>
          <a:stretch/>
        </p:blipFill>
        <p:spPr>
          <a:xfrm>
            <a:off x="5772849" y="2644884"/>
            <a:ext cx="3719740" cy="26713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4;p3">
            <a:extLst>
              <a:ext uri="{FF2B5EF4-FFF2-40B4-BE49-F238E27FC236}">
                <a16:creationId xmlns:a16="http://schemas.microsoft.com/office/drawing/2014/main" id="{9B504DD5-FAD0-8166-FA35-EB7E9CEFAF43}"/>
              </a:ext>
            </a:extLst>
          </p:cNvPr>
          <p:cNvSpPr txBox="1">
            <a:spLocks/>
          </p:cNvSpPr>
          <p:nvPr/>
        </p:nvSpPr>
        <p:spPr>
          <a:xfrm>
            <a:off x="460773" y="1104476"/>
            <a:ext cx="4459552" cy="2676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endParaRPr lang="en-GB" sz="2000" b="1" dirty="0">
              <a:solidFill>
                <a:srgbClr val="009ACB"/>
              </a:solidFill>
              <a:latin typeface="+mj-lt"/>
            </a:endParaRPr>
          </a:p>
          <a:p>
            <a:pPr marL="112004" indent="0" defTabSz="914400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</a:pPr>
            <a:r>
              <a:rPr lang="en-GB" sz="2000" b="1" dirty="0">
                <a:solidFill>
                  <a:srgbClr val="C00000"/>
                </a:solidFill>
                <a:latin typeface="+mj-lt"/>
                <a:ea typeface="News Cycle"/>
                <a:cs typeface="News Cycle"/>
                <a:sym typeface="News Cycle"/>
              </a:rPr>
              <a:t>ENVIRONMENTAL STUDIES</a:t>
            </a:r>
            <a:endParaRPr lang="en-GB" sz="2000" dirty="0">
              <a:solidFill>
                <a:srgbClr val="C00000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sp>
        <p:nvSpPr>
          <p:cNvPr id="9" name="Google Shape;88;p3">
            <a:extLst>
              <a:ext uri="{FF2B5EF4-FFF2-40B4-BE49-F238E27FC236}">
                <a16:creationId xmlns:a16="http://schemas.microsoft.com/office/drawing/2014/main" id="{57744853-A953-2B57-7F4B-6BD7660E9EF9}"/>
              </a:ext>
            </a:extLst>
          </p:cNvPr>
          <p:cNvSpPr/>
          <p:nvPr/>
        </p:nvSpPr>
        <p:spPr>
          <a:xfrm rot="-5400000">
            <a:off x="3489023" y="3613529"/>
            <a:ext cx="3081062" cy="4113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205" dirty="0">
                <a:solidFill>
                  <a:schemeClr val="accent4">
                    <a:alpha val="39000"/>
                  </a:schemeClr>
                </a:solidFill>
                <a:latin typeface="Roboto"/>
              </a:rPr>
              <a:t>VALIDATION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921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How we handle turbulence numerically?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13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Approaching Flow  -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Atmospheric Boundary Layer (ABL)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89B11-9058-54CC-FFC2-427FC0476F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3" y="2173597"/>
            <a:ext cx="9014406" cy="3641580"/>
          </a:xfrm>
          <a:prstGeom prst="rect">
            <a:avLst/>
          </a:prstGeom>
        </p:spPr>
      </p:pic>
      <p:sp>
        <p:nvSpPr>
          <p:cNvPr id="4" name="Google Shape;75;p2">
            <a:extLst>
              <a:ext uri="{FF2B5EF4-FFF2-40B4-BE49-F238E27FC236}">
                <a16:creationId xmlns:a16="http://schemas.microsoft.com/office/drawing/2014/main" id="{0BFEE263-42CF-02B3-84D7-C4C8E0EB1619}"/>
              </a:ext>
            </a:extLst>
          </p:cNvPr>
          <p:cNvSpPr txBox="1"/>
          <p:nvPr/>
        </p:nvSpPr>
        <p:spPr>
          <a:xfrm>
            <a:off x="763064" y="5744828"/>
            <a:ext cx="3228024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 b="0" i="1" u="none" strike="noStrike" cap="none" dirty="0" err="1">
                <a:latin typeface="+mj-lt"/>
                <a:ea typeface="News Cycle"/>
                <a:cs typeface="News Cycle"/>
                <a:sym typeface="News Cycle"/>
              </a:rPr>
              <a:t>Kostadinovic</a:t>
            </a:r>
            <a:r>
              <a:rPr lang="en" sz="1000" b="0" i="1" u="none" strike="noStrike" cap="none" dirty="0">
                <a:latin typeface="+mj-lt"/>
                <a:ea typeface="News Cycle"/>
                <a:cs typeface="News Cycle"/>
                <a:sym typeface="News Cycle"/>
              </a:rPr>
              <a:t> </a:t>
            </a:r>
            <a:r>
              <a:rPr lang="en" sz="1000" b="0" i="1" u="none" strike="noStrike" cap="none" dirty="0" err="1">
                <a:latin typeface="+mj-lt"/>
                <a:ea typeface="News Cycle"/>
                <a:cs typeface="News Cycle"/>
                <a:sym typeface="News Cycle"/>
              </a:rPr>
              <a:t>Vranesevic</a:t>
            </a:r>
            <a:r>
              <a:rPr lang="en" sz="1000" b="0" i="1" u="none" strike="noStrike" cap="none" dirty="0">
                <a:latin typeface="+mj-lt"/>
                <a:ea typeface="News Cycle"/>
                <a:cs typeface="News Cycle"/>
                <a:sym typeface="News Cycle"/>
              </a:rPr>
              <a:t>, University of Belgrade, 2025</a:t>
            </a:r>
            <a:endParaRPr sz="1000" b="0" i="1" u="none" strike="noStrike" cap="none" dirty="0">
              <a:solidFill>
                <a:schemeClr val="lt1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998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How we handle turbulence numerically?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14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Discretization of Navier-Stokes Equations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B86E8-F76A-F7E3-B5B9-7C64DD86E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6" y="2156953"/>
            <a:ext cx="1472377" cy="793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1118F-6557-85A3-9898-D36759227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9" y="3045573"/>
            <a:ext cx="5179620" cy="757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9B128-769F-C93D-F7F7-136CEC412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89" y="1823966"/>
            <a:ext cx="3829052" cy="2253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4C313-0636-B18D-5769-B88CBC98C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69" y="4420939"/>
            <a:ext cx="6508319" cy="2392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3F82DC-89F9-6864-8135-16B6E941232C}"/>
              </a:ext>
            </a:extLst>
          </p:cNvPr>
          <p:cNvSpPr txBox="1"/>
          <p:nvPr/>
        </p:nvSpPr>
        <p:spPr>
          <a:xfrm>
            <a:off x="5799409" y="4024932"/>
            <a:ext cx="5039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Number of cells: 10x10</a:t>
            </a:r>
            <a:r>
              <a:rPr lang="en-US" b="1" baseline="30000" dirty="0">
                <a:solidFill>
                  <a:schemeClr val="accent2"/>
                </a:solidFill>
                <a:latin typeface="+mn-lt"/>
              </a:rPr>
              <a:t>6</a:t>
            </a:r>
            <a:endParaRPr lang="en-LU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1D6910-4575-DB31-4011-95540D7FC30A}"/>
              </a:ext>
            </a:extLst>
          </p:cNvPr>
          <p:cNvSpPr txBox="1"/>
          <p:nvPr/>
        </p:nvSpPr>
        <p:spPr>
          <a:xfrm>
            <a:off x="3212244" y="6717629"/>
            <a:ext cx="5039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Number of cells: 1,2x10</a:t>
            </a:r>
            <a:r>
              <a:rPr lang="en-US" b="1" baseline="30000" dirty="0">
                <a:solidFill>
                  <a:schemeClr val="accent2"/>
                </a:solidFill>
                <a:latin typeface="+mn-lt"/>
              </a:rPr>
              <a:t>6</a:t>
            </a:r>
            <a:endParaRPr lang="en-LU" baseline="30000" dirty="0">
              <a:highlight>
                <a:srgbClr val="FF0000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34D1D8-AF11-47AD-223A-AD39B62B74DF}"/>
              </a:ext>
            </a:extLst>
          </p:cNvPr>
          <p:cNvSpPr/>
          <p:nvPr/>
        </p:nvSpPr>
        <p:spPr>
          <a:xfrm>
            <a:off x="1219945" y="3904378"/>
            <a:ext cx="1032734" cy="100091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F78ED81-E59A-4CA6-7E31-30C10E3690F4}"/>
              </a:ext>
            </a:extLst>
          </p:cNvPr>
          <p:cNvSpPr/>
          <p:nvPr/>
        </p:nvSpPr>
        <p:spPr>
          <a:xfrm>
            <a:off x="1413582" y="4138431"/>
            <a:ext cx="766219" cy="576076"/>
          </a:xfrm>
          <a:custGeom>
            <a:avLst/>
            <a:gdLst>
              <a:gd name="connsiteX0" fmla="*/ 0 w 766219"/>
              <a:gd name="connsiteY0" fmla="*/ 272010 h 576076"/>
              <a:gd name="connsiteX1" fmla="*/ 161365 w 766219"/>
              <a:gd name="connsiteY1" fmla="*/ 35342 h 576076"/>
              <a:gd name="connsiteX2" fmla="*/ 580913 w 766219"/>
              <a:gd name="connsiteY2" fmla="*/ 24584 h 576076"/>
              <a:gd name="connsiteX3" fmla="*/ 753036 w 766219"/>
              <a:gd name="connsiteY3" fmla="*/ 261253 h 576076"/>
              <a:gd name="connsiteX4" fmla="*/ 742278 w 766219"/>
              <a:gd name="connsiteY4" fmla="*/ 401102 h 576076"/>
              <a:gd name="connsiteX5" fmla="*/ 645459 w 766219"/>
              <a:gd name="connsiteY5" fmla="*/ 540952 h 576076"/>
              <a:gd name="connsiteX6" fmla="*/ 441064 w 766219"/>
              <a:gd name="connsiteY6" fmla="*/ 573224 h 57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219" h="576076">
                <a:moveTo>
                  <a:pt x="0" y="272010"/>
                </a:moveTo>
                <a:cubicBezTo>
                  <a:pt x="32273" y="174295"/>
                  <a:pt x="64546" y="76580"/>
                  <a:pt x="161365" y="35342"/>
                </a:cubicBezTo>
                <a:cubicBezTo>
                  <a:pt x="258184" y="-5896"/>
                  <a:pt x="482301" y="-13068"/>
                  <a:pt x="580913" y="24584"/>
                </a:cubicBezTo>
                <a:cubicBezTo>
                  <a:pt x="679525" y="62236"/>
                  <a:pt x="726142" y="198500"/>
                  <a:pt x="753036" y="261253"/>
                </a:cubicBezTo>
                <a:cubicBezTo>
                  <a:pt x="779930" y="324006"/>
                  <a:pt x="760207" y="354486"/>
                  <a:pt x="742278" y="401102"/>
                </a:cubicBezTo>
                <a:cubicBezTo>
                  <a:pt x="724349" y="447718"/>
                  <a:pt x="695661" y="512265"/>
                  <a:pt x="645459" y="540952"/>
                </a:cubicBezTo>
                <a:cubicBezTo>
                  <a:pt x="595257" y="569639"/>
                  <a:pt x="455407" y="582189"/>
                  <a:pt x="441064" y="573224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11F20E-664A-31A7-3825-A71C1F7B210C}"/>
              </a:ext>
            </a:extLst>
          </p:cNvPr>
          <p:cNvSpPr/>
          <p:nvPr/>
        </p:nvSpPr>
        <p:spPr>
          <a:xfrm>
            <a:off x="1736312" y="4404835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11A28F-AF27-38B3-224F-F43CBA9F6437}"/>
              </a:ext>
            </a:extLst>
          </p:cNvPr>
          <p:cNvSpPr/>
          <p:nvPr/>
        </p:nvSpPr>
        <p:spPr>
          <a:xfrm>
            <a:off x="1219945" y="5042388"/>
            <a:ext cx="1032734" cy="100091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A29C3E-48F7-2ADD-07BE-0C72CA7CCF4E}"/>
              </a:ext>
            </a:extLst>
          </p:cNvPr>
          <p:cNvSpPr/>
          <p:nvPr/>
        </p:nvSpPr>
        <p:spPr>
          <a:xfrm>
            <a:off x="1219945" y="6180398"/>
            <a:ext cx="1032734" cy="100091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621F5C-A128-EAA8-47A2-B423734E02AE}"/>
              </a:ext>
            </a:extLst>
          </p:cNvPr>
          <p:cNvCxnSpPr>
            <a:stCxn id="27" idx="0"/>
            <a:endCxn id="27" idx="2"/>
          </p:cNvCxnSpPr>
          <p:nvPr/>
        </p:nvCxnSpPr>
        <p:spPr>
          <a:xfrm>
            <a:off x="1736312" y="5042388"/>
            <a:ext cx="0" cy="1000915"/>
          </a:xfrm>
          <a:prstGeom prst="line">
            <a:avLst/>
          </a:prstGeom>
          <a:ln w="254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AF1A1A-5EF5-E76A-286F-4EDCE2FFD1D5}"/>
              </a:ext>
            </a:extLst>
          </p:cNvPr>
          <p:cNvCxnSpPr/>
          <p:nvPr/>
        </p:nvCxnSpPr>
        <p:spPr>
          <a:xfrm>
            <a:off x="1219945" y="6429659"/>
            <a:ext cx="1032734" cy="0"/>
          </a:xfrm>
          <a:prstGeom prst="line">
            <a:avLst/>
          </a:prstGeom>
          <a:ln w="254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07ED7C-B200-9B12-DAA2-5D8128970321}"/>
              </a:ext>
            </a:extLst>
          </p:cNvPr>
          <p:cNvCxnSpPr/>
          <p:nvPr/>
        </p:nvCxnSpPr>
        <p:spPr>
          <a:xfrm>
            <a:off x="1219945" y="6680855"/>
            <a:ext cx="1032734" cy="0"/>
          </a:xfrm>
          <a:prstGeom prst="line">
            <a:avLst/>
          </a:prstGeom>
          <a:ln w="254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5E804F-7974-F03A-5D70-D434588381E5}"/>
              </a:ext>
            </a:extLst>
          </p:cNvPr>
          <p:cNvCxnSpPr/>
          <p:nvPr/>
        </p:nvCxnSpPr>
        <p:spPr>
          <a:xfrm>
            <a:off x="1200387" y="6919673"/>
            <a:ext cx="1032734" cy="0"/>
          </a:xfrm>
          <a:prstGeom prst="line">
            <a:avLst/>
          </a:prstGeom>
          <a:ln w="254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A93E192-186F-981B-4318-D60C5EB85292}"/>
              </a:ext>
            </a:extLst>
          </p:cNvPr>
          <p:cNvCxnSpPr/>
          <p:nvPr/>
        </p:nvCxnSpPr>
        <p:spPr>
          <a:xfrm>
            <a:off x="1456614" y="6158579"/>
            <a:ext cx="0" cy="1000915"/>
          </a:xfrm>
          <a:prstGeom prst="line">
            <a:avLst/>
          </a:prstGeom>
          <a:ln w="254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20EF425C-B406-6FE9-1A61-6AC2C0F79DD3}"/>
              </a:ext>
            </a:extLst>
          </p:cNvPr>
          <p:cNvSpPr/>
          <p:nvPr/>
        </p:nvSpPr>
        <p:spPr>
          <a:xfrm>
            <a:off x="1295248" y="6282816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43C04F3-DFD6-AF28-6A7D-3902E73E38DD}"/>
              </a:ext>
            </a:extLst>
          </p:cNvPr>
          <p:cNvSpPr/>
          <p:nvPr/>
        </p:nvSpPr>
        <p:spPr>
          <a:xfrm>
            <a:off x="1413582" y="5276441"/>
            <a:ext cx="766219" cy="576076"/>
          </a:xfrm>
          <a:custGeom>
            <a:avLst/>
            <a:gdLst>
              <a:gd name="connsiteX0" fmla="*/ 0 w 766219"/>
              <a:gd name="connsiteY0" fmla="*/ 272010 h 576076"/>
              <a:gd name="connsiteX1" fmla="*/ 161365 w 766219"/>
              <a:gd name="connsiteY1" fmla="*/ 35342 h 576076"/>
              <a:gd name="connsiteX2" fmla="*/ 580913 w 766219"/>
              <a:gd name="connsiteY2" fmla="*/ 24584 h 576076"/>
              <a:gd name="connsiteX3" fmla="*/ 753036 w 766219"/>
              <a:gd name="connsiteY3" fmla="*/ 261253 h 576076"/>
              <a:gd name="connsiteX4" fmla="*/ 742278 w 766219"/>
              <a:gd name="connsiteY4" fmla="*/ 401102 h 576076"/>
              <a:gd name="connsiteX5" fmla="*/ 645459 w 766219"/>
              <a:gd name="connsiteY5" fmla="*/ 540952 h 576076"/>
              <a:gd name="connsiteX6" fmla="*/ 441064 w 766219"/>
              <a:gd name="connsiteY6" fmla="*/ 573224 h 57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219" h="576076">
                <a:moveTo>
                  <a:pt x="0" y="272010"/>
                </a:moveTo>
                <a:cubicBezTo>
                  <a:pt x="32273" y="174295"/>
                  <a:pt x="64546" y="76580"/>
                  <a:pt x="161365" y="35342"/>
                </a:cubicBezTo>
                <a:cubicBezTo>
                  <a:pt x="258184" y="-5896"/>
                  <a:pt x="482301" y="-13068"/>
                  <a:pt x="580913" y="24584"/>
                </a:cubicBezTo>
                <a:cubicBezTo>
                  <a:pt x="679525" y="62236"/>
                  <a:pt x="726142" y="198500"/>
                  <a:pt x="753036" y="261253"/>
                </a:cubicBezTo>
                <a:cubicBezTo>
                  <a:pt x="779930" y="324006"/>
                  <a:pt x="760207" y="354486"/>
                  <a:pt x="742278" y="401102"/>
                </a:cubicBezTo>
                <a:cubicBezTo>
                  <a:pt x="724349" y="447718"/>
                  <a:pt x="695661" y="512265"/>
                  <a:pt x="645459" y="540952"/>
                </a:cubicBezTo>
                <a:cubicBezTo>
                  <a:pt x="595257" y="569639"/>
                  <a:pt x="455407" y="582189"/>
                  <a:pt x="441064" y="573224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B30ADC-252C-6B0C-C9AC-8FABD79E2D03}"/>
              </a:ext>
            </a:extLst>
          </p:cNvPr>
          <p:cNvCxnSpPr>
            <a:stCxn id="27" idx="1"/>
            <a:endCxn id="27" idx="3"/>
          </p:cNvCxnSpPr>
          <p:nvPr/>
        </p:nvCxnSpPr>
        <p:spPr>
          <a:xfrm>
            <a:off x="1219945" y="5542846"/>
            <a:ext cx="1032734" cy="0"/>
          </a:xfrm>
          <a:prstGeom prst="line">
            <a:avLst/>
          </a:prstGeom>
          <a:ln w="254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>
            <a:extLst>
              <a:ext uri="{FF2B5EF4-FFF2-40B4-BE49-F238E27FC236}">
                <a16:creationId xmlns:a16="http://schemas.microsoft.com/office/drawing/2014/main" id="{AC4B5BA0-4E0A-66E5-37DA-7F7ED52C6686}"/>
              </a:ext>
            </a:extLst>
          </p:cNvPr>
          <p:cNvSpPr/>
          <p:nvPr/>
        </p:nvSpPr>
        <p:spPr>
          <a:xfrm>
            <a:off x="1413582" y="6414451"/>
            <a:ext cx="766219" cy="576076"/>
          </a:xfrm>
          <a:custGeom>
            <a:avLst/>
            <a:gdLst>
              <a:gd name="connsiteX0" fmla="*/ 0 w 766219"/>
              <a:gd name="connsiteY0" fmla="*/ 272010 h 576076"/>
              <a:gd name="connsiteX1" fmla="*/ 161365 w 766219"/>
              <a:gd name="connsiteY1" fmla="*/ 35342 h 576076"/>
              <a:gd name="connsiteX2" fmla="*/ 580913 w 766219"/>
              <a:gd name="connsiteY2" fmla="*/ 24584 h 576076"/>
              <a:gd name="connsiteX3" fmla="*/ 753036 w 766219"/>
              <a:gd name="connsiteY3" fmla="*/ 261253 h 576076"/>
              <a:gd name="connsiteX4" fmla="*/ 742278 w 766219"/>
              <a:gd name="connsiteY4" fmla="*/ 401102 h 576076"/>
              <a:gd name="connsiteX5" fmla="*/ 645459 w 766219"/>
              <a:gd name="connsiteY5" fmla="*/ 540952 h 576076"/>
              <a:gd name="connsiteX6" fmla="*/ 441064 w 766219"/>
              <a:gd name="connsiteY6" fmla="*/ 573224 h 57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219" h="576076">
                <a:moveTo>
                  <a:pt x="0" y="272010"/>
                </a:moveTo>
                <a:cubicBezTo>
                  <a:pt x="32273" y="174295"/>
                  <a:pt x="64546" y="76580"/>
                  <a:pt x="161365" y="35342"/>
                </a:cubicBezTo>
                <a:cubicBezTo>
                  <a:pt x="258184" y="-5896"/>
                  <a:pt x="482301" y="-13068"/>
                  <a:pt x="580913" y="24584"/>
                </a:cubicBezTo>
                <a:cubicBezTo>
                  <a:pt x="679525" y="62236"/>
                  <a:pt x="726142" y="198500"/>
                  <a:pt x="753036" y="261253"/>
                </a:cubicBezTo>
                <a:cubicBezTo>
                  <a:pt x="779930" y="324006"/>
                  <a:pt x="760207" y="354486"/>
                  <a:pt x="742278" y="401102"/>
                </a:cubicBezTo>
                <a:cubicBezTo>
                  <a:pt x="724349" y="447718"/>
                  <a:pt x="695661" y="512265"/>
                  <a:pt x="645459" y="540952"/>
                </a:cubicBezTo>
                <a:cubicBezTo>
                  <a:pt x="595257" y="569639"/>
                  <a:pt x="455407" y="582189"/>
                  <a:pt x="441064" y="573224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D23DED8-86D5-A98E-8076-DCC3707DF387}"/>
              </a:ext>
            </a:extLst>
          </p:cNvPr>
          <p:cNvCxnSpPr/>
          <p:nvPr/>
        </p:nvCxnSpPr>
        <p:spPr>
          <a:xfrm>
            <a:off x="1736312" y="6180398"/>
            <a:ext cx="0" cy="1000915"/>
          </a:xfrm>
          <a:prstGeom prst="line">
            <a:avLst/>
          </a:prstGeom>
          <a:ln w="254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3CEEE5-3151-C536-C72B-A5D2B19F88B0}"/>
              </a:ext>
            </a:extLst>
          </p:cNvPr>
          <p:cNvCxnSpPr/>
          <p:nvPr/>
        </p:nvCxnSpPr>
        <p:spPr>
          <a:xfrm>
            <a:off x="1983741" y="6158579"/>
            <a:ext cx="0" cy="1000915"/>
          </a:xfrm>
          <a:prstGeom prst="line">
            <a:avLst/>
          </a:prstGeom>
          <a:ln w="254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289F6E8C-5268-B263-3E86-30F5ED20D27E}"/>
              </a:ext>
            </a:extLst>
          </p:cNvPr>
          <p:cNvSpPr/>
          <p:nvPr/>
        </p:nvSpPr>
        <p:spPr>
          <a:xfrm>
            <a:off x="1565985" y="6284606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F946231-80DC-04AC-44EA-316D9EBA21A7}"/>
              </a:ext>
            </a:extLst>
          </p:cNvPr>
          <p:cNvSpPr/>
          <p:nvPr/>
        </p:nvSpPr>
        <p:spPr>
          <a:xfrm>
            <a:off x="1824167" y="6284605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8D231B-7E8C-BF9D-2B23-038F5F5A94CF}"/>
              </a:ext>
            </a:extLst>
          </p:cNvPr>
          <p:cNvSpPr/>
          <p:nvPr/>
        </p:nvSpPr>
        <p:spPr>
          <a:xfrm>
            <a:off x="2082353" y="6295362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80BC2D8-A673-BC72-4A8D-47943CB36935}"/>
              </a:ext>
            </a:extLst>
          </p:cNvPr>
          <p:cNvSpPr/>
          <p:nvPr/>
        </p:nvSpPr>
        <p:spPr>
          <a:xfrm>
            <a:off x="1318553" y="6532036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83EFEB-A521-179F-A991-943BD46E0B0C}"/>
              </a:ext>
            </a:extLst>
          </p:cNvPr>
          <p:cNvSpPr/>
          <p:nvPr/>
        </p:nvSpPr>
        <p:spPr>
          <a:xfrm>
            <a:off x="1942502" y="5277998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96E8CEE-DE9E-5885-92DC-1E937DE674ED}"/>
              </a:ext>
            </a:extLst>
          </p:cNvPr>
          <p:cNvSpPr/>
          <p:nvPr/>
        </p:nvSpPr>
        <p:spPr>
          <a:xfrm>
            <a:off x="1964015" y="5794373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AE8143-2122-2BEF-ADC3-859A24B66701}"/>
              </a:ext>
            </a:extLst>
          </p:cNvPr>
          <p:cNvSpPr/>
          <p:nvPr/>
        </p:nvSpPr>
        <p:spPr>
          <a:xfrm>
            <a:off x="1447647" y="5278000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4AF5BF0-A351-AE57-8178-DA940768A16B}"/>
              </a:ext>
            </a:extLst>
          </p:cNvPr>
          <p:cNvSpPr/>
          <p:nvPr/>
        </p:nvSpPr>
        <p:spPr>
          <a:xfrm>
            <a:off x="1436893" y="5794369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441FD1F-B035-A5B6-7227-65AE155B0B63}"/>
              </a:ext>
            </a:extLst>
          </p:cNvPr>
          <p:cNvSpPr/>
          <p:nvPr/>
        </p:nvSpPr>
        <p:spPr>
          <a:xfrm>
            <a:off x="1567777" y="7022544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3DE41AE-C449-9C9C-441F-0FC67D001043}"/>
              </a:ext>
            </a:extLst>
          </p:cNvPr>
          <p:cNvSpPr/>
          <p:nvPr/>
        </p:nvSpPr>
        <p:spPr>
          <a:xfrm>
            <a:off x="1578535" y="6527686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C48B865-D827-BFE1-1ACB-B2A918BC646C}"/>
              </a:ext>
            </a:extLst>
          </p:cNvPr>
          <p:cNvSpPr/>
          <p:nvPr/>
        </p:nvSpPr>
        <p:spPr>
          <a:xfrm>
            <a:off x="1825967" y="6527686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5946599-7F9F-EC1C-EA84-7CDA03B76947}"/>
              </a:ext>
            </a:extLst>
          </p:cNvPr>
          <p:cNvSpPr/>
          <p:nvPr/>
        </p:nvSpPr>
        <p:spPr>
          <a:xfrm>
            <a:off x="2084146" y="6527687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3D84D0F-4A7B-4D98-E442-7D325B72DDF4}"/>
              </a:ext>
            </a:extLst>
          </p:cNvPr>
          <p:cNvSpPr/>
          <p:nvPr/>
        </p:nvSpPr>
        <p:spPr>
          <a:xfrm>
            <a:off x="1320349" y="6775112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3922548-4E48-ABD4-5040-20B53042B892}"/>
              </a:ext>
            </a:extLst>
          </p:cNvPr>
          <p:cNvSpPr/>
          <p:nvPr/>
        </p:nvSpPr>
        <p:spPr>
          <a:xfrm>
            <a:off x="1567777" y="6775114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8788C3F-C339-8B49-A889-B830670CDEC1}"/>
              </a:ext>
            </a:extLst>
          </p:cNvPr>
          <p:cNvSpPr/>
          <p:nvPr/>
        </p:nvSpPr>
        <p:spPr>
          <a:xfrm>
            <a:off x="1825967" y="6775112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4A360EA-2221-8461-35EE-B9A8A30E9559}"/>
              </a:ext>
            </a:extLst>
          </p:cNvPr>
          <p:cNvSpPr/>
          <p:nvPr/>
        </p:nvSpPr>
        <p:spPr>
          <a:xfrm>
            <a:off x="2084148" y="6796628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967925F-760D-6109-F7D8-32E2174C80E5}"/>
              </a:ext>
            </a:extLst>
          </p:cNvPr>
          <p:cNvSpPr/>
          <p:nvPr/>
        </p:nvSpPr>
        <p:spPr>
          <a:xfrm>
            <a:off x="1320348" y="7033300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459B5CC-1AC0-59A3-A205-47A3684D5D2D}"/>
              </a:ext>
            </a:extLst>
          </p:cNvPr>
          <p:cNvSpPr/>
          <p:nvPr/>
        </p:nvSpPr>
        <p:spPr>
          <a:xfrm>
            <a:off x="1815211" y="7033299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ACC14FF-71E6-DF46-1D02-966B7C24C6E0}"/>
              </a:ext>
            </a:extLst>
          </p:cNvPr>
          <p:cNvSpPr/>
          <p:nvPr/>
        </p:nvSpPr>
        <p:spPr>
          <a:xfrm>
            <a:off x="2084146" y="7033298"/>
            <a:ext cx="60379" cy="457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8A86560-40A9-3323-83A7-052D67C758BC}"/>
              </a:ext>
            </a:extLst>
          </p:cNvPr>
          <p:cNvCxnSpPr>
            <a:stCxn id="26" idx="1"/>
          </p:cNvCxnSpPr>
          <p:nvPr/>
        </p:nvCxnSpPr>
        <p:spPr>
          <a:xfrm flipV="1">
            <a:off x="1745154" y="4404835"/>
            <a:ext cx="197348" cy="669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5EAAE17-7119-0C6A-4E31-ABE6AA0E82A4}"/>
              </a:ext>
            </a:extLst>
          </p:cNvPr>
          <p:cNvCxnSpPr>
            <a:cxnSpLocks/>
          </p:cNvCxnSpPr>
          <p:nvPr/>
        </p:nvCxnSpPr>
        <p:spPr>
          <a:xfrm flipV="1">
            <a:off x="1467240" y="5201690"/>
            <a:ext cx="196194" cy="8300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4145A36-3DEF-E8E2-F7F3-A39ADF07F454}"/>
              </a:ext>
            </a:extLst>
          </p:cNvPr>
          <p:cNvCxnSpPr>
            <a:cxnSpLocks/>
          </p:cNvCxnSpPr>
          <p:nvPr/>
        </p:nvCxnSpPr>
        <p:spPr>
          <a:xfrm>
            <a:off x="1973970" y="5287072"/>
            <a:ext cx="196194" cy="3664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35C052B-DA8E-C472-95D0-A64DA62E1675}"/>
              </a:ext>
            </a:extLst>
          </p:cNvPr>
          <p:cNvCxnSpPr>
            <a:cxnSpLocks/>
          </p:cNvCxnSpPr>
          <p:nvPr/>
        </p:nvCxnSpPr>
        <p:spPr>
          <a:xfrm flipH="1">
            <a:off x="1834925" y="5817128"/>
            <a:ext cx="139848" cy="10114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F78BD5E-5F91-FD4F-0239-7621674B2A89}"/>
              </a:ext>
            </a:extLst>
          </p:cNvPr>
          <p:cNvCxnSpPr>
            <a:cxnSpLocks/>
          </p:cNvCxnSpPr>
          <p:nvPr/>
        </p:nvCxnSpPr>
        <p:spPr>
          <a:xfrm flipV="1">
            <a:off x="1447515" y="5769258"/>
            <a:ext cx="141394" cy="5511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33469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Why such level of resolution?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15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Google Shape;84;p3">
            <a:extLst>
              <a:ext uri="{FF2B5EF4-FFF2-40B4-BE49-F238E27FC236}">
                <a16:creationId xmlns:a16="http://schemas.microsoft.com/office/drawing/2014/main" id="{592BAEDA-38B6-816C-1308-4BA130CD8499}"/>
              </a:ext>
            </a:extLst>
          </p:cNvPr>
          <p:cNvSpPr txBox="1">
            <a:spLocks/>
          </p:cNvSpPr>
          <p:nvPr/>
        </p:nvSpPr>
        <p:spPr>
          <a:xfrm>
            <a:off x="2178320" y="5914090"/>
            <a:ext cx="4459552" cy="2676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000" b="1" dirty="0">
                <a:solidFill>
                  <a:srgbClr val="C00000"/>
                </a:solidFill>
                <a:latin typeface="+mj-lt"/>
              </a:rPr>
              <a:t>Flow</a:t>
            </a:r>
            <a:endParaRPr lang="en-GB" sz="2000" dirty="0">
              <a:solidFill>
                <a:srgbClr val="C00000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sp>
        <p:nvSpPr>
          <p:cNvPr id="18" name="Google Shape;84;p3">
            <a:extLst>
              <a:ext uri="{FF2B5EF4-FFF2-40B4-BE49-F238E27FC236}">
                <a16:creationId xmlns:a16="http://schemas.microsoft.com/office/drawing/2014/main" id="{2E669CC0-B75A-DB1B-B5A5-E6BEA52AE1BA}"/>
              </a:ext>
            </a:extLst>
          </p:cNvPr>
          <p:cNvSpPr txBox="1">
            <a:spLocks/>
          </p:cNvSpPr>
          <p:nvPr/>
        </p:nvSpPr>
        <p:spPr>
          <a:xfrm>
            <a:off x="6846216" y="5914090"/>
            <a:ext cx="4459552" cy="2676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000" b="1" dirty="0">
                <a:solidFill>
                  <a:srgbClr val="C00000"/>
                </a:solidFill>
                <a:latin typeface="+mj-lt"/>
              </a:rPr>
              <a:t>Pressures/Forces</a:t>
            </a:r>
            <a:endParaRPr lang="en-GB" sz="2000" dirty="0">
              <a:solidFill>
                <a:srgbClr val="C00000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296A92-F516-856E-12D7-7D1B82FB96FB}"/>
              </a:ext>
            </a:extLst>
          </p:cNvPr>
          <p:cNvCxnSpPr/>
          <p:nvPr/>
        </p:nvCxnSpPr>
        <p:spPr>
          <a:xfrm>
            <a:off x="4567952" y="6410877"/>
            <a:ext cx="553306" cy="0"/>
          </a:xfrm>
          <a:prstGeom prst="line">
            <a:avLst/>
          </a:prstGeom>
          <a:ln w="25400">
            <a:solidFill>
              <a:srgbClr val="C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84;p3">
            <a:extLst>
              <a:ext uri="{FF2B5EF4-FFF2-40B4-BE49-F238E27FC236}">
                <a16:creationId xmlns:a16="http://schemas.microsoft.com/office/drawing/2014/main" id="{C5D7CB55-B6FC-19BA-7ABD-E7E8D4E5D2C4}"/>
              </a:ext>
            </a:extLst>
          </p:cNvPr>
          <p:cNvSpPr txBox="1">
            <a:spLocks/>
          </p:cNvSpPr>
          <p:nvPr/>
        </p:nvSpPr>
        <p:spPr>
          <a:xfrm>
            <a:off x="448616" y="2929905"/>
            <a:ext cx="4459552" cy="2676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04" indent="0" defTabSz="914400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</a:pPr>
            <a:r>
              <a:rPr lang="en-GB" sz="2000" b="1" dirty="0">
                <a:solidFill>
                  <a:schemeClr val="accent2"/>
                </a:solidFill>
                <a:latin typeface="+mj-lt"/>
                <a:ea typeface="News Cycle"/>
                <a:cs typeface="News Cycle"/>
                <a:sym typeface="News Cycle"/>
              </a:rPr>
              <a:t>Complex flow</a:t>
            </a:r>
            <a:endParaRPr lang="en-GB" sz="2000" dirty="0">
              <a:solidFill>
                <a:schemeClr val="accent2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4A53250-A1BB-A8FB-250B-0E444F613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15"/>
          <a:stretch/>
        </p:blipFill>
        <p:spPr>
          <a:xfrm>
            <a:off x="3320064" y="3286511"/>
            <a:ext cx="2385820" cy="23557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21AA61-053C-8223-454F-C6D864431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59475"/>
          <a:stretch/>
        </p:blipFill>
        <p:spPr>
          <a:xfrm>
            <a:off x="6547423" y="3121389"/>
            <a:ext cx="2750601" cy="22931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3F0BC0-3C03-592B-C58A-F94DC6A3D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6" y="3644366"/>
            <a:ext cx="3078379" cy="1713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56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4459" y="777855"/>
            <a:ext cx="8988557" cy="959160"/>
          </a:xfrm>
        </p:spPr>
        <p:txBody>
          <a:bodyPr>
            <a:normAutofit fontScale="90000"/>
          </a:bodyPr>
          <a:lstStyle/>
          <a:p>
            <a:pPr marL="0" marR="0" lvl="0" indent="0" algn="l" defTabSz="1006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Main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QoI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for Assessing the Wind Loads?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Pressure Coefficients &amp; Forces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DA4329-9A39-D872-37A7-4D164169D2C9}"/>
              </a:ext>
            </a:extLst>
          </p:cNvPr>
          <p:cNvGrpSpPr>
            <a:grpSpLocks noChangeAspect="1"/>
          </p:cNvGrpSpPr>
          <p:nvPr/>
        </p:nvGrpSpPr>
        <p:grpSpPr>
          <a:xfrm>
            <a:off x="464618" y="4332437"/>
            <a:ext cx="4592984" cy="1334095"/>
            <a:chOff x="4343400" y="914400"/>
            <a:chExt cx="4572001" cy="1328000"/>
          </a:xfrm>
        </p:grpSpPr>
        <p:pic>
          <p:nvPicPr>
            <p:cNvPr id="3" name="Google Shape;130;p6">
              <a:extLst>
                <a:ext uri="{FF2B5EF4-FFF2-40B4-BE49-F238E27FC236}">
                  <a16:creationId xmlns:a16="http://schemas.microsoft.com/office/drawing/2014/main" id="{C6BBBB6C-80B2-8555-D0F8-666A656702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264" r="7667"/>
            <a:stretch/>
          </p:blipFill>
          <p:spPr>
            <a:xfrm>
              <a:off x="4343400" y="914400"/>
              <a:ext cx="4572001" cy="132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32;p6">
              <a:extLst>
                <a:ext uri="{FF2B5EF4-FFF2-40B4-BE49-F238E27FC236}">
                  <a16:creationId xmlns:a16="http://schemas.microsoft.com/office/drawing/2014/main" id="{6D609432-F650-8A08-EF18-776E192ED99E}"/>
                </a:ext>
              </a:extLst>
            </p:cNvPr>
            <p:cNvSpPr/>
            <p:nvPr/>
          </p:nvSpPr>
          <p:spPr>
            <a:xfrm>
              <a:off x="5200026" y="1630222"/>
              <a:ext cx="74100" cy="74100"/>
            </a:xfrm>
            <a:prstGeom prst="ellipse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33;p6">
              <a:extLst>
                <a:ext uri="{FF2B5EF4-FFF2-40B4-BE49-F238E27FC236}">
                  <a16:creationId xmlns:a16="http://schemas.microsoft.com/office/drawing/2014/main" id="{DC292C7C-CDCD-28B7-7135-15033D8ACA81}"/>
                </a:ext>
              </a:extLst>
            </p:cNvPr>
            <p:cNvSpPr/>
            <p:nvPr/>
          </p:nvSpPr>
          <p:spPr>
            <a:xfrm>
              <a:off x="5751928" y="1810375"/>
              <a:ext cx="74100" cy="74100"/>
            </a:xfrm>
            <a:prstGeom prst="ellipse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34;p6">
              <a:extLst>
                <a:ext uri="{FF2B5EF4-FFF2-40B4-BE49-F238E27FC236}">
                  <a16:creationId xmlns:a16="http://schemas.microsoft.com/office/drawing/2014/main" id="{0C425E59-D281-97EB-0019-D7B17B32471F}"/>
                </a:ext>
              </a:extLst>
            </p:cNvPr>
            <p:cNvSpPr/>
            <p:nvPr/>
          </p:nvSpPr>
          <p:spPr>
            <a:xfrm>
              <a:off x="6343026" y="1734175"/>
              <a:ext cx="74100" cy="74100"/>
            </a:xfrm>
            <a:prstGeom prst="ellipse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35;p6">
              <a:extLst>
                <a:ext uri="{FF2B5EF4-FFF2-40B4-BE49-F238E27FC236}">
                  <a16:creationId xmlns:a16="http://schemas.microsoft.com/office/drawing/2014/main" id="{FE29C1D8-0927-C4EA-F138-1D6F42FFDBCA}"/>
                </a:ext>
              </a:extLst>
            </p:cNvPr>
            <p:cNvSpPr/>
            <p:nvPr/>
          </p:nvSpPr>
          <p:spPr>
            <a:xfrm>
              <a:off x="6952626" y="1840321"/>
              <a:ext cx="74100" cy="74100"/>
            </a:xfrm>
            <a:prstGeom prst="ellipse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36;p6">
              <a:extLst>
                <a:ext uri="{FF2B5EF4-FFF2-40B4-BE49-F238E27FC236}">
                  <a16:creationId xmlns:a16="http://schemas.microsoft.com/office/drawing/2014/main" id="{5C9E55E2-9ABD-3CC8-8B7D-4DE82BCA9AA0}"/>
                </a:ext>
              </a:extLst>
            </p:cNvPr>
            <p:cNvSpPr/>
            <p:nvPr/>
          </p:nvSpPr>
          <p:spPr>
            <a:xfrm>
              <a:off x="7696124" y="1754870"/>
              <a:ext cx="74100" cy="74100"/>
            </a:xfrm>
            <a:prstGeom prst="ellipse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37;p6">
              <a:extLst>
                <a:ext uri="{FF2B5EF4-FFF2-40B4-BE49-F238E27FC236}">
                  <a16:creationId xmlns:a16="http://schemas.microsoft.com/office/drawing/2014/main" id="{232FEA14-ACB8-BBF7-6209-060EE7ABC11F}"/>
                </a:ext>
              </a:extLst>
            </p:cNvPr>
            <p:cNvSpPr/>
            <p:nvPr/>
          </p:nvSpPr>
          <p:spPr>
            <a:xfrm>
              <a:off x="8275779" y="1861015"/>
              <a:ext cx="74100" cy="74100"/>
            </a:xfrm>
            <a:prstGeom prst="ellipse">
              <a:avLst/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oogle Shape;138;p6">
              <a:extLst>
                <a:ext uri="{FF2B5EF4-FFF2-40B4-BE49-F238E27FC236}">
                  <a16:creationId xmlns:a16="http://schemas.microsoft.com/office/drawing/2014/main" id="{46789A41-D50F-2098-AB5D-A2C49F5EF4C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337" r="347"/>
            <a:stretch/>
          </p:blipFill>
          <p:spPr>
            <a:xfrm>
              <a:off x="8227325" y="1045721"/>
              <a:ext cx="563421" cy="564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39;p6">
              <a:extLst>
                <a:ext uri="{FF2B5EF4-FFF2-40B4-BE49-F238E27FC236}">
                  <a16:creationId xmlns:a16="http://schemas.microsoft.com/office/drawing/2014/main" id="{610B27AA-9113-3D6A-709C-F358F86BCFD1}"/>
                </a:ext>
              </a:extLst>
            </p:cNvPr>
            <p:cNvSpPr/>
            <p:nvPr/>
          </p:nvSpPr>
          <p:spPr>
            <a:xfrm>
              <a:off x="8460545" y="1632654"/>
              <a:ext cx="96900" cy="150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6BB5E5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40;p6">
              <a:extLst>
                <a:ext uri="{FF2B5EF4-FFF2-40B4-BE49-F238E27FC236}">
                  <a16:creationId xmlns:a16="http://schemas.microsoft.com/office/drawing/2014/main" id="{7CDA18DD-0BF3-D411-E29C-591BDF3AB75A}"/>
                </a:ext>
              </a:extLst>
            </p:cNvPr>
            <p:cNvSpPr/>
            <p:nvPr/>
          </p:nvSpPr>
          <p:spPr>
            <a:xfrm>
              <a:off x="8467375" y="1470764"/>
              <a:ext cx="74100" cy="74100"/>
            </a:xfrm>
            <a:prstGeom prst="ellipse">
              <a:avLst/>
            </a:prstGeom>
            <a:solidFill>
              <a:srgbClr val="6BB5E5"/>
            </a:solidFill>
            <a:ln w="9525" cap="flat" cmpd="sng">
              <a:solidFill>
                <a:srgbClr val="6BB5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55A042E-1399-9B17-7390-22DDD27B8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1" y="1978739"/>
            <a:ext cx="1905000" cy="825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E648D9-73DE-C6A9-1D66-1D167750D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" y="2704285"/>
            <a:ext cx="2120900" cy="977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537B9A-D570-988C-C9FC-7F85B7580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0" y="3679665"/>
            <a:ext cx="2070100" cy="736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F7CA8B-9947-70AE-24E4-6113FF5B26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46" y="3708064"/>
            <a:ext cx="1917700" cy="685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D959003-6574-E07D-51CF-82F7D7AC03F9}"/>
              </a:ext>
            </a:extLst>
          </p:cNvPr>
          <p:cNvSpPr txBox="1"/>
          <p:nvPr/>
        </p:nvSpPr>
        <p:spPr>
          <a:xfrm>
            <a:off x="768798" y="5644131"/>
            <a:ext cx="9014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… Aeroelastic Forces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D17224E-E713-29F4-852B-49ADFB8466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"/>
          <a:stretch/>
        </p:blipFill>
        <p:spPr>
          <a:xfrm>
            <a:off x="823292" y="6084094"/>
            <a:ext cx="3797955" cy="5288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1B9418-C694-6B4F-23AC-A8393652E1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17" y="6095469"/>
            <a:ext cx="1748020" cy="11362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7367C3-A299-8BB1-B6C9-C64B31A7CA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3" y="6712830"/>
            <a:ext cx="4217020" cy="573791"/>
          </a:xfrm>
          <a:prstGeom prst="rect">
            <a:avLst/>
          </a:prstGeom>
        </p:spPr>
      </p:pic>
      <p:pic>
        <p:nvPicPr>
          <p:cNvPr id="37" name="Google Shape;99;p4">
            <a:extLst>
              <a:ext uri="{FF2B5EF4-FFF2-40B4-BE49-F238E27FC236}">
                <a16:creationId xmlns:a16="http://schemas.microsoft.com/office/drawing/2014/main" id="{70D381E4-E8AB-6108-8CEF-DA5A532599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4235" r="82799" b="13008"/>
          <a:stretch/>
        </p:blipFill>
        <p:spPr>
          <a:xfrm>
            <a:off x="5378614" y="2329337"/>
            <a:ext cx="1628150" cy="1876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101;p4">
            <a:extLst>
              <a:ext uri="{FF2B5EF4-FFF2-40B4-BE49-F238E27FC236}">
                <a16:creationId xmlns:a16="http://schemas.microsoft.com/office/drawing/2014/main" id="{4CB2ECF2-584E-21B5-953A-8D90CCF74FCA}"/>
              </a:ext>
            </a:extLst>
          </p:cNvPr>
          <p:cNvGrpSpPr/>
          <p:nvPr/>
        </p:nvGrpSpPr>
        <p:grpSpPr>
          <a:xfrm>
            <a:off x="7176963" y="2255162"/>
            <a:ext cx="1125901" cy="1773484"/>
            <a:chOff x="7633249" y="870725"/>
            <a:chExt cx="1125901" cy="1773484"/>
          </a:xfrm>
        </p:grpSpPr>
        <p:pic>
          <p:nvPicPr>
            <p:cNvPr id="39" name="Google Shape;102;p4">
              <a:extLst>
                <a:ext uri="{FF2B5EF4-FFF2-40B4-BE49-F238E27FC236}">
                  <a16:creationId xmlns:a16="http://schemas.microsoft.com/office/drawing/2014/main" id="{D0F2806D-0E7D-8424-3121-449F00186AD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337" r="347"/>
            <a:stretch/>
          </p:blipFill>
          <p:spPr>
            <a:xfrm>
              <a:off x="7633249" y="1171025"/>
              <a:ext cx="1125901" cy="1128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103;p4">
              <a:extLst>
                <a:ext uri="{FF2B5EF4-FFF2-40B4-BE49-F238E27FC236}">
                  <a16:creationId xmlns:a16="http://schemas.microsoft.com/office/drawing/2014/main" id="{29CE0812-F7AB-D0A1-E733-3A20251563AE}"/>
                </a:ext>
              </a:extLst>
            </p:cNvPr>
            <p:cNvSpPr txBox="1"/>
            <p:nvPr/>
          </p:nvSpPr>
          <p:spPr>
            <a:xfrm>
              <a:off x="7633250" y="870725"/>
              <a:ext cx="112590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1" u="none" strike="noStrike" cap="none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roof top</a:t>
              </a:r>
              <a:endParaRPr sz="1200" b="0" i="1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" name="Google Shape;104;p4">
              <a:extLst>
                <a:ext uri="{FF2B5EF4-FFF2-40B4-BE49-F238E27FC236}">
                  <a16:creationId xmlns:a16="http://schemas.microsoft.com/office/drawing/2014/main" id="{9B9ECD19-3A2F-1A61-5D6D-B02A82EC67CF}"/>
                </a:ext>
              </a:extLst>
            </p:cNvPr>
            <p:cNvSpPr/>
            <p:nvPr/>
          </p:nvSpPr>
          <p:spPr>
            <a:xfrm>
              <a:off x="8099301" y="2343909"/>
              <a:ext cx="193800" cy="300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303030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874E8E2-BCDF-6704-6557-BCD083D2C7C4}"/>
              </a:ext>
            </a:extLst>
          </p:cNvPr>
          <p:cNvSpPr txBox="1"/>
          <p:nvPr/>
        </p:nvSpPr>
        <p:spPr>
          <a:xfrm>
            <a:off x="5459379" y="5672732"/>
            <a:ext cx="90144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Flutter in Bridges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2ECA55-E4A4-5D55-BBC8-27AC89FEB577}"/>
              </a:ext>
            </a:extLst>
          </p:cNvPr>
          <p:cNvSpPr txBox="1"/>
          <p:nvPr/>
        </p:nvSpPr>
        <p:spPr>
          <a:xfrm>
            <a:off x="5328283" y="1691956"/>
            <a:ext cx="90144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Loads on Structures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8D7A3A-C481-CC5C-3DBB-C839D0042292}"/>
              </a:ext>
            </a:extLst>
          </p:cNvPr>
          <p:cNvCxnSpPr/>
          <p:nvPr/>
        </p:nvCxnSpPr>
        <p:spPr>
          <a:xfrm>
            <a:off x="2993219" y="6612898"/>
            <a:ext cx="363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F8D542-917E-0FC5-97AE-F46085EC6EDB}"/>
              </a:ext>
            </a:extLst>
          </p:cNvPr>
          <p:cNvCxnSpPr/>
          <p:nvPr/>
        </p:nvCxnSpPr>
        <p:spPr>
          <a:xfrm>
            <a:off x="3832729" y="6612898"/>
            <a:ext cx="363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568A0EE-A891-3DE1-C795-1A83476607DA}"/>
              </a:ext>
            </a:extLst>
          </p:cNvPr>
          <p:cNvCxnSpPr/>
          <p:nvPr/>
        </p:nvCxnSpPr>
        <p:spPr>
          <a:xfrm>
            <a:off x="3356656" y="7231682"/>
            <a:ext cx="363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42B95B-33FA-F82E-DAD7-61DC05953800}"/>
              </a:ext>
            </a:extLst>
          </p:cNvPr>
          <p:cNvCxnSpPr/>
          <p:nvPr/>
        </p:nvCxnSpPr>
        <p:spPr>
          <a:xfrm>
            <a:off x="4366368" y="7225790"/>
            <a:ext cx="363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54661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9904" y="688013"/>
            <a:ext cx="8988557" cy="9591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+mn-lt"/>
              </a:rPr>
              <a:t>Main </a:t>
            </a:r>
            <a:r>
              <a:rPr lang="en-US" sz="4000" dirty="0" err="1">
                <a:solidFill>
                  <a:schemeClr val="accent2"/>
                </a:solidFill>
                <a:latin typeface="+mn-lt"/>
              </a:rPr>
              <a:t>QoI</a:t>
            </a:r>
            <a:r>
              <a:rPr lang="en-US" sz="4000" dirty="0">
                <a:solidFill>
                  <a:schemeClr val="accent2"/>
                </a:solidFill>
                <a:latin typeface="+mn-lt"/>
              </a:rPr>
              <a:t> for Assessing the Environmental Engineering Studies?</a:t>
            </a:r>
            <a:br>
              <a:rPr lang="en-US" sz="1200" b="1" dirty="0">
                <a:solidFill>
                  <a:schemeClr val="accent2"/>
                </a:solidFill>
                <a:latin typeface="+mn-lt"/>
              </a:rPr>
            </a:b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17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Application Based</a:t>
            </a:r>
          </a:p>
          <a:p>
            <a:pPr marL="0" indent="0">
              <a:buNone/>
            </a:pPr>
            <a:endParaRPr lang="en-US" sz="1000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- Velocities &amp; Turbulence Intensities</a:t>
            </a:r>
          </a:p>
          <a:p>
            <a:pPr marL="0" indent="0">
              <a:buNone/>
            </a:pPr>
            <a:endParaRPr lang="en-US" sz="1000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- Pollutant concentrations, etc.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4F6ED2-021A-86EB-A5C2-6A0F00767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4" y="5052425"/>
            <a:ext cx="2944060" cy="1820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14818-79A2-0CAC-BBFA-9E137AA6CB57}"/>
              </a:ext>
            </a:extLst>
          </p:cNvPr>
          <p:cNvSpPr txBox="1"/>
          <p:nvPr/>
        </p:nvSpPr>
        <p:spPr>
          <a:xfrm>
            <a:off x="669483" y="6165364"/>
            <a:ext cx="28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sz="1000" dirty="0">
                <a:solidFill>
                  <a:schemeClr val="bg1"/>
                </a:solidFill>
                <a:latin typeface="+mn-lt"/>
              </a:rPr>
              <a:t>China,</a:t>
            </a:r>
          </a:p>
          <a:p>
            <a:r>
              <a:rPr lang="en-LU" sz="1000" dirty="0">
                <a:solidFill>
                  <a:schemeClr val="bg1"/>
                </a:solidFill>
                <a:latin typeface="+mn-lt"/>
              </a:rPr>
              <a:t>Source: https://www.istockphoto.com/photo/china-shenzhen-skyscraper-gm969333552-264204925?searchscope=image%2Cfilm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B3637-7264-C72E-4E52-AF5F85DA7F8A}"/>
              </a:ext>
            </a:extLst>
          </p:cNvPr>
          <p:cNvSpPr txBox="1"/>
          <p:nvPr/>
        </p:nvSpPr>
        <p:spPr>
          <a:xfrm>
            <a:off x="610671" y="2626326"/>
            <a:ext cx="5039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Wind Microclimate Assessment</a:t>
            </a:r>
            <a:r>
              <a:rPr lang="en-LU" dirty="0">
                <a:effectLst/>
                <a:latin typeface="+mj-lt"/>
              </a:rPr>
              <a:t> </a:t>
            </a:r>
          </a:p>
          <a:p>
            <a:r>
              <a:rPr lang="en-LU" dirty="0">
                <a:effectLst/>
                <a:latin typeface="+mj-lt"/>
              </a:rPr>
              <a:t>and/or Optimisation</a:t>
            </a:r>
            <a:endParaRPr lang="en-LU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BBEF2F-85E6-7DC3-1D87-F4F27931A85F}"/>
              </a:ext>
            </a:extLst>
          </p:cNvPr>
          <p:cNvGrpSpPr/>
          <p:nvPr/>
        </p:nvGrpSpPr>
        <p:grpSpPr>
          <a:xfrm>
            <a:off x="3859890" y="2450332"/>
            <a:ext cx="6123913" cy="2116484"/>
            <a:chOff x="649654" y="2609315"/>
            <a:chExt cx="6123913" cy="21164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FAF735-5EF4-5909-4C39-00B3DF83C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/>
          </p:blipFill>
          <p:spPr>
            <a:xfrm>
              <a:off x="649654" y="2722965"/>
              <a:ext cx="3137299" cy="19395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FA46FE-CBF3-A442-AFC8-CBA86B4D743C}"/>
                </a:ext>
              </a:extLst>
            </p:cNvPr>
            <p:cNvSpPr txBox="1"/>
            <p:nvPr/>
          </p:nvSpPr>
          <p:spPr>
            <a:xfrm>
              <a:off x="770621" y="4038096"/>
              <a:ext cx="305936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LU" sz="1000" dirty="0">
                  <a:latin typeface="+mn-lt"/>
                </a:rPr>
                <a:t>Pittsburgh, </a:t>
              </a:r>
            </a:p>
            <a:p>
              <a:r>
                <a:rPr lang="en-LU" sz="1000" dirty="0">
                  <a:latin typeface="+mn-lt"/>
                </a:rPr>
                <a:t>Source: www.post-gazette.com/news/weather-news/2023/202303250072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2578E74-EF50-72C9-AEDD-E8BD99349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889" y="2609315"/>
              <a:ext cx="3169894" cy="21164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D7E7AE-C29A-5FEC-69DD-B182E74B4FF9}"/>
                </a:ext>
              </a:extLst>
            </p:cNvPr>
            <p:cNvSpPr txBox="1"/>
            <p:nvPr/>
          </p:nvSpPr>
          <p:spPr>
            <a:xfrm>
              <a:off x="3714203" y="4386371"/>
              <a:ext cx="305936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LU" sz="1000" dirty="0">
                  <a:latin typeface="+mn-lt"/>
                </a:rPr>
                <a:t>Kublaj et al., JWEIA, 2024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ADD3E98-9139-F7A5-0E6A-7329ADC70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77" y="5048400"/>
            <a:ext cx="6049838" cy="18208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3BA2C1-E729-52D7-265B-9861D098150A}"/>
              </a:ext>
            </a:extLst>
          </p:cNvPr>
          <p:cNvSpPr txBox="1"/>
          <p:nvPr/>
        </p:nvSpPr>
        <p:spPr>
          <a:xfrm>
            <a:off x="6194712" y="6520733"/>
            <a:ext cx="30593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sz="1000" dirty="0">
                <a:latin typeface="+mn-lt"/>
              </a:rPr>
              <a:t>Blocken et al., JWEIA, 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124D60-5258-4471-2A00-BE380439A8D6}"/>
              </a:ext>
            </a:extLst>
          </p:cNvPr>
          <p:cNvSpPr txBox="1"/>
          <p:nvPr/>
        </p:nvSpPr>
        <p:spPr>
          <a:xfrm>
            <a:off x="587378" y="6869225"/>
            <a:ext cx="5039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Pollution &amp; Mitigation Studies</a:t>
            </a:r>
            <a:endParaRPr lang="en-LU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3738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How we handle turbulence numerically?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18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Google Shape;89;p3">
            <a:extLst>
              <a:ext uri="{FF2B5EF4-FFF2-40B4-BE49-F238E27FC236}">
                <a16:creationId xmlns:a16="http://schemas.microsoft.com/office/drawing/2014/main" id="{1453B94A-1AC5-2380-9B3A-C4129DF0E766}"/>
              </a:ext>
            </a:extLst>
          </p:cNvPr>
          <p:cNvSpPr txBox="1"/>
          <p:nvPr/>
        </p:nvSpPr>
        <p:spPr>
          <a:xfrm>
            <a:off x="622783" y="1044308"/>
            <a:ext cx="4231018" cy="158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" dirty="0">
              <a:solidFill>
                <a:schemeClr val="accent2"/>
              </a:solidFill>
              <a:latin typeface="+mj-lt"/>
              <a:ea typeface="Roboto Medium"/>
              <a:cs typeface="Roboto Medium"/>
              <a:sym typeface="Roboto Medium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b="1" dirty="0">
                <a:solidFill>
                  <a:schemeClr val="accent2"/>
                </a:solidFill>
                <a:latin typeface="+mj-lt"/>
              </a:rPr>
              <a:t>Reynolds-Averaged Navier–Stokes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b="1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RANS</a:t>
            </a:r>
            <a:endParaRPr b="1" dirty="0">
              <a:solidFill>
                <a:schemeClr val="accent2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346B53-3154-CF97-9480-4E2C6CD415E6}"/>
              </a:ext>
            </a:extLst>
          </p:cNvPr>
          <p:cNvSpPr txBox="1"/>
          <p:nvPr/>
        </p:nvSpPr>
        <p:spPr>
          <a:xfrm>
            <a:off x="478507" y="2589511"/>
            <a:ext cx="50399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Efficient </a:t>
            </a:r>
            <a:r>
              <a:rPr lang="en-US" dirty="0">
                <a:solidFill>
                  <a:prstClr val="black"/>
                </a:solidFill>
                <a:latin typeface="Tw Cen MT"/>
                <a:ea typeface="News Cycle"/>
                <a:cs typeface="News Cycle"/>
                <a:sym typeface="News Cycle"/>
              </a:rPr>
              <a:t>estimates</a:t>
            </a:r>
          </a:p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dirty="0">
                <a:latin typeface="+mj-lt"/>
                <a:ea typeface="News Cycle"/>
                <a:cs typeface="News Cycle"/>
                <a:sym typeface="News Cycle"/>
              </a:rPr>
              <a:t>Steady state or Ensemble Averaged</a:t>
            </a:r>
          </a:p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dirty="0">
                <a:latin typeface="+mj-lt"/>
                <a:ea typeface="News Cycle"/>
                <a:cs typeface="News Cycle"/>
                <a:sym typeface="News Cycle"/>
              </a:rPr>
              <a:t>Lack of accuracy</a:t>
            </a:r>
          </a:p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dirty="0">
                <a:latin typeface="+mj-lt"/>
                <a:ea typeface="News Cycle"/>
                <a:cs typeface="News Cycle"/>
                <a:sym typeface="News Cycle"/>
              </a:rPr>
              <a:t>Low fidelity simulation</a:t>
            </a:r>
            <a:endParaRPr lang="en-GB" sz="2000" dirty="0">
              <a:latin typeface="+mj-lt"/>
              <a:ea typeface="News Cycle"/>
              <a:cs typeface="News Cycle"/>
              <a:sym typeface="News Cycle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A4FCD8-99EB-1A36-8DBE-FF154283F3F1}"/>
              </a:ext>
            </a:extLst>
          </p:cNvPr>
          <p:cNvCxnSpPr>
            <a:cxnSpLocks/>
          </p:cNvCxnSpPr>
          <p:nvPr/>
        </p:nvCxnSpPr>
        <p:spPr>
          <a:xfrm>
            <a:off x="5142150" y="1672230"/>
            <a:ext cx="0" cy="228385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E34BABE-E611-1194-9D0F-9DF9664E4935}"/>
              </a:ext>
            </a:extLst>
          </p:cNvPr>
          <p:cNvSpPr txBox="1"/>
          <p:nvPr/>
        </p:nvSpPr>
        <p:spPr>
          <a:xfrm>
            <a:off x="5518463" y="2589511"/>
            <a:ext cx="42310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dirty="0">
                <a:latin typeface="+mj-lt"/>
                <a:ea typeface="News Cycle"/>
                <a:cs typeface="News Cycle"/>
                <a:sym typeface="News Cycle"/>
              </a:rPr>
              <a:t>High comp. costs</a:t>
            </a:r>
          </a:p>
          <a:p>
            <a:pPr marL="504017" indent="-392013" defTabSz="914400" fontAlgn="auto"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defRPr/>
            </a:pPr>
            <a:r>
              <a:rPr lang="en-GB" dirty="0">
                <a:latin typeface="+mj-lt"/>
                <a:ea typeface="News Cycle"/>
                <a:cs typeface="News Cycle"/>
                <a:sym typeface="News Cycle"/>
              </a:rPr>
              <a:t>Transient response</a:t>
            </a: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lang="en-US" dirty="0">
                <a:solidFill>
                  <a:prstClr val="black"/>
                </a:solidFill>
                <a:latin typeface="Tw Cen MT"/>
                <a:ea typeface="News Cycle"/>
                <a:cs typeface="News Cycle"/>
                <a:sym typeface="News Cycle"/>
              </a:rPr>
              <a:t>Satisfactory accuracy</a:t>
            </a: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lang="en-US" dirty="0">
                <a:solidFill>
                  <a:prstClr val="black"/>
                </a:solidFill>
                <a:latin typeface="Tw Cen MT"/>
                <a:ea typeface="News Cycle"/>
                <a:cs typeface="News Cycle"/>
                <a:sym typeface="News Cycle"/>
              </a:rPr>
              <a:t>High fidelity simulation</a:t>
            </a: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News Cycle"/>
              <a:cs typeface="News Cycle"/>
              <a:sym typeface="News Cycle"/>
            </a:endParaRPr>
          </a:p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endParaRPr lang="en-GB" sz="2000" b="1" dirty="0">
              <a:solidFill>
                <a:srgbClr val="C00000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sp>
        <p:nvSpPr>
          <p:cNvPr id="27" name="Google Shape;89;p3">
            <a:extLst>
              <a:ext uri="{FF2B5EF4-FFF2-40B4-BE49-F238E27FC236}">
                <a16:creationId xmlns:a16="http://schemas.microsoft.com/office/drawing/2014/main" id="{D553532C-D780-20DA-E5B2-E256A58CD6EF}"/>
              </a:ext>
            </a:extLst>
          </p:cNvPr>
          <p:cNvSpPr txBox="1"/>
          <p:nvPr/>
        </p:nvSpPr>
        <p:spPr>
          <a:xfrm>
            <a:off x="5574776" y="1505973"/>
            <a:ext cx="4231018" cy="112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rgbClr val="C00000"/>
                </a:solidFill>
                <a:latin typeface="Tw Cen MT"/>
                <a:ea typeface="Roboto Medium"/>
                <a:cs typeface="Roboto Medium"/>
                <a:sym typeface="Roboto Medium"/>
              </a:rPr>
              <a:t>Large Eddy Simulation</a:t>
            </a:r>
            <a:endParaRPr lang="en" b="1" dirty="0">
              <a:solidFill>
                <a:schemeClr val="dk2"/>
              </a:solidFill>
              <a:latin typeface="+mj-lt"/>
              <a:ea typeface="Roboto Medium"/>
              <a:cs typeface="Roboto Medium"/>
              <a:sym typeface="Roboto Medium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rgbClr val="C00000"/>
                </a:solidFill>
                <a:latin typeface="+mj-lt"/>
                <a:ea typeface="Roboto Medium"/>
                <a:cs typeface="Roboto Medium"/>
                <a:sym typeface="Roboto Medium"/>
              </a:rPr>
              <a:t>LES</a:t>
            </a:r>
            <a:endParaRPr b="1" dirty="0">
              <a:solidFill>
                <a:srgbClr val="C00000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" name="Google Shape;89;p3">
            <a:extLst>
              <a:ext uri="{FF2B5EF4-FFF2-40B4-BE49-F238E27FC236}">
                <a16:creationId xmlns:a16="http://schemas.microsoft.com/office/drawing/2014/main" id="{0F9015A3-9C40-1BF9-E49F-E442408606BA}"/>
              </a:ext>
            </a:extLst>
          </p:cNvPr>
          <p:cNvSpPr txBox="1"/>
          <p:nvPr/>
        </p:nvSpPr>
        <p:spPr>
          <a:xfrm>
            <a:off x="588036" y="3956089"/>
            <a:ext cx="6617113" cy="251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" dirty="0">
              <a:solidFill>
                <a:schemeClr val="accent2"/>
              </a:solidFill>
              <a:latin typeface="+mj-lt"/>
              <a:ea typeface="Roboto Medium"/>
              <a:cs typeface="Roboto Medium"/>
              <a:sym typeface="Roboto Medium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b="1" dirty="0">
                <a:solidFill>
                  <a:srgbClr val="C00000"/>
                </a:solidFill>
                <a:latin typeface="+mj-lt"/>
              </a:rPr>
              <a:t>How do we choose a CFD Approach?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Engineering Judgment &amp; Experience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Wind Load Studies – prefer LES if feasible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Environmental Eng. Studies - RANS often sufficient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541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Our Approach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19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Wind Tunnel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DAE75-194A-7A71-2CF2-3E7E7BC91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2" y="2088986"/>
            <a:ext cx="9632750" cy="2977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56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Let Me Introduce Myself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925314-3B68-1EAE-02C6-0B44BA0DE77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2632" y="1672230"/>
            <a:ext cx="4574330" cy="5464844"/>
          </a:xfrm>
        </p:spPr>
        <p:txBody>
          <a:bodyPr>
            <a:noAutofit/>
          </a:bodyPr>
          <a:lstStyle/>
          <a:p>
            <a:r>
              <a:rPr lang="en-LU" sz="2000" b="1" dirty="0">
                <a:solidFill>
                  <a:srgbClr val="002060"/>
                </a:solidFill>
              </a:rPr>
              <a:t>Assistant Professor </a:t>
            </a:r>
            <a:endParaRPr lang="en-LU" sz="20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LU" sz="2000" dirty="0">
                <a:solidFill>
                  <a:schemeClr val="accent5"/>
                </a:solidFill>
              </a:rPr>
              <a:t>Faculty of Civil Engineering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LU" sz="2000" dirty="0">
                <a:solidFill>
                  <a:schemeClr val="accent5"/>
                </a:solidFill>
              </a:rPr>
              <a:t>University of Belgrade</a:t>
            </a:r>
          </a:p>
          <a:p>
            <a:pPr marL="0" indent="0">
              <a:buNone/>
            </a:pPr>
            <a:endParaRPr lang="en-LU" sz="1000" dirty="0">
              <a:solidFill>
                <a:srgbClr val="002060"/>
              </a:solidFill>
            </a:endParaRPr>
          </a:p>
          <a:p>
            <a:r>
              <a:rPr lang="en-LU" sz="2000" dirty="0">
                <a:solidFill>
                  <a:srgbClr val="002060"/>
                </a:solidFill>
              </a:rPr>
              <a:t>Research Scientist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LU" sz="2000" dirty="0">
                <a:solidFill>
                  <a:schemeClr val="accent5"/>
                </a:solidFill>
              </a:rPr>
              <a:t>University of Luxembourg</a:t>
            </a:r>
          </a:p>
          <a:p>
            <a:pPr marL="0" indent="0">
              <a:buNone/>
            </a:pPr>
            <a:endParaRPr lang="en-LU" sz="1000" dirty="0">
              <a:solidFill>
                <a:srgbClr val="002060"/>
              </a:solidFill>
            </a:endParaRPr>
          </a:p>
          <a:p>
            <a:r>
              <a:rPr lang="en-LU" sz="2000" dirty="0">
                <a:solidFill>
                  <a:srgbClr val="002060"/>
                </a:solidFill>
              </a:rPr>
              <a:t>European Evaluator </a:t>
            </a:r>
            <a:endParaRPr lang="en-LU" sz="20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5"/>
                </a:solidFill>
              </a:rPr>
              <a:t>H2020-MSCA-ITN &amp; HORIZON-MSCA-DN</a:t>
            </a:r>
          </a:p>
          <a:p>
            <a:pPr marL="0" indent="0">
              <a:buNone/>
            </a:pPr>
            <a:endParaRPr lang="en-LU" sz="1000" dirty="0">
              <a:solidFill>
                <a:srgbClr val="002060"/>
              </a:solidFill>
            </a:endParaRPr>
          </a:p>
          <a:p>
            <a:r>
              <a:rPr lang="en-LU" sz="2000" dirty="0">
                <a:solidFill>
                  <a:srgbClr val="002060"/>
                </a:solidFill>
              </a:rPr>
              <a:t>Doctoral Studies </a:t>
            </a:r>
            <a:endParaRPr lang="en-LU" sz="20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LU" sz="2000" dirty="0">
                <a:solidFill>
                  <a:schemeClr val="accent5"/>
                </a:solidFill>
              </a:rPr>
              <a:t>Building Aerodynamics Laboratory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LU" sz="2000" dirty="0">
                <a:solidFill>
                  <a:schemeClr val="accent5"/>
                </a:solidFill>
              </a:rPr>
              <a:t>Ruhr-University Bochum </a:t>
            </a:r>
          </a:p>
          <a:p>
            <a:pPr marL="0" indent="0">
              <a:buNone/>
            </a:pPr>
            <a:endParaRPr lang="en-LU" sz="1000" dirty="0">
              <a:solidFill>
                <a:srgbClr val="002060"/>
              </a:solidFill>
            </a:endParaRPr>
          </a:p>
          <a:p>
            <a:r>
              <a:rPr lang="en-LU" sz="2000" dirty="0">
                <a:solidFill>
                  <a:srgbClr val="002060"/>
                </a:solidFill>
              </a:rPr>
              <a:t>Magister &amp; Dipl. Ing. Studies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LU" sz="2000" dirty="0">
                <a:solidFill>
                  <a:schemeClr val="accent5"/>
                </a:solidFill>
              </a:rPr>
              <a:t>Faculty of Civil Engineering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LU" sz="2000" dirty="0">
                <a:solidFill>
                  <a:schemeClr val="accent5"/>
                </a:solidFill>
              </a:rPr>
              <a:t>University of Belgrade</a:t>
            </a:r>
          </a:p>
        </p:txBody>
      </p:sp>
      <p:pic>
        <p:nvPicPr>
          <p:cNvPr id="5" name="Inhaltsplatzhalter 5" descr="Label_RUB_WEISS-BLAU_srgb.jpg">
            <a:extLst>
              <a:ext uri="{FF2B5EF4-FFF2-40B4-BE49-F238E27FC236}">
                <a16:creationId xmlns:a16="http://schemas.microsoft.com/office/drawing/2014/main" id="{AB744478-52B9-1514-5E91-DC79D82FE5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8470" y="5542110"/>
            <a:ext cx="693846" cy="69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75E7F8-FF65-C411-4CA5-9C45991C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470" y="2944137"/>
            <a:ext cx="825500" cy="6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15918-CCBD-889D-28AA-0DAB066B11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670"/>
          <a:stretch/>
        </p:blipFill>
        <p:spPr>
          <a:xfrm>
            <a:off x="3338514" y="3681552"/>
            <a:ext cx="1849681" cy="546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8E9FB7-6812-9E6E-19F2-3FB204B75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27" y="1761944"/>
            <a:ext cx="653053" cy="647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DBF408-E2FD-B369-EE80-632D3EA332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67" y="6493973"/>
            <a:ext cx="653053" cy="6477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4E88AD-D42D-D0D8-5441-D451E2907160}"/>
              </a:ext>
            </a:extLst>
          </p:cNvPr>
          <p:cNvCxnSpPr>
            <a:cxnSpLocks/>
          </p:cNvCxnSpPr>
          <p:nvPr/>
        </p:nvCxnSpPr>
        <p:spPr>
          <a:xfrm>
            <a:off x="5561699" y="1672230"/>
            <a:ext cx="0" cy="556766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F17B3A58-F170-57E0-4736-4B71F85566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00" y="2517022"/>
            <a:ext cx="4266354" cy="37381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344E301-3D6A-31BB-EC41-5C621680F96F}"/>
              </a:ext>
            </a:extLst>
          </p:cNvPr>
          <p:cNvSpPr/>
          <p:nvPr/>
        </p:nvSpPr>
        <p:spPr>
          <a:xfrm>
            <a:off x="5710900" y="2517022"/>
            <a:ext cx="4266354" cy="3738139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BAF1BB-C47F-2BE7-B192-BF2C96CEFD36}"/>
              </a:ext>
            </a:extLst>
          </p:cNvPr>
          <p:cNvSpPr txBox="1"/>
          <p:nvPr/>
        </p:nvSpPr>
        <p:spPr>
          <a:xfrm>
            <a:off x="6024514" y="2987565"/>
            <a:ext cx="36391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2060"/>
                </a:solidFill>
                <a:latin typeface="+mn-lt"/>
              </a:rPr>
              <a:t>I'm a civil engineer with a background in wind-tunnel testing and CFD, applying these tools to real-world civil and environmental challenges — and recently expanding into data assimilation and machine learning to enhance simulation.</a:t>
            </a:r>
            <a:endParaRPr lang="en-L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E01AC3-B79B-E6F3-EB4D-B566F6FFB5DB}"/>
              </a:ext>
            </a:extLst>
          </p:cNvPr>
          <p:cNvSpPr txBox="1"/>
          <p:nvPr/>
        </p:nvSpPr>
        <p:spPr>
          <a:xfrm>
            <a:off x="7485341" y="6293918"/>
            <a:ext cx="50399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5"/>
                </a:solidFill>
                <a:latin typeface="+mn-lt"/>
              </a:rPr>
              <a:t>Karman vortex street, Heard Island, Wikipedia</a:t>
            </a:r>
            <a:endParaRPr lang="en-LU" sz="10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140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Our Approach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20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Virtual Wind Tunnel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In case of LES: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358A0-9F73-9C50-AA83-96D55DAB7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6" y="2241118"/>
            <a:ext cx="8413883" cy="4406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571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Our Approach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21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Virtual Wind Tunnel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ABL in case of LES: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0223D-46D1-85B5-CD87-10DE21851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2" y="2437685"/>
            <a:ext cx="8695879" cy="3643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618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Our Approach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22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Virtual Wind Tunnel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Bridge Aerodynamics          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Specialized Experiments 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CEB99B4-2F61-D9C4-DF1E-397B2AED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6455" y="3883884"/>
            <a:ext cx="6179390" cy="323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test-01">
            <a:hlinkClick r:id="" action="ppaction://media"/>
            <a:extLst>
              <a:ext uri="{FF2B5EF4-FFF2-40B4-BE49-F238E27FC236}">
                <a16:creationId xmlns:a16="http://schemas.microsoft.com/office/drawing/2014/main" id="{E1CC103A-99B2-4812-5C53-AA0D68AAADF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056" y="3883884"/>
            <a:ext cx="2841775" cy="2131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98FD9-A17B-BA1D-1987-350FA024F30D}"/>
              </a:ext>
            </a:extLst>
          </p:cNvPr>
          <p:cNvSpPr txBox="1"/>
          <p:nvPr/>
        </p:nvSpPr>
        <p:spPr>
          <a:xfrm>
            <a:off x="682632" y="2287540"/>
            <a:ext cx="5039956" cy="1427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Vortex Shedding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Torsional Divergency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Flutter, etc.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925E97F-E385-235D-F534-4BCD3A6BC08D}"/>
              </a:ext>
            </a:extLst>
          </p:cNvPr>
          <p:cNvCxnSpPr/>
          <p:nvPr/>
        </p:nvCxnSpPr>
        <p:spPr>
          <a:xfrm>
            <a:off x="3202610" y="2168761"/>
            <a:ext cx="43384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id="{581CB649-1A14-391D-B3D2-A9290C64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056" y="6342191"/>
            <a:ext cx="1155700" cy="63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0108D8-29BD-DBA2-90C4-9B0198BF06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/>
          <a:stretch/>
        </p:blipFill>
        <p:spPr>
          <a:xfrm>
            <a:off x="1813748" y="6321960"/>
            <a:ext cx="1455686" cy="65349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0CF8D1-6F57-4011-35FF-13026B7F189A}"/>
              </a:ext>
            </a:extLst>
          </p:cNvPr>
          <p:cNvCxnSpPr/>
          <p:nvPr/>
        </p:nvCxnSpPr>
        <p:spPr>
          <a:xfrm flipV="1">
            <a:off x="3388179" y="6158579"/>
            <a:ext cx="1028700" cy="4953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102796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High Rise building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23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7" y="1647173"/>
            <a:ext cx="36476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Loads on the Roof Top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(scale 1:300)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27" name="Google Shape;352;p14">
            <a:extLst>
              <a:ext uri="{FF2B5EF4-FFF2-40B4-BE49-F238E27FC236}">
                <a16:creationId xmlns:a16="http://schemas.microsoft.com/office/drawing/2014/main" id="{9A55F3D4-DB42-B22B-D832-F9AD60F5A4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0544"/>
          <a:stretch/>
        </p:blipFill>
        <p:spPr>
          <a:xfrm>
            <a:off x="714497" y="4134213"/>
            <a:ext cx="3571876" cy="28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33;p12">
            <a:extLst>
              <a:ext uri="{FF2B5EF4-FFF2-40B4-BE49-F238E27FC236}">
                <a16:creationId xmlns:a16="http://schemas.microsoft.com/office/drawing/2014/main" id="{7145F2FF-FB1D-A286-4FD1-7DFA103315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6368" y="5156462"/>
            <a:ext cx="2142505" cy="208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9;p4">
            <a:extLst>
              <a:ext uri="{FF2B5EF4-FFF2-40B4-BE49-F238E27FC236}">
                <a16:creationId xmlns:a16="http://schemas.microsoft.com/office/drawing/2014/main" id="{4264DACC-ADC2-B99F-6BEE-D88FA4244F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4235" r="82799" b="13008"/>
          <a:stretch/>
        </p:blipFill>
        <p:spPr>
          <a:xfrm>
            <a:off x="975867" y="2257481"/>
            <a:ext cx="1628150" cy="1876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101;p4">
            <a:extLst>
              <a:ext uri="{FF2B5EF4-FFF2-40B4-BE49-F238E27FC236}">
                <a16:creationId xmlns:a16="http://schemas.microsoft.com/office/drawing/2014/main" id="{58C67A30-8DC5-86C6-37A1-ACB8E5089054}"/>
              </a:ext>
            </a:extLst>
          </p:cNvPr>
          <p:cNvGrpSpPr/>
          <p:nvPr/>
        </p:nvGrpSpPr>
        <p:grpSpPr>
          <a:xfrm>
            <a:off x="2774216" y="2183306"/>
            <a:ext cx="1125901" cy="1773484"/>
            <a:chOff x="7633249" y="870725"/>
            <a:chExt cx="1125901" cy="1773484"/>
          </a:xfrm>
        </p:grpSpPr>
        <p:pic>
          <p:nvPicPr>
            <p:cNvPr id="31" name="Google Shape;102;p4">
              <a:extLst>
                <a:ext uri="{FF2B5EF4-FFF2-40B4-BE49-F238E27FC236}">
                  <a16:creationId xmlns:a16="http://schemas.microsoft.com/office/drawing/2014/main" id="{870F6409-4A6F-BF7F-ED30-C201C98CA2A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337" r="347"/>
            <a:stretch/>
          </p:blipFill>
          <p:spPr>
            <a:xfrm>
              <a:off x="7633249" y="1171025"/>
              <a:ext cx="1125901" cy="1128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103;p4">
              <a:extLst>
                <a:ext uri="{FF2B5EF4-FFF2-40B4-BE49-F238E27FC236}">
                  <a16:creationId xmlns:a16="http://schemas.microsoft.com/office/drawing/2014/main" id="{DAD98CB7-FD0F-7E02-7F68-6422FE8883E4}"/>
                </a:ext>
              </a:extLst>
            </p:cNvPr>
            <p:cNvSpPr txBox="1"/>
            <p:nvPr/>
          </p:nvSpPr>
          <p:spPr>
            <a:xfrm>
              <a:off x="7633250" y="870725"/>
              <a:ext cx="112590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1" u="none" strike="noStrike" cap="none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roof top</a:t>
              </a:r>
              <a:endParaRPr sz="1200" b="0" i="1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3" name="Google Shape;104;p4">
              <a:extLst>
                <a:ext uri="{FF2B5EF4-FFF2-40B4-BE49-F238E27FC236}">
                  <a16:creationId xmlns:a16="http://schemas.microsoft.com/office/drawing/2014/main" id="{EE0050E4-C67E-0530-0235-4529B8F3B4F2}"/>
                </a:ext>
              </a:extLst>
            </p:cNvPr>
            <p:cNvSpPr/>
            <p:nvPr/>
          </p:nvSpPr>
          <p:spPr>
            <a:xfrm>
              <a:off x="8099301" y="2343909"/>
              <a:ext cx="193800" cy="300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303030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376;p14">
            <a:extLst>
              <a:ext uri="{FF2B5EF4-FFF2-40B4-BE49-F238E27FC236}">
                <a16:creationId xmlns:a16="http://schemas.microsoft.com/office/drawing/2014/main" id="{BA6FDADB-9A04-6143-2D57-31334720B1EA}"/>
              </a:ext>
            </a:extLst>
          </p:cNvPr>
          <p:cNvSpPr txBox="1"/>
          <p:nvPr/>
        </p:nvSpPr>
        <p:spPr>
          <a:xfrm>
            <a:off x="4597912" y="2569858"/>
            <a:ext cx="13947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1000" b="0" i="1" u="none" strike="noStrike" cap="none" baseline="-25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MEAN</a:t>
            </a:r>
            <a:endParaRPr sz="1000" b="0" i="1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" name="Google Shape;377;p14">
            <a:extLst>
              <a:ext uri="{FF2B5EF4-FFF2-40B4-BE49-F238E27FC236}">
                <a16:creationId xmlns:a16="http://schemas.microsoft.com/office/drawing/2014/main" id="{FFF21A21-EF6F-7FE1-15D3-7E124F3A1748}"/>
              </a:ext>
            </a:extLst>
          </p:cNvPr>
          <p:cNvSpPr txBox="1"/>
          <p:nvPr/>
        </p:nvSpPr>
        <p:spPr>
          <a:xfrm>
            <a:off x="5943395" y="2564421"/>
            <a:ext cx="13947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1000" b="0" i="1" u="none" strike="noStrike" cap="none" baseline="-25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RMS</a:t>
            </a:r>
            <a:endParaRPr sz="1000" b="0" i="1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15F15B8-9452-76FE-F1C5-C0EE230E9CD7}"/>
              </a:ext>
            </a:extLst>
          </p:cNvPr>
          <p:cNvGrpSpPr>
            <a:grpSpLocks noChangeAspect="1"/>
          </p:cNvGrpSpPr>
          <p:nvPr/>
        </p:nvGrpSpPr>
        <p:grpSpPr>
          <a:xfrm>
            <a:off x="4649780" y="2743795"/>
            <a:ext cx="2886588" cy="4459166"/>
            <a:chOff x="4989024" y="2224458"/>
            <a:chExt cx="2240824" cy="3461598"/>
          </a:xfrm>
        </p:grpSpPr>
        <p:pic>
          <p:nvPicPr>
            <p:cNvPr id="34" name="Google Shape;354;p14">
              <a:extLst>
                <a:ext uri="{FF2B5EF4-FFF2-40B4-BE49-F238E27FC236}">
                  <a16:creationId xmlns:a16="http://schemas.microsoft.com/office/drawing/2014/main" id="{381B3B52-B69C-28BE-03F9-F2D99BDDADA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0432" t="6237" r="19972" b="11043"/>
            <a:stretch/>
          </p:blipFill>
          <p:spPr>
            <a:xfrm>
              <a:off x="5051468" y="3429090"/>
              <a:ext cx="2009293" cy="199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9;p14">
              <a:extLst>
                <a:ext uri="{FF2B5EF4-FFF2-40B4-BE49-F238E27FC236}">
                  <a16:creationId xmlns:a16="http://schemas.microsoft.com/office/drawing/2014/main" id="{8D31FFA5-A772-F012-B07D-A1E9152C4A3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83612" t="5594" r="11662" b="9254"/>
            <a:stretch/>
          </p:blipFill>
          <p:spPr>
            <a:xfrm rot="5400000">
              <a:off x="5966348" y="4555031"/>
              <a:ext cx="208927" cy="2053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0;p14">
              <a:extLst>
                <a:ext uri="{FF2B5EF4-FFF2-40B4-BE49-F238E27FC236}">
                  <a16:creationId xmlns:a16="http://schemas.microsoft.com/office/drawing/2014/main" id="{93617FCE-C932-E3EE-1A38-F4A7104A47F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3736" t="7433" r="72530" b="4391"/>
            <a:stretch/>
          </p:blipFill>
          <p:spPr>
            <a:xfrm rot="5400000">
              <a:off x="6485754" y="1880700"/>
              <a:ext cx="102400" cy="938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371;p14">
              <a:extLst>
                <a:ext uri="{FF2B5EF4-FFF2-40B4-BE49-F238E27FC236}">
                  <a16:creationId xmlns:a16="http://schemas.microsoft.com/office/drawing/2014/main" id="{20622E8F-848C-8781-AE11-56A40AC305FE}"/>
                </a:ext>
              </a:extLst>
            </p:cNvPr>
            <p:cNvSpPr txBox="1"/>
            <p:nvPr/>
          </p:nvSpPr>
          <p:spPr>
            <a:xfrm>
              <a:off x="6014520" y="2230086"/>
              <a:ext cx="3726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0</a:t>
              </a:r>
              <a:endParaRPr sz="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" name="Google Shape;372;p14">
              <a:extLst>
                <a:ext uri="{FF2B5EF4-FFF2-40B4-BE49-F238E27FC236}">
                  <a16:creationId xmlns:a16="http://schemas.microsoft.com/office/drawing/2014/main" id="{7CD65C55-56DA-A614-2D67-04DF6166FF30}"/>
                </a:ext>
              </a:extLst>
            </p:cNvPr>
            <p:cNvSpPr txBox="1"/>
            <p:nvPr/>
          </p:nvSpPr>
          <p:spPr>
            <a:xfrm>
              <a:off x="6857248" y="2224458"/>
              <a:ext cx="3726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0" name="Google Shape;373;p14">
              <a:extLst>
                <a:ext uri="{FF2B5EF4-FFF2-40B4-BE49-F238E27FC236}">
                  <a16:creationId xmlns:a16="http://schemas.microsoft.com/office/drawing/2014/main" id="{D16B7804-F524-30B5-92E9-3485D491A21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83589" t="6016" r="11105" b="11002"/>
            <a:stretch/>
          </p:blipFill>
          <p:spPr>
            <a:xfrm rot="5400000">
              <a:off x="5448127" y="1871644"/>
              <a:ext cx="158551" cy="968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74;p14">
              <a:extLst>
                <a:ext uri="{FF2B5EF4-FFF2-40B4-BE49-F238E27FC236}">
                  <a16:creationId xmlns:a16="http://schemas.microsoft.com/office/drawing/2014/main" id="{7CA555F7-4E6B-B5E4-C3D0-F5250D92B38A}"/>
                </a:ext>
              </a:extLst>
            </p:cNvPr>
            <p:cNvSpPr txBox="1"/>
            <p:nvPr/>
          </p:nvSpPr>
          <p:spPr>
            <a:xfrm>
              <a:off x="4989024" y="2237163"/>
              <a:ext cx="3726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-3</a:t>
              </a:r>
              <a:endParaRPr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" name="Google Shape;375;p14">
              <a:extLst>
                <a:ext uri="{FF2B5EF4-FFF2-40B4-BE49-F238E27FC236}">
                  <a16:creationId xmlns:a16="http://schemas.microsoft.com/office/drawing/2014/main" id="{6037FDB3-0E2E-E5E1-3F41-0DA8161D65FF}"/>
                </a:ext>
              </a:extLst>
            </p:cNvPr>
            <p:cNvSpPr txBox="1"/>
            <p:nvPr/>
          </p:nvSpPr>
          <p:spPr>
            <a:xfrm>
              <a:off x="5824904" y="2230908"/>
              <a:ext cx="3726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</a:t>
              </a:r>
              <a:endParaRPr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5" name="Google Shape;378;p14">
              <a:extLst>
                <a:ext uri="{FF2B5EF4-FFF2-40B4-BE49-F238E27FC236}">
                  <a16:creationId xmlns:a16="http://schemas.microsoft.com/office/drawing/2014/main" id="{1AE55574-2A42-3077-7872-CF97F1F69762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10637" t="6585" r="20195" b="10688"/>
            <a:stretch/>
          </p:blipFill>
          <p:spPr>
            <a:xfrm>
              <a:off x="6071752" y="2452885"/>
              <a:ext cx="968151" cy="965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379;p14">
              <a:extLst>
                <a:ext uri="{FF2B5EF4-FFF2-40B4-BE49-F238E27FC236}">
                  <a16:creationId xmlns:a16="http://schemas.microsoft.com/office/drawing/2014/main" id="{25066AFA-534A-F241-4DBE-70A1DEE57FA0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11254" t="7358" r="20740" b="10694"/>
            <a:stretch/>
          </p:blipFill>
          <p:spPr>
            <a:xfrm>
              <a:off x="5060337" y="2445800"/>
              <a:ext cx="968151" cy="972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380;p14">
              <a:extLst>
                <a:ext uri="{FF2B5EF4-FFF2-40B4-BE49-F238E27FC236}">
                  <a16:creationId xmlns:a16="http://schemas.microsoft.com/office/drawing/2014/main" id="{D963E02D-00BD-08B4-8333-F91C27CA778F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 amt="50000"/>
            </a:blip>
            <a:srcRect l="30829" t="14441" r="30762" b="14520"/>
            <a:stretch/>
          </p:blipFill>
          <p:spPr>
            <a:xfrm>
              <a:off x="5081612" y="3464979"/>
              <a:ext cx="1941427" cy="1948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385;p14">
              <a:extLst>
                <a:ext uri="{FF2B5EF4-FFF2-40B4-BE49-F238E27FC236}">
                  <a16:creationId xmlns:a16="http://schemas.microsoft.com/office/drawing/2014/main" id="{55359857-778E-FE1C-D502-25FC355D2523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483807" y="2472323"/>
              <a:ext cx="522001" cy="51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388;p14">
              <a:extLst>
                <a:ext uri="{FF2B5EF4-FFF2-40B4-BE49-F238E27FC236}">
                  <a16:creationId xmlns:a16="http://schemas.microsoft.com/office/drawing/2014/main" id="{D6B6E6C4-A7A1-A32E-559B-4B91236635C5}"/>
                </a:ext>
              </a:extLst>
            </p:cNvPr>
            <p:cNvSpPr/>
            <p:nvPr/>
          </p:nvSpPr>
          <p:spPr>
            <a:xfrm>
              <a:off x="5704769" y="2990877"/>
              <a:ext cx="83400" cy="126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303030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" name="Google Shape;393;p14">
              <a:extLst>
                <a:ext uri="{FF2B5EF4-FFF2-40B4-BE49-F238E27FC236}">
                  <a16:creationId xmlns:a16="http://schemas.microsoft.com/office/drawing/2014/main" id="{C0B9009B-F883-7B89-04CE-8263EE0A8802}"/>
                </a:ext>
              </a:extLst>
            </p:cNvPr>
            <p:cNvCxnSpPr/>
            <p:nvPr/>
          </p:nvCxnSpPr>
          <p:spPr>
            <a:xfrm>
              <a:off x="6053948" y="3434564"/>
              <a:ext cx="1290" cy="1995745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51" name="Google Shape;362;p14">
            <a:extLst>
              <a:ext uri="{FF2B5EF4-FFF2-40B4-BE49-F238E27FC236}">
                <a16:creationId xmlns:a16="http://schemas.microsoft.com/office/drawing/2014/main" id="{D438E9E5-6867-BB84-48F5-8DBE986F3B16}"/>
              </a:ext>
            </a:extLst>
          </p:cNvPr>
          <p:cNvSpPr txBox="1"/>
          <p:nvPr/>
        </p:nvSpPr>
        <p:spPr>
          <a:xfrm>
            <a:off x="5322155" y="7084229"/>
            <a:ext cx="13947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1000" b="0" i="1" u="none" strike="noStrike" cap="none" baseline="-25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PEAK</a:t>
            </a:r>
            <a:endParaRPr sz="1000" b="0" i="1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0B753FE-340D-6B6E-2F2F-6645AA9147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1"/>
          <a:stretch/>
        </p:blipFill>
        <p:spPr>
          <a:xfrm>
            <a:off x="7414445" y="2660754"/>
            <a:ext cx="2340145" cy="2026972"/>
          </a:xfrm>
          <a:prstGeom prst="rect">
            <a:avLst/>
          </a:prstGeom>
        </p:spPr>
      </p:pic>
      <p:sp>
        <p:nvSpPr>
          <p:cNvPr id="56" name="Google Shape;360;p14">
            <a:extLst>
              <a:ext uri="{FF2B5EF4-FFF2-40B4-BE49-F238E27FC236}">
                <a16:creationId xmlns:a16="http://schemas.microsoft.com/office/drawing/2014/main" id="{2C640CD4-425E-56DF-8488-831D646145A3}"/>
              </a:ext>
            </a:extLst>
          </p:cNvPr>
          <p:cNvSpPr txBox="1"/>
          <p:nvPr/>
        </p:nvSpPr>
        <p:spPr>
          <a:xfrm>
            <a:off x="4741644" y="6906192"/>
            <a:ext cx="3726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-8</a:t>
            </a:r>
            <a:endParaRPr sz="10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361;p14">
            <a:extLst>
              <a:ext uri="{FF2B5EF4-FFF2-40B4-BE49-F238E27FC236}">
                <a16:creationId xmlns:a16="http://schemas.microsoft.com/office/drawing/2014/main" id="{5983A7A2-A602-709F-042F-049C84949F69}"/>
              </a:ext>
            </a:extLst>
          </p:cNvPr>
          <p:cNvSpPr txBox="1"/>
          <p:nvPr/>
        </p:nvSpPr>
        <p:spPr>
          <a:xfrm>
            <a:off x="7062167" y="6906192"/>
            <a:ext cx="3726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endParaRPr sz="10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AFB45FD-3502-D59E-775F-46FDAC1D078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7"/>
          <a:stretch/>
        </p:blipFill>
        <p:spPr>
          <a:xfrm>
            <a:off x="8089652" y="5365394"/>
            <a:ext cx="227799" cy="243241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3198729-D133-4C9E-F0AF-A026B2870068}"/>
              </a:ext>
            </a:extLst>
          </p:cNvPr>
          <p:cNvCxnSpPr/>
          <p:nvPr/>
        </p:nvCxnSpPr>
        <p:spPr>
          <a:xfrm flipV="1">
            <a:off x="7941743" y="5570345"/>
            <a:ext cx="684386" cy="843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8569913-3EC4-FC85-AD14-A8D7DC580A1B}"/>
              </a:ext>
            </a:extLst>
          </p:cNvPr>
          <p:cNvSpPr txBox="1"/>
          <p:nvPr/>
        </p:nvSpPr>
        <p:spPr>
          <a:xfrm>
            <a:off x="7856750" y="5608636"/>
            <a:ext cx="1331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10%.     </a:t>
            </a:r>
            <a:r>
              <a:rPr lang="en-L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52.88%</a:t>
            </a:r>
          </a:p>
          <a:p>
            <a:r>
              <a:rPr lang="en-L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     </a:t>
            </a:r>
            <a:r>
              <a:rPr lang="en-L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83.72%</a:t>
            </a:r>
          </a:p>
          <a:p>
            <a:r>
              <a:rPr lang="en-L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      </a:t>
            </a:r>
            <a:r>
              <a:rPr lang="en-L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96.93%</a:t>
            </a:r>
            <a:r>
              <a:rPr lang="en-LU" sz="600" dirty="0"/>
              <a:t>	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6CF76AC-5EBD-7153-5B89-91C458E5CD7C}"/>
              </a:ext>
            </a:extLst>
          </p:cNvPr>
          <p:cNvSpPr/>
          <p:nvPr/>
        </p:nvSpPr>
        <p:spPr>
          <a:xfrm>
            <a:off x="7414445" y="2564421"/>
            <a:ext cx="275509" cy="38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4" name="Google Shape;376;p14">
            <a:extLst>
              <a:ext uri="{FF2B5EF4-FFF2-40B4-BE49-F238E27FC236}">
                <a16:creationId xmlns:a16="http://schemas.microsoft.com/office/drawing/2014/main" id="{1568BD32-BF65-E08F-745E-ED577F2D9D18}"/>
              </a:ext>
            </a:extLst>
          </p:cNvPr>
          <p:cNvSpPr txBox="1"/>
          <p:nvPr/>
        </p:nvSpPr>
        <p:spPr>
          <a:xfrm>
            <a:off x="7924192" y="2375970"/>
            <a:ext cx="13947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1000" b="0" i="1" u="none" strike="noStrike" cap="none" baseline="-25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MEAN</a:t>
            </a:r>
            <a:endParaRPr sz="1000" b="0" i="1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362;p14">
            <a:extLst>
              <a:ext uri="{FF2B5EF4-FFF2-40B4-BE49-F238E27FC236}">
                <a16:creationId xmlns:a16="http://schemas.microsoft.com/office/drawing/2014/main" id="{B6EB439E-FF8B-D325-1D0E-4259B7B23204}"/>
              </a:ext>
            </a:extLst>
          </p:cNvPr>
          <p:cNvSpPr txBox="1"/>
          <p:nvPr/>
        </p:nvSpPr>
        <p:spPr>
          <a:xfrm>
            <a:off x="7910270" y="5101814"/>
            <a:ext cx="13947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" sz="1000" b="0" i="1" u="none" strike="noStrike" cap="none" baseline="-25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000" b="0" i="1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PEAK</a:t>
            </a:r>
            <a:endParaRPr sz="1000" b="0" i="1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042D424-F1C1-96BC-AFDB-5BD333F6B010}"/>
              </a:ext>
            </a:extLst>
          </p:cNvPr>
          <p:cNvSpPr txBox="1"/>
          <p:nvPr/>
        </p:nvSpPr>
        <p:spPr>
          <a:xfrm>
            <a:off x="4634553" y="1787266"/>
            <a:ext cx="19958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LES Pressures -Roof Top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73D809B-8515-6CD9-EF80-F322320FE2DC}"/>
              </a:ext>
            </a:extLst>
          </p:cNvPr>
          <p:cNvSpPr txBox="1"/>
          <p:nvPr/>
        </p:nvSpPr>
        <p:spPr>
          <a:xfrm>
            <a:off x="7704893" y="1787266"/>
            <a:ext cx="19958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LES vs Exp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580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24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External Pressure Coefficients –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Designed Values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26" name="Google Shape;182;p8">
            <a:extLst>
              <a:ext uri="{FF2B5EF4-FFF2-40B4-BE49-F238E27FC236}">
                <a16:creationId xmlns:a16="http://schemas.microsoft.com/office/drawing/2014/main" id="{DA60F76F-7582-4957-B82D-38F8CB6A96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428" t="6282" r="61973" b="4351"/>
          <a:stretch/>
        </p:blipFill>
        <p:spPr>
          <a:xfrm rot="5400000">
            <a:off x="4953223" y="-1105745"/>
            <a:ext cx="221400" cy="711842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1DBD4A69-9C2D-1161-D4E5-E9BAB0AB00A0}"/>
              </a:ext>
            </a:extLst>
          </p:cNvPr>
          <p:cNvSpPr txBox="1">
            <a:spLocks/>
          </p:cNvSpPr>
          <p:nvPr/>
        </p:nvSpPr>
        <p:spPr>
          <a:xfrm>
            <a:off x="682632" y="443524"/>
            <a:ext cx="8988557" cy="959160"/>
          </a:xfrm>
          <a:prstGeom prst="rect">
            <a:avLst/>
          </a:prstGeom>
        </p:spPr>
        <p:txBody>
          <a:bodyPr vert="horz" lIns="100803" tIns="50402" rIns="100803" bIns="50402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9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Aft>
                <a:spcPts val="0"/>
              </a:spcAft>
              <a:defRPr/>
            </a:pPr>
            <a:r>
              <a:rPr lang="en-US" sz="3600">
                <a:solidFill>
                  <a:srgbClr val="002060"/>
                </a:solidFill>
              </a:rPr>
              <a:t>High Rise building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9E8BE3-650F-E5FA-E71D-0B9EF0D73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981" y="2229784"/>
            <a:ext cx="1871104" cy="510301"/>
          </a:xfrm>
          <a:prstGeom prst="rect">
            <a:avLst/>
          </a:prstGeom>
        </p:spPr>
      </p:pic>
      <p:sp>
        <p:nvSpPr>
          <p:cNvPr id="48" name="Left Brace 47">
            <a:extLst>
              <a:ext uri="{FF2B5EF4-FFF2-40B4-BE49-F238E27FC236}">
                <a16:creationId xmlns:a16="http://schemas.microsoft.com/office/drawing/2014/main" id="{ECF05F0E-219F-D3C6-7030-D029737A3D49}"/>
              </a:ext>
            </a:extLst>
          </p:cNvPr>
          <p:cNvSpPr/>
          <p:nvPr/>
        </p:nvSpPr>
        <p:spPr>
          <a:xfrm rot="16200000">
            <a:off x="4743076" y="914984"/>
            <a:ext cx="554434" cy="7205691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1DB39E-7640-2B45-FDD6-84DD7F9B9FBA}"/>
              </a:ext>
            </a:extLst>
          </p:cNvPr>
          <p:cNvSpPr txBox="1"/>
          <p:nvPr/>
        </p:nvSpPr>
        <p:spPr>
          <a:xfrm>
            <a:off x="6259298" y="5560147"/>
            <a:ext cx="5040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+mj-lt"/>
                <a:sym typeface="News Cycle"/>
              </a:rPr>
              <a:t>Whole Wind Rose!</a:t>
            </a:r>
          </a:p>
          <a:p>
            <a:r>
              <a:rPr lang="en-GB" dirty="0">
                <a:solidFill>
                  <a:schemeClr val="accent2"/>
                </a:solidFill>
                <a:latin typeface="+mj-lt"/>
                <a:sym typeface="News Cycle"/>
              </a:rPr>
              <a:t>→ for each direction </a:t>
            </a:r>
          </a:p>
          <a:p>
            <a:r>
              <a:rPr lang="en-GB" dirty="0">
                <a:solidFill>
                  <a:schemeClr val="accent2"/>
                </a:solidFill>
                <a:latin typeface="+mj-lt"/>
                <a:sym typeface="News Cycle"/>
              </a:rPr>
              <a:t>– one simulation!</a:t>
            </a:r>
            <a:endParaRPr lang="en-LU" dirty="0">
              <a:solidFill>
                <a:schemeClr val="accent2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BEAD16-3938-FD04-DE26-5A46CD32E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790" y="4923123"/>
            <a:ext cx="2454875" cy="2257167"/>
          </a:xfrm>
          <a:prstGeom prst="rect">
            <a:avLst/>
          </a:prstGeom>
        </p:spPr>
      </p:pic>
      <p:pic>
        <p:nvPicPr>
          <p:cNvPr id="53" name="Google Shape;54;p13">
            <a:extLst>
              <a:ext uri="{FF2B5EF4-FFF2-40B4-BE49-F238E27FC236}">
                <a16:creationId xmlns:a16="http://schemas.microsoft.com/office/drawing/2014/main" id="{65F360E8-B789-AFFC-3D0F-B8209EA55F0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19692" y="2406452"/>
            <a:ext cx="2159993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5;p13">
            <a:extLst>
              <a:ext uri="{FF2B5EF4-FFF2-40B4-BE49-F238E27FC236}">
                <a16:creationId xmlns:a16="http://schemas.microsoft.com/office/drawing/2014/main" id="{0AC48AE9-C07E-4207-4BCB-6E8E6121CA0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3809" y="2427043"/>
            <a:ext cx="2159993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6;p13">
            <a:extLst>
              <a:ext uri="{FF2B5EF4-FFF2-40B4-BE49-F238E27FC236}">
                <a16:creationId xmlns:a16="http://schemas.microsoft.com/office/drawing/2014/main" id="{083F1C01-DF82-0BC6-DF23-9AC33454449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08261" y="2430468"/>
            <a:ext cx="2159993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;p13">
            <a:extLst>
              <a:ext uri="{FF2B5EF4-FFF2-40B4-BE49-F238E27FC236}">
                <a16:creationId xmlns:a16="http://schemas.microsoft.com/office/drawing/2014/main" id="{DF4DA733-16CB-25DB-B268-524F5E7AB6A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98942" y="2437319"/>
            <a:ext cx="2160000" cy="21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8;p13">
            <a:extLst>
              <a:ext uri="{FF2B5EF4-FFF2-40B4-BE49-F238E27FC236}">
                <a16:creationId xmlns:a16="http://schemas.microsoft.com/office/drawing/2014/main" id="{038A93A5-7142-ADC0-40E4-CFEE2E86E6E4}"/>
              </a:ext>
            </a:extLst>
          </p:cNvPr>
          <p:cNvGrpSpPr/>
          <p:nvPr/>
        </p:nvGrpSpPr>
        <p:grpSpPr>
          <a:xfrm>
            <a:off x="2474453" y="2776656"/>
            <a:ext cx="522001" cy="644853"/>
            <a:chOff x="5097151" y="1018931"/>
            <a:chExt cx="522001" cy="644853"/>
          </a:xfrm>
        </p:grpSpPr>
        <p:pic>
          <p:nvPicPr>
            <p:cNvPr id="58" name="Google Shape;59;p13">
              <a:extLst>
                <a:ext uri="{FF2B5EF4-FFF2-40B4-BE49-F238E27FC236}">
                  <a16:creationId xmlns:a16="http://schemas.microsoft.com/office/drawing/2014/main" id="{31B04E45-AED5-C148-BC47-7E1AF74A7EAD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097151" y="1018931"/>
              <a:ext cx="522001" cy="51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60;p13">
              <a:extLst>
                <a:ext uri="{FF2B5EF4-FFF2-40B4-BE49-F238E27FC236}">
                  <a16:creationId xmlns:a16="http://schemas.microsoft.com/office/drawing/2014/main" id="{B4F1F994-9DCB-CFCF-CE95-8EB610CCD1F3}"/>
                </a:ext>
              </a:extLst>
            </p:cNvPr>
            <p:cNvSpPr/>
            <p:nvPr/>
          </p:nvSpPr>
          <p:spPr>
            <a:xfrm>
              <a:off x="5318113" y="1537484"/>
              <a:ext cx="83400" cy="126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303030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4;p13">
            <a:extLst>
              <a:ext uri="{FF2B5EF4-FFF2-40B4-BE49-F238E27FC236}">
                <a16:creationId xmlns:a16="http://schemas.microsoft.com/office/drawing/2014/main" id="{2BAC6EEC-7740-41E7-1EA4-606317483FFA}"/>
              </a:ext>
            </a:extLst>
          </p:cNvPr>
          <p:cNvGrpSpPr/>
          <p:nvPr/>
        </p:nvGrpSpPr>
        <p:grpSpPr>
          <a:xfrm>
            <a:off x="6069725" y="2745558"/>
            <a:ext cx="522001" cy="580446"/>
            <a:chOff x="7381653" y="1018931"/>
            <a:chExt cx="522001" cy="580446"/>
          </a:xfrm>
        </p:grpSpPr>
        <p:pic>
          <p:nvPicPr>
            <p:cNvPr id="61" name="Google Shape;65;p13">
              <a:extLst>
                <a:ext uri="{FF2B5EF4-FFF2-40B4-BE49-F238E27FC236}">
                  <a16:creationId xmlns:a16="http://schemas.microsoft.com/office/drawing/2014/main" id="{BAC62500-E065-D0FC-49AF-389B46FDDA7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381653" y="1018931"/>
              <a:ext cx="522001" cy="51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Google Shape;66;p13">
              <a:extLst>
                <a:ext uri="{FF2B5EF4-FFF2-40B4-BE49-F238E27FC236}">
                  <a16:creationId xmlns:a16="http://schemas.microsoft.com/office/drawing/2014/main" id="{3F4EBC76-5448-3B7E-A69C-A7C8FAE5EC49}"/>
                </a:ext>
              </a:extLst>
            </p:cNvPr>
            <p:cNvSpPr/>
            <p:nvPr/>
          </p:nvSpPr>
          <p:spPr>
            <a:xfrm rot="1809171">
              <a:off x="7450241" y="1460947"/>
              <a:ext cx="83614" cy="125961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303030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61;p13">
            <a:extLst>
              <a:ext uri="{FF2B5EF4-FFF2-40B4-BE49-F238E27FC236}">
                <a16:creationId xmlns:a16="http://schemas.microsoft.com/office/drawing/2014/main" id="{C9635873-FF13-1642-2494-30D6562F6F33}"/>
              </a:ext>
            </a:extLst>
          </p:cNvPr>
          <p:cNvGrpSpPr/>
          <p:nvPr/>
        </p:nvGrpSpPr>
        <p:grpSpPr>
          <a:xfrm>
            <a:off x="4291808" y="2764052"/>
            <a:ext cx="522001" cy="620243"/>
            <a:chOff x="6239403" y="1018931"/>
            <a:chExt cx="522001" cy="620243"/>
          </a:xfrm>
        </p:grpSpPr>
        <p:pic>
          <p:nvPicPr>
            <p:cNvPr id="64" name="Google Shape;62;p13">
              <a:extLst>
                <a:ext uri="{FF2B5EF4-FFF2-40B4-BE49-F238E27FC236}">
                  <a16:creationId xmlns:a16="http://schemas.microsoft.com/office/drawing/2014/main" id="{9E16E0F2-FD25-2EA7-5833-3C24C597C71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39403" y="1018931"/>
              <a:ext cx="522001" cy="51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3;p13">
              <a:extLst>
                <a:ext uri="{FF2B5EF4-FFF2-40B4-BE49-F238E27FC236}">
                  <a16:creationId xmlns:a16="http://schemas.microsoft.com/office/drawing/2014/main" id="{29AB4C5D-B3D3-E32D-B6A2-D61C9473AFF4}"/>
                </a:ext>
              </a:extLst>
            </p:cNvPr>
            <p:cNvSpPr/>
            <p:nvPr/>
          </p:nvSpPr>
          <p:spPr>
            <a:xfrm rot="899066">
              <a:off x="6344964" y="1504123"/>
              <a:ext cx="83541" cy="126403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303030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7;p13">
            <a:extLst>
              <a:ext uri="{FF2B5EF4-FFF2-40B4-BE49-F238E27FC236}">
                <a16:creationId xmlns:a16="http://schemas.microsoft.com/office/drawing/2014/main" id="{E7F608BC-1264-7956-DE0C-74076C365AC1}"/>
              </a:ext>
            </a:extLst>
          </p:cNvPr>
          <p:cNvGrpSpPr/>
          <p:nvPr/>
        </p:nvGrpSpPr>
        <p:grpSpPr>
          <a:xfrm>
            <a:off x="7902911" y="2731383"/>
            <a:ext cx="531999" cy="528383"/>
            <a:chOff x="8513905" y="1018931"/>
            <a:chExt cx="531999" cy="528383"/>
          </a:xfrm>
        </p:grpSpPr>
        <p:pic>
          <p:nvPicPr>
            <p:cNvPr id="67" name="Google Shape;68;p13">
              <a:extLst>
                <a:ext uri="{FF2B5EF4-FFF2-40B4-BE49-F238E27FC236}">
                  <a16:creationId xmlns:a16="http://schemas.microsoft.com/office/drawing/2014/main" id="{F3B71849-D74D-DAA3-FCDC-701238AE708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523903" y="1018931"/>
              <a:ext cx="522001" cy="51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Google Shape;69;p13">
              <a:extLst>
                <a:ext uri="{FF2B5EF4-FFF2-40B4-BE49-F238E27FC236}">
                  <a16:creationId xmlns:a16="http://schemas.microsoft.com/office/drawing/2014/main" id="{6351AEB7-530E-C203-E56E-ED91B4B7AD5E}"/>
                </a:ext>
              </a:extLst>
            </p:cNvPr>
            <p:cNvSpPr/>
            <p:nvPr/>
          </p:nvSpPr>
          <p:spPr>
            <a:xfrm rot="2691253">
              <a:off x="8546320" y="1410105"/>
              <a:ext cx="83368" cy="126219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303030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360;p14">
            <a:extLst>
              <a:ext uri="{FF2B5EF4-FFF2-40B4-BE49-F238E27FC236}">
                <a16:creationId xmlns:a16="http://schemas.microsoft.com/office/drawing/2014/main" id="{25BA8777-989D-EA69-C56E-54843AE4F0E3}"/>
              </a:ext>
            </a:extLst>
          </p:cNvPr>
          <p:cNvSpPr txBox="1"/>
          <p:nvPr/>
        </p:nvSpPr>
        <p:spPr>
          <a:xfrm>
            <a:off x="1489156" y="2287888"/>
            <a:ext cx="3726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-8</a:t>
            </a:r>
            <a:endParaRPr sz="10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361;p14">
            <a:extLst>
              <a:ext uri="{FF2B5EF4-FFF2-40B4-BE49-F238E27FC236}">
                <a16:creationId xmlns:a16="http://schemas.microsoft.com/office/drawing/2014/main" id="{16D780D1-3375-3351-FE0E-69B631B1F48A}"/>
              </a:ext>
            </a:extLst>
          </p:cNvPr>
          <p:cNvSpPr txBox="1"/>
          <p:nvPr/>
        </p:nvSpPr>
        <p:spPr>
          <a:xfrm>
            <a:off x="8416406" y="2287888"/>
            <a:ext cx="3726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0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5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Bridge Aerodynamics - Flutter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25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" name="Object 23">
            <a:extLst>
              <a:ext uri="{FF2B5EF4-FFF2-40B4-BE49-F238E27FC236}">
                <a16:creationId xmlns:a16="http://schemas.microsoft.com/office/drawing/2014/main" id="{0C523892-FEA3-0FEB-C301-999646D56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929252"/>
              </p:ext>
            </p:extLst>
          </p:nvPr>
        </p:nvGraphicFramePr>
        <p:xfrm>
          <a:off x="4858327" y="3296620"/>
          <a:ext cx="7477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8" imgW="747522" imgH="686372" progId="Visio.Drawing.11">
                  <p:embed/>
                </p:oleObj>
              </mc:Choice>
              <mc:Fallback>
                <p:oleObj name="Visio" r:id="rId8" imgW="747522" imgH="686372" progId="Visio.Drawing.11">
                  <p:embed/>
                  <p:pic>
                    <p:nvPicPr>
                      <p:cNvPr id="11266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8327" y="3296620"/>
                        <a:ext cx="7477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0">
            <a:extLst>
              <a:ext uri="{FF2B5EF4-FFF2-40B4-BE49-F238E27FC236}">
                <a16:creationId xmlns:a16="http://schemas.microsoft.com/office/drawing/2014/main" id="{069C99B5-C654-5AB2-E717-94A9F8EB5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44602"/>
              </p:ext>
            </p:extLst>
          </p:nvPr>
        </p:nvGraphicFramePr>
        <p:xfrm>
          <a:off x="4522076" y="5676301"/>
          <a:ext cx="286067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0" imgW="3742754" imgH="769810" progId="Visio.Drawing.11">
                  <p:embed/>
                </p:oleObj>
              </mc:Choice>
              <mc:Fallback>
                <p:oleObj name="Visio" r:id="rId10" imgW="3742754" imgH="769810" progId="Visio.Drawing.11">
                  <p:embed/>
                  <p:pic>
                    <p:nvPicPr>
                      <p:cNvPr id="11268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076" y="5676301"/>
                        <a:ext cx="2860675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7">
            <a:extLst>
              <a:ext uri="{FF2B5EF4-FFF2-40B4-BE49-F238E27FC236}">
                <a16:creationId xmlns:a16="http://schemas.microsoft.com/office/drawing/2014/main" id="{569D61E8-4DFD-5420-DFA9-9B75BECB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79918" y="5639131"/>
            <a:ext cx="300070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7">
            <a:extLst>
              <a:ext uri="{FF2B5EF4-FFF2-40B4-BE49-F238E27FC236}">
                <a16:creationId xmlns:a16="http://schemas.microsoft.com/office/drawing/2014/main" id="{47BC643A-15E5-79FA-9625-554DB0420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910" y="6960362"/>
            <a:ext cx="8704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dirty="0">
                <a:latin typeface="+mj-lt"/>
              </a:rPr>
              <a:t>*) </a:t>
            </a:r>
            <a:r>
              <a:rPr lang="de-DE" dirty="0" err="1">
                <a:latin typeface="+mj-lt"/>
              </a:rPr>
              <a:t>ploted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values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related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to</a:t>
            </a:r>
            <a:r>
              <a:rPr lang="de-DE" dirty="0">
                <a:latin typeface="+mj-lt"/>
              </a:rPr>
              <a:t> URANS </a:t>
            </a:r>
            <a:r>
              <a:rPr lang="de-DE" dirty="0" err="1">
                <a:latin typeface="+mj-lt"/>
              </a:rPr>
              <a:t>results</a:t>
            </a:r>
            <a:endParaRPr lang="de-DE" dirty="0">
              <a:latin typeface="+mj-lt"/>
            </a:endParaRPr>
          </a:p>
        </p:txBody>
      </p:sp>
      <p:pic>
        <p:nvPicPr>
          <p:cNvPr id="6" name="S7_Heave_Indeo5_duzi">
            <a:hlinkClick r:id="" action="ppaction://media"/>
            <a:extLst>
              <a:ext uri="{FF2B5EF4-FFF2-40B4-BE49-F238E27FC236}">
                <a16:creationId xmlns:a16="http://schemas.microsoft.com/office/drawing/2014/main" id="{4CD798E5-163B-FDA3-47DB-647710D3097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80024" y="2233482"/>
            <a:ext cx="4106513" cy="3032999"/>
          </a:xfrm>
          <a:prstGeom prst="rect">
            <a:avLst/>
          </a:prstGeom>
        </p:spPr>
      </p:pic>
      <p:pic>
        <p:nvPicPr>
          <p:cNvPr id="9" name="Tacoma Bridge Collapse_ The Wobbliest Bridge in the World? (1940) | British PathÃ©">
            <a:hlinkClick r:id="" action="ppaction://media"/>
            <a:extLst>
              <a:ext uri="{FF2B5EF4-FFF2-40B4-BE49-F238E27FC236}">
                <a16:creationId xmlns:a16="http://schemas.microsoft.com/office/drawing/2014/main" id="{E37C1C3A-59EF-FE8A-51FA-80D39D7BC42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2632" y="2233482"/>
            <a:ext cx="3990067" cy="2992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CB2C38-2A57-F804-A338-00462CB9CC32}"/>
              </a:ext>
            </a:extLst>
          </p:cNvPr>
          <p:cNvSpPr txBox="1"/>
          <p:nvPr/>
        </p:nvSpPr>
        <p:spPr>
          <a:xfrm>
            <a:off x="614056" y="1647173"/>
            <a:ext cx="9014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Tacoma Narrows collapse 1940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32C00F-600F-8199-DB23-D452F3703601}"/>
              </a:ext>
            </a:extLst>
          </p:cNvPr>
          <p:cNvSpPr txBox="1"/>
          <p:nvPr/>
        </p:nvSpPr>
        <p:spPr>
          <a:xfrm>
            <a:off x="5675489" y="1647173"/>
            <a:ext cx="9014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Virtual WT vs Experiments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850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Bridge Aerodynamics - Flutter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26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0B59EA-80A1-EB46-7140-A4753250A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41" y="6329649"/>
            <a:ext cx="7772400" cy="294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48B98A-C618-9655-EA8B-CA46D43C9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"/>
          <a:stretch/>
        </p:blipFill>
        <p:spPr>
          <a:xfrm>
            <a:off x="415230" y="4327607"/>
            <a:ext cx="3797955" cy="528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57E083-3F54-C47A-98B0-A441D6A4A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1" y="2899665"/>
            <a:ext cx="1748020" cy="11362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7B8FA6-4C87-6344-0FA0-226D31F1B1FB}"/>
              </a:ext>
            </a:extLst>
          </p:cNvPr>
          <p:cNvSpPr txBox="1"/>
          <p:nvPr/>
        </p:nvSpPr>
        <p:spPr>
          <a:xfrm>
            <a:off x="588036" y="1825462"/>
            <a:ext cx="5040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b="1" dirty="0">
                <a:solidFill>
                  <a:schemeClr val="accent2"/>
                </a:solidFill>
                <a:latin typeface="+mj-lt"/>
              </a:rPr>
              <a:t>Aeroelastic Lift Force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2BA073-2BD3-0D8A-06EF-93158BD1ACB2}"/>
              </a:ext>
            </a:extLst>
          </p:cNvPr>
          <p:cNvCxnSpPr/>
          <p:nvPr/>
        </p:nvCxnSpPr>
        <p:spPr>
          <a:xfrm>
            <a:off x="2611254" y="4837015"/>
            <a:ext cx="363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3D039C-D3CD-AFE2-9C59-58C838510801}"/>
              </a:ext>
            </a:extLst>
          </p:cNvPr>
          <p:cNvCxnSpPr/>
          <p:nvPr/>
        </p:nvCxnSpPr>
        <p:spPr>
          <a:xfrm>
            <a:off x="3537229" y="4837015"/>
            <a:ext cx="36343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0E1162-F001-5CE7-64D9-AB22894DDEDA}"/>
              </a:ext>
            </a:extLst>
          </p:cNvPr>
          <p:cNvGrpSpPr/>
          <p:nvPr/>
        </p:nvGrpSpPr>
        <p:grpSpPr>
          <a:xfrm>
            <a:off x="4213185" y="2094044"/>
            <a:ext cx="6247568" cy="4084785"/>
            <a:chOff x="4213185" y="2094044"/>
            <a:chExt cx="6247568" cy="4084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5E1FA7-28CF-F986-5D27-8BB20D9D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185" y="2682965"/>
              <a:ext cx="5458004" cy="3495864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E877837-45E4-9F28-01E8-3D54B89517BC}"/>
                </a:ext>
              </a:extLst>
            </p:cNvPr>
            <p:cNvCxnSpPr/>
            <p:nvPr/>
          </p:nvCxnSpPr>
          <p:spPr>
            <a:xfrm>
              <a:off x="6285052" y="2523282"/>
              <a:ext cx="0" cy="31251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412DC19-F642-52D7-1406-E57EBD570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5052" y="3311513"/>
              <a:ext cx="1928" cy="222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132E35-54EB-DC12-9CB2-746FF5474352}"/>
                </a:ext>
              </a:extLst>
            </p:cNvPr>
            <p:cNvSpPr txBox="1"/>
            <p:nvPr/>
          </p:nvSpPr>
          <p:spPr>
            <a:xfrm>
              <a:off x="5419979" y="2094044"/>
              <a:ext cx="50407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LU" b="1" dirty="0">
                  <a:solidFill>
                    <a:srgbClr val="C00000"/>
                  </a:solidFill>
                  <a:latin typeface="+mj-lt"/>
                </a:rPr>
                <a:t>One Simulation!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4C867F-2878-D3F0-01A3-E19C22824042}"/>
                </a:ext>
              </a:extLst>
            </p:cNvPr>
            <p:cNvSpPr/>
            <p:nvPr/>
          </p:nvSpPr>
          <p:spPr>
            <a:xfrm>
              <a:off x="5185458" y="2523282"/>
              <a:ext cx="324091" cy="376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AC962E-955A-3669-56C3-39BE982ED645}"/>
                </a:ext>
              </a:extLst>
            </p:cNvPr>
            <p:cNvSpPr/>
            <p:nvPr/>
          </p:nvSpPr>
          <p:spPr>
            <a:xfrm>
              <a:off x="6496910" y="2574544"/>
              <a:ext cx="3174278" cy="376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1423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HPC Usage – Absolute Necessity!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27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588036" y="1672230"/>
            <a:ext cx="9014405" cy="558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High – Rise Building 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</a:rPr>
              <a:t>Pre-calculation - Course Mesh: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tx2"/>
                </a:solidFill>
                <a:latin typeface="+mn-lt"/>
              </a:rPr>
              <a:t>4,8x10</a:t>
            </a:r>
            <a:r>
              <a:rPr lang="en-US" baseline="30000" dirty="0">
                <a:solidFill>
                  <a:schemeClr val="tx2"/>
                </a:solidFill>
                <a:latin typeface="+mn-lt"/>
              </a:rPr>
              <a:t>6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cells,  5575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CPUh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</a:rPr>
              <a:t>Main Calculation - Fine Mesh:</a:t>
            </a:r>
          </a:p>
          <a:p>
            <a:r>
              <a:rPr lang="en-US" dirty="0">
                <a:solidFill>
                  <a:schemeClr val="tx2"/>
                </a:solidFill>
                <a:latin typeface="+mn-lt"/>
              </a:rPr>
              <a:t>10x10</a:t>
            </a:r>
            <a:r>
              <a:rPr lang="en-US" baseline="30000" dirty="0">
                <a:solidFill>
                  <a:schemeClr val="tx2"/>
                </a:solidFill>
                <a:latin typeface="+mn-lt"/>
              </a:rPr>
              <a:t>6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cells,  50000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CPUh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endParaRPr lang="en-US" sz="1000" b="1" dirty="0">
              <a:solidFill>
                <a:schemeClr val="accent2"/>
              </a:solidFill>
              <a:latin typeface="+mn-lt"/>
            </a:endParaRPr>
          </a:p>
          <a:p>
            <a:r>
              <a:rPr lang="en-US" b="1" dirty="0">
                <a:solidFill>
                  <a:srgbClr val="C00000"/>
                </a:solidFill>
                <a:latin typeface="+mn-lt"/>
              </a:rPr>
              <a:t>→ for only one wind direction!</a:t>
            </a:r>
          </a:p>
          <a:p>
            <a:endParaRPr lang="en-US" b="1" dirty="0">
              <a:solidFill>
                <a:schemeClr val="accent2"/>
              </a:solidFill>
              <a:latin typeface="+mn-lt"/>
            </a:endParaRPr>
          </a:p>
          <a:p>
            <a:endParaRPr lang="en-US" b="1" dirty="0">
              <a:solidFill>
                <a:schemeClr val="accent2"/>
              </a:solidFill>
              <a:latin typeface="+mn-lt"/>
            </a:endParaRPr>
          </a:p>
          <a:p>
            <a:endParaRPr lang="en-US" b="1" dirty="0">
              <a:solidFill>
                <a:schemeClr val="accent2"/>
              </a:solidFill>
              <a:latin typeface="+mn-lt"/>
            </a:endParaRPr>
          </a:p>
          <a:p>
            <a:endParaRPr lang="en-US" b="1" dirty="0">
              <a:solidFill>
                <a:schemeClr val="accent2"/>
              </a:solidFill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2" name="Google Shape;352;p14">
            <a:extLst>
              <a:ext uri="{FF2B5EF4-FFF2-40B4-BE49-F238E27FC236}">
                <a16:creationId xmlns:a16="http://schemas.microsoft.com/office/drawing/2014/main" id="{093342B5-1FEE-7F4C-344C-E28DF0574CE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50544"/>
          <a:stretch/>
        </p:blipFill>
        <p:spPr>
          <a:xfrm>
            <a:off x="6081006" y="1842426"/>
            <a:ext cx="3170905" cy="255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F1838-E5C8-08D2-73AE-650D5CA45220}"/>
              </a:ext>
            </a:extLst>
          </p:cNvPr>
          <p:cNvSpPr txBox="1"/>
          <p:nvPr/>
        </p:nvSpPr>
        <p:spPr>
          <a:xfrm>
            <a:off x="682632" y="4396971"/>
            <a:ext cx="5040774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Bridge 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</a:rPr>
              <a:t>Pre-calculation - Course Mesh: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tx2"/>
                </a:solidFill>
                <a:latin typeface="+mn-lt"/>
              </a:rPr>
              <a:t>0,5x10</a:t>
            </a:r>
            <a:r>
              <a:rPr lang="en-US" baseline="30000" dirty="0">
                <a:solidFill>
                  <a:schemeClr val="tx2"/>
                </a:solidFill>
                <a:latin typeface="+mn-lt"/>
              </a:rPr>
              <a:t>6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cells,  1300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CPUh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</a:rPr>
              <a:t>Main Calculation - Fine Mesh:</a:t>
            </a:r>
          </a:p>
          <a:p>
            <a:r>
              <a:rPr lang="en-US" dirty="0">
                <a:solidFill>
                  <a:schemeClr val="tx2"/>
                </a:solidFill>
                <a:latin typeface="+mn-lt"/>
              </a:rPr>
              <a:t>1,2x10</a:t>
            </a:r>
            <a:r>
              <a:rPr lang="en-US" baseline="30000" dirty="0">
                <a:solidFill>
                  <a:schemeClr val="tx2"/>
                </a:solidFill>
                <a:latin typeface="+mn-lt"/>
              </a:rPr>
              <a:t>6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cells,  13440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CPUh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endParaRPr lang="en-US" sz="1000" b="1" dirty="0">
              <a:solidFill>
                <a:schemeClr val="accent2"/>
              </a:solidFill>
              <a:latin typeface="+mn-lt"/>
            </a:endParaRPr>
          </a:p>
          <a:p>
            <a:r>
              <a:rPr lang="en-US" b="1" dirty="0">
                <a:solidFill>
                  <a:srgbClr val="C00000"/>
                </a:solidFill>
                <a:latin typeface="+mn-lt"/>
              </a:rPr>
              <a:t>→ for only one moving mesh case!</a:t>
            </a:r>
          </a:p>
        </p:txBody>
      </p:sp>
      <p:pic>
        <p:nvPicPr>
          <p:cNvPr id="5" name="Inhaltsplatzhalter 15" descr="Ux_0degrees.tif">
            <a:extLst>
              <a:ext uri="{FF2B5EF4-FFF2-40B4-BE49-F238E27FC236}">
                <a16:creationId xmlns:a16="http://schemas.microsoft.com/office/drawing/2014/main" id="{F4CC0D3B-A5E2-943C-F683-A63F7DF0A00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6081006" y="4856344"/>
            <a:ext cx="3141651" cy="154031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49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Next Steps… – Machine Learning, Data Assimilation…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28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E4C0D9-336C-D8ED-1036-5DBDFD569F93}"/>
              </a:ext>
            </a:extLst>
          </p:cNvPr>
          <p:cNvSpPr txBox="1">
            <a:spLocks/>
          </p:cNvSpPr>
          <p:nvPr/>
        </p:nvSpPr>
        <p:spPr>
          <a:xfrm>
            <a:off x="-266293" y="6280041"/>
            <a:ext cx="8988557" cy="959160"/>
          </a:xfrm>
          <a:prstGeom prst="rect">
            <a:avLst/>
          </a:prstGeom>
        </p:spPr>
        <p:txBody>
          <a:bodyPr vert="horz" lIns="100803" tIns="50402" rIns="100803" bIns="50402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DCA0D1-C1DA-6D8C-7713-E7566F37F880}"/>
              </a:ext>
            </a:extLst>
          </p:cNvPr>
          <p:cNvSpPr txBox="1"/>
          <p:nvPr/>
        </p:nvSpPr>
        <p:spPr>
          <a:xfrm>
            <a:off x="614056" y="1647173"/>
            <a:ext cx="90144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How to p</a:t>
            </a:r>
            <a:r>
              <a:rPr lang="en-US" sz="2000" dirty="0">
                <a:latin typeface="+mn-lt"/>
              </a:rPr>
              <a:t>redict the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urban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wind flow patterns </a:t>
            </a:r>
            <a:r>
              <a:rPr lang="en-US" sz="2000" dirty="0">
                <a:latin typeface="+mn-lt"/>
              </a:rPr>
              <a:t>accurately but with a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reasonable computational cost</a:t>
            </a:r>
            <a:r>
              <a:rPr lang="en-US" dirty="0">
                <a:latin typeface="+mn-lt"/>
              </a:rPr>
              <a:t>?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How can we use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previous knowledge </a:t>
            </a:r>
            <a:r>
              <a:rPr lang="en-US" dirty="0">
                <a:latin typeface="+mn-lt"/>
              </a:rPr>
              <a:t>in diverse urban landscape (application in </a:t>
            </a:r>
            <a:r>
              <a:rPr lang="en-US" dirty="0" err="1">
                <a:latin typeface="+mn-lt"/>
              </a:rPr>
              <a:t>optimisation</a:t>
            </a:r>
            <a:r>
              <a:rPr lang="en-US" dirty="0">
                <a:latin typeface="+mn-lt"/>
              </a:rPr>
              <a:t> studies)?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6A3DC6-EFBF-0810-7878-11FA9DB54BB2}"/>
              </a:ext>
            </a:extLst>
          </p:cNvPr>
          <p:cNvGrpSpPr/>
          <p:nvPr/>
        </p:nvGrpSpPr>
        <p:grpSpPr>
          <a:xfrm>
            <a:off x="5998801" y="4467186"/>
            <a:ext cx="3629660" cy="1556200"/>
            <a:chOff x="4130796" y="4851188"/>
            <a:chExt cx="3857239" cy="158941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F84019-E64A-035D-C4D2-BCE462621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796" y="4851188"/>
              <a:ext cx="3857239" cy="1589415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3B05E6-62FC-4D18-467F-ED1A834814F2}"/>
                </a:ext>
              </a:extLst>
            </p:cNvPr>
            <p:cNvSpPr/>
            <p:nvPr/>
          </p:nvSpPr>
          <p:spPr>
            <a:xfrm>
              <a:off x="4130796" y="4877643"/>
              <a:ext cx="3779831" cy="148582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E6E54E9-1B9C-1E60-B03E-A191C40F717C}"/>
                </a:ext>
              </a:extLst>
            </p:cNvPr>
            <p:cNvCxnSpPr>
              <a:cxnSpLocks/>
            </p:cNvCxnSpPr>
            <p:nvPr/>
          </p:nvCxnSpPr>
          <p:spPr>
            <a:xfrm>
              <a:off x="4210493" y="5889332"/>
              <a:ext cx="47566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98C2EEA-387F-4DF1-CD93-79E9252E3E86}"/>
                </a:ext>
              </a:extLst>
            </p:cNvPr>
            <p:cNvCxnSpPr>
              <a:cxnSpLocks/>
            </p:cNvCxnSpPr>
            <p:nvPr/>
          </p:nvCxnSpPr>
          <p:spPr>
            <a:xfrm>
              <a:off x="4203404" y="6064106"/>
              <a:ext cx="43512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C6090E4-BBB4-E4E5-1C47-DABBB0CE11E0}"/>
                </a:ext>
              </a:extLst>
            </p:cNvPr>
            <p:cNvCxnSpPr>
              <a:cxnSpLocks/>
            </p:cNvCxnSpPr>
            <p:nvPr/>
          </p:nvCxnSpPr>
          <p:spPr>
            <a:xfrm>
              <a:off x="4203403" y="6232161"/>
              <a:ext cx="374803" cy="8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1A98639-BA36-7E7E-343E-1EABBA60D163}"/>
                </a:ext>
              </a:extLst>
            </p:cNvPr>
            <p:cNvCxnSpPr>
              <a:cxnSpLocks/>
            </p:cNvCxnSpPr>
            <p:nvPr/>
          </p:nvCxnSpPr>
          <p:spPr>
            <a:xfrm>
              <a:off x="4203403" y="5723862"/>
              <a:ext cx="50497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3A4D803-31A5-B17E-7BC4-DF3D4879C003}"/>
                </a:ext>
              </a:extLst>
            </p:cNvPr>
            <p:cNvCxnSpPr>
              <a:cxnSpLocks/>
            </p:cNvCxnSpPr>
            <p:nvPr/>
          </p:nvCxnSpPr>
          <p:spPr>
            <a:xfrm>
              <a:off x="4203403" y="5565112"/>
              <a:ext cx="53037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B426C4F-0001-1481-A559-9BE23CD59481}"/>
                </a:ext>
              </a:extLst>
            </p:cNvPr>
            <p:cNvCxnSpPr>
              <a:cxnSpLocks/>
            </p:cNvCxnSpPr>
            <p:nvPr/>
          </p:nvCxnSpPr>
          <p:spPr>
            <a:xfrm>
              <a:off x="4210493" y="5384137"/>
              <a:ext cx="53037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FDD9765-A7F2-9E56-C906-8CFFC52F9884}"/>
              </a:ext>
            </a:extLst>
          </p:cNvPr>
          <p:cNvSpPr txBox="1"/>
          <p:nvPr/>
        </p:nvSpPr>
        <p:spPr>
          <a:xfrm>
            <a:off x="614056" y="3143244"/>
            <a:ext cx="5173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+mj-lt"/>
              </a:rPr>
              <a:t>3 LES high-fidelity sim. </a:t>
            </a:r>
          </a:p>
          <a:p>
            <a:r>
              <a:rPr lang="en-GB" sz="2000" dirty="0">
                <a:solidFill>
                  <a:srgbClr val="C00000"/>
                </a:solidFill>
                <a:latin typeface="+mj-lt"/>
              </a:rPr>
              <a:t>for 7 wind directions! </a:t>
            </a:r>
            <a:endParaRPr lang="en-LU" dirty="0"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D35B7C-A7DA-8C68-C5FA-2B52AA361E39}"/>
              </a:ext>
            </a:extLst>
          </p:cNvPr>
          <p:cNvSpPr txBox="1"/>
          <p:nvPr/>
        </p:nvSpPr>
        <p:spPr>
          <a:xfrm>
            <a:off x="682632" y="5966025"/>
            <a:ext cx="92715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How can we use knowledge from experiments (or high-fidelity sim.) to speed-up and enhance the simulations?</a:t>
            </a:r>
            <a:endParaRPr lang="en-US" sz="2000" dirty="0">
              <a:latin typeface="+mn-lt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3C09F9A-644C-7EB1-DCAD-AF13481A5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78" y="6330852"/>
            <a:ext cx="3527370" cy="116500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8A8A27E-40E3-7493-8EEC-7BBE666A3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9" y="1956207"/>
            <a:ext cx="5605359" cy="196996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117379E-51D8-963C-E20D-28289F3EB424}"/>
              </a:ext>
            </a:extLst>
          </p:cNvPr>
          <p:cNvSpPr txBox="1"/>
          <p:nvPr/>
        </p:nvSpPr>
        <p:spPr>
          <a:xfrm>
            <a:off x="614056" y="5158498"/>
            <a:ext cx="5173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+mj-lt"/>
              </a:rPr>
              <a:t>Transfer Learning</a:t>
            </a:r>
            <a:endParaRPr lang="en-LU" dirty="0"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FB9A0F-E94A-7AA9-D013-7E5628B1812A}"/>
              </a:ext>
            </a:extLst>
          </p:cNvPr>
          <p:cNvSpPr txBox="1"/>
          <p:nvPr/>
        </p:nvSpPr>
        <p:spPr>
          <a:xfrm>
            <a:off x="682632" y="6775171"/>
            <a:ext cx="5173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+mj-lt"/>
              </a:rPr>
              <a:t>Data Assimilation</a:t>
            </a:r>
            <a:endParaRPr lang="en-LU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727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Wind Engineering Group 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29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251A5-5DA8-9ABE-CED5-A278DAF44CAA}"/>
              </a:ext>
            </a:extLst>
          </p:cNvPr>
          <p:cNvSpPr txBox="1"/>
          <p:nvPr/>
        </p:nvSpPr>
        <p:spPr>
          <a:xfrm>
            <a:off x="796380" y="6844924"/>
            <a:ext cx="5040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b="1" dirty="0">
                <a:solidFill>
                  <a:schemeClr val="accent2"/>
                </a:solidFill>
                <a:latin typeface="+mj-lt"/>
              </a:rPr>
              <a:t>Faculty of Civil Engineering</a:t>
            </a:r>
          </a:p>
          <a:p>
            <a:r>
              <a:rPr lang="en-LU" b="1" dirty="0">
                <a:solidFill>
                  <a:schemeClr val="accent2"/>
                </a:solidFill>
                <a:latin typeface="+mj-lt"/>
              </a:rPr>
              <a:t>University of Belgrade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F2FAF-B20F-33BE-AA3C-3CA9DD53F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0" y="4266164"/>
            <a:ext cx="1886947" cy="1886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9B353-0B64-3F9D-FF36-BDB29721F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5" y="1768167"/>
            <a:ext cx="2070100" cy="186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4020BD-6012-A3E2-293A-5B1AA3A448F3}"/>
              </a:ext>
            </a:extLst>
          </p:cNvPr>
          <p:cNvSpPr txBox="1"/>
          <p:nvPr/>
        </p:nvSpPr>
        <p:spPr>
          <a:xfrm>
            <a:off x="682632" y="3560712"/>
            <a:ext cx="5040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dirty="0">
                <a:solidFill>
                  <a:schemeClr val="accent2"/>
                </a:solidFill>
                <a:latin typeface="+mj-lt"/>
              </a:rPr>
              <a:t>Kristina </a:t>
            </a:r>
          </a:p>
          <a:p>
            <a:r>
              <a:rPr lang="en-LU" dirty="0">
                <a:solidFill>
                  <a:schemeClr val="accent2"/>
                </a:solidFill>
                <a:latin typeface="+mj-lt"/>
              </a:rPr>
              <a:t>Kostadinović Vranešević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D0E0E-A39C-B895-A08E-78F6D29C0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94" y="1768167"/>
            <a:ext cx="2070100" cy="1841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80703-E64C-24DF-88CE-28A50CC6561F}"/>
              </a:ext>
            </a:extLst>
          </p:cNvPr>
          <p:cNvSpPr txBox="1"/>
          <p:nvPr/>
        </p:nvSpPr>
        <p:spPr>
          <a:xfrm>
            <a:off x="3328342" y="3543939"/>
            <a:ext cx="5040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dirty="0">
                <a:solidFill>
                  <a:schemeClr val="accent2"/>
                </a:solidFill>
                <a:latin typeface="+mj-lt"/>
              </a:rPr>
              <a:t>Miloš Jočković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80D1E-C102-0719-E296-45854CBED1CF}"/>
              </a:ext>
            </a:extLst>
          </p:cNvPr>
          <p:cNvSpPr txBox="1"/>
          <p:nvPr/>
        </p:nvSpPr>
        <p:spPr>
          <a:xfrm>
            <a:off x="807955" y="6100871"/>
            <a:ext cx="5040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dirty="0">
                <a:solidFill>
                  <a:schemeClr val="accent2"/>
                </a:solidFill>
                <a:latin typeface="+mj-lt"/>
              </a:rPr>
              <a:t>Anina </a:t>
            </a:r>
          </a:p>
          <a:p>
            <a:r>
              <a:rPr lang="en-LU" dirty="0">
                <a:solidFill>
                  <a:schemeClr val="accent2"/>
                </a:solidFill>
                <a:latin typeface="+mj-lt"/>
              </a:rPr>
              <a:t>Šarkić Glumac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25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Let Me Introduce Myself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3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925314-3B68-1EAE-02C6-0B44BA0DE77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2631" y="1672230"/>
            <a:ext cx="9397994" cy="54648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LU" sz="2000" b="1" dirty="0">
                <a:solidFill>
                  <a:srgbClr val="002060"/>
                </a:solidFill>
              </a:rPr>
              <a:t>Current Research projects</a:t>
            </a:r>
            <a:endParaRPr lang="en-LU" sz="1000" dirty="0">
              <a:solidFill>
                <a:srgbClr val="002060"/>
              </a:solidFill>
            </a:endParaRPr>
          </a:p>
          <a:p>
            <a:r>
              <a:rPr lang="en-LU" sz="2000" dirty="0">
                <a:solidFill>
                  <a:schemeClr val="accent5"/>
                </a:solidFill>
              </a:rPr>
              <a:t>SeaDream –</a:t>
            </a:r>
            <a:r>
              <a:rPr lang="en-GB" sz="2000" dirty="0">
                <a:solidFill>
                  <a:schemeClr val="accent5"/>
                </a:solidFill>
              </a:rPr>
              <a:t> HORIZON-MSCA-SE-2023 (Partner)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5"/>
                </a:solidFill>
              </a:rPr>
              <a:t>Sustainable Marine Energy and Ecosystem Resilience Advancement through Digital Technologies and Real- Time Crisis Management </a:t>
            </a:r>
            <a:endParaRPr lang="en-LU" sz="2000" dirty="0">
              <a:solidFill>
                <a:schemeClr val="accent5"/>
              </a:solidFill>
            </a:endParaRPr>
          </a:p>
          <a:p>
            <a:r>
              <a:rPr lang="en-LU" sz="2000" dirty="0">
                <a:solidFill>
                  <a:schemeClr val="accent5"/>
                </a:solidFill>
              </a:rPr>
              <a:t>ERIES –</a:t>
            </a:r>
            <a:r>
              <a:rPr lang="en-GB" sz="2000" dirty="0">
                <a:solidFill>
                  <a:schemeClr val="accent5"/>
                </a:solidFill>
              </a:rPr>
              <a:t> HORIZON-INFRA-2021 (PI of sub-project)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LU" sz="2000" dirty="0">
                <a:solidFill>
                  <a:schemeClr val="accent5"/>
                </a:solidFill>
              </a:rPr>
              <a:t>ERIES – FLOATINGSOLAR: </a:t>
            </a:r>
            <a:r>
              <a:rPr lang="en-GB" sz="2000" dirty="0">
                <a:solidFill>
                  <a:schemeClr val="accent5"/>
                </a:solidFill>
              </a:rPr>
              <a:t>Wind and wave effects on FLOATING SOLAR panels 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</a:rPr>
              <a:t>Previous Research projects</a:t>
            </a:r>
          </a:p>
          <a:p>
            <a:r>
              <a:rPr lang="en-LU" sz="2000" dirty="0">
                <a:solidFill>
                  <a:schemeClr val="accent5"/>
                </a:solidFill>
              </a:rPr>
              <a:t>DATA4WIND –</a:t>
            </a:r>
            <a:r>
              <a:rPr lang="en-GB" sz="2000" dirty="0">
                <a:solidFill>
                  <a:schemeClr val="accent5"/>
                </a:solidFill>
              </a:rPr>
              <a:t> H2020-MSCA-IF-2019 (PI)</a:t>
            </a:r>
            <a:endParaRPr lang="en-LU" sz="2000" dirty="0">
              <a:solidFill>
                <a:schemeClr val="accent5"/>
              </a:solidFill>
            </a:endParaRPr>
          </a:p>
          <a:p>
            <a:r>
              <a:rPr lang="en-LU" sz="2000" dirty="0">
                <a:solidFill>
                  <a:schemeClr val="accent5"/>
                </a:solidFill>
              </a:rPr>
              <a:t>DATA4WIND –</a:t>
            </a:r>
            <a:r>
              <a:rPr lang="en-GB" sz="2000" dirty="0">
                <a:solidFill>
                  <a:schemeClr val="accent5"/>
                </a:solidFill>
              </a:rPr>
              <a:t> FNR, 2020 (PI)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SEEFORM </a:t>
            </a:r>
            <a:r>
              <a:rPr lang="en-LU" sz="2000" dirty="0">
                <a:solidFill>
                  <a:schemeClr val="accent5"/>
                </a:solidFill>
              </a:rPr>
              <a:t>– </a:t>
            </a:r>
            <a:r>
              <a:rPr lang="en-GB" sz="2000" dirty="0">
                <a:solidFill>
                  <a:schemeClr val="accent5"/>
                </a:solidFill>
              </a:rPr>
              <a:t>DAAD (Partner), etc. 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</a:rPr>
              <a:t>Industrial projects</a:t>
            </a:r>
          </a:p>
          <a:p>
            <a:r>
              <a:rPr lang="en-LU" sz="2000" dirty="0">
                <a:solidFill>
                  <a:schemeClr val="accent5"/>
                </a:solidFill>
              </a:rPr>
              <a:t>Bridge on the river Sava, Serbia, consultant for Niemann&amp;Partner</a:t>
            </a:r>
          </a:p>
          <a:p>
            <a:r>
              <a:rPr lang="en-GB" sz="2000" dirty="0">
                <a:solidFill>
                  <a:schemeClr val="accent5"/>
                </a:solidFill>
              </a:rPr>
              <a:t>High bay structure of </a:t>
            </a:r>
            <a:r>
              <a:rPr lang="en-GB" sz="2000" dirty="0" err="1">
                <a:solidFill>
                  <a:schemeClr val="accent5"/>
                </a:solidFill>
              </a:rPr>
              <a:t>Jysk</a:t>
            </a:r>
            <a:r>
              <a:rPr lang="en-GB" sz="2000" dirty="0">
                <a:solidFill>
                  <a:schemeClr val="accent5"/>
                </a:solidFill>
              </a:rPr>
              <a:t>-Nordic, Denmark, </a:t>
            </a:r>
            <a:r>
              <a:rPr lang="en-LU" sz="2000" dirty="0">
                <a:solidFill>
                  <a:schemeClr val="accent5"/>
                </a:solidFill>
              </a:rPr>
              <a:t>consultant for Niemann&amp;Partner, etc.</a:t>
            </a:r>
          </a:p>
          <a:p>
            <a:endParaRPr lang="en-GB" sz="1200" dirty="0"/>
          </a:p>
          <a:p>
            <a:pPr marL="0" indent="0">
              <a:buNone/>
            </a:pPr>
            <a:endParaRPr lang="en-LU" sz="20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4968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C9F7E-D2C7-8236-DBD8-88EBF07F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3267" y="6876918"/>
            <a:ext cx="1224469" cy="416921"/>
          </a:xfrm>
        </p:spPr>
        <p:txBody>
          <a:bodyPr/>
          <a:lstStyle/>
          <a:p>
            <a:pPr algn="ctr" eaLnBrk="1" latinLnBrk="0" hangingPunct="1"/>
            <a:r>
              <a:rPr lang="en-US" sz="2000" dirty="0">
                <a:solidFill>
                  <a:schemeClr val="tx1"/>
                </a:solidFill>
                <a:latin typeface="+mn-lt"/>
              </a:rPr>
              <a:t>21.05.25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192335-5A05-CDB9-4D7B-76910E9E9BEE}"/>
              </a:ext>
            </a:extLst>
          </p:cNvPr>
          <p:cNvSpPr/>
          <p:nvPr/>
        </p:nvSpPr>
        <p:spPr>
          <a:xfrm>
            <a:off x="-30854" y="0"/>
            <a:ext cx="10111479" cy="66438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868" y="1527859"/>
            <a:ext cx="9445059" cy="3903990"/>
          </a:xfrm>
        </p:spPr>
        <p:txBody>
          <a:bodyPr>
            <a:normAutofit/>
          </a:bodyPr>
          <a:lstStyle/>
          <a:p>
            <a:pPr marL="0" marR="0" lvl="0" indent="0" algn="l" defTabSz="9126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ea typeface="+mn-ea"/>
                <a:cs typeface="Arial" pitchFamily="34" charset="0"/>
              </a:rPr>
              <a:t>Thank you!</a:t>
            </a:r>
            <a:br>
              <a:rPr lang="en-GB" sz="3600" b="1" dirty="0">
                <a:solidFill>
                  <a:srgbClr val="002060"/>
                </a:solidFill>
                <a:ea typeface="+mn-ea"/>
                <a:cs typeface="Arial" pitchFamily="34" charset="0"/>
              </a:rPr>
            </a:br>
            <a:br>
              <a:rPr kumimoji="0" lang="en-LU" sz="2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br>
              <a:rPr kumimoji="0" lang="en-LU" sz="2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br>
              <a:rPr kumimoji="0" lang="en-LU" sz="2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br>
              <a:rPr kumimoji="0" lang="en-LU" sz="22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sz="2000" dirty="0">
              <a:solidFill>
                <a:srgbClr val="C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404D7E-2046-962E-953E-455B1B9DC8B5}"/>
              </a:ext>
            </a:extLst>
          </p:cNvPr>
          <p:cNvSpPr txBox="1"/>
          <p:nvPr/>
        </p:nvSpPr>
        <p:spPr>
          <a:xfrm>
            <a:off x="2609848" y="6887676"/>
            <a:ext cx="65233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EUROCC4SEE</a:t>
            </a:r>
            <a:r>
              <a:rPr lang="en-GB" sz="2000" b="1" dirty="0">
                <a:solidFill>
                  <a:srgbClr val="002060"/>
                </a:solidFill>
                <a:latin typeface="+mj-lt"/>
                <a:ea typeface="+mn-ea"/>
                <a:cs typeface="Arial" pitchFamily="34" charset="0"/>
              </a:rPr>
              <a:t> | 20.-22. 05. 25. | </a:t>
            </a:r>
            <a:r>
              <a:rPr lang="en-GB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Belgrade</a:t>
            </a:r>
            <a:r>
              <a:rPr lang="en-GB" sz="2000" b="1" dirty="0">
                <a:solidFill>
                  <a:srgbClr val="002060"/>
                </a:solidFill>
                <a:latin typeface="+mj-lt"/>
                <a:ea typeface="+mn-ea"/>
                <a:cs typeface="Arial" pitchFamily="34" charset="0"/>
              </a:rPr>
              <a:t>, Serbia</a:t>
            </a:r>
            <a:br>
              <a:rPr lang="en-GB" sz="8000" b="1" dirty="0">
                <a:solidFill>
                  <a:srgbClr val="002060"/>
                </a:solidFill>
                <a:cs typeface="Arial" pitchFamily="34" charset="0"/>
              </a:rPr>
            </a:br>
            <a:endParaRPr lang="en-L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5551F-8B8E-84E9-96C8-A040913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98" y="5251682"/>
            <a:ext cx="1245979" cy="1235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586DA2-D942-C756-BCDF-37B981848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86" y="5255548"/>
            <a:ext cx="1638300" cy="12319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6CD8DC-0DC4-24BB-5A13-3909AC4B8F61}"/>
              </a:ext>
            </a:extLst>
          </p:cNvPr>
          <p:cNvSpPr/>
          <p:nvPr/>
        </p:nvSpPr>
        <p:spPr>
          <a:xfrm>
            <a:off x="-30855" y="4548"/>
            <a:ext cx="10111480" cy="1024410"/>
          </a:xfrm>
          <a:prstGeom prst="rect">
            <a:avLst/>
          </a:prstGeom>
          <a:solidFill>
            <a:srgbClr val="E8C30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D9ED9-7F89-57E9-3D30-692DF6058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08" y="7336"/>
            <a:ext cx="1469454" cy="10170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67D1D8-6F5A-6727-261A-F49920A7C9E5}"/>
              </a:ext>
            </a:extLst>
          </p:cNvPr>
          <p:cNvSpPr txBox="1"/>
          <p:nvPr/>
        </p:nvSpPr>
        <p:spPr>
          <a:xfrm>
            <a:off x="-20806" y="238486"/>
            <a:ext cx="512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cap="all" dirty="0">
                <a:solidFill>
                  <a:srgbClr val="002060"/>
                </a:solidFill>
                <a:latin typeface="+mj-lt"/>
                <a:cs typeface="Arial" pitchFamily="34" charset="0"/>
              </a:rPr>
              <a:t>EuroCC4SEE</a:t>
            </a:r>
            <a:endParaRPr lang="en-LU" sz="3200" b="1" cap="all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79DEFD-570D-CD39-A575-56C17CDD8468}"/>
              </a:ext>
            </a:extLst>
          </p:cNvPr>
          <p:cNvSpPr txBox="1"/>
          <p:nvPr/>
        </p:nvSpPr>
        <p:spPr>
          <a:xfrm>
            <a:off x="3891062" y="192259"/>
            <a:ext cx="5120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cap="all" dirty="0">
                <a:solidFill>
                  <a:srgbClr val="002060"/>
                </a:solidFill>
                <a:latin typeface="+mj-lt"/>
                <a:cs typeface="Arial" pitchFamily="34" charset="0"/>
              </a:rPr>
              <a:t>Belgrade</a:t>
            </a:r>
            <a:r>
              <a:rPr lang="en-GB" cap="all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</a:p>
          <a:p>
            <a:r>
              <a:rPr lang="en-GB" cap="all" dirty="0">
                <a:solidFill>
                  <a:srgbClr val="002060"/>
                </a:solidFill>
                <a:latin typeface="+mj-lt"/>
                <a:cs typeface="Arial" pitchFamily="34" charset="0"/>
              </a:rPr>
              <a:t>20-22 May 2025</a:t>
            </a:r>
            <a:endParaRPr lang="en-LU" cap="all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2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Applied CFD in Built Environment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4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2C810-DB29-D262-5FFC-AE1DEBDD5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9" y="5215570"/>
            <a:ext cx="2944059" cy="18208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02A480-95C0-2BF0-DEA5-90C07DF4C4DF}"/>
              </a:ext>
            </a:extLst>
          </p:cNvPr>
          <p:cNvSpPr txBox="1"/>
          <p:nvPr/>
        </p:nvSpPr>
        <p:spPr>
          <a:xfrm>
            <a:off x="6801138" y="6328508"/>
            <a:ext cx="2944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sz="1000" dirty="0">
                <a:solidFill>
                  <a:schemeClr val="bg1"/>
                </a:solidFill>
                <a:latin typeface="+mn-lt"/>
              </a:rPr>
              <a:t>China,</a:t>
            </a:r>
          </a:p>
          <a:p>
            <a:r>
              <a:rPr lang="en-LU" sz="1000" dirty="0">
                <a:solidFill>
                  <a:schemeClr val="bg1"/>
                </a:solidFill>
                <a:latin typeface="+mn-lt"/>
              </a:rPr>
              <a:t>Source: https://www.istockphoto.com/photo/china-shenzhen-skyscraper-gm969333552-264204925?searchscope=image%2Cfilm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C8356-F9BC-5644-2199-128E42DA0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46"/>
          <a:stretch/>
        </p:blipFill>
        <p:spPr>
          <a:xfrm>
            <a:off x="3200815" y="4928665"/>
            <a:ext cx="3508813" cy="20895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1352875-D73C-2FE7-834B-9AB68E2611E7}"/>
              </a:ext>
            </a:extLst>
          </p:cNvPr>
          <p:cNvGrpSpPr>
            <a:grpSpLocks noChangeAspect="1"/>
          </p:cNvGrpSpPr>
          <p:nvPr/>
        </p:nvGrpSpPr>
        <p:grpSpPr>
          <a:xfrm>
            <a:off x="533109" y="4909582"/>
            <a:ext cx="2667706" cy="2108605"/>
            <a:chOff x="324099" y="1982183"/>
            <a:chExt cx="3839569" cy="2859648"/>
          </a:xfrm>
        </p:grpSpPr>
        <p:pic>
          <p:nvPicPr>
            <p:cNvPr id="7" name="Google Shape;70;p2">
              <a:extLst>
                <a:ext uri="{FF2B5EF4-FFF2-40B4-BE49-F238E27FC236}">
                  <a16:creationId xmlns:a16="http://schemas.microsoft.com/office/drawing/2014/main" id="{B829036B-F372-8975-0BC0-CF6306CE7E7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24778" b="24777"/>
            <a:stretch/>
          </p:blipFill>
          <p:spPr>
            <a:xfrm>
              <a:off x="368668" y="1982183"/>
              <a:ext cx="3795000" cy="2859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75;p2">
              <a:extLst>
                <a:ext uri="{FF2B5EF4-FFF2-40B4-BE49-F238E27FC236}">
                  <a16:creationId xmlns:a16="http://schemas.microsoft.com/office/drawing/2014/main" id="{B180D2E4-C2A2-5049-D181-17AB2A99C1C4}"/>
                </a:ext>
              </a:extLst>
            </p:cNvPr>
            <p:cNvSpPr txBox="1"/>
            <p:nvPr/>
          </p:nvSpPr>
          <p:spPr>
            <a:xfrm>
              <a:off x="324099" y="4161270"/>
              <a:ext cx="3795000" cy="492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000" b="0" i="1" u="none" strike="noStrike" cap="none" dirty="0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Source: </a:t>
              </a:r>
              <a:r>
                <a:rPr lang="en" sz="1000" b="0" i="1" u="sng" strike="noStrike" cap="none" dirty="0" err="1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www.flickr.com</a:t>
              </a:r>
              <a:r>
                <a:rPr lang="en" sz="1000" b="0" i="1" u="sng" strike="noStrike" cap="none" dirty="0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 </a:t>
              </a:r>
              <a:r>
                <a:rPr lang="en" sz="1000" b="0" i="1" u="none" strike="noStrike" cap="none" dirty="0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- "JP Morgan Chase Damage" by </a:t>
              </a:r>
              <a:r>
                <a:rPr lang="en" sz="1000" b="0" i="1" u="none" strike="noStrike" cap="none" dirty="0" err="1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AlphaTangoBravo</a:t>
              </a:r>
              <a:r>
                <a:rPr lang="en" sz="1000" b="0" i="1" u="none" strike="noStrike" cap="none" dirty="0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 / Adam Baker</a:t>
              </a:r>
              <a:endParaRPr sz="1000" b="0" i="1" u="none" strike="noStrike" cap="none" dirty="0">
                <a:solidFill>
                  <a:schemeClr val="lt1"/>
                </a:solidFill>
                <a:latin typeface="+mj-lt"/>
                <a:ea typeface="News Cycle"/>
                <a:cs typeface="News Cycle"/>
                <a:sym typeface="News Cycle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A5B239-6335-B6E7-9A9A-3C9014396DA9}"/>
              </a:ext>
            </a:extLst>
          </p:cNvPr>
          <p:cNvGrpSpPr>
            <a:grpSpLocks noChangeAspect="1"/>
          </p:cNvGrpSpPr>
          <p:nvPr/>
        </p:nvGrpSpPr>
        <p:grpSpPr>
          <a:xfrm>
            <a:off x="498918" y="3434322"/>
            <a:ext cx="3890203" cy="1482087"/>
            <a:chOff x="368668" y="293387"/>
            <a:chExt cx="3860159" cy="1470641"/>
          </a:xfrm>
        </p:grpSpPr>
        <p:pic>
          <p:nvPicPr>
            <p:cNvPr id="5" name="Google Shape;69;p2">
              <a:extLst>
                <a:ext uri="{FF2B5EF4-FFF2-40B4-BE49-F238E27FC236}">
                  <a16:creationId xmlns:a16="http://schemas.microsoft.com/office/drawing/2014/main" id="{0D549C38-67BB-4ABB-6F64-DCB56935357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11013" b="32769"/>
            <a:stretch/>
          </p:blipFill>
          <p:spPr>
            <a:xfrm>
              <a:off x="433825" y="359800"/>
              <a:ext cx="3795002" cy="1397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73;p2">
              <a:extLst>
                <a:ext uri="{FF2B5EF4-FFF2-40B4-BE49-F238E27FC236}">
                  <a16:creationId xmlns:a16="http://schemas.microsoft.com/office/drawing/2014/main" id="{F58533A7-1966-0A6E-C332-8436303CBBE8}"/>
                </a:ext>
              </a:extLst>
            </p:cNvPr>
            <p:cNvSpPr txBox="1"/>
            <p:nvPr/>
          </p:nvSpPr>
          <p:spPr>
            <a:xfrm>
              <a:off x="368668" y="1425504"/>
              <a:ext cx="3595500" cy="338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1000" b="0" i="1" u="none" strike="noStrike" cap="none" dirty="0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Source: </a:t>
              </a:r>
              <a:r>
                <a:rPr lang="en" sz="1000" b="0" i="1" u="sng" strike="noStrike" cap="none" dirty="0" err="1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www.flickr.com</a:t>
              </a:r>
              <a:r>
                <a:rPr lang="en" sz="1000" b="0" i="1" u="none" strike="noStrike" cap="none" dirty="0">
                  <a:solidFill>
                    <a:schemeClr val="lt1"/>
                  </a:solidFill>
                  <a:latin typeface="+mj-lt"/>
                  <a:ea typeface="News Cycle"/>
                  <a:cs typeface="News Cycle"/>
                  <a:sym typeface="News Cycle"/>
                </a:rPr>
                <a:t> - ”Roof Damage" by Beige Alert</a:t>
              </a:r>
              <a:endParaRPr sz="1000" b="0" i="1" u="none" strike="noStrike" cap="none" dirty="0">
                <a:solidFill>
                  <a:schemeClr val="lt1"/>
                </a:solidFill>
                <a:latin typeface="+mj-lt"/>
                <a:ea typeface="News Cycle"/>
                <a:cs typeface="News Cycle"/>
                <a:sym typeface="News Cycle"/>
              </a:endParaRPr>
            </a:p>
          </p:txBody>
        </p:sp>
        <p:sp>
          <p:nvSpPr>
            <p:cNvPr id="11" name="Google Shape;76;p2">
              <a:extLst>
                <a:ext uri="{FF2B5EF4-FFF2-40B4-BE49-F238E27FC236}">
                  <a16:creationId xmlns:a16="http://schemas.microsoft.com/office/drawing/2014/main" id="{975C3FB8-2815-ABC4-E6CE-239D594B384D}"/>
                </a:ext>
              </a:extLst>
            </p:cNvPr>
            <p:cNvSpPr txBox="1">
              <a:spLocks/>
            </p:cNvSpPr>
            <p:nvPr/>
          </p:nvSpPr>
          <p:spPr>
            <a:xfrm>
              <a:off x="368668" y="293387"/>
              <a:ext cx="3795000" cy="102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91425" rIns="91425" bIns="91425" anchor="t" anchorCtr="0">
              <a:noAutofit/>
            </a:bodyPr>
            <a:lstStyle>
              <a:lvl1pPr marL="352812" indent="-352812" algn="l" rtl="0" eaLnBrk="1" latinLnBrk="0" hangingPunct="1">
                <a:spcBef>
                  <a:spcPts val="772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05624" indent="-302410" algn="l" rtl="0" eaLnBrk="1" latinLnBrk="0" hangingPunct="1">
                <a:spcBef>
                  <a:spcPts val="606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8035" indent="-252009" algn="l" rtl="0" eaLnBrk="1" latinLnBrk="0" hangingPunct="1">
                <a:spcBef>
                  <a:spcPts val="551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2052" indent="-252009" algn="l" rtl="0" eaLnBrk="1" latinLnBrk="0" hangingPunct="1">
                <a:spcBef>
                  <a:spcPts val="441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6069" indent="-252009" algn="l" rtl="0" eaLnBrk="1" latinLnBrk="0" hangingPunct="1">
                <a:spcBef>
                  <a:spcPts val="441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18479" indent="-252009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20890" indent="-252009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23300" indent="-252009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5711" indent="-252009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 fontAlgn="auto">
                <a:spcBef>
                  <a:spcPts val="0"/>
                </a:spcBef>
                <a:spcAft>
                  <a:spcPts val="0"/>
                </a:spcAft>
                <a:buSzPts val="1800"/>
                <a:buFont typeface="Wingdings"/>
                <a:buNone/>
              </a:pPr>
              <a:r>
                <a:rPr lang="en-GB" dirty="0">
                  <a:solidFill>
                    <a:schemeClr val="accent2"/>
                  </a:solidFill>
                  <a:latin typeface="+mj-lt"/>
                  <a:ea typeface="Lato Black"/>
                  <a:cs typeface="Lato Black"/>
                  <a:sym typeface="Lato Black"/>
                </a:rPr>
                <a:t>WIND LOADS</a:t>
              </a:r>
            </a:p>
          </p:txBody>
        </p:sp>
      </p:grpSp>
      <p:sp>
        <p:nvSpPr>
          <p:cNvPr id="14" name="Google Shape;77;p2">
            <a:extLst>
              <a:ext uri="{FF2B5EF4-FFF2-40B4-BE49-F238E27FC236}">
                <a16:creationId xmlns:a16="http://schemas.microsoft.com/office/drawing/2014/main" id="{DBB35347-3DCE-C43B-7C85-EA3C956B2758}"/>
              </a:ext>
            </a:extLst>
          </p:cNvPr>
          <p:cNvSpPr txBox="1">
            <a:spLocks/>
          </p:cNvSpPr>
          <p:nvPr/>
        </p:nvSpPr>
        <p:spPr>
          <a:xfrm>
            <a:off x="3538774" y="5770115"/>
            <a:ext cx="3148847" cy="149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fontAlgn="auto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Wingdings"/>
              <a:buNone/>
            </a:pPr>
            <a:r>
              <a:rPr lang="en-GB" dirty="0">
                <a:solidFill>
                  <a:srgbClr val="C00000"/>
                </a:solidFill>
              </a:rPr>
              <a:t>BRIDGE AERODYNAMICS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C6E501-6C48-CE8D-9B1C-DE40EA8C9B57}"/>
              </a:ext>
            </a:extLst>
          </p:cNvPr>
          <p:cNvGrpSpPr/>
          <p:nvPr/>
        </p:nvGrpSpPr>
        <p:grpSpPr>
          <a:xfrm>
            <a:off x="6740594" y="3126049"/>
            <a:ext cx="3199472" cy="2117088"/>
            <a:chOff x="4091565" y="4380382"/>
            <a:chExt cx="2874749" cy="189297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9C06AB-114F-599F-8383-8B7BD0AFB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565" y="4380382"/>
              <a:ext cx="2754055" cy="186832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8885CC-7947-C24F-4BF2-154A156ED483}"/>
                </a:ext>
              </a:extLst>
            </p:cNvPr>
            <p:cNvSpPr txBox="1"/>
            <p:nvPr/>
          </p:nvSpPr>
          <p:spPr>
            <a:xfrm>
              <a:off x="4118142" y="5778007"/>
              <a:ext cx="2848172" cy="49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+mn-lt"/>
                </a:rPr>
                <a:t>Boston Logan Airport, </a:t>
              </a:r>
            </a:p>
            <a:p>
              <a:r>
                <a:rPr lang="en-GB" sz="1000" dirty="0">
                  <a:solidFill>
                    <a:schemeClr val="bg1"/>
                  </a:solidFill>
                  <a:latin typeface="+mn-lt"/>
                </a:rPr>
                <a:t>Source: </a:t>
              </a:r>
              <a:r>
                <a:rPr lang="en-GB" sz="1000" dirty="0" err="1">
                  <a:solidFill>
                    <a:schemeClr val="bg1"/>
                  </a:solidFill>
                  <a:latin typeface="+mn-lt"/>
                </a:rPr>
                <a:t>www.propmodo.com</a:t>
              </a:r>
              <a:r>
                <a:rPr lang="en-GB" sz="1000" dirty="0">
                  <a:solidFill>
                    <a:schemeClr val="bg1"/>
                  </a:solidFill>
                  <a:latin typeface="+mn-lt"/>
                </a:rPr>
                <a:t>/can-tech-help-commercial-d/</a:t>
              </a:r>
              <a:r>
                <a:rPr lang="en-US" sz="1000" dirty="0" err="1">
                  <a:solidFill>
                    <a:schemeClr val="bg1"/>
                  </a:solidFill>
                  <a:latin typeface="+mn-lt"/>
                </a:rPr>
                <a:t>yatt</a:t>
              </a:r>
              <a:r>
                <a:rPr lang="en-US" sz="1000" dirty="0">
                  <a:solidFill>
                    <a:schemeClr val="bg1"/>
                  </a:solidFill>
                  <a:latin typeface="+mn-lt"/>
                </a:rPr>
                <a:t> hotel, Katrina 2005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88A26E7-9DB3-77CB-8FCE-E01B8EBAB9A8}"/>
              </a:ext>
            </a:extLst>
          </p:cNvPr>
          <p:cNvSpPr txBox="1"/>
          <p:nvPr/>
        </p:nvSpPr>
        <p:spPr>
          <a:xfrm>
            <a:off x="6763418" y="1669744"/>
            <a:ext cx="50399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2"/>
                </a:solidFill>
                <a:latin typeface="+mj-lt"/>
              </a:rPr>
              <a:t>E</a:t>
            </a:r>
            <a:r>
              <a:rPr lang="en-GB" sz="3200" b="0" i="0" u="none" strike="noStrike" dirty="0">
                <a:solidFill>
                  <a:schemeClr val="accent2"/>
                </a:solidFill>
                <a:effectLst/>
                <a:latin typeface="+mj-lt"/>
              </a:rPr>
              <a:t>nvironmental </a:t>
            </a:r>
            <a:r>
              <a:rPr lang="en-GB" sz="3200" dirty="0">
                <a:solidFill>
                  <a:schemeClr val="accent2"/>
                </a:solidFill>
                <a:latin typeface="+mj-lt"/>
              </a:rPr>
              <a:t>Eng.</a:t>
            </a:r>
            <a:r>
              <a:rPr lang="en-GB" sz="3200" b="0" i="0" u="none" strike="noStrike" dirty="0">
                <a:solidFill>
                  <a:schemeClr val="accent2"/>
                </a:solidFill>
                <a:effectLst/>
                <a:latin typeface="+mj-lt"/>
              </a:rPr>
              <a:t> </a:t>
            </a:r>
            <a:r>
              <a:rPr lang="en-GB" sz="3200" dirty="0">
                <a:solidFill>
                  <a:schemeClr val="accent2"/>
                </a:solidFill>
                <a:latin typeface="+mj-lt"/>
              </a:rPr>
              <a:t> </a:t>
            </a:r>
          </a:p>
          <a:p>
            <a:r>
              <a:rPr lang="en-GB" sz="3200" dirty="0">
                <a:solidFill>
                  <a:schemeClr val="accent2"/>
                </a:solidFill>
                <a:latin typeface="+mj-lt"/>
              </a:rPr>
              <a:t>A</a:t>
            </a:r>
            <a:r>
              <a:rPr lang="en-GB" sz="3200" b="0" i="0" u="none" strike="noStrike" dirty="0">
                <a:solidFill>
                  <a:schemeClr val="accent2"/>
                </a:solidFill>
                <a:effectLst/>
                <a:latin typeface="+mj-lt"/>
              </a:rPr>
              <a:t>pplications</a:t>
            </a:r>
            <a:endParaRPr lang="en-LU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FE1EC4-DB30-F793-2DE3-11D100E90EA2}"/>
              </a:ext>
            </a:extLst>
          </p:cNvPr>
          <p:cNvSpPr txBox="1"/>
          <p:nvPr/>
        </p:nvSpPr>
        <p:spPr>
          <a:xfrm>
            <a:off x="542771" y="1657365"/>
            <a:ext cx="50399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2"/>
                </a:solidFill>
                <a:latin typeface="+mj-lt"/>
              </a:rPr>
              <a:t>Civil Engineering</a:t>
            </a:r>
            <a:r>
              <a:rPr lang="en-GB" sz="3200" b="0" i="0" u="none" strike="noStrike" dirty="0">
                <a:solidFill>
                  <a:schemeClr val="accent2"/>
                </a:solidFill>
                <a:effectLst/>
                <a:latin typeface="+mj-lt"/>
              </a:rPr>
              <a:t> </a:t>
            </a:r>
            <a:r>
              <a:rPr lang="en-GB" sz="3200" dirty="0">
                <a:solidFill>
                  <a:schemeClr val="accent2"/>
                </a:solidFill>
                <a:latin typeface="+mj-lt"/>
              </a:rPr>
              <a:t> </a:t>
            </a:r>
          </a:p>
          <a:p>
            <a:r>
              <a:rPr lang="en-GB" sz="3200" dirty="0">
                <a:solidFill>
                  <a:schemeClr val="accent2"/>
                </a:solidFill>
                <a:latin typeface="+mj-lt"/>
              </a:rPr>
              <a:t>A</a:t>
            </a:r>
            <a:r>
              <a:rPr lang="en-GB" sz="3200" b="0" i="0" u="none" strike="noStrike" dirty="0">
                <a:solidFill>
                  <a:schemeClr val="accent2"/>
                </a:solidFill>
                <a:effectLst/>
                <a:latin typeface="+mj-lt"/>
              </a:rPr>
              <a:t>pplications</a:t>
            </a:r>
            <a:endParaRPr lang="en-LU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Google Shape;76;p2">
            <a:extLst>
              <a:ext uri="{FF2B5EF4-FFF2-40B4-BE49-F238E27FC236}">
                <a16:creationId xmlns:a16="http://schemas.microsoft.com/office/drawing/2014/main" id="{0A31CEA7-2C04-7FCF-8B39-15A13CB2319A}"/>
              </a:ext>
            </a:extLst>
          </p:cNvPr>
          <p:cNvSpPr txBox="1">
            <a:spLocks/>
          </p:cNvSpPr>
          <p:nvPr/>
        </p:nvSpPr>
        <p:spPr>
          <a:xfrm>
            <a:off x="7391862" y="3153616"/>
            <a:ext cx="2413877" cy="10330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SzPts val="1800"/>
              <a:buFont typeface="Wingdings"/>
              <a:buNone/>
            </a:pPr>
            <a:r>
              <a:rPr lang="en-GB" dirty="0">
                <a:solidFill>
                  <a:srgbClr val="C00000"/>
                </a:solidFill>
                <a:latin typeface="+mj-lt"/>
                <a:ea typeface="Lato Black"/>
                <a:cs typeface="Lato Black"/>
                <a:sym typeface="Lato Black"/>
              </a:rPr>
              <a:t>WIND </a:t>
            </a:r>
          </a:p>
          <a:p>
            <a:pPr marL="0" indent="0" algn="r" defTabSz="914400" fontAlgn="auto">
              <a:spcBef>
                <a:spcPts val="0"/>
              </a:spcBef>
              <a:spcAft>
                <a:spcPts val="0"/>
              </a:spcAft>
              <a:buSzPts val="1800"/>
              <a:buFont typeface="Wingdings"/>
              <a:buNone/>
            </a:pPr>
            <a:r>
              <a:rPr lang="en-GB" dirty="0">
                <a:solidFill>
                  <a:srgbClr val="C00000"/>
                </a:solidFill>
                <a:latin typeface="+mj-lt"/>
                <a:ea typeface="Lato Black"/>
                <a:cs typeface="Lato Black"/>
                <a:sym typeface="Lato Black"/>
              </a:rPr>
              <a:t>HARVESTING</a:t>
            </a:r>
          </a:p>
        </p:txBody>
      </p:sp>
      <p:sp>
        <p:nvSpPr>
          <p:cNvPr id="32" name="Google Shape;76;p2">
            <a:extLst>
              <a:ext uri="{FF2B5EF4-FFF2-40B4-BE49-F238E27FC236}">
                <a16:creationId xmlns:a16="http://schemas.microsoft.com/office/drawing/2014/main" id="{46F89FF3-D197-7F13-A4B4-012809C22D68}"/>
              </a:ext>
            </a:extLst>
          </p:cNvPr>
          <p:cNvSpPr txBox="1">
            <a:spLocks/>
          </p:cNvSpPr>
          <p:nvPr/>
        </p:nvSpPr>
        <p:spPr>
          <a:xfrm>
            <a:off x="7694372" y="5151946"/>
            <a:ext cx="3824537" cy="10330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SzPts val="1800"/>
              <a:buFont typeface="Wingdings"/>
              <a:buNone/>
            </a:pPr>
            <a:r>
              <a:rPr lang="en-GB" dirty="0">
                <a:solidFill>
                  <a:schemeClr val="accent2"/>
                </a:solidFill>
                <a:latin typeface="+mj-lt"/>
                <a:ea typeface="Lato Black"/>
                <a:cs typeface="Lato Black"/>
                <a:sym typeface="Lato Black"/>
              </a:rPr>
              <a:t>POLLUTION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6EA743-86D6-4637-CBAD-01B94970637F}"/>
              </a:ext>
            </a:extLst>
          </p:cNvPr>
          <p:cNvCxnSpPr>
            <a:cxnSpLocks/>
          </p:cNvCxnSpPr>
          <p:nvPr/>
        </p:nvCxnSpPr>
        <p:spPr>
          <a:xfrm>
            <a:off x="6752163" y="1657365"/>
            <a:ext cx="0" cy="556766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Core Challenges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5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Turbulent Flow &amp; Geometric Complexity &amp; Variability of Structures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88755-7470-0466-3DEE-1EF7602D9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2" y="3376485"/>
            <a:ext cx="3502754" cy="1982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5E2F8-F9A1-61B8-5A6E-A3EDFE71C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6" y="2205316"/>
            <a:ext cx="2428543" cy="4311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9F367-02A7-3672-F87D-1EF9B3F91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63" y="3456149"/>
            <a:ext cx="3276420" cy="1862489"/>
          </a:xfrm>
          <a:prstGeom prst="rect">
            <a:avLst/>
          </a:prstGeom>
        </p:spPr>
      </p:pic>
      <p:sp>
        <p:nvSpPr>
          <p:cNvPr id="16" name="Google Shape;75;p2">
            <a:extLst>
              <a:ext uri="{FF2B5EF4-FFF2-40B4-BE49-F238E27FC236}">
                <a16:creationId xmlns:a16="http://schemas.microsoft.com/office/drawing/2014/main" id="{E9DA154E-4B25-1723-565D-BEE1864ED367}"/>
              </a:ext>
            </a:extLst>
          </p:cNvPr>
          <p:cNvSpPr txBox="1"/>
          <p:nvPr/>
        </p:nvSpPr>
        <p:spPr>
          <a:xfrm>
            <a:off x="311242" y="5041796"/>
            <a:ext cx="263674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 b="0" i="1" u="none" strike="noStrike" cap="none" dirty="0" err="1">
                <a:latin typeface="+mj-lt"/>
                <a:ea typeface="News Cycle"/>
                <a:cs typeface="News Cycle"/>
                <a:sym typeface="News Cycle"/>
              </a:rPr>
              <a:t>Ozmen</a:t>
            </a:r>
            <a:r>
              <a:rPr lang="en" sz="1000" b="0" i="1" u="none" strike="noStrike" cap="none" dirty="0">
                <a:latin typeface="+mj-lt"/>
                <a:ea typeface="News Cycle"/>
                <a:cs typeface="News Cycle"/>
                <a:sym typeface="News Cycle"/>
              </a:rPr>
              <a:t> et al., </a:t>
            </a:r>
            <a:r>
              <a:rPr lang="en" sz="1000" b="0" i="1" u="none" strike="noStrike" cap="none" dirty="0" err="1">
                <a:latin typeface="+mj-lt"/>
                <a:ea typeface="News Cycle"/>
                <a:cs typeface="News Cycle"/>
                <a:sym typeface="News Cycle"/>
              </a:rPr>
              <a:t>Buld</a:t>
            </a:r>
            <a:r>
              <a:rPr lang="en" sz="1000" b="0" i="1" u="none" strike="noStrike" cap="none" dirty="0">
                <a:latin typeface="+mj-lt"/>
                <a:ea typeface="News Cycle"/>
                <a:cs typeface="News Cycle"/>
                <a:sym typeface="News Cycle"/>
              </a:rPr>
              <a:t>. &amp; </a:t>
            </a:r>
            <a:r>
              <a:rPr lang="en" sz="1000" b="0" i="1" u="none" strike="noStrike" cap="none" dirty="0" err="1">
                <a:latin typeface="+mj-lt"/>
                <a:ea typeface="News Cycle"/>
                <a:cs typeface="News Cycle"/>
                <a:sym typeface="News Cycle"/>
              </a:rPr>
              <a:t>Envio</a:t>
            </a:r>
            <a:r>
              <a:rPr lang="en" sz="1000" b="0" i="1" u="none" strike="noStrike" cap="none" dirty="0">
                <a:latin typeface="+mj-lt"/>
                <a:ea typeface="News Cycle"/>
                <a:cs typeface="News Cycle"/>
                <a:sym typeface="News Cycle"/>
              </a:rPr>
              <a:t>., 2016</a:t>
            </a:r>
            <a:endParaRPr sz="1000" b="0" i="1" u="none" strike="noStrike" cap="none" dirty="0">
              <a:solidFill>
                <a:schemeClr val="lt1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sp>
        <p:nvSpPr>
          <p:cNvPr id="23" name="Google Shape;75;p2">
            <a:extLst>
              <a:ext uri="{FF2B5EF4-FFF2-40B4-BE49-F238E27FC236}">
                <a16:creationId xmlns:a16="http://schemas.microsoft.com/office/drawing/2014/main" id="{29B57250-677C-8F63-74A0-CC13514F0ABC}"/>
              </a:ext>
            </a:extLst>
          </p:cNvPr>
          <p:cNvSpPr txBox="1"/>
          <p:nvPr/>
        </p:nvSpPr>
        <p:spPr>
          <a:xfrm>
            <a:off x="4026885" y="6163347"/>
            <a:ext cx="263674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 b="0" i="1" u="none" strike="noStrike" cap="none" dirty="0" err="1">
                <a:solidFill>
                  <a:schemeClr val="bg1"/>
                </a:solidFill>
                <a:latin typeface="+mj-lt"/>
                <a:ea typeface="News Cycle"/>
                <a:cs typeface="News Cycle"/>
                <a:sym typeface="News Cycle"/>
              </a:rPr>
              <a:t>Blocken</a:t>
            </a:r>
            <a:r>
              <a:rPr lang="en" sz="1000" b="0" i="1" u="none" strike="noStrike" cap="none" dirty="0">
                <a:solidFill>
                  <a:schemeClr val="bg1"/>
                </a:solidFill>
                <a:latin typeface="+mj-lt"/>
                <a:ea typeface="News Cycle"/>
                <a:cs typeface="News Cycle"/>
                <a:sym typeface="News Cycle"/>
              </a:rPr>
              <a:t> et al., J. </a:t>
            </a:r>
            <a:r>
              <a:rPr lang="en" sz="1000" b="0" i="1" u="none" strike="noStrike" cap="none" dirty="0" err="1">
                <a:solidFill>
                  <a:schemeClr val="bg1"/>
                </a:solidFill>
                <a:latin typeface="+mj-lt"/>
                <a:ea typeface="News Cycle"/>
                <a:cs typeface="News Cycle"/>
                <a:sym typeface="News Cycle"/>
              </a:rPr>
              <a:t>Buil</a:t>
            </a:r>
            <a:r>
              <a:rPr lang="en" sz="1000" b="0" i="1" u="none" strike="noStrike" cap="none" dirty="0">
                <a:solidFill>
                  <a:schemeClr val="bg1"/>
                </a:solidFill>
                <a:latin typeface="+mj-lt"/>
                <a:ea typeface="News Cycle"/>
                <a:cs typeface="News Cycle"/>
                <a:sym typeface="News Cycle"/>
              </a:rPr>
              <a:t>. Perf. Sim., 2010</a:t>
            </a:r>
            <a:endParaRPr sz="1000" b="0" i="1" u="none" strike="noStrike" cap="none" dirty="0">
              <a:solidFill>
                <a:schemeClr val="bg1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  <p:sp>
        <p:nvSpPr>
          <p:cNvPr id="24" name="Google Shape;75;p2">
            <a:extLst>
              <a:ext uri="{FF2B5EF4-FFF2-40B4-BE49-F238E27FC236}">
                <a16:creationId xmlns:a16="http://schemas.microsoft.com/office/drawing/2014/main" id="{FD3BDFCE-CD78-D386-05A4-F4C24FFD972F}"/>
              </a:ext>
            </a:extLst>
          </p:cNvPr>
          <p:cNvSpPr txBox="1"/>
          <p:nvPr/>
        </p:nvSpPr>
        <p:spPr>
          <a:xfrm>
            <a:off x="6504559" y="4923063"/>
            <a:ext cx="316662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 i="1" dirty="0">
                <a:solidFill>
                  <a:schemeClr val="bg1"/>
                </a:solidFill>
              </a:rPr>
              <a:t>Source: https://</a:t>
            </a:r>
            <a:r>
              <a:rPr lang="en" sz="1000" i="1" dirty="0" err="1">
                <a:solidFill>
                  <a:schemeClr val="bg1"/>
                </a:solidFill>
              </a:rPr>
              <a:t>en.wikipedia.org</a:t>
            </a:r>
            <a:r>
              <a:rPr lang="en" sz="1000" i="1" dirty="0">
                <a:solidFill>
                  <a:schemeClr val="bg1"/>
                </a:solidFill>
              </a:rPr>
              <a:t>/wiki/</a:t>
            </a:r>
            <a:r>
              <a:rPr lang="en" sz="1000" i="1" dirty="0" err="1">
                <a:solidFill>
                  <a:schemeClr val="bg1"/>
                </a:solidFill>
              </a:rPr>
              <a:t>File:Civic_Center</a:t>
            </a:r>
            <a:endParaRPr sz="1000" b="0" i="1" u="none" strike="noStrike" cap="none" dirty="0">
              <a:solidFill>
                <a:schemeClr val="bg1"/>
              </a:solidFill>
              <a:latin typeface="+mj-lt"/>
              <a:ea typeface="News Cycle"/>
              <a:cs typeface="News Cycle"/>
              <a:sym typeface="News Cycl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111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632" y="443524"/>
            <a:ext cx="8988557" cy="95916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</a:rPr>
              <a:t>Core Challenges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6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EE405A-AEEE-B14D-3952-284211CA71A8}"/>
              </a:ext>
            </a:extLst>
          </p:cNvPr>
          <p:cNvSpPr txBox="1"/>
          <p:nvPr/>
        </p:nvSpPr>
        <p:spPr>
          <a:xfrm>
            <a:off x="614056" y="1647173"/>
            <a:ext cx="901440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Variability of Wind Direction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	</a:t>
            </a:r>
            <a:endParaRPr lang="en-US" sz="20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4B3C3-8483-7240-EFA4-544C80D17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58" y="4087204"/>
            <a:ext cx="2304880" cy="2915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C794B-642A-BFDF-5A98-04334A784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4101222"/>
            <a:ext cx="2709454" cy="2895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87D664-EFFC-B660-8929-DAFDEA6F9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29" y="2067726"/>
            <a:ext cx="3078379" cy="1713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E7D520-27E2-312D-2EE6-A9D7FCB587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 r="19697"/>
          <a:stretch/>
        </p:blipFill>
        <p:spPr>
          <a:xfrm>
            <a:off x="614056" y="2259105"/>
            <a:ext cx="2304880" cy="153656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EAB080-AEAA-BEBB-FE9B-7B24BD48A929}"/>
              </a:ext>
            </a:extLst>
          </p:cNvPr>
          <p:cNvCxnSpPr/>
          <p:nvPr/>
        </p:nvCxnSpPr>
        <p:spPr>
          <a:xfrm flipH="1" flipV="1">
            <a:off x="2366682" y="3636085"/>
            <a:ext cx="1344706" cy="7207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8DD841-609C-4CF0-DAEB-F00EA7DF82A0}"/>
              </a:ext>
            </a:extLst>
          </p:cNvPr>
          <p:cNvCxnSpPr>
            <a:cxnSpLocks/>
          </p:cNvCxnSpPr>
          <p:nvPr/>
        </p:nvCxnSpPr>
        <p:spPr>
          <a:xfrm flipV="1">
            <a:off x="6359347" y="3636085"/>
            <a:ext cx="1256634" cy="82551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3395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7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Google Shape;84;p3">
            <a:extLst>
              <a:ext uri="{FF2B5EF4-FFF2-40B4-BE49-F238E27FC236}">
                <a16:creationId xmlns:a16="http://schemas.microsoft.com/office/drawing/2014/main" id="{F942292A-47EA-DB92-AA40-CD635BACCF4C}"/>
              </a:ext>
            </a:extLst>
          </p:cNvPr>
          <p:cNvSpPr txBox="1">
            <a:spLocks/>
          </p:cNvSpPr>
          <p:nvPr/>
        </p:nvSpPr>
        <p:spPr>
          <a:xfrm>
            <a:off x="514588" y="1923605"/>
            <a:ext cx="9191327" cy="50767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2"/>
                </a:solidFill>
                <a:latin typeface="+mj-lt"/>
              </a:rPr>
              <a:t>Pros</a:t>
            </a:r>
          </a:p>
          <a:p>
            <a:pPr marL="504017" indent="-392013" defTabSz="914400" fontAlgn="auto"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</a:pPr>
            <a:r>
              <a:rPr lang="en-US" sz="2000" b="1" dirty="0">
                <a:latin typeface="+mj-lt"/>
                <a:ea typeface="News Cycle"/>
                <a:cs typeface="News Cycle"/>
                <a:sym typeface="News Cycle"/>
              </a:rPr>
              <a:t>Clarity and Consistency</a:t>
            </a:r>
            <a:r>
              <a:rPr lang="en-US" sz="2000" dirty="0">
                <a:latin typeface="+mj-lt"/>
                <a:ea typeface="News Cycle"/>
                <a:cs typeface="News Cycle"/>
                <a:sym typeface="News Cycle"/>
              </a:rPr>
              <a:t>: 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20000"/>
              <a:buNone/>
            </a:pPr>
            <a:r>
              <a:rPr lang="en-US" sz="2000" dirty="0">
                <a:latin typeface="+mj-lt"/>
                <a:sym typeface="News Cycle"/>
              </a:rPr>
              <a:t>S</a:t>
            </a:r>
            <a:r>
              <a:rPr lang="en-US" sz="2000" dirty="0">
                <a:latin typeface="+mj-lt"/>
              </a:rPr>
              <a:t>tructured procedure that engineers can follow, reducing ambiguity in the design process.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20000"/>
              <a:buNone/>
            </a:pPr>
            <a:endParaRPr lang="en-US" sz="1000" dirty="0">
              <a:latin typeface="+mj-lt"/>
            </a:endParaRPr>
          </a:p>
          <a:p>
            <a:pPr marL="504017" indent="-392013" defTabSz="914400" fontAlgn="auto"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</a:pPr>
            <a:r>
              <a:rPr lang="en-US" sz="2000" b="1" dirty="0">
                <a:latin typeface="+mj-lt"/>
              </a:rPr>
              <a:t>Safety and Reliability</a:t>
            </a:r>
            <a:r>
              <a:rPr lang="en-US" sz="2000" dirty="0">
                <a:latin typeface="+mj-lt"/>
              </a:rPr>
              <a:t>: 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20000"/>
              <a:buNone/>
            </a:pPr>
            <a:r>
              <a:rPr lang="en-US" sz="2000" dirty="0">
                <a:latin typeface="+mj-lt"/>
              </a:rPr>
              <a:t>Ensures that structures meet minimum safety and performance requirements.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20000"/>
              <a:buNone/>
            </a:pPr>
            <a:endParaRPr lang="en-US" sz="1000" dirty="0">
              <a:latin typeface="+mj-lt"/>
            </a:endParaRPr>
          </a:p>
          <a:p>
            <a:pPr marL="504017" indent="-392013" defTabSz="914400" fontAlgn="auto"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</a:pPr>
            <a:r>
              <a:rPr lang="en-US" sz="2000" b="1" dirty="0">
                <a:latin typeface="+mj-lt"/>
              </a:rPr>
              <a:t>Standardization Across Projects</a:t>
            </a:r>
          </a:p>
          <a:p>
            <a:pPr marL="504017" indent="-392013" defTabSz="914400" fontAlgn="auto"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</a:pPr>
            <a:endParaRPr lang="en-US" sz="1000" dirty="0">
              <a:latin typeface="+mj-lt"/>
            </a:endParaRPr>
          </a:p>
          <a:p>
            <a:pPr marL="504017" indent="-392013" defTabSz="914400" fontAlgn="auto"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</a:pPr>
            <a:r>
              <a:rPr lang="en-US" sz="2000" b="1" dirty="0">
                <a:latin typeface="+mj-lt"/>
              </a:rPr>
              <a:t>Legal and Professional Accountability</a:t>
            </a:r>
            <a:endParaRPr lang="en-US" sz="2000" b="1" dirty="0">
              <a:latin typeface="+mj-lt"/>
              <a:ea typeface="News Cycle"/>
              <a:cs typeface="News Cycle"/>
              <a:sym typeface="News Cycle"/>
            </a:endParaRPr>
          </a:p>
        </p:txBody>
      </p:sp>
      <p:sp>
        <p:nvSpPr>
          <p:cNvPr id="5" name="Google Shape;89;p3">
            <a:extLst>
              <a:ext uri="{FF2B5EF4-FFF2-40B4-BE49-F238E27FC236}">
                <a16:creationId xmlns:a16="http://schemas.microsoft.com/office/drawing/2014/main" id="{4658571A-3535-F7A2-90F3-D933DEE7B7C0}"/>
              </a:ext>
            </a:extLst>
          </p:cNvPr>
          <p:cNvSpPr txBox="1"/>
          <p:nvPr/>
        </p:nvSpPr>
        <p:spPr>
          <a:xfrm>
            <a:off x="549340" y="1531901"/>
            <a:ext cx="5501589" cy="6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STANDARDS &amp; CODES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7BD73C-2866-ED9D-BD15-9917CCD3AE79}"/>
              </a:ext>
            </a:extLst>
          </p:cNvPr>
          <p:cNvSpPr txBox="1">
            <a:spLocks/>
          </p:cNvSpPr>
          <p:nvPr/>
        </p:nvSpPr>
        <p:spPr>
          <a:xfrm>
            <a:off x="717358" y="403767"/>
            <a:ext cx="8988557" cy="959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b" anchorCtr="0">
            <a:normAutofit/>
          </a:bodyPr>
          <a:lstStyle>
            <a:lvl1pPr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kumimoji="0" sz="463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9pPr>
          </a:lstStyle>
          <a:p>
            <a:pPr algn="l" defTabSz="914400" fontAlgn="auto">
              <a:defRPr/>
            </a:pPr>
            <a:r>
              <a:rPr lang="en-US" sz="3600" dirty="0">
                <a:solidFill>
                  <a:srgbClr val="002060"/>
                </a:solidFill>
              </a:rPr>
              <a:t>Main Design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D5A9C-B75C-7DE4-C937-066DF1336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90" y="4778306"/>
            <a:ext cx="4505425" cy="1974187"/>
          </a:xfrm>
          <a:prstGeom prst="rect">
            <a:avLst/>
          </a:prstGeom>
          <a:ln w="22225"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098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8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Google Shape;89;p3">
            <a:extLst>
              <a:ext uri="{FF2B5EF4-FFF2-40B4-BE49-F238E27FC236}">
                <a16:creationId xmlns:a16="http://schemas.microsoft.com/office/drawing/2014/main" id="{4658571A-3535-F7A2-90F3-D933DEE7B7C0}"/>
              </a:ext>
            </a:extLst>
          </p:cNvPr>
          <p:cNvSpPr txBox="1"/>
          <p:nvPr/>
        </p:nvSpPr>
        <p:spPr>
          <a:xfrm>
            <a:off x="549340" y="1531901"/>
            <a:ext cx="5501589" cy="6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STANDARDS &amp; CODES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7BD73C-2866-ED9D-BD15-9917CCD3AE79}"/>
              </a:ext>
            </a:extLst>
          </p:cNvPr>
          <p:cNvSpPr txBox="1">
            <a:spLocks/>
          </p:cNvSpPr>
          <p:nvPr/>
        </p:nvSpPr>
        <p:spPr>
          <a:xfrm>
            <a:off x="674327" y="366566"/>
            <a:ext cx="8988557" cy="959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b" anchorCtr="0">
            <a:normAutofit/>
          </a:bodyPr>
          <a:lstStyle>
            <a:lvl1pPr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kumimoji="0" sz="463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9pPr>
          </a:lstStyle>
          <a:p>
            <a:pPr algn="l" defTabSz="914400" fontAlgn="auto">
              <a:defRPr/>
            </a:pPr>
            <a:r>
              <a:rPr lang="en-US" sz="3600" dirty="0">
                <a:solidFill>
                  <a:srgbClr val="002060"/>
                </a:solidFill>
              </a:rPr>
              <a:t>Main Design Methods</a:t>
            </a:r>
          </a:p>
        </p:txBody>
      </p: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2B2B3724-EF0A-9EFA-AEBA-EC097CF0F371}"/>
              </a:ext>
            </a:extLst>
          </p:cNvPr>
          <p:cNvSpPr txBox="1">
            <a:spLocks/>
          </p:cNvSpPr>
          <p:nvPr/>
        </p:nvSpPr>
        <p:spPr>
          <a:xfrm>
            <a:off x="568688" y="1461216"/>
            <a:ext cx="5611564" cy="59641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lvl="0" indent="-352812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/>
              <a:buNone/>
              <a:defRPr kumimoji="0"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lvl="1" indent="-30241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Wingdings 2"/>
              <a:buNone/>
              <a:defRPr kumimoji="0"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lvl="2" indent="-252009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/>
              <a:buNone/>
              <a:defRPr kumimoji="0"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lvl="3" indent="-252009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Wingdings"/>
              <a:buNone/>
              <a:defRPr kumimoji="0"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lvl="4" indent="-252009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ingdings"/>
              <a:buNone/>
              <a:defRPr kumimoji="0"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lvl="5" indent="-252009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Wingdings"/>
              <a:buNone/>
              <a:defRPr kumimoji="0" sz="231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lvl="6" indent="-252009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/>
              <a:buNone/>
              <a:defRPr kumimoji="0" sz="231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lvl="7" indent="-252009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Wingdings"/>
              <a:buNone/>
              <a:defRPr kumimoji="0" sz="231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lvl="8" indent="-252009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ingdings"/>
              <a:buNone/>
              <a:defRPr kumimoji="0" sz="2315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fontAlgn="auto">
              <a:lnSpc>
                <a:spcPct val="150000"/>
              </a:lnSpc>
            </a:pPr>
            <a:endParaRPr lang="en-GB" sz="2000" b="1" dirty="0">
              <a:solidFill>
                <a:srgbClr val="009ACB"/>
              </a:solidFill>
              <a:latin typeface="+mj-lt"/>
            </a:endParaRPr>
          </a:p>
          <a:p>
            <a:pPr marL="0" indent="0" algn="l" defTabSz="914400" fontAlgn="auto">
              <a:lnSpc>
                <a:spcPct val="150000"/>
              </a:lnSpc>
            </a:pPr>
            <a:r>
              <a:rPr lang="en-GB" sz="2000" b="1" dirty="0">
                <a:solidFill>
                  <a:srgbClr val="C00000"/>
                </a:solidFill>
                <a:latin typeface="+mj-lt"/>
                <a:ea typeface="Roboto Black"/>
                <a:cs typeface="Roboto Black"/>
                <a:sym typeface="Roboto Black"/>
              </a:rPr>
              <a:t>Cons</a:t>
            </a:r>
            <a:endParaRPr lang="en-GB" sz="2000" b="1" dirty="0">
              <a:solidFill>
                <a:srgbClr val="0B6DB4"/>
              </a:solidFill>
              <a:latin typeface="+mj-lt"/>
              <a:ea typeface="Roboto Black"/>
              <a:cs typeface="Roboto Black"/>
              <a:sym typeface="Roboto Black"/>
            </a:endParaRPr>
          </a:p>
          <a:p>
            <a:pPr marL="504017" indent="-392013" algn="l" defTabSz="914400" fontAlgn="auto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b="1" dirty="0"/>
              <a:t>Simplified Geometries Only</a:t>
            </a:r>
            <a:br>
              <a:rPr lang="en-GB" sz="2000" dirty="0"/>
            </a:br>
            <a:r>
              <a:rPr lang="en-GB" sz="2000" dirty="0"/>
              <a:t>The Eurocode primarily addresses basic, regular-shaped structures. It does not adequately cover </a:t>
            </a:r>
            <a:r>
              <a:rPr lang="en-GB" sz="2000" b="1" dirty="0"/>
              <a:t>complex geometries</a:t>
            </a:r>
            <a:r>
              <a:rPr lang="en-GB" sz="2000" dirty="0"/>
              <a:t>, such as curved façades, high-rise buildings with irregular shapes, etc.</a:t>
            </a:r>
          </a:p>
          <a:p>
            <a:pPr marL="504017" indent="-392013" algn="l" defTabSz="914400" fontAlgn="auto">
              <a:buClr>
                <a:srgbClr val="FF0000"/>
              </a:buClr>
              <a:buSzPts val="2000"/>
              <a:buFont typeface="News Cycle"/>
              <a:buChar char="–"/>
            </a:pPr>
            <a:endParaRPr lang="en-GB" sz="1000" dirty="0"/>
          </a:p>
          <a:p>
            <a:pPr marL="504017" indent="-392013" algn="l" defTabSz="914400" fontAlgn="auto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b="1" dirty="0"/>
              <a:t>Standard Terrain Categories</a:t>
            </a:r>
            <a:br>
              <a:rPr lang="en-GB" sz="2000" dirty="0"/>
            </a:br>
            <a:r>
              <a:rPr lang="en-GB" sz="2000" dirty="0"/>
              <a:t>The terrain exposure categories are overly simplistic and may not accurately represent </a:t>
            </a:r>
            <a:r>
              <a:rPr lang="en-GB" sz="2000" b="1" dirty="0"/>
              <a:t>urban environments</a:t>
            </a:r>
            <a:r>
              <a:rPr lang="en-GB" sz="2000" dirty="0"/>
              <a:t> with varying building densities, topography, or vegetation.</a:t>
            </a:r>
          </a:p>
          <a:p>
            <a:pPr marL="504017" indent="-392013" algn="l" defTabSz="914400" fontAlgn="auto">
              <a:buClr>
                <a:srgbClr val="FF0000"/>
              </a:buClr>
              <a:buSzPts val="2000"/>
              <a:buFont typeface="News Cycle"/>
              <a:buChar char="–"/>
            </a:pPr>
            <a:endParaRPr lang="en-GB" sz="1000" dirty="0"/>
          </a:p>
          <a:p>
            <a:pPr marL="504017" indent="-392013" algn="l" defTabSz="914400" fontAlgn="auto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b="1" dirty="0"/>
              <a:t>Limited Guidance on Local Effects</a:t>
            </a:r>
            <a:br>
              <a:rPr lang="en-GB" sz="2000" dirty="0"/>
            </a:br>
            <a:r>
              <a:rPr lang="en-GB" sz="2000" dirty="0"/>
              <a:t>Effects like </a:t>
            </a:r>
            <a:r>
              <a:rPr lang="en-GB" sz="2000" b="1" dirty="0" err="1"/>
              <a:t>channeling</a:t>
            </a:r>
            <a:r>
              <a:rPr lang="en-GB" sz="2000" b="1" dirty="0"/>
              <a:t>, vortex shedding, flutter and wake interactions</a:t>
            </a:r>
            <a:r>
              <a:rPr lang="en-GB" sz="2000" dirty="0"/>
              <a:t> are not well addressed.</a:t>
            </a:r>
            <a:endParaRPr lang="en-GB" sz="2000" dirty="0">
              <a:latin typeface="+mj-lt"/>
              <a:ea typeface="News Cycle"/>
              <a:cs typeface="News Cycle"/>
              <a:sym typeface="News Cycl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9E775-DC91-DAEC-48E5-DA4BCBB96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76" y="3379433"/>
            <a:ext cx="3251057" cy="1966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38F9C-CD51-34F0-E2FF-66A83CE791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"/>
          <a:stretch/>
        </p:blipFill>
        <p:spPr>
          <a:xfrm>
            <a:off x="6383948" y="1744639"/>
            <a:ext cx="1559135" cy="14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99E182-438C-B542-B448-8E74B63BEB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72" y="1774358"/>
            <a:ext cx="1842965" cy="108652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87CB34-4EC6-F9DD-66B0-C5906D4FCB63}"/>
              </a:ext>
            </a:extLst>
          </p:cNvPr>
          <p:cNvCxnSpPr/>
          <p:nvPr/>
        </p:nvCxnSpPr>
        <p:spPr>
          <a:xfrm flipV="1">
            <a:off x="4270786" y="2197114"/>
            <a:ext cx="2237590" cy="42775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C83166-F99E-1472-835E-7B582656F73C}"/>
              </a:ext>
            </a:extLst>
          </p:cNvPr>
          <p:cNvCxnSpPr>
            <a:cxnSpLocks/>
          </p:cNvCxnSpPr>
          <p:nvPr/>
        </p:nvCxnSpPr>
        <p:spPr>
          <a:xfrm flipH="1">
            <a:off x="6383948" y="3281082"/>
            <a:ext cx="349408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A002F2-2FEC-23D7-FD6D-BB5FB2B5DA99}"/>
              </a:ext>
            </a:extLst>
          </p:cNvPr>
          <p:cNvCxnSpPr>
            <a:cxnSpLocks/>
          </p:cNvCxnSpPr>
          <p:nvPr/>
        </p:nvCxnSpPr>
        <p:spPr>
          <a:xfrm flipV="1">
            <a:off x="4797911" y="5443940"/>
            <a:ext cx="1586037" cy="74170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2ECD565-758A-3D1B-F940-1C414328A37E}"/>
              </a:ext>
            </a:extLst>
          </p:cNvPr>
          <p:cNvSpPr txBox="1"/>
          <p:nvPr/>
        </p:nvSpPr>
        <p:spPr>
          <a:xfrm>
            <a:off x="6508376" y="5078070"/>
            <a:ext cx="50399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sz="1000" dirty="0">
                <a:solidFill>
                  <a:schemeClr val="bg1"/>
                </a:solidFill>
                <a:latin typeface="+mj-lt"/>
              </a:rPr>
              <a:t>https://greatnorthroad.co.uk/ferrybridge-power-station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EE793B-E4D2-9C25-987B-90182454B6CF}"/>
              </a:ext>
            </a:extLst>
          </p:cNvPr>
          <p:cNvSpPr txBox="1"/>
          <p:nvPr/>
        </p:nvSpPr>
        <p:spPr>
          <a:xfrm>
            <a:off x="6436576" y="3059621"/>
            <a:ext cx="50399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U" sz="1000" dirty="0">
                <a:latin typeface="+mj-lt"/>
              </a:rPr>
              <a:t>Eurocode 1-4</a:t>
            </a:r>
          </a:p>
        </p:txBody>
      </p:sp>
      <p:pic>
        <p:nvPicPr>
          <p:cNvPr id="26" name="Vortex Shedding in everyday life!">
            <a:hlinkClick r:id="" action="ppaction://media"/>
            <a:extLst>
              <a:ext uri="{FF2B5EF4-FFF2-40B4-BE49-F238E27FC236}">
                <a16:creationId xmlns:a16="http://schemas.microsoft.com/office/drawing/2014/main" id="{06A319AB-B3E9-0F1E-6A16-391E6318F36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8375" y="5465239"/>
            <a:ext cx="3288819" cy="1849961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CC9323A-7682-0C00-4D02-01D77ED1F5A4}"/>
              </a:ext>
            </a:extLst>
          </p:cNvPr>
          <p:cNvCxnSpPr>
            <a:cxnSpLocks/>
          </p:cNvCxnSpPr>
          <p:nvPr/>
        </p:nvCxnSpPr>
        <p:spPr>
          <a:xfrm flipV="1">
            <a:off x="5038083" y="6014797"/>
            <a:ext cx="1586037" cy="52713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863850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402684"/>
            <a:ext cx="588036" cy="2695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C1D674E1-6746-4B92-B0AD-DB99B0B792AB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9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Google Shape;84;p3">
            <a:extLst>
              <a:ext uri="{FF2B5EF4-FFF2-40B4-BE49-F238E27FC236}">
                <a16:creationId xmlns:a16="http://schemas.microsoft.com/office/drawing/2014/main" id="{16DE6291-3F1B-A396-6C60-9D90431D0C70}"/>
              </a:ext>
            </a:extLst>
          </p:cNvPr>
          <p:cNvSpPr txBox="1">
            <a:spLocks/>
          </p:cNvSpPr>
          <p:nvPr/>
        </p:nvSpPr>
        <p:spPr>
          <a:xfrm>
            <a:off x="580089" y="3963302"/>
            <a:ext cx="4459552" cy="35979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790" tIns="100790" rIns="100790" bIns="100790" anchor="t" anchorCtr="0">
            <a:noAutofit/>
          </a:bodyPr>
          <a:lstStyle>
            <a:lvl1pPr marL="352812" indent="-352812" algn="l" rtl="0" eaLnBrk="1" latinLnBrk="0" hangingPunct="1">
              <a:spcBef>
                <a:spcPts val="772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5624" indent="-302410" algn="l" rtl="0" eaLnBrk="1" latinLnBrk="0" hangingPunct="1">
              <a:spcBef>
                <a:spcPts val="606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35" indent="-252009" algn="l" rtl="0" eaLnBrk="1" latinLnBrk="0" hangingPunct="1">
              <a:spcBef>
                <a:spcPts val="551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52" indent="-252009" algn="l" rtl="0" eaLnBrk="1" latinLnBrk="0" hangingPunct="1">
              <a:spcBef>
                <a:spcPts val="441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69" indent="-252009" algn="l" rtl="0" eaLnBrk="1" latinLnBrk="0" hangingPunct="1">
              <a:spcBef>
                <a:spcPts val="441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8479" indent="-25200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0890" indent="-252009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3300" indent="-252009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5711" indent="-252009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</a:pPr>
            <a:endParaRPr lang="en-GB" sz="2000" b="1" dirty="0">
              <a:solidFill>
                <a:srgbClr val="009ACB"/>
              </a:solidFill>
              <a:latin typeface="+mj-lt"/>
            </a:endParaRPr>
          </a:p>
          <a:p>
            <a:pPr marL="0" indent="0" defTabSz="91440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accent2"/>
                </a:solidFill>
                <a:latin typeface="+mj-lt"/>
                <a:ea typeface="Roboto Black"/>
                <a:cs typeface="Roboto Black"/>
                <a:sym typeface="Roboto Black"/>
              </a:rPr>
              <a:t>WIND TUNNEL</a:t>
            </a:r>
          </a:p>
          <a:p>
            <a:pPr marL="504017" indent="-392013" defTabSz="914400" fontAlgn="auto"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</a:pPr>
            <a:r>
              <a:rPr lang="en-GB" sz="2000" b="1" dirty="0">
                <a:solidFill>
                  <a:schemeClr val="accent2"/>
                </a:solidFill>
                <a:latin typeface="+mj-lt"/>
                <a:ea typeface="News Cycle"/>
                <a:cs typeface="News Cycle"/>
                <a:sym typeface="News Cycle"/>
              </a:rPr>
              <a:t>Stand alone tool!</a:t>
            </a:r>
          </a:p>
          <a:p>
            <a:pPr marL="112004" indent="0" defTabSz="91440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20000"/>
              <a:buNone/>
            </a:pPr>
            <a:r>
              <a:rPr lang="en-GB" sz="2000" dirty="0">
                <a:latin typeface="+mj-lt"/>
                <a:ea typeface="News Cycle"/>
                <a:cs typeface="News Cycle"/>
                <a:sym typeface="News Cycle"/>
              </a:rPr>
              <a:t>Well-established, controlled and repeatable</a:t>
            </a:r>
          </a:p>
          <a:p>
            <a:pPr marL="504017" indent="-392013" defTabSz="914400" fontAlgn="auto">
              <a:spcAft>
                <a:spcPts val="0"/>
              </a:spcAft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dirty="0">
                <a:latin typeface="+mj-lt"/>
                <a:ea typeface="News Cycle"/>
                <a:cs typeface="News Cycle"/>
                <a:sym typeface="News Cycle"/>
              </a:rPr>
              <a:t>Low spatial resolution of the measuring points</a:t>
            </a:r>
          </a:p>
          <a:p>
            <a:pPr marL="504017" indent="-392013" defTabSz="914400" fontAlgn="auto">
              <a:spcAft>
                <a:spcPts val="0"/>
              </a:spcAft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dirty="0">
                <a:latin typeface="+mj-lt"/>
                <a:ea typeface="News Cycle"/>
                <a:cs typeface="News Cycle"/>
                <a:sym typeface="News Cycle"/>
              </a:rPr>
              <a:t>Scaling issues</a:t>
            </a:r>
          </a:p>
        </p:txBody>
      </p:sp>
      <p:sp>
        <p:nvSpPr>
          <p:cNvPr id="7" name="Google Shape;89;p3">
            <a:extLst>
              <a:ext uri="{FF2B5EF4-FFF2-40B4-BE49-F238E27FC236}">
                <a16:creationId xmlns:a16="http://schemas.microsoft.com/office/drawing/2014/main" id="{E87EB3D3-08DB-9465-AA28-3AE812AA171F}"/>
              </a:ext>
            </a:extLst>
          </p:cNvPr>
          <p:cNvSpPr txBox="1"/>
          <p:nvPr/>
        </p:nvSpPr>
        <p:spPr>
          <a:xfrm>
            <a:off x="580089" y="1633923"/>
            <a:ext cx="4231018" cy="112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EXPERIMENTAL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chemeClr val="accent2"/>
                </a:solidFill>
                <a:latin typeface="+mj-lt"/>
                <a:ea typeface="Roboto Medium"/>
                <a:cs typeface="Roboto Medium"/>
                <a:sym typeface="Roboto Medium"/>
              </a:rPr>
              <a:t>FIELD MEASUREMENTS</a:t>
            </a:r>
            <a:endParaRPr b="1" dirty="0">
              <a:solidFill>
                <a:schemeClr val="accent2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A666D-7416-CD28-6F94-9FD75562800E}"/>
              </a:ext>
            </a:extLst>
          </p:cNvPr>
          <p:cNvSpPr txBox="1"/>
          <p:nvPr/>
        </p:nvSpPr>
        <p:spPr>
          <a:xfrm>
            <a:off x="478507" y="2589511"/>
            <a:ext cx="50399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Real-world, high-fidelity data</a:t>
            </a:r>
            <a:endParaRPr lang="en-US" dirty="0">
              <a:solidFill>
                <a:prstClr val="black"/>
              </a:solidFill>
              <a:latin typeface="Tw Cen MT"/>
              <a:ea typeface="News Cycle"/>
              <a:cs typeface="News Cycle"/>
              <a:sym typeface="News Cycle"/>
            </a:endParaRP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Long</a:t>
            </a:r>
            <a:r>
              <a:rPr lang="en-US" dirty="0">
                <a:solidFill>
                  <a:prstClr val="black"/>
                </a:solidFill>
                <a:latin typeface="Tw Cen MT"/>
                <a:ea typeface="News Cycle"/>
                <a:cs typeface="News Cycle"/>
                <a:sym typeface="News Cycle"/>
              </a:rPr>
              <a:t>-term monitoring</a:t>
            </a: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No scaling </a:t>
            </a:r>
            <a:r>
              <a:rPr lang="en-US" dirty="0">
                <a:solidFill>
                  <a:prstClr val="black"/>
                </a:solidFill>
                <a:latin typeface="Tw Cen MT"/>
                <a:ea typeface="News Cycle"/>
                <a:cs typeface="News Cycle"/>
                <a:sym typeface="News Cycle"/>
              </a:rPr>
              <a:t>issues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News Cycle"/>
              <a:cs typeface="News Cycle"/>
              <a:sym typeface="News Cycle"/>
            </a:endParaRPr>
          </a:p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dirty="0">
                <a:latin typeface="+mj-lt"/>
                <a:ea typeface="News Cycle"/>
                <a:cs typeface="News Cycle"/>
                <a:sym typeface="News Cycle"/>
              </a:rPr>
              <a:t>Low spatial resolution of the measuring points</a:t>
            </a:r>
          </a:p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dirty="0">
                <a:latin typeface="+mj-lt"/>
                <a:ea typeface="News Cycle"/>
                <a:cs typeface="News Cycle"/>
                <a:sym typeface="News Cycle"/>
              </a:rPr>
              <a:t>Difficult to control</a:t>
            </a:r>
            <a:endParaRPr lang="en-GB" sz="2000" dirty="0">
              <a:latin typeface="+mj-lt"/>
              <a:ea typeface="News Cycle"/>
              <a:cs typeface="News Cycle"/>
              <a:sym typeface="News Cycle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052012-0DB9-0DCD-C088-897781FE309D}"/>
              </a:ext>
            </a:extLst>
          </p:cNvPr>
          <p:cNvCxnSpPr>
            <a:cxnSpLocks/>
          </p:cNvCxnSpPr>
          <p:nvPr/>
        </p:nvCxnSpPr>
        <p:spPr>
          <a:xfrm>
            <a:off x="5142150" y="1672230"/>
            <a:ext cx="0" cy="588903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7C90404-A5BC-14F6-DDB5-658AFCF273FA}"/>
              </a:ext>
            </a:extLst>
          </p:cNvPr>
          <p:cNvSpPr txBox="1"/>
          <p:nvPr/>
        </p:nvSpPr>
        <p:spPr>
          <a:xfrm>
            <a:off x="5518463" y="2589511"/>
            <a:ext cx="42310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Flexible &amp; scalable</a:t>
            </a:r>
            <a:endParaRPr lang="en-US" dirty="0">
              <a:solidFill>
                <a:prstClr val="black"/>
              </a:solidFill>
              <a:latin typeface="Tw Cen MT"/>
              <a:ea typeface="News Cycle"/>
              <a:cs typeface="News Cycle"/>
              <a:sym typeface="News Cycle"/>
            </a:endParaRP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Captures detailed flow around complex geometries</a:t>
            </a:r>
            <a:endParaRPr lang="en-US" dirty="0">
              <a:solidFill>
                <a:prstClr val="black"/>
              </a:solidFill>
              <a:latin typeface="Tw Cen MT"/>
              <a:ea typeface="News Cycle"/>
              <a:cs typeface="News Cycle"/>
              <a:sym typeface="News Cycle"/>
            </a:endParaRPr>
          </a:p>
          <a:p>
            <a:pPr marL="504017" marR="0" lvl="0" indent="-392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Source Sans Pro"/>
              <a:buChar char="+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News Cycle"/>
                <a:cs typeface="News Cycle"/>
                <a:sym typeface="News Cycle"/>
              </a:rPr>
              <a:t>Ideal for parametric studies</a:t>
            </a:r>
          </a:p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dirty="0">
                <a:latin typeface="+mj-lt"/>
                <a:ea typeface="News Cycle"/>
                <a:cs typeface="News Cycle"/>
                <a:sym typeface="News Cycle"/>
              </a:rPr>
              <a:t>Sensitive to input (e.g. inflow) conditions</a:t>
            </a:r>
          </a:p>
          <a:p>
            <a:pPr marL="504017" indent="-392013" algn="l">
              <a:buClr>
                <a:srgbClr val="FF0000"/>
              </a:buClr>
              <a:buSzPts val="2000"/>
              <a:buFont typeface="News Cycle"/>
              <a:buChar char="–"/>
            </a:pPr>
            <a:r>
              <a:rPr lang="en-GB" sz="2000" b="1" dirty="0">
                <a:solidFill>
                  <a:srgbClr val="C00000"/>
                </a:solidFill>
                <a:latin typeface="+mj-lt"/>
                <a:ea typeface="News Cycle"/>
                <a:cs typeface="News Cycle"/>
                <a:sym typeface="News Cycle"/>
              </a:rPr>
              <a:t>Needs validation!</a:t>
            </a:r>
          </a:p>
        </p:txBody>
      </p:sp>
      <p:sp>
        <p:nvSpPr>
          <p:cNvPr id="20" name="Google Shape;89;p3">
            <a:extLst>
              <a:ext uri="{FF2B5EF4-FFF2-40B4-BE49-F238E27FC236}">
                <a16:creationId xmlns:a16="http://schemas.microsoft.com/office/drawing/2014/main" id="{A0C2BF18-B94C-8B68-58DB-86B054E9E5A2}"/>
              </a:ext>
            </a:extLst>
          </p:cNvPr>
          <p:cNvSpPr txBox="1"/>
          <p:nvPr/>
        </p:nvSpPr>
        <p:spPr>
          <a:xfrm>
            <a:off x="5574776" y="1633923"/>
            <a:ext cx="4231018" cy="112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dirty="0">
                <a:solidFill>
                  <a:srgbClr val="C00000"/>
                </a:solidFill>
                <a:latin typeface="Tw Cen MT"/>
                <a:ea typeface="Roboto Medium"/>
                <a:cs typeface="Roboto Medium"/>
                <a:sym typeface="Roboto Medium"/>
              </a:rPr>
              <a:t>NUMERICAL</a:t>
            </a:r>
            <a:endParaRPr lang="en" dirty="0">
              <a:solidFill>
                <a:schemeClr val="dk2"/>
              </a:solidFill>
              <a:latin typeface="+mj-lt"/>
              <a:ea typeface="Roboto Medium"/>
              <a:cs typeface="Roboto Medium"/>
              <a:sym typeface="Roboto Medium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" b="1" dirty="0">
                <a:solidFill>
                  <a:srgbClr val="C00000"/>
                </a:solidFill>
                <a:latin typeface="+mj-lt"/>
                <a:ea typeface="Roboto Medium"/>
                <a:cs typeface="Roboto Medium"/>
                <a:sym typeface="Roboto Medium"/>
              </a:rPr>
              <a:t>CFD</a:t>
            </a:r>
            <a:endParaRPr b="1" dirty="0">
              <a:solidFill>
                <a:srgbClr val="C00000"/>
              </a:solidFill>
              <a:latin typeface="+mj-lt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36430-3CB7-E30C-AAA2-8FE1D8C633D7}"/>
              </a:ext>
            </a:extLst>
          </p:cNvPr>
          <p:cNvSpPr txBox="1">
            <a:spLocks/>
          </p:cNvSpPr>
          <p:nvPr/>
        </p:nvSpPr>
        <p:spPr>
          <a:xfrm>
            <a:off x="674327" y="366566"/>
            <a:ext cx="8988557" cy="9591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b" anchorCtr="0">
            <a:normAutofit/>
          </a:bodyPr>
          <a:lstStyle>
            <a:lvl1pPr lvl="0" algn="ctr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kumimoji="0" sz="463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30"/>
            </a:lvl9pPr>
          </a:lstStyle>
          <a:p>
            <a:pPr algn="l" defTabSz="914400" fontAlgn="auto">
              <a:defRPr/>
            </a:pPr>
            <a:r>
              <a:rPr lang="en-US" sz="3600" dirty="0">
                <a:solidFill>
                  <a:srgbClr val="002060"/>
                </a:solidFill>
              </a:rPr>
              <a:t>Main Design Methods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9300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CACHECONTENT#5C667261637B5C7061727469616C20755F697D7B5C7061727469616C20785F697D263D26305C6C6162656C7B65713A636F6E4F664D6173737D" val="iVBORw0KGgoAAAANSUhEUgAAAKQAAABvBAMAAACQtHYFAAAAMFBMVEX///8AAADu7u6IiIhUVFQyMjJ2dnbc3NyYmJgiIiLMzMwQEBBmZmaqqqpERES6uro3uIWlAAAFiklEQVRoBe1ZTWgkRRR+6UmmZ3r+ttZNdmdnTWZYPSzZQ0Z2WUSELOJ62EuaRUUESYQclvWQCHrxYMaLopeMeAm4mwm4B38OaQ0uRMEJeNPDRPCwLsIMIuJB6MDeBPG9quqku61M+qf25Nahu/pVva9fVb33qvprAF6MC89fWRJVTVfj8gvvXR/Xivn5i2hb65QmAwnG/JquFluhm54y1uU4rZN64AilJWYxP64Psn2GY2VYRxemwWocymKzuiBNJqwEdkwXJFycF1BM4/pI45xHtVnpAbFHvJq2O5vQBgXw5rO3ngBTJ+Tdyfff/sGtMIzyiv0xN9V8N5XFb1ASsu5kGC7PjZ+aqwTWmEwDWWFdUv+nzE5D7kNo8IzUOpEGsiUMyr+Frr7cgQ0ONkiz+hXGRwqZHTYHP2IS4bGUyu2XZbYoMdY1MH5sGrjFNlMM3JYLYTHm5ubQlY4jWEamkOxXCZBLtM5UKoxBpodgfXwoyxS/XKWmmCXv5Z8S4+uSZz1EGGFLHCefJOw3uFWoXxTmLjPC2hAplMPGvix4u9iYWJEmt1VcY4MJBVsOERpshiTtKboOkgyYFKk43hBbrI6PppjaVG7JvGC2uYuLBbek+9M7YxfD23gs9iUpF/nwMxj2xQ5Y9s3YgKjgyGAuc+dBhyQfIrccqcOnbtvFp7jFlpC7YgLGeHiSW/4M8B3Y3bh42L8pdlzD4eNG+zoobKFzPgOZWRBeEBN2Wqy4sI6CGwduOVUwjkPeLXkeFgs0J1x9sC20DKcP8Pf9GhT7kINykhAH2CGvvltdkobsnVn6Ytt0ek+RQGR42RL9lmPXfr1Ym/EUjCdr1wDOO3+QoEmJLkE5+zLbWlHrObNquUpqLDofuaqGgKzCXKsTkAx52LlZ/+To8/5oDcq9ISj+psfJGfd4zvGLw/XCBEyHZYc9231syXGvPqwLyUem4Ldh7b62rACzV30yVbV86vysSq6QNca58MgvHePqtwptpaglUoVEVnaJK7TFwnjbYFx1RX9DbgNjifKMApAOAce4vMxmle0JhFkJWUyzwwTfOyrPUB50sDXRkzwEQJafqBJBhJXy+1aeDjclfS7IOcyyI6M8+ArTYYFSq3vtHmQmLqTx51qg3NqHHJFWxob0bPrv/QFAegPP4leJpuKHDEy3+kGE2vB3HzjRSVCjBKRRIB+Aq4/KGPfuw8cUqdULxHLctGH8HnDLtVf2X1eS+TIfN7kdHj2GjJqCvhQMbfG9oHGj8I6pG2Kj3J+QNJWGODYuaKQXM8wli5y5NHaFdG0C00jbIdq5E3jZPUjAOrhgfhjsIC4vWrhgc9HZ6nmI8JAL3p+KtJW2+ObT6FQPuWAnDUeiXtD/NRcMcNae7IF5tfqqenaiSf1cMFhbndsTcO9SZa0eTVvVy88FIwnhgsF+2YZzabZPPxcMJnEcg5dWoMnmVe+PJAtwwTBKQANkZZqsHkld1cnPBeO4qUt7Aj+tL6k6R5P5uWCAK6TkO8remImG4u8V4IIBiHix5MkOq2bckxhBh7lgFAnCkRpxDg52KCGIcA1zwaji0dURtJVdwlwwdkp7/ApzwQiZiq5G/RAXTCNZoLNIihLiggmJ/6VIDhnmggmJn7vNPtZuVxMseJgLRpwK/7YudtFB1/MHRzFsiViCXLD5NJHWfdRtdAAK7pjY4iNiyW5BLngZU1qBf2i8hu0XYEQwSvEgg1wweekiMXIlYpvXYRf/KcUuQS64Wa1bd3Y3Ae51EGkFBquxAVEhwAVPrxsfuNnJ1+9TJgbM7yv8HvMS4IKN67Xn8P+hc02AZFg9JproPoQLLqSMI4U9e1PwmUKcRnR5E/5Ko6/QdeYNXH2thbnlGa2AuPu+871mRHjsm25syH8BSXclEIqbXQcAAAAASUVORK5CYII="/>
  <p:tag name="POWERPOINTLATEX_PIXELSPEREMHEIGHT#5C667261637B5C7061727469616C20755F697D7B5C7061727469616C20785F697D263D26305C6C6162656C7B65713A636F6E4F664D6173737D" val="59"/>
  <p:tag name="POWERPOINTLATEX_REFCOUNTER#5C667261637B5C7061727469616C20755F697D7B5C7061727469616C20785F697D263D26305C6C6162656C7B65713A636F6E4F664D6173737D" val="2"/>
  <p:tag name="POWERPOINTLATEX_CACHECONTENT#5C667261637B5C7061727469616C20755F697D7B5C7061727469616C20747D2B5C667261637B5C7061727469616C20755F697D7B5C7061727469616C20785F6A7D5C63646F7420755F6A263D262D5C667261637B5C7061727469616C20507D7B5C7061727469616C20785F697D2B5C6E755C667261637B5C7061727469616C7D7B5C7061727469616C20785F6A7D5C6C656674285C667261637B5C7061727469616C20755F697D7B5C7061727469616C20785F6A7D2B5C667261637B5C7061727469616C20755F6A7D7B5C7061727469616C20785F697D5C7269676874295C6C6162656C7B65713A636F6E4F664D6D6F6D656E7475756D7D" val="iVBORw0KGgoAAAANSUhEUgAAA78AAAB5BAMAAAADl4udAAAAMFBMVEX///8AAADu7u6IiIhUVFQyMjJ2dnbc3NyYmJgiIiLMzMwQEBBmZmaqqqpERES6uro3uIWlAAAZeklEQVR4Ae1df4xcx12ffXt3++Nudz1ObOdyjb1XBwpySL1RrKgiRj5Q2qqRkLdpEkX0jzvUqo3CH3elYIoFvSuiUPjHGxRCBa13haKoMRL3YgeDU/CdVAmJIOQjQiKNrN4SUAqo0i4qEihtxfx8b2bevPdm5s2ez8jvj915M9/v5/tj3ptfb34AcOeanAdWtiaHnYoczK+mpt1J8OqBuYW2VzxDsM41Q8I7ZAU9sHS1IIAb+xzsJxiDh5/8sIcX2xNMQj3biOOPfeIztjzm9KZWTkHRpaZcOXqYwCzdq4IES0/97rOHRHVUCqN7TzBGsrKI7j/02S/3nuYUHzhHrzaPKPhvbOX2MUGSMZfAowkawTQX1Ky8hL2xcY8G0CrKE4yVTA1x/TVkXxWu06Qq5NfRhzTE9lGmVpbhDQHclEtg0QXNYHqvyryVv8D3de4SOdH8zhOMucAUyvPLOGHAntfgfz4N4embN//50RCeTOGwiTa2cud9Aqwxl8CjCRrCrB2Seae3yP3GETna9s4TjK3YBP0nSUw1qgFbkLq6ER5N0NpHmFpZgWcFcFMugUUXNIRpwGWJewMVaeiqKfku0RjceIIxkJRJUmXPaY87uAxZZTiAW5mcRommVtaiBwzDmnLlqGAKI1X/APToE17WNK9zBErJnmAkTIebGsvGDm9LNuEBCjMFeZQDLGcxtXLpPs6B/025RB5N2BSmJjWzArhAsOrwjAbTOMoTjLG8NMJFuEmSBnczihIvLKtQrBbT+LPjTa2swl0ByJRLYNEFjWHq3GSCUuF28yddh50f5wkmX1AOxRp7g0uQEQ54jdSABSshBGhq5SJsC3qacgksuqA5zPZhkf/UMr2DrPYS0yzCnmAsJGpJy0/R6BKvBDtwRGPKcF7LYRVpaOXwLgnVkEvi0dwYw5zgxksgoVRtSEk2N55gbETqaGd5P3TIX+Up6KMZzWRlW9mAF3Q6gWwuLYsuMhdGriE4BJSfOh5t++8JxlasSl/i3d6oYK7BwyqR+322lbO81FAEZHMpxOm3+TA9cRiNA3my3xMM18r1v8Sq3nqkzwAedAVL8kWoySQUs5JS22dzaaF0kfkwY7k2+tXHvv4Qaj8UfcA9wehMsomrfOqZd9pgjWVw1A0G2z76wQAYWBnwrnestgFXTJweMoWZ5uUXgXrr6O998Y1RC6LRvVb3T0hU5XfShaSlCDDgv+e3CNmvraZRTyy+0fvuyz+4DsZwnYho8ve24qONBYBoZZoNc1I3BVOJXAV8YwzT4lZj4b+CPyTVr5YhamQ9948d0jxYtG+PiDAzf32clBEB3MUS9vKqdJ9G4i6tdlgjK+oGT8OrHvQQrUyFW1OrYJGrgG8sYHpxcdyiJdePmmigp/o8WCSj9Bt8mCDVCDVBhAFfaQfkBaoWGzxRZZjcj8loRmt3yAbmom7wto+5LJKVqepsK1WwxOXuGxuYDd53QOOk9GWtnUcDHWt9QEeAlH5cqilxgghTuRd9nDqD0ppSVRATTy7EOwgvhsxC3g1+yUsNLFqZakSAy0LxErkK+MYGZjbyfIt12crbqOL4e5Tf5A2wHvSQYOa20AfZLWRiNNogmjvRMG8+Psp7R0PYRgK/+CH4Hx7kSlam4pWVMUGJy903VjBlNmILUGuzTzRtQLgVHAGgi4voepScaoWSIMKAxVUwTYroAR3mVmgneFvhHxR2+ABsSD/4H33Eh1TJylTAWaWwkLjcfWMFE5ciXdacqkM4qp5FnSXcWSyzunPmcqoVSoIIA34bPzdtRNFhVflzJxXySd1O81bdgPVUKvDoK+j6nB+BkpWpkGP2znACicvdN9kwXBj/H7J2QIPXFy0IQfkGytpdRNIk7x/KJrm/zJmT/xIMOI2yljw3QzqvopIycpfEKRqzwwcox6yYrOLOn69LtjIVdUn2mszl7JtsGKRMd13UaIc9ZTVeXzQgedtqxEO87qwprQURQQqrMKBHOHlV3rshUU/upscbjzusDJriKviQmbBSCxooI4kJLjff5MCABrOY6cRH8ga8TJujr/Ia8ZB13anCVMhzY1+Vaz1mHlmHvP++zV7lWevWRIY01Uo9aVkcZEAkKpejb/JgKi+sivpMMcNXWGGMWkWbOJ3WmvRXpM8JqzC0EudVeQ6zv+SZqEDusubdGn+AfQhRrdRj1pQKSeVy9I0lTIM1N7v8y+Ei7TjRzxBD06KZm6jC1MhYTpPXiJxs0v/TvECOismNqD/oQbZqpR4yGlphySqXo29sYVg3IuQdmQ3YRgrR4gNwP+kt0MQqMKgRjYl4Va5hmExUVCBXeTG5pLRoC8lVrdSDdRSRKpejb2xhujRno0qrSwY4aCO6rhQyekPEWAWGNaIHcnNSZJhMuMQL5GneFQ15q8uHQNVKPSbzbJSocnVIO8HaN7YwdAgv4OMBdfgq1miOlGhl5J65Pqh3vxZpmR1QYcD2XZihgx6avwPgpfm9akQv8nwdLLSJxqgbTP69/CSs1KPS7kiUluBy8002DAjeuCK1sXDbbhnrEJKcwD1fkgn0D3eDS23wjVFvhGkMLgUG0Eocd4MPgvrFmm5+gQGqNUk0AssbEVWly2KNKDGoVkqJ/IZ8duU3+F/lcvRNFgwAX3hovCkKBWCWfrPssgzeoU/6NKk/cN35TwBcB90tmSn1ToEBXTIFGVXljbNgdjRNiv9UZn8J/Dt3gxfVXuZCR/qpVkYJYmBObcCoXI6+yYIBwXVQUhrGU3SEA5ei6ApCUkKjF7mP7vC3pp8D5TPAuAmqwIAhzuAqEjF1EjwMSuwpQnGTvXDdgq8TrIRGj/EBEuHnR7VSixoNSPBUlcvRN1kw2M2qk9lUlhO0rUXfXDwIjUrqejgPgoOgNmrwPhTXNfVfgQEd/DhdQm21xTa4CHaOpDL6TQhCWk7RlwRhe+0Go+eGqMudpdc9IVLlcvRNFgy4hOpcpR5swcNYQbbOcniNahuEuwC89/0FMLcLqqBp3ApWYMAJVOK3ri9tgn8AYB0ML1D0yf9ukJHn5kKfierQloYnwaqVWtgdVaTK5eibLBjwQ9SiVcqqgH0w3cbv2lvRbIfx+1b/7FolvPHTqyiazu7QmqFGKjAt+Lf1N/rn7ytfRYR0dofKMZH7OVwCNXovUvAP/CmE33vZoyDFSi3yijpfByhcrr7JgkGaDM8q6vRoD7EKn7h5auEkTww+tPAEAA+E7+KIzkEenfuvwIDjvddOorb7UfyclGE7l98Xwcah0292L1O0OfopeMsXNi7vJGdpgYeJek3lcvRNFgzSRC04AB/jOf4L8Mq6VlUQntHH62IzYGbv1jFMJi44FS58lEFXbuLrO22PkjKs5FI0QysZXDa+yYDBczRucA3Yf4d/ZlDi49sWHNX78a1zaHwMvOLMfLsxBnazc735JllMJhoDCVdOLYCm+lgkiAwiUFvrewZk/z9IWspAVo5V3nyTbBBH3xdTVZg9DE6kJlokhMvBpgX57U1apr0TUyO8+WY2MZjEV0qnq1I6Bt7RpL5fE5cZBUfNk5kEtzAxaHsWPkUnTpiipvjG2sdgTRnIwmOVB3K0aN7zwBkNyQuauMyo4Ze+lZl+KxNrZz1Ln2az/QxhU3xj7WOwkejxTLNP/umaBI9/U5doPPrBme9/fYsH991/6YJnlWrqUHQ2fopvrH0MlhKGWJYlsZ58ikAccxuHSpuelS/lFowmAu19HG6puDPQ8ROAvXBV9D66957Bi7cmgyuJbjAaXyKD0fbOvpPBWT5bs54No0Oz9vFMcuZK1a7DFqthLTxm3X8h72/wOLE22MVoOx9P3wNQl1a9Gq6zWeyEq2LV+yJLzlUsh/tkBj/6839M2ysPsi9sdqgbcNeOQUtt52O0YDDZxgItuzG1WA874TGfPlRgybke0C42kcFoCQ/Lok7ypTDA7sAzBlR5JHY+Hl/9/NF2ArIC7VAiAEe2iF8KFFhyLuG43iQyGASX2DyWXmLowETIyi3I4GrvSj+pWwCT9XKSShPjNYPX3Jeca1Szj0pmMBoB6mOcultz2M9WLz58vD8yOHvJ+Xn6RTf6fdU+B3M4NBm8Rh/8GbdXcf9kMICwnWO9PtnH08WRc5acP/hV+foXzuftX5PBbIIpe5FtJS0lPrzbImB6Lz6+dRlcX+VGJ5ac84S9+tdkMJ2YzvcusVVkyXgmahby7Z3BQTea4lFWl5xnWT2JNE0G9/CUX7THs9tU0OF+yuDoRbJyXeGnawaK42ryknMAUK/d5Pp1vDNDdLlZguQkM5itv1PWU5uoRGiGuRNlTKAK+xgLgWh2WNR8SQ8c4Aqlt3jSmYWUCAdMQbGeom2aeMn5TvR6c8G6/2kBGQXJQ1GS47R3HKsSysl8pjyak0m7wbOwjWlNMKXuSFfJYFlMyl3kG28+xrqHqDuQIlCMjoTzFg9kDZ+4xSOSp4YjHDQ3kXZEsBJo6ibJUPqL77/wNP7Nu6r/9qR4kT2STDKD4wb/Tq3ozdP/r7d5Cl1/R+e6OmSw+gan+kNMiHzjzcfYGsnN3DyD/+LFx3N/KYhxXHIuIBQJJovoGnn6nA84UDPYTbniPkZycRHtcnkRHgl2XXIeARQLJDN4kXSDTxxyxL3TyFIcl7nk/MFnaAHKfl/YVZiL3yYzeIdkbfd5R+w73STFcdKScyUNpLc5VErX+2QGb+NvDM35tiPi/slgNFTpZoTfIlpaco4Wzbz+EUfPurElM5i0CYYfd4MDaNvxZVdWgc+HjytS614Azwv6EB7LkJacg8offNAvfCxIH0pkcIC/MfwYadnrOXJi72Sw4iBxyTlauT0C4iCIQjuB20QGN9CMjFa47ixqBW4588aMPp5ytPtoDGgT8iE8licuOcf7CpjvKhBjFAglMngOLgdLP+uOuOH2EUoR6MPH9f0xo0Nccg7qm+gz7EgxdqK3iQyuwf9aIWtnHcXu3II5WXpVW2wFuD41I9bH0yXAi0vOW/jbg5A2+WAigxfh8GNFxA5uzaxKjcpse9k4xeR8eEydlsGm/LFEEpKWnKMOiusIQwR7/LFPfCa6yQskMnj8N+saHnPMNbip4bf1TZqPATDXpAzl9WhG58Nj3VOEG/Nr7BeiSk5T3QSA+w999ss9o/FszJTIYAEpDlpgalc2WPsmxccAWGiirmwwOx8eGZ0i3Jg/9psuNHCa6hYj1V9bjbaWiWNTQ0YZbINZggeTwqx9k+JjYKOJsjbJ8Hx4pLx+YZQ5f9J+McZiXxCRLQqfX8bBAfl+GEWmB4wWn9lg1jRr+ux9o/cxADaaKOsclfPhGzdSnfKv2hSFX0tjEjm8YEKVTvNJklQ1/ZDSPJMOFaXYYCrvDcGw943exwDYaKKsc1TOh19RttWKjE0LKPxpZLnx4VYuSRZB9QhN7Z3NorJLs8JUaz4sypdvgJUmSmugR5tcZfYtPrTNYIXfzoUxtWaVXJxoEKqxgaQOnVhlwJFPYoXZUNquGN6TbwCw0mRN6pEr58Ozr7T5xnMKhZ9HW/9XYduaR2TgG1PQA9zEFPewFaZmA2NfvkE707E+mJF1Y/asU8OV8+GrUu4b+EbhN+DQk0ylNS/05InYNWZVyeN4iR1mcoDQl2/w1ptbxGIj65R9sk4tU2fBI/h/yvqjl8xPsRx+k5vF2IGUn6L0Pk8TsMPsJR8tT75BewbaWLetH/QNST/UcVo/ci7lt8sVgTq5WYyQaBGcncBHKTNMvoOgRtmCvokRjTTp6ms7urHDWvIxjOEzQ64bQzDQlQOZ6MaJJS/zz2VxZpiddMkFfRNrY6RJyupRurFDh24AH0Mah1w3hsACuusgXDaWlElYsq5jMuFIohnmIP17YRHfSOqZaBIfEsZZo/Phg3PnhofPnWvzBMP/iN+QPkGGjqQt2sZCmJVPPfNOGzVHlhP47hE2mLO6z0mFfcN1N9ckcWpjfD58j87JtiwsY36kzPHu0Rug8vj8L3LFTP5bC+eW4tn0Jhwamkbvuy//4DoYw3WUGJyCaJfMz4d/2NZQmkdJmHmmNfGcH+USfVNIJwtN1FMbhfPh//zmm/C+m99ZVbTMvhX40eLpK/2XDoO3H2l9tZ3NJad+ZaHQp1gMVuk+jX4vrXZII+vSx+rd5cbl1f99XhZkdydh5prGzkoQRUi+KaKTjSbKCXvS+fDoq/uuqKBBWOZ/b4S2ef/2NfCT6Q0OA0wXkjEZkGvtDvGIXOs6Ghu471I/6N3lgsV5JMxc0+qJmlbyTSGdbDSJzpCiZojnw+NTlE5y6wz/Jf7KNcQ1fGYddLzWhAaqVNmT+WKIuwHn+3gCwR+h5/WwAW8aiYRpYFqojtVIvimik5Um0VHKxC7pfHi85Aq5xuaS+aeWEe8QfdPswLYNSnHaMXPuo2Q+0ocRYBON7qkHvtrJkTANTNtWjJZ9U0QnK02WpJ7uGsvRBiSDYQMp0cAfMv97mKOH3prqIwa8Hkkq/GPsDkRFdWsTQddwIfJbq+5CZEwD08bKGIvkmyI62WkSSnOfuqzfi+bSjpAvrLvBMj9+SgH3tbtr7TmnedthgDf1JW+bUBjNXLZHRAvSJUwD02aVjrDkG1UnG42yNXnupIRVl0ZV5PPhUfFq2ShR+N9FouRdiNAQxl5cUb0zxn2VJn5vhcJoTa0cjVSSMQ1Mm5On3cm+UXUy3tEA6ZqpSUXpfs9IU4ei49jYVEvbt0/lR9pIDXHX/RCMckAgigb6d6K3SCiMak7TvZKYOabVoSRH4xtBJ5RtdwsGZAazNendkJhrkQdw9IAXQ3NEOfntk/j0Nwo/JsInmEaXcr58FO85EI/ObUf1ID4BtcilwcwzLZSyTOMbSSezHQ2QCXmayFYOpG9Jyvnw0iMq8+nvFH5M5PN7nV5oMnaG7tWBEuJDmunnzyStaYwGM8+0FdgW0DW+cdPJTpNtaWKmcj68dTdY4cfmxbuqCMZOODjNPRdELYy6XCHaK6DBzDNtUSy8QNI3jjrZaSJ3/UOe3Rvk4RNanmYeUfgx04pUTpnBFKWa5blZjVoYjhsSxppoMPNMm5KmwyR946iTlSaNyAPEFMi/DnbJSJ/Q8owtzQop/Ji0W7DuyxKXllbiTYlp0pvHZNPS25TGmBGvwcwzLeqvEtikbxx1stKkyV1BdFDPh+8cQtGzGVYrSSo/TialZWUXB5Pny+PYCVzR8Osg2vaK1pe/iYTVu19zEanBzDVtKJReGt/EOlntaJCpyUvzciN6TWpjqcfMLx1GrvgZC3eErN9M92PAjC1SWs5t4XDyfHkcO4Frlg+hD6OOyphUPmhPW/CNUW/kIDOJmW/aWGxlJX0T62S1o0GWJvWLNXme8zZ+R+OryzJohxbVZJuKq3Fybkjmr5wGYI4UEYt9xKo5Xz4X0I1gmmUw26zul9FDvY0tCvAk6eugu+UAK2OamTYtfmORfSPrZLWjQZYms6NpOq+dWVjBI3nC1aGpQfgqicQVNH35BJqsoMy/hvxMx+t+CTNNJc+Xz8IqkFZmVe8JUkJXIHpsSZ90ZgsNvJxx2ztAxjQzrSW2cCTfyDrZ7WiQpcnDoMTeUeq+Oamdh7bGoK1ofjh97wAAb7cpqdGvzI97fp/u7qJtH8nzojlf3gjUnigINwlTF7+xAPcbZ57EbzC2pTZqmK5XwszRJWMamkbqOAYh+UbWyW5HgyxNLoKdI5HKKLAI++It2j1yHd8Pr9HYlYOgwYI0Iu9X5u/Mt+tXd5Cv3+5jxh+ijxfoidmLa4M03ZsLfSysDJ8Hl34DPbrElira+8pJBQnT0LQ14VmSfCPrBOx2NMjQZB3Ii/a2hWYesXobt0reml+lLqgdrrzRp0HDX4n/xMXg90czRz/3/eghSZwvbwhrSzaHRygbvRcJX/BXo5+4Dlbe/eDjfXK/6NZxkzANTZN6uqJvVJ3whARjI7M0CegryrAqYh1B4pTz4Z+1my2nHG4fPLvwEQB+FD4RqS42OqLISQQ2Dp1+s3uZIf9478oqaP3noZP0voNaFi6XiGlqWnhvLEnyraITGtLFPRbDK0MT+QBwzVBk5vnwBvIz+ZPnyxsgOpEEp8KFj6ZwhmdSEnKiszDRFwBUZiSvHfG9zPTNIOrRJVHUmAxNZqUyWRKvokzgXn68JiDABLIFR/W+CaEVTYppU1KJmYXoWq4omONj4JUoKgilFlcUP7GAY/PGrz5TC6CpfdsKiUkzrWfqYrlx5KzL0iZAM8DZNWf8eHGOgv9FlwwWFE/Z0fGNJ7wASSBppg3EMlriUG7CLSXC7TZcDjYjzrFUXkfRkwv4WjJYSMPSMfBOIQAtc5ppVT5qquWKI4vuaMCR4KjJ2pJo4C68wKP36H/Dsf3qVb3mPQ+c8QpIwFJNW5LHCtMkF93RgOMOv/QtHkRf0PpReG8CS3v9ROnMCh7/pi66YFyqabWFtgm0h9V2RMz9r29F4qw30Ik4XQOe6hlX8ZPkSzWtEp41kZtWh5vwptCwobOU1ElE+6pnJqFbQcwM087jUfDcK60Oz2VMJxhbDJ2ko9ikaM6Xt2Hfz7QZptXDXQPNfe1oEIuq79mwIZWpP18+1uc2DuWYdj63s9Jd97ajQezGwR6/wPrz5WN9buNQjmmVMOq46I30s6OBgh3kSVXoC9/qz5cvDLsfAPJM+6l+tpZedjRIiPh2ImayEfrz5Scrc4/QC5vmYUeDHFP/D3lmii907Sa5AAAAAElFTkSuQmCC"/>
  <p:tag name="POWERPOINTLATEX_PIXELSPEREMHEIGHT#5C667261637B5C7061727469616C20755F697D7B5C7061727469616C20747D2B5C667261637B5C7061727469616C20755F697D7B5C7061727469616C20785F6A7D5C63646F7420755F6A263D262D5C667261637B5C7061727469616C20507D7B5C7061727469616C20785F697D2B5C6E755C667261637B5C7061727469616C7D7B5C7061727469616C20785F6A7D5C6C656674285C667261637B5C7061727469616C20755F697D7B5C7061727469616C20785F6A7D2B5C667261637B5C7061727469616C20755F6A7D7B5C7061727469616C20785F697D5C7269676874295C6C6162656C7B65713A636F6E4F664D6D6F6D656E7475756D7D" val="59"/>
  <p:tag name="POWERPOINTLATEX_REFCOUNTER#5C667261637B5C7061727469616C20755F697D7B5C7061727469616C20747D2B5C667261637B5C7061727469616C20755F697D7B5C7061727469616C20785F6A7D5C63646F7420755F6A263D262D5C667261637B5C7061727469616C20507D7B5C7061727469616C20785F697D2B5C6E755C667261637B5C7061727469616C7D7B5C7061727469616C20785F6A7D5C6C656674285C667261637B5C7061727469616C20755F697D7B5C7061727469616C20785F6A7D2B5C667261637B5C7061727469616C20755F6A7D7B5C7061727469616C20785F697D5C7269676874295C6C6162656C7B65713A636F6E4F664D6D6F6D656E7475756D7D" val="2"/>
  <p:tag name="POWERPOINTLATEX_CACHECONTENT#5C6265610D0A5C667261637B5C7061727469616C20755F697D7B5C7061727469616C20785F697D263D26305C6C6162656C7B65713A636F6E4F664D6173737D5C6E6F6E756D626572205C5C0D0A5C667261637B5C7061727469616C20755F697D7B5C7061727469616C20747D2B5C667261637B5C7061727469616C20755F697D7B5C7061727469616C20785F6A7D5C63646F7420755F6A263D262D5C667261637B5C7061727469616C20507D7B5C7061727469616C20785F697D2B5C6E755C667261637B5C7061727469616C7D7B5C7061727469616C20785F6A7D5C6C656674285C667261637B5C7061727469616C20755F697D7B5C7061727469616C20785F6A7D2B5C667261637B5C7061727469616C20755F6A7D7B5C7061727469616C20785F697D5C7269676874295C6C6162656C7B65713A636F6E4F664D6D6F6D656E7475756D7D5C6E6F6E756D6265720D0A5C656561" val="iVBORw0KGgoAAAANSUhEUgAAA78AAADsBAMAAABOPAxtAAAAMFBMVEX///8AAADu7u6IiIhUVFQyMjJ2dnbc3NyYmJgiIiLMzMwQEBBmZmaqqqpERES6uro3uIWlAAAgAElEQVR4Ae1da4wkR32v6dnZeexjXAd7x3rxeTbnANERc4N8Qig+6TaRAWEluQnYloMV7UYgg5wPu0Aw5ALcgiAh+XLjCAxKwu0osqx482HHj1ywQ25XQkLCEboFRQpYp+zgIJMgpJ0IlCAeSj17uh7dXdVTMzczWy3tTnc9fvX//6q73vUvAMyvU/e8+2Hz0D7kuDFwx8L7P9t8YNyk9vKaMlB5bh2AErxkGt6HGzMGLq5igVuvGTOxvbimDDxEApYg+o79NYEMlE5QpZoXJlA5rxIAZbhLaKjf6tmYSAaW4Q7Rq/XqiVTPK7XBvuAc9FxMJAP5+6laOd/Kmsj8DZWagdfDe38zgQzk4JkJ1MqrFDKQg6vhvb+ZKAaK733w5RrY8Bk8UbnaU2au+YMnf34NdPFo9E8Wd4nHR9d7/v5uvBkoNvBE0vZ6HTWypr96ahFrE8AD/OOvSWCg+1qsRfWgA7fA52oBmVUqwfOToJrXATFQYh/r420IireCCsnaed+inpiXo0vKZADuhgtgdhfl9y5SzQ96TEz+FiGbY9iHrwXL66BAiujW0sQoeNQVKfDmVAveDj4DUGephiips4mHR/zYx7i/IPt8gLILbwHnUNaexBp16PKOIrw87vodefmbfA5pnzacm7dhSuAJSkzz+pEnaMwJqEDyxSIt9sinXETfMUBN6Z0x18uLzxiYhnytXYO0q/LkO6b/PUkTwECBF8YBfBVWpwwP0f95XjFPgIZHXIUZXhiX4DFMxQapkn03eGJeixzvJRXowh3aiG6xwY+JUfPoKrJM8xWte1+qYRb2SEFdR8PT3wDgiUXfiB73V2OGDzp3SPcI0B/cDT4GKlfKt4+7fkde/gLL4DlWVDfIwCVqec1dADOHBTLRdORJGmcC8qyIPk1LaNDBGVxCneGpM+AukCMF9jjrd+RlD9p0SIN+uWikEpfU22iEcrkGroB9NqB15GkaYwI2yUDH/NIW1eE0GtiqXlvZAd8E4BLoXB5jzbzohIFZPKYx13yc0VGFX6+8uHXxtvxV5EBXd3iixpuBzYVz3248E+pwqvncGRC8eHIdueRhLXT3N+PKQHC2vfQOvfAzNtvRXveexd/Vw3jXUWWgezt4ylS22cVvVVYeMA3tw40EA6it9SNDQYLGLmqdkZkKwxg+2M1noL0a7BhKUSDTyptkmMQwig920xmAh/NnDIVYI1lb8JMUhnyNRrDOp75mKEgAL+CQ3haTIV8jEuyOF3YNJSnRIW2Wz4aRfLDxYaDAmld8fcj4SO4lNWJgmZl/aPjZCSO+xi5Qly2+7dgMjYydlkdY4DWWwXu+GT2Zb8EK28vEM3oytTzCWtFF1QCs+emJyXwLmuEXvDWZCh51rdqs7l3zo9Hj/CpchOL1dKgMz+C6z+CQkzG8ufNL4vW9UAfIvmCfwSElk3XjM3iy8lPRhhfRa8hSj78mkAGfwSOaqTmx1aR9MhG9101aNwnuwwyLAVcZ7Ac6hpVjNymdFTYWzX9vkhg+2UExwIcoO36yYVAUDwP3zgeFfvDnD8JE99l8cNNPF4acjOFN/EjWMhvBavsJ/zHMVwORy8xqi1+yY0DWOAZh24wrdHHlOGrgZU5kIKA2D6f9EaaJNI2xZ51Y85hZGGMVvOhJDBRI1vrjD5M4Gmu/oHke7SP3s8Ejmomn7nn3w32KRraP/n6fID76YBi4Y+H9n232u7f3I+9Z+u3BiOdR+2Sg8hyaAvL7xvpkcYSjX1zFwrW4XeERltSLlomBh0iskj9dNhN7ox+pdILK2CRbfEdfXi+hJQNluEti+E6sJXHjEnyZ2QRv+am+cckyOzk32BecY6sy7GL70CPPQP5+KqK34z/yWdWfgDP+JI7+CBz12Dlu/H3UBfXyZWMg5494z0bc6McqvvfBl2voRJ3V0RfVS5iBgbnmD578+TXQJcsxgrMQ2af8cPsLtQxIPsooMlBsPIDE2l6vk0bW9jsrjdW5Z9Z/+tgoyuplysBAlxytUj3o4J2B1WsALN+2vRU0/QLYDFyOYpQSO1Dn8TYe6LiIMnl+4YvI2PvxURTWy2TPQJftNrkb4mVVb0N/82jsMk+PMrSH8zFGjIEiZDae9yEqqqs7SLwybk5/2u8DHbGcyihOgZXQoAXRytcplLUg19umP/1MRlgfbVQY2OcDlF189vc8/m5bvVmHDb9bcFQyKqscTZ6b+/A8w6BHzJKHMj2yMiu4j3fTGahActgCkmOPf8oAnz3qrwlhYBry3ORWGADwWwQnJHOxGgWemwHkIxsVtsJjgrQ8wqrM8NwshR3f6bAyPsK8TIzqOd5LKrCFO/ijvjQx6nlFlnm+tpZqjA26dOcT6KnS+FvP0JgzMMOXcXTCDlGX2H7+V6TY3x82D8dcvyMvfoFl8Bwtqj90HfWXcMcpwAOY10Bj98gzNOYEMOMa4DQpoYu4Kd3G66Ond9HxwecB/76Ri7/GkoGgvUPkbpApB9wrnr4Pf8Ev1dCkw+Gc3680lrkaFXqTDHTML21hxzx8DGx/HNXBc8+jpxKY90PRmJaxvmbxCOVc83GiRPCVwzdcA2uvvOneLfK8zIe5xlrFIy785sK5bzeeYSS8rvnsOqj+cOEMfa4fO+LkTIL6wdn20jtiFGmfj/HwzhPBADqyvbI1EZp4JbQMTC2BeVRD+2tSGZg5Dk5Pqm5eL8RA7nbwsidighmYf80bz0+wel614N5/9iR4BjwDngHPgGfAM+AZ8Ax4BobGwNru0JLqJRQsrvce/N0gGZgl6yMGmYIWu45ncf01BAZWrg4hETWJ2d62wNAzuOu+tzn4sB3BhGJlvXFgmz4haVP0KWGliyNuTGBWbpWlD1bu//MPLPSdw45gZOmsn0Xb9K9/lF41axx9BBFdH4a47pEzZlgAR9wYwcwvyVm5/QASgy7LSRA41csRTGo6KQFE2/Sl8Ljjk29OiWjkLaInRMmH+/RwIEfcmME0nxblKv4jfq70u1fBEYwoW4ani6s4UostJAr+730Qnrtx49/vbjtZ/SmiJ4i3T8zWsACOuDGE2cB2NiJXYZc8bJ6IuGW4dQSTIWUxykPksWebvorNTqBrro1XgvZ7yehxeEXhAD9H3BjCzGHzGpFrkxbZZSnfIyGMbh3BGKWVEEixTZ/HZifw1YK75Leffwp6HFhZaGI54sYURqj+AWjSNzyvaV7Hia9zdwSjg7ZxK7NsDG3Tz2OzE/ia4qZk6GOm/wp6HMpKuMsHh3DEjSlMWWhmBZDsM0KV8Pk4aU3cHcGYJJUYRrFNn+OFZQnSNzkxeoqngh4TnhsWo96OuDGGEQ94LXK9+ZseI3OKsyOYlFTSvRXb9C1eI80RI1/pCEkhFPSYwMuwFvFxxI05zN7xSOrg7Cp94vv4o34W945gLFLUBlVs09f5YYl52P8eDAVdKwMAHbR/K3I54sYY5rTQAuCCtIVqg7ta/zqCsU5XihDapu9wE0FToS0ZKWiGxxBdH3eOHpWseDriJhVGrCG4GKEBDu6Q7dcRTLbEe7FC2/RhwVx2aFozRO8lGL2b4aVG1BHdO+ImHaYZHUbjQjjS3xEMlyrrL7dNXwnlaYUWRrJi9uJx9J6LcLcW0+UMZRFCWz+kw3Djogz6I/d8+c2gmB4tRRJHMCmppHqLtunDbjAy8rWbGjc9gIiuDx/wrnfP2xE3pjB8zz4V4Dsn/+KTLx5WsTWsauNviFvxz3qymd5FYMBPFndJtI/K496mYNnDCbbpsVncYxSr6KCNhfdYRizfxwk5y3tmYYAIN0OhuMq1xhL8MZ5IqlzNQ9TIeuRb9cvYbdl+WC8KM/3VU6TFGsADjDbMS7RNj62mXqDJF+DV/uWQ0fWIG3IVHOVmOBQ3j4eiVWnJ9ct5NNBTegzQ7b6b2ESD1RWFAZ+rBWTuotTf4ImVACxwl4xmMNv0yC3sBu+5WMsio+sl3JOq4Cg3Q6J4k/cd0Dwh/VjLF9FAx8YWoKcTSv04vR6CaxSmeCsbF5t3MoMjpJPywDsI1DY9Csy7wU+4qIEVdK00AS4Lo1eUmyFRHFpGAlXWZcvvobIM2UXaJF+A9aCHADO7iw4L30UqDv8kPN58pLbpkQgdWEP/P/lW+N/op99LQdcC5qUxQYGbIVGc59YJ0UlIW0TKOQh3gxMANPBEqr0pyigMWF5npvBadJhbS8NAHEXb9DiJNp3xP/kWB+mp6FrQGamwiHIzLIp7pUiDNacqEB6WLqDOEm505lndaW7MPQoDPgPQe1NDOHVWlT9yRsuEe0fRNj3CL8KTT6Hrg06SUtD1qF32zXDfKDcDo5gnxn87rB0wx+uLKoQgfx1l7QEKMk+aSCibTEdvBRhwDmUteW86dF1FMWbkjgvj7le0TY9wS6EpZAeJKOh6zBWRNYGbQVGMJGlcioqzz96yMq8v5iD52spkKRGvO42NucswoEnaGbwqb16Ppj3Ae8U2/RQXwUWiCroWtGd0mXrL3AyGYjAn9lj4WFuL91Rn6ae8QZrX1nWnDFMk7419Va5lzNxRtU0fmkI2B4kNqaJrg8qnDcncDIji4ufXo+JMsVbWGiuMUatoB/vTWpP+j4ZPuZdhaCXOq/KUyO68Vdv0G/wFdpCIiq4FLUsVkszNcCieY+tXGnzmcJl2Wek0RM+srFYF1VGGKZOxnHlh6agay7mLapt+02FPXEXXKhAOrTBfmZshUczWcbR5R2YT1pBAtGi1P5FBgkGNaKwdr8rx/VCusEAObdOvSC3afsRQ0bVodSlJiZthUdygOQv5oHODDHDQRnRFKmS0egiOEgxrRLfE5qQQYyAPOV4gh7bp270hu75TVNG1kIzZ0E/iZlgU0yG8gH3IaGjjaSzRLCnRsP3g2S0LY+4yDNgjS1bq6KX5BgBPLA6rEa3Ypkfd4JDovm8UdD0iJN2R0E/mZiAUg+DFZ4U2VjgI3yY5gXu+JBPoD+4G52o2xtwlGEArcdwNPgYqV8q69QUhAw5vwhFY3ogopS9+ME9eQddGJdOuUR+Jm0FQDMDH3tzdiSYKwAydRmuwDN6nb3qB1B+47vw3K2PuEgxokB1uqA86dwHMHBZI8S+mP5AnPs/NbNO7WQsdSqqghz7Rm1m55y1xMwiKQXAN5KQZjik6woFLUXQFbVJCow95Cz3huabfsjLmLsGADs7gEkpi6gy4C+TYW4TcBnuJtulRWjN8HMdFugq6FjQc1+C+EjeDoBjTLJPMlrKcpm0t+lrhQWhUUlfaiyA4ZmXMXYIBdfw6baO22nINXAH7aBJjKJdomx4l6bIbjL4CWgrS4ilOISVJiZtBUAy2UZ0r1YNVeByLWKIDHR227z9oHwDwsx8vgdkDK2PuEgw4jUr86rWVHfBNAC6BzuU4Nly7b5LBb2abHoHX4arDJGR0LfS+nKTEzSAoBr9Aqt4iihOw5aR7+Fv7Trjaofva9X94vti+/hvryHmZzhWIEfVPEkwVfr3y4tbF2/JXUXC6ukMfz7GrYJsevP7vIPzRk+6SENFjcNfk9TpA4mYQFCNZOhckgZq0h1iC77pxdukM9wzeuvQuAN7YfgU71I9x59RfCQacaj53BrXdT+L3JA9rqfFdBYjapp+lU8G7rrBR4yRq+T4GtsPHBkN/iZtBUIzSkgsOwMd4Tr0HPnspFEa4aZ8XHhMfEmBmxI5hIky/nlHb9MUb+PqPWr+YvfhR9J6reKcZWkngxhHFeI3GdVEOVD1dklzkR1fG3Lu3g6dk7Il9DqDN8J0rinXFpNIYUDh3ZcwdtbV+pIBPqkNVGshK1tMVxWikSnmvwmnKWBFcGXNvrwY7sYlMmkee9k4M1XJFMerxK4NJfC9zvCgxxtx/JT6G3gcezp/R+9x816DmWIYpvgbKCDeGYmDNMdiQBrJMBnlijLl/3kj0SKDOp74WeRqt2/IFx/IU1H1JCSnEUAysOQabSo+nwKb845OPMeauFPbxCNTnjhd204LcNP/cZcdJl+Wh6ET8GIqBNcdgRVHEriyJiMmXCEScxvc2t+NY9pyT0W97jtu7siLTMOMUgH3ictIj9Ow8g5dvTgYXlW4wGl8ig9H2ZPsMTuJsw3o1jA7NmuNpdeVKyarDFpHCOvFI3JG7df4Fd/l21b5UteO48BqA+lvyNZd1NYtd4nKy8nM/+6FlrAzPagbf/Tt/Tdsrd7IZNjvUTXhgF0Eb2o5jtGFQbWOhbYX2TTUijF3iWvkjjn3sh46gZL5VMhht4WFZVFc/CoNk6vC8Qai0IHYcd69++GRNgSxCO5QQIGO0ML5w08d+aAEn64OSwSDYZkupm8rQgUkiazchg0vNZ7dU2QKo1stqKI2L0wzeyL7lXCOavZOawWiZzxbGqWRrDrsx9eKC49HI4MT90EW2uZfO60K4VMPMO700GbxBX/zpbJ/i6GQwgLCWiSsXbxdPOHk/dPBfXxKuL2cTmCem+9VkMFtgyj5kXaQktxVl4j0pdJyfE45vXgZX1rliyn5o7jGsX00G00X73HaJrSArTjZDjXcGB41wiUde3nJuy2e/4TUZ3MRLfpGN52xLQTujlMHhh2RFU99v1zSMjquJ+6EBQL12k+tPsGWG8MqmCUpHzWC2OUzaT20iEgnTSV0oYwLVN8c4EYhWh/HmS8LvLVygi1Kgp7mHCQqMtEmnYLSeom2a3pbz/fDzDvE1NwVRGPJS5EQ37ROHim+/sV0RM7CGw2pBZMeQIhShIWWwHFb7HAI44xjL3kbdAW1yomOY+J2swQPZ7/cwCLnECDFPIQ5ai007IjRynWQo/Y9dPvYAdU/+X/r+fdGL2EiyyWDefmsuUm167Te6OYyudc2QwfIXHMOG6Bxy44xjzJ5AczKdgm//xccj/xQBzLgfOoLQz61aRJfJ25f5gAM5g7MJ1z/HKF1cRGe5nCQeJpx1P3QI0N+NmsHLpBt8eiEjrm9kScQl7YcOvs9qA/bzB1JcB49qBu+TrG08lhHcd5Mk4oT90JJffEtICpj9Uc3gPTzHML9Yy4g5Ohkc3LyBjih3wn5otGnmhbdHfQd+r2YwaRN0fi9rynvRHkJWEOCiGiyOxGQDMt+0hWhgW85B8a/e5EI3c2KVDA5wf+5XScveHCUS0mdwhAx8G90PDcDpQxAdBJHCDuBRyeA5tCKj2r6UOak1uJs5bi+ii7ccWR/tAdrcuUi8l150PzS2KwCcDPX18FPulAyehavBym+mxErw3sw2CSUhuuC4MhorOqL7oUFlB03DHkrKDvRRyeAy/J81snc2Y7L7N2FNll7UKtsBrvdNcHXxdkXgo/uhq3juIeI3+Fslg5dh5539JNu6OasqNSIz87I9H5Pz4XHouAw2jd9LkdwJ+6FRnZx1hCGEPXXPux8OH9JulAzu/sslNY6FahtwR40PLABI7DiObYDyUNyPZnQ+PE49JnHj+Br9I065TEvdIgB3LLz/s02j8WwcScngCFJ4a6OadmeDDQBJNYZjYAMk72wwOx8eJR+TuHH8kDftTSvTUrceVOU5NADL7J70XGPvjDLYRrUcPKYmZgNAYsdwDGyApL1JhufDo+T1q23N46v6R10s7IJEo4X3F1fxbYvMH4aO8Tcmm8+sVCtr9vRZARBZ9RwDKyBpn6N0PvyNeE7+U+slxdeGMXHsXDYJFR/mIeJVMp1ImT8fD8V9rFSTvhuCYQVAYug5BlZA0j5H8Xz4aevOihifc2P/2961jxOJUTpBH5oXIo593lqpJtd8OG0rgCRhrYCk1kCTNrnyZOQQrQ0+TEpI4yfG1wQwc9LskjOLyEKV2UBSnS6ssoobF9hKtTmp7YpBrQDipLAG2hB65NL58GxtcFJiop8UX/S0eCrBmkVoNSg3TEEPcFP9M7jYqaYxYGwHkCChHVCXvesUUDofftO2NyrFT5Ay2WsqpnmRHKvnu8G0yrkbL7FUTR0gtAToKSPf2QFJdrLOrlI4aoFgxbo3KsaXRTN+Vo3FGEclAfP30/AuTxOwU62pvlp2AAkKWwHt6avZNumHtjNXYTR+gpDJXqqxmOTwcb4zA5iUMlONWxDUSGYGoIkoOxkBNfS1HTHswBZKybgmz1kNQzDstVtMEkkPkxvApJSZavX4lM0A0pUDRkAxu0eJYQe6UMogJTVIVsMQGKlxCbRXVcgsLjknCyvElM1Ua8XPF5oBiIlqn0yAesd4cYjwfPjXP/oJ+PCjH+Tupr9hfNMIcjh0JG2/bSwEWXzvgy/XkCXwVRm+j2cb1WZ000k2AIlymgMppzaGx8yX2aLsxIRUzzA+9jrVOHkdFO9d/EM1XLxLdenRld5q+vhwiT5zzR88+fNroAsvoWCZxFDhrVSbj+zh4FBRgOAsRJY7P9z+Qo37WvxGgVK0k09t7B0zX/nFjTq8ceN/LdJFQXvx0UPl2a0njoOX3lL9Us0G5XNLfU3F4qSKjQfQ/+31Om5kZRRDFtlONXZWQhREANh+Z6WxOvfM+k8fiwYxuxeAUrSTTtiLHjOPLIHTM1jMUiWhxPg/O0Rm3r/7PPi1+AaHBbZN0C4ZkKsedPCInBsxLFWrKBWkAFC9hizp37a9FTRfZaMXCSsApWkXnvJEk4keM4/Mw1snLsQvPo9AOw9ecnxkggEhJXhAQj3eRr1RR2LYqtaWx2oEgItbeFHDFzOZKROA0rQLDzsmhAjHzKOFb7bdYDH+1CoC7aA5zbq+K0aSHMi/LiP3brweyY0Y1qrtSUqLAG9Des+jVR/yIbQGdIhAadqtCAMuG3SOAZ0yjIf67O2PiPF/hqVtHkcT728xkNthkCJ/M/fxkL8bMaxV60pjLAJAdQepW8ZN/E+v2youAKVq1xZGmxus0kVraQ+xefgDy8TF+PgttS8FLJPUBS9wwVvYqK8sxiNndHHS3KxVm5E6wgIA+e5y7HNKS1ryF4DStKsIgyHCMfO4CLGkQor/CpJMLAXQEMYwrrDe6eK+iiRGUddBTZXKXrVZcdmdCDC/jlJsRUtPQ4sGAJWubDUTstWGQFK0mxaWDoXHsdGlltZvmBQfsyaUAlntIWAgmysc6N/nX1FUjOZ1GywW1l61Cs8IiqABqEc7KfuvNpRKA5SgXZkzQNBbvGibJcIJb5hJ8lJ8HAWfYBpe0vnyobvjm97o3B6vBwUxsiSXQbW2kGUagE50xZiZRQMkugYoQbuWMJe0xnOjQIoX4Q0zYUWKj6O4nK8zEQGHmYacufCQ5r7FyKDaGqxFJNYA0CnZSBijWw1QgnZ7wsJM6Zh5626wFB/L27OqYiS9k0AFzlwQtjD6FiODasv8cyFKqQAVsZI2VV0FSiJZHG5p8+zeJC8f72yYJg2k+DjemlBOGSP1FXCGM1cKWxh9i5FBtSlhMZQKkNFIogqUQPJcyABhFPJav4FH+sQGsAnlYnwSo8FLS5P4jsLkeFOigHvz5OpbjAyqhb1xIoEKUBC+cCZo+o8KBOK1m+dUEFzpmPk8eQN30pPkIaT4xJmUlsUDfK+eL49dB3CFw6+tpRqD74nxxGKWRnQm1TqR0ksDQGvOTxAJzS0aaIBAvHYbQhsLtNnYM7WnMIUHWvIHjCKTHzE+jlElpeXsLr5Xz5fHrgO4Znj/vcN6jBExKlfKaOzD/sqiWjfaylIBuqRCRHZ20XC5hUUDFahHsqLd3oKgaoNl8D4pqss492fWhRDJD2L84jkAZkkRsbyF4mnOl09Gy+xbYBlMjdWJYswcFujKb0v0LKoVoqsNRIAPoWJkD7MckOF+G4sGIlCydkXpeK461T1oP43Vz+EXkLxg+MnkEuNvIJ7peN0f4chT6vnyJpgZwuRZ1XualNCiGHcph9ybJZBFtWq0hSMAFCH6lEg/eXoXp/9bFhYNBCC0ZCVKsqzdrNDOQ6YxaCuaGkRBY+FoXIxkNZbB5BLj4w7b+xoHHERzvrwJZoYwQXuHxGqQr0MU4wrYP5EBUqJGxARxqq0c7yUlcIN76tP34S/4pRr6Z2XRQAACoiSydstwC8H3LvGY+Wn0Bb+01fNNvxPj1xdrlav7iGsK8gs0bXhLOoaLEJuk6T6/tIXBRDEugWzb2jKpthHZ+yYA5OFjYPvj6HOaex6LaGXRQABK0W4v0szDCUnHzDdX/5SkT7yM/gnH1J++Evzl4fTJD/44BFHOlzcCtQ80i0co55qPk5iSGEG2zolIjYSJ0tGqJvR0o9wEXzl8wzWw9sqb7t1i2llYNIgCAUkSUbtitI4gCYnHzE83v1Bj6Rv+CPGDDyy9HYBftt8VRo42OkLHQdxsLpz7duMZiiyJkUflUpYrk2rtW3tJCQCvaz67Dqo/XDjD/XOR0py7xfwKQInaaaYDE46Zj0lOdE6Mr54vL0Z29xScbS+9Qw83I5da+mCqaxbV9qO9lESAFu/RqQkrLglAonZC8gqMe4esH49TSbq3g6ecAhKwGNWmjOuD+jEnQgnaBe1M7cnsgqjny2fHyhxzZQeg9ciurzjVmqYUZ2v6KWoI2s0av14KTjaHfrcMZktVitVeDXYkJwePcaq1omV0Ujrt3SRfYz9Bu27W2sg4OSnghkU9I0V19wgP58OWjTvUONVKfNQ0Jal+LRpw+Kh2Qfsydx7S76abeqY/aTuf+lp/ANrYsaqtmI1892vRgAsV1Y6NV3GvIfyuDPuN0ul0xwu7Ouc+3WJVKy/VTKAd7LYjyUS1WzN7t0zEMwzjqJ4xTG2owWJVK7YvmAgSV4ebxI0Jw0a8YnwH4eyqnhmEbH1iJqh2EY84p15xdXhqxPgAXfOhk3gQKx/N+fJW8Uc4cIJqlfaBgeBrtxgEsgpSGdqwIRVLf768lcijGjhFtYupnZWGO4sGPY5aQ/6A9efL9+QZ47sU1YrtM8nKubFoIKURpKUqhe/7UX++fN+wowCQptqvbyVL6cSigZLEdxWXwTroz5cfbJpDQu9bNQcWDVJU/XTCgX0AAAAFSURBVH+DicBp2ZIZvwAAAABJRU5ErkJggg=="/>
  <p:tag name="POWERPOINTLATEX_PIXELSPEREMHEIGHT#5C6265610D0A5C667261637B5C7061727469616C20755F697D7B5C7061727469616C20785F697D263D26305C6C6162656C7B65713A636F6E4F664D6173737D5C6E6F6E756D626572205C5C0D0A5C667261637B5C7061727469616C20755F697D7B5C7061727469616C20747D2B5C667261637B5C7061727469616C20755F697D7B5C7061727469616C20785F6A7D5C63646F7420755F6A263D262D5C667261637B5C7061727469616C20507D7B5C7061727469616C20785F697D2B5C6E755C667261637B5C7061727469616C7D7B5C7061727469616C20785F6A7D5C6C656674285C667261637B5C7061727469616C20755F697D7B5C7061727469616C20785F6A7D2B5C667261637B5C7061727469616C20755F6A7D7B5C7061727469616C20785F697D5C7269676874295C6C6162656C7B65713A636F6E4F664D6D6F6D656E7475756D7D5C6E6F6E756D6265720D0A5C656561" val="59"/>
  <p:tag name="POWERPOINTLATEX_REFCOUNTER#5C6265610D0A5C667261637B5C7061727469616C20755F697D7B5C7061727469616C20785F697D263D26305C6C6162656C7B65713A636F6E4F664D6173737D5C6E6F6E756D626572205C5C0D0A5C667261637B5C7061727469616C20755F697D7B5C7061727469616C20747D2B5C667261637B5C7061727469616C20755F697D7B5C7061727469616C20785F6A7D5C63646F7420755F6A263D262D5C667261637B5C7061727469616C20507D7B5C7061727469616C20785F697D2B5C6E755C667261637B5C7061727469616C7D7B5C7061727469616C20785F6A7D5C6C656674285C667261637B5C7061727469616C20755F697D7B5C7061727469616C20785F6A7D2B5C667261637B5C7061727469616C20755F6A7D7B5C7061727469616C20785F697D5C7269676874295C6C6162656C7B65713A636F6E4F664D6D6F6D656E7475756D7D5C6E6F6E756D6265720D0A5C656561" val="5"/>
  <p:tag name="POWERPOINTLATEX_CACHECONTENT#5C6265610D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5C5C0D0A4D5F7B61657D3D5C667261637B317D7B327D5C72686F20555E32425E325C6C6566745B4B7B415F315E2A7D5C667261637B5C646F747B7A7D7D7B557D2B4B7B415F325E2A7D5C667261637B425C646F747B5C616C7068617D7D7B557D2B4B5E327B415F335E2A7D5C616C7068612B4B5E327B415F345E2A7D5C667261637B7A7D7B427D5C72696768745D0D0A5C6E6F6E756D6265720D0A5C656561" val="iVBORw0KGgoAAAANSUhEUgAABP8AAAD0BAMAAAAWOJ64AAAAMFBMVEX///8AAADu7u7c3NyIiIgQEBC6urqYmJh2dnYyMjKqqqpEREQiIiJmZmbMzMxUVFRImvgrAAAgAElEQVR4Ae19DZAkR3VmTnVvz0zPTM/mSi1pvSttzeLdsBAhdqSQfUhCMYMPLjCyta2/NbIMPdgKGUTYO0hy2DrhmzmCMw7LcdvCsmUMFzM2EicQ8o6MDMfPeRojwAhZ26fTGXzgmzkkbIMgduAsGYePu/fyP6uyuqu6fnp21BXRXfn73stXX2e+fJmVTcgZfm1RvM49w1vx0hO/wp4bPXHGt3yLNeTsM74dL7UG7BwA7v0DuN73Unt+Z3x7a/jY/mAn9IB7zvhn8RJuwBCAA3j43qXi8gfAfJuxHAJwAA9klZvf8P1UcwDstxXLAQBw1M9WA1uZDcGjn8lYtIiGVu5Yo8c+DNc1dO8RVaYo7orhtggMAIBbK9m2PDsArtL1bEWLpLZA51jelfQCVaY47orlNggUD8AH6Eq27c4OgB2aWWfao4mLdIOV8Bp1XxYtjrvkuB3uBQPw4lu36PYF4Dw9WtAz2aoLRst0SbIsjrvkuB3uBQNwnn5xYfsCcGr/RkHPpLFPMNrUo35x3AtqZCw2BQPwqkvIzPYFYCyNZVGoRM8WZGbo7iwInrk0CgYgKGoIQEJG1dxjtrBRf5tidAjAQTyYadXvrRb/AAbR4Giexbd/2AMSsoueFI9kjR6PfjgvhZwhAAfxlGeFG5DUqJwOD0KM7cBzCMBBPAXpBiTj9JxB8N9GPIcAVA/j240/hfBHVDzHwBYVxDvKJVD5QePJjRxZbgfSLg0PASifzCil9Sap6qUxmZHDvbGXE52mNwrq1cYLB996fg6sthFJp4aHAJRPaB42p5x9cP6UjOd4L9HzGPVK+4DP2Xhrb4JAC6cmt/OUHfjt1PAQgOJJl/a/7sd/7TEquqZ8H/8os/y8Z9s/f0QwunKvD6FNdE9fJ5J23M2t4SEAxYOewt6HvOKzRTz3aehs8Tpf4s9rXIt8x6lPqutFSDAIHm4NDwEonkUJ7959vojmehNuwNLd9RXOZ5w2MTAF3pmJJQztxMut4SEAzWc9Xsz4p9yAW2zkJaTD9yaMgn96RvaKplw7JxzS8BCA5sN9v2/GcgsrN+Ak3wtTEt7ACiwMX5Mb121BOKThIQCN53Lho0Ykx6ByA47y6fCE2JNVgyVinA3v3Cus4SEA9dP2ntLhXENqN6DHV+JmxK7UEt1TPpkr5wETd2h4CED9TC5b0uE8Q3o3IKEUTb55sUEfAHhoI0/Og6bt0PAQgOqh1I6pYL4BvRsQALgBvNbEyhwA8BP5sh4sdZeGhwBUz+S5pgrmG5hSuwE9Sn3g1Rbub+ga1/NlPVjqLg1vbwB+5PGnjvfUWUZvxVWY+e/1ZJe+wKRSepXbgGJljpR4h9g3h1jq6pt6sGJibk4NK10EyecWT7Ah9YqPf/dO2CDQ48oIgA+jNUZ2se8eHFNmyzkHIRMcevINkVK6Q+biqSul8Kp6cm5ODW9rAH4B1iZaP6KaHBHIBoBV7oO+OoJJlsmrfN0DSG7SPUi4LdoINmAaPvHUlYaDWTcxN7eGtzMAp5agwbPMSjJbHgxnA8DnWddXOjdIPYd4R+4GJG2+IX9LcC3Rs1Kwi6muFBzMqsm5uTW8nQE4cgBaPA3ro92vTABYuqH+ArBZWO/OK5NcOeeAEZjvAFwQGwFvSQXAmOrKpAmEJOYWoeHtDMBZdJKV1fs7UZrLBICTn6+1P/fdh9TgGMUsg3RPzjm8NXqa0RvnXeLYjWsXkNGVflnEVFe/5AP1EnOL0HDxAFzQh1EE2hSMzuDoW+0pYb8A/GOT31cJuQw2SOU1AlfZAM8Z8t2AEL5TsvMaSxAdfcJfOJccMkry8nG/Y6jLFCMu2YhyiblFaLjn4zX4v4wdq3iJkZI4+PIP/TSl+/7Nhx1a5qc2MuqMESG1nwT6ZdFLEMLZX3ppUAALgAfZxeTyMMgl5LSRKSeCqSUc4OVVuxYSAIDHZUKcO2Nw0GdFkRcPaRaaK5k9LQl6V83Tc1GR33qGHpBqeNWBjdJH37xBpvde/DlZsMc9zNypLqDiFKMH9WB2em5RGk4AwDLuoYQXJ4LCJYnPMhLOB73IsphLloVOcrrKBqyKqpTuR2tNXyYAhYys7ixWmGPlcDM4AB933LEL4WABcKIJKf+w/2lWOu6XosrBK5wpWoQO48VwrgG4zCXA7/sl/uBVqMbNL/rA9+p9KzG5u5lrk7mHGDG5yGLpuUVpOAEAvVt/i9LfvesXpFD93D3WJfHvQP3Dd6zRfT/FqN/aoft+Uzwd1tWzore+gdbvglMdP7hF32vWNQHo3fp6Sj/+oI/51Rbd/9csRA7/WovT9t52NaUvQv5hQs4nXhPL9X0dvgOo3vUWVv8hSp98BwsxNX3sQRD/8Afb9ADkA5uRU8gRr8N4MCVej2j48Zxk327mcPCJz+n0ECMZM5IftwQARHtMHuqUUP54xReUMFXalFU62iyriD6m1KYbMhvuJgAtGef3NlWxVTmXGaWsS+o8Ss4mD5yl8vsLKKpgKfyeIqHVtMjsh6l9/shctZEOcIq6CjiZG+rKVoy8uKlnrtrVJTBGe3qFu9TumbWsTLCaPDwKjg5YUvXUIv4hCiabumwAahm9G1ZUGbIsX8Cd4ps/n6+vfOGV9JQu0FdIUSWHbtIEtAgd9kOqtW+afMeWcLXoYmlDLuamurIVIy9uiQA4Tvek1Vq3+mtsbxKWqCo+h87TNablSVJj0pHB8mwAahmvfFRXJS05NE2KnQC3HXjyhtcYBfoKKqqlJ3xNQIvQ5v6Vytq/PHO9UUAXTRNyMTfVla0YeXFLBMARup5GY73q6vnNmOLTmtO11JE+NbpfpwaGYCVj5XqjDFE1ZmSLr1D9rVkuIuz5zgxF9ZY5I1+J4Mm3PEtr2pAwCsYMJmBuqqtPMYrlRuTjiKWLhdRjVjc2NW6dYZHxJVFw4hwRwJt6lwd2MRnJdg+oZHxt0yhTEWsOhKyKMb2ydnOCTmnyhEFMBRXV8o0qDQJKhKrsqW+rP56it43P3FJXn2IUyy0ZALUdYOo7q3BZ+mXhEMumIPrYEYP6opx7lHRfCdk2AKWM0/caNcmYot2hTcwYbb/3S4vqvVyzqDM8su5KVlbWD3wzW9mywt4kd++98kP0abNIonB85pa6+hSjWG7JAKjsgET6i1t4Qq+ELvi80sRnCamozke9y1OVQxsrZQNQyFh6klMQ3+OKdot3np2zybFSS5maVmFHZOSoIxFeJOcErjxl5bakLTtOd2MGvO676/irqG8VShCJzdxWV59iFMstGQCVyZNAe/GLjsg5BiH3iFrYs5TV01Xv8kyo/gzL2QAUMj5wXJDgN0VbmmV/coScR8qnrUJdIu6nIqys6jG7puqfhb1Z/T4ZWUrxvmVs5ra6+hSjWG6JAKhMHlvfWcU21aIb+QCnOY0AGZ8TDPS7PJsaqpBnAVDIOBZ4u3FB0q5Is4x4Sfwi7qcirKx3bwgJ+a2ibFm97D2jfkVW0XiRuMxtdfUrRrHcEgFQmTzx9Ja01Dydk1WEu7HD/s+zKVKVGxB8KjINsywAchm9T/mYoy9lD41xNyDk1JI41d1PhdubFz2q+WBI25vLSs7Nk3aZRLG4zG119StGsdwSAVCaPIm017Nw7Wv1j7NCa3KOQSrctBILt74goU72nrL94RYAuYzPBzscwx7itIHm7wu6cW7up8LszZptbeIRQ2cJktpmHj8eh0tEmZjMA+rqJcav3Lf/b10M8+Hm4sTSkrhhlGMpklofGaW1T36rdS9WVDYLEW7ATb5uL4nukrJu1ZsyDe8WAJmMVfGWmS6laI9IIjovTsj9VJi9uXoiQEDZm8SaKwVKJYjGZB5QVw8xHjjwlsOt4O8UhcqFW3RrkzyPzTzcgKvnQJ+BgKnpheZxl2LADbjE2vF2+j2rPRYAmVnWkdNQWU67GLVZJvNi3Z1PhdmbU6q/k4SULavtTZnV3z0Jc82huxgX1TdA72iFjB7RdTCUBzebgxVLAsB5uZ5qUUgXqeK4W0HrryzfDQMdrLiILtImJF98dT3gUbMAiDJe2BBQVVTK9DzxF9EdRkRlxA04n0oZTAHvPjWrkbTm6bs4s1cre1Nm9XdPwlxz6CpGqX0vlKyh3oPvAebATQsVDiUB4FqwYwmTg51xDT5wyu+67yql0hbYfANntRPq34PIgrPOliAZwJ89BK9Rv3b9gjVLBl4TUhq4O2lDma6X86lM0D3kudep0V0SWNPM9si0VPckzDWjrmIc4o+lBQI+rKuwUA7cAhysaBIAhlRtURIR79Nfti5zlT5c3mucxMT2WfjnLbtlvnQDyji/CzfgT7SNjSeYY/WAYJbd2Zy0ZynQpdKb+Ca8D/fpynQ+FbA3R2+EN9tWuHzym9YFr1W6LtNS3ZMw14y6itECwwcucMeTT+gqLJQDtwAHK5oAgNqQsiikikzgCMxfjN2UO/aIdAPalJUbcJri8KEvE4Ag49S9ZDRo/Rv2UBLvn+bhfCpA9as+WQyoUKtJLcZqOn2FEjDX9LuKMSV0vbiPePDbt67suVnkg5GA9oLZZtxYqzWTU4U3uTMOVzYW0SDhl3ADyii/azdg29wLY/eAYEiiE5tyXCsC83LnS7+uTOdTmaevP4W96wWKDwa0mrib0MrsK5KAuabfVYxZ2mQlF+rh1aDsuWmhHKEEADTWah2E+ktaY1jzEIBbCjTCDRigqNyAANUlM8/sAcHYOw55ncB8XVmv/boynU9lja0ITqmNNlworSbtBjTFTR5OwFwT7yrGmvgJb1Kya0PXYaHsuQUY2NEEANSOpcqGTSRuTFvnlBt8Hr9VcLrYUFus9G5Ak7DaDQjvPRw1M0wAiu5oltrmv7JeXa7MEVMsEZb0u06peD9botSXxfGu1eSyNx28gkm7JbU+mMuq3cVQbybPUv8Nskpu3HBACl+SbQIAKkOKTDZl9WR3UwymZvHW+Rj40kqGG3DJRXZWDdEjtuvNBKCQcVy7dJBUV3sIEBO+pAByStXez2dW5pRKUm0pwVgtpSbn0nmYVShFAbAP5lJuPHbmNI84xChLq2GWHlSL5rlxywyAypAit+h2pgtNcNtsHKaLoxozajegRXxRDdEBq8sEoJCxanc+Xe0hi0lUxDUuSaqBya5SU7/2ZkiGBMx13W5iTPCBh5BZetGSrsJDmXMLMrDjCXpAZUiFZu42yQSxEe5ZnAGTTe8SIItOCh01RM/YA6wJQCljQ1jZnJLLHqr6Ti4Ria6nIqnuQgNCX1IEtVtQZ/UZSsBccwiL8Z37njjO89UBhbM0fBpYRtyA051amuhQAgAqQ8qzp302ce+/WG7AL/+hnW3HNussjp2bsaQlNmPZRdUxorir/qiZZwJQyrisfTpQ1GWWdcTDMClFh11PRVId08YDEpAiANd1TjDxSY68mvpOwFzVCYsxfcx/db3JCozIWdysHIt1PedSXERTda1wo/FlfV8XiAzFB6A0eWC/0XokuYQrIfP8eIw1uI3JYYFUg54pxk0Zznik8pIpgAFAJaPdSYbtodprpWPGpBQddmFAUhXn7IrKSgT1akjykxwDcsRnriuGxfiaD5rjXceItFpnHVrIhhtIgn881vuKD0Bp8oDlMId0f7T9RdLEAPmTxps3WCDxVwvcL/hTAciVFQAnT7noVNVAV6N2ywwAKhmnrRXakD00Xv8/DtW72Io011NRVLfMH4QSQb2K/IVYx2xmwlwTCYlRQ1VvcvfLpFy8mbU1yarHb2oXbpg17yCuq8hQfABKk4eQ1hGoXb25ecVXYSWHkLeff+THnJ2W5BF95yPANIKhRqXn5BlneX2y9yRzv+lCBgCVjDU1JmA5ZQ/h6i1enl9LD0BFddM0CZQIwNVHXslPcsRa5uWChJu5rhUSo4yuUXFwB1M4lp11rO5nwg1ol36Wt1/L5AzFB6C0A8gU2203D+8LNfBXNVbfIOR+J/FeiRUOpQU2EDeEKT/qtjCV4QwPFlRpXAYAlYz2Cq1CozLLAO/HDRI9g66noqhaS89aBDETT3ySY0iY+Mx11ZAYZXzSIxwTFaHBSiMmAN1N7cINssY/xJnpUs5QfABKk4dsIeyqKPoydnzzCJgvOon3Shyjb4QiJe6xmhertIsrzmozcpy7SL1yIcoZANTryfNGw7Q9pHc0pgeg3r9YNpeelZpqYoWE9TK9j9l0NponOgAYwVwTCYnhPb4CPV6dl2jtZvd33wazv7t4kvrOhBtQu2Y0YwAu0zkm5ANsGJtBuGwdxaFzCTY19jcEj9NfP07Icxx5k6AMuKaYWYgh+1oUjpXRRrDvMgC4LFEKMwDRoQKVMeViXFZ10wNQnw9SoUI2lFiqSb0awoa93sds2q21Yg5IRDDX1UJisKxV8SPnJ3jc/WiFHveu05VYKCNutWuzBeDLnqW4z/KqW/+RMg9HB59v4zSe4XzE+7v7moFWxIuO0Eu/eOQ7dV651HgT1Ko+zmMBAsj+dtjmedVHG/T7gTwFQCz0yW+w3MvbtH67z4J4IuQ+dhbaVb9I6T/z/NRDsKZKSg9TeuwSLpQSofTNeXqAcQ2cG8nLJfoOQSKCuSbqEINlru3hZUqtH5LLn/khdCH3Pj+nq7FQRtwmm5kCULzwwpeNmiAo2t0e9iczcGTlB1aY6Im/Furkx9pPyMoX0he/+0vt77mojOn1qr3vChaQABQyLkE+L7+bldxidc/Dnwq75lhq2h6wI6lin4cXoypYLMGTZYlskoY56phNVizhVwgSHUYcmmQx11SjxKjQpihUfaz+1DsgXG5/UlfjoYy4/Q7JFIClt4lNlnB7BAStohnL7MBN0asH2xEnvszdgLIoHPIY3G4vsjzFXnRgsgreJQBLTMQHfUjyWHADQoRczsJvAVtT56PlAD8edfGDe32Is/Nsj6gMGQg9FUWVkJcjXVSKycLIxwwx/cSgvPjJuZdglLGX6eF7TOa6om6pJUZp8fO6TGQoG241XFz1TSa8vTCKWamJXss0yJXx+U2hSbuqfuVGdregpzNbAXvv4l8OP3pdOiokARiV70y3ADjKehQ2bRnBYPiN4dBTcRKNTuwEWgolFxlT5lFgoZORtdMyF4R3UWHsRDJiGdlwg/0qAQCuslbi11NNQwJjsmik9gyO0Q1CJg/AubP8pY6eFWSB0j2UfsznMc/e1SKLJL2nB6AHp/9SdqouqbyT0k/cHhLBfWJPqFhUgnlupCxz+I4115HEMtu4p2SuKUlzW6c4Qtlw+zrMTO0esALtPYaDxTV0r9HP9AlARnzmbPIeMnMONqLmaIkzaf7Ju+6Rk9IqXXeWSZiYHoD4Xh7ripAzvicauiZOh5KSJJjnRup6C0r5xpHEOluFUjJXdMBlFmO4yoRbZT0EQDy2bo7JcqW5Aq10wLJif1UQ3Z0LyF+RSdamWyAa55rG0qvipY6pgEc5DgFHmSwAqM+xIJtzDh4pk1pOmoZTKAYwUorAqgtXVxakutM4tOEA4CIOm3B5jbrPAvjVJwBJa4WMNfaAqVnB5cUyelDiXMtNKFUT3Y1akoxTM7pMFgDUK1dk1Y9m1WeOdW6kpqGW04wjiXVuHqGxfh93UmH+CSoEhmBCtnDOgJd21/YPwOf+ovbn4z9y4QpQ+z75+zcbgzpjEfElDh+f5/5ix9Qwol7X5CwAqFeu1NFwXXkmy3zMrR61wNV9f1EyXlGlx16AnFG6Oyo/23Sca8Ble0gacnK3adhe/f4kvH9544q3dT2IXXmsbvzjSvd2TKyz/BG6B++r9tttLKuPrywAqFau+l3W7ia3fW6kKqlXCPWRxCoz88AieiqrXPGZEw8RBG/LpVfQbzAnk8xU79WCU0r/DvoFoKSa7D4zx8pP800Iy/YPJBkpXToLAKqtVcRzzUE0s35CP/DBSDkVqql3TOkjiUOFMkuYRwDqTZeZ0Y0mNE19K1O/VztrbB8qFoCr/8RkGuWetlsetQTsN5IFALU55n4ntF/ZsJ59bqSmZNidC75Ozim0cAwIT2cz7YsnYhCA+r3aVQN1RjAe2VSlxB6Viv3OUCqSYNuy8TwhEXYuj66TpzlmnxupeeZrd2o+PMS2+c4a089ggczjQQDq92rXjGWoYgG4zG2Qin7eGTS7LwC+mv4nX/M2zbHwWKnL9RMKnBupSRh25wd0al6h0lNHSKkd11uRgRQHb6Hv8k06s8INCF4QOR2G7GIBuMAH/8Bbk6aUfYT7ACAHxbpi1vNoOFUyeWCTTwjDFeflAyHEeRZJuEaqlPIbv7J1vp+KRJLK8KYMtd6LgLXHDU5gnBp2drEAnNrfRBkC75Fxsfr+7gOA5CBw83zFsufRcKpkhoE1+UDkkcQZ0naRqn3wV13JhaVtyfdqO3RFMy0WgILvtFyM03KkCPUDwAC7Ys0xwVwPRGPrAXl2ZLQhVjun6Y1G+wYCQPulSUOavoIZAFBv5XcfDdeXXD0q6V31ZDxru7MH64Fkl8SAXGkf8A0BBgJAsRJiiJEmmAEACzbHWGvztDvTqDOvuqPM8vOebf/8EZPFQAAYOODPlKePcAYALNocw1YOxO7sQ71ZVRHbtGngD/oGAcAyvS6rViGdDADYkPZxEauyou09jyTOUkfbgJZwA5burq+Y0gwCgLNq+mdK0nc4PQAHYo4Nwu7sW8cZVFRuwK29vkFuEABsnWMIkD6YHoDG0XDuf4hIL2SYwmKxbsCwAAWnLMpuZ9LYC1O0I5q1edp0A2WghfQAnNZbdBf8DCSKRWJLPpCC3ICxhMqxkHIDjlr+6QH0gPPZdoAZ2IADMccGYXfmiK+epNVuQE87QKFS8QBk/43UU9wEBdL3gLP6NMH7EzBOVbTnkcSpqG+/yno3IBwZbThiigfgQtYL4ukBqM2xHHYDRmDBsDtnmhFldlKy3g1o/4lG4QCs1Q34Z6Lh9ADU/+s7ujsTkWIQ6XkkcQwaZ1IRfbyefaBn4QC8jPkAY7/GGUPH6QHYUWNCcYtiPY8kjtHyM6mIPl6vOlAb0Puyj2p7a4a6Sw/AZeWHXs26e45sp94d7z6SOLLiGZoxw19EA+knBjoLHv8sU+A1GaoxPQDZ+xJMouC/n2coZoBUryOJA8XP+OgqbYo2bFJzC3vRQ/CnfSbGx4QwWdzSA3CTcqnI1NEsBIpFo9eRxLGInEGFOmqUaRsb8gt3w0zxDtDLcgtwegDukr/OxY3iHmlDuEMjjiQuTpBiOLXl2ScT9tvCBfeAy195D15fOyvDVqcHIDvAGyQazfJ30auF8+Kl1MWVXiV3Qr76lw1vTf6HGG9WsQAU56CJvyrMSLHpAUjaFzBZOsczEikOmR5HEschcQaV4bsBQeA7+TvhSvRiAbjAX9Ch1nK0kqXPQAYAvKy+AcwfvrFPCfqq1vVI4r4obt9KeKbwuXhawreeoQdsR0OxAOxIAJ7MUFkZANBrHfiNb95jbRXPUMAIUl2OJI6occYmL8vnTmnwGJdiAZiLBjMAIKm2KLW3iuciqk00+khiu9yZHzuMB1Pi9Yjd/UHLhgDkj9f7puP06byffH9HEuctVbH0hwAsVt9DbgENDAEYUMgwWqwGhgAsVt9DbgENDAEYUMgwWqwGhgAsVt9DbgENDAEYUMgwWqwGhgAsVt9DbgEN7AQAXoCLPJcEGjaMbnsN4GO7dCcAkK3znL3t9T0U0NYA/M0yXifs1DMwtsXaMQTgmfbodgwA3/l1vP7Hmab/l7y8Jfbcvj73klfEUAFDDQw1MNTAUANDDQw1MNTAUAPbWwPinNfj21vKoXTw59R4yTfhdo5CBADndk6LdmhLdi4A/wCvlR362HZOs/4BH1NrJ/aA/pnykF7GVppe0muEI0MADg6tVWYE4df+FwYnxWA5Dw6A78ir4dPUz4L0v/1vWVDpTuPWN9D6XfAi2Ae36Ht1ySI4a24DDg0MgNO5HXGRDQCz/bfOqKdcEf+IV2rTDVmmGM6S26DvgwJgtbHNAQj/1urn/3DUobSH6LWSWzGcJbdB3wcCQO+b/47SbQ7AsnVGZ16PaZr/OTL+O+15kkcxnCW3Qd8HAsAy3f8ftjsASeevCng26i/qa3S/YlcIZ8VtwIGBALD0Dd/b9gAs5MGo/6aCU7kLYbjtmAwEgKCFIQAZFNR/U5UKGfG3HfwIGQJwoA9F/TdVdQeuicbS7BCAsdSUVyH131QTgTMZ82K47egOATjIR6L/m2pTTocHKc4geA8BOAitS57KDUhatCkTX1r3IQCdz7v22L4jhFRPOjOzS5ymuzmxKe0U+JX79v9tdhy2F6VvN/4UBPqIKdQQgKY2VHiRUjgMenVDJeQT2CXfeN2qNwWHBw685XDrVD7sBk0Vzp+Hdlb5ae9CmCEAXU+ljDtUXvOj4k8SXCWySZsV/031dvo9QfCi+gYh4/sgNgpd8A675kGrZx+ct35eQwC6HvLs537h1t9uyO7JVSKbtEVm+V18df1pQa/UvhdCNTpHyK4dB8DS/tf9+K89FvA3DQHogtL/xETxn4mu/KzStrCnhUvijxyq+0i7tQf+ECIrJtuGztRJFOUV/I+wpFRDAEpNmHfW+Vx4rZmUS1i4AX+ifZMg3zqHBTpwiMgncuE4SKIlZO7d51syDAFoqcOM3Jf7GKjcgNMUR15CpijrJMjiPuKdZcqyc8Lj19ltGQLQ1oeOiT+N1QnZh7QbsM33wszSJuOyUCfl09nz2w4U3+/bUgwBaOtDxbw/DGhK5WQXUG5Assinw2tiT9YmJbs2suOzjShd+GhAmCEAAwqR0VcU0AOp3YBkhq3Eqb+LnKX+G6QgO+ruPRVszhCAQY3weOln3emZpqrdgGSEoslXpsJHO0sPvilTTtuF2GVLQUmGAAxqhMefO+5OzzRV7QYEACL0JuTK3Cy9aClTTtuEWO1YSJAhAEMqwYQaLMTlf+m/qJ+he4DdpHR9z9Kr8+c+AHdiPKoAABrDSURBVA7PNUNMhwAMqQQTbtnAbx+/crza6lSAVWYDjoiVOTIrx+IcmQ+AdIXZFZ7F+UwAYPXTN79oCW1FPvL4U/ZwmcF7wdW/YCwCLiuLbQYRNecgZI1Bb4TOcbKz1G5SQmbdFZaQWPfiIe13K/7wEcy11xjPAACWPvUbf9eIHBKv+Ph374QtFsaVAQAfYJoqrxtUcwhWKV/3wMVf6gODSbrC2cAsmAf6+u6usL5IRlUKaz+qJKRX+Q/ati7OAABOHifkQvloQu37AqzutKx3jNMDsMY7wFlgnOc1JeccgLxzkdG07Phm6ZEUjLsrLAXhcNWw9sNlVMrzrFEl1lSVeAYA8CsgbIkZ6UpqHZhagrDdYaQH4GWNNzcJqeg3dTW/LENqzgEj8CkkXOE3UmmkAmBXhWXZAOLQfjT90g31FyB3Yd0qcgYAkJ4Gibdged51jRyA1GlpO7ES6QH45ebz+3/mW2JjgItrNmkzcs5xEcVWwNXazW7vvo1ukLtYsJ+vrgrrh2BkHYf2I8uSyc/X2p/77kNitVGWGxQAK/ooCilKxL3EfLTzuEfTcbHBqizW8Hl+agBOnSClBmySOu7gl2XSongWow3J6tB5SP/uRyv0uNf3DKi7wrJsAAw9R9B9fjIW0a8Schlo1R6BB/NesPfhOzqUfuyuP44juMdG31XlsbDrzFAfrFvpP2N5CQCoPAJVUKS6nvNxVA9qSmX3E3AwetmzlN4OB1Re9dEG/b6gWWr9kFz+zA+hw7/3+bl++GCdCIU5ROiXg6rn0D7m+bKA+YBr16IlFfpZJ+gBPdCWIg0sIH6J5JTsjnLgFfgxMCL80FAfwsjvUgDGswiOeTFIkcChorWfhMwyG3QgwC4LgAfZxdI9DIoy/ObdIKOzp2UI7n8Gn1rrSROTRm5EkPHh5GMxGuMqwO+971I0q4/Vn3oHxMrtT6q0HoEwY1thonpEW3sQt7JZuw76LA25+sShfcg9dFRUK8mHhvGJJnz9w/6nMWxcCQC4ALpiQwSvDq4Daj14g2qvIG+FaItVGN5bwesEJI5gQI680gZ0HioabQOylzsoHyNmkd6cyW1KncdiAdAsEjecmJH3NjiYkl3fiMvDWS6KsVSYrJRBW+dRgfyJsC5EmOW29oFfZ7dgagFQChK4JwBg5Y41hQegMt6gLz7oB8iljnpwaCj92IPY+1TeSeknbucU+bCCYdehomwk4AXh2+wBvVtfT+nHuZjVFt3/174qBoFNPtn0mmTkFDls5iQOF8YoKFkEY60wUSGDth6+o0X33fUWRvAhSp/ErhouW/vo1DyLpYNCzyeg2+5XAgDCA+sYnon30HxeGqvot1ZWz5HCT0kzHX0V/JdnHCrascZyE4BoH8pOlMzvDWijRVnC1D5/ZK7aQNCnuApjFJTRydhQGC+fSVtX1XyjTH9PymFrH3om4V/vPErOJg9wMMqy4XsiAN69qMYsUnqf8uOHqaZJGdOm4eacJLSpx361jVgdKlqT7gxe2gbgmHrl27thRZLjdxjuWUqtfdPkO7bS/pwKY2Q3As+2lH54o4WGwlj5bNq6zBUGFA/dJMUIaJ/A5louz/P1lS+8Ung2ZeHwPREA/++CdpBO/L3y44eppkmZED040Fj1BSGvsSRCOMIe5WF1qCh3XhgFfBXG3+MeEbvyUSMZg4fawiSsrP3LM9f7gdyk0cIYBQVzMTYVxspn09YW9Tn30hMiAFrUfQPL824WQxS57cCTN7yGl4/+TgTAL83yMQvJvXPc8n1Ec0iaMyIBRsg9su64sHcxrrYRq0NFW3OyHLvbPeAIXee5leutUhD56rzsOktr1iAeLBiI21NpmZkDI0la3uMzNhXGaidsq+dLntZdHeN6y5xKD2ifTP2umqpeoQ0nVTwYSAJAb8+Iouitq71DQZIp45t6an2/JLXWlCH00M3xiDxUdEJZijzdBuCCHARe2+TZ6rt21qpkdVv98Z4/VVWP/KUOGqEcGBnUWTA+Y1NhWDVpWydPBHljvCLN/vKNKjuofbJ5uVzXqazd3HtcSQLA6vou2WWQ6ZUF3RsqabIIzGuQS2RNXGcQXqQbPCYPFX3siJELQRuA0myZvtcuBYPz0qawqe/ee+WH9MvhwXKhuDETM/JyYGRQZ8HYjC2FYdWkbR1ZZwwDX8ra/IGvcoLaJ/fXxLRvtP3eLy2eH3g4qp4MJAHg1Klx2WWQ28iynpBIYpnc15SdWdkjCH7aJ+StknjwUNGJz8JP0/zB2gAUZkvpSVlf3R8AB8I6xqbo3K7jr6I+huNcdWehHBgF+cRmbCkMqSRt68jRIG+MS2vzylMqN6T96lFPDNSds8mxUks+Q1UjEEgCwMmVKWX3vZfk9S9z+rDksXUuLOu8floK3pBuFXGoKP4ay1ojwR5QaOOB47K+ut8Eru7dGKt+n4wskWtURq+AGwc5MAoKEpexrTCkkrStbgAKM7d6TAsW0v6uFUJ51/QnR8h5vV9vTgLAGb8sJwjlOaJMTS1NFqGatCDgBydg9f+Q7u8K4uo0AXAjH4W06dPwNT4ncvFm9YDCbBkLv2Q2dhLmMwyAUGdGsDLIRAedOMiDUVCEuIwthSGRxG11A1CYue/eUIKFtf/bhDTk2OjFcG0lAeDD4NUVT+xVYJBKC01Jk0mgLCfxsBa3wihO7cV/9ZTclBuQcNdqB//z0zJHLQBys8X7lB8SbvYI7AM9SyRvngzlRyc4cZAHo6AIMRnbCkMiidvqBiA3cy96VMsV0n4JNNqWRlRNDla6QiiUBIBfV6ss5L+C+1P2HiGafSV8p/1zx7HihH4fZ8HHBNLBFUjlzVOnCfBDReF/rfDiJVlxuwfkZsvzp3iW+Q1TbM1rnPE2s7uEnTjIg1FQhpiMO0wlpvEV1dbKDxpPbgS5YNwNwBbquWZY02Htjy/hCy4bQAKv3+e3bt9JAPgl2OnDO6LqKTBIT3SjmzTvin2PPLTXh1ohNyDb9EAV3AOHim4yZcs+n3G1ekBmtlQde7mqR3H2IdcQEonrxEEejIJSxWMcUBgQiWprtfHCwbc6h0k3AJmZu2o897D2HwB2HbVeEmyAI54AgB78psQy2St8AMqSg1y/SVUcRFvYNOkageAHXNTCh4oGS1kAZGZLR44JRtFdK7iIlcT/rCo7cZAHI8VRBJIx1rV3rTjb6q2hZdw6CV+3w8e8nABkZu6UMlvM8iqMK3TLypGmkqMDCQBYXYfh/TxG6m9gaz9CJrNr9QIgtYDrHfN0TlJ1dk+LjK9xqKgsre4WAOfh13hhw/FjAWOZjPY3kXLiIA9GqkkikIyxrh3R1ivZkLOJWr9OF2YhJwDLMGB493XVGcx2cDF4KUCuSzQBAKdOwfDOthjWgE0PNyBuvjava7vIgC72FcgfQQVrA0K5Aa2qW4Lq01aqGbEAuEb92vULcvKui6GxDGyd448u5Q45cZAHoyD7RIx15Yi2eg32UMapT7BvsS4nACfAEH/uddpNZtXgEZjtYN8ESIl7JQDg5AoM78yaGgc2PdyAF33Zvh7tKtAhNl2axJFSzeGJdAPaNYUbUB8qamdDzAIgmC13NifDtt7EHJSUPvsQie4JThzkwSgoRiLGunJEW8fZWIJueDKxpEuzkBOAYOaO3ghz3JVAYSP6MQwbVpSRFRFMAMAZHwZIpoN/DcS69sQRzCKT13AEZu9lG5gYd/2OlBtQHioapmkCELyKU/fCUBuahTyM9aTPPkyja4oLB7kwCkqRiLGuHNHWDneSjMJ65Az88q3LCUBYpf+qDwPsCauoGeE96QxfYDIzosMJAIgTnAXqw6slIEGmbsAaX5PFrQ6jITegLbt2A4pDRe1sjJkABK8iTmWocgzI4jeyQNfhRBYN3V04yIVRkHMixrqyu60l4dGogH0SWgVyAnCevv4UuilYb6HJG6FdTYwYjgwjLyKYAID/C0jM4pOcgE+mbsAJ3qvPAACndfMWfBK+lBsw2tQ1ATjB38LqBK2SsffiG0+X6vE+zCk6xYWDXBgFRUjCWNeNaOuE6Kdq4OHC2bB1OQG4xpwGU10M599iWr1M+cwsmu5IAgB+ASiMIFQ+CoGJLh2xm5NKHTEnJyx1hvvxcGKtV8f0bkBVEwJqN6A4VNTME2ETgOLnOqv82KLMrJTBDxCQ6cZ9tyzSbWKVlJGlBIOZGZR82eu0ZgabPIjcKMaqMnQa4vJ1GoRm6BKLw6ET5ZMyp9SQhfm97sscuPNxpESpmWjks7cuWb09ZiqraZPFmCgSH4Ds2PZdYLF6sP0EkLgkKCS+WbpntcVb58swCZnlozEm3++irHYDggQ4kXVcJgDF5sJxPbDzCp/hL6S1QkNzWFH65ywnVlTMrx41mCdlZCnBwdR4RIT0w1jLFtHWedF2AOChDVna+zRvW3s/v+uNzzhlYy4QWAKdk8UD94m/YWp9SI9iooCrgSIrPgArR6HKOIxlUysQ2ITeKrNL7EduwX63RdU67xwX/UUFmUhbxASg2FxYZT58Ta+yzsMd1Yo/0pk9Q66RMDajntS7FEjAWFOprPOwbOt37nviOKasiT4IAPgJXsL4dg3BZeG2X42cY7ydU5ii6tGNImi6XvEBOHYaCE1DB/VtJDhPfbxlc/G+zEPjYllBYnS3i3hHdt0whOxxFbAnIXJzYUORZXUmm7zqsvTZTyVZEnHhICajRMfphZqXgLGuG2jr9DH/1XVsflt4BsCvsK5Li5ALgPJlnV0aX4F6n+dxY4FpNuIZ6YrxAcjW68cA/X+BtddCjg1NE0MXvd/yA/7lSTvbitW4n5hNcPWq2fgpq5CISLXBG0th7zIvY/aAcpq7rEd2LPQGQU367J9tpAVgPEaJjtMTMho3FwAjGOtagbZ+zYeHh/NY6UcDm25DlxYhFwDl5HZM7HgOVZKmpLHA1MoQgMxXNEp3l5eQsxQfw66rm8EeLC9O1pjA7dZ6gWX1SLAcxEOHijrKGACUZkugu2RLA1hzlc+OW2+eTwnAmIxgHhc4zNAhf3SSA4ARjDWNQFtr2NBN3NsvzeKSGFl1FQi5ACjMXHgG1LcKywhbBoFIVc2TyzRDAN6CfCp0z5V4r8lu2Lt6/1IFU0j1H+s/ZIHEX+N8IJzFhZB5NcQau340xdChojpLhQwASrMFTIfzVD5M4ZdERPjsD5LNlACMx2gK+c5GPD4hUrebA4ARjDWVQFvL+JObQRHaYqndefSiC4DCzIWTk+iSpm+EpCmpFxMuW84QgP8RWXn0gj/Du4L2A58vfaY1BymV9tPeMiCoj2uEjwFb7McpH8/UURel0KGijkIGAKXZAj8Y8+Gx3xLWnJXOpLQAjMco0XF6jpaZbRDZEYx15UBby9jiEVQyUzeU46e56Qos5AKgNHPFVvRADUCAfGIltfD0vsUMAYhuQOi4953Gm/Rilvf74Jo7DinL4MzE3Yh9XAuMQIW98LSLNjmFxQ0XpdChoo5CBgCl2YK7dFdUUe+YDKr8tABUhLoyYn183OP0pIzG3QFAN2NdJ9hW7/EV+N0hoQWY8uF1i8ud5QKg+g07ltaR0CGEAbtkyfLpDAFYOofRbnPX5IhYWlgFX9wYDp1l7MUml1iZpF/L9RNQZZZ5mdgQAbFR514s5T0l6lDRMDMDgHpZfF72dVB+eresJN5KAqso5RAcjxEb+uzDDKUkse4OALoZa2qOtoLpi9gb58bO2I0wJRld0TVYyAFAPbCWVQ9n1dpSMellfs7PEIDj/BGt8dsC71A8xOE06oWdRbIISOzjap37+2BVNoAUXG2cocG2m+PsFvxaFB3kqDpUNFjCcsMs0yWRvyCNVohv7ZaVRqgYItICMB4j93F6UpjedwcA3Yw1KUdbYRaMreand4w+4S+cSw4FH5wDgOokFJgIyGFK80G1qxilPgt/niwK/aqsUCCmG6b0i236M0i1cwK+XvZ3DfrPeKzdFEqyC7uurbPIxb9+IwT6uOhZV76r1hGVL6tvAImHnaRch4qG+akeEIt/EsUk5PI2rd/us+DFV9MDTRbyvrVGD3yDpaYDYAJG+KDmGPc+vkIAdDPWlJ1tBQA1scirDmyUPvrmDTK99+LP6So8FAKgd9U83fcIw2npYUqPXRKo4T3bpi/wtIs/QukPMX/sVHYAXMTFlD1AFDs5cYjkHFizqJIZ6BRhak7fCPuk+7lgO4Z3z/5Piqpe68BvfPOeA76DkvtQ0VBBCUDxxswSFOA1d2NR9sYEN382sVGsVeYQzA5m5We/stNYsZJ9BXGQhJGYgpoEezOUpeMxlqWj2lpaFA7jjzRuftGH0lfvW9F1eCgEwA7TFXMlLLNgoAbT5SlMFK+k+IQ8D3BBzIiLtxO2K/gyBe8xe8CX4yLfBpQvwYcf7vmgL4wJtANrwiaE3JiXr8qNqeMWWFK1RenPs5+aKiECMQ8VlQAssYVJFJN4LLjB6LwNwm9hoQpLbWLY6AEXmX6Zn52FTrKy5lcQB0kYwRjCjRhNsDdDWTYmY1mcEFdbd9F6U5eICIUAeDnTFdPbyzH4SKAi6pKpmjP98IOQDzg3AbjK1IlfTzV17ZgA1BWs0Dwqs3MUfY9zVkavyL9q032vEYWEG1BV8b7Jh02VkDAgAZikmgHAw3fAQbA/9QtY+9YO3feb4d9CEAdJGMFPdSlQvjdDWSEVY0mEkO/0RmAIgLp27BC+wmECsAKKPYbgvYbu1UpNB8BlnDG0T3tN/lJHbNnK+//6P8vD+WBmq8WJTaFLwZQAxF23JwR59rJeiBWuI/R9BY/TQ0K9GEpmqRhLInCfP9uIOIMj687kRIm4NcEEILZzjlG40tgukw6ASN+jc2NLHm0i6Q38inFtzWGnuddnRVez0qtgnBqAaosCqTmf1J8LRn3dWnPhar0YyhqpGEsicJ+kG0bMFZw47UpNlOa9CYrbAFwUfL0Gd+YhvXQAXAAATtGNyQ3SngNilWuRZO9r7Bwssyk6mo7wiPauF69EagAqlz+pQvuyvULH6SH5PBm6xB9TXbwrN6O06SUgZANwS9oQ2nmUEoDj4C5+N/VhurOwDuxeuwFfMa7NOSxUFuuzclEyRsVYRVIDUDryYfa8HotjgkKPucyNPBkGZBt7ARJgS0kgOYfoCE434DqlaauDzTbpukxN1wPWbj7y7dOtP3ofPKoDR2rv/r6k2uP+aZ7P/ZWhPxToUblndloAqg0mfa8tRosYOk4Pi+bJMCjKIrqLqzTznj3IB/wl+H7I2gWX+ipLvdEIZr/6BaQDIHnl4+8jr6zPAY/bGm98l2LVPeAJy2qLrQFX9a+he7W4uWkBqDaYgM+uGZdpzHI/8KHnN/oEVi1PhkG52G6jTN8oC3Kw4lsm0vUbjbN6L2dKAFrc4kaqB/49K7rIdomOmZ10XBLdyqUFoNpgAoaF341R8rzp01BnfC5QMUeGAU7QomOQNJ21ykNsZIIFQP1G46o2QgcBQLmYvcD6vsrP+VLcbO59AdCY7uoNJu4X81JIGTpOj9HKkWFI1knsfmf1JDRUINsEC4D6jcY1NvYxVoMAICyM+ch8QXfETJaMvvoAYKmz938r7nLnLyR8QCVmEggfp8fI5scwLHXpqSOk1EYPSQGXd7hx3iWaz6xwA4LRK6fDad0wmniSUEXwX83a+uNCJAdgB2dryhs5L/VECEzys7zYgqncq6QJ58dQ81Ch8hu/snW+r6K5BmZQr0uKhXQDwk4w5odjGYPoAUmHr4Yv228KKUFTBpID0POB5UHJdk24S8GvaZrQMjv7e7EMax/81eybEIviltyw1aErqsJAACi4b+muRsmTQSA5AG2menzI3g1ocxKxwhk6pcg/sSHepJymN2pmAwRg5NtVWrq+QikBqHf+qmP6+xIjdqXCGcaWLNuCJbHwUGkf8DXlAQJQroRoYbIJpQRg+Jj+bMSKpFI4w0hJ8s0YZZYf7Fy1NtsNEICT+cxBwMvlp9GkPjo/czegW6zCGbrFyD11GqckcNn/3jVAAM7Xj+TS6JQA7HU+V+YyF84w8xbEIyjcgKW76ytGhcEBsGRsCjMESh9MCUD9nlnWbsCIphXOMEKOvJOVG3BL7MNjDAcHQHFEcfbNTgnART03z9gNGNHUwhlGyJF38qJ0b1m21+AAuJXX400JwC2pp6LcgIUzzBtpEfSVG9A4vGgwKyFMwDJtRgiaNjklABvSXZrDbkBn0wpn6JQi/0S1G9DTjs8BApD9NU0urU4HwJI+fKzPk0YSNqpwhgnly6q43g0IZ/3q6eeghuBKfSOrlgXppAOgcUx/5rsBg5KyeOEMnVLkn6h3A1p/WjAoAG5el1uT0wFwjLlLmXCLuYloEi6cocm8wLA+2MxaAhsQAEs3sE54Iw8FpAOg8Wd8GW/Gimhr4Qwj5Mg7WR9sVt0GNuArPovtrZzIo9XpAKi3q1fPykO6EM3CGYYkKCZhRm3MmhCLwozvgHrA9/vIvXyayZDxVzoAltX7MmzzcMayOcgVztAhQxFJq8rtsWm+EzUYAOLLYXCxf9HLvPHpAFhT2nkmc8mcBAtn6JQi/8SOcm+19Yb8QblhvuazBs+s5NHudAAkjXO4UKN47EgRV+EMi2hUmEdb/q/ChDrDHAsNpAccO/89eP1OW7uDwgL3nZISgPPnc86LK31LkKxi4QyTiZdRafX/Bt6adRraQAC4yLblwFdGjbPJpASgODgl0V/X2AIkjBXOMKF82RTnuwGB1p30XJPiIAAIR7zyS70HZEqUOpwSgKUGvjNWfbyZWpCYBApnGFOuLIvhAavn4lEJ33qGHrDGvUEAULydSPWiV5ZtTbshlVxIX/zuL7W/l6lMXYkVzrCrNLlkLss+h9L7LfwNxgbMpY2KaMoekJCHKK0/rcgVECicYQFtslkcxoMp8XrEht+AJiG2cFnHUgOQXPzLQTVlLWOAXuEMA/wHGB3EEJxzc9MDMGcBh+QNDQwBaChjGCxeA0MAFq/zIUdDA0MAGsoYBovXwBCAxet8yNHQwBCAhjKGweI1MARg8TofcjQ0MASgoYxhsHgN7EgAfgNXHf3ilTnkmEgD7Bz9WblLK1HVbV1YHIIzt62FHAqHRzTjNQTgEAsD0sBOBeDo19nVHJBah2zjauDV7Dn99zjF/z8xz1gaeYHnpwAAAABJRU5ErkJggg=="/>
  <p:tag name="POWERPOINTLATEX_PIXELSPEREMHEIGHT#5C6265610D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5C5C0D0A4D5F7B61657D3D5C667261637B317D7B327D5C72686F20555E32425E325C6C6566745B4B7B415F315E2A7D5C667261637B5C646F747B7A7D7D7B557D2B4B7B415F325E2A7D5C667261637B425C646F747B5C616C7068617D7D7B557D2B4B5E327B415F335E2A7D5C616C7068612B4B5E327B415F345E2A7D5C667261637B7A7D7B427D5C72696768745D0D0A5C6E6F6E756D6265720D0A5C656561" val="59"/>
  <p:tag name="POWERPOINTLATEX_REFCOUNTER#5C6265610D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5C5C0D0A4D5F7B61657D3D5C667261637B317D7B327D5C72686F20555E32425E325C6C6566745B4B7B415F315E2A7D5C667261637B5C646F747B7A7D7D7B557D2B4B7B415F325E2A7D5C667261637B425C646F747B5C616C7068617D7D7B557D2B4B5E327B415F335E2A7D5C616C7068612B4B5E327B415F345E2A7D5C667261637B7A7D7B427D5C72696768745D0D0A5C6E6F6E756D6265720D0A5C656561" val="4"/>
  <p:tag name="POWERPOINTLATEX_CACHECONTENT#755F69" val="iVBORw0KGgoAAAANSUhEUgAAACYAAAAdBAMAAAA0rgPzAAAAMFBMVEX///8AAAC6uroyMjIiIiJmZmbc3NyYmJh2dnYQEBCqqqru7u6IiIhERERUVFTMzMy3uHyTAAABQUlEQVQoFV1Qu07DQBCcPHAItjEbGRCBECN+AP4gyReYBikF4FSILhJ0NLR0ASQkqJw/cEqkCDktBcItFfwBERUV7N5xkuUtZnfm9u5mF8CuH0LiNFJJYPFx6ku26U2SiovEpiFXNfrQAmC14SnmUmq0hZA75MESRUabRKiou/MNI+EcGFDCdLattesUL8xawrJ1pVnUkdxtCtKaILOYwaIVRo9GjCYcZUWj0aoUcOlSbATOAxKSs8dMfztXQ8upxMGW4GwVOAG+/VhYpqyIvU14vWpDtP22INtb2kM9qHA/94lWY5PLKV5R0i/J3R8eaZKgh7Ea54nHLd9+jnAEDJF1uANlOvT6X2dN556J3jkw7d6lsPutiDVH7Y2LXNT/t5iTsNPAb55LzV+9F7WbKzu/R3VMgZsW+7LL46KE54cQf80rPmCXCjZTAAAAAElFTkSuQmCC"/>
  <p:tag name="POWERPOINTLATEX_PIXELSPEREMHEIGHT#755F69" val="59"/>
  <p:tag name="POWERPOINTLATEX_CACHECONTENT#505F69" val="iVBORw0KGgoAAAANSUhEUgAAACgAAAAqBAMAAAAzGARVAAAAMFBMVEX///8AAADu7u7c3NyYmJhERESIiIi6urp2dnYyMjKqqqpmZmYQEBDMzMxUVFQiIiIzBRPJAAABcElEQVQoFWVSsU4CQRAdQEgMd+rTHGhEvc7OiHYmJpyFsfQaChMT+AEDFtZ8gIX8AbQXTbA3BnoLjJXFFfcHEAta9/Z29vZyU+zOe/Nmd3Z2iIQVzxM7iwGbB7a2yxwd3wxRC4Lg+gM1TRL1MZHoFbcp20VPAhv7KelD+RHmmsWecj11joA2dhU5xgsrK6grt4sFk2VsKTdKry/opCUGrPxm1wZcJrlMqhp1+hxvpveQLnPYOOVsXWYVf8wRl2kPjZeXsS0EpaelM9dCslSP2/pAEWviPgzDHzeRPXfk7qGV4HgtqaoimHnLkVTMGnLLLCU4GSzBWuYPVXwDB3mlpVtsxJppt4l+j0Yy5KGjJfZqM/ku86+t3nrSlBlPgtA/UEGOU6bMFY134rMqehIEaJG/EAN72YXzlr69GDfnXfYy7XgFLtGFGNYgeBSZiVmH7Bl7v06hARM3mtJdjpwNitMciV65kyP9q88cRydfE/oHNE9GnB5x6q0AAAAASUVORK5CYII="/>
  <p:tag name="POWERPOINTLATEX_PIXELSPEREMHEIGHT#505F69" val="59"/>
  <p:tag name="POWERPOINTLATEX_CACHECONTENT#0D0A0909095C62650D0A435F44285C616C70686129263D265C667261637B447D7B715F302042204C7D20435F4C285C616C70686129263D265C667261637B4C7D7B715F302042204C7D20435F4D285C616C70686129263D265C667261637B4D7D7B715F3020425E32204C7D205C65650D0A" val="iVBORw0KGgoAAAANSUhEUgAAA+AAAABxBAMAAACn29Q1AAAAMFBMVEX///8AAADu7u6qqqpUVFQiIiJmZmbMzMzc3NwQEBAyMjKYmJh2dnZERESIiIi6uroQchcYAAAW4UlEQVR4AdVdDYxj11W+fuOfN+OxPXd3drczyYbnkNAdYJUZhWSJoGEMqtqUiI7TpDQ0KR4QhQghxqUpCKmJXRRlGkAZNwSStpBxJGhTIOx0KWqqCs1IVE2CkMYJqApEaAwNqqBJ1wmUhFUlzr3n3B/bz/Z4xs9z90l+975z/7537rv3nHP/zNiRXmfW8frEkaLoVzgidBcfYQeYbRjhOej3WkcUlubqOvH1I4IwoNgsApwbEO2og3MC5rZBUYbHWfPojM+79Dzn/3799dd/tc7f7QwqG4hE+PSFN22ai/5Lr3K+a4A9xWcvvG4eHfLl+EmJxi/wiw7BsqBM8NPWk7Pe1Em+osFN7/CSfnDLk+Xfh4DSyuMWPsam+XHXIIXhSX+Qz2j6Q0uuNh+W0TCbc4EG7JJnih9zCU4vLPFf52/TYd/Y4drvmCfGNwlRwtFeKGZ1lY4xz4aT+FHTRaZL9Xk7zCV/WeuWaUdbUsvRD7GjFvMBv0KRrmX8SuV3zW1qYePxq1wDJ/Hs8EUncXWAuoHVdCX/VM609o5oR/7YMMKm6GY3VOfBkXNpHwA+zOrK8M7tTmvNaB8pxxuFm1qum7ofL4b+pfET/cMdCX0fW1WsnKpMac3IEXQaRsoSNgVe0XR3PGqgwB1EoUi8Y6yphgNfYzGtGYVGPkKiNsMBQ4OvHSGSXkVfJmb4xApboh7S32QtrRn1eq2jomcs1bzuJMrLxAxPlliZesjMGrsczHDGik628MvFDF9keWowNzLmshle0p0Ld1IdLl8uZjgI7vOCl95tzGkzfFFVeIo7qaU3LxcznCVQU0suMqfN8EBVeNpN+6fhpO2gmKbdDzOYllgWjx8X8z0zOsAxT80YuUmaKHUMIVfGjmO4OuC8j7EkGt+fZ8xdM9y3Kjnh5HBgysmFIx21DYL7GGNZvgH07B5z2AxPW3PNVSf7oayZkujiskOECajrnDRxHwJU7prhccsMb6IIcoiLAkrGmmV2DJoNJ7nMmM9PAekb8HPXDJ+05pqLTmpHMdlPCt7m1sTd0StxHoCJ7nKiBJ6GGlUHv1tX1Ri5OTeFZVn3O4mLbvGuDU2+Ao81mF++NgCPNUEBTy5dW8bIdbTvbOJoBjDtLZcY14lFgqvDetBfhJCUk+qvhFzggYLecnOCx5jhLyukLrp/J0AVTrPULrhZSzNyDKxlhju6/EGb4Z7QiJy9/lwg2znBEhVwM87OhltmeJJ/SmB27TJm+PSKa9gsPJ5csLrF2bcF0d3ZcMsMd3QhtTHDq3sWg13z5jYEohY/I7/KspPzzAKhMcNdHe43qmS9IhA7ek0vC2B5/vGLwm3yQDgOXsYM35pbcxCf6B03EFfSWdNW4JNmOID9Rwm2YSYoEPyB7iEVUjlQRlYibYZfw2HI/3BXFPgYrCJZRlgFvej7UDBT3an9btLQlOpFkSRBepA1QTF0TjrB9Kb2as+HtO+AHmXk/t7hB6wjwScGKffku900Ikvn+W5OJbCE7oAhKPXzInIGxwxy1gRF3zy8oE/wPSGBn9zuk2Bw0Jn7OP/W+vr6/a/ykyG5h2XQG2IE+BgTCJ9dX3/w0i1te3HDkCGtNz4MT4aYIv5ne+e3v5CHX+FXfQSiSrHjPfgMnz1XGZxy4p2cvx/6Rf+xsLhJs1HNBKf0VgdD278vKfawy2vuxf2l6gMxAnxigtm6ZKfZH2cffJRwtRKSQ3k7hDgECU9VCBhLi0rakpgHb+L5WG3+V3/s+dMBS2yElbW1uH9qWMwQmvcGHAQgrjdDAsNI/SBGgA++/TckPnk7F4aondYPH8ZMH29P0Y8aFjOc5gmAEl8FIlwn4b4eHtVQr+GfFbHv/QArLBuq9qVmtdf2ZMLavR1hlP5+EF3HR3woL4cypFEJJUdJzKqNfF/I6skCu7xEiOyBcG+MtkpfiK7jI17eGdhM1f78pvaOyePV5ytY1IKZLLDL3tmzn4x/57zxR+vrD9F1fMib6R6SdXo0Jt8QFfAAL1HstJ4ssJP7vRby5cNbvp12RP6+EF3HRzyohqpH0FHOBSPi0j6zSdXwYB0RPfQEm3iPT5MlTcJ9lnXAaP0huo6PXrqw1+PtV0s9AiIi6wEvyL8QVrf5Yz1K9nnQI2TE5P4QXceHzPB6Mqvai78j5iJl5xWtsdfmqZBCdnZDiJJU3+sVMlL6AIiu40NeTPc8/msqrJWNlIFtmZkZISAvzbSF4UNtMYQoSc2VXiEjpQ+A6Do+5MVkqBUuwrJWixsp38IzU+PFMrQV0phzPAhPyVg1rEPoFfng9P4QXcdH793q2XH7Y90367cp5q297mrpMzU4eajR1e6iwikDILqOj15qdTP87YBa2+4ZNPqAeNtUVWutu4REb108PpahlwEQXcdHHC2WullLlMJmz6DRB5TbtvjcFFJA1RoYyL2nJqZY1JUdyxbfARBdx4fM8u0xzP9+6sQvKx6C25yxHqL2NnhpQBFLRlBP1N579f9ZDT43luVTAyC6jg/ZO2EJ6ptmX7+ubrG9RQfODqiIkQR73AISnuOO/v68xh9BlPou3L4s43p8T7qR3gZBdB0fMmfadIZnxYKuKWGlpSsyMD9Guyx8MBUx0r2woR4fmA/AWxbwHkPawO4Box3qPgii6/jw5eN6fNovPgmklGgrkxUZGLM6TUmI8JYZvAKquELle7VPCd8UD9gE0Wq7BtsnrfUCwisjm+AD+wZBdB0fvnhCG9sLOHZeP8bYDRg2aY3J+LV2No56oD3WpqSHVoo+an8KJXYSvs3MNkatq48BHs/e0X69EJrb8MRBEF3Hh28c05VaR4m9Ch3lyxg2pT8GmEr5p3Yu3h0Mz7F+KcrcqGQqXkN+Y3N3VZDAlylgFTGngcNyuyKQGzMUFqETBrEuIJ7HQl3Et2pWwW1xudY5phaRJOkD3TrNcMeIWH4YIfs6st5qs8ow8EyZf3l9/VKBJItiqE+7EnPwAt+kbMZR4WEQvSp/NiAMLuLz71V89RvzbwqkusKrZNm05lh2GV9hnBXetPbkY+lwz8suJlXcFBSPl4QjvkPsv1PwLkJbF1dhfy08JvuMg9ygjHCIWgdyE9/k6tskg1i8iT14Xilmap9AmbPJNYqzzxZ+EAZ2pIGV17tYqLxfjf4WgqtKRzM0z7dlsM+PZVWicVR4KMQl1UOaD9IpfNUy2dbfIRapCvfUdv0qD15FdsOeK/IMcDoq7yCP0HyWrVJ+Bv07x6U7zSvg6gpvksUOFb5An+Z+Wzhme8B7KMRVPfznJr6vxNC29ku1TfneqsKzSmmq8qtVP7nfCj8gA9uSLakOW1DVJmhhMcDlY5j6JBr0HUKFk3Y5HqUtFGKRekyA6SS+W2mEP36G+kUlw/Xf+lT52W3BZbjGKcNbil2i4PSmuAMLV2xXxVB79n1+FYXDqNsGxozyHgbRk5ovoVxG1yV87IkMzitdSJOOpio8wTcRbpW/gh4Y2dAKiaJE58ZU+aKIyUVZUE61+tqMeKY+SZ8V41ujsXrQA+Kd/dM2C/LndmVmh7+FQZxQX6Gj+PyZaVmJ3nKcB5IFkzSxGKMWz6qqb4dtgLYd/s9tXLzjLw/PwLYcdA8jqP+AQdMcK55x2bWrwRW1eN23xmpqVq1GN9I2YyATxKQywiHERXzpzbSs6HhlkipTDa7E+B6+TdW8wjhH2ux/BPRJLoqxU3F5aEsqTbx4XFJBtKOIF0/qc8WQaO5hEBNSn8TyXMQX307JrvxmhqaOOP0A0SZUawItXfErNpZ1JFRabVYVyxb20BsjkSJGWOBqUv2qPdK+OZ3QV+gxYUT3EIh5S+q5iG/yoicasLfLtqiZZKl+46phV803W6U4EfGvPdstXa73ZxTSom8giza6mq0l65y9ZSrcnuRtz3aUTyEQl/TINJxtQhavS/iqoPqUoFlXWIGai1o6oBSkXE0znlkz+qPkW3hecaWSswdKFGOHbNwp/BjJooRZMhk+/UTjFEsvon+fIwaU8QGdEIhi5kFdLuL7Ci4b+HGo9xXCqWR3fUYSnvseDGtcwLAdJKkXitity0lusMn+RBVUJ1me54EgTVGD92rb8JS+O2hdwRYq4AUD0sgD+RzRLQTiKVOUi/huZWx1Q/ToeliI1ZcR8oIU2F96IcfPe48hqUFB+BT1Pc4fEUVMPLWmSlI27hZWJxoYEPjQ7Jp/4x+ssfj82z+EcWN6vEuljcTtgkjqJHtDFOcgPvaEXKiWXGMTWsvZ2UDe+PV3sd+5510wD/HkvXtIUmIdn0Zyf8edt5/vldEN/K5zD974+J4Kz/Fl9NawpZtl0++oPfrTAYS9cnoRY7RIQOHTQe4eHPohr8CkJppF6Ya4K6P/lbg7iM+fAdXiFPuuOEZCvYZewz/x0tztXwTc2eKLAr446TyQ7iFuZ4iLn6A8fv9ffvOZuYsqQwxVYYz9CIzCqyqEONP0wWW11NlTKTvd3pt8OmP2el7SMwC3a3xNpG1Yabog7onAFEbpveHpqPCJIUtQveFuxlR6byjqvQlJvOR+rgnNxRPvlfE/CBZC/TglzWKoZdj493/EynaK1Me8EtBbK1Zom7emK6mNPMRD7m8b/DPimIpv8vkKpbvuq3U+/18/oR4ltRPimqBmSjLMPXzxbZgAvzK5CDPNJyVEuKVPKF+nO0lmRid9iOdLr/K5C8DFmwvyBLTkNqTVhr536XnOn77wZq/8yAz36psUI2ZpSG2Jcj3foS1a/4cWdSQPmKFGttQ2adudPobWwZKsduYePnG4emL2owB8STUzGKRCtN1v01rppg1LydE4qC//708O3MdVDw0KWug2cFUGmeEPaVM3q5q6iqHczCh0ti1ihFebC1TGg/60uyWx+Y9ifPfwgRnO4ieehPuq0XKaywi3694430UampBWzWVBLB6Vgzo0jCKy6v8PqmiGawkO8YsVkar7Km9204amFJRs2THjtHUe9M1n5yoR/Ja8g8c5fM8BKFSFiqb1JlAHFsjbrtQo9mvFlWk1LRZYSIN6gm+qcvr9g6r3cO34+vrDf8PfrWKDwrls/LavsWY/HdBfUz1JmWvm8L6yAiBeARD/U4/4OYbP/y7/OnSj8F7+ffxnK4ovuR4dZaaXxFQJ9+NOKiGYErxLfQvSZPmyStnvH1SrqNLdLQwHdcXDIU1ohURFPIALs+uUKo9zNfA04E+7y0onXaaUjuHLA75t5n9ALMfj3DCpEN4+lkr0Godxqkpgwz4dxRVFghbLhyvDuyMUy4JukaHB+yNq4QOCZ4OS9Bc53fm6jo8QXxvKL+/R7hcanqI0IRiVUCKSBkpFXoN0oq7yqqUuEhBuCcKoQ9Liul0vaZnTT+SEZu86PgTtm8ZuvUUclKzDXwXVrie4UglWjUo9SCfqKj+nul07ZDq8o7ej7MOvhQ9r6BHGfiInNEvX8RHo1l4I+p3wjj4kZj+S1oQyanlKCsSKuvrrRCqW7bYW7Sf0b40EqRY+Kd0XDS1yQEg5jg85ljvezcX0SJqN0YTKSjDiJI0scIBO1A0K1L7NLqr3+S7SQQha+EzRxhbIZGiR4zw+4sxvd3PoByvdtOEpRhOq06JJZg04D6sTDV9+aIrUO0/8QnfNaOGzqueV2NAiJ7S8YYmu46P3+Wjx/QHr/HK0JpTk1ItkrPHaoXWiYVkXGh+mBb2vBa3djsAa6RhxDlOKdA0vclTKQ7iu46NXgznqH74tp8Yu1PtOKoW3oObIXqqoMPHXLSvmYWw+MaqcfKG2116gTztvcsXZQIWkLNtV0aJ3XceHHJDz67+20KlEV0lD+x/+kxgvcxsMZ2wS18pDmuGU7HBOWurgj3bOIOCSVO++4h9WdP5Z1S1pyhg8ruMjFmwJW2uy2KnpbUnJ/fZX5n6F4r0ngKG2Ej00jbQkyhicJTmwuKrMRVVinEbNTlYURey86THqbKKM3uc6Pnxj3ICR1GMXig8FYqOq7/gyhEztUXCDV8g3Psfjx0RhzW7hI4W6/6U5Y1jpfwsbHzxYe+Y2PmIFjp5Z82BEJzP8d4uPIGH1C3ApfZ0Zg3d8HM2gkGl0C589BFGYDxSaMl9W3rG5ruMjRjTkCsiMGSVHujbD4/xJQaH/5wkw1PyDKj6P5d5C4S1t7R+48491c9ZmeMJokur/zMYCjApxHR/CzOGsd0y0Xe+XHn9RcciY4cUTglbGHp6CzT+oqvhjcOtySF8cHsEmPr32Q7o5azM8rTbKwx7kIxA5ruPDKprCYTQ4PIKxmz7nbcnmDH5thsPfWG1jVOt+FDoRWV9ZYS4KU7y8QoD0GLBnBI3x/a8FO1Kv6/jo5cn6asLYhTDFU7I5Q5iZkMirkVWLXUYnyq1Z5Ei9dO6BkJReDUpVf56hhQ8s+VLt2hI5Px8pKCtz1/ERVDqEQ0jyhVNAWy1hgJ6QgDGWbgvH6ERird14LtqVLISPPA4+xQNZsBE+UOH0+RmRg/+LPQ6EruMjHtAhHEITaq4ArSxNC/F/hMQ7qHDxIbRfRid6qz0gwifqc4TwwbMwSM80FiWs1AgQgBE56vi/CIFR1q7jI5goAKUmVCwBTW2rM8MbeTQvKT46Rid6uY0e5UMM+nK4dkD4VKVlUduVxekDMGAlrVqpYUROXn23Mm6UN9fx0bujYjsNmpAvGapOElCnncCy6BAZrjmrzvCJkpOUdwwXN9ShspfkQozihgzJ44cA/ozW0o3I+doYkGERruMjRuDihilg2oRkaAIbiT4KTFg4251MMzrR9EpnWGTP0nIExUwIH5hEgc20M7KsJT0aVNZ9kRY5fucoTWTwQPRdFJk7i4/eXA5jSLBZOTxOO7gnkA6RUlowUgpwjE5U3TPUiH0JqVWkRaXuYIWjumGET1EvcNIiZ6pb4YwKpuv46L2Lp4Rniwew6n0RfHQ4i9GEEmqBEyUQjtGJ6hWLHK03KfEtiNG0VVnhDaxMLXysM7K1yOnztzCjRus6PnpfyTuvBuY3As6gKWs0oQYvdbFG60R9/g2oK9FhCVLH8IoCTgErXH6rWvh4Db5MZWiRo09DOWzh+0jvOj56BanwXiuWC8RlC8qgOaY1obNczkm2v7DWiQpSe2oPjOxJbId/QK5VoxYuK1wf0PSM6YqmaWfCRA16rrFdruNDRoizD/y7ODQZ1cLXRADOhsMG1ZqWixbjdsgEvklrSVZgZN74/NrHHimLKtyRLVwcK+I92OSwZ2h9/Tfu4bMVLFrQrgTS/X9d451TqZGBg4xdx0fvXvhc6p5zouKUDK8wduY+Lo47X3/wxpq9P4xSiNBnIfDSLeYIdwqK1vle7emgKcZ+m1jhAHqHZu3B+YsKlb5qaFr1jBYY5e46PoSZe2n+37JCE1JaulDf9DX/bBeraKIUo1zsCo6Y0ADhw7bQDp9h7DpxEIC4zlV0wQ8jRd7XNHVMHtfxIRsyQhPCFVkJGLn03lAs+60QNvk6FNgcEh4tqSYadwtH2uArde5yHR8ybFLoazm+DU/qXE/nOImA8MzOmGjm+sxrl6C6jo94VeWBYGAJbvKkB3AdvdJyUUtG6GLjObNzSD64jo9eZ0toQqyxC7eq1IeI7p4Tl1+lPKQqq2ZKXELpOj7iVUF2kS3QellzwyX+dWFJ0AzKHsyRwqC6c5fr+IhhRan1ylPAihedY6INKI8DgQtQ2YVtO8ARv+v4kE0ermnxahdZXOq/jnAvBEaTJvMK//rcIyHBR05yHR8yKEsz3tec/vbji0fOsz4A7vsPzm/9oojg3fydPvGOKsh1fMiX1GurfPbvA/Hw/a+53aHL3TAOa5Wu48MKx61ZB2/Z/w9xzmpM36uhEwAAAABJRU5ErkJggg=="/>
  <p:tag name="POWERPOINTLATEX_PIXELSPEREMHEIGHT#0D0A0909095C62650D0A435F44285C616C70686129263D265C667261637B447D7B715F302042204C7D20435F4C285C616C70686129263D265C667261637B4C7D7B715F302042204C7D20435F4D285C616C70686129263D265C667261637B4D7D7B715F3020425E32204C7D205C65650D0A" val="59"/>
  <p:tag name="POWERPOINTLATEX_REFCOUNTER#0D0A0909095C62650D0A435F44285C616C70686129263D265C667261637B447D7B715F302042204C7D20435F4C285C616C70686129263D265C667261637B4C7D7B715F302042204C7D20435F4D285C616C70686129263D265C667261637B4D7D7B715F3020425E32204C7D205C65650D0A" val="3"/>
  <p:tag name="POWERPOINTLATEX_CACHECONTENT#0D0A0909095C62650D0A435F44285C616C70686129263D265C667261637B447D7B715F302042204C7D2C5C205C20435F4C285C616C70686129263D265C667261637B4C7D7B715F302042204C7D2C5C205C20435F4D285C616C70686129263D265C667261637B4D7D7B715F3020425E32204C7D205C65650D0A" val="iVBORw0KGgoAAAANSUhEUgAABE0AAABxBAMAAADSRkDXAAAAMFBMVEX///8AAADu7u6qqqpUVFQiIiJmZmbMzMzc3NwQEBAyMjKYmJh2dnZERESIiIi6uroQchcYAAAWBUlEQVR4Ad1df4xjx10fP3vXXttr79yPXG7zA7tK2rugKGslzVEQdA1UTduorFtStaVtvBQVRSCxbkVVhHrxIh13iUB3Trg2QNusKxG1AaW3TYGmitBaEBEikNYpVf8psBZthSiFdYOUpqdKfOf3sz0zfl77Pb/hSfvezHe+M/P5ft945jvfmTeL0FyvM5fY9XtzRXHEyj2GvXTE7DHIBuof0DzEYylNDovr5N/HQG0TQugx8FcmzBYf9iIRYE/haUD0hIrGJ+Rdfwnjf7/77rufb+P74gMrIJK7APXq997cDMgeQ7br38d4X+H6Ij7x7A9UNE6hIr6BwslU8WGccAXDUvFrOViWeHGlb8AbElG+g+syErNAAf8EQ5QTgZgBtMLp4DVreuwTc7+CVyTIRyvx/a0uS5y90yWJ2JVAG7uHeUC3qd/CN0rCNztYhuMWSOAdDmkhvp2eUWn4pDHJjYSFn1LdeK7eXo0t6oa0t3P4WGxRGoAJ48qQ7AC5XMI3CZi3I3yzCMfu2ZNDoodvjR26MYDy+PgYjrgnvxG1ZNv4haLqW2KHu6uGxFp8ez2D2rLudYFDknwEtYXDpLifl7biEFcMolg1jrZqMjEAFgRCwjepDMIfP553o03xArLNrLQVYwc07RsSq7gZO3x2QH0HTe8BibxjqHeaU/4bJaStOMAUh4h0nwCYLt6KA6QJMDjvPkluoArvxTM7qC9txQl0EA3rsm+Eb8cXpkEZzrtPFuuowXvx5S3khPsEoZpz/Yn77pM1VOa/znsRirX7pC5/q9g152aar01JCZwLlEtglFwjsL13oXi7T9aEctPYtflO4f+B+wQtMON1cQ3F231SEu0k51wvvuxbGxFSuPX8CELLeJ1g/iRCcXaftNQCyaJzvXgCX3GrWYygfTdCi8xp8gWEYuw+yfjaxkKMvcYjCqaEBvsp6hNdoIL7BBVoYy8coDi7T3K+EX47xl5j/UvvMRNQn+gCNQn9YZF6Jh4FuDF2n6R87pOec7/OrnMO5KHGu7iOUAafAuo34S/G7pMl3wJJzTmtY+HyRq8OvQBHogtkSky69GQdAl2x0gPhmF3baoGkGM+d3haFpRXiBy1sMU4qNwFcC7Zz3F6CgG+pDWKxunbV/lL3JpkFucWn6Oi85zXSGNqwkf3D8EzHeB5RxSUClVx95u9hESfuqmUv7zkBeATk3xFK9RaU3odnwWcrjnDOmeBzn7i3S0m5T8pbc9bjEav/c5KvcxItNOG5HN/dJz73ySJ+jIB26VLukxdcgq2wenSr/S5G/0VoMd594nOfxPjTEaXYwZB0n2Sc29jLBGFmVR+f2SDxRny3dSj3SZzXoAZbh4pJ90lWfQKjUh0I5dcJyDL+5CF59nCJPOJ4KffJ7mn3hnjpPtnciaNyx2Oi7hMYb/6ZsnbVUtv4rGYOzXtsmrmDpUj3yW0Y1qFCuzTQM9NXJt0nqfDd9xoJmtNLsH1IyljglqFvqW2KovM7o5k/NEqajCJG+D+QnojJ8gfj1kFfOAiW18KV598bJVu4ZGGbRZJOgqmVD56TawTcMmvmRd9Smx2zV7KkP6RJfGTPkmF80pnzGP8HHDXz8PfxDZrSxxcwwGFGr4Oe+cxA5skj3sUevpmA/0oL3zJ59sEcrxuMjsR0EkypfIQufwff+lGoapG4672Lz+ET55ojNY8Skm/B+D3Qv2WeGE2DwnSmWlp+SqbLMo62SA5podfpr4/jHZtuQa+Fjhp7Y8u0MmwK8PDkJy5Y+S2J99TwyV+H9EeaBiatBNMpHyF2RFEJAuTV7lJxAszbPt5a/Y2feemWElq4okO7uxacquPU0LxX4Hwccv1QkzghyYZeDz0Hq1/TXJcZdnqHX9fRr/RD+Klnn2+/jND7TIXoJdBTTWWM0D0C/RwhN+HvLirID0jUet2GP9MEht9+L6quaxjTJzREGNp0vYyWM1yiDb0BOuo2w8UUsHSvevpFYE0/0EzpdQxp+oR5KL8gvgF/uqA13hf0zlIvHivRVvQG6Ki8E/BNhsvWwwe0guxOTx4cMFSjQYI5KN9rrzYZuLPSeTQAtnMwEJWRzjUZnF/Ajt4EPW96LZEKcodwCHifNW7KNkkQvfIv4DrXTk46j/zqysgNOX4qhMv6fmaIK+SoFb0Rune6FDKuAMVnaux0OmDdNW3KNkoQufLTLYkWaSd5KZMhvKgyBtBKOCx29EboaLMeDp5JSv0d+QMFt+i+PqdRgsiVL92iALSqaxLlY3oRYHNlyZASHdmO3ggdbZuEig66b70cpbihMlK7UYKole/VfJ793qkRoLBFwdDUwaV3oGGPlDQGvRl6VveLiBQ6ut23Pbhg+rraLEHEylf7skBLlRWNqlprGiIl9TZMKVHRx6A3Qy/4fh1RgR2qxz9pSJq+mjVLELHyO/4er6/pOoq4NCSgjG7ruh+ZGkXAjt4CPWP6AUeBmtYhVohopGjw/lskiFb5mYEpTv9gVE10BWCUTChLU7nu9WVORB2D3gIdtfYmqmn2zNv+KU7RMAxaJIhW+amBxdr+1qg+FsyzmtS8PW1j0Fugo+rOqKiRUqp+n2bR0DNbJIhW+Y2B7zXfpNHUts8lVXx7i6wWiqtgGlUFQ9jPMegt0FFvJWxw9vIHD/Ig33DqLosE0Sq/q+bwOpxAq6imnmz90ut+5OteivPeVDkGvQU66k+5zmvQVmDycqCdQRYJIlW+h8facx35w/O6nwY1tPfh9lWqD89vAwfW0OwYx6G3QEdlg0UwO3T2kspY/f7MnBYJIlW+3lM/gLsqu8QLqyVIaRAFP8FYxnZGjC2s+zj0NugJX78YFj5buUZP/UAmmwRRKj9A71fb4Mi91mMklMUllOS01r6S6hHf3h0SpMwqOYzQOPQ26Eu+megcoMM5qPUAKrFJEKXyEwPTHS1wufKQZdbIIgw24lPJtmhDkPPOBwavl7WlzZQ4Dr0NetbnaJsDdIT90x2jVmwSRKn8hmaU7NKO4fQHmgw9XudSbLJfYA6w00/dgdxd4WnzeejQtwn6awyPDfryfOdqMN3ZGlYa7AUVnRzsS6Sr9DYJolT+7sC0mAE/08BfvXTpepUP4AJqhu8ELYJ/6NtcxCihDmsV4jr03jZ+scR5bdDn3E6gIYwKdLEmiH+Iv0T/FahNgiiV3/OtRUncZdolp2s7hOKJcXSZs6ahaZF5D7mqwfqTBO2hjnJj1ZjuevRyu4wVekq8ElPhjB4W9AL2jXsSwqdwk4XfycZ4qwShK1++sBU4bWlfgkSIfyHQZz3JNn1IqGW8R1kz+FhBZAodqg+cJqhFX5EbSq3Q59xO8nKIIXLxz0oyp7hDqvC/rBVbJQhd+b52Mngs2jvZu+gcp888bdwSao8PqNBOzoqhNSBUVuzs71r0m9J/bIUesJ3MHjQrsaCOYwJC6oBSczswRyDX7y+xFRGrBFEqvyJGFYLO456f9jESg21IdfIQQ2SXd9TQTr5F6OSKcohkNQ7ctehrN0oeG/Q52yfJAXcsP0IltVerU/A/v81XWG0SRKn8vgBC4OV2KEgkbBb2FBziKJsMvnWD8YFv9ooIzeWpQ+/5lmFt0LPSjJkL9MED6b7GMCwddndIKLe2y1cVbBJEqXz1Dz8B3tIaAQlnitbpE7VWyLO1w2LioLeMb0ZXky0G/Cd/NuA/ef8+yxbmXYc+KVQLFdugL/jsyDlAR75/ZYbQ40xL26hzhYRuQ1XWpVsliFL56h8IA7x/YmjzeI0FMAUr3DniI5+MzzXX8jWGOTg1degXhfMEZLBBn78/limZ3PNcjV9Du1Tl96HWBku1SRCl8v3/hzzDB3bimCeXBxNguIS5VDtOYsRs4W0dwnwKROlzuOnQL4ipJeCxQU/MeY/Vrm+tfbvJlHc/apDxJnnATUO7BJEqvyVnkejsAUOb4CM3cajB1ePNosrnERn1SVJG9DwsY/R3Dfqyz+6wQEfbvNlHD5rVuKTGR+9zHMSTqEyUfCd8Jr7GSBYJolX+rvz5eU9xtH3edArMtyI2anCvCnpNtZPkqO+ZlzHLR+Gpkqk4DfqKcH1DHgt0/7YaU+nT0y3Qc0qNd9RZTZkVtER8VvfBZxolRrJIEI3yGQyYubNJDUQv1DmtwzuOLBvpE3yjRpbNi/NPdk+BQU5588F8mrzcoz52JcSREjToN337SizQUWdlpLTZEyzQUVUY0pn38IphvpmFVp7cQ0sizSJBNMqXOmmvlmg4Jzo/1OZ2Spk16izvXrzWHjDmPljq34TONmmeZTVo0Xg4tyo2bz3ToOdOIILFAh1118NBO1CqDXoWf57xPnfA86T20CKMmnfCF7nUFQ5kiwTRKJ9DIx3K4ySc/OKWIAkHxC5rBXkx4D96Yitz7x9todTqGz7EeBO85xE5w3nC0UXGgkfQc+MbvUKyWKAj37TIWPrUCTboqHqa9so//WlRzdIhHAuNEJyaUznOaRYJQlB+8htX3yHAjDzfiD9w7uK9f3wgEop4nQVbrF9RX7r8bOvqO0qQ9p1bqIAw/quZD8sy8d2Dw6voRcrlF6eVRHzx5K+J4OhzFP0+ZfoSuVugWz6MGa1ES5kaerJ28m8/8bGHZD+OtonvaqtYR2hTKNYiweyVn/mXv/7d1pNC2DP0vdBVa0a6B9Z7xJsHSp7/0gp8rcHydaj5o0ZR2bhnRa41/fKh4O0x2hURR+jHKjgSGkF/QFjSLLf528q8z9wdKTMQYXroySpI+nVVGXhlYRKTBUJtQ1DNEsxe+eSk0DvETKvA3oIYTAiezMMfFbDgmeUzoLIwPnYlaB8XDbYOhymTxot/08V/Sk59+jZebfLMdz3fxqvfe7OIAvUenqJ9DKPfIlzLdcprhr5ktnlozvG3GUBHF18t+Sq6H8J478O+vRywxSZC5f8m1C+9Y971lzB+5tkf+vANBrn7xGvvcHrCZxkOsBaFVT5AnTDS593WBd/OugqbkcuS/lGGxgYSbApWoa0FGaGjvlH/Y6uQDDOGjh6EkmtvXQdjUfyo4dz5CJVPDY7qrUK+5MDWB0GVT+4+eVR2zAXRsUgWHliehRm7y30wXut0SVTQUXqipH8TCeOffQo7c5VxGqGj7rXxZY3jmDF0cJ+AA/b9JfJfQOHGLqMEs1c+c6D25HvPY2FNCzADzw59+9I6gbRac4BBRho7Mnj0QFWMgB28J0ppKz0RkiesOpFueXboz+E18aMwQU/P4ovXGUPPXwG5qPb9a5QmCWavfI8uyFSkZrK+BZoRjXuXW8cvXbr8V/g+ldRfV2F/qLvljx0x3BLtt4E3RBFDewILdZEw7gnobwL0/yl9nSboy6bufFwN/vSZQkeXN28GfVb2EbrYO/kJWY9JghCUf74Jtfbk6JFQL0SikYFtZuZ+8MuSAi4WvVKTwhnkY504CLtZeJ4yW3aEWHFgDw8SXr0AZTcYeozXObMBOqrUA5Q2hmW20OHbRuInutAEHwpcEp9BgtCUr+yTvgIxRhM82XtAy3dW/v61ycGIOWm+qnMehgfGXwxWlI7LAN27qmOekBYydI7GIEFYymeDD6172Eocr57tuo7nbSUddUJaSvYiFbzD8w4NjMlp2qMeeuqxCWHq2MOGzuvUSxCW8n3bd4asRJ0KhmjaU1zy+tFoKOu46JKcAnelJ31oYMw2xxViSddCRx2wBKa+wobOAWolCE35DbVGMmQlBtFXf22Ua3cWukbbwuubVgc7TTwwjoJTFB303EyaeOjQuRA6CcJSPlvspRUPW4lKpeZQemckzfvCCOkoBOGDADew9JBOPjBaatZAR3c0LRkCJ4UOnSPRSBCa8n3HYA5biYH1MiVj+i0nfxWNyFwVW1g2lW9t8oFxSmjjsjsMnYsWVILuodTFkJUo6SEHMu23ei+U+vtD1bS4WyeFn5QpRxgYZd4wAg5D5+oIKsHyE0p/Q1aiSgg3RLZULL7cOhisJcP3lhRrJ0oiJT3kPhH0uT0dhs51FlSCb5QQ+hHP05jUfTKT95Ojs5mreMj4ZTvmvfO1TzVlNQUMTSpGl8PQuRaDSpD6PGT4Ls/UU4ZAhC+jQt3Bm8IaETWnuAP1hqagkH9teKOKxCDkMHSuvaASUIfmMzxTFzejVz5386nFSA6B+yAyf8n2AFJqQmy8jB6mrkaHoXNxgkqwuPr000+3xbRT+Sl0WgmJtoz3SMldsZgjqpE+iOpqSdAacnVGUOb6dBg611tQCTZp536M5ZL/oDlS5feZYUJ9JK9/32fXROXSB7GgFifF/zUWPHN+Ogyday6gBHAUGLlWWK6C7/Pg6N5Am+4yIUcxoeSfbP2k7Dyk+ySnNtXPZWA0q8Jh6FyoSSSQepiLlcinvwWy1EdcKI0Njkdu4fDUcKhCr0rU8ws4DJ0rbSIJpKKVlVjcksSwAwW2e4AMlF4LqhX/tExt4YBzMpsMhW9gfDBsXAHKdxg6l24SCZRClJW4cKioIYf4ARQJ+Eaf/oOkNC7RGtUWDmgnvNmqgbF4JWRYQYp3GDoXbxIJlEaUlfiaIoYd4tPfBrhP2H8K4avEi8JqgkM0eNPxuU/EacZho7OW7zB0LtckEihVKCvxW4oYdijBpsUdWMxhJ4+19mmVC3JvUlJaJWpg5KeWhQ3OXr7D0Llgk0igdCHfhzi1TyWFF0qwPUht2ARTodv5a2xIKbP2AxUvy/mOGhhfCA9Q8JIdhs6FnEQCqRdlJeY3JDH0ADFM4CLukx5dvGmv0DorjA7hBub+HSQHxsywU45mifrmMHSuqkkkkNpVVuL2gSSGHligRmqOtAV2OG2btQq13lOTux7lwJiNxTKPw9D5a51EAtkSlPuk3ZTE0AOLdO3xLPG5btL+pMvagDhrFIYd+ZGHHBg3d0LHFaACh6Fz6SaRQCpEWomW/2QpmWcWyBA7xKvhOnwYydrJKVK2J4wSryvXdOTAmJI9DGGd2+UwdK6zCSRQWpZWYpXakyoh3BA5F/UC3ffK+xPaTuR5jc+pxQTxb32TLVwKF1PA0h2GziUMLoFSSYd7Lt4k7UaVFmIotbr18ccb5M1z+wTGHe9iD8NXnpcufewhfKLJKie0m4H08FdaWHxQGiKsIEU7DJ2LF1QCpY0z5zF+8dKli9ffhuV3Myo1zNCPW8+Ueiehhh6b7xCLlq1PkvtfNHndbGmbJYiNEGHCClK2w9C5eAElkMqAfxilrkNJjirQJbbqLvOfrCB0Fzkfh1znmhLBZUah9y1JnX/AYehceQEkkGrOvKJewzlJjSzQIl1Jn35w1tqIrNaZVOQwdC6/OxKwI50SdAIspzczeYuhF+IwdK4bhyTI0S1ry8Q8jfbM7embkcPQufAOSZAi7hM43KSEUEEcosSliPvDYehctQ5JsMAXAw9gc0Fc5jIBG6jD0LmEDklQZjvWzkIbqe4FfEExYXMYOtegQxL02GDjVf/1Hx6PyfsPCsNh6FxEZyQ4/12M7/8yQe393P8EfT/x4HMYOlegQxJUiYePOFDcuxyGzpU9rQT/BxJrfo+fYpHtAAAAAElFTkSuQmCC"/>
  <p:tag name="POWERPOINTLATEX_PIXELSPEREMHEIGHT#0D0A0909095C62650D0A435F44285C616C70686129263D265C667261637B447D7B715F302042204C7D2C5C205C20435F4C285C616C70686129263D265C667261637B4C7D7B715F302042204C7D2C5C205C20435F4D285C616C70686129263D265C667261637B4D7D7B715F3020425E32204C7D205C65650D0A" val="59"/>
  <p:tag name="POWERPOINTLATEX_REFCOUNTER#0D0A0909095C62650D0A435F44285C616C70686129263D265C667261637B447D7B715F302042204C7D2C5C205C20435F4C285C616C70686129263D265C667261637B4C7D7B715F302042204C7D2C5C205C20435F4D285C616C70686129263D265C667261637B4D7D7B715F3020425E32204C7D205C65650D0A" val="3"/>
  <p:tag name="POWERPOINTLATEX_REFCOUNTER#755F69" val="2"/>
  <p:tag name="POWERPOINTLATEX_REFCOUNTER#505F69" val="2"/>
  <p:tag name="POWERPOINTLATEX_CACHECONTENT#783D5C776964656861747B787D655E7B695C6F6D20747D" val="iVBORw0KGgoAAAANSUhEUgAAAKcAAAAsBAMAAADyT7XEAAAAMFBMVEX///8AAADu7u6IiIgyMjJERESqqqrc3NxUVFQQEBAiIiJ2dnbMzMy6urqYmJhmZmaAiZpbAAADlElEQVRIDa1XTUwTURCebn8W6LbwtCgtCgsc/CEiNUY82qiJ8UQTA9ETeCPxUFSMngQ1MaDRrh4EAoZivGAw1HjRmFgSPJB4aP1JgFPRiyYe4GaMic57+8PudruusHPYNz/ffH07OztvC+CevGp3j0tl4skUVX+otjtrpgd5wjF3yAwsvlqD6Y7h2e4Oj4GlsMtgumNkazbLs3KjbGais2zIPjBAyFwJYiHWA0CobKpdD2JitGhiFWardgM0t5HzzaaII9NLoofekVjeCK7M+xrREyRGt0MrkIkVAa6T2pQh4SiwZvJFDF6HhpCIsD22SPWiPmUWenei7anXOx3q3HpdToaGM4/1OUVITqFdwML+t8QbtbsOJWb16RwpormpNn0ibhAJ9zd0AC+hoeQxvW/LemUdpbBo4K0wYzXfg0DyENYKtBU6OXcoDV0QxjbtF7dOpjJIc1waqnFE31Q9Lqwk72+HYAS8Uy6QqRTJLz8BeLLnl8g8LYnaHuCHYy/UuO3KHSZdAFelZ3IyBEaix2nC3rE1vC5EZRZhNLdQD30doRkFRiHlZfGukJgLPEytTDNMC/nd/OlBCXw5Dxy5MAH7HQ3C0CRA047FHJdhh5Eg0Xl90kzKT6AneboIcUeNey0H4I88xxeIjY5V+WomrZijpFFAUlGN8RKd4BsS1SJwBzF+kkbSbaiFSSfNWRXpVSfLVM/gD4Y7NC93bsYgT0U1FEqjVkXv6WsKtXnCIiNqWF3pTwNxerCy+/KQnJJNNwMQalBMbelGTSA1mm2v+OX9KSC5BhBfs0ryyqWxCln54uqnTRXmcR+HDHNVS/CzAauZ/1KS6u3247McO/XGGu8h9K4cC6GnEZW4Xd48dpRzEbCjZFm3O5CzbGo7pQ2SQQU6ZHcgJ9QiKWDujKFNZ4yvoU97Akm7zbAi8Z3aVm3eKMTIT2AAtSH6UVJGQqxI1ZbdZpFSYE/gD0ayKmnOCOOPAFSzNm0yRYw4xbrUA7BO25Sj72BBaVi/aT/9OPAqWeXfKnl2C09w4Em0kkHKU6n8a7hlysli1V/SL9VA6aQ1QSkVaYDgCbq/PhEvXnkIXB5EXS/xmCg86k0jKqd3l9G9ZBoWr2BNA3QK48jE3UArmyrMVi77Zrnv+WDtxSUZpQ9Z6Nx4vm0Sst0HhnMsWhH5wH8bTZmR3OvobYDPEju8zMFSuzWDFKGzkXYltCSN3xPNsL8UZ70Zzm4aDQAAAABJRU5ErkJggg=="/>
  <p:tag name="POWERPOINTLATEX_PIXELSPEREMHEIGHT#783D5C776964656861747B787D655E7B695C6F6D20747D" val="59"/>
  <p:tag name="POWERPOINTLATEX_CACHECONTENT#465F303D5C776964656861747B467D5F30655E7B69285C6F6D20742B5C7661727068695F30297D2C20465F773D5C776964656861747B467D5F77655E7B69285C6F6D20742B5C7661727068695F77297D20" val="iVBORw0KGgoAAAANSUhEUgAAApoAAAA9BAMAAAD/pNSzAAAAMFBMVEX///8AAADu7u7c3Nx2dnZERES6urqYmJiIiIgyMjKqqqpmZmZUVFQQEBAiIiLMzMzmh/+OAAAMmUlEQVR4Ae1aa2xcRxWevfu2115PyctNnVwnhES0ARurPwCVeiv4hSK8VEjQH2UXIbVIJHhRf7RSgTWiiJRQeYHyqCq6piqUiBQ7Ev8grPuHl6i8jQqkNGgX1PBssIWK6J/COfO6d+7ex9zdjesfOdLemTnnzJxvzs6cedxLyHXaYR449ewOAxQCZ8djvZXS+RD8O0q047HeTCmdWtxRPgsEs+Ox5ujU51+lByqBPRCCZDNKQ8lztsoON2OKFa3GwIvqw8E80j0A4/LddPcMthlC5zZDhLoo92e9PKySMVY0GAMvqg8Fc7ExWcHGjrV32ZgGUmZPoKhX8FO7lzc4xxgrmoqFFysMAbO1dpMYctnu77BNHzpRR+YsjGBjyi8bq5ormmDF1vrAi9WGgHlp/wy2hJRpXOEZzzNJO8i5ytmf40nEM7k/QqEfsQFWbLYfvKze4Jj/amNDnIq/ljk97TahnDrImNkDUlYQY1qW9bQUKtV1TUsmWLGtfvBivWuBGdv1oekWY+Z3S1miLnN+6fS1mOp+hoJ4MfFiM9uIuVRhuBP7WAKPcG+O8qEslbc/jYkXAW4j5svcIVXlpXBvFm/afgdqFmPixbrbh3lEhOjShMQc7k3StqXiG5LGxosotw1z4UbulMaCdE6EN8tNqfiGpLHxIsptwPzagSYYGrsBzcGBntI65lxxM9vC4unJOiaKllZVdnszfeJFkAKzNefQO+KBP+zUnLN9qhavjOMhaHoCZYeO0u8eEkpqbM7OAOc2SvVIWe0IPXcSZcyt25s36mW/eNGcwFxig0Y81FzsxdPLSblrqt2PS2+skseQWV1mvBRVIuXNXwDLav/q47SiZJDh7ndzYM8aZUxX95aMetkvXjQmML/l/gbddxbovh9T2vKiCCtb95ym9GGo+f33lz2ji1c7Q9imqMb/o/ykakx6M7kBrPy/4Oi5Cpcn3358k2skWGhQ2iwTaUxX95aMehkPr25CYa5R6AvSEZnhxehnlorl2iqLjFbnCll5EzCWWoyb2KWE0pupeWCdm4Ht2gLJ7CJZsSFNYK0eijDWo+9hGPQyFl5P8wrzGm0KUbvu0YkojlKxXJMxtTN3VVkk5Q4US/zPqrKLpPveC7T2dXzeQcZxMOIJH1aj2Rb4vQJ5WLbUxpQVxSPCmFvVL2/Qy1h4PTYU5i61hajU9OhEFMepnJMp6VathkUXobzGvVmaQFnXiX97SAIYIyiFQbq2qc5nChlWUBRlTCn6Z0x6GQevx4rEbFF1G1GDHsWhaX5FBFWyvsMpR22QlVrwgB3ZMkvwIWf665DPz8ADBmnblnspomYNSByKMuZo+uWMehkHr8eIxJyRwQ9WX9ujE1GsqkCbkYNUqzHGdj5LC4zpehsnvXkSBO9B4WfhLgySPB/hKqKjSFGUMaXomzHqZQy8XiMSc4rulaKqzBimJTaTUTkz4VcFQuX/CFlZRlkRdkHZGa4lvTm9SciXgZU5SEamIE3zhUrsNriuekYZU4q+GaNexsBLRl75ICEnm+QE9AFIYs5TtYSe8wUSzGxQ4R4ysuGntb5B7iJki8myMPhmba4lvZl/npBvAmtlnuSYN/kufqvD1fRnlDFd21sy6mUMvOSpt8M2Zr1J2qvMlMScoMoTP/BiiChTdAGjkWWZc6fteQva5pNgFKIzbtaRpDeLU4tJ+CtfBSfmMHinuTdrLVTyUpQxr75eNuplDLzW81kA27ZJtcUMScxVyso2MHHWxaAM37NbUCW36lePVtJ1iIZsa5SaJLmOUJLeJCv0Q3vuuYAR1T02S4tCz51EGnMr9+aNehkDb3Y1vZckYQhgD4EkZhGP8MXrHBMYP0QsGp+BFyrw66Xyp38CzByLhkl6+IItVJQ3iw3cMD0B7Cyb6fwM0PVrLNKYaDsgMeplDLwsUmYBb7rCLErMPB4lJwJghLBFLJrtURl5bupbyLzl8io8k/xI+drUHVJReZMk1+ilDyA7g97MszOA5RxBZQWU8fDea8ylE5IN7WUfeAmBuY13d2PMqMJMcW9CUgshUAJECcr+gvd5xcfozw59AhYYSWVb5kTqeJPUFjnPQhR8C5z1PQkEGfM0HVQM62U/eNmN5hgE/R8yixJzhrLrn+P1IBzB/CrFv8D6vUej2H4WOI863GrdybOcy5vlTSHDqZKYwML4hmBpSYAxTSe4ENbL/vASAIx4P8qMSswpyqbX+mYwlCBJidZBVDjokddYnKw53LzXPWNNKbSoLbK1OpweVrGwsihYWhJgTNMJLoT1sj+8pDxDViZIdoEZlZjz9Ma5uf98hU13L5pkGxcJh6ZsTaNBn5y7/d72hMYkWTZiSc3RLfJNua7GS2zTzrL5i8S6yupc8lMk/sYcVbhz1sgVaUAppJd94oWtUfKf+8gzDDKRmBMcA5vuDjaes+6+qtHLvKpUE+j5vyOZZIsyrecUA+6GNl0FLVtw7P7m4UfuRFkKgpEP+RtzFI9oSK9ehZOKi0J62S/ezN0vbz5w6TwzojBX6WNnz95fZtOdWBcuw+HFkDJ0Em6KH2LTnZCbX3mhySp22UjM7HW1UviTq6Blx5xhm3z6R0xUrWgaoqAb89MI5Wm91DX7xetuRWHm8Ui8XT/3hFX7qlstLC9iEV6lwcXapc2jkzZkcvyWTrx1QhHQL3nS+8z3fF9YfLFXCziaMV+NUKbWS01zULzYmIO5QdEb2QnkZmDeFfGIZ0R5ytYfvtxUF+BA3oF64xA2rXvX8Q7YIbi/NCWxG/aqa8a8wuiyu5e69qB4sTUHM9+I5cAZhBxH94jLXSyHk9gBPoRaVhv+k1E8ysxCgLv8ONuRh1ePJ3Ubi1eTabt7qVcfKt4i324W6mhjqQOPrRswa0BbfPFmVxns0qJIbWhD3SsZNGGu4jZmXktqar2UTJ4OFW+ObzfTMLTgNcMqPJyPr7i5wOcSX3/Y9nWcnbCRsea71wpsxFTgNmZax9HTeumwMTdUvGke/JiFJJ2HdAyCpxGVWcTlqrNsbW4vwJWf7ynbqMEwJbexMD1/mbuXHo2h4hXxiJkYYVfp4+rSklgf0Tdxj2pIeCzirBW2IepuwPGV31FqmkMouI35NnfkOxrWv8Ef65C7lw6X5YaKV8Qj1nCONiHNO1M19CwkYhGrSZbYTUVjAsYmv1Xj7KE9NWOEfS+U+QO8i28pC6FnIXcvSbHxd6h1cpWMvATpUPGKeMRApYQ3bVaKeohYxNVK3JuwgJWkNzejGogj14zx74XSEJGclzDhjbl7SV6vdCswhxZIAhfMoeJ1x6NR5s204aKsxaI15s0yHAqrIuymV8M7GE+qGRurpOEvw9VynV3rRzfl7iX5LSkDNlonBQpeHSpe520L3AYJb5qNKtebFugW9ybsV8fE7j/w+BPdd6Fx+ryjqhk7wz4tgReMJM/OD45aUM7dy1yLtOskg55sQE+Hhxffy4qhhDjk2DTzphaLxNiEzuX4Sv/OFrY4CGWdryZgE8z3try9KwQ/+l6agCMchBYD0no5XskAxByuDjV7iHihPXH85Yhk3JzhxYhnCeaKIhE38foHAhIhb96lRP1mChSHjyDN2CJZ74CdZTgKb0iF0FTrZZYU8OUYbuTw64ih4SXW7Ut08nv/lkjkmm5LRkh6+L+UPvYp5XexpuNQKUx+LPngS0oS0ka4KEfZ9heVPMYg6M3zH8zaaPL0EiIu/NXsi70zWHlYeOEcwAj+ZEZZvt90dkiC75OM8ppqp17j+80JVP1k+48/t33qxGWt/aPFq3iNwYX0DPt2hKSbXCP06eklTHCYQlu4ft3F6g0L77vwK9izZ+U4yrDBIMNyKMIkr/mkVKqymd3uyPJQ0swCb8ZrjE1V9gUWf2EYYczTS1gyOxB1cRptRNQcTMw+0kr0c5hJsF0mbQ1m31N7JKi5cYCI346QBz01zIpdaHetA2sYpNeQ2AIyyzY7Ma3gVhq+c2vGrBaunpoPkONWk1n8RoBCOBuXT+xqvhKuN6C0isN/qZ/xn6E2bDacE/6AQHj1dCWgGfTmOPx/mU6AQjgbvdkFb54KVxtUyr61wGNXfGrUoYMY2YdI03ZAYwWY6TX4695WCVAIZ6+3YB3bINaVcLVBpVa7Qgr97RSPgyfX5wcFoNcP/Mgs2a4fvVg+n/mLrm9aum2f9Zlb99unFk0r9Kl3y+4vXG72Vdda//CJF/uqGVjJuhgoOtZ9YSbbmKwEKoQKrEem7iQP0P6CbmjLHuFbv1TxcEyL1tNfNFU11Cu0DBWvqxl44BkDnesqph74mqniztD7P9AtIsbQg2/KAAAAAElFTkSuQmCC"/>
  <p:tag name="POWERPOINTLATEX_PIXELSPEREMHEIGHT#465F303D5C776964656861747B467D5F30655E7B69285C6F6D20742B5C7661727068695F30297D2C20465F773D5C776964656861747B467D5F77655E7B69285C6F6D20742B5C7661727068695F77297D20" val="59"/>
  <p:tag name="POWERPOINTLATEX_REFCOUNTER#783D5C776964656861747B787D655E7B695C6F6D20747D" val="4"/>
  <p:tag name="POWERPOINTLATEX_CACHECONTENT#5C44656C746120463D465F772D465F30" val="iVBORw0KGgoAAAANSUhEUgAAATgAAAArBAMAAAAeZInYAAAAMFBMVEX///8AAABmZmYQEBDMzMwyMjJERES6urqqqqoiIiJUVFTc3NyYmJju7u52dnaIiIjeS+vzAAAEdUlEQVRYCb2YPU8cRxjHh+O45bhbjsdACPgNPkAkX2QjSy7CSUmVIlwBSclJoXDlO8lyZSlnuUFypIAixbLkgvsEBskdDTQpohTYqSJbCiRSaihColR55uXZnZm7uZ0doYwE8/r773M7/52ZXcZUKtymksrfHaTp2OpzVUMY0hrGNmZplMwnQUsfmH2uWghDWkPZFrRpnMjjx38B/LO1tfXt7y1YMLqclRCGxIaxRYBVGqfyKlyRpbilCtaAAdUQhmTcbKkOczRK5QX4UJVGb1pdzmoIQ2JutvEILNOxMlxX3CRFSTrOPIQhMTe7ifNqmo69gW3FVWdIICsPYUjTyRbnWMs2XQcWFRfRLSQdZx7CkJiTLa2yhm26UzhUXDRFAll5CEOaTrbRZiXbdE3YU9z4LRLIykMY0nSym4z1mQ6mCRtfpVJWHsKQpotFyzHbdJFcemPsqS2SQEYewpCkk0XLMdt0k3CNc2Wc2wr+eaUQhoSdLFqO2aYbg6uc2yfYJw9hSNfJouX6TDcCU7z1T/7PN4UwpO1iheVs03VgA7n4E4J98hCGdF2ssJxtulM4Q27Ce3PgFwlhKDgXKyxnm64Jzw5ef1MXc0sCrFLXTnlYnD5OunhhIGOMcFdcrLCcMF03hVUUG2kLluL7L4z0gxncQMYQcFccrLIcN912AkcwiwfNCzG3SWNGIYQhSZN9+/1yV/Yoy3HTpWejSRCHuKUVoj3yEIZkDXb8zsr7WTkpynLcdPM0lo2BeBSOkgaPQiZT+VRPn+uSBtvZwDslZ1FZzjSdWnYudIGscibTVMZS2aEmqLNxfYWxgng3SCxnmK4hljn2SuMzi5nMj2t6WscQkqSzNT6BReDzmljOMN25fBS+TmiPQghDsjpbFjdNBJBYDpfc1HQtWCHOOw9hSFxn92/w1voG/kssZ5gOgA+wU7xpLHMv1o0BgxljiLOis0/EeWjnFgakvxL2aKUrwsC3/KE7hMl8Nt9lLPqYsae7zojSDoM9Fytac8qwnGa6mlzmUtqjZDDF52X81SX8ifLolcEb7KkMDl+rOm2NS0xXksuc1pVdNJjRdgltPYIreU+fGpeKwS6J4Fp4nlzTx1cAuqI+AjjjOZPB/Mv4d4IOBjbmc7Ax2J4MboZFCz/raUeZTi07ucIzmOesg0Gdo2+qPm+9Bqvu3AxuU1YSUauTWa7YTOaQ9bZxVV/Fh8JnDuRpTl1Pee4q61ixiZXu3RcAXz3cyxVbHwMn+DDgX203U8di1dN6nS3ZweHiW5Bt9pedodfoY6r4Tl7k319K3aEgdtrskVznpgZyFfxmiOnZwE5HYx8zgRtkje+Pow4ibbbZjtwhttMRl10q4+fQAt/Bf8qtPCL31t3coDfAlzi+BrMvvREaKLCKWtSo8VJzHlwZg4vyz07E3VBLPtVcalhSbAKn9Qgv8Gs7v3jzDH+Yz8aSX1oSlfrZ+3utj6KXAQK/YGC9kwDQG/ltZ3mv2pwNuHEs7j344673hf7vgfF3f+Ml/wOqWTQKMd7mxQAAAABJRU5ErkJggg=="/>
  <p:tag name="POWERPOINTLATEX_PIXELSPEREMHEIGHT#5C44656C746120463D465F772D465F30" val="59"/>
  <p:tag name="POWERPOINTLATEX_REFCOUNTER#5C44656C746120463D465F772D465F30" val="3"/>
  <p:tag name="POWERPOINTLATEX_CACHECONTENT#5C4465204C5E7B5C616C7068617D284B293D5C667261637B317D7B327D5C72686F204B5E32555E32425C776964656861747B5C616C7068617D5C6C6566745B485F335E2A284B292B69485F325E2A284B295C72696768745D" val="iVBORw0KGgoAAAANSUhEUgAAA1oAAABlBAMAAACmSI9IAAAAMFBMVEX///8AAADu7u7c3NyIiIgQEBC6urqYmJh2dnYyMjKqqqpEREQiIiJmZmbMzMxUVFRImvgrAAAU2UlEQVR4Ae09bWxk11XXb8bjsccz3pvNbHZZb/Y56UZN0wQ7q1DRLJEnqEQtqdhJk01ZtsVTiKKUFtkNlUgErQeEBFKkehI+ilAlW5Ag0g/sVdGWNhJ21dJCdsWaqqKV+mMsmiBKQetWbVoEgnPvPefc++Z9eObNeJTdfffH3HPPOfd8vvv5nneFGG4Z84erL9PWTwR2V/vpnfUdagSel1m2hhrw9MruenxXZtlKH7/h9qzJrzaybA035um13Xe3mMmylT5+Q++ZZWvoIe9DYZatPoI39K5ZtoYe8j4UZtnqI3hD75pla+gh70Nhlq0+gjf0rlm2hh7yPhRm2eojeEPvmmVr6CHvQ2GWrT6CN/SuWbaGHvI+FGbZ6iN4Q++aZWvoIe9DYZatPoI39K5ZtoYe8j4UZtnqI3hD75pla+gh70Nhlq0+gjf0rj1m65Nf/qfFWBsTibG9MkL3EegtW/de+K8PVxdipCcSY/pk6J4i0Fu2viKE1/qJGAWJxJg+GbqnCPSUrfIyyJ6TfqSGRGJkjwzZawR6ytbIcRA/JecjlSQSI3tcJ8hKrJ+5WEoMoadszclZIfJyPVJWIjGyR0/IAfrcld52LBfEoKfyB7Hck/OxpGhCQy5HE6KwM2oSnJArUTT4jjSBSD0+8D2CVF2RMmagaq4/d3kH6LMr1oVdfcVoJxX7l7DPiJRH3e4Ef3Drl1YJhrr8kNMIgrl3B9vJrTf95TtB4wMvziazMbXyswDm5RVGuEAiERnvlYGHo1K9eHHVlRGAc2repTIwn0lguA7o+7ofZkDMPcsGGL940WTLO6mLb9D3Hpu9E/AF0xJim6J7iy4a7SkQoJ1l4uqinoNnW5XFSF4t8hZf05R0A9G6dStbqI1Fk+yiZugnT97tyL4TdFUdZRXOh3FYCTH9VKdA9AbmszFnL33lg4ZPRAShchhpImeyVdNBlKc1uiAXhNi4Ik4g0xhtofOGa13h5xQ8LwQTkTmx8lR+waBoJmOENiinpN9o2PSMJ8YURupJEWYEnhMMERgnFFKX6R+S+Lys3v8fcnqB2sJmi3WVTacr4jYhjgmPeNmtvn02yvfSt7SKRjIjPD3KNBUEJmK2bvvNljzywAvqWYPhorKzc1B8VLcAvIKA9/jbpbzwgq+aEy05/S8K2jCdFK7PcttvtOTRp9+npfyVlJc+ZORt36Rq7/Gfl/Kz2sLCb0v5uSddooKBXn36xRdf/Itd+ZyhTWxNLwrxM/IoW2izpRw++o5fAbnvf1DK18Cn7fPiRvE8PeID8nnskbaxZQ99jmERQSiRVZgtIdZ45+XVV0DDyGHxx0aR+LKPgHqCzVgERO3IgkbPKO4BFWtEXpL2Cq08BXmE1KwdQoiJ0C7gYMxtybYiV1rGwjfUD/uqDcUGxXF4TOr58bvV1a/8pLxsGAfl8w4LtAGO0jf5EOqFKhwEjxznbDXlKnYoqolQTB4tbEIFpagGI5aipFnRe2TV4Ir60SeG/mprxImzJOkEzdpFyZp25pHKRGiPyZsN9oRUvnvbx9umPbb1qAEC2WJdZWly/2vHLz1yPzIOyuclu0Qn6mvOo2KomFFwEJqLhszZakkfO4xUFTA+Pb5qEHOnTa1+x+UN2Dh1HgGv6iPUf8VG5F5moa15lFuSNCGINaIyEXimcNkVRakSXDs2C7+6FFp/bwB3bLGuSXnAUO+1oR2Uz7e/24iG3yR9OR1yZGVGG4QZ9fhB4WzJaYMQonFMQaXqU4jYnUcAqhG5aRqFhxm5fZnBfgE24rF5ElWiSQ9082PzDFItERCjNJdXtJgv+SQCZsD/NbCbLdY1g+e5wsa5h6lPGp9j9k5kRZK+KWf6Esxog1DWKbHZKkhEwEOpu07p6QRUeZJcgEaD5uG3LUDLlDkaboRIXbMR+TMs429mCdyx566PI84SATEn5w3akxLpnZWTLdYF68Sy4hvbeu4fl3A8pvL5Hzq1BdqJ+macEDKjE4Qc5oDGll2QRE0/zWW5arQVeV8BbZpTp561poy7D4ZFp4DYiB/71Lv0Rdg+rOhWjScqD8ebQwSOJdk2vXLSnVgMzvw62bKr4LZcUNTtG8WjuZYJWyqfeXIyujp+E/U11y13RBBgGp3XDJQtuyCJhl6sy/R8jtK+QvHjnJq7pDubn3yymQ7nXiAZceoyc6q85U1zQ10a6lLAR9EhAn6XLJ6wm0fsQJWTrXFeBVum31/PisMif0WzpvI57hExyhP11VfJQrs1cIIA892mZqBs8YIkxIxOzyvkewNDo9lxTn1+0UqHQ1zbafUDohETtIWDnYOK3vi8FmpHTHFTI1wiIOo0CZTs5lHz2R8nW7wKepxbjxeDVD4nZytJX0H61sZwEIA2Z7a7lC1ekGDHrrx+48Ny9k4tYnvFSsI5tfheiwKovhxopm+gEb/XZhHbfwrFzFQVcyxSpPHLmsEhQjtHdx9ix25HNJ/9cbLVoFWwoHeQiqdC6RapfE7OVpK+Mp2nlBXhIABy9LAi8Z6QFiSF2/2a98H3+Bv3f041xJYJjYbNnOp9wdct+tl18km4VLUx4o7z3BmvhXyFyHM2xMiqQrhEaPJxC6brBUWPKE62mrQKFvG4Bex/Ql1S+ZycrSR9kzyowYBQEJRRUyafNLZ4kw+kif+pXvBFubqs+HLklWqYheW7Tv4UtnZA/aYslW9VL1BXbUTFWRN3zCWeppfo8AuPn68wLhGaUxLNKPMJvvDj+qW2YqXiZKtFqyAtlsQDdTqfw9l6YtpGKknf3E2O8lAQFC1v1iXKFm/ynX4anHBXJT2nTrjjVvE0DnV26r6d2/j8d1rPIr82Ym0lujdP/ELQcSvAOIrHJrFbXTCEifoPb3nCfWzduwxeBUeon5WWzudQtopn32A3YEn61vASRlsQGQR90c4zYcUet6zRGirSbkO19Jy6TU8lcc70sYVXN37jmH69KpZ5r0bisd6hw68Qn+gg6eacXNb1B+T3DNnbUMtrax1+njQYJ1t2FYx4PZrO51C2fsu3gzRRXxNnBWVldBA8c5bEsZXn2QP94mrKNaIGh7Db6xgWZhkJPL+M7gbQT3EBj7XKCO+PeNHv6F9DLkC7ZwrmWtKr1V0PVr+GqFNHfIB21KP0LkTZmTAvD5tXeifxuIUcukrnsxsoJSZ3M7yrvoJyE/XtnkYuqGKCYG4lMFvOHZztqKFJO5jh7Yj0Kw83Ordco7yXAhPrZqmh36rfIS/YbOjAo8CSvEG88nM8ZQQ5QXcbMXTcCjLsokpKlld/SDGMS19MbCKrzVaJDITaRypXPfqM/TqzVb4Mob+MxER9W5usWsQEob6uWDBbzqJgO2poxEmFusL68MJk5zgcdxLqvXQxUOztbIdc3fSMEVsHjSq5OXZGbMH4jSp1npLxuNXBhMett2ydNYRxPdZg5zgvSsvIa7M1Is/CuzBVIlbsHn1G4Z3ZmpmFR2URiYn67Byvb2KjgtDaVIIwW84dHIqnSn8Hhg2YfMvPwla5Y5tR4jhSp27rkhkvW2ZqAyO+6cMF0kpU94p9s4bHrSAXH7em5LOasm0eszEIBcTNFJstdpiv5Rxx6XzuzNZTcNEgfRSbqI/nS2COCcLGASUIs2Xv4FA6V67lcORRC7zkOclwpc/Wjoko3j3U5Nsvq4fL3SGxHWOdxy2mGMAet7b0UM/hMaoA0+wvEK/NFjvM13LEA3U6nzuz9Q442/B3IIn63GzFBCGQLXsH5xitwRlnCwGT7yIgt3k2NsxTXY4tZ6mQ+lERG3pQeZitDV2Xo7enUzaJDd/oDfzycQsG5zJQSnJT0yugiq9ebLbY4Yjjlkjnc2e2QP0W7HhNSdLnufGMCcKuO7bs0v7rJB9r13J87OdgN+CW1NnyTNIKOAzMmM1J6bvSER41vKoVc9xaR84ZvWmZ0TmDyUPekCeKs4Nnh50LUuwPE5jzhO7t8z3uUwiw3txoWWpcY0nSF8hWTBDcbNnTgMC3rKQlYDlOvuN2UtJs3WaLZRKAX+EWzRGLjGjBviBc5uxS/PEw1Xm7BVOp2rTUcLqGbJ1oUwceW6SLr+WIQ9dutvb2+Q7cVkmsz7OsKXxi4AqSLzmdC1nic7NFjJ1BcLOVx7kIDmf8NKAsdw7HyXeiYxuVet0qmS3TuJm0yIg1nMPIGVMvcQ7p7VYnvY0IMxo2cHqGbJn7TkXlbJEuupYD0jfPXUABgXWre5/DM+EM3yOE9ZEuVTvrFjF2BmHjgGI0uwx73OLNriKq4maLJt+6XNA0/BkP2+mS4+ER482MmbfJiFGcGIP9mqxzTBsepKrFlDAzeqLewo0r7BU3iWKzRbrgrkP6mvyDD+W2zyBjOp/DUVji009Y38RL514ju5xsEWNnEFp6FJls2ePWTJtEYD3qbNdp8m3aWUlxuYdJ728Dx62Lf9YhLtDcMQ4umUmLjCjavbrDvc3PaeQGXlB21BdeyjO6EoFlsM1ieGyRLuAzh8UyvKPG8wS8n+jNZxQfzlbLnEyAHtKX+8JH/q1OT0d9hS0kxs4gmAO0yRafBsIruHP0pTkVjhE3sHgAUt9l4AZ3w+xzyQj4rMJ3xRu4yWNnbTZMha9HDhN2Qy4DSGtrjid5QHK2SJe5lgPKzqJaXDYBgtKjz6aTCGUrJw8IsaKpIX2ToO92ugdobaIIfdzScGcQ6usKbbLFp4GculULFGcLQXMqvJzg0Che+FA0XWndpPrl9K5A7QvAA1V2dbgNzL81zpbzRoWp8FnqIWzA35H4AOKJW+0JLRdni3XRcasG20CPWNP5HMpWGWZ4vPQK6fsGGMWm7R5gE5mxIwgmJCZbtCCJcbWdCpS89l2jaE6FhzBg2RwP+EDPvRvmCDWFWWIjduzG18rYITvKpy3SQmX1HOsyaQbTrn4S7LOgaZwt1qWu5VSpqcmPspXO50BMlMxRmINL8wqCS85ZXetrQAXppWoXx0bNPlDMGAxCzgxDky2O/vaKEWp/8c2KQtCcCg8ujWHNF3g9Y3vuCRVMXBt44GcjQheRStKoXDACl9qmDv5O8n3VhtmzNPDM9BiOXM3O2WJddNx681mVWHwQ0vkcytYcYGZ8rbhTn5lPargLcV4QMmMwCPjGTWeLFyR6zLUG/OGdM1xhrSOuxrFRCPf1DDJ0VRXlLwJfDndE9iIw33kRqaTRdTb/8UdQBR2GxR14shk3M2fxzMbNYmwVmSlb7DD4dJkFTTCcyudwtiAZP9LSQ/rMpLuGu5kRXn/igoBv3HS2irgkT9Slz7YT0LpCUFMuI9jgVUIhNpgDyV1W4/KpRSFewUFgvodWXQuSxpEraMtcH25Dl4iyhF3G6jivevVlYBt72W/cJE7MYg/KFjmsjltWXkn6yJfK51C2Ro+JsU0tMazv28ok3GWJcb5OjAtCyXBAtrz7avrV3KsfrUftnZunjQu3flvKz/+rht+6JatP+gYNv47DjOsGGJEnvzr7n9UFxauMOPoZ5YLIfUrKR+9WUKDcU21D+1NnAkhsKNuehLeL9326Lr+PuJ8+3s59+pfb8AHKXfSnoLgntLru+1Up/9v4BL3shJTK51C2JqZv/bryKE6foHWriF0tY2cQRswqDNnadu65DqGrTjVnnmn8wmgZKEXd4QDxBL6GI2Q3daMq3rj18qpmNUbozWVTiw8J8FrHP/LqM8f9EIEM0t2O/C7TP1k/95rifvDoKuHM2NrVnKBrSgM07b1leoH4UvkcypZ4Yvp3lMQYfXYPSl9kbpNhasyrQvYI/MARsvVT5q2c/m0znQH8cDqn6S/4gPeCrIHPkLlbHOBZQpMnACHeqmW+TxHfpMDPWDaC4O/75Hv06CMM1d77VRdVeJwQKVibbLEuxyf4KlLaYZvK53C2UHm0PvWJ3SJytOY1wIyhIDTXNYNet7BPdDXmvBmO5BiNGJCRjIDMPQN/4Ogj1Ry34ljDeO/VPZIR7tKBoXWrA22aFb55Eql8js1WpDZA7uipRFGXNtVvQqkvaOLe2RKynSAGSI3NZLpLrV16+hm6ZfDcvbXLtH9wYrZg2zlPqtP4vNdTTbKpNvsg3Roxqw1RQnUBZXeRrdqVUO8AYoPGcwAb2dB/p7SGr+In5GYk0z4ik7MlcNsJBqTx+e96NNz525y8syZESSnRUZ+viaO4NG7yYCxJESrOFWgiIxCbC6oDHqfUxcyQyx7ZarIrA/Q51sWNBUvamrVwBLSzYpBdjK1CcuJLe4xiR3nFnAJrclkhJwMXIg7b/oHx2frYAmhd4k3Y4HyOdab0LofUuOI0wuBG2+C6yJbYRd6wFIVZ636ElDa1iBFzH2c/CNLYYfzEZmtMXzOuSZ+sGJjPJDBUvwS6niDsVOIjP4EXCPTNE/WKrN+8GYk2SO9cArGDNDOvEVPmfnCt12W5Q1qKZmy28jpb9q2MGJjPcVbqvy59J1G9iwRF1Sc2EdvN2MpRaqMkTT0UhY3Grf3IV4Qxc2XSTBIbLaBfbGy2CtVFkL1rLRqYz3Em/58i/CFT55JmqB/4yNdNtkRjnqWGgGY7hIpF4GVwwbyvfex8LON+EWKzJdRLs5zzudLAfI5xpXwE/oywdYipBbOkc9sFijxNdpWtQvwLrDGW5MqPgZtmwSrwa4EYvn1DV+C7JDWIwuXU94U4VW1bwqB8thID0La6WDLhMPjGaoDuNpbapsX/hppLjID/PQJnULfPxpLChIZ5gdT5zVSYcb8wCf8+4ds+8TH5z67eAfnsirSwMgTKAQezYuEg5D2H7RH+t8iCDPvUKk8vKMmdX4jsk7YexX7ngYUee1wf7FN093R9uHuVe9nxydRV7s21bj7eZVzrbl4j/pk/2blGnLnW3chL94bsWvf2avdvTravdheuI/udE/x15PVV6urU8F+UXKWRej2YXbOXY68HczIbkiIQ+Fd5khgz2usgAo33vg6MyEzoLgKVai/XwN3JzLj2KwL36LNWZb/EZ3IHGQHvoq/E8fcIg5SdyRp0BMa/qCXyPw4zaPmZvEFG4CVfS/vsIGVmsvYpAuov56F48V8O7JPiTGyKCDS/8fuqfOtgir5ZlyFHAP/Hs8D3CEM2IVPXdQQa5tsROfw/V+jaxIyRI7BN2VpnVAb0FoH/B2BoZ2VmB/UlAAAAAElFTkSuQmCC"/>
  <p:tag name="POWERPOINTLATEX_PIXELSPEREMHEIGHT#5C4465204C5E7B5C616C7068617D284B293D5C667261637B317D7B327D5C72686F204B5E32555E32425C776964656861747B5C616C7068617D5C6C6566745B485F335E2A284B292B69485F325E2A284B295C72696768745D" val="59"/>
  <p:tag name="POWERPOINTLATEX_CACHECONTENT#5C4465204D5E7B5C616C7068617D284B293D5C667261637B317D7B327D5C72686F204B5E32555E32425E325C776964656861747B5C616C7068617D5C6C6566745B415F335E2A284B292B69415F325E2A284B295C72696768745D" val="iVBORw0KGgoAAAANSUhEUgAAA3IAAABlBAMAAAD6wsxsAAAAMFBMVEX///8AAADu7u7c3Ny6urp2dnbMzMxUVFSYmJiIiIhEREQyMjIQEBCqqqpmZmYiIiJmLuUOAAAUNElEQVR4Ae1cDYwkx1Wu6fnZnZmd2a07+9a+29z22icjnS/xTiwQCjY3YwQJThC3gcgILLKjBIiB4B1AjiUC2j0kkCWbu4lQgMTAjhNQEmHdjk2kWHacHScg2zK5XQiOhG1uJlYgUi7JjjGyCfiOV/Xqr/9me7rnbpy9bmm7XtV79V69+qpf/fT0EjKu6+S4DCd24/XAxFvi1U9qj6kHSp0EuTF1fRyz1gf/mNIEuThdOKa6eTr/8wlyY+r8WGbTH7CtBLlYXTi+ygly4+v7eJYT5OL13/hqJ8iNr+/jWU6Qi9d/46udIDe+vo9nOUEuXv+Nr3aC3Pj6Pp7lBLl4/Te+2gly4+v7eJYT5OL13/hqJ8iNr+/jWU6Qi9d/46udIDe+vo9nOUEuXv+Nr3aC3Pj6Pp7lBLl4/Te+2gly4+v7eJYT5OL13/hqD4lc6czZewMbO5BJBnMDlSaMgB4YDrn05/7oQ52vBKgayCSDuQEqk+LgHhgOuelVQm6kW/7qBjLJYK6/xqR0QA8Mh9w3QVOa7vPXN5BJBnP9NSalA3pgOOToCqhqXOuvbyCTDOb6a9yDpcuBPi0GcvwZQyGXpvtBS/Ogr6qBTHhSB1T11edfuOxfDKXDeh6oSDGWFeUmItvKbrhVqfz/KCockaFXhxNkUhYPlNuHfGsMZHqrZl6zTTV1SgMeZfIvhtwIPTe0anJIWylK/Yex1Jj53tzDkmbpedvMOehbTjiygzPWS/f1KP3sA2Z7B9a4iw225qy/zEAmcXHTLeeQqZ+9+IZTrS2yadPcqDx3miJRbRUvXkTkrJtvvlkqYboh/3ZI0q2Xrd46IVWg2VVmgYdd1nXssjktqNwQjxCEMLyu4Ro8N679Ol5sMVoI4DzH2orNI9czysGEDPKBYQsOS9QUacGIoU8bnPqKkWHksU1RYCI3Ms+FbpHEsJVG5GrgjtHzOdav4FHtKkIKs8SSvqxtCYtNJoDPKweBxRvFFDIDE0RdYO+WzHPtdJ2VVxh9mktgVCRrnMsDJ6e4mAiKTG6bl7Lba1WWZ5eoClSTPnNDi77KS/nNg1xvhpcfIeQwsaqcNpxrcu2816J5LhRiEsOWQC5zX8uMm8UOvfdrNsmxDVSOLk6uoJ2cCh9H7mvTgw/cxotfoPTCSaAK8oFE4Rh3612fpPQz0AC4Sm06/y1OkTJdZSVHWFv/8icY+a4ePfgLi4ySTKCYL0+/BNef0UPIM7jn6OsQSnr0U7wSu7mRy/EVDSG9h8i15EXh06g8v/8flV1GxLElkAMHevNa6fvoYZY5hgP7RLGKrOmnMGX3bXwkgMrTv+fFlv/6gfOGvZX0OGoeqora9asFUaMbgipRDxM4NfGQHqcHhJys+hvYVutB+l7B8SBXpFdx1t1zW6//EO2i2Ig8z2G/StMkji2F3Kk1qhSmv4itX+I+9Nd/VnCWTisRsqQONI79k2SvanZMKqs+0bKe2xK6rM4JQS3hwwe5nFwWaiaUrtFlLml15mxBYNW30Xt4npBTc6uCcj9za9L07bMXnvuYEBqR55PUObHHsaWQ+4MaXRTNJIVfoTOMppvs3t75IksgyMxhyu9tamMu/X1BkAXjkURe5HtRHZccf0gqKUqUSEs1tbRPcDUTChqyoUsUERPcPH1ZKiPvnq8i7ULOOqs2Ce9QA2RUnltPYHtEK2LZUsi9UVGBh/xJkYejDMaK1tMbaGlCdR3kqQyu7zkt2kHKPMTKXKw0RXewfuYZpadVlSSVyJCsECOaCUIdudWpCzWCOy0fIabo17rs7pnnyo/JpVqmdfYZm4uQKJ5boi5q8L3HsiWRs/al1AizdlJ8rOZxumiIkEMW5ACHZmRkxM7rA/w03b2xvh54C2tygnmwKpmFL0sqR9VKqXgCCzUT8mn11Cxg7HBwpRaZup65+q1C+2T/0TfWDi9ysSieT29IC4FpLFsSudLOlIgshExs1fjzl8ensPcWYXppXbdBTUS/Z+vC9mlNx6PkLDrxiNJzxibk3TyX17PFQhX5mgn5SbUwqWC8d3Cxgr67kPt8TiyOeteSp9NtHKxRPE/taBsBVCxbErlyt8hPZpmN22H5wdIMXWaJ2HNAENpiWbzkRHS8K0sgbe7eWEN6EClm0fQFJcQx/CueLYh1O2RqNi8xmJCfwCcNqG0e9Z1cXsG4OZErbVpiHvj6Irma5Fe4ZBTPU5uGEV8yni2J3PRWWS21HyVtvsC3+PIx15lBuxlq6waIiahknkaQygEtEI8SvffiqlLzEUY9xrMpfJIY/X5eQAwmFEzRdSyGpcwqUE6uYKnEidzUFqFykW3JeTuS57sjF8+WRG7Bzsv+yJ8mYpJmQcK6s7nf6jI/y+Z+TUxEdy4zjrymrpZUzFTMolm9by0fevzxx9tXcb11FR3Ik7zAZEJBBednttFlSxkXl9cwbk7kfhFCi0QuJxc6kTzfHbl4tiRy50hJxpgfgzCJXTRxePHI+W8Urj16gnk6LYcgy+BEdFQt2VkZmTCx5SURbziLWp+zVf0eP3TCWacpkSEEp2CTCTXkdk5sdF1cpVIQDuTS+wnpqz3HF4RIJM93RS6mLYncd9VJDPlbkpUgfr3/7EmY6P6Be1Axd5F8IspdcHZDXo5WZ3HI3G/1n10VojiL3t1VNflBKhXNauH8C8wMh9LBhNKGbEYPT+846CLkk3c+Mf8fSi0jHMixtapWL+Uiee5FLtN29FdMWxK5N+BQFh+0UhfG6oZstJFum7MYn4i2XWIZvSU06oUk33Hw+RcO2SjMZ9FS0BPss51z2OiIihNU71ikwIuztx1pd2WOpQ7kXoQCjrcpQSJ57kXuzn92LOFi2hLIWTB4xVr7Jpvgds7ReMgsyWELNJ+IynqNh7KWDmPuyrvm+QlkWwwFPov2VNRyVpbLdigtdp0snkuLWTrTn7Xd7KNzy1CLzV+Ti4LnQI4d5OmzNSERzXMPcpOvEMfDG9OWQK60A/Ed1xffYSe2VdloI21s6kweDvesJ0QX6WLa1fSQFB/XNXFK04Qwd2NHbTCdqvJqo01SW04Wz03y4GHd1f+qBEcJpfuPAJ1jA2xKMk3ksuvAXvPYjeS5B7nKMqnPgn5xZdeBiGFLIFfuQnznanOgELdzoNhx9Xd0tgDnir/5pzpsCU5nXYvcwqcXfXtKs3yoDN+BpMSxVovauWdqdNNHEN4mURW2a7aPxISwKc4/TIljeBzE9tfnZLmJXIXBqc5vpAQZ0nOs50Huu7DhNRZ5cW0J5Ka3IL7z6aEIjcftnGq4IOi6LoGJaPIrsAqDaubV3tG5oxedl3MZquWQOsZX4NMiQMIsen91Wh7au2Sn5PpJbeecAmI7lz4152odOIZTORyPkL+RlUzkPssK66ajXMosCOE5anYjZ8GytW0s8uLaEsgt2DAg+ID/C7DriYK8LXoXxbxb+bYNz/oG56hba0aRQxIt/hxN41CAg8nyI3CI5b9EMXr2ST8rajvXkAseKVUWEKwdJKwf8TKQY3MGIQuUJ4LNkkieu5Gb3IBFIDzs4optSyDH1jk1asNp7QZbfuDQlEZEara/ST/ZJbCSUXELZSIjl8M+FafeMJMxTChdRrXO+5peB8kTVYeA2s5NuyGQr0Nqc/JYCyoayE1VmSLjiIZl4YrkuRu5/Ba8g15BhXCPbUsg95+gq8I6qgB/ajsHhfqyzOVHiy9Ey/KFgZRqzEhqYJrSs584airgw7aA7ysKlKc906JW2FCA4nZOc5BS27lJd+xozaNEnZKpZVnNQO6X2A+Sbr5FR2OUiea5GznQNW2s/GLbEsi9DnpTrPf+HYiCOwhyBxztx8cBfkJjc568RUZuATfPYlErnuUK1cFFWoBUnU7pt3MG13g7Z7lWUJZEskLtT6gqGjn+iyA2qFxmh/M83THHJaW4KOLm4FmXV3xbiByP+lMQhaxXQLX/ds5sv3xD1taBizcpJHKy+Tpt8gUKLGoXWZk4mCzq5b+WhLdvKAtF7BTCc+m3cxBuuTopkpfBvUKv0yeiGrnCd9jvjl56QYrJesN5bp3BlVl/HtPv21IPaehz3fi2ELnMJmgvQnAqbwFRNx5qZdUR7eUbsm3XTBJ5nmvhoquN4ayJQbMk3hgYbQByUuMp3845BPTbOfdEWaAzKFmheBLLcxo58XObspjmc98++xmUN6an8J57o6VlnFy4bGkPQttC5LIrUHUCVgm/zlQ0qc0S92XolG/Iplxrmfamu1LIPPpkiXlT/s6k4zeEstrmmp/2ssQHlnJOR6blLFChf61rauRexcKsOEz66Ml0D4/PInnuRW4Sl2HcisuW/jgztC1ErrgK6rLwAP0XU9vyX413NhiTX3L5ldWRi5f3d4QAJEe/hNFC3P93XbM8VA433fJxkfPTkuGqqmOcufluChQ+8PZDzyusupoFKmY8VMjl19GGWNiUYeIo0GVWNqTnqMaLXFFvf122jI8zQ9tC5BYWwdokncmfYFblRI4tUPe2hkW+IXOP6qhnKGK5XMABJ2dR2Fm51gqsLXrlW9qv2mYQC+rwquByJCVn5QpGY6ykkOOHGlBWwie/vsrOybjPQ3qOer3IVWAZVkSmy5bxcWZoW4jce5i+DN13nKU5HY5YVl2NGUWKiYi9UOFYS4YzJ0t3T4vYlRVcUci5BOK3ntKVkryKhtNdVWgQ2yrE1l3Ai30+2//YuoJCTp6qiBNtdlIlts6RPPci1wON59Cwy9Y3oVR81xnaFiJ3B9Nn0QOfZmne5TArY1dTPwByIoLFzCbn4S2tw4FRGoJMYVRq4DpFzqIwhpzhjmvKqead99Xck2/n4HBu1SExIfNihCBTIsdXaawojWc3TTZnoK1InnuR68C5BT/zIm5bPNY0+HF7aFuIHNvOQTMPrrCkgCGCkY6LfR4iLtWjzrPFEgIgpcKnNd6nGTE7y1mUvZ7e8irpiHZMQkf4XH05Sxfc5wTi96Mk0zF3CxK5Y6tSGXp3E7yFSePAjOS5BzmmjL1Ng8tly/w4M7Qtjlwa+6KPm8aU/9EFSYlXMCyeyi1V3nG2mFXDXXZCyHRpbgMkK7MoXlcLk6ZcDZp6WBhjl/+3Q2q7bbWMZRrWaM/w9M7bYYQ9gEX69KshC/RPiGDK67LSSJ77ILdOJk5wKy5bGJS3+ZALbYsjV8QoJTZVNb+BDgaLomPZIkHOPxmqZhWQgA+2ol3ta74A46HTxdryN+XsKFU/50rzND7ZZWy0KhYEvp2DzP1icW8IHOPNPvVQhq5a6ne34pmb0KOOUltUKiAVyXMPcgT8O8UVe2zdtQjlTd57oW0Bcumf7tOPs7b2NuB2/Yc69Pc/AITnyopJx/qRJj34PLNF0ufgK8K3K8mUf2cqfiBB9x//uZzYPF1/F6UPYwNu7dO5P7TdtdIddgBS+r+qmwF51rZr2OHjh8/TWd5EUyjdvofcev4eWFg9cvdpyeDIwXtY+rtYcsO/UXqP8EmErkiee5HbfuXH2XgJsCU+zgxtC5Bbk0d1a+DqJB66Kb+kf5CmcazD7zTYxYfvEieVTG2fIociMnTTev/8w7xOmavki9QsJ2c8qm6k9/7qT/Z/21MOBdggXu/z4I37Kv3d3GsnoTDfR2OMz5GrsypdlhU/R7IZ/aPzVZZE89yLXKb93zZo87cl17GhexmQeys7rFtmDYQ/62dY7ms2kJ6rjXjeyiReuo2xedXnleDSuiJDELaSyRozUppr5w2wOLmsxBQB31rOvaxyJnGEV4EbxgSTFURz5DJQRTiNHcCkO+oXSFE89yInWuBrS3+cGdYWn+eCnHKVr+24CtzZTtVdEpz/4T49+DHBFtu5YGE354af8nmg3EIh82Ke85OWAZxE8TwQOT9LUFbnUQwWXiF7eRjkUgcCjIriDJ4XDxYS3Pz8t/61L880FsxVeqjqIxQagBxsbTHMRPE8tRsCTh/Up5thbQ2DXH6XpWNhiAVKA7qkRA/ZvPnbQ0Du9HcEuUHIkT4O1iieF1aGapz6dDOsrWGQI/3FgY2pbwxkm8wsX+3XxXaNHQuN7RqI3JLY1o/O8yA/W1XJCWlrKORqg4dRa1ka3zWtn2YiebEv7Pv+nmRXJaMRCELujiroXxO7vNF5HtBo4+PMkLaGQm5i4ERXGuLJOYMO4J7X/ElUgGOXsDgAOXhzAka3qc1Nj87zAE/OgB38rpOEtDUUctbFALu8+NjOIK6DZ4mDtAZdhfJSwEGpo8olywQgh68k5G+GR+Z5gBvmx5khbQ2FHKl0Ayyz4o/aA5hOVmn2vbxgja5DmqVdnhvPLQC5zNwqtKch48ioPA/w8SOs/DHBDGdrOOQy6tDZ24LsAW9ZUIk8qK7xpy3zrB0keBnKA5AjF8B2mj4lWjAqz/0dcn6cGc7WcMiR2pa/aShdWw5keRhwrmWzwhrdZMlYr/r8xdf9GnD8dwg5PrcsWSPyXKpzpnigqM4OQ9hS/2vPqSg4l9sI4lmPBnF8yjPiBZ/7t2M+ope8CI4R/SPJg0/eQb+hzI/Ic6XPJNyfboawlRL/L89Uc1no3qvcjO9PhC5LA8IY+fCfV8OIXZEyDXn+dUV6/wPstPunYz/ArlxhTZdnKFeY23vAXc9nUnvApyvDhebc4pXh6F7zMm3+SHyvOben/Smavxvb057uNeca43y5s9c683L6I/595uU0mdgaSQ9sD3FEPRKDiZLR9EBGn+aORmGi5TL1QP3Ll8lQYma0PZB+ju/llkerNdF26XvgpleYjUzgW6NL34LEQrQe+JLN6uVXotVOao2tBwr8kSOF02NrQWI4Wg98z+b1FraiVU9qjasHsoffx65f3uX3vONqXmI3sAfW+CducAuUSBhvyh6Aj5TxGuenIG/KnnmzN0p8mDqu3y+92bsnZPv+H0VHGMcNJ6ErAAAAAElFTkSuQmCC"/>
  <p:tag name="POWERPOINTLATEX_PIXELSPEREMHEIGHT#5C4465204D5E7B5C616C7068617D284B293D5C667261637B317D7B327D5C72686F204B5E32555E32425E325C776964656861747B5C616C7068617D5C6C6566745B415F335E2A284B292B69415F325E2A284B295C72696768745D" val="59"/>
  <p:tag name="POWERPOINTLATEX_CACHECONTENT#485F7B327D5E2A3D5C667261637B325C63646F7420496D285C4465204C5E7B5C616C7068617D297D7B5C72686F204B5E32555E32425C776964656861747B5C616C7068617D7D" val="iVBORw0KGgoAAAANSUhEUgAAAWYAAABzBAMAAABZZLW5AAAAMFBMVEX///8AAADu7u7c3NyIiIhERERmZmZUVFS6urqYmJh2dnYyMjKqqqoiIiIQEBDMzMxsCCPHAAAOZUlEQVR4AdUcW4xkRbX69vsx01MssyM7TtsDLm5A1mk2S9QgTG+C0Shme6OJECAz8mHUgNtoVKKGaRSMEXAaVBLBMK2JHxrINBiDrmxmolF8LGwbWfFBMi0PQV7TLhg0QjxVp05V3e57+85M3xnG+rhVdV51pu6pU6fOrR7Gtk1ZDdAkGoB/HdCZxYBBh6YDCLYefXUxYMzoPwIIQkbvk6WfVokdakjHl7azELJW/fRhcS7LSJ8x60sKWUbaFdW9sfUkYdJvVLBwqne2+OgBf1HRX/+Q8w8+OOVPkR8j3J5vN/n4e4l2/86pM0cZS0lspY8AYl9zHZv42G9afLoPfY7DyH3K0N8McpkfpE6KzzFWOcz2SsDkIsFDqKvTjOX4eNFfVIb3f7ENkEClwZeo2RFcnR3sdgnInEbwwevMG4SMDu8zDVl+Sr9xogUL2+RF1XPaQmRkF7tfApwCIRR+gKozLZhjfJe/jAg/7o9kLHmqheUT1MkI02BDoynFPDtDmIHry1EC1/PTK7HGZ3qBBjJpvYUU30mIiJz+7ER2CSEli4xoNlY7apKqfN5XgGWjXjSNgwZqmX5Nah8v3KGwWft1GI4NtHJj35VcdbPee6QYG+1BCUB7yYAt0y9LHZOcnEpMW40h31grxsclY62PzRob9RojZVuVZfplubgT2o9E+aoX+wZgGWXINb7ix23ZqBdJAv9oRFmmX3uTACW45mkv6OZgjRRHT7XsP8+WjXqNNaRXHWAt05+UTv01o3N10Yt9I7DZRyVXw9+etY0em5hmLH3FxIeB47yjz34EhyvZm4Vl+hmxeZ71BJ86E+lYeUQ1wqqq/rs32Wj6xcQoy/39+lT7MEs+8c+zCnNy8GVpA0oP2/SrVzo3PlWsHLhU4WrSwFUnhMrp45/JRifn8nz+njnGaqdFT8CYzeNy4IY1fXnjniEg+GLhkiJLFBYkGWOToTk7FNhvH2wo1/1NFuWf/j3QR8bPmYeqjFFIdQVFiGesX2QSsQ3f8Gy4NeS/BFmTT0m5P2OwYIvQjHD5uuu43bdwuiVJnO+QtedjuH906MnTD1guoF5eNMqzREdgGqVJKgNvoM724o3wFS8JCMuGtqlIeVFuL6STrnHzHEP69EE4shwWqA7uDlV0GAhDlo7dcUmBTty4vW7URvpZGYMpzrPdA8c46hZbYsOobBl3kRb6AZu63CdqCVvnqh3UN9wLybLREu4/VWkUUT4i/kjHDvoqyvQ95y0Z6jzH7GlmVXcsbdloGVdRWxpSGg3ZpbMyfVD5671qh6uza1tgdZdxg/VKIxY6VKSVqAmO4y5k60ymD6SPbrLOqcKqPULmhXm7a9koejI1wZO8KMnMnwR+hfbx1IotAtuhrsHO470DGIix0RR6siROcF3Fc5bOxvTjC0YAtbL2uZGAG6yjL0wJTtdcW6KMjWZQPeU9mmpO5VEV6Y3pT3pIGwrRP58j9mOWWrT0tJqWjWbRk5Xk+o+Kw/ghIFRhh2Axpn+3JYGaYe6DDxSF1Nhhku2ujY3Cnj0lcHXpPWIw6fkV6FZHBFAWbfpRr3AI0gZhlbicZhaf9hZobJTVlHuWCg3BoSmxADxlmG9VtOlnvcKOkr0JEMvG6quKkm9yyZvd2Cgr4ybelgpFwEKGxbxbYbE2/dlFD2Fuj+pBsGZQZucPRPl+S773XjZjo8o959F7RGBFfVSQR7QdaNNPem7hdqDdOw77uQfMB1TH9Cv321gb6NkEN6bA0ug9huDMItMAWZx9wGc4qp9r86Kg7yqVwwTANLWYpDNkwlrAo1oMUfnWKVLZ2xHt+w/nl51E7jzG2Enc6FOFMz6wKhAZ5XadC8t8F6jwyu1t7zyqmXxMU8NSTuDo4o9Zh86Ki3sPM4QyF1Hpo3Oizj2JvZcn8BBLeYtZ+uuhxogP6ehp5UFEmnr0/V+CAOumizm/9sEi28PYTubMEe0gdf53soi36F+a0xL3dqSVT/kCujjkOZxgOk2dxuh89hA7lT0kFzeRbGpdP74m8cP25Os8SALfyauFpT+9hc+sSVAYRBH7jOMvsGb/aToPMoRROLth7MQLB/yZw8bE1rbiK/PWwDoPMknJ+v1miVp0m9b0c+2uAfN2Ws+kAJf5giRLVZ5/ouhi2NxO7fAa5MdtC8roQHsWPWe6dd9f6zun1iAnJJKkrY6fzOUZC5PVeZAm7mWzp7Jnok0TuVi0m9N0HguW6zxv0+ggxlHp719NsV2+oaXNGVq7NBMoKin3eSKr4f4PUbs+LzshZ8ZoKL86pcMkPwrWWLVRlAKEEIW8dl5G5TbRJrdrSwEDpN0mTylApnPbjP0kQETY6PxigMSz3S5BB9oRcs8B/K8/WgfarKbc8+uvU5AGkO3Gix77lHsOYtgGeHUlRAavRW99LrAiW9F0uR1vls2FRvhzKnDVcUf3gLsfc5dD3QRb3ddnTBN3bLUK6x5P50ECPj2uW/AmMpg8CB6LN3Go0ERb7vn4+oVGupbnpneFirZ7nvk/0dmkAPWxcP2abzGHSQHqY+EWa7D+4XT0zMg95y5//lq3nN0PuPzzXw660Vve63HP0Q/d9e/20y49tts+2OOeh+YZO5svuZTeZh3tnuPKPX8cFJTfDbaZopY6Pe5ZnrSqwYcdS8YWN4177mC2KypP4eqD6RYrs8bhKE0tbi+BIYvPzyJJsGwnbdYoajPJbr5GSxdp6tGHp6B/4Zc5/4LMbb8kuurLhyYctNHrPy2JfZGSbj83R6iqDA/gE1YS44RpkjSIPTuni1KUolTL8p/4MUFg5QcGmCALCVDE79t3ruTHx5mgXUFaAfTPl9H+9cAnG5Avx4IGojrrrfSHA+F/oMByNv4zjZOzCEJleAVJCYMEYA7x8Jz4HA0c44UDL/OJOep714lB8qJ7vgEfDu6EiYDyW85P3MqY8Z/OVy+ii/Kpb3F+6W02UnAAvnAnzOAvqvw+0Yc/ozUBc3weH4V30qd0BvviqT8cwEWB+8Uwtv9MqQwbgJdlDshGAjAlXgyUaAsv1eSb43Oi/+b2rqKofYoz4M1MEyHufU4M4fKfJg3LOtPdSOin6fbHXnlWdmbHVgEqEK1nsOH5HPSmsY4Qo48UxQAu/2kCSbYssC4k9JN09Ssj04dlk1RONR8FvE+pzPkg1gimCJHdMo0ctv80gSTDywM2EsiH6e5aXor5QxFFiGf+M6bd1Yo/3gVYZ1cf4GOu8FD5Tx1IMvZTI9g41xKfRjBc5zT4oNblRca+FkTUB68P8J8HQbqQ/9SBJHPkEpQEhIROna5mR3UopGX4NpL3AurdvuhgBOVX3zVj05L/1IEkS52i8YQEQJVmF37zovFBjc8Kgh8FUfXBq6uVOfcyJ/9pZi9zXAshJADalPuO6+88msyvkRg/cuRI07w2Pzp/uLo7fI/yUUhI/tMEkiw7QzIICf2ocs/ios8K4YNq/FRuXlsQfS8e3fPuQy4M+c+Y1olFloiCkNDX7hmu884RPqDO44Y/EkDWjc5fVbiEYNI9509QF2vyn3HaMuCCTJFICAn9pPoWDNcc9FWerxyd+CSRhldHK5f9tynWrijSry4vYkc9tf/scc9AoJHQHqaPDdXCnOJ9aOz6Pc0Z1QmvEpFDVi1z6Z4T+qMjDqL9Z4e2DMZ+TONrJABKfEGCb+bXKPRucUsyK1ZmekqBwqhywqem1GYg7rc7R+XGq2Ub/1mmLYMxevcGCfR1acVvu7hwpWKOtsT7yws2eeVKgQeuanJ4tc7FAf619xiXJqQb/1mhLcO4Z4MEyiquJ04qs72FopDQPIWxY6IRUnHaB4Wk1g4pD9xz+mnWslMklv9s05bByD1bSOBX7vkdLRkRAkC5XfigzS6V8sN5xHHuWviyIaD4RBHe8aIRbvxn3txbIvdskMCg3XOSC5MQt6TkfIjLjw7OiQQP/OiIBQL+4jRZlfn7ZsTJyXw5tfxnusc9W0hgN+65hRfJStK+wTEWwv0EX5ET7CidK7JO2L+OkX+LfCTNn1IrGrBuafcML2pBQCvqDlyHs2FY6GEVB7eBlPpczqWlwPG16DHAMG0ZTEXPXTQ6emaTckk75H9KvHhRF+0g3RiaXAZdMgUUTePULOEl456t6NkQlDRXRIqL0Xsp8dNfNGQDt+J4Ss/iNUX6cLCM3S7pda2TFT1bNDp6VgsiTu+lxHcvWHSDNtW15kk+IyTReW9Y36yw5TfUkoLVNmLDqT2rXeGkTMINkfsp8YuJJoy6gxc+1RRRQJExXs0aZBavbQOEXJ2FhGZLx/nL0p4jaiuHPd34ITfLhnoquVcZk9x03vP+dV5Dz+PylMdgesmBw5DaRsiWSoOkiXpHakq/jEkMSE+S8CpNkc1R1jqfsMHUzmmDArddBKi4jS4L+A1shPPEt0b3rPV5z/Oc0aGhEytegydoyYGyciZIKtiG13vxkrEWWAql19A0mA6OhkzQbsQM0xqsrxqgaeklB6YxI8AprFiqHarOGf4sCI+q22MmoKBffouhdYkpHXz+Bcgk2dNu9QM+1hyRvPfcADvVnVrMoI0sv2Oesdd2ohzMWIk23ECfQ5j9bOHynwUWj1JXLOk2rYq9uwTZdw6l+LwzYK7IGi/C9/156l94EjIfDlj0GOfPnGvRYfMC+dusY0/3IABwxkuc3wYXjS78ZZt/ShFEm9ex86++DgLre1+d9mLaEAwirrNajyxJXowr5dQ0ZPDeI9Fpjt31yt1jxR6E+AmCLuPf0/jcFYU/3gq9WOsyDRu40VCLTwjSHw4Ye6v4dPBwr/Rck/OnpnrhkCG9SbCIctILHSYM3fPaJTqvbLpKQco4Mv4Kotpe+Jxn/La9dOzWJqE8bjd8O/d1RLCdlezSjX7W2gXe1t1l7x9abWudG2rT3tZKdil3y6EuwOZ2/we0nvXokFrosQAAAABJRU5ErkJggg=="/>
  <p:tag name="POWERPOINTLATEX_PIXELSPEREMHEIGHT#485F7B327D5E2A3D5C667261637B325C63646F7420496D285C4465204C5E7B5C616C7068617D297D7B5C72686F204B5E32555E32425C776964656861747B5C616C7068617D7D" val="59"/>
  <p:tag name="POWERPOINTLATEX_CACHECONTENT#485F7B337D5E2A3D5C667261637B325C63646F74205265285C4465204C5E7B5C616C7068617D297D7B5C72686F204B5E32555E32425C776964656861747B5C616C7068617D7D" val="iVBORw0KGgoAAAANSUhEUgAAAWAAAABzBAMAAABUesX+AAAAMFBMVEX///8AAADu7u7c3NyIiIhERERmZmZUVFS6urqYmJh2dnYyMjKqqqoiIiIQEBDMzMxsCCPHAAAO4klEQVR4Ac0bW4xkRbX69vsx01v7lB22uQPuSogMPWyIENxlGuODIGR65Wc3anrkT4Juww+IYDcixoC4A0YSAZ3WDxKTxWlQRHxkJgpiZGWawAAqZhqQRwScDkRJRPTU41TV7XtvP2+PU0nfOnXOqVPn1uPUqXOrCdkcab2LGvku9I0mpxa7tPhUF/pGk79gd2nx4EIXhoDJ1n6ezvYRG9smCZLPdvFld7tQQyKsjvULVKbVJS++ecRKvjXJdHPjb0hRLJI0ZBY+Tulltr+Q079dp9sff/z3H2vmZtxc2V2IO/27dTpx0WNyiZ2zM79vByEJRo3iICDrcHlh9e7jdHsnGVW6wMiJxoTNckcae0EXl+ksFhK0QkjxKJliCGsC0UHkcabrMr2/g6wCax3SFF3hufmozehSjS5hoXUyQK1t5E6OqB1DfAB5rQJCsrRTJxSpaCdJXcsnnDNUqFNblqzmIkCh3eQhjpg0hkFyDJxlxWQoiFH3FkNhMrJkUVM9juLjwyF40D0IpfiYjO1IiCGJ7UTC8HlUiAzRrb6ysmqGU5pv45o0qiWo0ivE3yy9J73E+cPUbqs3eHFyhteN05N8ZUToKYIWpnS9jas2qxEpyiYuT1WuejR3lyzXZyQwfLb8JZsJSeKwe0iM0i0Cm6Gunmou6QppPUoFPtHiFOduYUWzDQkV6CKTkNDzzyUwhNYq5nqrhPkGIW1ECu9jUmLKakzLMXLJ7h9RE92ScK8nJatFZwQ8jnNDkWKmcanSEhKqXMGYtC6EjLvMC3L2nVfpGquT6dDDBZy5NZcpGVPLDGQYZniSz+b3lMJx88VYe4On2J4Kq5xyjbYWiWY4ocxw5vrcTzh92lyq2gyTFDOEZ7xE8/uEmIhSXYsdDoor0+WWg++yTI8J4vvpF0+9ha+nZXNumoNUvty6+WW7eOERUYPv1G7JQ2Am9Qpvl5KVFu9D9GpByjavAuCnrFDbIlDsmdVmGKbY9bnDNonlFgTdwmUgigE8O+x0EboNNrlzL6aXy3bm+QqaZ6XymsRBFtFmWCMR0usRMUPmDbWrugRFhTs8UZGUpLBy8zaUGysSCVmUvZhfas76UQbDR+iLvhXH6VHo4bebz0qOFrUZdD17oIVmcEjYGwa6U914Mze1f8w0Wi5WNZt3CJgW8+9MXHINPiMS3D6wd8HUMguIxLy4BaFg8jrfmYQsq64OERwxL14mK3eNiFiehRIjmjoW8I14rbZHwArH1R4K7aSoWYKFJW1oXTiZYzANrJvKfIJY5loqulw5Q+lysD0stn4pP06dG1pTKIqKT8MafPNnP+bMDoX15v4tQ1MJBqtwxpzB4Lg5imHcUurUZq0XjI40Fc5SNZNweUplWRaswtV/GKIJue81s5ikcn5TMTXmzF3WmMMR5VEn1sz6Ai4GOSWyuby7BYWJU9FWWA552fRjDIW1GY4uqMoKqK8pcHjgILfBWR9B48JhhpkiNC2qkYcK/KwpKmozPLnuFmXuMG5qfxjreZtVuMWn1rRcgjE5R8umR2nsB9oMH/eQFOROl36SN/Bxj2YYap5WOGVM+jY1VJj1o7GWlBkOb+f8zofT8Dhp/ZY+Y/Mal/nUK1NBD0lrUZVWLlqCCoWtqpYyw2kPlyLsNO2q0iBATHSwpU68bUKa0i2aZM5YdpaMy/J1jK+qd0hlhucW2yRA0Wk43fR+MLXP/4ilKz36hYkJo5c7ycxbvAReJF9T5x9l1JAafmWG4147dMq0haxiW/pNW7lDEbYJkbZ4MynzOsZ8iWkbQnyzwHmGOFWmlclIyRmTaVLgaU9RxUdEGDkPHKfxuDNjDWtye01XuYoKr7hIgLAuKNBdTzDpMKonE+spAOITN4bvfIXjSErGrhjfbmj/nTubeKBidVQK6bOfCCPDQoiJlo8CUz8Kz6HCs0q6AdQ4VYx7YU/+RInRvt5841qbAWzCrPNcSQF+Pa05iT+qenGyMPKOT34VOuPWSyi99jGbnE7ITmJVNHdAkHVF85cuUfUZjjr3cZ3EKzg5zYgWxHZl5ySFaZ87RLaTP/qsIaec4UvzKz3JaFYMNhW/iInR+E9u6bkP0JLBMUIwZJ7zfdtJOE6MdWoLzjHppnxt1+qbF/pWDpYQ6Wl9R/Wag+ZV/GJSuinkHC9TGKyiSlojr0B/oLVo0HQYeZkucHyi+MZLtsExUrB6tAfxxXWDKaUc5znhpiQbD/xlfmcvL25IGRiM9zCJM+gv8VbSKn5Rl0eC7eS1cF0bvoF16ami9Xx3tqkVk0c5zpb0sH+XJ7tJpJeRMsUMDE+Xula9wTZZqnhM0dFQyzEEJvMI4ITyf/yEp5yzpoYmIaU2xax0Wf0kBIuvLnWRN28uOULqeOw2von8vIuIQMnZxc7irAecdOU4h9AMO+mbraQcZ1KVZnizadimT4T7ocwVlma4jb7pijLczP1W21u7g+jyyhy/9nlzjxoboq9LV1T5FO1N7n3emQ61M2xoWcUvtE+xoe333ZiKXxifpvsWspEVdPzC/8PVRurTtS3DDDtcjK4VOUOobT2OtsiaNM1wievQ12PjFVZxDvPTdF86bzCzDiPj0S57xRuHN1iJfppT3rA62t1we3juVYeIvb9y2OE/zzqoG1xwmWEWjIzKeIzUZVPtdC4z3DrGVuIABmODelqZ4ag0wwU4bVib2CS7zHCBfTrZvAprM9yiJT6oZ77OYoprHN6EDwwjsxtCMHllykjlsfx/zhPP2FIDFkbewcPNF9xE6ZffQsWiFDkQM1z+yF+f0b3RLqojkTGHi+pyU5lv/RC8h+/ZLM1IYcanEonpPbNOZcnmFSR0zuH/fi9X4RgR5WdUHvnPE2IQASvo+/efzbn5w2LBbvkx+MPcdb8RXoIDEMzm6bw9FQEM8izwV+dxArhqSdmXi+dAvTr/yCQ/iCyCYO6FAJsmAhLuOsq05xpsvEBfOqtIn8WiR96kzo3Og6UDil0g33E3dAKkP1C6ejuJLQA4zWeZ9Y2PwvVzfms88R1Kj9xhElkNoOfuht77bZnKw/0JCq8UnqOfYmSflG3bmn3Y/NAqog9fuB4CphALAcflfEvom9HL7GOGgwjlhPyYFG6I3fbfXASxLqU/AKpfiqjZ7MfRCa8i+mQKTCTrXJiqEfldQsdKSWumnQjlJF7PnOI3W/fRrwCSpXtyxwTg+Ww4o1mePL5IdPtI+GmbMU2y2ZCRURrtHZJlQDuJUI7jFpBipiGi7rrBx/dOK6tm3mkAMX0ldfq+bYbXy34EsogMOWrvkPCP9g4i8I3jF6IsEzN2IZcgHv8qGQUN3lsBeL7Ll1LN7obU6Ttirl2cw8o7JORhVReJgJB3xpg/05sOSf5hZpmvaSWwL0Cdvq+zjXp8XkBZeYfEYmtOJCRCSd4ZY+6B64I/sjvyCFe41tvbOWpiAYOgB0qIYfncSaKkvEOS2KroSAREGVvOaHOi+LyABF+MjlsjXmwdcPJieMZxUymLgUbdb6kVFKKIgMA7Y3CIkK+IXH75KhDC6rK8H1cHvLwYft+6yTMFS54l7R2SdIlj4IFEANWdMdJCc4FcfvmBqwk5kHO05sfqjRdmeO8hB7U+I4oRuS9AKbQkUBBSn0FIm2GIs1cUtjNw6YP30s91ZnFRs1fmDiOSm+EsGyidorjAorgvwGUUW9IVEcp4ZwzuFuANl8R1zdXO/ffuRRUpqtcsXPz0u/X7JTc3w8uLjrqfzctiuxlmaEUEGO+MkXKuwmiw4zSvOfWWnQIO7Mm8grTca7gZjqlvf7yN6JPgJPBXaOG+QMiDsnlNBMS0XJzfpFcJslVktw7rs/C4Q2ACePIbRAk6w0Wxi+HWr5XLzXHMIkdKDCxILgBxyDURkOLO2FmX5C5n3JAOTNjwbG2Hx4vwCyZVedtyVbPT93uf0NYLmogfhUd6hjVWVBEPNMMGEehl6Q6jvlbzBVYtTW2SWWFQEMkSt/Ya27gwMMPJV0mDLmnRc7+AJBZ9E/cFgmbYIEINaYbPa3A/j2laYXJiMDDRBQACSTJO1BBjDM7CFTYM7aKSLS8T2YDI6htI0gwbRKArMxyX/4CcgzMJJHbPfzLPwQAeLSFU7kwFenEJjKw2X7AF8MRaSrrMsEHkdPRrG/wOSlh+nE3AfPO7Ksnk9peKvGstqXCR5zG8XucUFdfvUbWdJF5SZhiGaAEwURkzy4KH47yj7FG5V5TF3SU424jNQVzPhvOn7SFgXPAyitcVVu0Ng2O/BkyT0sqF6dbILKsVRJKHn5Qwvegs1LX9MhqZ1mb4YQOtwGlVK8TF4f/EQOGpdcU1JBAVIaO0GD2M6C97BkDnlUKGN2y0r7xhuQiK0qiAwkcMtuHAkLgNMElLTA6e2cbVXQZTek1YKUAlt5h4hPX9ePFnrIbcPsF6rCDP0HlLnAxk56Cz4P3/ujm86mA4l6YCqCD7Z/caEHDDhCUR2IwgBXHzTF5txzMbHMlsUxUB65PMct5NhXPcbsQW+XJDKxju1ZvH6p3yOj8ZhPkiMc5sZbnAHVULaqNbdeBlIaPmUVa8r9yMYEPZ6sU/GE6YVrymrM5snieGFnZ7bM2rsZiyemOiS8vymITd4VWpX1xCiK7KK4nK6xkDr82VxnHRzXtOyTG1oRfFEq7uFCJuk+PnEjgAIkX/DrXCMk6inYWI16k3IvQgSY+XASm4T5C98i8UaTGFUq8WTyHJpQG086iSpncdI+Q92RU8wMS5EhR706zUEL7CHFTxSMIbBpvXlJ8DrOYCsCWftqsnkam8R40BUCG6/0/5f+YqrKqO6JPwCYhCn+2Sd5Afb0+YMSHFc9rblN4BV3kueLSJf3cl5+9aDz/6yjpcQz/rKcU4HFDNkTMaTy9xIXPcLeOmqaY8NId4+HPg9985vst2IEUB/oaHaeKHiv6IvH5+yY4lhRsOqMnVxqSoiD4hH2Qx/SfcojN1Sl/2HFzrVlaFpbfc1QLECDPcu0DrndHq000TK0CD062tQOgZT68sENGjERKTlnU00kcgdcw8Ho9AfuAijVh04LJHInDZ8Q+LkTQRrNCa3JODlTpCabcdGqHwdtH/A7oX/Z/axBG9AAAAAElFTkSuQmCC"/>
  <p:tag name="POWERPOINTLATEX_PIXELSPEREMHEIGHT#485F7B337D5E2A3D5C667261637B325C63646F74205265285C4465204C5E7B5C616C7068617D297D7B5C72686F204B5E32555E32425C776964656861747B5C616C7068617D7D" val="59"/>
  <p:tag name="POWERPOINTLATEX_CACHECONTENT#5C626561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5C5C0A4D5F7B61657D3D5C667261637B317D7B327D5C72686F20555E32425E325C6C6566745B4B7B415F315E2A7D5C667261637B5C646F747B7A7D7D7B557D2B4B7B415F325E2A7D5C667261637B425C646F747B5C616C7068617D7D7B557D2B4B5E327B415F335E2A7D5C616C7068612B4B5E327B415F345E2A7D5C667261637B7A7D7B427D5C72696768745D0A5C6E6F6E756D6265720A5C656561" val="iVBORw0KGgoAAAANSUhEUgAABP8AAAD0BAMAAAAWOJ64AAAAMFBMVEX///8AAADu7u7c3NyIiIgQEBC6urqYmJh2dnYyMjKqqqpEREQiIiJmZmbMzMxUVFRImvgrAAAgAElEQVR4Ae19DZAkR3VmTnVvz0zPTM/mSi1pvSttzeLdsBAhdqSQfUhCMYMPLjCyta2/NbIMPdgKGUTYO0hy2DrhmzmCMw7LcdvCsmUMFzM2EicQ8o6MDMfPeRojwAhZ26fTGXzgmzkkbIMgduAsGYePu/fyP6uyuqu6fnp21BXRXfn73stXX2e+fJmVTcgZfm1RvM49w1vx0hO/wp4bPXHGt3yLNeTsM74dL7UG7BwA7v0DuN73Unt+Z3x7a/jY/mAn9IB7zvhn8RJuwBCAA3j43qXi8gfAfJuxHAJwAA9klZvf8P1UcwDstxXLAQBw1M9WA1uZDcGjn8lYtIiGVu5Yo8c+DNc1dO8RVaYo7orhtggMAIBbK9m2PDsArtL1bEWLpLZA51jelfQCVaY47orlNggUD8AH6Eq27c4OgB2aWWfao4mLdIOV8Bp1XxYtjrvkuB3uBQPw4lu36PYF4Dw9WtAz2aoLRst0SbIsjrvkuB3uBQNwnn5xYfsCcGr/RkHPpLFPMNrUo35x3AtqZCw2BQPwqkvIzPYFYCyNZVGoRM8WZGbo7iwInrk0CgYgKGoIQEJG1dxjtrBRf5tidAjAQTyYadXvrRb/AAbR4Giexbd/2AMSsoueFI9kjR6PfjgvhZwhAAfxlGeFG5DUqJwOD0KM7cBzCMBBPAXpBiTj9JxB8N9GPIcAVA/j240/hfBHVDzHwBYVxDvKJVD5QePJjRxZbgfSLg0PASifzCil9Sap6qUxmZHDvbGXE52mNwrq1cYLB996fg6sthFJp4aHAJRPaB42p5x9cP6UjOd4L9HzGPVK+4DP2Xhrb4JAC6cmt/OUHfjt1PAQgOJJl/a/7sd/7TEquqZ8H/8os/y8Z9s/f0QwunKvD6FNdE9fJ5J23M2t4SEAxYOewt6HvOKzRTz3aehs8Tpf4s9rXIt8x6lPqutFSDAIHm4NDwEonkUJ7959vojmehNuwNLd9RXOZ5w2MTAF3pmJJQztxMut4SEAzWc9Xsz4p9yAW2zkJaTD9yaMgn96RvaKplw7JxzS8BCA5sN9v2/GcgsrN+Ak3wtTEt7ACiwMX5Mb121BOKThIQCN53Lho0Ykx6ByA47y6fCE2JNVgyVinA3v3Cus4SEA9dP2ntLhXENqN6DHV+JmxK7UEt1TPpkr5wETd2h4CED9TC5b0uE8Q3o3IKEUTb55sUEfAHhoI0/Og6bt0PAQgOqh1I6pYL4BvRsQALgBvNbEyhwA8BP5sh4sdZeGhwBUz+S5pgrmG5hSuwE9Sn3g1Rbub+ga1/NlPVjqLg1vbwB+5PGnjvfUWUZvxVWY+e/1ZJe+wKRSepXbgGJljpR4h9g3h1jq6pt6sGJibk4NK10EyecWT7Ah9YqPf/dO2CDQ48oIgA+jNUZ2se8eHFNmyzkHIRMcevINkVK6Q+biqSul8Kp6cm5ODW9rAH4B1iZaP6KaHBHIBoBV7oO+OoJJlsmrfN0DSG7SPUi4LdoINmAaPvHUlYaDWTcxN7eGtzMAp5agwbPMSjJbHgxnA8DnWddXOjdIPYd4R+4GJG2+IX9LcC3Rs1Kwi6muFBzMqsm5uTW8nQE4cgBaPA3ro92vTABYuqH+ArBZWO/OK5NcOeeAEZjvAFwQGwFvSQXAmOrKpAmEJOYWoeHtDMBZdJKV1fs7UZrLBICTn6+1P/fdh9TgGMUsg3RPzjm8NXqa0RvnXeLYjWsXkNGVflnEVFe/5AP1EnOL0HDxAFzQh1EE2hSMzuDoW+0pYb8A/GOT31cJuQw2SOU1AlfZAM8Z8t2AEL5TsvMaSxAdfcJfOJccMkry8nG/Y6jLFCMu2YhyiblFaLjn4zX4v4wdq3iJkZI4+PIP/TSl+/7Nhx1a5qc2MuqMESG1nwT6ZdFLEMLZX3ppUAALgAfZxeTyMMgl5LSRKSeCqSUc4OVVuxYSAIDHZUKcO2Nw0GdFkRcPaRaaK5k9LQl6V83Tc1GR33qGHpBqeNWBjdJH37xBpvde/DlZsMc9zNypLqDiFKMH9WB2em5RGk4AwDLuoYQXJ4LCJYnPMhLOB73IsphLloVOcrrKBqyKqpTuR2tNXyYAhYys7ixWmGPlcDM4AB933LEL4WABcKIJKf+w/2lWOu6XosrBK5wpWoQO48VwrgG4zCXA7/sl/uBVqMbNL/rA9+p9KzG5u5lrk7mHGDG5yGLpuUVpOAEAvVt/i9LfvesXpFD93D3WJfHvQP3Dd6zRfT/FqN/aoft+Uzwd1tWzore+gdbvglMdP7hF32vWNQHo3fp6Sj/+oI/51Rbd/9csRA7/WovT9t52NaUvQv5hQs4nXhPL9X0dvgOo3vUWVv8hSp98BwsxNX3sQRD/8Afb9ADkA5uRU8gRr8N4MCVej2j48Zxk327mcPCJz+n0ECMZM5IftwQARHtMHuqUUP54xReUMFXalFU62iyriD6m1KYbMhvuJgAtGef3NlWxVTmXGaWsS+o8Ss4mD5yl8vsLKKpgKfyeIqHVtMjsh6l9/shctZEOcIq6CjiZG+rKVoy8uKlnrtrVJTBGe3qFu9TumbWsTLCaPDwKjg5YUvXUIv4hCiabumwAahm9G1ZUGbIsX8Cd4ps/n6+vfOGV9JQu0FdIUSWHbtIEtAgd9kOqtW+afMeWcLXoYmlDLuamurIVIy9uiQA4Tvek1Vq3+mtsbxKWqCo+h87TNablSVJj0pHB8mwAahmvfFRXJS05NE2KnQC3HXjyhtcYBfoKKqqlJ3xNQIvQ5v6Vytq/PHO9UUAXTRNyMTfVla0YeXFLBMARup5GY73q6vnNmOLTmtO11JE+NbpfpwaGYCVj5XqjDFE1ZmSLr1D9rVkuIuz5zgxF9ZY5I1+J4Mm3PEtr2pAwCsYMJmBuqqtPMYrlRuTjiKWLhdRjVjc2NW6dYZHxJVFw4hwRwJt6lwd2MRnJdg+oZHxt0yhTEWsOhKyKMb2ydnOCTmnyhEFMBRXV8o0qDQJKhKrsqW+rP56it43P3FJXn2IUyy0ZALUdYOo7q3BZ+mXhEMumIPrYEYP6opx7lHRfCdk2AKWM0/caNcmYot2hTcwYbb/3S4vqvVyzqDM8su5KVlbWD3wzW9mywt4kd++98kP0abNIonB85pa6+hSjWG7JAKjsgET6i1t4Qq+ELvi80sRnCamozke9y1OVQxsrZQNQyFh6klMQ3+OKdot3np2zybFSS5maVmFHZOSoIxFeJOcErjxl5bakLTtOd2MGvO676/irqG8VShCJzdxWV59iFMstGQCVyZNAe/GLjsg5BiH3iFrYs5TV01Xv8kyo/gzL2QAUMj5wXJDgN0VbmmV/coScR8qnrUJdIu6nIqys6jG7puqfhb1Z/T4ZWUrxvmVs5ra6+hSjWG6JAKhMHlvfWcU21aIb+QCnOY0AGZ8TDPS7PJsaqpBnAVDIOBZ4u3FB0q5Is4x4Sfwi7qcirKx3bwgJ+a2ibFm97D2jfkVW0XiRuMxtdfUrRrHcEgFQmTzx9Ja01Dydk1WEu7HD/s+zKVKVGxB8KjINsywAchm9T/mYoy9lD41xNyDk1JI41d1PhdubFz2q+WBI25vLSs7Nk3aZRLG4zG119StGsdwSAVCaPIm017Nw7Wv1j7NCa3KOQSrctBILt74goU72nrL94RYAuYzPBzscwx7itIHm7wu6cW7up8LszZptbeIRQ2cJktpmHj8eh0tEmZjMA+rqJcav3Lf/b10M8+Hm4sTSkrhhlGMpklofGaW1T36rdS9WVDYLEW7ATb5uL4nukrJu1ZsyDe8WAJmMVfGWmS6laI9IIjovTsj9VJi9uXoiQEDZm8SaKwVKJYjGZB5QVw8xHjjwlsOt4O8UhcqFW3RrkzyPzTzcgKvnQJ+BgKnpheZxl2LADbjE2vF2+j2rPRYAmVnWkdNQWU67GLVZJvNi3Z1PhdmbU6q/k4SULavtTZnV3z0Jc82huxgX1TdA72iFjB7RdTCUBzebgxVLAsB5uZ5qUUgXqeK4W0HrryzfDQMdrLiILtImJF98dT3gUbMAiDJe2BBQVVTK9DzxF9EdRkRlxA04n0oZTAHvPjWrkbTm6bs4s1cre1Nm9XdPwlxz6CpGqX0vlKyh3oPvAebATQsVDiUB4FqwYwmTg51xDT5wyu+67yql0hbYfANntRPq34PIgrPOliAZwJ89BK9Rv3b9gjVLBl4TUhq4O2lDma6X86lM0D3kudep0V0SWNPM9si0VPckzDWjrmIc4o+lBQI+rKuwUA7cAhysaBIAhlRtURIR79Nfti5zlT5c3mucxMT2WfjnLbtlvnQDyji/CzfgT7SNjSeYY/WAYJbd2Zy0ZynQpdKb+Ca8D/fpynQ+FbA3R2+EN9tWuHzym9YFr1W6LtNS3ZMw14y6itECwwcucMeTT+gqLJQDtwAHK5oAgNqQsiikikzgCMxfjN2UO/aIdAPalJUbcJri8KEvE4Ag49S9ZDRo/Rv2UBLvn+bhfCpA9as+WQyoUKtJLcZqOn2FEjDX9LuKMSV0vbiPePDbt67suVnkg5GA9oLZZtxYqzWTU4U3uTMOVzYW0SDhl3ADyii/azdg29wLY/eAYEiiE5tyXCsC83LnS7+uTOdTmaevP4W96wWKDwa0mrib0MrsK5KAuabfVYxZ2mQlF+rh1aDsuWmhHKEEADTWah2E+ktaY1jzEIBbCjTCDRigqNyAANUlM8/sAcHYOw55ncB8XVmv/boynU9lja0ITqmNNlworSbtBjTFTR5OwFwT7yrGmvgJb1Kya0PXYaHsuQUY2NEEANSOpcqGTSRuTFvnlBt8Hr9VcLrYUFus9G5Ak7DaDQjvPRw1M0wAiu5oltrmv7JeXa7MEVMsEZb0u06peD9botSXxfGu1eSyNx28gkm7JbU+mMuq3cVQbybPUv8Nskpu3HBACl+SbQIAKkOKTDZl9WR3UwymZvHW+Rj40kqGG3DJRXZWDdEjtuvNBKCQcVy7dJBUV3sIEBO+pAByStXez2dW5pRKUm0pwVgtpSbn0nmYVShFAbAP5lJuPHbmNI84xChLq2GWHlSL5rlxywyAypAit+h2pgtNcNtsHKaLoxozajegRXxRDdEBq8sEoJCxanc+Xe0hi0lUxDUuSaqBya5SU7/2ZkiGBMx13W5iTPCBh5BZetGSrsJDmXMLMrDjCXpAZUiFZu42yQSxEe5ZnAGTTe8SIItOCh01RM/YA6wJQCljQ1jZnJLLHqr6Ti4Ria6nIqnuQgNCX1IEtVtQZ/UZSsBccwiL8Z37njjO89UBhbM0fBpYRtyA051amuhQAgAqQ8qzp302ce+/WG7AL/+hnW3HNussjp2bsaQlNmPZRdUxorir/qiZZwJQyrisfTpQ1GWWdcTDMClFh11PRVId08YDEpAiANd1TjDxSY68mvpOwFzVCYsxfcx/db3JCozIWdysHIt1PedSXERTda1wo/FlfV8XiAzFB6A0eWC/0XokuYQrIfP8eIw1uI3JYYFUg54pxk0Zznik8pIpgAFAJaPdSYbtodprpWPGpBQddmFAUhXn7IrKSgT1akjykxwDcsRnriuGxfiaD5rjXceItFpnHVrIhhtIgn881vuKD0Bp8oDlMId0f7T9RdLEAPmTxps3WCDxVwvcL/hTAciVFQAnT7noVNVAV6N2ywwAKhmnrRXakD00Xv8/DtW72Io011NRVLfMH4QSQb2K/IVYx2xmwlwTCYlRQ1VvcvfLpFy8mbU1yarHb2oXbpg17yCuq8hQfABKk4eQ1hGoXb25ecVXYSWHkLeff+THnJ2W5BF95yPANIKhRqXn5BlneX2y9yRzv+lCBgCVjDU1JmA5ZQ/h6i1enl9LD0BFddM0CZQIwNVHXslPcsRa5uWChJu5rhUSo4yuUXFwB1M4lp11rO5nwg1ol36Wt1/L5AzFB6C0A8gU2203D+8LNfBXNVbfIOR+J/FeiRUOpQU2EDeEKT/qtjCV4QwPFlRpXAYAlYz2Cq1CozLLAO/HDRI9g66noqhaS89aBDETT3ySY0iY+Mx11ZAYZXzSIxwTFaHBSiMmAN1N7cINssY/xJnpUs5QfABKk4dsIeyqKPoydnzzCJgvOon3Shyjb4QiJe6xmhertIsrzmozcpy7SL1yIcoZANTryfNGw7Q9pHc0pgeg3r9YNpeelZpqYoWE9TK9j9l0NponOgAYwVwTCYnhPb4CPV6dl2jtZvd33wazv7t4kvrOhBtQu2Y0YwAu0zkm5ANsGJtBuGwdxaFzCTY19jcEj9NfP07Icxx5k6AMuKaYWYgh+1oUjpXRRrDvMgC4LFEKMwDRoQKVMeViXFZ10wNQnw9SoUI2lFiqSb0awoa93sds2q21Yg5IRDDX1UJisKxV8SPnJ3jc/WiFHveu05VYKCNutWuzBeDLnqW4z/KqW/+RMg9HB59v4zSe4XzE+7v7moFWxIuO0Eu/eOQ7dV651HgT1Ko+zmMBAsj+dtjmedVHG/T7gTwFQCz0yW+w3MvbtH67z4J4IuQ+dhbaVb9I6T/z/NRDsKZKSg9TeuwSLpQSofTNeXqAcQ2cG8nLJfoOQSKCuSbqEINlru3hZUqtH5LLn/khdCH3Pj+nq7FQRtwmm5kCULzwwpeNmiAo2t0e9iczcGTlB1aY6Im/Furkx9pPyMoX0he/+0vt77mojOn1qr3vChaQABQyLkE+L7+bldxidc/Dnwq75lhq2h6wI6lin4cXoypYLMGTZYlskoY56phNVizhVwgSHUYcmmQx11SjxKjQpihUfaz+1DsgXG5/UlfjoYy4/Q7JFIClt4lNlnB7BAStohnL7MBN0asH2xEnvszdgLIoHPIY3G4vsjzFXnRgsgreJQBLTMQHfUjyWHADQoRczsJvAVtT56PlAD8edfGDe32Is/Nsj6gMGQg9FUWVkJcjXVSKycLIxwwx/cSgvPjJuZdglLGX6eF7TOa6om6pJUZp8fO6TGQoG241XFz1TSa8vTCKWamJXss0yJXx+U2hSbuqfuVGdregpzNbAXvv4l8OP3pdOiokARiV70y3ADjKehQ2bRnBYPiN4dBTcRKNTuwEWgolFxlT5lFgoZORtdMyF4R3UWHsRDJiGdlwg/0qAQCuslbi11NNQwJjsmik9gyO0Q1CJg/AubP8pY6eFWSB0j2UfsznMc/e1SKLJL2nB6AHp/9SdqouqbyT0k/cHhLBfWJPqFhUgnlupCxz+I4115HEMtu4p2SuKUlzW6c4Qtlw+zrMTO0esALtPYaDxTV0r9HP9AlARnzmbPIeMnMONqLmaIkzaf7Ju+6Rk9IqXXeWSZiYHoD4Xh7ripAzvicauiZOh5KSJJjnRup6C0r5xpHEOluFUjJXdMBlFmO4yoRbZT0EQDy2bo7JcqW5Aq10wLJif1UQ3Z0LyF+RSdamWyAa55rG0qvipY6pgEc5DgFHmSwAqM+xIJtzDh4pk1pOmoZTKAYwUorAqgtXVxakutM4tOEA4CIOm3B5jbrPAvjVJwBJa4WMNfaAqVnB5cUyelDiXMtNKFUT3Y1akoxTM7pMFgDUK1dk1Y9m1WeOdW6kpqGW04wjiXVuHqGxfh93UmH+CSoEhmBCtnDOgJd21/YPwOf+ovbn4z9y4QpQ+z75+zcbgzpjEfElDh+f5/5ix9Qwol7X5CwAqFeu1NFwXXkmy3zMrR61wNV9f1EyXlGlx16AnFG6Oyo/23Sca8Ble0gacnK3adhe/f4kvH9544q3dT2IXXmsbvzjSvd2TKyz/BG6B++r9tttLKuPrywAqFau+l3W7ia3fW6kKqlXCPWRxCoz88AieiqrXPGZEw8RBG/LpVfQbzAnk8xU79WCU0r/DvoFoKSa7D4zx8pP800Iy/YPJBkpXToLAKqtVcRzzUE0s35CP/DBSDkVqql3TOkjiUOFMkuYRwDqTZeZ0Y0mNE19K1O/VztrbB8qFoCr/8RkGuWetlsetQTsN5IFALU55n4ntF/ZsJ59bqSmZNidC75Ozim0cAwIT2cz7YsnYhCA+r3aVQN1RjAe2VSlxB6Viv3OUCqSYNuy8TwhEXYuj66TpzlmnxupeeZrd2o+PMS2+c4a089ggczjQQDq92rXjGWoYgG4zG2Qin7eGTS7LwC+mv4nX/M2zbHwWKnL9RMKnBupSRh25wd0al6h0lNHSKkd11uRgRQHb6Hv8k06s8INCF4QOR2G7GIBuMAH/8Bbk6aUfYT7ACAHxbpi1vNoOFUyeWCTTwjDFeflAyHEeRZJuEaqlPIbv7J1vp+KRJLK8KYMtd6LgLXHDU5gnBp2drEAnNrfRBkC75Fxsfr+7gOA5CBw83zFsufRcKpkhoE1+UDkkcQZ0naRqn3wV13JhaVtyfdqO3RFMy0WgILvtFyM03KkCPUDwAC7Ys0xwVwPRGPrAXl2ZLQhVjun6Y1G+wYCQPulSUOavoIZAFBv5XcfDdeXXD0q6V31ZDxru7MH64Fkl8SAXGkf8A0BBgJAsRJiiJEmmAEACzbHWGvztDvTqDOvuqPM8vOebf/8EZPFQAAYOODPlKePcAYALNocw1YOxO7sQ71ZVRHbtGngD/oGAcAyvS6rViGdDADYkPZxEauyou09jyTOUkfbgJZwA5burq+Y0gwCgLNq+mdK0nc4PQAHYo4Nwu7sW8cZVFRuwK29vkFuEABsnWMIkD6YHoDG0XDuf4hIL2SYwmKxbsCwAAWnLMpuZ9LYC1O0I5q1edp0A2WghfQAnNZbdBf8DCSKRWJLPpCC3ICxhMqxkHIDjlr+6QH0gPPZdoAZ2IADMccGYXfmiK+epNVuQE87QKFS8QBk/43UU9wEBdL3gLP6NMH7EzBOVbTnkcSpqG+/yno3IBwZbThiigfgQtYL4ukBqM2xHHYDRmDBsDtnmhFldlKy3g1o/4lG4QCs1Q34Z6Lh9ADU/+s7ujsTkWIQ6XkkcQwaZ1IRfbyefaBn4QC8jPkAY7/GGUPH6QHYUWNCcYtiPY8kjtHyM6mIPl6vOlAb0Puyj2p7a4a6Sw/AZeWHXs26e45sp94d7z6SOLLiGZoxw19EA+knBjoLHv8sU+A1GaoxPQDZ+xJMouC/n2coZoBUryOJA8XP+OgqbYo2bFJzC3vRQ/CnfSbGx4QwWdzSA3CTcqnI1NEsBIpFo9eRxLGInEGFOmqUaRsb8gt3w0zxDtDLcgtwegDukr/OxY3iHmlDuEMjjiQuTpBiOLXl2ScT9tvCBfeAy195D15fOyvDVqcHIDvAGyQazfJ30auF8+Kl1MWVXiV3Qr76lw1vTf6HGG9WsQAU56CJvyrMSLHpAUjaFzBZOsczEikOmR5HEschcQaV4bsBQeA7+TvhSvRiAbjAX9Ch1nK0kqXPQAYAvKy+AcwfvrFPCfqq1vVI4r4obt9KeKbwuXhawreeoQdsR0OxAOxIAJ7MUFkZANBrHfiNb95jbRXPUMAIUl2OJI6occYmL8vnTmnwGJdiAZiLBjMAIKm2KLW3iuciqk00+khiu9yZHzuMB1Pi9Yjd/UHLhgDkj9f7puP06byffH9HEuctVbH0hwAsVt9DbgENDAEYUMgwWqwGhgAsVt9DbgENDAEYUMgwWqwGhgAsVt9DbgENDAEYUMgwWqwGhgAsVt9DbgEN7AQAXoCLPJcEGjaMbnsN4GO7dCcAkK3znL3t9T0U0NYA/M0yXifs1DMwtsXaMQTgmfbodgwA3/l1vP7Hmab/l7y8Jfbcvj73klfEUAFDDQw1MNTAUANDDQw1MNTAUAPbWwPinNfj21vKoXTw59R4yTfhdo5CBADndk6LdmhLdi4A/wCvlR362HZOs/4BH1NrJ/aA/pnykF7GVppe0muEI0MADg6tVWYE4df+FwYnxWA5Dw6A78ir4dPUz4L0v/1vWVDpTuPWN9D6XfAi2Ae36Ht1ySI4a24DDg0MgNO5HXGRDQCz/bfOqKdcEf+IV2rTDVmmGM6S26DvgwJgtbHNAQj/1urn/3DUobSH6LWSWzGcJbdB3wcCQO+b/47SbQ7AsnVGZ16PaZr/OTL+O+15kkcxnCW3Qd8HAsAy3f8ftjsASeevCng26i/qa3S/YlcIZ8VtwIGBALD0Dd/b9gAs5MGo/6aCU7kLYbjtmAwEgKCFIQAZFNR/U5UKGfG3HfwIGQJwoA9F/TdVdQeuicbS7BCAsdSUVyH131QTgTMZ82K47egOATjIR6L/m2pTTocHKc4geA8BOAitS57KDUhatCkTX1r3IQCdz7v22L4jhFRPOjOzS5ymuzmxKe0U+JX79v9tdhy2F6VvN/4UBPqIKdQQgKY2VHiRUjgMenVDJeQT2CXfeN2qNwWHBw685XDrVD7sBk0Vzp+Hdlb5ae9CmCEAXU+ljDtUXvOj4k8SXCWySZsV/031dvo9QfCi+gYh4/sgNgpd8A675kGrZx+ct35eQwC6HvLs537h1t9uyO7JVSKbtEVm+V18df1pQa/UvhdCNTpHyK4dB8DS/tf9+K89FvA3DQHogtL/xETxn4mu/KzStrCnhUvijxyq+0i7tQf+ECIrJtuGztRJFOUV/I+wpFRDAEpNmHfW+Vx4rZmUS1i4AX+ifZMg3zqHBTpwiMgncuE4SKIlZO7d51syDAFoqcOM3Jf7GKjcgNMUR15CpijrJMjiPuKdZcqyc8Lj19ltGQLQ1oeOiT+N1QnZh7QbsM33wszSJuOyUCfl09nz2w4U3+/bUgwBaOtDxbw/DGhK5WQXUG5Assinw2tiT9YmJbs2suOzjShd+GhAmCEAAwqR0VcU0AOp3YBkhq3Eqb+LnKX+G6QgO+ruPRVszhCAQY3weOln3emZpqrdgGSEoslXpsJHO0sPvilTTtuF2GVLQUmGAAxqhMefO+5OzzRV7QYEACL0JuTK3Cy9aClTTtuEWO1YSJAhAEMqwYQaLMTlf+m/qJ+he4DdpHR9z9Kr8+c+AHdiPKoAABrDSURBVA7PNUNMhwAMqQQTbtnAbx+/crza6lSAVWYDjoiVOTIrx+IcmQ+AdIXZFZ7F+UwAYPXTN79oCW1FPvL4U/ZwmcF7wdW/YCwCLiuLbQYRNecgZI1Bb4TOcbKz1G5SQmbdFZaQWPfiIe13K/7wEcy11xjPAACWPvUbf9eIHBKv+Ph374QtFsaVAQAfYJoqrxtUcwhWKV/3wMVf6gODSbrC2cAsmAf6+u6usL5IRlUKaz+qJKRX+Q/ati7OAABOHifkQvloQu37AqzutKx3jNMDsMY7wFlgnOc1JeccgLxzkdG07Phm6ZEUjLsrLAXhcNWw9sNlVMrzrFEl1lSVeAYA8CsgbIkZ6UpqHZhagrDdYaQH4GWNNzcJqeg3dTW/LENqzgEj8CkkXOE3UmmkAmBXhWXZAOLQfjT90g31FyB3Yd0qcgYAkJ4Gibdged51jRyA1GlpO7ES6QH45ebz+3/mW2JjgItrNmkzcs5xEcVWwNXazW7vvo1ukLtYsJ+vrgrrh2BkHYf2I8uSyc/X2p/77kNitVGWGxQAK/ooCilKxL3EfLTzuEfTcbHBqizW8Hl+agBOnSClBmySOu7gl2XSongWow3J6tB5SP/uRyv0uNf3DKi7wrJsAAw9R9B9fjIW0a8Schlo1R6BB/NesPfhOzqUfuyuP44juMdG31XlsbDrzFAfrFvpP2N5CQCoPAJVUKS6nvNxVA9qSmX3E3AwetmzlN4OB1Re9dEG/b6gWWr9kFz+zA+hw7/3+bl++GCdCIU5ROiXg6rn0D7m+bKA+YBr16IlFfpZJ+gBPdCWIg0sIH6J5JTsjnLgFfgxMCL80FAfwsjvUgDGswiOeTFIkcChorWfhMwyG3QgwC4LgAfZxdI9DIoy/ObdIKOzp2UI7n8Gn1rrSROTRm5EkPHh5GMxGuMqwO+971I0q4/Vn3oHxMrtT6q0HoEwY1thonpEW3sQt7JZuw76LA25+sShfcg9dFRUK8mHhvGJJnz9w/6nMWxcCQC4ALpiQwSvDq4Daj14g2qvIG+FaItVGN5bwesEJI5gQI680gZ0HioabQOylzsoHyNmkd6cyW1KncdiAdAsEjecmJH3NjiYkl3fiMvDWS6KsVSYrJRBW+dRgfyJsC5EmOW29oFfZ7dgagFQChK4JwBg5Y41hQegMt6gLz7oB8iljnpwaCj92IPY+1TeSeknbucU+bCCYdehomwk4AXh2+wBvVtfT+nHuZjVFt3/174qBoFNPtn0mmTkFDls5iQOF8YoKFkEY60wUSGDth6+o0X33fUWRvAhSp/ErhouW/vo1DyLpYNCzyeg2+5XAgDCA+sYnon30HxeGqvot1ZWz5HCT0kzHX0V/JdnHCrascZyE4BoH8pOlMzvDWijRVnC1D5/ZK7aQNCnuApjFJTRydhQGC+fSVtX1XyjTH9PymFrH3om4V/vPErOJg9wMMqy4XsiAN69qMYsUnqf8uOHqaZJGdOm4eacJLSpx361jVgdKlqT7gxe2gbgmHrl27thRZLjdxjuWUqtfdPkO7bS/pwKY2Q3As+2lH54o4WGwlj5bNq6zBUGFA/dJMUIaJ/A5louz/P1lS+8Ung2ZeHwPREA/++CdpBO/L3y44eppkmZED040Fj1BSGvsSRCOMIe5WF1qCh3XhgFfBXG3+MeEbvyUSMZg4fawiSsrP3LM9f7gdyk0cIYBQVzMTYVxspn09YW9Tn30hMiAFrUfQPL824WQxS57cCTN7yGl4/+TgTAL83yMQvJvXPc8n1Ec0iaMyIBRsg9su64sHcxrrYRq0NFW3OyHLvbPeAIXee5leutUhD56rzsOktr1iAeLBiI21NpmZkDI0la3uMzNhXGaidsq+dLntZdHeN6y5xKD2ifTP2umqpeoQ0nVTwYSAJAb8+Iouitq71DQZIp45t6an2/JLXWlCH00M3xiDxUdEJZijzdBuCCHARe2+TZ6rt21qpkdVv98Z4/VVWP/KUOGqEcGBnUWTA+Y1NhWDVpWydPBHljvCLN/vKNKjuofbJ5uVzXqazd3HtcSQLA6vou2WWQ6ZUF3RsqabIIzGuQS2RNXGcQXqQbPCYPFX3siJELQRuA0myZvtcuBYPz0qawqe/ee+WH9MvhwXKhuDETM/JyYGRQZ8HYjC2FYdWkbR1ZZwwDX8ra/IGvcoLaJ/fXxLRvtP3eLy2eH3g4qp4MJAHg1Klx2WWQ28iynpBIYpnc15SdWdkjCH7aJ+StknjwUNGJz8JP0/zB2gAUZkvpSVlf3R8AB8I6xqbo3K7jr6I+huNcdWehHBgF+cRmbCkMqSRt68jRIG+MS2vzylMqN6T96lFPDNSds8mxUks+Q1UjEEgCwMmVKWX3vZfk9S9z+rDksXUuLOu8floK3pBuFXGoKP4ay1ojwR5QaOOB47K+ut8Eru7dGKt+n4wskWtURq+AGwc5MAoKEpexrTCkkrStbgAKM7d6TAsW0v6uFUJ51/QnR8h5vV9vTgLAGb8sJwjlOaJMTS1NFqGatCDgBydg9f+Q7u8K4uo0AXAjH4W06dPwNT4ncvFm9YDCbBkLv2Q2dhLmMwyAUGdGsDLIRAedOMiDUVCEuIwthSGRxG11A1CYue/eUIKFtf/bhDTk2OjFcG0lAeDD4NUVT+xVYJBKC01Jk0mgLCfxsBa3wihO7cV/9ZTclBuQcNdqB//z0zJHLQBys8X7lB8SbvYI7AM9SyRvngzlRyc4cZAHo6AIMRnbCkMiidvqBiA3cy96VMsV0n4JNNqWRlRNDla6QiiUBIBfV6ss5L+C+1P2HiGafSV8p/1zx7HihH4fZ8HHBNLBFUjlzVOnCfBDReF/rfDiJVlxuwfkZsvzp3iW+Q1TbM1rnPE2s7uEnTjIg1FQhpiMO0wlpvEV1dbKDxpPbgS5YNwNwBbquWZY02Htjy/hCy4bQAKv3+e3bt9JAPgl2OnDO6LqKTBIT3SjmzTvin2PPLTXh1ohNyDb9EAV3AOHim4yZcs+n3G1ekBmtlQde7mqR3H2IdcQEonrxEEejIJSxWMcUBgQiWprtfHCwbc6h0k3AJmZu2o897D2HwB2HbVeEmyAI54AgB78psQy2St8AMqSg1y/SVUcRFvYNOkageAHXNTCh4oGS1kAZGZLR44JRtFdK7iIlcT/rCo7cZAHI8VRBJIx1rV3rTjb6q2hZdw6CV+3w8e8nABkZu6UMlvM8iqMK3TLypGmkqMDCQBYXYfh/TxG6m9gaz9CJrNr9QIgtYDrHfN0TlJ1dk+LjK9xqKgsre4WAOfh13hhw/FjAWOZjPY3kXLiIA9GqkkikIyxrh3R1ivZkLOJWr9OF2YhJwDLMGB493XVGcx2cDF4KUCuSzQBAKdOwfDOthjWgE0PNyBuvjava7vIgC72FcgfQQVrA0K5Aa2qW4Lq01aqGbEAuEb92vULcvKui6GxDGyd448u5Q45cZAHoyD7RIx15Yi2eg32UMapT7BvsS4nACfAEH/uddpNZtXgEZjtYN8ESIl7JQDg5AoM78yaGgc2PdyAF33Zvh7tKtAhNl2axJFSzeGJdAPaNYUbUB8qamdDzAIgmC13NifDtt7EHJSUPvsQie4JThzkwSgoRiLGunJEW8fZWIJueDKxpEuzkBOAYOaO3ghz3JVAYSP6MQwbVpSRFRFMAMAZHwZIpoN/DcS69sQRzCKT13AEZu9lG5gYd/2OlBtQHioapmkCELyKU/fCUBuahTyM9aTPPkyja4oLB7kwCkqRiLGuHNHWDneSjMJ65Az88q3LCUBYpf+qDwPsCauoGeE96QxfYDIzosMJAIgTnAXqw6slIEGmbsAaX5PFrQ6jITegLbt2A4pDRe1sjJkABK8iTmWocgzI4jeyQNfhRBYN3V04yIVRkHMixrqyu60l4dGogH0SWgVyAnCevv4UuilYb6HJG6FdTYwYjgwjLyKYAID/C0jM4pOcgE+mbsAJ3qvPAACndfMWfBK+lBsw2tQ1ATjB38LqBK2SsffiG0+X6vE+zCk6xYWDXBgFRUjCWNeNaOuE6Kdq4OHC2bB1OQG4xpwGU10M599iWr1M+cwsmu5IAgB+ASiMIFQ+CoGJLh2xm5NKHTEnJyx1hvvxcGKtV8f0bkBVEwJqN6A4VNTME2ETgOLnOqv82KLMrJTBDxCQ6cZ9tyzSbWKVlJGlBIOZGZR82eu0ZgabPIjcKMaqMnQa4vJ1GoRm6BKLw6ET5ZMyp9SQhfm97sscuPNxpESpmWjks7cuWb09ZiqraZPFmCgSH4Ds2PZdYLF6sP0EkLgkKCS+WbpntcVb58swCZnlozEm3++irHYDggQ4kXVcJgDF5sJxPbDzCp/hL6S1QkNzWFH65ywnVlTMrx41mCdlZCnBwdR4RIT0w1jLFtHWedF2AOChDVna+zRvW3s/v+uNzzhlYy4QWAKdk8UD94m/YWp9SI9iooCrgSIrPgArR6HKOIxlUysQ2ITeKrNL7EduwX63RdU67xwX/UUFmUhbxASg2FxYZT58Ta+yzsMd1Yo/0pk9Q66RMDajntS7FEjAWFOprPOwbOt37nviOKasiT4IAPgJXsL4dg3BZeG2X42cY7ydU5ii6tGNImi6XvEBOHYaCE1DB/VtJDhPfbxlc/G+zEPjYllBYnS3i3hHdt0whOxxFbAnIXJzYUORZXUmm7zqsvTZTyVZEnHhICajRMfphZqXgLGuG2jr9DH/1XVsflt4BsCvsK5Li5ALgPJlnV0aX4F6n+dxY4FpNuIZ6YrxAcjW68cA/X+BtddCjg1NE0MXvd/yA/7lSTvbitW4n5hNcPWq2fgpq5CISLXBG0th7zIvY/aAcpq7rEd2LPQGQU367J9tpAVgPEaJjtMTMho3FwAjGOtagbZ+zYeHh/NY6UcDm25DlxYhFwDl5HZM7HgOVZKmpLHA1MoQgMxXNEp3l5eQsxQfw66rm8EeLC9O1pjA7dZ6gWX1SLAcxEOHijrKGACUZkugu2RLA1hzlc+OW2+eTwnAmIxgHhc4zNAhf3SSA4ARjDWNQFtr2NBN3NsvzeKSGFl1FQi5ACjMXHgG1LcKywhbBoFIVc2TyzRDAN6CfCp0z5V4r8lu2Lt6/1IFU0j1H+s/ZIHEX+N8IJzFhZB5NcQau340xdChojpLhQwASrMFTIfzVD5M4ZdERPjsD5LNlACMx2gK+c5GPD4hUrebA4ARjDWVQFvL+JObQRHaYqndefSiC4DCzIWTk+iSpm+EpCmpFxMuW84QgP8RWXn0gj/Du4L2A58vfaY1BymV9tPeMiCoj2uEjwFb7McpH8/UURel0KGijkIGAKXZAj8Y8+Gx3xLWnJXOpLQAjMco0XF6jpaZbRDZEYx15UBby9jiEVQyUzeU46e56Qos5AKgNHPFVvRADUCAfGIltfD0vsUMAYhuQOi4953Gm/Rilvf74Jo7DinL4MzE3Yh9XAuMQIW98LSLNjmFxQ0XpdChoo5CBgCl2YK7dFdUUe+YDKr8tABUhLoyYn183OP0pIzG3QFAN2NdJ9hW7/EV+N0hoQWY8uF1i8ud5QKg+g07ltaR0CGEAbtkyfLpDAFYOofRbnPX5IhYWlgFX9wYDp1l7MUml1iZpF/L9RNQZZZ5mdgQAbFR514s5T0l6lDRMDMDgHpZfF72dVB+eresJN5KAqso5RAcjxEb+uzDDKUkse4OALoZa2qOtoLpi9gb58bO2I0wJRld0TVYyAFAPbCWVQ9n1dpSMellfs7PEIDj/BGt8dsC71A8xOE06oWdRbIISOzjap37+2BVNoAUXG2cocG2m+PsFvxaFB3kqDpUNFjCcsMs0yWRvyCNVohv7ZaVRqgYItICMB4j93F6UpjedwcA3Yw1KUdbYRaMreand4w+4S+cSw4FH5wDgOokFJgIyGFK80G1qxilPgt/niwK/aqsUCCmG6b0i236M0i1cwK+XvZ3DfrPeKzdFEqyC7uurbPIxb9+IwT6uOhZV76r1hGVL6tvAImHnaRch4qG+akeEIt/EsUk5PI2rd/us+DFV9MDTRbyvrVGD3yDpaYDYAJG+KDmGPc+vkIAdDPWlJ1tBQA1scirDmyUPvrmDTK99+LP6So8FAKgd9U83fcIw2npYUqPXRKo4T3bpi/wtIs/QukPMX/sVHYAXMTFlD1AFDs5cYjkHFizqJIZ6BRhak7fCPuk+7lgO4Z3z/5Piqpe68BvfPOeA76DkvtQ0VBBCUDxxswSFOA1d2NR9sYEN382sVGsVeYQzA5m5We/stNYsZJ9BXGQhJGYgpoEezOUpeMxlqWj2lpaFA7jjzRuftGH0lfvW9F1eCgEwA7TFXMlLLNgoAbT5SlMFK+k+IQ8D3BBzIiLtxO2K/gyBe8xe8CX4yLfBpQvwYcf7vmgL4wJtANrwiaE3JiXr8qNqeMWWFK1RenPs5+aKiECMQ8VlQAssYVJFJN4LLjB6LwNwm9hoQpLbWLY6AEXmX6Zn52FTrKy5lcQB0kYwRjCjRhNsDdDWTYmY1mcEFdbd9F6U5eICIUAeDnTFdPbyzH4SKAi6pKpmjP98IOQDzg3AbjK1IlfTzV17ZgA1BWs0Dwqs3MUfY9zVkavyL9q032vEYWEG1BV8b7Jh02VkDAgAZikmgHAw3fAQbA/9QtY+9YO3feb4d9CEAdJGMFPdSlQvjdDWSEVY0mEkO/0RmAIgLp27BC+wmECsAKKPYbgvYbu1UpNB8BlnDG0T3tN/lJHbNnK+//6P8vD+WBmq8WJTaFLwZQAxF23JwR59rJeiBWuI/R9BY/TQ0K9GEpmqRhLInCfP9uIOIMj687kRIm4NcEEILZzjlG40tgukw6ASN+jc2NLHm0i6Q38inFtzWGnuddnRVez0qtgnBqAaosCqTmf1J8LRn3dWnPhar0YyhqpGEsicJ+kG0bMFZw47UpNlOa9CYrbAFwUfL0Gd+YhvXQAXAAATtGNyQ3SngNilWuRZO9r7Bwssyk6mo7wiPauF69EagAqlz+pQvuyvULH6SH5PBm6xB9TXbwrN6O06SUgZANwS9oQ2nmUEoDj4C5+N/VhurOwDuxeuwFfMa7NOSxUFuuzclEyRsVYRVIDUDryYfa8HotjgkKPucyNPBkGZBt7ARJgS0kgOYfoCE434DqlaauDzTbpukxN1wPWbj7y7dOtP3ofPKoDR2rv/r6k2uP+aZ7P/ZWhPxToUblndloAqg0mfa8tRosYOk4Pi+bJMCjKIrqLqzTznj3IB/wl+H7I2gWX+ipLvdEIZr/6BaQDIHnl4+8jr6zPAY/bGm98l2LVPeAJy2qLrQFX9a+he7W4uWkBqDaYgM+uGZdpzHI/8KHnN/oEVi1PhkG52G6jTN8oC3Kw4lsm0vUbjbN6L2dKAFrc4kaqB/49K7rIdomOmZ10XBLdyqUFoNpgAoaF341R8rzp01BnfC5QMUeGAU7QomOQNJ21ykNsZIIFQP1G46o2QgcBQLmYvcD6vsrP+VLcbO59AdCY7uoNJu4X81JIGTpOj9HKkWFI1knsfmf1JDRUINsEC4D6jcY1NvYxVoMAICyM+ch8QXfETJaMvvoAYKmz938r7nLnLyR8QCVmEggfp8fI5scwLHXpqSOk1EYPSQGXd7hx3iWaz6xwA4LRK6fDad0wmniSUEXwX83a+uNCJAdgB2dryhs5L/VECEzys7zYgqncq6QJ58dQ81Ch8hu/snW+r6K5BmZQr0uKhXQDwk4w5odjGYPoAUmHr4Yv228KKUFTBpID0POB5UHJdk24S8GvaZrQMjv7e7EMax/81eybEIviltyw1aErqsJAACi4b+muRsmTQSA5AG2menzI3g1ocxKxwhk6pcg/sSHepJymN2pmAwRg5NtVWrq+QikBqHf+qmP6+xIjdqXCGcaWLNuCJbHwUGkf8DXlAQJQroRoYbIJpQRg+Jj+bMSKpFI4w0hJ8s0YZZYf7Fy1NtsNEICT+cxBwMvlp9GkPjo/czegW6zCGbrFyD11GqckcNn/3jVAAM7Xj+TS6JQA7HU+V+YyF84w8xbEIyjcgKW76ytGhcEBsGRsCjMESh9MCUD9nlnWbsCIphXOMEKOvJOVG3BL7MNjDAcHQHFEcfbNTgnART03z9gNGNHUwhlGyJF38qJ0b1m21+AAuJXX400JwC2pp6LcgIUzzBtpEfSVG9A4vGgwKyFMwDJtRgiaNjklABvSXZrDbkBn0wpn6JQi/0S1G9DTjs8BApD9NU0urU4HwJI+fKzPk0YSNqpwhgnly6q43g0IZ/3q6eeghuBKfSOrlgXppAOgcUx/5rsBg5KyeOEMnVLkn6h3A1p/WjAoAG5el1uT0wFwjLlLmXCLuYloEi6cocm8wLA+2MxaAhsQAEs3sE54Iw8FpAOg8Wd8GW/Gimhr4Qwj5Mg7WR9sVt0GNuArPovtrZzIo9XpAKi3q1fPykO6EM3CGYYkKCZhRm3MmhCLwozvgHrA9/vIvXyayZDxVzoAltX7MmzzcMayOcgVztAhQxFJq8rtsWm+EzUYAOLLYXCxf9HLvPHpAFhT2nkmc8mcBAtn6JQi/8SOcm+19Yb8QblhvuazBs+s5NHudAAkjXO4UKN47EgRV+EMi2hUmEdb/q/ChDrDHAsNpAccO/89eP1OW7uDwgL3nZISgPPnc86LK31LkKxi4QyTiZdRafX/Bt6adRraQAC4yLblwFdGjbPJpASgODgl0V/X2AIkjBXOMKF82RTnuwGB1p30XJPiIAAIR7zyS70HZEqUOpwSgKUGvjNWfbyZWpCYBApnGFOuLIvhAavn4lEJ33qGHrDGvUEAULydSPWiV5ZtTbshlVxIX/zuL7W/l6lMXYkVzrCrNLlkLss+h9L7LfwNxgbMpY2KaMoekJCHKK0/rcgVECicYQFtslkcxoMp8XrEht+AJiG2cFnHUgOQXPzLQTVlLWOAXuEMA/wHGB3EEJxzc9MDMGcBh+QNDQwBaChjGCxeA0MAFq/zIUdDA0MAGsoYBovXwBCAxet8yNHQwBCAhjKGweI1MARg8TofcjQ0MASgoYxhsHgN7EgAfgNXHf3ilTnkmEgD7Bz9WblLK1HVbV1YHIIzt62FHAqHRzTjNQTgEAsD0sBOBeDo19nVHJBah2zjauDV7Dn99zjF/z8xz1gaeYHnpwAAAABJRU5ErkJggg=="/>
  <p:tag name="POWERPOINTLATEX_PIXELSPEREMHEIGHT#5C626561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5C5C0A4D5F7B61657D3D5C667261637B317D7B327D5C72686F20555E32425E325C6C6566745B4B7B415F315E2A7D5C667261637B5C646F747B7A7D7D7B557D2B4B7B415F325E2A7D5C667261637B425C646F747B5C616C7068617D7D7B557D2B4B5E327B415F335E2A7D5C616C7068612B4B5E327B415F345E2A7D5C667261637B7A7D7B427D5C72696768745D0A5C6E6F6E756D6265720A5C656561" val="59"/>
  <p:tag name="POWERPOINTLATEX_CACHECONTENT#5C6265610A4D5F7B61657D3D5C667261637B317D7B327D5C72686F20555E32425E325C6C6566745B4B7B415F315E2A7D5C667261637B5C646F747B7A7D7D7B557D2B4B7B415F325E2A7D5C667261637B425C646F747B5C616C7068617D7D7B557D2B4B5E327B415F335E2A7D5C616C7068612B4B5E327B415F345E2A7D5C667261637B7A7D7B427D5C72696768745D0A5C6E6F6E756D6265720A5C656561" val="iVBORw0KGgoAAAANSUhEUgAABLkAAAB4BAMAAADs7j38AAAAMFBMVEX///8AAADu7u7c3Ny6urp2dnbMzMxUVFSYmJiIiIhEREQyMjIQEBCqqqpmZmYiIiJmLuUOAAAc4UlEQVR4Ae1dfXBm1Vk/ue9H8iZ5kz1sdwO7cXOz7MAMrEMC6h8UugmOiljHxNrRUUaSAZmCFDa2gzj1I6FaB6UlqR07UpQErbYdKPuC67QjlAQ6DhSQRBEVFjeRqXYGWvdFxkUK6POcz/txzn3vfe9HNiRnJu8993w8v+c853fPPffcc58QsoVCJ2VhdgupvD1VLfOOOralWi/YNb+llN6Oym5Rdv0thtXt2GFbqs1V1k90q41d7pYy8jZXdoddeRHAuUSEbXw97LArL3at8Xkt/J4eywvjTJebD7tuz6vZndTNQvQf/HsWUqJllO9Yok++DOHzdP+IKloEsgLb9Egu7Or8gbzalQ276nQoLwW9csfpPDs9QvfK5IKQJdxmH/NgV33lDGdXH81mCGzReXN0ipVwVgZdUbQgZIG26YfM2eVc9/uUnuHsqtHBIgw/I1Em6YTAKwi5iNbFwcicXTU69HNnOrvIxv/EsU3aMiv7hIRpekrKKgZZom32MXN2la51nTOeXYVYvUTPETjDdFchiGccSObsghbusIt1c5eazI/S5TOu4wtRaIdduZm5U41Ya3lYOTe9MxScR7t3xi7WQb10UXTUEp0VsW122GFXbh0+Kpa7SLWYR9TcGtK+4B12tW+7FjXlchfpoe9rUfS9mr0d2XXjyp9Dd76Yd5fOUIGwQVdF7CceGfqPvGE3S77JqtuQXV2UDo6Runo7k1d3rOznkjvpNwXEiYErDjXW88LbXLlGq25Ddi3AtoVzDi7k3csluof1d7k54PKOv2BwipAeXGLtGuEp76Ffo1W3H7tKQ5/7od+7n4qBJb/+7WKzLeeG5t8LKpWaDwFaFef6ve85dpmtuv3Y1beIjLrodfzNM4hPAOgByaTD/F124yxCTuYJvCmyzVbdfuwqofWdR9y8O0Esd5XuGlzlUA3+5LgB74e+mDd44fLNVt1+7GKG73kid/ur5a6Z/S6C9YnF1bl9xNmdO/qmAISsuk3Z9Zibu/nVclc/3yExSscY5vggqR3NHX1TAEJW3Z7suvC+/K2vlru6+MPjktgPO01J71T+8JuAELbqtmSXc7oA26vdXQ57EeSIBQoySt27C4AvHsJg1W3Jrssm8re93t1FKIXHxprcjzNKD/5d/vCbgGCw6nZkV/XJAmyvd3cBu6YI6Zb7cUbpBQWQu4AWBiBMVt2O7LppLGCYPE77JJtgMyV1CemXlh6l9+aBt+kyTVaVbc5SuST7u+oPPnebHfvFt0/P+nKz+OKszG5Mjk9u9ieKTaTO5l0d8suNUXmLbBMzZJM25bSulgjJaNVNZlfpK5/6yIp8yRtq76Vfuv5OeOHsCVmw6yTMgvJ/GTMs2QT3RHzh2CF3e42m20oYtonHPJlGkyEZrbrJ7OqfJeRCtUElaJw3YVG94ft6LQN21flCat63pzWxvEXINIV3P3BnXOXNg2fGYDuTnIdtkqR2krKJkMxW3WR2fRuaW2LWN7S7bwIS/Z2RAbtuYUNX6WwDYJZJG3J3F2mywapTDlmj+ATZdjDYpG1Z0RWTIZmtusnsokehiTPyy6xAczsGIKFT3lFYZnp2lZ4Z/DiIGj8VAMv6tCk3YXTTAyi7TNcZRHklFbsMNmFis/9JhGSx6uayq0TxjdsCbnkyBHaV18TrOZ6fnl39b1Sb/3v9S+q+ZcDNIkktnjpL7AoipLGLyb36Klif+HTbEAabtC0rumIiJItV82BXWS5LR6sPuQ67Ka7JyzxQfpi6BJ64jnmSk7ALKvPwjzKCx1cJuQy2D2Z4Y1RPn/URDcR3d8H5nRLqMM7tyV33lems0/47dINNQKpRBYRLEcxIxJUi41hV9B26MlP1oD6cXyzFJDs6L9+xQemXP+0DFyLOZf7SXDhjrtOgM27ADlnAOyCGgEO16h9BWk1c+qwA3CddHsHfgyywcwejOgdjh5fFeUmKx/Pq4zjRo3ISJIq0ODAcLj4M5Dwja48elTHnRxbo2djYj75GB7CJEEqNW8nlr90KE4GHbpnnSS1/w8AGm4DdDCq0lO0vwNp10GWJiOoSI1JCqwp2jYPB2bXFMatw6utVvypRZ9h1GAyDA2y9xnAMqndgRN4Q1bxrDVNZOD0mMezzrhovuoglRzHu77ONXUKEj13dY5D6q0OviLxYh2igPjV91+yaRHV4OD4iMer3D56+HU5qzQdkUoujDdhvE9zcIwVpFWRKzOMC05b1COtBMRUOIpFkVhXsQldmsrNBn54VetvzbkzFAsX4BSAuA1+ec+XdMKo9j+Yuf4bSL36S5/LbI8ZNDtXYAM0Lwq937HKu/AKlX+Jq1ht06DuuKgaRKpvSEXKIkAPEGYOUtkM00DSfpTtjpGMd0TAcQq9wGF5Q3OIZyX5twH6b4JoHg3G8KiRDIofuaNB9n76C1XqJ0nfxMoAQREpoVcEu0HBD7BBBoR/mzzkYzTSU9Xb2Nb5TE8T30VkFEnaotuEbBL3swjmZuiIW9o8pISwiPyLcuI+cQ07s9mcmPYsCatAxFNe3z+2Yr6+kYlNYLTOw3ybwwJCFCmvq8alG/1pqEkRKaFXFrrvm1PBKSo+yLw4kRHbHir5hTs9LsdN7ZIwQueVOOVSrqiVvVsjPropytuM8s6qFsNicyLtlcPXN88VqQKBI/NMIILjdM+hq89n+22fY4kN8uS1LGoEDNiHZqDApl3vJ4WelXkEk6B++uB3Tqopdvz2u12G6f4XukgCZHrvF7QqErrlCsrMyoTFCDtX4k5Yq4GdXj1qHPXKfKsIjznPSv9FVA+8+89lAbtLTCKDDTTHfKy/9zmtPuUkltyhvBA7YhGSjQoMK5UtvqVYEkZJaVbHrnVE+vGJzP9OjkvE0u9BBl6Wwa2Skx7uWqrbcSYdqjXlZjh397OqQXtfKT/lKwUnf19VTyqWeO2+wWOj8YCgFEyKAXl2Qo2tpyXcTNwqyJyYADtiEJFTBcY1aKF+yH9QmDyIltaqkkXNWh+oE55R6oW/Uo/3Eaf0gelxKWRqTMVwrkFQTDtW61eyMF/Kza1ze8e7xyOAFpy+nYiGivPRcgiHl+1oZT8wOVN29Jtt01eDbKcbI+MBBmyRVof+Yp2UqWpZT7ZreVBBEIkmtKtlVP9Urr0HSuTquxzEFn0VkQTNY0qb7CY9gveVOOFS7f8STC1E/u+RUofMhfyk4O14VM/6u5sPvzKlvCkPlggmeRxtPlh2oZ2JazIbv2n/kX+grnkrJovGBgzZJqkLHKZNmaob3CVdlB5ESW1Wyq2+9R16D5CoyqWf4CiqLyJKa25XPEvIedAn5KSk76FCt+3VYpvBean52ialC6V1ZXx3ry44Y6eHzwSdLDYmmCtgi0pGuP98OdAIe2llv9dH53tn3U9dfMf5ZbOCQTZKq0LFs0krO8I6sq9wQUmKrSnb1r/bJKHmYNCzvZhRwmxHtyKoiLiA27PyZFBd0qIbXUW1d5sLRzy5BoBOznhI82rsK+41Z9J9HyJ4En3iZO9kO9CzMyXYhUP1jpGOCfJ7Dt/EbGzhkk6QqmNklppZ1z67wEFJiq0pKDbs1OeOuzRM1I27DTBFVqnIuBOu167zcr+Ph6zyOS+7zPModqnUehbMekcQyfOwSU4WK4SOIXyRkRY6/TpJlAmMn24Eqi6SXswvUG15nOrb3Exc4ZJNKUhXM7BJTy6unlPohJJLYqpJdJ2Fpkl2DhLwfdovIWZGCyiRSU5N20rHKJPbth/+01lBocrlLOFTbwH/D5psC+tjFpwrOV9yQcqXdBLZVjfD06r5Qvj3B2Ml2oNER2BYIYCxML4pIO4e4wCGbJFbBzC4+tbzAs7ITQkpuVcmu76lXJ+QvSUUSrR0zGerc3PzWLCZ36y3l4y4mkA32ekvNitQXpsyhGvxjCgy8JCvuvzPyqcIt6zzL+9szQcgSnRJJX/NmtYgbO9kOBE++ulE9sy2ER2XHBA7bxKqCzRWdmV0NtHPVM4MNIyW3qmTXO7Abhg8h9XUYOY5FGSJp3qX7XnhpP+gOU5RlWZcvd7G35VRz2e9QbZqzS1bBo2/sYlOFummKeAKKao9/XgGt4sZOtgLVl/FFlm9vdisAW35M4JBNrCpYXdGZ2cWmlmuefg8hkeRWFTxyYPgQb2kucoEFcO1nFup4b2ug3vLhHaLfMIkPO1QLlvKxi00VNuQN0FsUX2VMqtUPb06ruLGTrUAwzYWBPs0iqtInGbCqRmwq2F3RGdnFppZ96iav5Xtiya0q2FU/BROVPUzSd2FbsG+u45HfVnRtL1Qbx2XSBTlpJ8R4vYccqoXwfOxagDdjF64YroTKIlScM2SE5IUSjJ1sBYJpLrzl43YLiUqWkAxYy7aoEOGKzsiuGozAziORTaksAmoyqwp29a3DRGUAapPqIl72GLMG3NvpDY9bS2JGmb0d7UDr6amQWu7yVQ05VPPl4omPXUvUrT41ru+2qjRMdPESWVcJ8SPGTrYB4TQX2pfkmdSqSSJgLcWmQoQrOiO7uuGV7U2f0ytGGkHF2rCqYFc/DPEbbAbTAz3TYrnrgv/zB89zhlJFRw6zR7Z+vIGpRQIil7t0MYyFHKr5s+HMxy6YKtw51m+Y9nwZ63luwyEx9gRjJ9uAuudBkHwpYJcZKycRsJZoU0E8h5tc0RnZBVPLrm/CczbwwBbasKpg17AL9y3WwD8B4ZEDpA3clr6EN0b2OZ+nH+Ryl7+SWu6aYQ8B/kx25mUXrJ71PQQ3ptC0Hm/zuPGNHQxCopJMnWwFOomS5EuBKKkx8hIBa3kWFaJc0RnZBW+AX3XhvndMiw7E2rGqEHcCRI1TF94jg/hMl7uq/DUcviPvCi13BRqglruEQ7VANpx62QWrZ/hsQNXKgyzeO4YxzwOqzIhxNHWyFYi/7428ncSA5EUSAWupFhXkhheTKzojuxboF9bRZmwo0OI9sXasKtj1nyBmFLupG/4yXe7q5oPtMLCrU+s+7hJDUMtd1pmyl13dFGTiysN6QNQvsY9DLtMLHYH8qFNTJ9uAKg8zIH2/jxLcKi8JsJZlUyHKFZ2RXUvsybcvYg7ZjlUFu94EhTuQB/8Gke6I8VE3zBjr8M72WYlh/oSAj6H6nQnhy11BEWp3F3eoFsyGcy+7xIU2CvNRX5DfjQTTYZQLhV2yZtSTig1oVIpzpRRxlOkRx1TAGs6igvqactTjiq604tdn0Ks2vwOA6byJGod/SMXqB6xtsqp6KOREYm5ie2G9wHkdJKZY7gqza4FN6uExdAQGx0Wp73EZ8R717i5QecSbo+JedonNYj36fsuLdX+XfTDxkh4pRXW/cdmZ6mT5pELFA4v3ScUG9FWG83IDx3xfMAAFk1IBazCLCkZXdM6DvG3NIX58y9Vy5Bvghl4z0pkslsSqAXaVl0FCD9xi+lYhMp3lcpfYsNkYwrWSeaYozITVm0WRwA56d5dhMsULetm1wG6M8H4URHvDz/CTPvHuwZvVOm66QVmAyqe4uI1MzJUAWLfCpkKkKzrTnbEmloTXrI9CbVmVj12Vo6BxJwwtN6LmC9TFQzaBL/86eEOfVN3QtcskPOhQzVDGyy65WWxFieUV3uAHvYZedw2SLEmmTrYA9Y9xGZOc5RaBcZMTAGuRQRVufuStWcxVzsNMruhM7JIfPPRaL8mQVUnXMkJFBs4u9v61Arz9byy8FHrG94u44DE+tIrf7y/6s31nVb7YyYYl/dLGvCChbALjkcnYINjLLllmEq4KT6iJM/1ksDHryW4RNeFagO4WouTydSJnaiE1EgDrugEVOp90PzA4BtlqbmNyRWdil3zAruhv+DQKxsJWJaPBGZi/Bp5xdg2PQLSL7qpNsLQ9+GsPUTPgYC3xoX43bnzVrwDWEC8UhtW7G+5QLVTAxy45VYCFLV8zR4Xsunj+qd6TZGwxdLIFiK2So4pr/KE1mTO1UNviA+uqQRX+y4WhAdcUIl3RmdglP3hwbNP6oFUBpOEzu9bKE+Ps+iCmlOlZR/BYlaOjc+/QRBlTSP03B29lkcQ/PbxrmUOVBTXbe9coZ03d4rhDNUMhz9glpwownvmuBvlfUsTabc/gb6RklwWom12JoKN4KQCP3QFXdgb97UkGdlmAtYyAClV8nT6Ns9BIV3QmdompJTi5UFe4hsFYwKqQUvNf1P7i4oyz6+fxzKF7/wKPqtqJN0pfbcxDSrn5ijNpHG6wfGTo4A9UM6zh1OVl+5aNdTYU+5o2QnjYJacKcDV4e4Y9oKD4El/Ed9yqTZhJCa8okW8BYlckFhllNkzmTC0MHR9Y1w2oUMNBdBiNHOmKzsQuObWES2VZy9exoFUh57LJuGMXLnfBXXLfUTx0i+eG2pALS1SzkDIJe4tx61gbYZwJKLMvQnrl2DQ3ZZTUlPM94VDNUMjDLjlVIP63Y4dnZTVJurTsMgM5agM6z+8YANyQUw+pS+ujgV1mYC0qqEINad6B7Ip0RWdil7QVjHrG3Sthq5JH52Kyq/Q+pnKTr6918HkEWduNy/YjOJhNwWDbHrsmB6HFZBRND3LW8UC6jA2AsXMPyybKoRo/9f562KXfUi/wAZiXm1HFqRgK07LLDNS5SwLxzzbYvd/vyk4WiHU0sMsMrKUFVXDeXgVTM0ENrp3RFZ2BXfoNcC382hYBw1atHY3Lrh68b8GEkB/G+bsbB7nQibpOY6/PjcBP8tA4+2swk1tZZzWbe9nB8gwXdqgWhvOwa1LNEMblRBHKd6q7K6yZuUxAWnaZgWZ4/wFCB5uAsDuS35UdQ4/7Y2CXGVgLDKrActYO4IF/om92RWdgV0Ve2DDqyRuMxjFa9SY3HrtKP9mkf+yCsI1j8HPuR1bob10LkT6E6cVBZ2Y3Oe8P+etSOEsW6O4jH6puiMqXDU5B7ZNGUSaHamEoxa5zb6D0AVSTkMubdPCTLovCf3KlH2cxct6LlN56McbTscsMdN69dGCMATkfXaID17oWZ2qsSKyfELvMwFpWWAWWt8TuV1Gu6ELsQtPve4GNHqWTlD7JrKaBiNGqb5B47JrDtxSoEw5PwoPbPFyS2N5hGM7gKZU+DTtW2wlluuxcM/SAqOo0Bj513TUDrknSJGrBw3HWUFMhGJp4ZfFJwQQUqrBKu1jxaYyvY1Ts2HdZdBZ+Y4ZgJ5uBmHQ2SMA0GAPr0kznXWZg3QqLCmUx9ES4oguxa4M1gU1LJllUo7CYyaqV9Zjs+kF8XTYFckrw5/w0nj3vEsKGWJx7VXl/QWbyUFEfeLO64MSNyn8THRAWz6GaZFcJtWRqEodFp5i4skwkhLcDUz1jF3edya5N5mWTVfL9BNllAULpV7CKCPnyy2NcCLs9euW1BpSlYwLL4ryBIRVKc2JNXZcLxULsupw1gcliXHghUMVk1VtgMBKXFJYO+CSVArwTYpnGjws4C9tYRh9s8/6clmeuKiGWu9S5cx2/m6mEhBHJriTVPOyaY5cmezRlscWQnGAnhwpEJmzwmasu0xpQlk0HLKT00sExKdB6DLHLWjIiA0jsZdcaMyf+nB7z1LKza3IvFGsedcb4xnhPnRbRH27SfZ8VZYbxmTPDkJJdh9CB55/+KCp05Qbd9wth5XAtsu0QcqYGDiNbAUqwVMBSCCE3t6aX2UuJFhEnht9heNll8kkKcuzswsoOna9MOPxWPhUHFcrUhr7zT0053K1lZDSJnZJduAH3mJDFPoSTctXxr1SsjUjQmRqKaAUoYVIBSyFwXJA+qjxp/mj3Uf95O2e4Y8LLLmznPBN0hOKoJIIytkxQx3FgVx+d6p8iTaxXflzlREdmoHSdio3xG3zqG10jQW5qdk3SWQFXbdkNCfTiRRvcwL56uQL6kPhJP50ypGac5KDrDj+75gSu8kmKkHZ29cCa59XUhenb+CkoeM8UFm8dKmxldlrIbZoXTluLsZRIzS71yoPU4erJNoScqaH4PAFN6lfsPWoq3l5a5wTU87NrRk4c9SpdFLuqz43ceLTxD4/CM//ASPXqj8XUg3vbrfHlOe0sPGbtVsVSs0u98rB89NZKgaj8kDM1LJwnYECZCi71wU6XQHIOpx1iEr+uZatd69OeDYgRTD//7UfJ+YM42F+18vSHtJzo2IM8my+U1z1I0dVi5qZll9pN0/aLU7uiIWdqWDRPwKAqc/ieoi7X3oK5WZ6X8HOVpb2XuEqo3rUufJKynAh2qZpJIo6Yzcyw+U0lxVKZETUtu9SmFlgoHjMitJ/4CRceadYD9fMEDEDBnmJIyfSDriCC73zGO7XQu9aFT1JWNGt21Qd+lsmdo4twLH/LZWeZ/aRll9pNA7PJrFU7Cq30ubLDVucIiOJ9YRy3bXRmfUH7ILwnPnYFfZLyglmzS75jH8/6nsjVbY9deHfnQW9qsXz0JgsmP4acqTEROQKGVOxfh6TRQTeUkU+Cj11Bn6QcMmt2wVs/1rpxupxHm9ph1wfo3zCVUB+5wxei38Dz7IJ4L+gGJOYHGACC09LpEVJq4mJBAcE5tLLnYo2jnDT49nJmza6yeEayf7qkNWojlpxdvNdPCawFseYHpxmvlbBXvXJLmW5ZfoAaQ8VqT3975oCrTnONDONj44SCkMtdwiepSM+aXWQD3kBBCHyoI9BSH5KzixwEUMcVyEt0SsTMPp5EZnaHYgGr//q72ameSNKM3Ffnc/mYObuETjN6kEikZYvCbbDLJ7HA1SeOWzigr7nFnfh9kkrcnNhl/XJJ4rZ5TMkuvcNXuTRvU5GY1QoHjKlX1sUsPklzYpdYq8+6EWr3YJuCwy7N2xQUt1rhgHEVy7icxSdpTuyyOuBK2aqUY5f2/p35cpe5YYUDmtXIPdXikzQndi0MjuTSopTsaunjKWulCwfMugEx5Vl8kubDrpJ3k09MBWMVS8ku/Q1X1stdFu0LB7TokXeyWu7y+yTNh109fMNh9m1KyS7t4ynr5S5LUwsHtOiRd7Ja7vJPifJh10zGS5XKOCnZNVP0clfhgMpSxUbUcpf2PIQK5MKuWl5DV9pnRu3i1OzSPPMuKRww8xbEE6h2d/l9kubCrjXP1up42sUtlW7sKmnvVG26xYirpyhXOGBC/bIqrnd3+X2S5sGu8uBUVmoH5aRjl8eleea7u4KasvPCAY1a5J+od3f5fZLmwa7pJ3JrTzp2VbTDibncVPQKLhzQC15g3OaTNAd2lZ5ha11TebQuHbs8/8Mr4/03lrYWDmjRI+9km0/SHNh10evYmPKxPJqUjl16V3B9dx7ahWQWDhjSoJgEm0/SHNj1mItNqh3No2Hp2FVT38uwbZx5KOiXWTigH76wszW1SOD3SZo9u/DTGAjsn29l3rx07KrSs4RGr2WumVFg4YBGLfJPtPkkzZ5d6HgYwvAqO2T8k45dZIV9ygsf/eW2ZBJob+GAAfyCTm0+STNnV+XAhzH8cpNN7bNuXUp2LQjHA3O5UN/Q2MIBDTrkn2T1SZo5u7hPIdhznUujUrJLOFnoCzpCykVXFFo4YG4tiRJs9UmaNbvA7yYPGTu/EY1Lya7SCn4xU397LMpWWeYVDpil8jFlRfgkzZpd4sMrqt+5xNQxXrGU7CIX0tuu/7Hmr8UDy6JU4YBZKJ1MxqQcUCg9HpgOZc2uZIolLp2WXeQlSgdfSQybokLhgCl0ba9qhE/S7cYuct6PB66v9kwav1bhgPFVy73ktmNX7hbdAdAW2GGXtsVOLGsL7LAra4vuyNMW2GGXtsVOLGsL7LAra4vuyNMW2GGXtsVOLGsL7LAra4vuyNMW2HLsuhYdwrq6ATuxM9MC2E2XbDl2sdcO82emRXe0UhYQ75uPqYStEBHeMHbYdaZ31pZkV9f3WBg704277fUr8Y6a/3+37/pqpv+pkgAAAABJRU5ErkJggg=="/>
  <p:tag name="POWERPOINTLATEX_PIXELSPEREMHEIGHT#5C6265610A4D5F7B61657D3D5C667261637B317D7B327D5C72686F20555E32425E325C6C6566745B4B7B415F315E2A7D5C667261637B5C646F747B7A7D7D7B557D2B4B7B415F325E2A7D5C667261637B425C646F747B5C616C7068617D7D7B557D2B4B5E327B415F335E2A7D5C616C7068612B4B5E327B415F345E2A7D5C667261637B7A7D7B427D5C72696768745D0A5C6E6F6E756D6265720A5C656561" val="59"/>
  <p:tag name="POWERPOINTLATEX_REFCOUNTER#5C626561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5C5C0A4D5F7B61657D3D5C667261637B317D7B327D5C72686F20555E32425E325C6C6566745B4B7B415F315E2A7D5C667261637B5C646F747B7A7D7D7B557D2B4B7B415F325E2A7D5C667261637B425C646F747B5C616C7068617D7D7B557D2B4B5E327B415F335E2A7D5C616C7068612B4B5E327B415F345E2A7D5C667261637B7A7D7B427D5C72696768745D0A5C6E6F6E756D6265720A5C656561" val="2"/>
  <p:tag name="POWERPOINTLATEX_CACHECONTENT#5C626561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0A5C656561" val="iVBORw0KGgoAAAANSUhEUgAABLYAAAB4BAMAAAAd5WZxAAAAMFBMVEX///8AAADu7u7c3NyIiIgQEBC6urqYmJh2dnYyMjKqqqpEREQiIiJmZmbMzMxUVFRImvgrAAAb7UlEQVR4Ae1dC4wkxXmu7Zmb3Z3dnb3iGLj1LWzvOXcSOQQ7nAgxPqNdJGI5vsQ3PI74TMwsDiIG5OwAlhJC7N0g8lCIfAMmJsRIuw444QLkBtkxwkS5IYbIMcQ3Jsh2XpoNjyiERDcggxxFOPV+dNf09KOmZ5bdlra7uuqv///r72+q/v6ruhaAwT0mITmWBlfDLc2MFlgkz23KWDYgmQxb8wOizpYaYS2wIbD1x/hYDdukLboBscB/4sdWG/B+yx0QY22pEd0CQ1vYim60oBrv30+PC4KINkfZFrbsPuc8fftA5+m37XLeeNwsY+sWuxaYhK4thr/5PVucgvnc8FFYvP3YsWMPteG9kjIt6VLiAKTsYmvyfXabZA9beThtV7WO3HLwdFKWacAWJ0pPOpc4CFer2MqXBxZbE9BeFxj83Ibh2ZRgD7ycU6YnnUschKs9bDmvfR7CgcVWFhZTMvckPEQljcCdXGR60rnEQbjaw1YWTv/O4GILNP8hJXNvg8eppIIyDKcmPaVGhhJjD1uZl11ngLEVyho2iEpwnrJxILTBb+PysIctZIMtbCEjVLkLn0ltGB5Q+G1hy/aDafPeKg8HOi5tu91+flvY8tskWU55F6s/Bs9Mxmmj197CluUnmGHhLQDW+QujZQkbht0Wtiw/KhHeAjVYscx7g7HbHNgqfH3XHAB5Fhzo6SOahNsp/wn50vxr903/W0+F9p+5ycKbA1tVCA8DsNZK4Rlsg0eplHaxwsQ9PHPd3trJFGT3UYTJwpsCW1m8OOHSnzorDduX4DIRczN8k4nbV2wBMIo9/OE5lvWeuxgtvCmwVfrWp274gzLvUHr7YKvEyzrvYPFFJifTuAelCjiiuu09iy2jhTcFtv4ZP2bneRdfen20cR+JDg4tsKfoYpm10wB4tNfC+8bfaOFNgS3SXZxzeSqWZ+GtixpHmLjaGSTRRCtvnkxFg34IMVp4U2CLWPu+VAYkEd6ahHgoBGCCTV1XdwFnB8l5z568Ft402Bp9JpVnKsNbDboYsQQrRPBiEWRPpaJCv4T4LLxZsOX8iZuKzUV4C81ZL2OJdbbedR2CbS2c8V49/BbeLNg6N6U+Q6zeArNkysfhCwRL0P3oexVWpF1+C28SbGV+KaXnKlZvgSGI3assX+Fcgrs/mZIOfRFjsPAmwdarSykZXKzeQtjC6+bH+BRQCe5bTkmHvogxWHhzYKuAZnzSOZp89RYaE1FEC4zziG0JHkxHg/5IMVm4b9jKP33NO13NYOsbsutbWJSLTz0+GmI94Brxt4bYFBAo8cExngKhzBWPtaFWdGkmC/cLW5lvfu4/yl17E0vYyv8tsd8VBitazhKuO3pBJKgagvNURAkmGZbDmctWY6JLM1q4X9gaR5Y+B652sYYlbD08h+VkT3SRZqE4D2kUHk8gQhcxHOdtRO+JCfiHM1cCAVrV6NKMFu4Xtn6AGpMhHonWKs+NHWwVaLdVQnDu9THBXXcEKrKieZJ3VyVIAB5TgXDmisncVy2yNLOF+4UteAq1qI3m2AIPO9i6sHxtBYBcGh/tC9cdDYkncdNy9AJy5UTYCmeuQFtGKIwszWzhPmErQ4I/C/yzhU7ttoOt5ytvTP/i62zOuJMoO/mz3HXfB2cox9p2cr3rJtgCt8cVEtJccdl76kWXZrawVWzleBDao6z/1iHD4Zp4qfJTkJy42Mqr48/EUZApo1UvSx2EJM3+U4VBlc0eDpe5uD07cfEdT+TgkhP7ZSKMuVQ1FI1iJCNL62Bhhi2HbkjmxtCEV3GO3daE8Gu3m9pINzzD3Ikg9ORfwU9/gf22aS5WAZMoh4YtZzc+XFIsU4DyRrm0DQRVpVMKk1dRlRKM+EEXkbWbcHFwmvKTIoRUkOGNAOD9r0B4K2rFJY+V4VtMg0ztXXDxS+8iB+CeN+ZZXreLX7jJXLilRjW6sfeUJ5fWwcIMWwvod42OQx6xUW4zlIXpGQ7ToqOI3RBO8qFQ+FtrrC6E362oMjVsUR1JXSKLOmtkNS3EC1mahAl50hq2/gpxLNRewI8i9CG5ElxCFkkQKqCNafBxCjGU2Bqhmfg8dacQlf968bu3oLts4ymRF5zoIFy6p8FqBDP3lVqQ1sHCDFt7f70Gpz781Uj292pJuxTWsWiFDtrwDH6NcM/9FoRP3kpLad+L07nb6vBqtCHasY/BKVUHDVt7b6vBXbdfR+o+AuEL+IGh3uqG32e89z7UgDOo3KmAoZNgLymNe3Ju+AiE3/iqi+vna3D6+yQFsJl2/fynkNQbD0L4DipHYs7CEvHh3IibgI+XyX3cUwfh0lzBakQU2ztpDFvoIxi2hi2iZiHJc/L79bUzeJ0J7pOgjEXWMxzQwtcatlQds/CPOBeQF/1glXQkE7vcofl8WcWooA2fkFzBwlRF1BNmGqbOevMJcDp4eIcot5MwClfNZVWNXkkT2FrhQT471vFwGZFD5fo8L1snbi6943O8Trno8nIAPNiSOu45IolGxIeATeJJFxpHxm9pJ/2oR3J1rlqVwoQKEzRK+kZx9e/OZ3EGSZU0ZRSumsuqGr2SJrBVg25SiwTUHyMxB0Kw5jI6p7zMUujSLrL0Cn+Lx/cebAkdM99xGTm6jIoQbINOFOfq//fSlQqBJI2QklwPPKFUEyqMw+0k+6aZF666VCGwkjQJ18xlVY1eSRPYUjYis2IencmQfE24m5eMqpFT9gkD3kXhBCfwYUvoeP28pEGvB6yGwwfeTJ3ExBWaoCR7B/SQCK65K9USocIsX+DwQWVkVynDpcML18wVU410pXFs5WDSQSTQluvEEyIk93PCeoWn8PQPB9os6w9Imd5vCR2zh2VN7KqdpLd5Hl67qfhshK7k2yozkRZcL6uIPBxm52ZaY/1rrn5Nkj4yvHDVXHHVSFcax5YccxVL2ksuiB+3w135sSsU9vIThpLs4bz9ltDxx65SFaxw3swFAndMHfgz+X2gSmpMm+eCuEczeY9aSfqN1LcDw417/7561pxKEykdWrhmrrhqpCuNY0uOuZFME5a4LmbTcqexOk+7AHya15efMKzxsQYX6f0W1/EA66dY5RrnPUq7vAk4v23pA9BlxV0vRSMF82gyL2ilo8JvrFHfrnk6uDpT423SaEPdhBaumSuuGulK49gS7kUoi0QmgqJVIydoZdIf/AJnJD9hqPNeCBfp2GI65q/mtehV8GYuUP4tMLQMPqYTBdwJ1TQa5tE8vKTlCr+R+3Z/OQd2Jvk4LKxw3Vxx1UhXGseWcC80U9q6KfCZW/RWxzqdn2DeX+QCSiy8hZY9qe3XscV0vKvFa5FrTvBehMusZFbv2TR6340qUBQyj2bE8/3EIvcb5dSpwz0wUTdKIqxw3Vxx1UhXGscWdy+i2CU8bVa46mBolVSbmML/BI37XnID2lEaNmKsdWxRHfc9ocuVvscKrLCi9eM6TeCd0eDUt3O+6epVhW83IvQs8BksnTLkXUjhHnPFVSNdaRxbImAS0ibhyP678QkypozJaPuiS6o28aybCEwBsQFtE66ScnrSsUV0LOgOEA5v8ai4bMMokaowCkoaDU59uze8/Z/i2wkf60tBzLuVhRTuMVcXNXI/Lr/QMknuiTSTIJLHsSUCJh0pYxR8cNfjj0y5qKLwDwCg4S204hcf2znTMlttM4n3YJOHji2i49pRWUxSkjcPb3kIut0aDU58u7xvDZAYsYfUV45uEgLKwwn3mitYjXz57d2fNo7UvZDWuXEMWwURt+lMGrkkj8eoGsbCupysfNDEJsMiU7nGjKuWa9giLtCE6KU4nQidSReIF4W7Gg1OfLsmfwPljKTfKH07XhbvGkG4FBCshlPHTmLtODrdKuuQVA+keSSotwxbWTEnpxYmTK+djRgs4qDoAnfVAXifiekw8V6cVxq/PKcVa9jCOjr38fiooFuAd6IlU+j4kHCBRFmohNHgC2hsPqcMl3UOWbiTytrPwlt6cYy7CMIl92A1DpChYh3b/QpZh6R6IM0jQb1l2FLm+9RST/pCOpKJ8+Wecv02R1ynIdyeOmyxMhHe0mjZ/zyH3iCkhq0x5J69+nNiOOAM6kId6b7xslBXo8Hr0C1cuajGcTGvMSkLuqGYdyOKIFyyClTDKZPHMooUzJ+QdUjKvjSPAO2WYUs6LVqp52bf8/rxhKdcv91DXqDG8bhSFl8b8/CWTsrCW5k7iqtagYYt5AINHwYNgliFChbpmqlja3xeUSkMkzQaHPl2n62Me3vzIXiECbPln0YQLtsSqMYo9kTwvl/zYGwZp5TDvjSFuS/JsCWcFh9B/Iw6HhLJB3oFscJKhLd0tiK81Sb9uSjUsIV0/KGLohVHRTFOqL7HSa0k7I3J4IjrxD1g2Pt2IMwkJ/TCSulAF0G45BCoRpPGRIaRizuLftbaYV+axt5zw7Al5/s85fFvC9R/H0Jx9mFfeMvDtsrHzHG979GwtQA/gsBDt/CQ9bNiZdiKt0eTRIEpk8FRQA6/dECuF2MgzCSmNgM5hyiMIFxyC1Ijw7zOHBrPfXMT1qVJnQwphq26943IQBoxa4w+6lmErUlfeMvDS4S3hnVXXcNWnaBowvNGKz1FGd7ycO9yazI48miWULUmX2LBWAgz8anNLqy7F0cQLpkFqTHGfp0FFODB74vaYV2axt17w7AlPeTPeCnC3Q8pXi51rmbpZREN/9tkIEus3tLYitVbjlQEE2jYop0I+gzDVetKT9HkAqlasfR2XjvozYT1jiXP64HQjk1tclbkqpnAIBhniQoxhIu6IEiNWbhMCNFH69njvErPpKFhxH9wC1NsSacFPMf1iXbVZJCq7MPWFdQjlmR4634TW7l6C41CcwqFii2uY03GMzBloO+B2PkO3nLA30wge0FR30wY11E5mGNZXAVlzRjOZodmAp9YmsFpYwgXVYPVWGDDOMLWnhavE72pvGacRnMLU2xJpyV3SHJNlmJrP2tozVBVwEGs3tJ4y9VbHg9HxRbX0fM6GOR7aEI63pgGCsY1r/eFXAWA1oytduQXqSC8cMk2UI066xsRtp6UVVjKujSfBDWDYks6Lb7XVpU4UpoG0B3sHslJ5GGOaY2V3KED/R9eVylSscV13MacVUZm8j2+orDonjQZnHMt0xd6xoSrgKLemprdZXSkCC9csvCrUfjhNd9g5Q02T4XGghOyCkvZkYaYDYfpgii2pNMy2/IpJDP2fVmLb337uCzypQo07ki6pKYY6EZP+ghRhtyhIy9cCUKnYovrOCIDGphGVJAu0MSZpHLYk8ngnOuKHM0RO64CkspWcEbfBM2jVXjhsqJfjR/dkmkepgT8ZQj5pS1ZhaXsSEPMSqf5ePszKLaE08Kmkv10JCfIJfRWydKVTmP4siJ82LU5Lx2+5/4nDnzvVAlUbHEd9a7N4AK9Uk6MLcGVbizJVeIqiGXz0TdB46z41fC0OwjnNQwu5sQz2HItQsE9xIyIzciKwIo0zK8WHlvCacmcjms6B6eXczgB8j8qvksSkU+jdP1oCXdZCwJb3gUylO2aGHnWoaa0ii2hYxsuS238vkft2oXE2BJcJzWsCxV4eGt8KcwOdVJbf8rwtDsIl3V9aqwjNQrwBKFosAlb4+ZmVqQhMVn9MUnVtBTtt7h7AUZ34NKHn8v8dW0eJXKNF50VY1eDyQKPIfo7auPnvA5dSjtxyFinKbDXoIjkVCq2hI7r6iyf9D3qTMhusJ4YW4KrvgxWqICnNvHxA/RnfIikNMzJ8LQ7CJfcfGosIJ+Wf9FPDE7UIo9S1sIpK9IQnwtXtC5AFyLuKLa4ewGaR1FJdtpFIakllFpB0bfRZUEcJbFIGOTIyLiN90vVlpFFg6+TGvMERlVsCR21WT6/74GgnBhbkqs2fSlU4L4daV2b9PXGhnXPNDztDsIlL58aC9h+DO6LCGf4uJ6+S9EbfrYiDTF7oBoaW2KEpzsoriHEj+CxLIv7nvFlrlmk60oRw7REtpXJsvD2sHGBDfrJMSfLqVMnTQhSsCXnJLPqLJ9wgZQVaMmxJdebLSjTl8JMqCM+iXWMvgmaaBlPGJ62WTivoAacmBrg3CNYl0OEZJSOASOH0XTu8KqsRVJWpCFcnAqPrRHmAObL0MW9KzLcJFaD7EBQnfMoGO62duaXkBnKiBU6GmTaGjSXjHXp6i1U9Fmv/6lga4QDEDnSvBtEVVbgPOUpl81b6LdW4DLlij6sPYOl8O+N91ArdOgOswmaqG1OGJ62Wbis7lODFOXZ75d+2j/8HXfxTLDH++gsSXvVDYst55IFsuTttc+Xyev9BH5023CH094BzvuNw7JVUVJwx4E7C/zF+MJiC9V91MgKiz8Tr7h7/SU44zGGwBYm2vU4Kc08CuHVF1BV8GZqT+ENiTKvLcAZWp58TBRcAbi4AYu3ukSYVOGSX4Hwf8k2SPqWa1SnaGff0zYLl0xNauDSMehSog/MtDKPXdsCk1PnfYvmyLMlac+BsNhqKvMT+Ec6hDWYRT4LetuHH/8nqVmUFJqGd+6efopVcWozn3vt7hnXxGFFir/fAy05n0h1JEMnpSec2JLCZfQrIExYt5JwTGT7tiGuqKfCx3YirE3SSAUmdZ7kopNVf6uDcC6Lt9SvxqLoX/+ifM07LqpwcNeqrEZTXmzFkzZyMjS2foYtd8OXFtJhDXuD2OcqsG6W6hXtPKJ7Tmh/NOhZr8z57eXiebfDC9BV9FsXE6LrcNFP4+TjhChDcvEObEq5p9+i20iSfo5s4EgqaievwSVX4BABLUIuRCjluIC/oBEidqJbRbq4FPfI3p+MQhpSuKzRQY2LpiuSpmPKjrQ30CzeaZoM2t79+9lwwsroe6JGuIBfs5qHUHCL+zJacdCNKwpZeEvcO6/F2UtPYEvwCZPQ+q0q6W7IiyhJHfdx8BrcRxCcoW65xig77cFpYJRQOOdY1r+P4tneqx1paDmDjq08sSw+Tb+tiDRgawU73o1TToUueFeIuyR/tgF3XcpoZsU0T5dKgcUWsLX3tjrdRhKAG5pw1+/6+xDzBhyBeqmF6pZrLL/DHpxqLZ5OKJyzAcK1FTmmhBVpEye92AJoz9Hi7aiPf6gN75VyDdjCmHTg/MiyAyuYsIVPIY7s9Pf/vMG7ujUrzbCALbwe5ijTnnzU5mvJ3/hyomRoW66JisY9OEWpkkgmXGGU5ZZX8nxJK9JuRmz1fgvvHUV93UwDtoRUA7YWEbYmYGu8BRrziC53uSAOTrQRdR5OuYSqyUJ4wVW6lVrBFgsYIFkFHkPoJjdCubblmqinRkTmRW5PEyzO01MZmLnzSXTyYkusktoDJVwM2BpFEc67oIs8tsUTiM1lLXQKcYyQF5V11knwaa0QFQNIrGBLTJGAPPrV2D7qFRNHMW+D3opcE4H9vBU+uWGftcZxchnderE1yefhZBgSBRz8GhWumfuvU7WvPIBewWfmCne9pXHufLM+j8vQZ5n4Ynp5wvkRDyvYElMkwPwBW0SddHJtyzVZJOdtgleWyBpJUl+ooNpVMSmbhFX3unx5LfK65CH2uCrw1UeozIAtcP6zD4Dzi/Oo9Kbyx++UDIJTT9NiCF2UyMMT9DbZ2Qa25ExN3KnRoDY87So71ElCMRUFwP0yt0epYRKBWyOG75EIhW0GR1XqZ+93lTxQ4t4eiomKfBO2RGGUhMN8mTaZDhlJEBpTpNrAlliyggLCFYW3laS+5ZpkuUAnhVCGeRW3pLSQyhJsyUVyFlh2Y9H2eBdV7sJn5Chh7Le6MTaW52d+m+RXyUrN3CdcI1XETBvYUlyfRStKqW34Cb75oppD09LHM29S4K+RICdXXEK121benkKq4cVWm/dW6GVOsLDWb/HVCYt2RkOqYExsaa+DvXR9PFuuCavKlda98PGkGJbCKy4zyguaj8B6hhdb4iPAMWW5gTVsoak3Fzdhkb8x2GhPLGxlmlP/rghXXJ8HlWwrySaORUPP+IA4qz7eSSuSApkcQO9bB4qtQBqbhc7e8s4LVIbyI8B15fFbw1aODbRr/e63yPNWIrcL3M3ssD+TaqOIae+Wa6K6fw9OUdSTxGUPfgF+ryecjUxn8S9qWSkS4S30AVRF5FvDFmjSr2b1L2OEnHiJOP2W4yJZu6W8OnczQQquDxPr34NT6tOT1OsfrvSEb0imYgv3CXXnH3vYYmq0ZTcRUrEAsjjY8rKTLy49CG95hbH7Xvp4HUT2NXsbn1ZrFytSEdvY0r/wknLipSxgS66F7rA/UzzNgmvJZcnAuo8XLLk/pSU2Qt4M31QUsI0tFpdXJCRJWsBW2q4PaW4Pfbwk5uxZ3Srxss47WHxRFWEbW54NtFRRMdIWsJW664Ob2Q8fL4Z5rVVpY+ceHRq07MVOmZ4LxTlrGivrTuPz7Lo/U3zWnWuWeSgxlfBWZz3SKmHhrYsaR1SJlvutjNzFTZUSN22h3+qH69MXHy+ujS3UE+GtSXiPws4ytthGroqAREkL2KrK91a0diido+senOmokZoUGd5qKIFF22Ni2+7zs4Ctdh/CW1334EztqacjSIS30EKfZSnSbr+VVaKyUkb8lAVs9cP16YuPF9/KiWuK1VtoR6JDkptdbJH/hCGZJ04lx1ZG7tYVc2OLGI3otgdnDJYDXUWs3kI7lO2QmlrFVq7YkpxtpJJjS3F97K/e6tRE6eOlsHqrkxIp5leF36Ht0G4VW+tXWG5QcmzJ/3MIqpaV68yu2x6cnWtuzJKmCLloe+HZxFbmKhLbatkzUHJsKf+3LL3Zl6b4OHM0hRU29swdl1NDrAdc65W/de4zWLnc0bgq+uslx9YIWe+LOecVT8AvyWqOXF5s3oPTqrD+MxN7XOEJiWWpj81+68su5ps9JbknTSXHFl1LjvUYT68L6bYHZ1KzDFj9PDyDaYQWtLlSOYvYGiPdFhibl9yTppJjqyBWhb6UVJnw9bvtwRme04aglFu4jysrms3fkMVs0L+4pOLsasz6hmrJsQXK7Dc1jHe5SOnotgdnSmqkJUZu4V7XPu+y12+NnPV7+PjDxpy9NlnAFt5nFh/VVXJJ5dRlD85UdEhRiNjCfR+cUcXaw1aVrLJAJ5V9wrQFbI3T2EvE/2eQUO/gPTgTMh+46nT1FvpnGWXxVSbR0Rq20C6k9FBnK5OawQK2MmW8N0b+2UpSXaLUD9qDMwqfjUCLN9G8FX1qfcljZfiWprA1bLHtDaGcY9HkxLuxgC1wDnznf3618WY8BWLWCtqDMybLQa1Gt+0k3cqUZ38Ha9jqSdttYAs8AqG+1rYnqupMA/bg1Ak3/J1zI9m3E51e9rZlE2ALnPcZi68XXgN2uI+3B2cHZhs0ezNga4M+mg2v9ha2NvwjHNgGbGFrYB/NhldsC1sb/hEObAO2sDWwj2bDK7aFrQ3/CAe2AVvYGthHs+EVG3RsvYxmE/a7G97Mm60BZMPdkliOOojN9/7Lr0HUcUsngwUW6SSQoWRgsrawNTCPIpoiGwBbw/9Kjkq0hm1R990CHyLP7R//H/CDSE4bZPAKAAAAAElFTkSuQmCC"/>
  <p:tag name="POWERPOINTLATEX_PIXELSPEREMHEIGHT#5C626561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0A5C656561" val="59"/>
  <p:tag name="POWERPOINTLATEX_REFCOUNTER#5C6265610A4C5F7B61657D3D5C667261637B317D7B327D5C72686F20555E32425C6C6566745B4B7B485F315E2A7D5C667261637B5C646F747B7A7D7D7B557D2B4B7B485F325E2A7D5C667261637B425C646F747B5C616C7068617D7D7B557D2B4B5E327B485F335E2A7D5C616C7068612B4B5E327B485F345E2A7D5C667261637B7A7D7B427D5C72696768745D5C6E6F6E756D6265720A5C656561" val="3"/>
  <p:tag name="POWERPOINTLATEX_REFCOUNTER#5C4465204C5E7B5C616C7068617D284B293D5C667261637B317D7B327D5C72686F204B5E32555E32425C776964656861747B5C616C7068617D5C6C6566745B485F335E2A284B292B69485F325E2A284B295C72696768745D" val="3"/>
  <p:tag name="POWERPOINTLATEX_CACHECONTENT#5C44656C7461204C5E7B5C616C7068617D284B293D5C667261637B317D7B327D5C72686F204B5E32555E32425C776964656861747B5C616C7068617D5C6C6566745B485F335E2A284B292B69485F325E2A284B295C72696768745D" val="iVBORw0KGgoAAAANSUhEUgAAA4MAAABlBAMAAAAFTCvLAAAAMFBMVEX///8AAABmZmYQEBDMzMwyMjJERES6urqqqqoiIiJUVFTc3NyYmJju7u6IiIh2dnYPDlHAAAAVgUlEQVR4Ae1ca2xjx3UeUhRJibyiRvJqq/WLwjY/gjTIsl54d9G1S/aFGC0M0YH7QLopicKBXcSpiNRG0q5bCWsjj+aHuEbTbJCkUp0CbeMgYu0aXrgGJKQFbLROqW52N6nhQEyQNjESYAkjP5y0aM88zpm5L+qSl2tpLd4f956Zc+acM/PNzJmZe0nG9v7Kt/feh5EHsVpgfTlW8VHhPW+Bc3wE4Z6DEMOBb5xd5yMIYzTg3hft8L9qjCDcexxiePDsi2x7BGGMBtwXRUcQ7gsY4jgxgjBO6+2LsiMI9wUMcZwYQRin9fZF2RGE+wKGOE6MIIzTevui7AjCfQFDHCdGEMZpvX1RdgThvoAhjhMjCOO03r4oO4JwX8AQx4kRhHFab1+UHUG4L2CI48QIwjitty/KjiDcFzDEcWIEYZzW2xdlRxDuCxjiODGCME7r7YuyfUKYfejU06F+92SGlhoxYrZAfxDmPvjPv1E6EWKyJzOkzCg7fgv0B+HEJmOXwz6Y6smM7+lIQ0gL9Afhe0BLjt8arKsnM7jIKHcILdAfhHwNTK7fFmy3JzO4yAHOLYfWfSOUE8zoC8Icvxm0dOYCVfVkBpboKzMVKp0L5cRhXGd7hcVQ574YyglmNPi1YEZQriPn0JVDQTzWk4klPvYVpOSzwnnIkBbsrN0ff+wqaCcmduxUDPrP7bIR7HHOa3aRXnTmnbMP2vyjbTvlop/pAxH2zU9/h/O5H37CbiqXNm/iXiHZOeLNVumeTCXyHHf3mMqpC58NViZyW2uGl7zL0B4q94uejAGTObteUez9zoVmjWwljxOpiFdfENeLKpGrv8tZqDG2pIWSYjoTl/OauNqS1lTqdpmKdmtBPxLXZrC41P6a5ElLWkrFQsd4+KogXUxIKD4wlHuS/R9ga3ZTS4pHZU0nlLToIFKZ0mZDuCB44gpwqnJNsfq4B9lzQRjNXqtGNiueuWlKtiyfVQKNw4yljzDnmJbfWtZER4rJ0JQTpJiUiKllej0ciY+6++W0EzXBaQn1O4LSEybbEjlc+i2pms0EekXmitvnliSLsSk++6Nf4/OYhFyCkGqSVMXWmLPEEkV2VRfN/4wmgpwippaJ8PDbA0szwqi6SGVvexaEdY5llQbn7I85/8BLfyJTKb7MWIpv5NcUM0UD/urXq3zupcdk9hOcn38FqDQOUSUc4+6c/R7nH/p4W6jIVvn8z0mKJdWgvfr1Op/7vvTw7AKf+58NaUkzgc4A//Qn4HqdH1K8bHN+k7F/4HMqKeQJwqv/DjUR2pyP/oDzp8Focq6d2MmWtCwJBjpVNxqF1vArf0dZMf32Fh5mt7Fz2HgR7RkIU5wveuxmOa37Lqmufm18SclM3GVkV3hNJ6b4b0nK8QxoI9s/ZTnROaStswpO1Q1yOks9kJhgrKGH7UV+kzCdqioV3y7d3kZXqKXEqK2p3DyXXTTVPDnxyvqMlnySirAAp7YXUeEuzwovooTX3j2zy5//T2JHtGcgTJf4YVStnwWOUwfrSl6z9jHN6u4Y2a4YofK6dFIT3U1NxH8YJ5w7lrU6p3RNU12+qakULisNEzhbvCz5Tmm2DcNr4YhKsnzztMyHmwUh1SSp2yJT/7ujd0NBcRXQgKCpZcipwi1SavfbFrnMfPYePXL+jh9pFVHtGQgrj6qgYvkwbs5A+DGRX139bcXO6QgpU1WuK5n7jCbYtjVIVYmB78aJiw+jknFqzTrf0JnZWzVhmJCxjo52xTK0M4PSLFP9Sy1vQUg1meDTipurEzKtY7oAPAKcckQfiXJdNotXv73nDL5R7RkIH4CZdMntQoKv6owMLwqqfnpRZUxSG0Kaz6tM9pEdTbAkTj6YMfiTnMjcTUrq5CiutmBgoK+GCfIlDAUVUZcvtkkFS/21pi0IqSbbOD8/Ovskjor1HVM4yKmFouEj9RoSwU+fvUz9FA56FtUeQZg6zOroN9pr8KImp1RIWceeto1dHvgZrvGaOoEF4QzTaizKHYggJ767hOXTv4BUSsUskRy/pjINE9I52rVv47hSUtbdQEg1gaCotL186OKn+buksGNXKcAp1rLaBNX/BRKBT5+9fPP9n93SM0VkewRhepFVvMGQpmpYisv2W8DY2K0Znygu/E3bZFZ3DB2PQicmz5Ceh8DQIzI1xWme25YeMmaYIJFXqxigWioUkA5DGAgLpG1B1TfJd8Y2/1FhV8DxLEoGOMVcE7hWj/OTsWZTPnsLt7HTuarqCpHtEYSVJZb2BkOaqmGklYXthWntQWlZE/DAuHCxaPJYZ9VKxCK1E7nzpEWC+R2ZTMsDU0k2AFe4LKZI0dhb8U4xUlrcDITjpK3KJTv7ZZa4xl6X9Bh2X5HyOwU7zgC8MBJLDb6bz96nNtjtbGpNCka2RxA+ILZ9nmBIUzVspZdBb6qkIczYk4qOC1la4gkPWnINL6i4l3bi3CYp+ntBfUAmE2Zsvan4FhMyxnhNZUOU2NSU92EgJG2O6czbRS3fsOdJv1Ni0i57VbPeEAbYc2ZQR2R7CCGEQlituHuqmaph5qjBkvyNzs1OUZhIHhJ3fem48EYZM8RzDDduduYgtHaicJwKJw/df//9VeEvjCC+Jp9wu08SNhMyWiqGi+4Z2poGwgZqy3Byv1KTemEGWtQEPPxOCR7tdIxgqFEpEmAvRdN1ZHsIIYRC0SCqYbQLFOQgPTmzcfXou9O3XbkmmBMzWkQ8VFy4Qit+yZq0QbaE+yaVE84H21RyQR5/qTHRQYgYU/OczYQSuC2E2d5VNVIGhIGwyzcVo2Ckx3UWaxYVT9z9ToncddGG7qs3hEH2fhcVRLaHEEIohHMxM38IRRjkpNJPNe98Bbqi2tO0aBEBPBkXUuelFN2mVDChdH/ELzXv3NQllBP3FEkBTPfimpYZdV7WjIzE1MUEzjq6sSAjgZD94/fN/6wuox4GwipuMl01V1I5hFckfU5JmY7yScmrux/CR+aLJDAcewghhEJfMKTND9lEYsWOdDIurCwiTz0znrDq5u6Sem7u8ScOtZWQdCIbNqbN9EjbQpfuki44yU/o/HNHHrtaLdpCBkLSlnBHFCGdpc4CiWCnGv6B7oOwcPLbZtUzHHsaQhkKvcHQOsyzqwx01+pvMi4kaS2nJR0zw3nK7p6Up51V3SdkpF3A4eEpnDKHuONFD08kczqmZZpHdI+4MluGQSQCTn5DSMBFEJpNZsA76AKOZ1Ek2Klt+7xDiDH/cublthnOQ7KnIZSh0BsMOzT5KH/Mff2YoafguNB5n4n/msOLRqRPSo7xhm4P4cTlkt5pexVN0c6dJZa9TEjnZUxz7m3+vMYr1zwD2SnRv8Z8EE7x28VLR7j0ttDWOGkPqGCnEjN2AUnbhURG7iYwviZZ4r3XUOxpCGUo9AZDc/6obdKjuUokBNBb2S//N80JyCjVkGK5koxedMMjHhJwExnZcxK69nXeTt3dMHsHl2yadu5MbwtdbNgWqmsG4bqkbIvd8ydRlEZhmjzk9qZJyU2Y+U/MVkFOjYnB7b68ECaLAFxRywzJnoZQhkIZDJeNDz5YiMVrRIq4kD/Bmt4RWzUoOw9dcF2faZvSAdQl2RITeu6ESPu1pQl6MeCWH9OrGsjV20IvvyYyci/PLosnLL1UuIJTEPaHKseaSBP8pHi3CJfe9qGEeCZsfIKdGrdRVmW9EG5vwFJoU/Gg5YZiT0GoQ6HoXqblzVStTZoHzQWQBVuzd7Rh9b5o2IKqT7vT0VN1uVaaUH0CnEiegQnxUGD5iulL9wUJ0LZwXa2Oklp+a445+GLVxEKoiVJib4hRbYLecYueHuhU2g6XqpwXwn9h8LeP2IOHZE9BqEOhwMMcI1nnj1gPfGJdRbrDv1cUazTZ8CgQA8KUauaE6qwQ7QQ4nJeNakNtiaCmLuM35sCTtoUTqmu29Dq5MYvHWCBEE2kHx4e9IUZtNoQhTkWA8Pv2h1tDsqcg1KFQBEMzGVjnj1gP/XR40eTU5dlwEl9XIGM92ii0wo+eFNNq+G2r9oR4sQkqF2yLaEJs+8o6obaFhqMo2hbm1XKrrmtX4WwMSxoIKfYHbAvZ9oxRHuLU5O6jEHQ0D6OiIdlTEOpQ6A6GdILHMlRdZd0FoRog8OUTzg9KZmAIt1VDNNSA0aO7BWumgKtEjRayLcQA5si47uC6ucXb/0XqaBRKGZEtt33EV4QNYYhTFoTP2F0T6LtIW8aszIZkT0JIodAVDGmqZhNL5IEkbAgxYlbNnCZlIkLoVixSHdXsXbWc0U6Mm92DVSJnbQuvWflImreFMBNviFW8nu1b/LXjKESjEGuit33EV4QNYYhTFoRX9PqN66c5fZyk/dGw7EkIKRS6giFN1ewjnuowKxZixFyxFkJCvD7tLRQxrb90qKo5TzuRtSZ4oydvgN329DIpZN4WqmCaxgVsi18xkOMoxJrgqS/MSe849SG0ZsfCEKcixEKxmoG+JC+/PbQlntHtSQgpFIoXbBQMaao262+0YUGIEXOM0xwvparHULjPpzrncXRsRSdKQQd21mn0VpCVJEIGL8vEPD+By+YW/4GRRwixJvQ2kD31Sm7hhBa0mzTEqXHv+jPgdIbBYlhffnv2z1uj25MQUih0BUOaqh09/aBtxkqLRGPELJhJTfKaqyTiPODaFl74TeIEECkVK3AAoRNdXvMLW8d69/m5FmRwwimaN4GTWAtnVFEKIcSa0MdAyS+I9V1ZyMBhjrWtCXHKtftXpfygVmnp7LPn+nlrdHsCQisUikWebnszVfuXClWDD0ZM1c+V4+JeAsX66ut0ZkqN8LR6kBPbQeuZAo2yLO3y0Kh4biNkgIR4AZjAeN2Sy1wtihBiTfBtIKtsii6tq2rt28OcinA6A6e204wtSss+e66ft0a3JyC0QqEVDM1U3dqRJq2btVahiLlO7SUF3Smr7C6kPrxoqZBBTkziYtIuPkUQThTtfKRXaPatyB6gjwsYvAluo4wZhVQT3BZ2ZuA1N3Yda60S5lSC3hOTct8oTPIiy65Kvs+e6+et0e0JCBtLZNIKhtZUvWHxlXWzxMe4AKcCxyyxnNrdWTkRyYSaudbVG0lyIvCtewrblx0N1L5Ae46mHHaTOPh0B1GFcBRSTcSpr7g6Yu5EE1MG9TCnWjRHyuLi5oNwDKqX3pF8nz058eBvX6PbExDeLzXqG2zwliVJU7XrKwsl1TispaGK6KX7HNP1eo2EIxAN2cwZNY/C1If9wncIK3SVtB/5mwI1NwUG4kqrxZH+GpZlSrQsBCZCSDXBbeG3TorXVdoB6wVomFMrfi+wcaQX4taCnO22THrtuX/eGt0eQJg58m/21dSzP03VekCQF0Ak6M2YeWM35TrHdL1es4vuRndnF0GkpU8kzSFoB1eTtgIx1Ylra1k+PDfayTt13SOq01LkjUdhLLyE0hpCinAwnxSRB+sgpDGOilhT03y3U12lncoC4YdwjrGvSgmfPc/PWyPbAwjHPScJ+pi0q3Wcw6nEcm2cznwLFKMyru/f4Hdsg13VW+DrkVSpqErLz+gl2eBm5JPmCYACrqT9HQgx9dtCSH8Nvw+9JKPVyw9n+KZDnxNrCAu0yezKiUDpSdP8WV1DzWFO1UkCJf0Qjs2w/Kpk++3duwGMDjZcZHsAYcMLodgZvnov5z994YVnzz7Fqc+RY6yge5fzbIfPPS4ss9wnOT/9IokkgluV+KEEv/niT1N6NyacePDXpejzTT77r21vqVzpOGRln1zyMiAtfLtFvL9971F+RLoITla/xJ4/+iVYd5+5ZwfLSAhNTZ79U87/VhkFiQZ1nO4xVSDcKQt51O0bhdn5V48KZ8Lsmf+BiGwPIFQffdk4lpn+kaTK9DcQfjKpisqu3ZWy6DprmAUP5UUh4AjReXP+QSmqnbgGiYLUPu3TcJk//St/1vyKLx8ylEOy3O+JRpNX9vdnPwdfcbGppjIhMiWE61IQaqLfEu8IDmP/ZH5L2rpJ5oQ75fq4VsoGTKTskfn/FbwQe2YFjF/i7m4PIAy6ch9V7z7F/fEAgeqOzHxeSj0m6G+6Rbs1KRDt5hixAl+jRE5q/3gbMhxJlolFxBPwq2v1mwfK0sRVWQRuapbwsk1aQkg1sYzCcom+moIPblT8t/gep1xf0Gv1vlGIZoPtQUygoRzZXgiEaCnsubUaxtH5paVdBAw79ybnHxY4icu801bpXe/f+KONXWV6C0gIQ0RwSgd2nk4eQ2THaM41AqEQGhE3ZX7eGtnegBAm1KziNm+lMrvV15LtnH/pTVpKmFNgS+L6kr0ghJcbO2idl5EKfjYCunUfzSCV2j9vjWpvQAincN0UXBuWjr6akT9VXOFnlKaVfisd4kAf2T0hZE3qrJ213krrm37+H/izeubYv46Kam9ACFmz9/RVWezpqc3sLkEqhZvKhRmb95bQvSHs4vEAmwg8hyUXUyRIWf0TddEY+opqb1AIG2toKfBZLwdmB2Tqn8h39Jlq039IFVBoqFmhEP5EtOcWHdJles88aRqug3vn+nlrVHuDQjjZ0+Fs9LGUXpU1TqgDBDpVHrwZ+i4ZBmGeT4OuFdrbs/VyL90rxV7caDzXz1uj2hsUQudCL6cuKVx6iSBve0dSk+oAJYvvdpD9FjzDIFTvQbo0Ctm3etXKORXfVffPW6PaGxRC1ir2cPmpdg+mm7XyVSmbV2+MC7yXWnfJYaXCIMzMboKJdTOh5Azptz15lz+v3xz3z1tZRHsDQ5ihk26/o4Wes6xbXp8UZ9QHH5k7o4Pv1jN4KgxCdh505qyPz1hjJ9xKtxzOi8jx/LwVTvd2wksaewNDyBrLofq3yqEsH6OrgmCGXr34JK53RmX+wucDbVz8MmMXZ8uGlwlfa4W87jJlI1DquPJWIxnFnuufEE3RSFRqMUzMeX8YJyBf/+Il+BO1APnhZ1VC/4/0u/f9hL/bNvirdsJFX95wJQdJeH/eCjoi2IOz3dog1oZYJqkOkr1fTw3RQgxV7/3hUozSB6zoJB2xHbCKv32qG/iF2tunegehJng6cxDq+jatY/OtP95+m7bkXlVritOnLHvlwshuvBZo7fZyLJ76Uenr3wLVgDfe19/qyMLwWmCSLw9P2UjTXrRAZzQI96LZh2hz4K/3h+jDSFWsFmgcj1V8VHjPWyA1G/+MeM8rcbAdeEbuCVMHuxFu6No7F9rC/0du6EocbOfHvyDr//rBboUbuvbisy24PnxDV+JAOy/+VwIuJ/yjhgPdPDdC5bvv+T9xvbP3t9I3Qk0Oqo95+cM+uE0f1Ba44evdQAhXb/iqHNQKqC/vAMfaQW2B+PX+f5LIXkrJOnnQAAAAAElFTkSuQmCC"/>
  <p:tag name="POWERPOINTLATEX_PIXELSPEREMHEIGHT#5C44656C7461204C5E7B5C616C7068617D284B293D5C667261637B317D7B327D5C72686F204B5E32555E32425C776964656861747B5C616C7068617D5C6C6566745B485F335E2A284B292B69485F325E2A284B295C72696768745D" val="59"/>
  <p:tag name="POWERPOINTLATEX_REFCOUNTER#485F7B327D5E2A3D5C667261637B325C63646F7420496D285C4465204C5E7B5C616C7068617D297D7B5C72686F204B5E32555E32425C776964656861747B5C616C7068617D7D" val="3"/>
  <p:tag name="POWERPOINTLATEX_CACHECONTENT#485F7B327D5E2A3D5C667261637B325C63646F7420496D285C44656C7461204C5E7B5C616C7068617D297D7B5C72686F204B5E32555E32425C776964656861747B5C616C7068617D7D" val="iVBORw0KGgoAAAANSUhEUgAAAY4AAABzBAMAAAB9Ufg8AAAAMFBMVEX///8AAADu7u7c3NyIiIhERERmZmZUVFS6urqYmJh2dnYyMjKqqqoiIiIQEBDMzMxsCCPHAAAPXElEQVR4Ad0cbYxjVfX29WPaTmc7l93ZYVmmvAFXN25Yp2zgh+FjSqL+UMh0I4nylSn8MJiwbonRkBhoQWJWQbeoPzSAM5KYqIFMgZjoApmJP0CRZWoIYBQz1V11VZapgIlGoufecz/Oe33tdNq+Zcf74717z9e99917zrnn3tsydtak9X5aMtMPU6g86aV+xL/cD1OoPIfcfsRfudAPV988B2Ryu/AnthNk4k1SENmLJP8lPigUs+e1wwaCuN2441ym8S40tWWCbO0mBcjGkD+noMnbczdqAg+fBvb9/nCDT1zdmTv6ix9z/snnuyhldpJyF3mFFplzBPifeuheBEaLtzqlOcYkTZyOo4epj0Js6rZfNvhsF84Mn+iCZWzsDwSd5dyv9JS/ei5j8UnmrAkWxzd0RMzms+VZxjJ8t9uZM83P74wEzOIsQcebHJrqSYQ/y5dBL/hM6rCkWDzqIRykkJa1tto+IpE5ys8hpbZsVE99iWndx/1fmfDvlzi+MFqRxNN0JNsEbwrQmhXkMd7FdkT4ajeRIzso9gaYWBUKYIzwL8qv1ph7ACkSO72UA5RuQl7O3Y5Cqny+Iw4Q03S0sueyon9sCT9fE5Lqq0+LF2PRLrUiRa9PR33MMu88VRfFpO6cFucILr7EWn4FsfxJ/CLFU0uKpT5LeAfJZia/L9lrnLbGK7HOXS/AW2ouk3KrwuJ+BbH8MbSL5ZyrWAqrhHeQbExVWu2iA3yqWw1JTy9vEObIpyCWP4aYkrF/+Qu6id4ELq0Uo4ozN4gzybtqY4KaJ1AP5lcQwp/k66KG0riuZ1sX86JpenonOVrNlc7jQcx/kMgx2ktQD+ZXEMLvSE3LNk0/RuhHCJLeM6z0miRd7Kwfxvy/ODXLWOrmqU8Bx2XP/u0WrCO/C9/yCeoB/tqrIIYfUMImOI8XtjvzUIAU4/ge2rOMGhgkT5v/1JuJCZb58z3J5mE2cuIfH8xVJPUKneKgHm0KovkFamTnzN5Dt8R37FkQJcaSPlVCaP9Pp4v/0OZ/upLlRx+vMFbdFX0FqqqvyvoWzSSBHkg351OQFnU/zzVOPggK8lfVVKfz51MUm3t18+eLyrV8G9zW538NciO7Lz4KrwJanfKarUqqh19BCt3cD+2jldN3bqyzmrM6n5Fyn4ZZIA1/hF8vADW0NQ0cFkki1cOvIEXFLyn8j+acHzJQuZDDtgYJURYtOg5aKeeNmvCL2A9qIKR6SAVZtpIUvwXQnJqcFDRAPsqpsr7lkZTlk7KcmgNDdFhkW+gFymioECZJlHoID2IHSfNLirZHcbwNNABglJqNfaRlIDPGsb2xZbYNO1BAo99ApSbUSj1ET43HNvzBzRtuP8q2WrDxpBFQeZxv103Io88sywkV5fJTOkRTlXoIHruUIfxaDnmXhzkeatmjxJe9sUiEr+l6CxMy15STMIWKQfuh1MOrIJY/ua4F2fdQ++FxZazmURaYI4d1tUU5w9RAxNH0k34Y9fAoiOUfq2hB9j3MfiRzng+VPn3U1gNuwkYmOMPUQExzV5LZbhr18CiI5f86FavyxfEAYJ+g1h+7MVrzn8QZNoIDUUNtZ7YfRj1g/WEVxPJLr+Orqr7mA/RfjJ6eEczrHSRY85/GJiurVVfrw+aSZjTq4VEQw+9Q2655qBfVsD7fF4u1Bkua5njFEPM/ijMsL9eoUbGJchBojScj6sFYWXsQy59e9UqWpSH682dcITF2WMpte2j3AYgILjBq0mrFYHCyawA1mkrUgyiI5c/PArU/8QU/pN9yXA4Hi88GCyDmv6rch9yaGIPVX2IBeAowLjJVKyojXkZBLH99huBVNtptDdlO3g1yuyux08vBRNb8swIuUJrSL0Zgdm0TLRM7nTIdU2/5inLVQsPviX81aQZXCLo4wDu980ci/aAR8LWEWGv+GbqPLFqtCHjszwiCiNo5Sk5+h6aGUhDDX1Z2QfCYlO4eD/7cEG6YqeG2Pu8kcBGtrJCD26MptFpjEBvKXc1RHCU2qgXpN651NP/xwM1V2LJWyZGnJOJj4nmJAEcNVhF1fiV1rXZBRIkP/JvzG99CSBa/8AiviHIyd9G16yKTVtu7VS1Jv4XEi97m/NEDB646chen63vBJ1PEDFJBsoEJSSD/YcBvoh+KiwcfDYyhzCWs9NmKeGdOYumdKdxoiKopXtLtN+913SaESG7kNc+qNhJs73frfOIT98I2xP3XcH7n8y7by9hO5gRxGfZeM9lfySRGu3Oqz3bERe9HAeL5UhCV2D/RaUWPWAojntJBtoMdl0ZFk4T6rq32L75ZsbxmGziBYee7ueXffIDPW4KQc5Gg9UZvdSapVta5i1xjfFxm7pt85fTVvQkaBlWsd6viry5u1BwwZmk5rQ8eLrVLbT9nGOVOrmfjulpLlsZuA6+oxUqy+MYJ1xKEnqse7reK4rrlTHM9OCW07KnGk7+r7ZyxFGHnRvpVkMxO0rRRsw9QR59c2sFORevGMBPSkLLO630K3r9KGM1CzFHb3M/NsPM6LsMJ4/Cy+fn+ZN3lEr6qDiyTZp/DoeNFSMPKJtVScZPy0575qLeRWdqcL2ZlpLNJqYOQV5f74a4RLYe4EqM0BgtOoxM/7UfsADzZpT6YnSc9TCaOj2j34UFvlYKN46vKfWyVlnvbCScweNHrgHIfXvSWKalrXnKJ7wa3+koTEWBGhnHBpO8dNML/rtb4Zp3lb8ye173poJ/gbCibON6us86GZm26DWYbmBy3b1rIWcBgtoGJ+zgLmrXpJhD3QVddPcqJ+EzAe1IUbaXuY77HxhOys6YfdhvYhOmkmVsnS7aBubt1mt3WUhN9mDA9c9Mbd3rJ9jzj8R+/nfOiz4pSm/uIXve9fzX/4mnbVvDnbe5j7Chj+/iypyNboGDcR1xFH5+FRsszry3QeNLENvcho9xyf4EmkXuGs9Z9tPi8qDsqd0/UxYMz3JgBqktz/eVVmO7I6bWizrYHkBwS6wN3BAh2rirwiZdmAHPVlzn/kjxveVsU1UleAMugoHarTiR2RUq6S3lQ0FqWyyG4fTOC66JZLXNI+nGhTFKoI7Iwba1Vx4OwSwRWnoR5kABEPMSqriDB9H5oZw4Mqi9dLiOoe0CCzMAZDiacXD7izRfVL4LmBGdefKlZRqx6TUBw60/m5igSOFYkVDxerQgJkGI8d/U7fKoiCz08EsPZb3eOfJzzT+PXydT51G0uI1Z977eKeBDG2JESn/jhDEVCI5OAPyW+78f4bjHX4USuMQVjcRmfwKKEdX205EWvriS9Ickvggq7K8DjsepVs9GUkTvkHiQQV2EARboCL0Jl61IEe1/zPFfCN3o4zYWNSHrE2xjTOb0MPF6rbnYyWVZYTS8SADV1Auo0cy7oS2lyHYCQUo1TmNngOapt8QZ0G6NtjHnFQUHttepmLcEy57QhAVBWJ9JwU3ABbKg9ykjWXwP0hqlY2ZCkRwJzpTt5Ajk8Vt2sJRhe5fEggb6pt5lb4uT9ZddWmv2CzXfMxbteC+vIFoTQV8LZtRWCVlbdriXY6IJBW5Mf5XpeTKuDS0PUU+Yml7Gv9US5IZGOMUeeIKTaqttQlE1XNF4joZwy9xzzeCVF0/T2lnV+tDfajajUUbC8lm9otVW3oSiruhqrkVAeMaOwYgybJuvh/UVB81QPhD2QqC3K42D2bdJW3Yai7DGD1UgAbNP3E+B6tUeAIe6WSew+duxYXd+J6ka5MU5tUaY9v2A2Vt2Eooz9RMsySADklfuAPR1tuDRZD++SXA4IOzh4QvfhXOdSUcaqF3Q7GTPXsQ0SOLT7gAOmzX9W+LGYSOO05s3l/9k4qWcBuo935z0CjFUvKjcHSxDz2QwSWMr6SlfJhNlfeXbqcx5h4RUunXjphd0uypfuI+ONZaxVt7PF3AS1SBDQVIwjXG97HJ+8Z299HmWH/JQrpfoS1iLdR0mfPyLMWPWsvbI1Oq9aZZBQjqrj42Rj0kX0HnFve1Q4x9QMQsJ7yqvuVeXACjAh9jX5AqnOWvWYcXMssowUFgnllNQK5+3Gn1Sjow3hhbJCq+QFTeQJ55mUUzmi7EuRu9kTVY8Ts1Y9btyccR8WCa1TsR03y6r9YrUI58ugTC+KTJhpvxh1NqamEriPRypj9OcgxKpvs8ZEuQ+CBCHKfUQfzi0LmdABtFolGOzrERLes3iBkC3uGEOCBVTiCZgfRNGJVW8ZN6fdB0ECt3EfZTQbCUUP17Gd7UJ8iCmLdUXQ/4IGCAfHjX2FnlmrXvO7D4oENuM+1G/h8rwiWw63sjvdQZf4YTziOBDT2A84Cj4KUkt8Pkh22XTPug9KZ9xHCg1XUd3ha3G2DexWqGkaXVcVP10ENTmvdlx9NTe1m1PRhw9tow9HOhpHmWGYb+5H/LTDLqt9yEXUc7WAGrUGltQXJe5jgcB11kYfMDHB8sa0ecvzCz3rNc0wzDfeYGd1nAIFnF4Zter1VpSyvbPRByGx0QcqWFybtzzfs0DoQslyaUgc9cN5HX83lYZ6qrS3pFjNg1CFhG43BPXcFTZwCTF5fk0Q/TBh6qcE+lPqBVTgb9MT2GdRvVm107aYdsOfvAi3GtHLgryeYJR6uHnxGxtI6uenJv6eDlL0tPnemUBvMK3bDeLEdlpEm+k8ztbhttwrzfwAakbATfw9ok0NpY6ZfozNU7jOr5jJ2JKfQflW4R9dTRPWO4IuQf3ixMTfgfFc1gzSocDmlIxZbsgBGNHDkPeunwOZBwRWZV1JnF0wE9aUvAa6R6/0pgryUnIp48VBqaFXM3G0GuovWFiyGX4/FnPCpuQnsVF2AVXQtoa2trATS7VlCtV54/acovos9XGJe/w+GPSHNFk47/ouuKCZbc6j9EWjqdWgAHsMJ2FiV2BbMPoA1CP6uvd+oe3s4YNJftQZ3k5hYOV8+xWPZksYhYpfBKlfFF3e4Llvun6OaFO45czvK34ElMVB2S5x3fA/h/ikNBoQH9bvZpcfuhvi9ifenQ3gGR4Ifj/rPDZ1oxSofm+0AAX4yxlIOCtoZfv4nf/9auMOCtL5RckiHz9T3YAu35x79UGgiDWwCk089Lf6/ayUS064HHnYtd5e3QtwSHZrOxggeyULPOThZSBJiEDlPnqv4UPfMB+7d6bwKafDt4jhdwJqWKG/VjojNYZTSUl5hHCknzmpjfPPXF0h1kSOYEKsJXzRGXGK93+Q0sH7IluuZ8mT7nvT5v8Bb/k7lVz1y3MAAAAASUVORK5CYII="/>
  <p:tag name="POWERPOINTLATEX_PIXELSPEREMHEIGHT#485F7B327D5E2A3D5C667261637B325C63646F7420496D285C44656C7461204C5E7B5C616C7068617D297D7B5C72686F204B5E32555E32425C776964656861747B5C616C7068617D7D" val="59"/>
  <p:tag name="POWERPOINTLATEX_REFCOUNTER#485F7B327D5E2A3D5C667261637B325C63646F7420496D285C44656C7461204C5E7B5C616C7068617D297D7B5C72686F204B5E32555E32425C776964656861747B5C616C7068617D7D" val="3"/>
  <p:tag name="POWERPOINTLATEX_REFCOUNTER#485F7B337D5E2A3D5C667261637B325C63646F74205265285C4465204C5E7B5C616C7068617D297D7B5C72686F204B5E32555E32425C776964656861747B5C616C7068617D7D" val="3"/>
  <p:tag name="POWERPOINTLATEX_CACHECONTENT#485F7B337D5E2A3D5C667261637B325C63646F74205265285C44656C7461204C5E7B5C616C7068617D297D7B5C72686F204B5E32555E32425C776964656861747B5C616C7068617D7D" val="iVBORw0KGgoAAAANSUhEUgAAAYcAAABzBAMAAACBRNP2AAAAMFBMVEX///8AAADu7u7c3NyIiIhERERmZmZUVFS6urqYmJh2dnYyMjKqqqoiIiIQEBDMzMxsCCPHAAAPwUlEQVR4AdUca4xjVfn0NdNpO9M9LDPD7jD1Dsi6cbPL1M0aMSxMSZQQgWw3wQR5ZCq/8LFuIcGs0aVFwKASpkhifIBTTSRqMNPFIEggM/EHRBCmSECjkqksRAKsUwGjEdDvO9953dvbaadzu4+TTO853+ucc8/5Hudxh7GTIqV7acV0L0x95PlFL7Kf74WpfzwDf+tF9gXzvXD1znP2bpGcNhIK9sw4sOqmCrfjTW91E2685KwlIsplmvyCH9nQmRY0zResEmRzxLsiobfXX1mU2YrKyPIGHx+v89GL2ssI3/Epzi99+ul7DvCjPlTNgxYwxs+wSpDd/v0an7jkSTlYe8amt40yFkea2GY35cZK0cnrf1fnM2sIiXMa+zv5kVaqlxwL1uQTVklkl/g+BYrzEmP5g2wXAsItlIqsl2dxhrEUn3Da80bl+w03JluIEqfboGs5ttOVqnxRlZs485qb2XcFoDqn4Bt/JsQEaHonsy04xjdRscLnbTjmsysWJH1GvkVOjTuSItxYgFxoK3tYAKZ6smpSlufRnEFAVM4YD5KKITUjpviKlwDHUafYQtOrFIzr0UuIURoejS8LhoExzbfhzDUkgesX1iqxqTQmxDd7sGEXW7MU8ypFnOu2hjLInJxMLgohERerAPX6E5Zzusjn2orI8VXCZfkHPEQJMDYmXcXSXqVIcG2Cy6I7scwPJENtxnBuLJca/7EQUFFTxkdcnkvgEj/Ngx7RTQREGtTLqxRJw5IT72uQK13ILXuE9VyMyvEv8/YiuXrdhZaelu1exRbA+HiUImTk5oQJGdDWKusd1p47kZDKUG7VWSUzzZUZbah5pVCsAO3WqVkCH+ZRijKfVfiyaPSAGlY2EljkEedC3diSeWOqUvWMKk1ItJqwum4iUF8Ff16lsNzElJh67+tODAbn7gp/FI2ttswUAcYf7SbK2k08UX99BlER2xygSrQohXETTBiBDx/l09uQDs06PYP7LSoz2ipSuYkU30LIcG7sn9sfd6CQsucXqkSLUhg3wVjxuvDtrzr5iz6DdBBCCb9B+UB+w2v4iSa97khxfJrqen/cAXu/DwoJ+2WiSniVIm3cBHT5a5krHTaQmUc6iJ7avzciWO/vWh47x6HxZ99aG5N9GBKzamgT1DFICkW1oUp4lSJq3AQR2b9G521o7/nh9noNpl+kh5X0irC4Q2hch3VMQV4CSVyeItbi45UUeDZwMANMuYx8zT4yG+MAPPfyyRLh0uS+BpehGBL9ITipBCqF5QBD7S03YzUUEVyKKCsqRL7lEhwhNxGuS7UeJhtVngOqEPZPJlIJVApreJr8oMK3PvObWmEbgCR5yXDvcFc8JDvYlJYoxx2gjYpAyO4EqYRQikUtLGfbYA2VmYA7UbRmAKva8wGUl9MLS0pPUocptP1imlxToiuiTeQlMJu39CuPRqFdKgY6ElF7IFjR7ZhHZONlZyKg5ZnXv7IqWmZ1QqmEWylkPADEd7V2JdhOLLlCsYpLQVhWmnMZj0Zte2N1QqmESynSXCsNBQaungTaiXiG3qusIXFszq6rIocpRNNqgB5EYemEUgmXUkSVk2fxFVsm5fNBTqfmy60VGEhReuUsWctBexVtOmFUAsILrRTGTcTmjUSVq62o3MafkWPTKMQ1GpbUxgQVKtT6mG27RiQO5tCCYTGewriJKR/x9WXDs9HczudQQtxqhS0xotS8QK0ftIOFpHYJRiXQnimwcRMP2DJlPkiP/ZiDQqMHpWjPY0gt1erU+oTqBO7oD+oA0KiErRTaTUTUusqWriN7G9hbPiYGgsVm/NkH1SKZk5WKq4XHp4E+yh3iiou1hJKglUK7ieRmhTPPiF6oGlivuS86gnNq0V/AiNRSCNaB4h0I22gmD+L000uCJJZ0yip3qd2Eaxkr6VyLEc3bUyYx9nNMP61P+7Nn5fSBTpQYuwk2uoVTifxakEsfwsqHvmele6VSaDcx6Bd9uBYjPpX/1gfWBlShQJvr2e2h09O6DrFT5DSwQ6NAEa7OC7raQSKvKSnquYjwhNxiSDW4g2V3imlHyOgYA18jHYYgYcSg3XytpbiqVRkUN8nZb3P+1bcEbAmm084ZyBYfds47fCPRVVfEU0tR0nAOhi/M8a1wyPLv7zY4dtybQjIsBjgdYwDRAAnAV7OOTkgu7lsNvEqRZrD+KP9D6gXMxA9nXrwbM5CyFLBoKboTAC/oAlcWjpjkr7VnhccYo5d+HTr+7cs4P/Skw7YzNsbCJRdDEIVtj08seuUk/UynJPrY0yatehmhXN1nAZeU0RuicKuwn53OnvGxaRZPUNkh/1nYlfhGySKrwmQVaYBG7b3M4p8+JG2KRdafrL1ns74a4q7+17hD7MMywLxt/IVjaxzCra+uDtQ51MGeUszoNfDrSGVKBZh7/MxyTzV1ZBruedo2Fyzh5hhjSQYj8fybRx2Lop/ZePfW3NOM/KoFSOiFRwF9KmND9Qf/Uhmbtkj6mS3abVlHRakxmzip14s18rqF09lrkRr41uOSdi73Vs0uF59eeITl0cAT02xr28i6txrX4Iq43ugahB7UYccGlNVSS52Zg9/rUbAttut8eaZrUoswQa5eQarKFCW0c0/7hSqKPuhn3N6z6lp4xa1KNbU/ZZ3xPdK1sAAI/9uDjPCDbia98AgpN+HGnwolvfBg5jTqVGi3q41wPEIXo3ZLN+HCniKFmBW1O/5tvsAiwaw6DfenPhHQEH9Dhu06hvI245y/utN+L8EJL+v9KRNDnfA2rbsBeiFvXQVZt5ATzWD2p9Qu14luUQ/1W27CFVJ1Jyrk0fnjXtyE7bTdxGx3DbepTo5OmGMMvdS2G3lq5M0xhlpqpz//5pWnRtt1K/VqQi+1D98dKfxd4zFzzmMuP/HnfS7sSVBocRMDz+HRnyvQPek9doubaM6hti+fBO+3+yZoNxGTbiIHq7rwKeYyWtxEDs8CT61OGDfRlBuXO9/AW20r3Y/liadUxxiwx6yW2tColOzQiW+fpwV33uABQBGPMUafnYbchbfqwxAoxbgDv31IqWvePNRW7JpIwbWH+xyYFkWoA9dLBynmmZEVlF1nmW1r7YA4SyRBFMYsTNMrfvSfBvkgOqD6CGLFCZULCUD5Hc7u3Q6SUNoGrcyA8XSn88Vy6BYQIDJwwCLSeZMlymzoV36Gsw+FZPElzbBhaMEOOkioIIR260Run40EjiUBxZ8XSygBUpRnLnqHd9m2Bnc7bBKx7l/xGc6V9GJSNT55vcM+B0IiZPm235OnAyrG7ijw0Z9N20ggiwP+NXy1F/OJaVF3qj4J7+CjfJSKndqT9oQdnejb4VPmIC83UQIqsddYlCdcZb1DlBIb2S4kEJdh6DDtpZtH6ZoQwT7Y2OoIeKefqOTvRNcBb9aK4WOLQBsRW9c5ub1ozGEau+VGAqAiY59wI+OAjhTGVwEIaaj+GmU6/dbdO52dyNvgzZbi3v1IQoHAEnpTSDpWYKnToOhGAqCo7sxW0STlzFlDvOZzgQsYvKkqK/LC11fWnw3E5bdpb+N0zsljFR0rsMQyynUhodxQG8JNjOSed5CGUvomlWv3vL8EmEq7+wHtuHzh+rOBy1GmSlInTKzAkvMKx5TC4PSSusOm5FGiJuqYGRIcS9zpSNmZQK0VB49YtCq4NEtKNlVSeIWEsrqJivZ5ReG7fEZFJ6qBjIRcK0ZesOsekOGNWVKysqMIFBLK6iYquowFhe/yGRcusTjWJfmaZHJL8Zk5m6opvz8xS0pmbpUpJDCom6hoAVwCbGHt8vjaIoFst8otxcQ/7KrCjXkq6iUlYw8pAo0EQFaZ+bSxAIqu43PvjeBf3HdEO/L4E5CbCF/h2Gh9mSOnGsmYPirSSOBQboIl9QGWLadD/vKH7uef7UDTHv2v+itq8MlNvDfrIs6XZDGv1/FxdBMiaSSU1E1UuGyzSFj2jccnvySzHR/vXlLqSNOOYM/os09NOIQVbiLl9jixlxWnmSTkJgBukFBoSMZBHck9M37L9tqs4u/fU0RBNWlMhJsoqBNBqvQah7FvYTZt4qrkLAIgaSTk1U3UeH3cQRxsHOEcT6IHHJoWgH79iEvjZemlcjAPdjQwZtBJeIxPYjGqfRkLLRLeIKFMN1HDb9dflS2O1NHbpFGTRvraibiYvvShK5pGJ320zFegbpW+jJlf4U+MYlPMlh38ZcwgoSCXaVyHTLswDGSsBgr0e8z0Le3CwWbDcgaBm7ivNKxuhyJmYOLRRx+tiWXjiHCqCFRuwkICULqJyL2ZRaSB1tNqswDDLD9RI3jgv3kR/A6L8YCRHx84AtPC0uyCWK4JY9RU1920m7CQ0DDtJopkJwYkfWWUhTcH3nBLYJoqCpGHhVmPXoxrUwrdEmkTslS8bsJGCvwqkuG4LuMjy0v4YOVMn6+dxGgIpqgTcCw7B7UW+CxW7k1F3TfjJmwa7SaG6MJ8Xl6Wa3I2IrtnkweXn6KwsUwvLUSqm/XfTWzoEFO7CVdD9GoiLBxKmLqCI+J8wkUYdEEuPKuk2DI4ShpbatUXsdzEvAVXWbOagPk4jRZZrjWz/CxXLKYYAnvmtwhRNRr5HM2qlIxl3bUMma6Z1YRFYlYTpFT6S+IsP2feogs+K/YBYLE8JkSrNXRDqqSrPnMtiVVcCFkwXx7BRXkH1XuBMFl+mR99YLA0+TX1ElVw5Pul9gB1GOtGE9aSdKNhXxg3DELK8bf+r4YW3g0BonSFTX40pNfQU36andC+LuVr9adUo8G14yoqpCxylibphhq6FnOS5GdJr/UaelAZFpuXVsEIGZ614Sq/pOdgU7wD6UCFdVI0fXmGyPQXSb31Gtp3ZSY/BYZ2HPBtS0Fb4Lp4NforEPmKfJmCAJZFdXF5L9KsoevkA91VNCgUYkP+23R1FazEyEzEpcuMN2Rg5pYWXKmaQQuSHSeJJjjKKctiV4VHg5gqi+Lh+dG+LZyX76S2SZD88jYY7h96qIMs1rY8AgF/Y5ZkVrVqlv0WycM09wZo7nmbob9ru09dn96F6s3u3R/nc2G9OvSyBVDmm/f+RG2o42c4V78lhJ5f55nvOF75kQY63tRLJS8CyniAtQXv9L17gI9PE0GkdjM7/8DNsPY+8t6MD09AoDhfCT8webWQJj+vmYcCfZFDk8GuaQc/9L9v1m+wQSpfpWgXf38j+wD9vZY+4onWqQpFHOwzIWcvSrVOnsLiEGq1ta6n4OzqulYwQLYLFvgRx4m+JP0CSjfRvfhz79KvuXumPlNO9dn49bn5JH7J9Y3Pcaky+EoK0vIHL/k4SqyfeRwr61NV1vlIn2o4DmJTtCtxHGrqYxX6i/c+1tF30fFXnL7X4VfB/wG8LTeDruVRvAAAAABJRU5ErkJggg=="/>
  <p:tag name="POWERPOINTLATEX_PIXELSPEREMHEIGHT#485F7B337D5E2A3D5C667261637B325C63646F74205265285C44656C7461204C5E7B5C616C7068617D297D7B5C72686F204B5E32555E32425C776964656861747B5C616C7068617D7D" val="59"/>
  <p:tag name="POWERPOINTLATEX_REFCOUNTER#485F7B337D5E2A3D5C667261637B325C63646F74205265285C44656C7461204C5E7B5C616C7068617D297D7B5C72686F204B5E32555E32425C776964656861747B5C616C7068617D7D" val="3"/>
  <p:tag name="POWERPOINTLATEX_REFCOUNTER#5C4465204D5E7B5C616C7068617D284B293D5C667261637B317D7B327D5C72686F204B5E32555E32425E325C776964656861747B5C616C7068617D5C6C6566745B415F335E2A284B292B69415F325E2A284B295C72696768745D" val="3"/>
  <p:tag name="POWERPOINTLATEX_CACHECONTENT#5C44656C7461204D5E7B5C616C7068617D284B293D5C667261637B317D7B327D5C72686F204B5E32555E32425E325C776964656861747B5C616C7068617D5C6C6566745B415F335E2A284B292B69415F325E2A284B295C72696768745D" val="iVBORw0KGgoAAAANSUhEUgAAA5sAAABlBAMAAAAxNerXAAAAMFBMVEX///8AAABmZmYQEBDMzMwyMjJERES6urqqqqoiIiJUVFTc3NyYmJju7u52dnaIiIjeS+vzAAAWgklEQVR4Ae1dD2ykxXUfr/efvf52b2zuqE2AdSLUREmr20B7dw2U3dIEUlJxS5RWESXxNiEKLQl2EKiREsmGBI6mam8PFbgIWlsJomnSyhaQciKp7BIkCEVZc/wpRaR2q7QKVSpvUdLSlrbvvXkz33z/1t/+AfZy30jeb2bem/fmzW++92bm+747IYYpPTVMnUn60ucIjP9MnwKS5kM0AvlKAucQwdFXV5xLvytlAmdfYzhEjUty+l8SOIcIkP66Uri85SRw9jeGw9U6gXO48OizNwmcfQ7gcDVP4BwuPPrsTQJnnwM4XM0TOIcLjz57k8DZ5wAOV/MEzuHCo8/eJHD2OYDD1TyBc7jw6LM3CZx9DuBwNU/gHC48+uxNAmefAzhczRM4hwuPPnuTwNnnAA5X8wTO4cKjz94kcPY5gMPVPIFzuPDoszcJnH0O4HA17xbOW+/48nqkBR2J+WsPfSOyZUIYzAh0Cec3r/vVR6fmI1R3JBY+8Z0PVA5EtEyqBzQCXcJ5jxBOPepVzo7EsXUhnpWLA+p2IiZ8BLqDM7UFUtZkK1RWR6L4eWhTkGeHtkwqBzUC3cE5MgN6x+VOqPaORCGXodHKuaEtT/fKdOQAFCIp4YTu4FyTq0KU5FyorI7EgjwLGrX3hbbsonJwlu+u9A3T9YPIvoyF3zmR/Dl5TiQtSNhEP5uXh4MUqOlIdMjPLu01LXNfBlFuSksZcdOLL7lcQgzOcluqyedXTTaWLuj1nNUiZvYzzV9ctFhTF1kFb7bwy95yx5Jz5HuzUl7/uGfAOrVI/zdQS+Q3g2wdieIKHKg2OmtKhYZ3HqWnjh9fZJq6aLQLpg3UD8pyjyZY3uny2rLOxdP14ePNOdMidYHJqsyLjzzybbsKymjVNydXnwY3ldOkWT2HXqJE1Q5mIVfb0ly7XwswuTC9JZyVRL6khhWl8wBz7IS+QcI6BzPcJTewvoi1kGyDTOx0YBrJCy21aRs0rD+5n6keOAdluaUZss75umzDGU/X2pxuK2qu76G6HI7tliGLGhTBzJycF6KxLE4yZULvFErIz7f7GuZ2hDBEV0x0TiGkcfLztVGkpHBHwPM6hpyqmCAi+d0Rw8YeFwXlFR1+p+/XgpXHxVJbXvxMQ96lCUIE4JzdQ8TnhZgUDthPyRjXt+UsUF1Skq6gZqQsQCOlmLosOBuIk50+9xOPL/6gnHn883DDIXy1s8R3mbW2zBnncz+W8rrbWljM1+X0uzDXWGVq35fnv1eX+7ADkL4o5TH+TnuWbmYH+3r9bags9zdSfvpJYhOKiHmgTz1+5MiRP1qRVymaSMl1lbtdwh61MCt/lwlBONO0dBJi9lPiXHELLqMwDcjyifOrJE7/1HCFB951X2tkJ1/h8Yupy4UTwv9hLZGv6Ul51FQVt2UZCk4FuUbOEb/JlDtanMF7wKwV23vnqXoTuQeUluQcSypJrT2t/UdOGueydCazGSKUc1LdzoWmrCpyjZdd71XCnFfkj7hd4O7MSCXy/VOL9/y9LDPbgCyvGYFKbl3dVunmwbGnVia70+XCma1wn1kAXCbukXtM6aElUlOk37F9uaOKUrQ2b0XzPZ9z/iKTIyKhEdtFZtsc45w8qJud1EvhohtzaztMNUQoT8gzVO1JeRFlnMoWXZ+WX1UE8cTUOuf8znZDG3bTzLHzX2OmQVm+IbVaEgxxY5EyucbX3nZxi7Iiri4XztpN7vxWMsT4z7KTwfLHt8mnj0xhITOdWcQrnMrsV1f8zZhzlhOf4lpnijvkcvWcq+sDoMKdRmh9h8Vl3a4uaaohAs+43K84i7yIzah5WJLvNB26cXpe5X1wOof41oZ1oDv2g7L8We/y/2QTFx2YCg1zL8TV5cJ5DXhbtkZJE2LsS+4NO1GukzdboNs/O/UYM62wbiyOaN+cu1iLELNlk+03I6dZwg1GZ1Y5Qagf0XAJ8UNmc4lQMSrnVHWaxTSUsWP6ZkPqr5WZx7uyTX1U72NyjUP6hhG9WP6Skt/p97y2jh83Td2hOxdXl4EzfaZo+IPnZsv1YC8IZVKbJvU4eyzh6DsGe7ggy6qjr6ihwsLa2aqq/9+cpJkEW80DRtjHVnW2Jpd19iOccYlQsabnvCPJy2Tfo9lDrr67s/YwLukhTTSvuntjUunsyfI/DlHmrUqftcSWPLH3xB+w64ity8CZPQw7ETPXlYrbRUWHJvFnOUVtE0+K/bsomsUPNNHBbfxqt4vs09yKnnMmMt/X0jKy98Ia5zCV2nKdax22wiICZUOvgAqSwsW1IORGbhG4+OD8SJrXeLPnigsLdTVBe7Jc+5eARlOR2aopP5KSO6PrD6m7JbYuA2dtXmT9wfOtoq69Tm6uqJZFC7Si4L0R+DC968T+cHArHDOdg1tpdwss7k5ZHZlPlA0XAltSxYZa3gMpx/7AIkLtitrN4fIbgwbNuH+HTGjywpnf77CD/v1VcY4oLVObniynmRSqUlfeAseTR7GQ/7oY2RL/RfWxdRk4r4Hdlj943i1m0XRMmdWMcsWbhN8lenAWeOyIiY2+ZZ1K6qeg7wqrrrcsR+b8hab5+DJkMztUVvccZos0GsImQm1Fu5EsBZA/R86P4k9Y8sI5uiiUgwZWZ1Lz92T57nAehFXAHtaxWeZMbF0aTgidsOf3Bk/nbNHW+v8PtGyhcLrvv3+xXH0aS2L2MF3oh4Nb8QK3CnKVLU+x9wJH5n+qGhGzH4LEuzSObkDLlInBIkK5YNamNVwzpfZCyzp7ZWL3/Hjh/GcwQk/ftJ4VvVmuh9OjzS4U52DRpuGszTEp9ihrOCF0wjGHCo9afP6oWGIzCodhnTNPhJV3Op95d6vx2qep1CxrbkCadmfOJ1puFeRWUPIgkorMz+ktEGCiTu5IXcnAJUYWUZtNhKLZdkJEmIdZSE1tz4JtTPLAWYBToKZx5b+lmZplnevC8l3hXFsVY2bLlVlnFbF1aTghdAp/8EyVAeBVkpitwjpHyc5/beq6lkhNbWGxYBYgUFDB7f1lJLipvcfNd51Lv2PqOt2IInP6mC7i7KNEFVl9SgDr6xbW2EQojuspn8I5B2EFk+5Z7r7KsSo20skDZ2YL/VZV0/jam+VBOG+cLtuSYVVumdK1Lg0nhM5A8BxbhLA8TyJvhnWODqOsgy5520wKbnk/20KkS7MFhecLjU9eVr+aaRSZlw6Hc4ZsOz2MozqOrEwpiyxqvnL/SzdOWhXeQ75bgDIrF2065HuzPABn8eA/2GvF/H70K7Q8sfTF18VwUuj0B8/NFgTMdRTr3Ct422kpwWxRxxQsLMgyGr6KeTdtqtMXt6KLHJ6+Znh+UGROGUfkk8Kre6y90kei4pqK/OKz8i/8ZKeBwb4+Bz98cu+F8yAQtm0vBOVeLQ/A+UTLc5vDqgvG1BwGkaZudDGcFDr9wfN2OBdSo5BahCPssLts3O5fG6bwsxUeN+4JHNdMmmy3GZqVOd7/l2DSOh/UxzN+UW19SiCEf24T6wa5mWdenXKP9LSIE3tbkK3hrNNHC7azhcUJ7lq34NdOvVluDxdKK5wBjn/ZlQurLgjzZrPPhPi6GE4Knf7g+VasIF3vwxmyx9VqcmO2p2jIVvriBfewTXGN7jPcolChmGV+djnQXSBkWGBWni0u+Q93P+JKxZwb3PS200tfYZ1BNJ3KRciagQ07rP1UsuGExYl13sUMMNG7s5zb+eGE5UlJlo1QXHXBjeO/AeLrYjgpdFLwXDSyxd3oxw9j+So0l3IulXIjFlYCgtuj82N+z5+x7HauPe5Jd7Z88jxFpzKH5SbaSAfCEwdgiblIJf+P2UnobaePgbed32qi6/SkjFoewCGMyG4xxYbzeqyzfDmzdGk5t/LDubkKA7vORLh7diCrj6BMrYivS8HJoRMn+VEjBbadMHX2Q7kEWkYC7gYZ6fVHbpGWM6mrwVVwrONauMF1rttrVlaxSVN5TziUPa8FXu9wmBhrCHjb6eUy285xqVdWmmFWzcgJOSdgcFWy4FR3LJ/U6DZw7c1yP5yPCfWOGguG8AYLFT6N4Tq4xNel4OTQibNQjR2KwlVWDjycEA/Bn952IsVNtiLY+l0JFKlAMDy9w1lTA80rg7b8cRln1RlGspWZ8G87LRpm3W1n03IWSCnwmiAHE1edqEGlBefoPHJZC2csQurNcj+c/ymsF9CEOECiAwElvi4FJ4dOjJWutallNBZH7+Pwp7edpND8bE6aLLQltzEry24d5Mbj3Z0jJqBCRglo0NRyGM4GXVOBwEK84y7Katvp6YK17QwsarLsj9KwNrhAt7Lg/AG9MfZAYOXQm+V+OEFh011iFq8iZW7g4P7E16Xg5NDpDZ74HYfAuzVfhkzD50OhCpKtiG+cNbqhFRl/e4bTUUOol9Tqroe3vlqubJNzD8bM005Dw4x52gm+DZyOlTY5iMAnDqU5Xe/CqV8v9BnVreUP2JMV8rT6Im3oFXRa01w+E+OPMsFpQqcneFIkqcD6/QWUHlg9Ux9sRfzEMeP6PWKJCac2yb3y++1FtdWEyEykursjcVnhaeacLumnnbpMV/O0E9ymWllpcptjA8B5sqorXTizb4f3xY4c+aJ79zNPd5Y/xytAyVf3pHLcWpP8Nuk6UveFK89N03mUCU4TOj3B8wbseH1SiLfDNR267fREkLZaouUtf40Seo6dWSUvo7xhiX3ukrVYQ/EqbRiQ9dNOTdH0Klf4g2+DPTvAqU6hkc+F87OqWYrNT593iA8d7XgW3/Kgs92Uq9wzkTuqcrN8FKfruxhlgtOETnSNJni+jOJW9on0HFxLAW+DVI8i/cSx4u1NJmgCNd31Z0QZuinLyKrfBRoNnVfbRufEnjDBsyaAb/oMaXIQgbUvjya0d+G8S0nTJzVfeaowe4CqbDjjWx4ciw213kOZY/NKmT6CMt8bx9dFcJrQ6Qme9Oxge1qMrYKWbPgGYdSKqHpBti3nVLfUr70Hdq7xbDuP/4bN6M/XlO38GoFeWxala7/bwj1aDN2nCA2agGdE+91mkNNBBIJk1RAMnDqc8klN6l4cCeLr0nIWHYSz7m4lfsJMG3ILc+73xvF1IZxW6MSn9jxJHYoxG1L8L8oeUSowayfrjEAHN1hs4ObGpJ5PhdoqWDbUhWMG7MrC1kLuunsJJ58/ORo0XBxseag60hfYmRPRwLnG0vJyEgm1dZzwNEBdWk5ihQjAWcD13mGi0pEQ5pZkGS/3wBZUgR1fF8JphU4reOb2o8wF+eJRvNaMN8OSSdY6Rwc38NeeM0d4w7q3VKeTaPXtHmzPVCTF+bYVlNc2zvRYkIiPP87kang01vJwNPnu8Hy8a+DU4ZSPKdoAKn8L0ZvlAThTAB2fLZozKXUEldqCfq5Rb+PrQjgX5i0DTfAsLmPtpnwfUdu+UeAWJbdaBzeYvp5Or7nehBvFvKjF5DjDqOMTTKz9QQE13Y9UCBHPKvdwmzH7JsS6FX58oacN8Wk41ZSGqoI662pjbFHOpzfLPSODqkZlVR3tCXEDljGtUWCjgKm+mYqvC+H8EAnhH4ghi5SlbSc42d+hUsOskJhPXej7I5XVwQ02xixB1S+FHuN4pIQWcmrgF5SvFWaOBA6FsfWodh4b1TBhYybyN2TZy7AANxymG+wNjIbz5DrR4Eepf+EgIkszpjfLA3CuQc1mC7U4F2pdaiSt743j6wI4czN/a6cmB8+1eRQ/xjteFTu0QvdqNgjWKXXbDB7ybe9xubvJFeUvAHtBLlMj91C2pG4Uryj9WMJ8aOUl67MC8Zz7ShFzZJSbLh5onCEmFrlSw7lixOiTKnTcZartyfIgnPuE+EuSN27GSb37tYkOhz9Gjq0L4Mzoswh9Vd6xvo5aePOXkxEus76MXJi2TUxbMJEK6xvL+Nt9ysjH1oW4hG8e/SkCHiPrO9GW2VQ+YBaahCT1tBOObis6Ahsm9anKxJ2thbeIk6tczXBaMcsNuVn26z1ZHoBzdFJMHCWtKxacuJa0vzeOrQvgXNAw6iv61b96VZ7763BN7YUf58FH5cwXtK1Q4abt/Sr/4hVSfvJyyj/clFNPtgxLYAANpXNmRD7yJ6u/MjWPXM6DbblPdaBwO3xZ++1A0wemqlB3+4EAASqwb0/CaeiDN1fk1wMMD81UCzf/UlWM733mTzWR4HSuaMr7Vc0zt0r5VVa6cKaq68nyAJz56RffhgP7zKtyhkwVzmUNOXM5jx9/bxxbF8A5q2E01yo8gcAEMidwu7JBpdCXRNbUXcHvzW0Bc5GY90COUo4nsy7Hvi5Mie8371wkftVFWiJvk/iAFKc+851LfzjDo+Ahqw5Rs73/6qGowq2VQ9/Adq/uW9RUgrOGTcpYxW+KkfBv6c+SerI8AKe4cfpHWsMk6oKghYn3euRxYXEUd5QBzrDk4OnhF5CyCn/P01ni58MY+ZuFAnHchgZT0yNVzex5H19XRl5pxBR1m9dAWHrY7cDfYZZ65hUCHwjLd2NnA8n5PWoNP8p7BBiCFQRnDlqQRUKQhNuQryK1A+jJ8iCcrBw1qAFGtUeOzKt6/t44tq4IOFnJ7peJ8BWv23CUfZNbE53766bc95omq22nLu1+dS6Njdauwjh2hvGl+ZBP9GR5JJxhqtAtbBEhtq5+4RSyGt4TXbtwVOd2vZam3/WHTb2Ic+yNw65NB8zQAU44vd5R2nqxfLfJ77PDfG8cV1ffcLaXfV3wFRvrvoro4gqME3wQ1CKOvD5sjOZ//Sid4BS8iBa9WK428bE7XueZE1tX33COeR8f+nuaxpVxvFQkt1zjTSuefr1pqSOc22zS4CyPstP93jiurr7hzFkrlpBuZdWaLIQSqKrRVCzxie+YXAxwvGEVUXC+PA9dgKcSlAZneZRdH1vVlLi6+oZTrFS1zrDrUjmsNrTuWlXLG3Zeoodyvu6VEXBO0NHvkt56DczyCHvs741j6uofzheORvQGq51DHYheksP72hW5joSlLlcNXmF9liLgLBGc5mHcoCyP6ux9LXhtoKyoMXX1D2dhMqo7UD9+UQeil5Sfwf00+rI5vGx3EosMr2eKgDM3tQ5aV3TPBmV5hCWe741j6lqbixAWv3phJ5p3uxpN81H00fqCWtLe4L4d5WN8A4oRcIpjoLvgvoY3IMsjDPJ+bxxP1wDgzEWczkMvJ+IvhPBwEJwLPH0Ne54ZYfHrVZ2GN+7WQ4SfgCPfE3Q6TMQBWR6iCKp83xvH0eX5FzPDpcaofW8kz7OrkaQAIcdPNMNf1Quwv64VeEgb6nNeufJl+XOu6sFY7sqzc+rsllfRQIihC3o9Z4t4U/Ozd5H67SHqUnA8Lvuf+WBlUhM9Aivh90V0g4QyxCMQ/qbeEHc46VqnEdCnQp14EtopMwJjb+bR+ykzSqdMR9tTXayGTxmrTteOqg9KT1frf+rs5n+p4KfOrtPUoJXoI6bTdEROZbNLYe/QnsoGnd597/ULiNN71IbV+px7vD2sXUz6FX8Eau+Jz5twDvsIFM6nPWd12PuZ9C/WCLxwL7Lxv9Ufq0XCNMQj8OEWdq60PMRdTLoWewTwzTVI2Z3YLRLGIR6Bd9DNKTYXh7iPSdfijkBx8t8w/WOT1kNxWyV8QzoCG/CqC6Uh7V/SrW5GAD6SV+nNfF+6mw4nvJ1GgF9E5P8PuRNnQuswAv8PemsumGzdCiwAAAAASUVORK5CYII="/>
  <p:tag name="POWERPOINTLATEX_PIXELSPEREMHEIGHT#5C44656C7461204D5E7B5C616C7068617D284B293D5C667261637B317D7B327D5C72686F204B5E32555E32425E325C776964656861747B5C616C7068617D5C6C6566745B415F335E2A284B292B69415F325E2A284B295C72696768745D" val="59"/>
  <p:tag name="POWERPOINTLATEX_REFCOUNTER#5C44656C7461204D5E7B5C616C7068617D284B293D5C667261637B317D7B327D5C72686F204B5E32555E32425E325C776964656861747B5C616C7068617D5C6C6566745B415F335E2A284B292B69415F325E2A284B295C72696768745D" val="3"/>
  <p:tag name="POWERPOINTLATEX_CACHECONTENT#465F773D5C776964656861747B467D5F77655E7B69285C6F6D20742B5C7661727068695F77297D20" val="iVBORw0KGgoAAAANSUhEUgAAAUsAAAA6BAMAAADLkGZ9AAAAMFBMVEX///8AAADu7u7c3Nx2dnZERES6urqYmJiIiIgyMjKqqqpmZmZUVFQQEBAiIiLMzMzmh/+OAAAG2klEQVRoBeVaWWhcVRj+c2fNZDKT03RL26m3hfalFBODCC3VjPTNl0wLIvrg5EHBh5aMC1SqMuOrbcmgFLeW9KVg1JIgfZ9BX6sZl24KThQUpdaJglCw4v+f5S6TnHvPzdBS8UDuv37/+e9Z/jn3EID/V0vesP8DLxwrsfX3fprWAmPsyj2fZ41dvb/EfjLKc5+Rl+P0usP1zFxgPwPEFthhg0iZ7w2cPC6nRj1CT+wtdprw1kn2aHicqXK4j9dj4Euv1AO/h30h0a8VpvVx4lfJFtuk91jd8s7q6qjaNPvEgTy3vezw3czYdtLk2lyf6nBi8hibN/EK9cl5F/nf+pi5LRSqKPKrtFVcNRNKXkHj961Q3XGFtU10UZ9UXW1WjI5aIzrLndPHN4rYrKr6CE0TFsQEKMDdoIOLvJckc7oOT3O5cTcy8/Vxbp6LceZow9McXOc43y2mOct76t/gdBieZoLvPQdwR5l8/VeK37Lx0YcHAKbSUxReIXu6/jYRX0tvFaI17rYHfB5GghH8n/JSGX+o+GRbOytbdtoytkozNoyKWIuxhjQ4JMkLLtYyejvVJh2zKWMEvwx1XJZJWVyKQ05wlWa2iqq9284XZS1wHOS7Aew+Vmeb57C9eHGVl3H9NZwJPN0AqkEpuSbrM04sleYB0pztQExOseMAwGwpVBi+KrVdihGi4TMcnitn2CguPVnd2YQTWaV5EDWZr/Bx0TEphpC8LbBZybWqkolCwuEpSNAKi4uhSrIyCqmD2B4boedBG35HTY7UfCshdVurI/klZkuuOCuZKMQEvoOORgMiTVE2c2o7IC3DEJo/pE5pWP1NpWkxuZkAKipzv2egZASvUZGOi0lPeH6m5aTn22h+k7qhYfU3NelJ5qzbKdvvYiIZwVsNDJUWW6jP83kn00wuYjlqo0uKHv6mpjrOaEZ4m1JMBGoCx+WY70BGDOMyFp0XZAcyTQuPa+l51E3hdF74xobkdYiL7xFRbNHUz4ZVVh8rJgI1gWcLkJiFfIGHrQxBjNYANbXTz9jQP42bHQc6c2h5HrJbYFDMcV6tyD62KDAAHygmAjWBD66HvRiS2RR3oQ28mhOv0ly+AmOjkC81sMjblQbggSMpVnJKEBxohkYAG//eICZiM4H3bYQnMGy9TLGLM3CKKDWVZoZtKD17fIlW7XEoTcNYGzgC951akUWGww3wI/6NExOxmcATm/Y0MGxtgmKPrdv/A1FqKk24RfVppEM6Wo2VeYDHSYCcWpF1vuVjQ1wb/REI/2jpWhVDWpe+pcBjM/TM17+2iVJz0oT9rPAWzxJompuzAIvcYwfHIMv4wSU+ybXRHwFwq7b1j924O1RLqJ2jFJ40U2pygU6YrVHINLhXZVY4JxkvZ3urQoz6DILf3mZjIXHfP+kOnuzGVSScT0iaZhy5RIf7/CY94+KM2hRaqTQnAfAUm8A4qSE32BmXFdx1R7HDGenEMGQwzZe4KaMGuZ9tGR//6ySfeQfkZQ54fn2J/dJrxKqrhVf4NKWc/gGWJ3xYr3BuUUlYiR5uVjNimw3OSDU/9DMx88rTR3fd9LdDPqsenmc8wWzb9U87M+vqJNecdFTP3Hw6deY9m8vFUameYu/OzR0ruavEcTdi9PAcn3OYmvbE+dz2CD62NeETpZDEH1bRiqyKzID+PaWfhujhNWYjRn1yCXh2RhMGzqph8zncnlVinX/cexe6shhRPXwJl+buE9vLvjArz5M+c7cgSjxpRd1LT3Z7GMpaeAx3W+HaZx3DOCFuebF5nMNAiHu3WQ9PuwevbtAa5LQom7KYRg6ghw+wocjR9IAEW+vm4TH18Cyb0fca2dIX+tK7zvrq5i++VayHJ8T5MHJCqwOWmadbcddzZB4y37negb9Cenh2TR/9brd+rsbLptSJu57SJN5HjfrddJIeHldp5nXYKPoSL5sScRlK81iiqpBlZbMgenhSTdNTZpGCvVjBteNdT6sK/Fai3nHVQVwAvNXmQP0PT1DcLpuse0KbK9N9c5oOSxW7y3F1MQhe4yUk9v7qyGhaeVwUoBRk8XOT30ocMQsTBE/gjyVYxQmzSEFe1iM1NnL+T9eFbiT4rcQJV6fnQuDN0/ZDlz7Vw40tC3TMZZ46XBnGsysdnp40ibHA0Vp48lLhxvMmccJ89tH169ycW3yabfxMpdPsYhiU7D3CTbpY3WepwW8lIIV0Da1HuHGPVOuxukN/2RjidewR7g0VyFM/S5jm0UAvrbFHuDZut6HZgBTefFlm/xHRjYYe4Svi6RQHNluvPrjVPjqtcwjW9wgPDu6xWqcKh+Fl8W8RHrUp2yNc082/5LGPs/ztyLQAAAAASUVORK5CYII="/>
  <p:tag name="POWERPOINTLATEX_PIXELSPEREMHEIGHT#465F773D5C776964656861747B467D5F77655E7B69285C6F6D20742B5C7661727068695F77297D20" val="59"/>
  <p:tag name="POWERPOINTLATEX_REFCOUNTER#465F773D5C776964656861747B467D5F77655E7B69285C6F6D20742B5C7661727068695F77297D20" val="3"/>
  <p:tag name="POWERPOINTLATEX_REFCOUNTER#465F303D5C776964656861747B467D5F30655E7B69285C6F6D20742B5C7661727068695F30297D2C20465F773D5C776964656861747B467D5F77655E7B69285C6F6D20742B5C7661727068695F77297D20" val="4"/>
  <p:tag name="POWERPOINTLATEX_CACHECONTENT#465F303D5C776964656861747B467D5F30655E7B69285C6F6D20742B5C7661727068695F30297D" val="iVBORw0KGgoAAAANSUhEUgAAATIAAAA7BAMAAAAKkBuKAAAAMFBMVEX///8AAADu7u7c3Nx2dnZERES6urqYmJiIiIgyMjKqqqpmZmZUVFQQEBAiIiLMzMzmh/+OAAAH3ElEQVRoBd0YW2hcRXT23n3msZupaW3apr1p1RbbQmLwQ0WbLfol4i4iqB+6K0Ir+MhKP/ohuitWbH2QFYtaCt1Y0BoIZj/807rpjy8sWUW0xciuYvHHmCAV+6Oex8y9e5N93M0Digd2zpnzmjMzZ87MXSH+1/DUuat0ejdLOXJVhrZbStk/ehWGFpb9L1yWW1OtQjMLrTRsediyyRUQHdWtsF63yfWDLZxMzrdQcMThXxx62VQs35dC413lXgtxQwhuaChaKvjEWsprk2MUt6ilCFW/b2B7TxYFQ7CyniEy5lm1kWJu86AWBfOXNOnCpqxgf46ZzzNq0ZqbWyi0Fv9mOTqxrxy6lqoWoOffRqzQVi3pUmut+24cbyp1666wN1AiB5H12o8vq6l6eGDl21nPbT1ePEVc30YtbB5ZJy+xVl5LPMvO0/aIzSOLbVnLYGp9d6iUjvdobvPIRNnSimuMuzbxAPmEHqhFZMmCVlwzfGUrjtG9DgeAC1bKLFJC2JGFStg92pdFZENuikhj2IGbbKEnYodjOWzVsYhdimLxH6Bd3L5TvrtdKdmRDQ0C53Yp3ZmVrpBenCajGnu9lYumyF9raVeEGpPuVARTLD1GPL+0RXZknwPLKH/5mEzZMiB4KuKGw3m5cQLg0EdSlmoVWtHGgaNSHgPL9+9OLpo1m74qqFBkeL6RPtuhjsycAVbkD7i+puBh8M7Jedbw0fYDnZHAR7heE9xt3YakOnZGUhEum0ti/Bpg5ErE9fXaQh2ZfwRYk4NCdCZEsFeEVMHzoRVCURYIC1HOKsIj6pTq2Iluu4rWmI6KZAW6cZ54mh4ch+4EKL6J7X4RxUXCGxdOwlAJ5pACGo6MLnxVaREDfBQU4RFFpV53vw7RZWnIUegXOTIuZ1UnOTcIH0g7UAqLV5yHBBsjcx2ZIe2bNgPSdmCAnxJgEtLTdJmHpQX9eImYSR4Wab2b/wAdGYQGFq9s6foi9G4GdbLAKQJpO5C2EzOoF89l3k3VIJcgZs2XjI7sSRDcgcLnhIknN8Irr0+AX16LQoQ0I89tnHYL1YM99Ywgtf4VYnwMZTGoDKFB1tKRDcwL8QqwgttERz/gAB8SVTVEROqjICbZ0HObl2oo0TFTz2h6RjwkxALJQrAoQxZr6cgi3wjxFrDGR0SYIuOKu1BRatL2+gFzPLcS3RF0jGmqFpdHDPDNm9MJ2YyFFUFHFusfNWFZLkNAYUz2AEeWKaESbKEsIbLghyvbBgS5vhpgEp6qZydTgSxkD5ULf58IV5SSjkyMy/s3HDiLGVi7ZvFR1lPJgh9Tw8rSI1IZGh0UwoTfUkg+8zEww5Q9ptxx1lIqdmSxPBaRU8AO0W5yva4qZ5wsZo+yagOpDB1aYtJxvv9tZO6ZnYLW5GvpSv9+rWhHJsyivHAvsoMYWYTqtaGvMUk3rT+hzbxjn6Tp3LXYYpf8dPvjkNwakpamFHYiE5lR5hkYBZfYkKraQUnPhL1ZZdUGSkucjvHDIpNY+RxwjjvcdNahiaqJLDmvZLiFvh7sRGeY5Ze0hNNaQyl6QXGZBbWuxeU/Q3mVcTxE1FA2p7ugSUNaisxk4TBOYWd8lFkRuWl4+K/XaEuZ47RmGRPUgX7LkQGVl6eH9x0s97iYIkQrKTKObowLqFuNe1RgiYx8K4w5srmgFH08MG2pYtnIeHjOBb+SpS1WISdsBhELkrTO13Bz8zUdF9nljPv1sdfvQ5kfKhxBWp6YmDicpC0VxtlZKNoeISj74NV4hLZUiN2/f1cgwyqtUNC+8oDZ9XMjl93OcppnPiStdEopc7Kor8/JU0bmjUZeFvNVhuLzBR4zF+Z39llAhPllpL4yUATwBaOlbWTJf1Kxi1orL9FzqAf7QVjbGF4TniAiKfc51dMJuCArYBeFNDMOTuN70AF6vDrdZlQgpaVczsLgWIi9OJR66Gl5Y6zK2RHUMMowv04s4UOQfbMnqXo2NvUiiXE568qicq4CzcI6JD3AAh9CuqbpQo5JC3zY7w8PLpqphLmcBWDKQlSnoHH+GGlmB7Ic5/4jqBalGw8Zxbr1B3XahAAnC1mZeOmLbkg2T5CkDGXVITpj5YQQ0/rW8+SjiZJKFtLooCdq1H50CeNBVzmbO+5yxBnKrHEqEtUZIZL8xnJpLqujkoVsw7IAOOJsR9M7QGUoj5qjWzjfA2tW78uTldprVbKQkV9FZnlyoTKUdeMcGRyeuI5s3pOXxkq1ydJJkQU8Hq7aDBVFiiwJF0tapWlgqvGgniTOUx4uERWZt9n6nO8H2EOODOpht6rUDcu+p7DwW6vmJOo18xZZbYbqNYPIwnxibyl5jKCRmrr7WKzzbLCRtovPF65iqTzDZ0IyAc11vS7dtjvGvpzse+9PbafPpqUZTfCOv6U88bQ9B3U28fro6nvUfPZHW9LERxNRkV9YY0olxPXMqRqNTTvZ0q6qGa5nPWjxRPmnz6zGpp4kt+I/ehMTen5BvgO8PDZMtjyth0nT7pUrur/amP5A8S2niPv43iytdkTaHyXvEBUAzfKIA3jETao6Hi3aU0tjBudm2jMi7aC01D8AyzD2YELfyNWUB80lKvksPIXoD4wlotVgGOWU6FpeJdoLUU2PrEYQ9X3sWf/ibKG+qAXXmH7gnostdFYkvvHl1DLtjTMvLdOyjtl/KZSHUlZD4SAAAAAASUVORK5CYII="/>
  <p:tag name="POWERPOINTLATEX_PIXELSPEREMHEIGHT#465F303D5C776964656861747B467D5F30655E7B69285C6F6D20742B5C7661727068695F30297D" val="59"/>
  <p:tag name="POWERPOINTLATEX_REFCOUNTER#465F303D5C776964656861747B467D5F30655E7B69285C6F6D20742B5C7661727068695F30297D" val="3"/>
  <p:tag name="POWERPOINTLATEX_CACHECONTENT#5C44656C7461204C5E7B5C616C7068617D284B295C5C3D5C667261637B317D7B327D5C72686F204B5E32555E32425C776964656861747B5C616C7068617D5C6C6566745B485F335E2A284B292B69485F325E2A284B295C72696768745D" val="iVBORw0KGgoAAAANSUhEUgAAAr8AAACbBAMAAACZle7UAAAAMFBMVEX///8AAABmZmYQEBDMzMwyMjJERES6urqqqqoiIiJUVFTc3NyYmJju7u6IiIh2dnYPDlHAAAAXBUlEQVR4Ae1dfYxrx1Uf7/Pa3vVe+81u3ob3kjZeIv5ArdR1G5KGpsFOGwVoFa0TRVUEBVtVq0ak7bpt+IdU7NKkSQSU5zyRkCgpu6JRVQjSbkpDn6KKXQVEk9LgzcsHVRWxpqqAQqQ1VYSqUsGZmXPOzP20/dZ5vPd8r7SeM3POzJn7u3PPnDv37hwh3sQjG9t2MZaTMkZA4I1Y2Zn9WFbKiEfg052r1xzu1HudjJ8s/pI/n+YMAlfW/Eh4z+ija0qfnt96cVGIPMksbSH1mj50xlMkUPUDkkpTi0BWrtiMonpSH8u6NC9XhWhtiDMoM/czSJSMVFNltxW9LwQzVWF6IAI5eakfi1f/sSGP/ed9W7q0rgCtXyaeR5n6BhLe3T+Q8s77uipbaMjjb1dUy1RCkTTRCNTlsSAS67KJRV51BajMFeJDWHBKI6ozBQmmwxy9Y6ua2FPS6eFH4CNSWQHf0ZdrmC9r3sxi/qQpKL/VCpYlmQvvXShfvtyyU8ogkL20FTTCoiG7CE9mQRHTx6fXTMH2sknV77R8C2ZOfwIJb4EqYkGaiNxKPWiEhTxOwLTnFZVb+Dss2NxHApKMxGGdv54LlypMpoRBoL6aCxrhvNSwKn5Pm4RZic6vx0MbeG1ZUSJCfH/VpPC7TYOaSyae+KjIBo2wNa6ipz2MKbLJZZ7WADey1LMftiBOOzbalk4ylQUEg0bYGlfRvkSBMyURoiM0rak8Wurig8hUSYmNi1M40WRuBdzcgBFm4yrEnkb0fQRw27UAaKk/v+MAWJQ1J5eSAC7Yz6ARZuMqhLYJ/3y93HpRg7UEl4MOtNTlq6hAp9UDXzbNfBQgCBphMq4Knc23eZ9+Z7f1+qc0VJ2KTvSPsdTex7q2CKhN5xL4GBOaUSY4ZIStGwxPwV9duLMrphb0wCzKHYuTsdS/UrEliuod9ecnPadMcMgIWzc4AE/BtbDaUheCj9ltfcUC9SY4q0xw0AhnrRscQKZMk50q15Z6SW75ZfZSP80HiDLBQSNc4jUGnyhkZvWDM5b2wDl+uSoP/EIZfkbxl09ozpjggBHOycti4JhxvdyW7Gavb8tlv+wR91HEz5rEnDHBygg7TxCZIGiMTMZFDyz1s6szbkUlN+1eA644sYQxwcoIO7jU5UYMIJkTlpGVJ6Y+LOaC6xg510xb6UmljAnWRniNMei5zhiXKsIFuCTfegsUSdexgHwKsAKKDjLBygifpEKgA54Bc/acGSwn9XVYkhVmK2I2HcEOHmSC/UZYsq/wWUdWkS7AGanXgbZ51d3IpgC7mJEJ9hlhMK4k8zARmLoAo6Weln7HNwXYxYxMsM8IlyS9WMsHXDCfDUZLXXCnR2g7tcEOwNYEwyING2HrBucOHGFFupMcWeqq/5XpNNuXQN1JzFoT7Bph6wbv1QKoHHFWHshS92XTlfI9i7iMSaStCVazP3nC1g3+cRAU5ymCLfWef5ZLn+Qc0KwJdo0wu8FF//QFFZ0ZjC31rLzCaVJ9o5IeiEDet7LIRpiMq5gOLUmU7EtlttRZshWm1W3nmXvSkZ5ecRHYplUFBsx9P2Qk9ZeAhrSWukOvnDVjXXvHbsOTS7ef/AfneA6NMBvX2YgnZrlPcNV5buv5PgzqHyWJNG2oj07dY01hUsYnh0LV2gPGqrFBZJ8Xgtu+d9LwpWt6GATyLraaPimE91c9eQV8f33T81X77aRFrL9s6O/dLOXHP6Dpb3Tkwre7LBIx7Jk3YcRUCGAwn0tOoW8ONOBsGwuLVQ+gsKwrHCXs8hHDnnhpCgj89f32qIURwS+jilpIf3ztaZJFfd9WheunJQMQmKOnkTi5IxHDPk42LY9AILC8HpJonwwVpQWjINDbSJZu7STzU+4ABGZCT3e+CllnNcjHSDNDIpDnxfjICrn0OS4SlxEKN2tJwuuVJG7KGwKB7ybNYt61Q7SQiiQiUHReLIcEZ/FfOUKMtGB4BNr78bL9Wjwv5QyJQD5+wXcuneKGBDFR7MZY7stbsayUkSKQIpAikCKQInDuEPjOuVM1kZpm452ticRj3CddqKYAjxtT25530/OSPoKwpSk1NgRK8vh/pwCPDc5wQ8UPdL0U4DAu4yxJAR4nmhFtpQBHgDLOohTgcaIZ0VYKcAQo4yxKAR4nmhFtpQBHgDLOohTgcaIZ0VYKcAQo4yxKAR4nmhFtpQBHgDLOohTgcaIZ0VYKcAQo4yxKAR4nmhFtpQBHgDLOohTgcaIZ0VYKcAQo4yxKAR4nmhFtpQBHgDLOohEBLtxx7ZOx6hOZsbUucsZoABc/9rcfrF4TA0kiM6bOxV88GsAzO0K87Nu0wEEokenITRY5GsDvAHCK/p1jLFyJTCs2YdRoAMsNgGcztMGMwSyReXhYa7FNvClfe2dj1Y0W7nEkgIt6u9ueu/Oq7UYik8Tyj3aJVGldBnazc5l+urzizzu5Lzn02Mg3YlvicI+wvUAzVooYef9ORlQcnXraOqxH/xNnIhPbK7b86urXPvIn0apUacEdmlf6royv0tcOfNmzzrj6hgn3ePsjnWayMu/+F2BbiE9+6/ejxcKRDm9Wp9zT/+NpoiV+U9X8noqbKITDhEKMpvjMMw4wntqE4jpVBQ+OSWfagEawntIjtjfUrzmm6D93dczF10yjqoNAZc9ifyvd5wR9S7oHoDsMghPucbuJ3YtJirjpBu2g6BeLinSoJIwN3tV19WDWVNNUZgO9jm1L+eiqYakIi9e/1JIPUxZMxAbSVpe6BtJsmukCvLuGkj3N11ZKd19NCMxEmcHJIH0c0dEKRoV7HASwMCMBx0OwW5GRDmGIGS/i1RdacvHffkdVuntJLv6PueLIhMI88K9Te3T8UB7D0fCAfAyckCX5W6yJAfbufgNupftA8NUvduSJb31OeKsiUxGvomiW/zP61RcachH46rhXygfV9+M5Gt66NOnn2asMd5A+p2NJ4R4HApzUF+BFRDpU4Yx2TLU2bzJV4F0rmQkibdyZ6rTZ/lbcKD+kKnrflz81DTgj2NW1q92RqcVuZr9QxWsz4/znqI3SWDItCi96ViAtNnXCKthzi9J3qsuVrKAIhXs8LMA2GBdHOgRQyOL1CWmRZceNmdC/Xdyzw6suqO6+KL+MnX5uYQcpHihqyx/6EnxJX65s590z39mcR8H+PhKQ2PA0Z95N7B3LTqLmeD/ZZH3Dhns8LMA2GBdHOhQexyjijQFF4S14VpYJBZsLWKo3/irJt/Gp33V81dAOwFZXx2ydnW999crrcSAVqSlVjcPTFB+icbbnDHDWEkF4tx5QaaK+7WUSSw73eFiAdYgXpcqJdGjjxPHGgKJ8EvtjmVBQJX+5rjbMnXkdZVTyqxWTcQBmXR7ttl9s8eQ7y7cI1OPNSz+zb1oBs0UjnQog9bpOJkwm6hs23ONhAeZgXE6kw9YqdpY3BoSLfIBlzIR8kZ8h9uTR8AnqEgdg1lUgV/m3F07RRdmjWwRqcZTG0jXcajFiD7GZFWZHEUn6hg73eFiAydo5kQ5z76He8q6rsKM7gm6ZIDSHc5tyb5apUiB1AGaLPoX7Bz537PQfkFnpN21FNtZPdG1hY9/SSGVOhorcgiR9vi3JIkAQdKceFuCISId3wFndpTvKu66Cv4CnapkgMcvjdp3dDfcMFe0A3KCIB9Om3pTcP7LzdRyZ1TVbk4zn6YotE70wmpllhx8mk/QNHe7xsACjtfv8DvdPj+V/0Vm766rA/ZsdJkgckU2s1mJ3Aws4cQBmi75nLkfhL0TmQPxQi/p2EUTjWXCfCAVuRMgNAzEA4CR9bccikcl3QFDmr6ZVHRLgiEiHf67a/Q3duN0fW9yiC4TDhIJtdIMhCqDrAxhR/LUA5zniQZs3G92roNiU6+ei8fxRDZk6OUK+oy1MBjhRn7udbwQIoANdqUMCHI50OHXstttua1yqz6JHAAphPFiXCRLkBotpNKr23JmyAJfZQ+3zU0u9iYIz81yD3OBXPuEUgT1yL4HhJAOcqK9TsY2HQVA8DPd4NgDf0Ll6B5s31s6NdGgWCswN1MLbBOZ1U+AyVR8oEsySXMMG809UH6whrRML8DQH/mI3V0zvoOw2+2tQoPnZB5GFSYmU2eIwwPmGrZWkb/hwj2cB8NOL99x7rGu6qa2dG+kQQn6q46hm2xvfuME+JkhUcVDNSnKnCtWvvHbXvIXAneSsRSc32JHzbaatJ4b1FYcNpLMjNzHCAP/oD+1cmKRv+HCPowOsVxUa2Htt7ZZodqeOY5q1uwpPVwI8lS2iO5vvnMDr5bXUSkujCT/fhj912BHMFj1qgbpvLqmuom3iFI93XaZWoPaR4iQE8Nzjwt4KSfqGD/c4OsB6rLTxuSk60iGeAcTgonPJrBHlpHPa8no3d965haWn9Z1RV9XImbYA9+RP1KryM888FWGxN5dtwypKo3crPYxwuawwiUQI4O2aqPOiXJK+4cM9AsBfM3c1/7432A9fPq/NZQZn/ehIh1ghx88R7Ab7mppFlfOEr1fVuqfBtS2cRFELcIt7aFZDfW11SB5Kc8B/379a+4SC1aavBmRCAP8sLEjPk1SSPl+IlWgQMEgIAPzKI/7DP/mSOkrPLCpqBq0CWLuISIcoewRNMWRDYUyUCLrBxecW1lRWLZqsqgQeIARH7rEAywW9v/P996+rhYvAIZu2ACaGuWtEhydO5DRCtYIAe7Bo3ODZMknf8OEeAeDRjtYlSn7G9B4WG6IiHWKLNvgAucF+VewGb+KcuaQvHjxBN8XeFjWygYRd2NCG39+U0AvEVEVu/FwXfMAVv0zrqD8fHsFzK/SuACQT9bmBmmJAwEhYowKcNUMlY568YiId4ons2mmFFnJ9p8hu8IwZkkW0rXlYmDDPZyDOI9gubNCjv9uYC3BP/qAC6FkDZQQHA1xaEyVuKFGfC3AMCGcJcM4M3T0DcEykQzzzzaAb7CICNLvBc2ZCyuGtnwXTchXJMsB2YcO6wSQEA6/CNERpVLf5lJy3RYraHDiCQWiGn2ES9bnB8mJAwFBDySM4Y+cVafz0PZO0TT9iIh3iiVXZtefVYOSYhFeDPTMh7eETMHwYVGqSJAPsuKXhzeF9AEt9YeF9Z5ca0akFuFh1z0vKBSvYxtlb3QHLWJ1Xl21zLsAxIJwlwD1jJvtmkkNXMRjp0HSk6LjBB7ZvTNnVYIimugXFPRzxAPCZGokxwKjLWe0lEUhdgMl4NqyF0pIWYO8OM613jpv0IQvwJq9YJOpzAY4BYSiAnVNAEl8hNMwgiol0aGTnrBu8txpuyVkNxnC1LRzxAPCnWJ4B5sBfvNrLMkCw6RRgRo0jEHQ2BttgdaH47XOiPtcGx4BwljbYdMBD+0bv3AKRDs2Zl+3zwK6LBdFT7MV55m7uHDMsGNonSchOcqQLnDmzsCFuuPWhHZJzACbjecTq11KNZRKmNOimqVcATWKG9REHUhdgEgyAgOEewQa/cru5UfD3j1mF0yCRWWOY6FUEOfN92y+SVLMMj4ZbbKmlZtiPKph26NkLrGeNxXgEky4wjgb+2eu6Ty2somB1hWuQ8SxbE6V5HVON5cJumvLE14gf0ie+cOrRHeQOH+4RAB7lSQ69mJwZMGTtRCDSoelFmUdogZGm3quU5jT16KUtH5mUIt7jWpgAZl3wMUVFc36+CyGeL9EkPB9Y9Mh44n2BArC01GQSifAI3gYrNa25YX1P3/n+Z+mCDh/uEQAe5Zg27tm2mePI2sG7H54bbGslBnimYksttc4eUd3c9B30ln2fFxPArIs+esgqS1snh8LOYDBX7hglm7wur/P+nCoKA7w0L8QDWjqkTzwGJrqBXRw+3OOIAGfMzbtpphGydtFvJLJkK8WVusvBnyX24joGEmwVVtmcEU8Asy5wc2Hoqrmsou4CTYMHgnYZGGQT4cvXZSWIR9He/VQUBrgKd8QnNTukb+oAyrdR3/DhHkcEuK2hyOOUQtZOhB/8VSerl+quipjdxGlOAwsB4waOtknEZ6IAtrrQLS0pE54hgNuoC5ph4znDXwKp1n1LuKogYgQX4ZJ45lKF9Ol5bRZdP2dx2Qr6Vz/WjfUaEeD+ApyV2MYlPbvY4I90qHtvF6Z217DAl3hkVrwWXq9pM6TL14BlnaM6NILJssLdYq6DdwpEtum5IMMro3YVuiTRLdF6fUu4piehEVyUTTGrRioYH+wU69NmsQQC+rA+dhwI/aNacESAG5f/OiyDVCtGi/7gSZP+SIeGC4+dNUVNGXuChZyY1WDIPktzmvmqau6hbvtycWYLBQngPp2SfVUGEusGbJiZeBm3TBcO3mGwlQfRHEtgyxEjWMCZPWfYIX3aGhXI82lsUCtxILSMxIgAy8tO/yS7dI1uPD7SIeouVq8CqnBqFfNuoqIpXq5Wz3/5SnmCwPz6iVrx936xBu8nX/oSCRuAWVfxpp48cQ9VEC0yvWUcyqrdRcMvPgCfcn+T2hGZ8HUOjWCx/vhT71E1IvRl/wPKeS2ov2waZkEhosM9jgYwrHN5Pz7+cd12fKRDoxp+X5ZPvv93O3/JeYfo29WA32S4xBeq1z7ZBal/X1wjWQ0wLs0fqAUidZA9sKaQPkNY0nzt0/Q1Se2INl0LLonwIvKNP1X64/QBY99Ux68s4kGgDzVGA7hMhgm0xEc6NF1Qv/fCQor9YtKWw0fUuHh+vx2NLtvSGmCr6xu63ucMv7j7MAs29jXp8P9Jid7DAv0mk0SERzByYvQ5XsvQ4R6HAVhdU3OgG0zZwelLn90aLJQoYUxEpMgRubDKjN2TTEYTVStLArEAk0AoXSI7M3S4x8EA/01HLr6OmvbMA0ZI75tYkACwEDdYhDOXJHciT48kjlhm0EVxZDWZtQ8rZgIPCth8G9seCHDp+Nv/qEOWZz2il7bNN4VKBFj0yBqLUthJ8PUnR2PPKc1tOJlhyDP2gbU3oC6FexwIsPrQuCCPdbV+9SR5jo9kgNETVH3qbCX2rL6SyB6OiYZeCQ8b7nEQwGX9hFRH949WC4brzlikkgEuk18Kz4EbifpatUT2UMycBsOIDhvucRDA9X3VXsk47/Y/sIySc/EbC3D5K6B+jheUxGyiES6M4977iHuTbNaSTn+9gtxBAN9h5MyKeAFXYrHuOUliAd5VD9YFXlAS3iNJ/TlzMok7HC/3OLyvYkszZLjHAQB7OIlsyh3oRFlWhuvKGKViAe4pgO2aM6xLJHXuz7qH79MT0EaJlQwZ7nEAwIUTP9Ud25VNSPNXj6Gbur3hf2IBbl8HjczKCjeVZ4+Ci5goJ9oPFkskZjeAPb3PMm1LchkR/RpRAwCmBan2/4NxMF2sH3/kMeqsL9Wr+NsLziVvr/kE3Mxuzc2dHb0EX5bf5iwfDRPuceB/25eN8YXXNMtn16tD16rblQd/W8VHt0Sxc5VTmF1xMj7S+zVf9qwyuOzgXNAbY9t5eQtZsBzSjJVSjDyuXgdfgSdWOkfM0i+8Y3PeOd83WS1caXWMW8uSWU7pD7gQ41Y7VHvZL/79UHIXgtAmPSxfCJ29APsYfAN+AZ7C+d1lfJI7vzt5IfcOP+C9kE/h/O57b4H8jvO7nxdq74rBj8Uv1BM5X/uN/5xyvnbvwu/XZuS/WFz453W+nEHJeQA/X/p0UfVjfQxLURcVIGM+mfxCbcwtps35EKjrj4l8RWlmjAgU36V94NoYm0ybchH4LryJct9FubyUHgMCt+sl19LGGJpKm4hAQL1KhSO3r5P0Z+wIqP/lgWNvTSfpz7gRKM//rzr+a8CHSeNWOznt7Zo3UeN/FzU5ECaeKfybgznO/WeVif26aJj4rloG/iv1ojm/c3Ei/wd22kNWT7P5WwAAAABJRU5ErkJggg=="/>
  <p:tag name="POWERPOINTLATEX_PIXELSPEREMHEIGHT#5C44656C7461204C5E7B5C616C7068617D284B295C5C3D5C667261637B317D7B327D5C72686F204B5E32555E32425C776964656861747B5C616C7068617D5C6C6566745B485F335E2A284B292B69485F325E2A284B295C72696768745D" val="59"/>
  <p:tag name="POWERPOINTLATEX_REFCOUNTER#5C44656C7461204C5E7B5C616C7068617D284B293D5C667261637B317D7B327D5C72686F204B5E32555E32425C776964656861747B5C616C7068617D5C6C6566745B485F335E2A284B292B69485F325E2A284B295C72696768745D" val="3"/>
  <p:tag name="POWERPOINTLATEX_REFCOUNTER#5C44656C7461204C5E7B5C616C7068617D284B295C5C3D5C667261637B317D7B327D5C72686F204B5E32555E32425C776964656861747B5C616C7068617D5C6C6566745B485F335E2A284B292B69485F325E2A284B295C72696768745D" val="5"/>
  <p:tag name="POWERPOINTLATEX_CACHECONTENT#5C44656C7461204C5E7B5C616C7068617D284B295C5C0D0A3D5C667261637B317D7B327D5C72686F204B5E32555E32425C776964656861747B5C616C7068617D5C6C6566745B485F335E2A284B292B69485F325E2A284B295C72696768745D" val="iVBORw0KGgoAAAANSUhEUgAAAr8AAACbBAMAAACZle7UAAAAMFBMVEX///8AAABmZmYQEBDMzMwyMjJERES6urqqqqoiIiJUVFTc3NyYmJju7u6IiIh2dnYPDlHAAAAXBUlEQVR4Ae1dfYxrx1Uf7/Pa3vVe+81u3ob3kjZeIv5ArdR1G5KGpsFOGwVoFa0TRVUEBVtVq0ak7bpt+IdU7NKkSQSU5zyRkCgpu6JRVQjSbkpDn6KKXQVEk9LgzcsHVRWxpqqAQqQ1VYSqUsGZmXPOzP20/dZ5vPd8r7SeM3POzJn7u3PPnDv37hwh3sQjG9t2MZaTMkZA4I1Y2Zn9WFbKiEfg052r1xzu1HudjJ8s/pI/n+YMAlfW/Eh4z+ija0qfnt96cVGIPMksbSH1mj50xlMkUPUDkkpTi0BWrtiMonpSH8u6NC9XhWhtiDMoM/czSJSMVFNltxW9LwQzVWF6IAI5eakfi1f/sSGP/ed9W7q0rgCtXyaeR5n6BhLe3T+Q8s77uipbaMjjb1dUy1RCkTTRCNTlsSAS67KJRV51BajMFeJDWHBKI6ozBQmmwxy9Y6ua2FPS6eFH4CNSWQHf0ZdrmC9r3sxi/qQpKL/VCpYlmQvvXShfvtyyU8ogkL20FTTCoiG7CE9mQRHTx6fXTMH2sknV77R8C2ZOfwIJb4EqYkGaiNxKPWiEhTxOwLTnFZVb+Dss2NxHApKMxGGdv54LlypMpoRBoL6aCxrhvNSwKn5Pm4RZic6vx0MbeG1ZUSJCfH/VpPC7TYOaSyae+KjIBo2wNa6ipz2MKbLJZZ7WADey1LMftiBOOzbalk4ylQUEg0bYGlfRvkSBMyURoiM0rak8Wurig8hUSYmNi1M40WRuBdzcgBFm4yrEnkb0fQRw27UAaKk/v+MAWJQ1J5eSAC7Yz6ARZuMqhLYJ/3y93HpRg7UEl4MOtNTlq6hAp9UDXzbNfBQgCBphMq4Knc23eZ9+Z7f1+qc0VJ2KTvSPsdTex7q2CKhN5xL4GBOaUSY4ZIStGwxPwV9duLMrphb0wCzKHYuTsdS/UrEliuod9ecnPadMcMgIWzc4AE/BtbDaUheCj9ltfcUC9SY4q0xw0AhnrRscQKZMk50q15Z6SW75ZfZSP80HiDLBQSNc4jUGnyhkZvWDM5b2wDl+uSoP/EIZfkbxl09ozpjggBHOycti4JhxvdyW7Gavb8tlv+wR91HEz5rEnDHBygg7TxCZIGiMTMZFDyz1s6szbkUlN+1eA644sYQxwcoIO7jU5UYMIJkTlpGVJ6Y+LOaC6xg510xb6UmljAnWRniNMei5zhiXKsIFuCTfegsUSdexgHwKsAKKDjLBygifpEKgA54Bc/acGSwn9XVYkhVmK2I2HcEOHmSC/UZYsq/wWUdWkS7AGanXgbZ51d3IpgC7mJEJ9hlhMK4k8zARmLoAo6Weln7HNwXYxYxMsM8IlyS9WMsHXDCfDUZLXXCnR2g7tcEOwNYEwyING2HrBucOHGFFupMcWeqq/5XpNNuXQN1JzFoT7Bph6wbv1QKoHHFWHshS92XTlfI9i7iMSaStCVazP3nC1g3+cRAU5ymCLfWef5ZLn+Qc0KwJdo0wu8FF//QFFZ0ZjC31rLzCaVJ9o5IeiEDet7LIRpiMq5gOLUmU7EtlttRZshWm1W3nmXvSkZ5ecRHYplUFBsx9P2Qk9ZeAhrSWukOvnDVjXXvHbsOTS7ef/AfneA6NMBvX2YgnZrlPcNV5buv5PgzqHyWJNG2oj07dY01hUsYnh0LV2gPGqrFBZJ8Xgtu+d9LwpWt6GATyLraaPimE91c9eQV8f33T81X77aRFrL9s6O/dLOXHP6Dpb3Tkwre7LBIx7Jk3YcRUCGAwn0tOoW8ONOBsGwuLVQ+gsKwrHCXs8hHDnnhpCgj89f32qIURwS+jilpIf3ztaZJFfd9WheunJQMQmKOnkTi5IxHDPk42LY9AILC8HpJonwwVpQWjINDbSJZu7STzU+4ABGZCT3e+CllnNcjHSDNDIpDnxfjICrn0OS4SlxEKN2tJwuuVJG7KGwKB7ybNYt61Q7SQiiQiUHReLIcEZ/FfOUKMtGB4BNr78bL9Wjwv5QyJQD5+wXcuneKGBDFR7MZY7stbsayUkSKQIpAikCKQInDuEPjOuVM1kZpm452ticRj3CddqKYAjxtT25530/OSPoKwpSk1NgRK8vh/pwCPDc5wQ8UPdL0U4DAu4yxJAR4nmhFtpQBHgDLOohTgcaIZ0VYKcAQo4yxKAR4nmhFtpQBHgDLOohTgcaIZ0VYKcAQo4yxKAR4nmhFtpQBHgDLOohTgcaIZ0VYKcAQo4yxKAR4nmhFtpQBHgDLOohTgcaIZ0VYKcAQo4yxKAR4nmhFtpQBHgDLOohEBLtxx7ZOx6hOZsbUucsZoABc/9rcfrF4TA0kiM6bOxV88GsAzO0K87Nu0wEEokenITRY5GsDvAHCK/p1jLFyJTCs2YdRoAMsNgGcztMGMwSyReXhYa7FNvClfe2dj1Y0W7nEkgIt6u9ueu/Oq7UYik8Tyj3aJVGldBnazc5l+urzizzu5Lzn02Mg3YlvicI+wvUAzVooYef9ORlQcnXraOqxH/xNnIhPbK7b86urXPvIn0apUacEdmlf6royv0tcOfNmzzrj6hgn3ePsjnWayMu/+F2BbiE9+6/ejxcKRDm9Wp9zT/+NpoiV+U9X8noqbKITDhEKMpvjMMw4wntqE4jpVBQ+OSWfagEawntIjtjfUrzmm6D93dczF10yjqoNAZc9ifyvd5wR9S7oHoDsMghPucbuJ3YtJirjpBu2g6BeLinSoJIwN3tV19WDWVNNUZgO9jm1L+eiqYakIi9e/1JIPUxZMxAbSVpe6BtJsmukCvLuGkj3N11ZKd19NCMxEmcHJIH0c0dEKRoV7HASwMCMBx0OwW5GRDmGIGS/i1RdacvHffkdVuntJLv6PueLIhMI88K9Te3T8UB7D0fCAfAyckCX5W6yJAfbufgNupftA8NUvduSJb31OeKsiUxGvomiW/zP61RcachH46rhXygfV9+M5Gt66NOnn2asMd5A+p2NJ4R4HApzUF+BFRDpU4Yx2TLU2bzJV4F0rmQkibdyZ6rTZ/lbcKD+kKnrflz81DTgj2NW1q92RqcVuZr9QxWsz4/znqI3SWDItCi96ViAtNnXCKthzi9J3qsuVrKAIhXs8LMA2GBdHOgRQyOL1CWmRZceNmdC/Xdyzw6suqO6+KL+MnX5uYQcpHihqyx/6EnxJX65s590z39mcR8H+PhKQ2PA0Z95N7B3LTqLmeD/ZZH3Dhns8LMA2GBdHOhQexyjijQFF4S14VpYJBZsLWKo3/irJt/Gp33V81dAOwFZXx2ydnW999crrcSAVqSlVjcPTFB+icbbnDHDWEkF4tx5QaaK+7WUSSw73eFiAdYgXpcqJdGjjxPHGgKJ8EvtjmVBQJX+5rjbMnXkdZVTyqxWTcQBmXR7ttl9s8eQ7y7cI1OPNSz+zb1oBs0UjnQog9bpOJkwm6hs23ONhAeZgXE6kw9YqdpY3BoSLfIBlzIR8kZ8h9uTR8AnqEgdg1lUgV/m3F07RRdmjWwRqcZTG0jXcajFiD7GZFWZHEUn6hg73eFiAydo5kQ5z76He8q6rsKM7gm6ZIDSHc5tyb5apUiB1AGaLPoX7Bz537PQfkFnpN21FNtZPdG1hY9/SSGVOhorcgiR9vi3JIkAQdKceFuCISId3wFndpTvKu66Cv4CnapkgMcvjdp3dDfcMFe0A3KCIB9Om3pTcP7LzdRyZ1TVbk4zn6YotE70wmpllhx8mk/QNHe7xsACjtfv8DvdPj+V/0Vm766rA/ZsdJkgckU2s1mJ3Aws4cQBmi75nLkfhL0TmQPxQi/p2EUTjWXCfCAVuRMgNAzEA4CR9bccikcl3QFDmr6ZVHRLgiEiHf67a/Q3duN0fW9yiC4TDhIJtdIMhCqDrAxhR/LUA5zniQZs3G92roNiU6+ei8fxRDZk6OUK+oy1MBjhRn7udbwQIoANdqUMCHI50OHXstttua1yqz6JHAAphPFiXCRLkBotpNKr23JmyAJfZQ+3zU0u9iYIz81yD3OBXPuEUgT1yL4HhJAOcqK9TsY2HQVA8DPd4NgDf0Ll6B5s31s6NdGgWCswN1MLbBOZ1U+AyVR8oEsySXMMG809UH6whrRML8DQH/mI3V0zvoOw2+2tQoPnZB5GFSYmU2eIwwPmGrZWkb/hwj2cB8NOL99x7rGu6qa2dG+kQQn6q46hm2xvfuME+JkhUcVDNSnKnCtWvvHbXvIXAneSsRSc32JHzbaatJ4b1FYcNpLMjNzHCAP/oD+1cmKRv+HCPowOsVxUa2Htt7ZZodqeOY5q1uwpPVwI8lS2iO5vvnMDr5bXUSkujCT/fhj912BHMFj1qgbpvLqmuom3iFI93XaZWoPaR4iQE8Nzjwt4KSfqGD/c4OsB6rLTxuSk60iGeAcTgonPJrBHlpHPa8no3d965haWn9Z1RV9XImbYA9+RP1KryM888FWGxN5dtwypKo3crPYxwuawwiUQI4O2aqPOiXJK+4cM9AsBfM3c1/7432A9fPq/NZQZn/ehIh1ghx88R7Ab7mppFlfOEr1fVuqfBtS2cRFELcIt7aFZDfW11SB5Kc8B/379a+4SC1aavBmRCAP8sLEjPk1SSPl+IlWgQMEgIAPzKI/7DP/mSOkrPLCpqBq0CWLuISIcoewRNMWRDYUyUCLrBxecW1lRWLZqsqgQeIARH7rEAywW9v/P996+rhYvAIZu2ACaGuWtEhydO5DRCtYIAe7Bo3ODZMknf8OEeAeDRjtYlSn7G9B4WG6IiHWKLNvgAucF+VewGb+KcuaQvHjxBN8XeFjWygYRd2NCG39+U0AvEVEVu/FwXfMAVv0zrqD8fHsFzK/SuACQT9bmBmmJAwEhYowKcNUMlY568YiId4ons2mmFFnJ9p8hu8IwZkkW0rXlYmDDPZyDOI9gubNCjv9uYC3BP/qAC6FkDZQQHA1xaEyVuKFGfC3AMCGcJcM4M3T0DcEykQzzzzaAb7CICNLvBc2ZCyuGtnwXTchXJMsB2YcO6wSQEA6/CNERpVLf5lJy3RYraHDiCQWiGn2ES9bnB8mJAwFBDySM4Y+cVafz0PZO0TT9iIh3iiVXZtefVYOSYhFeDPTMh7eETMHwYVGqSJAPsuKXhzeF9AEt9YeF9Z5ca0akFuFh1z0vKBSvYxtlb3QHLWJ1Xl21zLsAxIJwlwD1jJvtmkkNXMRjp0HSk6LjBB7ZvTNnVYIimugXFPRzxAPCZGokxwKjLWe0lEUhdgMl4NqyF0pIWYO8OM613jpv0IQvwJq9YJOpzAY4BYSiAnVNAEl8hNMwgiol0aGTnrBu8txpuyVkNxnC1LRzxAPCnWJ4B5sBfvNrLMkCw6RRgRo0jEHQ2BttgdaH47XOiPtcGx4BwljbYdMBD+0bv3AKRDs2Zl+3zwK6LBdFT7MV55m7uHDMsGNonSchOcqQLnDmzsCFuuPWhHZJzACbjecTq11KNZRKmNOimqVcATWKG9REHUhdgEgyAgOEewQa/cru5UfD3j1mF0yCRWWOY6FUEOfN92y+SVLMMj4ZbbKmlZtiPKph26NkLrGeNxXgEky4wjgb+2eu6Ty2somB1hWuQ8SxbE6V5HVON5cJumvLE14gf0ie+cOrRHeQOH+4RAB7lSQ69mJwZMGTtRCDSoelFmUdogZGm3quU5jT16KUtH5mUIt7jWpgAZl3wMUVFc36+CyGeL9EkPB9Y9Mh44n2BArC01GQSifAI3gYrNa25YX1P3/n+Z+mCDh/uEQAe5Zg27tm2mePI2sG7H54bbGslBnimYksttc4eUd3c9B30ln2fFxPArIs+esgqS1snh8LOYDBX7hglm7wur/P+nCoKA7w0L8QDWjqkTzwGJrqBXRw+3OOIAGfMzbtpphGydtFvJLJkK8WVusvBnyX24joGEmwVVtmcEU8Asy5wc2Hoqrmsou4CTYMHgnYZGGQT4cvXZSWIR9He/VQUBrgKd8QnNTukb+oAyrdR3/DhHkcEuK2hyOOUQtZOhB/8VSerl+quipjdxGlOAwsB4waOtknEZ6IAtrrQLS0pE54hgNuoC5ph4znDXwKp1n1LuKogYgQX4ZJ45lKF9Ol5bRZdP2dx2Qr6Vz/WjfUaEeD+ApyV2MYlPbvY4I90qHtvF6Z217DAl3hkVrwWXq9pM6TL14BlnaM6NILJssLdYq6DdwpEtum5IMMro3YVuiTRLdF6fUu4piehEVyUTTGrRioYH+wU69NmsQQC+rA+dhwI/aNacESAG5f/OiyDVCtGi/7gSZP+SIeGC4+dNUVNGXuChZyY1WDIPktzmvmqau6hbvtycWYLBQngPp2SfVUGEusGbJiZeBm3TBcO3mGwlQfRHEtgyxEjWMCZPWfYIX3aGhXI82lsUCtxILSMxIgAy8tO/yS7dI1uPD7SIeouVq8CqnBqFfNuoqIpXq5Wz3/5SnmCwPz6iVrx936xBu8nX/oSCRuAWVfxpp48cQ9VEC0yvWUcyqrdRcMvPgCfcn+T2hGZ8HUOjWCx/vhT71E1IvRl/wPKeS2ov2waZkEhosM9jgYwrHN5Pz7+cd12fKRDoxp+X5ZPvv93O3/JeYfo29WA32S4xBeq1z7ZBal/X1wjWQ0wLs0fqAUidZA9sKaQPkNY0nzt0/Q1Se2INl0LLonwIvKNP1X64/QBY99Ux68s4kGgDzVGA7hMhgm0xEc6NF1Qv/fCQor9YtKWw0fUuHh+vx2NLtvSGmCr6xu63ucMv7j7MAs29jXp8P9Jid7DAv0mk0SERzByYvQ5XsvQ4R6HAVhdU3OgG0zZwelLn90aLJQoYUxEpMgRubDKjN2TTEYTVStLArEAk0AoXSI7M3S4x8EA/01HLr6OmvbMA0ZI75tYkACwEDdYhDOXJHciT48kjlhm0EVxZDWZtQ8rZgIPCth8G9seCHDp+Nv/qEOWZz2il7bNN4VKBFj0yBqLUthJ8PUnR2PPKc1tOJlhyDP2gbU3oC6FexwIsPrQuCCPdbV+9SR5jo9kgNETVH3qbCX2rL6SyB6OiYZeCQ8b7nEQwGX9hFRH949WC4brzlikkgEuk18Kz4EbifpatUT2UMycBsOIDhvucRDA9X3VXsk47/Y/sIySc/EbC3D5K6B+jheUxGyiES6M4977iHuTbNaSTn+9gtxBAN9h5MyKeAFXYrHuOUliAd5VD9YFXlAS3iNJ/TlzMok7HC/3OLyvYkszZLjHAQB7OIlsyh3oRFlWhuvKGKViAe4pgO2aM6xLJHXuz7qH79MT0EaJlQwZ7nEAwIUTP9Ud25VNSPNXj6Gbur3hf2IBbl8HjczKCjeVZ4+Ci5goJ9oPFkskZjeAPb3PMm1LchkR/RpRAwCmBan2/4NxMF2sH3/kMeqsL9Wr+NsLziVvr/kE3Mxuzc2dHb0EX5bf5iwfDRPuceB/25eN8YXXNMtn16tD16rblQd/W8VHt0Sxc5VTmF1xMj7S+zVf9qwyuOzgXNAbY9t5eQtZsBzSjJVSjDyuXgdfgSdWOkfM0i+8Y3PeOd83WS1caXWMW8uSWU7pD7gQ41Y7VHvZL/79UHIXgtAmPSxfCJ29APsYfAN+AZ7C+d1lfJI7vzt5IfcOP+C9kE/h/O57b4H8jvO7nxdq74rBj8Uv1BM5X/uN/5xyvnbvwu/XZuS/WFz453W+nEHJeQA/X/p0UfVjfQxLURcVIGM+mfxCbcwtps35EKjrj4l8RWlmjAgU36V94NoYm0ybchH4LryJct9FubyUHgMCt+sl19LGGJpKm4hAQL1KhSO3r5P0Z+wIqP/lgWNvTSfpz7gRKM//rzr+a8CHSeNWOznt7Zo3UeN/FzU5ECaeKfybgznO/WeVif26aJj4rloG/iv1ojm/c3Ei/wd22kNWT7P5WwAAAABJRU5ErkJggg=="/>
  <p:tag name="POWERPOINTLATEX_PIXELSPEREMHEIGHT#5C44656C7461204C5E7B5C616C7068617D284B295C5C0D0A3D5C667261637B317D7B327D5C72686F204B5E32555E32425C776964656861747B5C616C7068617D5C6C6566745B485F335E2A284B292B69485F325E2A284B295C72696768745D" val="59"/>
  <p:tag name="POWERPOINTLATEX_REFCOUNTER#5C44656C7461204C5E7B5C616C7068617D284B295C5C0D0A3D5C667261637B317D7B327D5C72686F204B5E32555E32425C776964656861747B5C616C7068617D5C6C6566745B485F335E2A284B292B69485F325E2A284B295C72696768745D" val="3"/>
  <p:tag name="POWERPOINTLATEX_CACHECONTENT#53743D5C667261637B665F5320427D7B557D" val="iVBORw0KGgoAAAANSUhEUgAAANAAAABpBAMAAAC5T7D6AAAAMFBMVEX///8AAADu7u6IiIgyMjIQEBBERESYmJh2dnZmZmZUVFS6urqqqqrMzMzc3NwiIiI90Ox8AAAGeklEQVRoBd1aTWwbRRQer+P/9Tovid20hMTmJxLQpDWHHBASCRIHLlC3AiEElY2oVCGEYioQElDFCIkbjZFyRXEvFUKC5FQOKbiEHioikQjBBYHsIsqpVlbQQ4VEmdmZN2t71653vdsDc8jMvHnve7uz8/7GIcSLljj1fN2CM9/i7ZplxT2h+snhE93SKmCb+bx7ze08liGzYBG+uADp93Z2drZr8Ixl0R1hb4qUoGGRTcC4QdN02LUsuiLUxgikrZIRuJcTH4Tj1lU3FDhGKi9bBeOUbrQoTFpXXVBUKNpKhZCehBlbBqfEGKzYijThKKcrYD0qthJ3IKagbstRxjOg2X1BW5H+xIDNiWMSNXwPFSb6Iwy4uoeAXfyFjCCE4UDXkrtpGQE7xTVhRoTs4fHrZHA8q9ofXmlGZAk2HINaBeZbS+MtO8cZh1HOHYMpq5hjSpS7zhWrYAgWObGW9uKFlK1tmNr5PmtV1BTm9Q2cty66oUTwybuEy8aXmXsi/WnXgttpDFZtRWsiHnmlh4zAMipKnnmfkN/ETJjRn/pLuDxkH0BPQyLPffblP8l7OJ40ozg8OaQGId5Ex6AsHSXkylujnG6ake6N7yaXEefISaoigbFBmhEp9/DuTt+zckhIlDbYgL0WazIakZxHHqjEMwOS4C66ussVyWhEAjDNSUP+LYivH+curyzgZDSiikTuMJwiBcY4QIgrWhBwVTwjdOsEx3CKEvgFQvxQbAk4XQa7y8gxnKIorHOAMLzRhqSYmU/Jm1MXxhSE5sC33pSqVBCfjiQBspI8xCAkoxpzbn8hUgyjEUl5FMhz8nkjS1TTotCUkqNSD6eLjzRov4mOgRDlqi6/TA4/zCygQQ+K2IMv346jyUPNoxEhkYLp3BnC/U9BZpmQd3qg9SHXhGPgLDHuyud/BDhL67AbVwvwRbvwQ3Bha2FiN+Eii9CF2f9u4CWNoyESCRb5Jj5u15MorNDp9emmCxPG0/WYAagYWauyRQswo2EUFNrKvOh4Vd83CGpd0AfoklDkXKeNLmkeDRthNd0wqDlxECtoaza83aQgfmt+JqIdX6ybuYn+VwihP+7ms5vHhe9Mpo3VPb4ndpyUVlrnC6qxwUTDbe/BbpLpHqfE6Q4adqPdbJirlhE/KZSs8afqlahZBMnSJMHdCI+/uEtI+V8rk0mJYeRQ+NPFjYcz13uOEnCQ5It8ObD8cPq1Uyd68rIFEUioC+FlTEjmT33FqNXT0KnT92BNpXkJy+r6tQDfMbp1PLbL/KmfEFtTDjWiTkos6X8TxwzovH1hZaP2yulS3YbcixSQfpxug9JqlSZbrWwv5k769red8/6zVHuhpDMHBQMf8P7IXatBgNcl6Zcdo95pSIKXgwJA5qwEDKL3khTPBj+xzbq1IfBktuEZvgTSSkzTRIMTzDKEzf9gS23tOGdy+Tf5IYMSGJ33E7O3O9srLlWg2OE1+p34ZHAzQmFn/c8gEjSsDpyJO+DOC7v1JvfvozgM+2w1ObCxBtrOyB2HbYpVnvQPbkYOFcWWhTKNv5FvZhSqC0UK9widZtT2xsMOm9RlG03jgbXTjMjssx129HdRcDvvylkhI1KTPKvUQhLHO89QawjQMK8Fa6wUXZCKvBsU6gJL5DM6S/JOeoePSBqWoJjdsRI6torL3vXyyiYqsmZ9lF7oZL1TgEhxuN0wxhWR+1XGiMpzfmTxpk8dOGLcp12fyHLA1KS2hifeGxUcJbeu1F5498bbWMQTcm7mAy8VINYP1I1WAWYeRYLrniZqtF1j8vNs1AV0H5vPXcp2kV1My4YHN4zRGBVdYAwk8siZEmQe/5rxXqxC5qMGG/nTNmFRAKvyOsUXTRUsM0myb4U5tHLzp0uVuhcfm/nDV3TfRzU02xD1LCEjK34qCpr3ZbkNPxWFzdvgzayfigLm3ek5P/XQn/LWEf9pHPjS503H7OKWzMEjleS1QeL/Ykby2mBk1cFGOGYNyh94SaDuWNqBQNisd/w1o5BZ7/htRkV8f3/NqHy3zKh2t8yogPeLxN9opOH1gd/RKGKakb/RKCp/mSJlPH2+9DEz7Pl7uqPSXtVpX94EQYNSUcpXl0pzIAxCa6jbpx5/0YiIH5R8UkNI/iCHLtd9U8GBU9wFxZxcubt6JK3ASl/15oYraSdCD8CFX7/SzzsRccn7HYBn/5vT/xHmLjV6MfwH9FVK4QNP6eMAAAAASUVORK5CYII="/>
  <p:tag name="POWERPOINTLATEX_PIXELSPEREMHEIGHT#53743D5C667261637B665F5320427D7B557D" val="59"/>
  <p:tag name="POWERPOINTLATEX_REFCOUNTER#53743D5C667261637B665F5320427D7B557D" val="3"/>
  <p:tag name="POWERPOINTLATEX_REFCOUNTER#5C6265610A4D5F7B61657D3D5C667261637B317D7B327D5C72686F20555E32425E325C6C6566745B4B7B415F315E2A7D5C667261637B5C646F747B7A7D7D7B557D2B4B7B415F325E2A7D5C667261637B425C646F747B5C616C7068617D7D7B557D2B4B5E327B415F335E2A7D5C616C7068612B4B5E327B415F345E2A7D5C667261637B7A7D7B427D5C72696768745D0A5C6E6F6E756D6265720A5C656561" val="3"/>
  <p:tag name="POWERPOINTLATEX_CACHECONTENT#5C7B485F695E2A7D2C7B415F695E2A7D3D66284B295C5C0D0A4B3D425C6F6D6567612F550D0A5C656561" val="iVBORw0KGgoAAAANSUhEUgAAAZwAAABvBAMAAAAqHmsJAAAAMFBMVEX///8AAADc3NyIiIhEREQQEBAyMjJ2dnaqqqq6urrMzMxmZmbu7u6YmJgiIiJUVFQDC2guAAAOgElEQVR4Ae0cbYwkRbXmY3e+ema3uNs78eB29uQIIUp2DDGYGJyJ0Wgk5iZ4yYGc7hAJMajZNRATE8mM5MyBEXbliEQBdyEaww+ySwJ/7SV3hjuJ7MoP+UHMjIKBIOSWBD8SUOvrvarq7uruOWaRjdvJTr16n1XdVe9VVb9eQv5vr498ltb/x51fdtofumWX0VvvdmpjhB/EETWtWNfwsFBhzinxFyclmlCiN0QTFDY7HUv2gDpzHqDhy6d8p8zheScpkrBClxHvHeJXndWfERAnxHfHO8p5+DV0d04d/byUJJWLFOA9xy9f1BRU3q9oKYvOAc3YoPzaS0hFAPQ8OUvIAeItapYAVKECwTgyq5w5/VU58NyJWcm+2VViDWGW2Wd3kYN7GIBExRNfePRizXD2jx2695qfEOI9eC2l797tk7XryB5yAu6e5gRohdY5WNnrZ2aLbQHzeoprrem1JgVfGYfz2ReY/RcfEtgfUvr6SwzKu41HWCnTS0xsjzZltUqFkSemum88T1dNFgvu0EVeLw+O1V7aMp6zxRRVKdNunsqW1m7SDGif5Og3BNrbp6nJUMnuzgLtSpmKemqnpl8/+imnmipV/KXWv5+63nfyhQkT1M/QIwK/MKvJaJ+cOaawCxuanAgFutOhvhSp0UkJXEZj1J0ZUNWWbOvSRFsmQ2aKFKaWOSY7ZeDRfvZlX6HXjYdncEaDge7Qg6CEzgmo1PpqzF1/ukHnpcCpqVfcD1HpNIuemPAcM8EnPFxo/wF1m9i8HGYM290pUZDtyXZWBze/unmgDtYCZfmiHvN+/PrTvqt+TJ8MkOOqa+iA1y/RfGg/p4NhFgaMZnNDdncKFIbMmpzja3vI8WzHMGhpGp9fka6jQmfHNi4fxu7gQ6BpoQkQIQWq0H/3NbKDD0rjXJDdnXHlbAjpyIByX53sJzn5BMIqTpB12ufo4lskM08+HeZwYtAQaXc107hyTFetahxp9I1KAmh3B5wN8Sj4Rw+GX4SiYyQDHoOsmy2I4LVRZZQrmc80o+7OcZN75sNmLR62u7OkpgIpURjbZZyzIUWFJhnDZq00Q/QYRBXiG6nAfePcSzLE3bFsio5BU0ykA7a7swBeuaAXC99ySLJlWp3UcNCMbzj5IggV8IikZj59GXZOX2dJTJgdtijhit2dDq1LFhjEYQEDcytbgtAhRgKKeocupx8/5Iv6DDgfXhNhp/y6IOBPTk5jrMcBdncohLSMCjtxosUjfK2KHiqONUBbEEtNOYZ65v0QYac3Z7OXpJO1kY6a1Z2yXKgx1iUcDA45hh7rcs9q3lw3r005e7JBT558SCAXJjVNhJ0Kjl9F8GDloRmdUAnnMmPJ0f1in3PokAo7TjFOuJ39VdFlxLKGiJs4H7bYM4Yrx561d0tIZcwSGCShrErXKKt5MQjkjw8crjLL18MYxgNchw1NHLwpQF9DBzDoa1KehZ1ffhJHPBDaTYASy7w5qjL02El54drJrSA/y2hlvtmLuE6/aV+2r2JzHscoemymhYWd6g1kQLu2xk7frsfUlqZ8TV3RYQfvnqYGoHt53UvR74CcqGqHCCY5mtl/2iebQTektnlRegK4Er3RwDR02El2WHKRGBoZhjo3mNUz1uxOg35ilT8j09kxJam7c3Zr2jeMtmhd1lKEncLNwmu0hwgK2lIRZ6xnzvOW8JMVXNYrga1JLRkHLdF9dZOOt1qtnUxaEJ6Bye4HKSnqBXwmVncoXWbC7NTDt3Sk7U72/sH1hqAZdthDj7++KH1GR7QgnjVMzWMoMbsD9jtIlZJpu8Pjxp+1sRzGxAVwLgWzu5qTeei+rGGAumPWJCfAYzrQ43PiYU/6ux4ORakm9dwhpHfQR9NwtKLWThw/A5ttZFJAbVECsGjNBpoQ5Lfr63o4Gd0B+2N6/SvEOkds6ZjauDEVcbdD0P3WXB7uaqVzE+LWoGtaOf1tK+78tWkS2RoK1oaEtOeQBPYLgWBmRlpkjgaq6nSIU4cIO2JJwGV6xu3gdXUlrAoW8KSQGDES7HsBX9BugtrEsqgjABki7OTnlWZ1WJBox2Zo7cG6Mc/R/hY8csll11AyCjBX1Bh2+Nop/noAyDPBEA6E2LKtT5Ib2hTaXzGGDHfc3VhlJtHsTnzYyd3mo6B3HEAY71BPVXrG7VrSPUP7NWsXVRwiFhjdAbfPJ9FquFmbhu+amAS6PvsATIqyZKjK4LjTy9kcHrxwZYUhFh5GdwriBQRXAN633HmVV+W1ZbhPPeAz8kb/6mAX+FKUOcM7j6NXKOBGp0R1XGIbeORIVo3d8a5s0L331JnElfdT+s9HuegTi4NFXoqrgdbOXUunJd77dYtOP+qT8ms1PWZAwF1OGGG/oHy2tk+y91J6/KMonsHNBKKcAHZnS6zB2P59Qi7GZpnIDaSzipKVg7+RcJkzyA3EiuC9hIwtjifvKFATO/9ZxkpWwWtCFbPPBwe/kGNJOwvEuQDszhViDfYQcyQCYK+q+OmncRsJOaWUPMg4GCO7SoJ3kZ1/6imgmOKKjG4rW4HwG0fIFUKVUPssB+9BBQtNBBMB7E4EZ22xSOsG/j4DtsHXSI9vtdNeK3sNzs2+UYkC24tR2GhcXHeqJG8t2b4brYJhN0ir7ySGCQ1zNmQCm7Uge8lqQ5AaqMd1h5B10y75QkDWqHqwjzVwblA7RsaTS3BceasNbqWCEt8dI2Szc4GYKZnTS+QEg+QkIYPzJtOgbtZC8MpcCOVGlIOHdBZr27SbW7VoVmUs4RZr5nE6nzWjCltem0Y0I0CtZYBSlNngOYMpw45Ty1rZmbpJs2G2VHncxrhq7CVBzvQELDLETp7iMBGAPXhcZIQbMDFF8l1E/wehMMDOMiGHI0y0MJt0uWa333vTYghUzvQDiPhqb8p3MrA3K2eQWOwjGAba896RMDYKs/4WWdiwCTMxo5i87dvMCbUc/ZuTI3Mx+QwSx+sIhgG6KA5Fw4QQpvjl24M73FLMACnYTzKkLoR4hH4vhFOI/KW/i5+mKNh6Sa2AEOMEitf4QdpSN4jB+uYygimBn9/i8rLe219JqeP5o3EDJklJec7F4d3sosTgvRjaLmn3Duzegd07sHsHdu/A7h3YvQOJd+CNRI6dxJCLWQjvpH6ottaGOYsaQf88nsdvp/Sn0vqMSszR56qRYjNzDC0/WxCcQiySczTIhjgcFRtzTOlPobkoxPjPwX/FsYtN5aZg3sf5BNSMk3hvtKiU/jQaH76aTr3IzlXv2qJx2422z5SdfaElP1sg5OE1uvf79TQGLpSnR5tKFFL6U2kqqVcj2QFddgqU1HnMEr5/K9oHTk7JCyZgfoBO6U+jqwqnVWdCmVtavKK2/PAyiKVPbberi0jp1+1xQxPwblK/QQozj01KHL7RJMWYY9Kw/AVgMD/ggdlhpMdgjJZRQVi8p05F8I0mKfTDXKPEYC6gkdKfRv8MvNZhb/id/FuLgqTfqJLxeSfzSAiRKf0pNLOTSsmV1bc+JKZeAkIiDaOvyw6GOEeFgLQ0K6U/hfIteCZF6xWyJVlVZ8eQSMOIS77FMfJKZEp/Citt5YNJHnOoQlJ5dTxpJBbcGWIaLSIypT/ZRBbfyNvpF5bk+hFZhUQaVrvNYhh9RYadQEp/shkMOyyJ3jkdGmreN8BtEBI8e062NBxHZEp/sooJSDtSKfm5Psq8vQpgpy6hFrgNUnpfwk5vTtpN/zsGy5atKfFwVs6DbA4zP7LwAlb7vkIf2LanjE7pT7Y1ozKuHqHvCOZbfJCpYOZHQS1odCINGccnB+yjLR0p/YlGNsWMOXft1JOCtajzU7w2vNqrqZGVQ7dBMt1Eze+JwZHSzxI72mJvgj9TvmVnSxFkb0itqak9WGWuzEmk8QHP+xB2olL62RbyS1am5psv+7rBDFJh52ODYwK9UheF+BkH77W2IZH6azGy3WHHkdKvGxcNYdiZoN/kHOYr3sJFSkbs3Ri8AqvV7Q87jpR+1SBnocPOQLgvOXV+Ifhzk1IM9m7s+4dZUAQPDuqjLh0p/UlmMOywts6zb0KPCIFBnReFOf7LcgGg7VvvY9gRpkIp/bJB7l/c7bCPXFlXKqxL/EMdITAhKuwrjkklrz+pKPQVapsK2IkEU/qTzOFuh316wqbKeJcLqEyNzDKvsPTp87LMUlitbvtuB3YiwZR+2RD37yaOH/ElTabOWSvSQ5/gMLtai7Ks6rCz3bsd2IkEU/plQ9y/a7DbYYONBcsZn7PmZdhUi2ZP7d1YFi3G2E23xpFQYCcSTOlncedzdtz5umVvIA4BOarH546MjmNNjiirTQ7s3dh3o+C5t317ADuRYEp/wqrAw3UZaXHP1qvzjvSa/He8z39ZCaklBVh8kyL2S7KM/NeV0p9gqIjjh6Xk+uw/u2wwgWx7kottdvkvOxXoi4J/ciPwrFZbVajtKvAALGZPGWG7olsottZLc4zp8BR3BUXYFcDejflvtRQlT0WoGikKdyJ2Sn+SjRqdUywtkbvPv/Gutv/BV9kNmPeDumIhbYWqwvADwqhLvROxU/qT7Kyr3Q45Lb/ArtF37+ocPEenr7kTPk3IorMgDbVjgGGYpP2C6fpA1k7pT1Iodzv8idANzpvj24WbmFugeEoFezdGVQnrlWHSaZNaEEF3p/RHMBuoZx6j9A/sddWVP2rTtyS+Q+m0T37PutNUjGMwYbiPuJEhi6+wobid1xqzTqXLXRBgOmMFwSt+9n1HiRTaX+ONvXMKsz3Nf4TxW/ru4z8dvJNO/QVzXcHz+OWXAs9ySKf0x6r0+PcF4no0hg/2boKF/W8rtQuPkfhAk9pW6879rG7Vd1qlNL3TWhzbXty7xXLtGGLmyI5papqG9lbTcO0YHti77ZgGxzYU926xXDuGWN2/Y5qapqG4d0vD/MHnmel/8Ns4RAsPd4dgHg3rfwEdHtcIneMlRgAAAABJRU5ErkJggg=="/>
  <p:tag name="POWERPOINTLATEX_PIXELSPEREMHEIGHT#5C7B485F695E2A7D2C7B415F695E2A7D3D66284B295C5C0D0A4B3D425C6F6D6567612F550D0A5C656561" val="59"/>
  <p:tag name="POWERPOINTLATEX_REFCOUNTER#5C7B485F695E2A7D2C7B415F695E2A7D3D66284B295C5C0D0A4B3D425C6F6D6567612F550D0A5C656561" val="3"/>
  <p:tag name="POWERPOINTLATEX_CACHECONTENT#485F695E2A2C415F695E2A3D66284B295C5C0D0A4B3D425C6F6D6567612F550D0A" val="iVBORw0KGgoAAAANSUhEUgAAAYMAAABuBAMAAAA352LJAAAAMFBMVEX///8AAADu7u7c3NyIiIhERERmZmZUVFS6urqYmJh2dnYyMjKqqqoiIiIQEBDMzMxsCCPHAAAN5klEQVR4Ae1bXYxkRRWuvv0z/d9TsMPALjveYYNsAuxO70YTIz/TJooJaKbJ+iCi6YYHYzRkGh4UjdiDIWYN6AzwiKYnxAdDINuLEvWBdOuqGGCZfmADCZBuRAUDuB14MCGI9XdO1b19f3dmhDFzH+49dc53Tv3cqjqn6tYl5KN+VXwLmPSVxBAUF6KB/xAN5ol6xJPLmaVFX1F0QXU5EGsraXI2EBYozLzqK07+01fkLThwlF9MZglCtH9wFQ4NlaXYVch+7W89pduEF32JuATX4iSjxh0FivZIUXEtEdIUxCyx2iTRIAf91ZvTQsYQF3BwjKt5yxWvSXjuYqWm8yekykuwSAgKo5m2jj9C6bGnWJscPDWgsw/dTTIzdmKxOIJWmjBToecLXvNGsoeclvQEyJORmSGXUikZLyuEdfx6Sr/8lM2TxS7d/w1O1X0z57DJq0hnFHONcsOVwZul+1sXTAIVp0AvFNT7c70XL6MNX9ykYHwxqVNZuldsFOv8SW1fW7DnT6A0EpGn8FKbVFjI1r9/22u2r+4a4O+ZPfP2Z3xhHoLWeYTOCX5+jxbr/K23e5Kdv0iLo1AFep6CDdRbTtYDTFhvUcj/E3Q1SgaIoUOy/i+Rqg6RSXT+V9+ouNacreURqATdkCiL7pPEPXOv+Ldu5ld0r4Rl628FvKzJnIt0CZitRaAIwfyzaqgzUbOh5RGoFejPRVW2n+27+i/0Vj/N8VVUuoPc4PGX1i5Y8MNN8jO0o5gWtbUY8/9iG5lV6BjICSTWoTtk5DjN0MXy6qfNTBzqv6uo4d/cQ95IdmPkVaI9ZSkPEwhPryv21EklZY8C9FXNCqK6apJgnXKa44p3kESHXOejUhxadL+Q/XmB7CWpZR+cBzsBGZEyTCAc1ZWtlTxjqKRkFgYnkFSTBCHz9IQCzjd8Nco9QtWoJ5b/zOulPwY9smK+O9Uip1cNnSQ9a6TCyKzq2oSsYF8dL/lq/YKQERSlYvYHXw0UrCG8CW3FZFkqGiIvpyoAjzpARXjmKcyg69ItMJ2C2SIOG0nmjQfYIX7rkIUlmmomYxYaGivdgvUlW7MY1TIq6RB4JQoqXsBO6QVCXqHD3H+stwyqB4529xw9IlJJmEB4SrqF9xtCgrfaNJLhRIIOFQjcQpDOaSZs4swShHTJ8iKIlF21aLaBcAtF5ZFQaUUGMZgOJMYiMGKQLLisIPibTIizcBDQLbPuPUUvfkaGc3kYTBwk3EIT+6bSm48zq9bow2KhcPSTKnxzZ26m80sstYbD3hSF0jmc8KZkoCQ1auydXj5ym0zEmezq8g3zuznVeZeousD46E6dmORIW+KUO87J0IZSKJmzfp3alddWsDcrSBlnL2cmnik694y8+hArecIk8xh/jHWsY0Ktr77suJ63TSkft6uKkTDLx9zCz9sliH5BpWDWEpg+z4rhFho+GGQXNzg5H6GuqKKJBA7ixKzmsvwzJ0nOPZWkzeGi0Z5UynALPU+EwSy3eULPYYYonKxiqcwqpOieJ5guxfpJQ3GqkI7jFh4RA/8aGUuFF9qJ6GPfmDfGapqK/tXEgSKVprC+TiNeKd2kKlbxAileEsZr+Lj3sLKO3cesQoJ+jGOrrrkkThUMt2C0jUcJGCv9LTHwn5a5emP8ufU9IDOroPIv4FJQguJUoQbzhF7CPrYIebme98m0WlcQktfLLBfSKzlCh2uOBZV/0dUH4owF2FLQS9ik74TzgiwZBoZV7N1eRXbxLN1VzCpA/iOMMYVewfR+LkvuJK4WcAlLBj03SKZT3DWzKweRSMlcuRDrKw638PKvJRruWe29ykZEBPmvO52Nw/uBCe9nHLcgXDMzU5QRvttgiHfOQyzGnJx+e5j/vH5J3HAM7xzHLdykCg2LZ3cdgtNpuggAY6xi/lPwaiUogWsLUPJ9arfAYhVflBBkh0qedLvSYD0lLevOntJZYf4V6FESXnX00cAMQtzC9bdo7UOrQDtzA27Ic16XO6tro/MfsIhVX33hLXQ6gEK3UPHq4DlzqmuhGVz/IycCsaIHANF9SoeMNYzFubH16QgmJWQdrOFM+d7+HmpPUd1eRgemokEr3ZcQGIGooXNmS9xlUFjHhcKKY7lSRwQgfZ4H3qX05neYMPnvGp19boFRlRdK6III2/zvSFXr3QH9jiQP/5HSHxwh5P32oC05ke4tdM6sjYdSBfMn5KoBnXvARkvgcJHhQ7BG5leHbRgIgmdSbheMQKN5RrXGmAMa3E5FQKlNXiddweDMCNfA6N1VSWekqQ7TlkvrabCTZfYjXUkR8vD17FWCuptpXUcSRnOR7JK0lGUAufAl93LsU3wfDzphpMzM8FbtN+r8icWNPnMWLDl2LIEZ9fkC6Z9vYIvLRsJBltpF95rdIXclKqb3zRlD24WTybLuzJ7yQOYqqW8YgHzHSDjIHEmHFcTEpxy927XAMYGCXjHLMCENY1iOvNJtf/w8bAP6Q7TEmNAYs+b7cqVGfVVrxqcM18mU521/C7Xz/GVOSbFHSsacyr6Om53VieWpihEHTkpDOWVHXp8LwI9CmlKrdveSqqN3Zx2ZaKCi0sbsNSEMZ7CtwA8QZf0VyQmChQmVsxNcLwbfvK4tOSStQM1+wwGOm2gNyc2oMxXQ0GxPLt1DZBCRYyvVgbPMV24EKFhvBQgjiEYda4iwZ5GaJMp7yaFJrhfHml1wf4ZNGv5zQmXq1QlWLAZtpxdR4XGkJonEheTYJNeTc/qmes8lWFl0MYzkuvONGZJoZP3+r0cDpi/6eEA3c9o49Xtnmu2j+y8IcpsbzIRc9nbDnZ132rrr796CaNz3fGGXL/iKdgW7LbDbArstsNsCuy2w2wL/9y3w4o6vYcrcrdmZtQlZAG9JpcQZ6EtsYYsfh5ZUuGl5jPuoOnrji6+eYCJ50vsIBwk1X/S5CWpiw2+GK4vvrRFffFHuE7L7frWN6p39+irjrwmw2HEQ1JI39ly5Bx/s0hl2CptfT1N65v6Iho5/ls49xPYHT7Vo0LJtZDN7Bx+s05kbfsgtH2/SmV9ueazfx23AFP0NzybalVVfgZODgG23rHi9/GAM71D8KuqtfMnYivs67Skzh/hhqKgX33IQ1yHqvxLPqKWjPmFVidhToxZD4LrUlvjk84qQyZD7FHxgzTs/4jnUytMyCV+O2VuIvL3nMBScwA9NP1kMBjqlZeh/FTTgBPBUf1ny9Je3/MYkarMcdQaUkNTrsUxV6aLEWwGf1VptgcEvx+x7ckdqbeUdz1V8z45ldg1GcVI38YQBdcQAvxyzPeT2BGjTDPg14OpGPFMtOA1U9P/EnFP7cfjlmM1NdrxsoqDVuYriG1HABmak5kuSxjNjhlSSsPusvxyTRydAm2eos4yPnY1nKqncAj9JOPRTnVcS/HJNyBN+2E3wpVu49MaYJtAtsIP5bT/dWkdKajD0CfHfY/QzEs4XbqFyJhzoREzB18mMPHuZ0pPlXQ2AdhckpU9wZ7fNLfRPQK5Rn2UIGVpzba4zXgbNFH6iT8K3Qj1nbZtbyOARSChH6LNKOwJzH71dPJ+0xYPdMuit4bcu42RPoQGwrXumWD+wnsRcIxteEyPg8BfmbhUqRf2ZzBqpqZSUVK9h50zBbqIH1NY90+yk1X8+r980Wg45wNUSkT+Fv6pKS6hI+lDgseqeaYgIt80t5F5nP330dBEkFXK8WrmFTw1kdDte0PoFmHWaq5JZhqFPtsUtsCn7mzZbV6kG0wUJptAtTNGTHPltA54/XyVGtiT0gaJtcQs1en2DH7GO+eFHu4WBmHbkUPiRKHJqWpYc1jusgRYlZ3vcQl2EBxmv816QrdcT3QIrX4etAoYCNBDdKa/e6BR0qBZEhGR73IIwz1b+tihE1BuuFtgx/yGbSDtcsSIjvymRYK9WvQ39hxjZDrcAkXxXv2temNALVwusD7KuX+hxjZSM/BJnpTqsd5IUIsJtWS1AJB/l9xBZMHnH1YIcRokFzs7I2ZT/UcWvels82MlhmGW3ZbUAkXwZowKZbdi9CasF1pGYA6vaXCEtXZkKRi04Up3XttfC7J6DHCL5vH7Zykrw8eoBHqXp87GwYnOt8hK/V9TkBusdFnHALLstcypE8mwBbPP89RXonS0dkdT5jNQXHakvqlDYkEYKME/n0bMVsS46n01T+GtCi5ck8lXEvsEOQ9psy3GVqSZH09zAWo/f2SpZVYWksAqlhpBs7Q03eALWXh45ZnSphF9ZOcFA18zxYVuECBvWO2yuVeEeuc3D1KZZGN9N/DUWaLqEAUmdNhiyyo7g5Ubf5dFrDWJW6ee4Gfg3ZNNnP7gx96Uj+ZT/PoRbiaXnodtdKn95K9E7T3X3H6azNzwqqsQgSRzwpKaib+hiHgbPnaU3E7OUN2HUS64WeMvLs5IpHnq/yn4RptgSsN5hJksywMjEOS0ZsSTWtTU6I05hk+SzlL5xJKIeP0b9APt97do/jegdUqdL6axNrmRVWFJGyjAA+Djnv4sXX2kr0RY+mixHKqfHdUFGs61+S+Ya+x5WKvnRP9qMfHTuZrAxhrowxuX0zg9+PLgdRFv41KewyRX8OPRz0Wxb93Iwv94JUID1joCwjy9qhRqg8ZETjRwlOvzTBUd6JyRCDsruhCrgemcnFNa7jImhN38HcfuNHVRY76LCesdbuhO4uN7ZCYX1LmMu+s+L3gY+fC6udz78opxrCaob56r5kdG7pvc/Kcp/AdMJpWPfiwSGAAAAAElFTkSuQmCC"/>
  <p:tag name="POWERPOINTLATEX_PIXELSPEREMHEIGHT#485F695E2A2C415F695E2A3D66284B295C5C0D0A4B3D425C6F6D6567612F550D0A" val="59"/>
  <p:tag name="POWERPOINTLATEX_REFCOUNTER#485F695E2A2C415F695E2A3D66284B295C5C0D0A4B3D425C6F6D6567612F550D0A" val="3"/>
  <p:tag name="POWERPOINTLATEX_CACHECONTENT#485F695E2A2C415F695E2A3D66284B295C5C0D0A0D0A" val="iVBORw0KGgoAAAANSUhEUgAAAToAAAAyBAMAAAA+SAq2AAAAMFBMVEX///8AAADu7u7c3NyIiIhERERmZmZUVFS6urqYmJh2dnYyMjKqqqoiIiIQEBDMzMxsCCPHAAAH4UlEQVRYCcVYTWhcVRQ+8+Ynk8lMJrfNT39sfKnUZiExMbiqbWcUUbBCpoi46GKCCxeFktCFiFom1exKSYorUUgW3bgoGQqigjKDiyqmbQa0VGwlI1VaiCGhS616/8659715781k5V28e+4537nnvnvPOfe8B/B/tq1Q4+OhEiX4to1ci7Pt5omYJrMSKvwxVCIF8aFIuYPSiRmkdt6fcUN1ji2RyJkUTWzCE5ISgujVOZuovOPVzW+e0rqp3ZpwDormypGm8vu0DKDIRBsASEmCzcAowCA4FUL4iRSTHI6IlQW485YaPHijoOCLNa1G9vmmiBX0cz4JYfTjKhs48QGAc+FVxt75zoXpk9APN/Dd9CRWt82ku6UG3Fgh25S0JY0ip6ecUp8E5Ml3Rj/i9j85L7k/MHbrEqeSlvE6m1JTdjOp82i49vNhVla8gGeVVQQ339jIXZodDACEsfKslmTKcO43AyL7kGBfSLaz30iXWU0NUmyPJOaHbm0+b+Q+qptpfLr0/pl7rk8aNexiboytS8RywQDJPoxtaO7yAomrzFV0jqlth2eZkRIMibEGKyg6XtqLzI762DBkhrcEND5sKZD9+E+uZo+YrWUHkMdWJJUu/RmxJ6eLbEkpzA//Gr7Fek67q/PYU61L+D42sn+xgKwUOUyaIVlXZrsbV+8sDo4j0tfnd9d5XIv26f6j37M3feKo4TRlipFdBkf2E/eJGWeupjMMz2dauft0PzyIVy19UhJEz9K2iqIUK/QuHKFpPKDgQeMx5C9PIQWQYZr9rmuY1YKme3QYAVRVIrs2DvsgofbH4JG6ASNsTQyyZyG2BC8hv4OeDEGzZuA9TG3E0bLhQVGa4AwMI3AYBrKDZ23hkdzgCn16MFJGbid9nvTSzDUKMf2yDwwLYOJxPZrTbgRphn6RJ/e1NSSdmYJesrI91SKPYHRjXoUUboNAz6nUemXLVu3FpSxj+sjodMdRX9pIDz0xDjk6oZ4Fj6zNIIWxDjn7bFS6O3TSo92F66+qi4n7u3YAD8w/+IrfMwy33S+MGjuTR9gLk66ETGAcipFMd/lbUkCPhAoBAIaZMabTHUECiOy6KBco9gIQYaxlWWSoA6vbryfTXX3Fq5dW6QPy6nLlwjnaeS/SHvXWRAqwX92WRtGjq0W2unpeQpb7DFKmuxQ5ixY4+j5KsH2yrpuc1OnOKAZQlzmvm6InABDBWkRfgtl1A0vwk3C+aZlShQr3ItNcoxRMxUWFQcndhzlmJpKUuSsVcJpiobFmVJPc2/95mdwLBc0pScXYxqpqdN8horVPFjgvL2rVgHborrd5o5C7PzkEpRY+C0933fehgXUSzltVL7Bt0h29G0Ja+uuC43TwGi2anGFCHU0KFLd/2oVFf0SWlGsWTbprH4rqnm45hqC1tPDilMTBXl2RvVIWO2iHMdfVqyvtIN1lrsoAamIyallBFCOrbiwOcbTLS3RJZoAUFUp6ilm1d7QR+r6LMjCBfu9GoUJkGdoxz+oY2+IK/IPHO6danZ3uyiHzEvt1FT5VOSFxOySSWFJ79g7tV0mqplOrS1BqpfI+cy/EXnpNCSgxXimEIIPYvTr9cxntIvAPHRXJdTp3pVuSJ4sfSfq+E6IJrOQVzjxzFUVj3RD3zWiQQdSIOTtrdWi/15QgUrm6Ljqq7oDyRC4sdl+UevxjGK+8Rk1zZHfoa0+++2XKFvKLEu9zgOYKidB+xpdEG2sCsoN0Jy8KoVO3Y04wVGtzVywPIRCq0rQcon3HFxbqrthBuksu6en1h4UeddqV+gmpXF4Oyf4sHohCqRGlO3HfRbeLKJ7wJ3YURPZN9SkvMEVjiuxvs3VLPa5utuh0l/jcJRWHCn/0FRJ1QjjW28+ZhZL9nKdqzMqkhelGOGC51ciiFZVdfSg3nz3I6aBPW1PF6JBNRZGgby4xWUZeRxn5R0qMMU3kq3fEULVZK86Ns8TUNvx1oIa4DvqElUZ6KEAyVNilmcmH/OuAI5zjRTZwc5zPffxDxt57KIw8qjQqopetSMpPv8qGKpLn/F1iQw9dyN/OmQNS8Khnl3UZZHRyMfYhfp2xB8/QBDGeo2flvclr/S51gRa49D5UywRKHXhL0XkBUBXWtsTugt5KT/uSi2biX3JbNIhrelpOJb811GcHIeZ2ATwn701e68clwf8sin8A1ksCzGuFCxyhPgrSElvhfwGM+9Cs4UTMLmyqBQkk+wBPiVlvkrr9K4OYALlKFksqyb1mybzkbajv9nIiR9t2Qb1o0nGwUrMSyO+GpOea/SwQJZgLUGpnw9YtUt3OuTFfrWkDBZ32rMGWjtjTwBu2yEs7WFV72SEjE/IckKCgDUYnPWuwMVYi51HNvTOsJZgbJvLzVwEaMzazMW6PWujtlRaWZjTtaRLlMBhAb5sNMJo9bCluZzNesNhGDBCp0hZSvp7/I8gb2di4T2wN+X30rzWMIOdYOWEHBU9hkY6XDU1VXcOQrJGlt4lqJWbX4VQrN4izyLZy3uU4d4NwyBtbQ8rf8z9nY8TLhsI4pLnkrBMykhg5C9Y/fgmdKEdonHPDhLE98BrJeiIOFlhF/hogcDiR/f2yv95OUyHQqpbx7rMNSO59csYeh9OlS/qaC4egJHvCRRL7uRpSLf3iVgsLGc65P5Bs0x/eLLdBRInzK2FS56qU/AfeDpwsCzD+qwAAAABJRU5ErkJggg=="/>
  <p:tag name="POWERPOINTLATEX_PIXELSPEREMHEIGHT#485F695E2A2C415F695E2A3D66284B295C5C0D0A0D0A" val="59"/>
  <p:tag name="POWERPOINTLATEX_CACHECONTENT#4B3D425C6F6D6567612F55" val="iVBORw0KGgoAAAANSUhEUgAAAPEAAAAyBAMAAAB/mSAgAAAAMFBMVEX///8AAADu7u6IiIhERETc3Ny6urqYmJgyMjKqqqoiIiJmZmZ2dnYQEBBUVFTMzMxLFIOHAAAFp0lEQVRYCb1YT4ibRRSfTTb/k82+urXtauoXaYsKZRsQsZ4ST+pptyCiUJotSFH8s7F46C0R9SKFDb24inQDgtAi7B4EL0L2IMKCsF8PLV50U9B6UNkgHkXnzZv3JpvNl+877O4cZn7z3u+97/tm5s17iVKH0L46hGeMfET8oZHiQxBmjwY+JPY4Ns/oHQqki+L0y9QuiGQkWGhqccxQDdOYEbMC2GZwkkAUcXUyyDVt9jdyNLrfWNLyhiEeR4ZBVUTqzNUWzFy7bPCnALffMyi8u/I0lK6trKzc6MFHY9i+p5VnrtZg5vzrSLuyDjM/zCPSrQ1VMyoVh48tijAk7fIkOrATSE+axVRqEZqWk4G6sDdg2eKzP4kwHKTgMSKdhTuB7NwJUm3AkuUUB7azBR5JE19aYEnjhynYIkIeHg1kFqZJVYN5y8kccWSYtfjtc04Yjgq8SUVxsNeovU0yKLEuv8pIJeERwvG7IosCFsC+aAwgkN+rG1URTjIl3WWk8mD34ndPZFFAgw9Wwn3QHjv7qXE4xqpynZFKA638a2siigR6/KUZMJE6yihll3MS5Cpb9IQ4AauIM/dEEg34NmDUpPugYctJe/wn+DQqtek4i2A+9scdJ4qCEnLb9Z3bYcPyFkn6sM2qTxgoReF86nkniYQknFVr4G4YMq10SVDh06iUPVQoN+FcvE2U6P0UTBM5Ryc0viq2f5pFxGlrnoQ1Po0qORzO7SZRovcFvg97pTpa9bexxxaHhwmoBN8U7vQPh3POnT1rFDosQNdw3oT7ZrzumUF3ObnT8vamLFIuREJa1kO/4QkVuy5kNg8dG2Z3554rfWOoGf5OnY19G0sqa5c2LqdRTSyL50kdzv8+45ZDFAnf5FLpSp6oEPSsgh6sslWnbXNS6DdJOMnJRSctj0S61+Gcuqs6kq9EEXvp1q42lE5sOL/SofzWt2cJzdN8fteXyFuBT+OucNah9q2nq4YmkaL2Es5T8AHa/DVgmD9qJ75HoM/JRamBcK7As2v45fa2GXAwFrpw7pgDTNv8jrGJT5MplwX6u86xM14OPa+Zuy/HCYsZYaOEs3bb1XfvljHozOOQb5qJmuLH9EaHs5Hq4s8jesResrMq4+WZ66JdkZLIlJnohZxGoW4+Jxc1EM6cOVtuQYgd0kt21hultzW9jPw4JZGJHTJub9OYGAjnLol0z5mzTRlL5GFAsjMdkYl5NMhROH1hjWt1AikXzmUr0grOnAW58ogd1q/LApYxvy94aDBJN4c9vzGugPLOd8P55cyZdytilbEXdoXzrQ+dkUYdqQbauM+LHmoLVeyLNky4LNDXKYfZYFDpcEa20sWUZ4B0Y++wmLtua3i222a121W0Tq9ir0cO1LxcJBl5BaUqXAj3bAYgq7A+IwtYNK/cWNIWCX8a7RrLZF1epVGfJSPXs+yaFelBCuExlYVjC8o5Z+Y+WGxq1cUSnrAMp8ZKV8+wFW2lp9R3JDC9pIosl6ADymCYhaZV1kwxtXBMqZT/B+avCmctulaQ5ltRitdfy1zmjAdXkGg81Mq8N6eoks7Cgxut2Tk4eX6Tyjq99nIGVcWmTd4HdOZ+mSQBXzhqa1hyyqdzEseceUfvHcgHcFmgXWbp9szphbEtdqkCMzfncZb4DODeBVaEjKf/Bnhf/xq/9LkPvxK3BXDSU0/pJ1etceGIeEn4v2ic+bouknVNBIqPDQNFMxbkDdd0x7+3zLz/c13DzdKLbNqvMlLqCXjw31sdKpuM9FX9y3tl5TLiJxHddNxxKPYGkrH9M4bGZYGh6P8EbNk0xmK/VP4uR3Pvmk3dJTugSVJ+PR7QAwLdSlkQyDgoxcTWQXkO89seuKLDuPur57Jgf71G8CZlQQTu/lJSwf8X7e+D9niTsmCP5qAFC6sH/YQg/xeXgzQo/x90fAySkIuoNAAAAABJRU5ErkJggg=="/>
  <p:tag name="POWERPOINTLATEX_PIXELSPEREMHEIGHT#4B3D425C6F6D6567612F55" val="59"/>
  <p:tag name="POWERPOINTLATEX_REFCOUNTER#485F695E2A2C415F695E2A3D66284B295C5C0D0A0D0A" val="3"/>
  <p:tag name="POWERPOINTLATEX_CACHECONTENT#485F695E2A2C415F695E2A3D66284B293D4628555F7B7265647D290D0A0D0A0D0A" val="iVBORw0KGgoAAAANSUhEUgAAAh8AAAAyBAMAAAAO3qQjAAAAMFBMVEX///8AAADu7u7c3NyIiIhERERmZmZUVFS6urqYmJh2dnYyMjKqqqoiIiIQEBDMzMxsCCPHAAAMyUlEQVRoBcVaXYzjVRW//fe7nU7n7tcAy47/YtZdv9aWiU8ItBrURDBTQogxxLQhhgcimQlRY1TSovtggpstEh+IxvaBFw1kGhKiBEmrD7uGYdn6sUGFzQxBWMyyTkNMUEQ99+Oce///9v7bwQdvMv977jm/c+73uefeDmP/z7TrrLzslMwtKM6NlMD4LPivZwGUfOF/aHpu01nH752SuQU/mxspgYVqND6+HCn3UFpZR2rv+X2+U+emrlM0pyD1ypxADYv/1eC9VZHEVL9fUkISPSDeFdTe84CcvHKX1k3t14R3nUi+LGmqeI2WzZWpDsi2r16vNZpy6aoO+cCTGMlzmBx3SVDjIh1kLCUJvs6OM3aIeS1ChIkUlxxAxBoCPH9KHbruXFXBOwOtRvXDPIgWHAA+CTUmMuupdqvvmoRmrxVZVrE2gYwJEvroTEpDio8/2ucHb/0OjOJDt3H+jbM+a97ODrBzOIOTNsZcjnXqoB+rLuxEjXtYt7nm1Zcks0ib8vgjUP+PHpTc5zi/8DBQSXflYZOMCQMHtiA9+mUO0ynSWGbe927h/I6zooGZH3L+xR9ImeNTFzCdhnxNUVkum/nuyuCPx3gDxRN5n7cErzi6XHh449CE2M0o8kGSq74WrE1O9bME/7nU9g67jUyRdLCxRzVx0VeoDCdDw6umKFqs0qYp9PhAFVJcaZ1cvnDlk0YeomAlKnym/u37XvVD0qhimvsxvi0RvaoBUv3sxGXN7Z024tlUEzvAdqoCnRPbTqQcv1oRsGiqSE3Pc4RkrM99BSrwJUV8nEc06MSIVxUsXresKFbkN7bCciu7AhJfsYBUf/wPvmaXrAVkIR3kCDvAegMBqWyLLyRcj0AOffhEJG/FJyk/oskS35RUpv5mxMzfW+NdpXBy5aJ7IWmbdjYkt5bGORRiqv9UFdGpvexEjwywjhzuDbSD6xHMPo6mXXmzgZIMx9qHqqfZ0ZMvdQ6VUR7Ki/uH2nX9+PCNv+F3h8RRxSYdp6V9Bkf1Jy4RM05zTiw3QQYYa/sA80h5rFsKzKfhLzJVqElmozWVt2weYG/E+yQPmcl3x8oJp3h18fQNVHkINq04kqehkPTWjDzHNfubvmH2q4aeRZkOsLbA5mgh1mjrezN8KmN5WrR57fiFM5F1nymza1hi3dGOc6zEzwvZwv0s1mWfccCmsakitjMw8jxXY39jw/BYTVZhMSJI0wF2TsAWadzrKkAAXsY1v2Q3gY4DgpZtxfXokPJwExHcEJdBYUkXSw3Dn00VSS/DfQOP6fF9w7DAL77PLkXT1AHGnhPINnWek+/OzRzgON/V1bRxo2U47vEiLbqJpuTW2CJ1bLw2IY9gZDHeYSkKDwDe5g2h9AS2RxTYIjZFlqI/ugM+oD4tkM1N8YVUVHGVIPMN8Y1MO10t7uFGy+kwBPi/cKpWyqxASz9/2ombIkjh6cQK9gpUYcjR2wMaaXvIApLJgu7A70CyKqSjhvhCSsh7gCRjA5lFfTZwHPu40XAzR2kJb53ke1jPZMxbvYF/atWX5Yodv/Q5MIsXCCiJhHJnQaajpDoQX9LiOE6w3dC271A27BoaoI0W02GIwUxSC9viFkheaxLg5Kg7mNoJQ3tEZRQxxOnR+hl14Dmt2QIuBw/2skoL5Aws5zIzDIGtqw8is9HatKTt6oL04iAQEAeFkaXjWzW+tfWgxPRwMqAko4gU7UJtw+NVTc3MMuoaewIVcrS4dHwgLDw10wwr6XM3wa9RbwmrOgyJVH0MpFlyvpHQCWGH/MLGthEmYL15z06YVJ7WwNxUTnmKjV0NSdPRUjOjOseajmnHlhRPBTr57mqVJL4fcisyDOBvQjM6fyUgBe+vawS3d96IkhCG/PuztG9RsIM7ABjRhvP82tXVtz9P66JAAUWdNs/sMAQONn20xvhl8ZgAyVwJsFUTebIKrKLjqeXoy8EUPDcg7iNXSucvWIMwJHuJjejCquvsW2MWbVg+/ljPPzGKGXZokNxhSPyrF7dVlXk9kBTvuyZet1Bmz4uvdZmyZTNpczhh5CNUoP57fdYJO/T60kx7GtDmz2xtPVKnyDu2rAXWxLnDkPg9ODtJPXwU79OdIqIl6vo1sb4jNIwoTvEcswekxj/XEOvEPnhAaf4B6UlPkSJ9GpDsfGEIOhocEIr35whDck9K/2uWounubGpBhegA9GyPWZePOCm6cmtDG3OvkL70FFnCl9BVpc0gt31tdjIr4gGf1iuEplvfKSZVDKeCbtM3vLmpHK2LwIBw2R94Xw7anH9AVBiSWMOG0ICYK0bUawiFgHpA7DCkgTZd+Z3K+6o5cYFc/CSuzcAKwfr7JFX6cw+I9hTpKtZLA1JB7xD5GkKXBD0gCblihTF1pwAi9yraDuWZ84pBAcsT1RAiqriIaxPeyNYJiPUPaUMpUX2JINGEvrAkdxFGPqRDYxz1GkLXSO1DzLNjn/vKZoUOcqxD54WWIvA6GA91IgQPFUtoPzAgWP+iuVlKvf52SN1VnLhZ0YD0aAaMg5m0UsGno7wK6GIca6YwpOAK627R5joY448GdgVHfxmIQ/68ZgvhrkARJNvZJBHWnwsFN6PzBGGRhs3rjFZYxIC4ibfWyMt/Z0nr6YBuD2GIDFOF9tA+JbQ5yKIDStbD+ABCNNNbrN/j3DemGJs7UrUuLEofAyzwAWhwWBZU+kjV+8rhliDP7Ly+C5l325Eu3fp1pLqHMCTZBRsiTbRBsWd8TejENpYIS/Vv4LJTomCJ4JOEdWFRQjw+WY0G5IKUfO3YgVN3H90H9PcPlT+0H/JzL8bvHHWlEEIhdROnMETcKaLTKRRXwmElCiLzHdysjNVMVVT/mPausBIPh/JO0+bCoiEJXGpjJFLbQhTfzq5cYk1ohfxxCB52Ekd8eP5rCSGkivIU0WFI4ilfgsXHo0dP3PckmofwrAHHpwfQo/oLgVcW86gxyzYZQCA9pVBfO2J7sFw3B8dOHa6cNRHV/gm2PqySHI4aU480GAaIfdAQasHUsc6R9BLKJvwYCqLyjGUqdgCR5r6RoCduITOPGoh05MYAAfC0Tege6V/2C7tJOD4/6MPltAtvGPtVOJSmI1U90ujHBDCGZ2mx/xKZZhvWYWg2fkxN9jtHBgY5k0pYwUee/GuOHkIynBYv2EoSYoZh0wEC9tc1OVL3m+ZpWc6il0jzsvePZ1vw8teCS/8h1KuDmndzjR98oQysm7/L+bfeErJ3W6OWyGWqUXs/dhtfbkme9686X34LBvrFgvEKCh71TePEASinT2BTP4s/z/kb15OBGD0VEGsaIQwcPivbbcS9bU3fJH9Ifl7dSIE3Vu0tcb7y1AC8qGhFiWIM8RS7Ie8m4F3T6pJSBcQl1m9AplLqyD2KKAqAGsyxxO5ji608jS7iI/ICvdYIl7krkU1pCuoXC1Qk0je/rRBrGqEMhHx8BS++Xn/5J28/vuyjpn5GHutmD0U+3Kel8reiT8i7CbxzxiUB/ywjfrGzppKxkxr/ECDUg2hGYlvwm51xBRoUlcVMbyEQqUoo1c/YR4TVF8iA/VsnMScJZWBLrHGTzI+SC33OXzPC+qYEDbUHq4lV2DyvFc0PoMaSoAqtBQrwRPmM+ExNL0ovPVU0jTk+aHE72AyLFyB3WoHingpZ8pPMe9veTsKZQmrrXdITK2nUgH8NE2nRsf+zTPhik35qyBB1mtVndcvWkPOBjBiuamSE8kygDSHhzKK1OW0svnyUZNeLrAO7xeODXFeC2s7OlAL+7Au2ySDt0S9CQf70kjmkQJ6YcYgkA22YbtDNra1PleHLR0FumVO+8FMpXi7sSnT99FQlYFphJIwg+pwpaAoJp8hCrC1Ym4FWjsohRLA43gyW91Yq7J+KT+pbn1x+ib+xPGydJ7j/rgQX8Uo4qbpjtzzRmAQgZ3HGNCMOfmrm3bgdZcA+tisxQKTqu0i9lzwzvWF0BvTuZ/98vcyKb5b/vt7/1TOyiqRzE0PkWzTNOVF2twgC8P+4pbakzRsJ26fCOe+sX+gt7OU8tyvS9IbpgCVN/lYXMl9aeVr069jFZ9ixlarkDhsym/KBH76SA+J/nahJYmOb3TXJncbp8N1CcAS8l6fhkHfiPFLvLf/onvW9N501wZPaCRIuRFne6XrbhIwkSvez8D9aVhoRGg/4EcI5RPE9r7A03PkcKXYVu4NEebGyXIm35A95LrHFX/jLY+DAAimjo6MAUxdywdU0DTKD167OAITFvd0wh8rJqz+wToVIov6wjusjUVK4cKsfBrUHYQ6VO+7WESaayITHPxrOshFT4D3w2gxtFB+70kDyPeTFTZeS96RLMj//nfmhAvnhssT/F5H/nbsV/iHWAAAAAElFTkSuQmCC"/>
  <p:tag name="POWERPOINTLATEX_PIXELSPEREMHEIGHT#485F695E2A2C415F695E2A3D66284B293D4628555F7B7265647D290D0A0D0A0D0A" val="59"/>
  <p:tag name="POWERPOINTLATEX_REFCOUNTER#4B3D425C6F6D6567612F55" val="3"/>
  <p:tag name="POWERPOINTLATEX_CACHECONTENT#4B3D425C6F6D6567612F552C20555F7B7265647D3D552F4266" val="iVBORw0KGgoAAAANSUhEUgAAAhsAAAAyBAMAAAAHNQRZAAAAMFBMVEX///8AAADu7u6IiIhERETc3Ny6urqYmJgyMjKqqqoiIiJmZmZ2dnYQEBBUVFTMzMxLFIOHAAAKyklEQVRoBcVaXYhkRxWuvj3dM/0z01O7s25mk1nv6OySKMtOgwQjCN0+iC4q04tLUFkzEyIh4s90gmDepkV9MAS6XRBHien2B2WjZCYQUMEw8yDCksDejWw2SnQ6oBExOo34GLTOrTqnqqvrVt/dzI734dap833n1Lm36+dU3WbsEK6fHkIbY5soro+lHA4he/Rw2vG3Ul3244eGFo8dWlOehnorHnAICt4FVxjrtDREcVZOXZDXeSdKysaGEIOYGjNjM0LHYCYvjZzUTu4OZZ0UdP7jv29LSpXDNQeVHEgpO3cBuPF14q+qLWexC6O2GRPjmGKpZlB9mEFLJSb5Kh+X5olBbz93z8uScvqxFp97/MG48l3On3k0VcOMPfw+vvD45ubmpT7/hsckCgV4+rE6n7vvc0B7eJvP/c7suj4MDG7mSvI1fUR5SQi6NMeWODbU4TUlZvk3UTm+zKuOlOvx/UR2Pu52jK3xDcUp8FWL7cMs6tiq29daDQ3dQQ/mWZ3jb7TL24p95lU0S1FO8ndK1hl+LZFempfQLl9XnMrIaPRhiY4TALevbXxA5g66f4TxBfTY4qEUcz9WAiLecoZflXiZ35VInJ6VkH75Bey4ZOPDiJRScPuKyNodtHiS3T8jh59Q0heXUZWmnMYxViEHo2adPanTL7/ctVk+zOaOqzt9FU6SmTPoAj4J0PL8TsnOXierNEKDq7cXcJqGRuz6q7GqwimiqR2L5MMs6tiq29fMO8jQGXSJ7xCBlbka338LtTKF1MQZNKd/khEzNSKzXC11jC2uWiQfZlHHVt2+MmpUC3Nn0EWaPAVjisvR/Omtsa0NEfrYJwocs5whHCqTquNNcEpO10IAjMuHGbRUottXUz+ZM+gMrSqikQzvQlOFV+B+E1ek1lA2oX9623xCLT4ZnHYZu2JzfJjNHVd3+6rvk50z6AH+sEBb4/HLe0nbkLFPyFH+OtDPahssXpWaAd9D6AkUsPRhyElbOn0FtIaKvBuXeTPoJv6w0IxMO5Y+lLZJxaMVnLVGEityVd2RYhWnXcbUREUU5sM0K53k9JXVeYA76G1NYOJpQsYqz6RrT7Nm+KyslORUnO0S9uYWiq0VKdVx2mV5R9qxr+ijGPpJWzrbmaJ5i9lBg99TF1pHL5ynFuKsobNB9ZTCNKbd/YVVMBnswR2uLMeFLYcZjV57/g9pR6MbhwU3O2ihKsebSlpq47SjpGd+Mh0jNJSHz/PXY+aTIRqUKEstq5FakTtmIExRz1F0H4Ye05ZuX7vLZG8HLYDgkUt8fvM7oeJkRV8PnqQnIMtxQjOeMc5+YOH5mFnAHiEaiNTyyopqZGRpBmOZtuXYh1nUsVW3r15IhlbQUj+J/RyqEyLteOte3ZvJNBfJboT3hZAgEPpKL98GK9Y02qHpe0MqJ3C3J9axUKro7sOIZAoXMSBVXtOg01fFyIqsoKVlSS6tsiLSjsnrrGcmZhIIzl0euqz9nVrB7+/JXfBgRUc1havH9rpUTuO060g7fBi5/Oy510heGorq8mVjSXT6Kh0nU2YFLYEp2m2LuliqfxmK5HVDG6WRaAWf4V8D/j8No/IxVYlCKQz0HsmRdtQUm41gCLDP9M3UgNS24GyHzn7guE/1WxW0tM/QsifqVf7+LUhNVf5ot5BU1yt4L14+5NTxpZienZVWePYjXvYy+sGOg3UvRiSWwfGnVQ7J2Y4++9GnHUwGLV00zKS0HqfYJdzWOhpxqmgFF8+zI1L8qzFLnliXN6TJDD57n97/aGrhw6QbuA/0TK2VI5LTV79NPCtope9gOgB1HocqTo1DhaYr6OCALUKOXtoBs4p8zzNxRXS5WVCKK6L3P5p2+DBpDfcqutIqh+T0RW1D2lFTVnHQSt6lwwd4Allp6f7saGdU1SB+BnKWqTZQsnKEZ/Ylv7Mny5yRduxIFd19GJHEOrZhVJJEpy/j7IdZQSs/dWMg4glBh3eTWnHq6eBATjuZFWCVpOOnlEV9VQqTOIM5Tjt8mHIDRbRjVJJEp68JY5hZQSs/kcHAE4JpyqyTGhvWb1MfXITzkkYI8IRMu9QKQTvJsvbdHPYCOTIFM4Jpbo6v6kqi5PSFm2qwsoKWjgKIHy88ISjrDq2g4CPDC/zX0SQue5TcdGDuWAtBO12De0UtUnj2w4wtwMha6sPAmbwm6eUztvStobh+VkOSux3j7IdZQUvDvHk+MeB7sVYceIYSxnsuGk7/hrLSQGf1dVhZOvFg6dTAeKoLd1Hi2l2mLKyAGYlkiPsI1v8Re28v/txTeHPhX8B7d+/nM/TyGUvOSkd8gXVrH+7xZQcttWX1BuJaFVOyPjxV6qtAfbwSv8fmujDNRbPgoNmWbha7shRb3FgvasUtpaLCxmae69/7x/P1UBxp954PdlfEGv6H1U/+2jyRIFtbsH0BHhirqB20tJ+gRUHU6cOEeTwkeb57ST9hnLesbQj2xQWYSgsYQHVH1OCq0Oj8jVQYdxu7yJqvrZZgqoAvH3DsXv2hmElpgjFMR0TbFxCMsx8xmOhniYOWDqbNeYn2bkU8UB9pxaUoUlJfjzdAjePinDj6B3iuYugyJwNrfJpJHD7ZJ0LQw2VhL7Ldo2xCDMws5EPFHVaAc91dY7aTZs675Qs45h8q7KClj0UeSkHc9QlBNvk8nNhaWMShtSTzliJ/41LrxFl+8r4ruD+kfxGIN6R2/DiMRCbbRV8W9iyrd1nwqMhDYXw0V9gi2PaJjmbO0vIFnMaGZtpBS2QNe7Oo6g+KeW52Gu3DLTUVeTKSc08Wpt1rYuhxeqt49iMcFGWSrveWfY5dyMbWmXrR/WPs7Fevi8URmNGWOwxLO9KO6FfLmmMHLZEqJaXBA1U+97TojGIa/B7nr5zXpl7p1L85/4r4C8sD34/4XySzxfnJkL1HvI6aMjV3kpGYB1jhF6sKEvtGmhtzFlaRL1qsdPzGrwQflsFg9PgBPQ2Vti8BRiEyHEHHUF/mjkLeFm1yGdluLKKpv1THi2Bxx28VtRz9aVWIVxY+iraDGkqM3c3f+O8Xeq+TonTiBZItLCtTjIoacwUoCzwkulewfInJgA4GXEHHvno4obFPib+rbG4+CNp7QHra2xaBwSNAhus/pBsVttcNnfgjjTpFVMqHNDiMTcgUo6CWvywMxpIxvLWdSxr2JSzFFC+vxKBpuUHm7SmjIbdnv7wyVP+BURvCMnIY5dX4KMcLzJ3stMH3iUO+RJ486yMDVqHRPY75tvA8zVBONy86tUI5kJNsIKeQ/Ukeio3fPEvkJ/mR+rU9Pw6fQUT3u/0Xnf24m/qwWy0WZfV79pYFI38tD69j+xh7Nonv1xtnPwnEGWM7lEA5CLXxLwKHu+CIQxmr6hsSWeuK8oP7rNVm5ehIBWq3cC34bQptVvT3Yr99erSz5eNmE1HcQZRPrlReEqv4Wz+pfGJq/u62z1siVsAvPgmM1l2sQRlQAudg1Hj24/Z2ZsWtZ+xcqJCHohuwigd/v9EO+i8n0f168+zHwYQvkNWaAzhwFZ39uD2b3yHcjAPRmmc/DofwOaC37wAOXDVJaafLdaHr0h68rrnj9RmcXME/JHt5bx+ksx+nq6nEseKk37KyNeanf+pj9fYtO78Zw0b3Zti3iUt/qEj0f+nbidCBAhcP5637Y8696seH0f8BZe9ni9M3HkcAAAAASUVORK5CYII="/>
  <p:tag name="POWERPOINTLATEX_PIXELSPEREMHEIGHT#4B3D425C6F6D6567612F552C20555F7B7265647D3D552F4266" val="59"/>
  <p:tag name="POWERPOINTLATEX_REFCOUNTER#4B3D425C6F6D6567612F552C20555F7B7265647D3D552F4266" val="3"/>
  <p:tag name="POWERPOINTLATEX_REFCOUNTER#485F695E2A2C415F695E2A3D66284B293D4628555F7B7265647D290D0A0D0A0D0A" val="3"/>
  <p:tag name="POWERPOINTLATEX_CACHECONTENT#485F695E2A2C415F695E2A3D66284B293D6628555F7B7265647D290D0A0D0A0D0A" val="iVBORw0KGgoAAAANSUhEUgAAAhYAAAAyBAMAAADyy4/pAAAAMFBMVEX///8AAADu7u7c3NyIiIhERERmZmZUVFS6urqYmJh2dnYyMjKqqqoiIiIQEBDMzMxsCCPHAAALc0lEQVRoBcVaTYwcRxV+0/Ozs/Oz7fJ6dxPHXnoDTiwF2bu2AocQZwaEiESCdiwEHBJplhw4BKwdfEARxMwEfABFwWPlxI80I5QDkbB2ZMkKSKBZcQgIx9mBYAXIz04Uolh2zK5yhCTU76ua7qqeHl9oaadfvZ/vVVVXv/eqegH+n9eO0/myU5JI4Aa2mo/z9gerVYRZGocTsdCMwoamQ9QrofZkzRhgK9AYb+kFq5VieopYWVfU5PdTgdPmRMcpSiCIAbZaG9684+xiD/jjnGL68XPh3VSYE8/F2ZuPSNvcrCS8O9kV8Jak/P1SlvwWBhajOsYA+LBikAxvVcKuOYAcJ8g6HAaYB6/pNM8RLqIaqTpTTn7l5u+8UhHq7b40Q//0EbAe7KN8FEqdsbcIcJsP5g5myKnVGAjt7fBPe2TuoR8AeE8/TMgTfwxg7STsgyvquUVBdglbRZCbC1KV0pDTUSUrZ23Vq+3hEh/fwsPPUv8/f4pz/0zI1fOUyrqdW3EhAnz42ZoYFcCP1sjcr+J6aXrbJKvCwzThPfxgsf/3u0nd7pVye6TJZP7gRvl8Y56RCS+f9LNEDLP8lrZB/5AhL3C2xx+o1hhH2YBbZEOalUR/nSCmty7pC70cuY0TZxeu3vys03SaSP187clTbwdOvahgigQpss353YoWo384ckNyu+e0OAFlA+4SheGz1y7uMrz1SCA0y2SPIO5FHAvEkQGpCHa6drtF7malFqGwuMPk6UVDC/2n/xZI9pKxbAxNF2kDrok3mZqU9rrsJN/wRg4qnlxW+dp7Mc/78SrpCIOzi2+4l4/ENG+bNEKLa8p8VOj/mYqS5yZ59QBswASnu7ClYB137S1PlONNMcjpwcXX2vPLDkN/dpPmGnb94o77/0Qec6jZ2GuYK5eMR4X+M++iUZoESCcgLMC+iH3MuNgZA6G9FYha6WsiyKztg2vpntHbEahiZ1fE2hypzJy7b5JODw4opO6qogAKRLK/G2hmr6Lp8ZQFOIOjgqXmOAT0VpShnSUIbvTiMuyHjHj2UZQrsES2GLt0GlId+EJUw8lBRzDsa6UiEdN+f13zoMpdGIxY0gKsEha1awWxxlSI3lRoB4+oVOapt8YCcgNSKsTCUt2i4GT5aJcngdZKyam9plkAKx8zW2NoGzCOCuDXY8wNby35+kOeqPfZxyAXgSmswgyOaXc1Io9hTKs6BnJq0pl2i9TZ7cIO+1XXjOqKYsTdbcC7alQAl+JsuQy9YSIuyPKCin/jNF9ZhjIuyeI5p55FkFP5B8rmuhPlxaGTIxZT5myNSCwNG3BVJX4AjFIWU8FCbz2ViNWL6zRhgt/SCplMsoAVmnf8PvK54wFvrqhozVq8vPCvcgH+ZETownYMYQeuEbXO8iIcxSDQeldKMRGnsGp125W22SZu/ExHEbp8jySW/qY5mby82NwYtciPqZsNbTswjgrGlhdAo0OTA+pE3MI1bHgKkTN9lgTNxxpScDYPX66Sy5ef4vLuHq3Gy4scvnZS4OklrlXtlBXYZztvcRXrinLelbcM2c/PLY4fl+WF04IJnqN/0xhjY1UjwjbGgMa2FmboKvN+H4EUAVWrxVEW4Azf+3OjVD/OVsiktyxfu+InGGeVnqUaWCiGtE8YSIwM7ynWMGIOtrRplpYXHz6ol7SUDFe1yi0AGzGtFWgkFyW9pciNy+LCfYHLgobNCpUZ629E89Dro9fJESkNkvhqYXKlGrS8mH4XBmqvrGx6xnTdArDO+zHlxacfVSd00hsmYtfjVr1j95fYj5dg0phe+NLpR+d+AOr/8QDa4bhdM0JKGCjctgDLfQLTvBRWx/anGiqoSG9VtT/HfQHqRgmxe4os6KiihZPGEg3MuaiSL9bZ6jBTC7WeYC5swG0de2OSXkptl6U33OcnKC8KF3mYHap0bBmxm1UStTZV8MzAWONZKYebZQnQSL4ubMCNROXFrji7ApDe8CHLfYF7MLRuV9ExiNNyyAq4GkbmgvBe02PfUcwJ5sIGrB9XXHlRVRMuvJnlRd0xCmR/RQTZHk46ShIQWVy25lwo/z2UCqgJ5sICnDbKi467b40NKRPe9D4fjx0Lbzus81tCgIXIhYpD08ae0aUkrhCg5a/ILpv4BgnbmnpkNqhRngV4WpcXcacXw45EEt70Pr9HAiFZUWd+UhFv5aYg1W4uHeo/KlqJJYVPP1mso4byP6M3hlzW20aVcYQF2Nhmtt3maXw6wpve52OmLLsi7+clbFsV64O+6ejQ70bqi3+umkK6N8cDSBhuoEj5L+hVzWWDLVSByYGNmt6dUmkBrXwIbxOUF7zoZNabZh5QcABjysPuAqr29ECVf4+QAOWUmKDutAAXyB4JVmKVMk0Ur8BdA/7xpXRm8fuM84nBP3CrLr1NUF5kOwyDXkYhIxiJfmsqmWMKY2bov6EWmwAbbcU6sABncC7KdWY79fXGg+8cqwV0AzF4zOsu0xPK95r3fgsPjIQ3LC/YviD+ekaJV8JFohLE3ocqmdMJ0K7Q/y7ZNszT4ZrckIVJC7CPgznFtU9A+2Yzx8JD99/iYLz6F7r2VI+kt/jyInMpQM8eHkiqdxxFSQgPu0dDh+oEDaMqipRHTkVKydO2FVgNc1qUs89Ddx9kFwOatnYAyh0osQOsrnokwptK72zh16NDahuZYmqPkuvDX8VJcM8bUFj7Gvu8DJ48M7AChrWx0Fbg6rywa/f5/U2obYF3no6SvRbtZVhi8sYWFypvBaLeYpUo/d5rUoNpG5muYcwFn9D/HOxrzbFUxkikRQyjBTy4yBPMcBQrixq3BlwW6yont8bnQMafxiwc/RndVa2xlTmsS3DmzXugSuZepqsFHvghId97n4k+aA6a7M6vKnb16MNkocl53n9rZOH9APxXy3qpC/W43ymjsCzIF0P7h/RLhFw7hgAp3N8jy0XYgCE9pHEBSm80pZUvJppmK3L9m5THgpNH+lLKvDX4/oIumymx0ahQ2bvQq0sVerR58BuC9pmCWHe7XHcvzDSLciGiehwhnxRXSctosMaheDQXp5YI0OIrD5txhA0Y4B7yxEc/HnxbGcrTXZ/UOafE7iUS8AaNX9TbZ/j+gp5BpjlB/w+FfS8zHiDAWan+NNUQh5V5rtukX8z0ay+V4m4pMwL0KlwV/QN8kqG+jADmR0Zk2gkbMNWk/9eyqD/2ZsX5YkmOLcMOKnJYXzu8lZs8xKLbF5EKE6/C5myYF9PenTOE7S2jYSOHTRvXynMBH/0Je/nlleKLjx5P9jmjwNPJvPoPK4e3acjidDGz57mt7ecci83Jr6oZAVKhk5swTH6kD2HpaDsRsDyp8ETY2JkmAcDSATk6t7cls9PwtVHHZstTJ2Im00nrNERVMmPSRHakD05MLkgErE4qBhVqk3+Lf9Bdm4U3OYLbm1EU0lhLo4rryrDJTXZdBhism6qDZbMVoXc3Iiw7IylwTQK2tijOl3ag14fCcK/PWrTocHobrnMF8ZOpG40QOTPm4Wr1Iuno/TFnt0wnWlFRtR1Fxd8TA8uYCYWFZf/CaYAP/+p/tXjgnj6Hd3qj39N83ZMjy+7O0Er6I7fUlLRIPWOGTprEYwNGKWmyTgz8aCD7c3Z4/ZeU9J683vca4tDK7W1qEbJ9aQjwHaSiRGMbHolybZw22SmPDt573aaneEe2FDXmPimwFc7tjf4vwhE0KcV1atjxtlEzllg6Dcb/DXLVlXqMxZkgRmiKJgU2bZF2e0vdBl9GtWLMKwKkyT+jobKbKP3rufBZWV7tgyxWhdE1ZNFQrAmBldnIPcZb9va71kd0nY3aeVmgOzVQUHooQFoSrX6Yg+32DpLjiMmArWgx3rwz71hNosy7b9ajzMQcf8Ol6l10SRLx3cBWc+ntf9b/on2tIj7rAAAAAElFTkSuQmCC"/>
  <p:tag name="POWERPOINTLATEX_PIXELSPEREMHEIGHT#485F695E2A2C415F695E2A3D66284B293D6628555F7B7265647D290D0A0D0A0D0A" val="59"/>
  <p:tag name="POWERPOINTLATEX_REFCOUNTER#485F695E2A2C415F695E2A3D66284B293D6628555F7B7265647D290D0A0D0A0D0A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8|24.3|5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00206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126359</TotalTime>
  <Words>1367</Words>
  <Application>Microsoft Macintosh PowerPoint</Application>
  <PresentationFormat>Custom</PresentationFormat>
  <Paragraphs>473</Paragraphs>
  <Slides>30</Slides>
  <Notes>28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News Cycle</vt:lpstr>
      <vt:lpstr>Roboto</vt:lpstr>
      <vt:lpstr>Roboto Light</vt:lpstr>
      <vt:lpstr>Source Sans Pro</vt:lpstr>
      <vt:lpstr>Times New Roman</vt:lpstr>
      <vt:lpstr>Tw Cen MT</vt:lpstr>
      <vt:lpstr>Wingdings</vt:lpstr>
      <vt:lpstr>Wingdings 2</vt:lpstr>
      <vt:lpstr>Median</vt:lpstr>
      <vt:lpstr>Visio</vt:lpstr>
      <vt:lpstr>  Applied CFD: Simulating the built environment and beyond Anina Šarkić Glumac     Wind Engineering Group Instutute of Numerical Analisys and Design of Structures Faculty of Civil Engineering, University of Belgrade</vt:lpstr>
      <vt:lpstr>Let Me Introduce Myself</vt:lpstr>
      <vt:lpstr>Let Me Introduce Myself</vt:lpstr>
      <vt:lpstr>Applied CFD in Built Environment</vt:lpstr>
      <vt:lpstr>Core Challenges</vt:lpstr>
      <vt:lpstr>Core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 handle turbulence numerically?</vt:lpstr>
      <vt:lpstr>How we handle turbulence numerically?</vt:lpstr>
      <vt:lpstr>Why such level of resolution?</vt:lpstr>
      <vt:lpstr>Main QoI for Assessing the Wind Loads? </vt:lpstr>
      <vt:lpstr>Main QoI for Assessing the Environmental Engineering Studies? </vt:lpstr>
      <vt:lpstr>How we handle turbulence numerically?</vt:lpstr>
      <vt:lpstr>Our Approach</vt:lpstr>
      <vt:lpstr>Our Approach</vt:lpstr>
      <vt:lpstr>Our Approach</vt:lpstr>
      <vt:lpstr>Our Approach</vt:lpstr>
      <vt:lpstr>High Rise building</vt:lpstr>
      <vt:lpstr>PowerPoint Presentation</vt:lpstr>
      <vt:lpstr>Bridge Aerodynamics - Flutter</vt:lpstr>
      <vt:lpstr>Bridge Aerodynamics - Flutter</vt:lpstr>
      <vt:lpstr>HPC Usage – Absolute Necessity!</vt:lpstr>
      <vt:lpstr>Next Steps… – Machine Learning, Data Assimilation…</vt:lpstr>
      <vt:lpstr>Wind Engineering Group </vt:lpstr>
      <vt:lpstr>Thank you!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Beate Schiller</dc:creator>
  <cp:lastModifiedBy>Anina Glumac</cp:lastModifiedBy>
  <cp:revision>2721</cp:revision>
  <cp:lastPrinted>2021-12-13T14:11:58Z</cp:lastPrinted>
  <dcterms:created xsi:type="dcterms:W3CDTF">2009-11-16T11:47:49Z</dcterms:created>
  <dcterms:modified xsi:type="dcterms:W3CDTF">2025-05-20T19:42:19Z</dcterms:modified>
</cp:coreProperties>
</file>