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29"/>
  </p:notesMasterIdLst>
  <p:sldIdLst>
    <p:sldId id="256" r:id="rId3"/>
    <p:sldId id="561" r:id="rId4"/>
    <p:sldId id="558" r:id="rId5"/>
    <p:sldId id="366" r:id="rId6"/>
    <p:sldId id="556" r:id="rId7"/>
    <p:sldId id="557" r:id="rId8"/>
    <p:sldId id="511" r:id="rId9"/>
    <p:sldId id="574" r:id="rId10"/>
    <p:sldId id="577" r:id="rId11"/>
    <p:sldId id="559" r:id="rId12"/>
    <p:sldId id="564" r:id="rId13"/>
    <p:sldId id="565" r:id="rId14"/>
    <p:sldId id="576" r:id="rId15"/>
    <p:sldId id="579" r:id="rId16"/>
    <p:sldId id="571" r:id="rId17"/>
    <p:sldId id="572" r:id="rId18"/>
    <p:sldId id="582" r:id="rId19"/>
    <p:sldId id="575" r:id="rId20"/>
    <p:sldId id="578" r:id="rId21"/>
    <p:sldId id="569" r:id="rId22"/>
    <p:sldId id="568" r:id="rId23"/>
    <p:sldId id="573" r:id="rId24"/>
    <p:sldId id="581" r:id="rId25"/>
    <p:sldId id="586" r:id="rId26"/>
    <p:sldId id="587" r:id="rId27"/>
    <p:sldId id="265" r:id="rId28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AD9D6C9-703F-8B77-90CD-B49BA59535D7}" name="Katarina Stanković" initials="KS" userId="S::katarina.stankovic@pupin.rs::7f157d3d-a838-40ac-986e-8b0b5f9cd59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754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FDF12B-5F09-4DB1-BB45-193C89281E70}" type="doc">
      <dgm:prSet loTypeId="urn:microsoft.com/office/officeart/2005/8/layout/hierarchy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5E97A06-3A92-4BF3-AE21-D67099A82214}">
      <dgm:prSet phldrT="[Text]"/>
      <dgm:spPr/>
      <dgm:t>
        <a:bodyPr/>
        <a:lstStyle/>
        <a:p>
          <a:r>
            <a:rPr lang="en-US" dirty="0"/>
            <a:t>FE</a:t>
          </a:r>
        </a:p>
      </dgm:t>
    </dgm:pt>
    <dgm:pt modelId="{56572679-3B91-4AE6-8807-1D132BD0F34B}" type="parTrans" cxnId="{3F761859-0A04-4B39-B5DB-99DBB2FD7AF0}">
      <dgm:prSet/>
      <dgm:spPr/>
      <dgm:t>
        <a:bodyPr/>
        <a:lstStyle/>
        <a:p>
          <a:endParaRPr lang="en-US"/>
        </a:p>
      </dgm:t>
    </dgm:pt>
    <dgm:pt modelId="{B4E49710-6A11-4E7B-AA06-3A38F7F27079}" type="sibTrans" cxnId="{3F761859-0A04-4B39-B5DB-99DBB2FD7AF0}">
      <dgm:prSet/>
      <dgm:spPr/>
      <dgm:t>
        <a:bodyPr/>
        <a:lstStyle/>
        <a:p>
          <a:endParaRPr lang="en-US"/>
        </a:p>
      </dgm:t>
    </dgm:pt>
    <dgm:pt modelId="{B5264010-998B-4076-BFBA-FB7FCD2FDF92}">
      <dgm:prSet phldrT="[Text]"/>
      <dgm:spPr/>
      <dgm:t>
        <a:bodyPr/>
        <a:lstStyle/>
        <a:p>
          <a:r>
            <a:rPr lang="en-US" dirty="0"/>
            <a:t>D</a:t>
          </a:r>
        </a:p>
      </dgm:t>
    </dgm:pt>
    <dgm:pt modelId="{EE8EB81D-EF20-4BEB-92E5-A9B199DD447C}" type="parTrans" cxnId="{DF34FD17-0295-4621-9CB5-50DF5EF5EAC8}">
      <dgm:prSet/>
      <dgm:spPr/>
      <dgm:t>
        <a:bodyPr/>
        <a:lstStyle/>
        <a:p>
          <a:endParaRPr lang="en-US"/>
        </a:p>
      </dgm:t>
    </dgm:pt>
    <dgm:pt modelId="{0BA46FCA-AB9D-4B79-886F-60AE1642F473}" type="sibTrans" cxnId="{DF34FD17-0295-4621-9CB5-50DF5EF5EAC8}">
      <dgm:prSet/>
      <dgm:spPr/>
      <dgm:t>
        <a:bodyPr/>
        <a:lstStyle/>
        <a:p>
          <a:endParaRPr lang="en-US"/>
        </a:p>
      </dgm:t>
    </dgm:pt>
    <dgm:pt modelId="{12B4A5BC-3837-481A-B829-08042BC868BB}">
      <dgm:prSet phldrT="[Text]"/>
      <dgm:spPr/>
      <dgm:t>
        <a:bodyPr/>
        <a:lstStyle/>
        <a:p>
          <a:r>
            <a:rPr lang="en-US" dirty="0"/>
            <a:t>C</a:t>
          </a:r>
        </a:p>
      </dgm:t>
    </dgm:pt>
    <dgm:pt modelId="{7B5244AD-1DBA-4A58-AD81-550EAFF8FB47}" type="parTrans" cxnId="{4FCD0558-7FCD-4D86-BB02-EBB38DA7E80D}">
      <dgm:prSet/>
      <dgm:spPr/>
      <dgm:t>
        <a:bodyPr/>
        <a:lstStyle/>
        <a:p>
          <a:endParaRPr lang="en-US"/>
        </a:p>
      </dgm:t>
    </dgm:pt>
    <dgm:pt modelId="{F0B08749-DAA4-46B2-BAB5-6AABF3AA6784}" type="sibTrans" cxnId="{4FCD0558-7FCD-4D86-BB02-EBB38DA7E80D}">
      <dgm:prSet/>
      <dgm:spPr/>
      <dgm:t>
        <a:bodyPr/>
        <a:lstStyle/>
        <a:p>
          <a:endParaRPr lang="en-US"/>
        </a:p>
      </dgm:t>
    </dgm:pt>
    <dgm:pt modelId="{4F4F32CF-28AC-428E-B94F-3086297701BF}" type="pres">
      <dgm:prSet presAssocID="{2FFDF12B-5F09-4DB1-BB45-193C89281E7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BF249B4-4D05-48CC-AB64-F4B28EE19307}" type="pres">
      <dgm:prSet presAssocID="{25E97A06-3A92-4BF3-AE21-D67099A82214}" presName="hierRoot1" presStyleCnt="0"/>
      <dgm:spPr/>
    </dgm:pt>
    <dgm:pt modelId="{C84D865F-3585-43F4-9239-BF4265D80E60}" type="pres">
      <dgm:prSet presAssocID="{25E97A06-3A92-4BF3-AE21-D67099A82214}" presName="composite" presStyleCnt="0"/>
      <dgm:spPr/>
    </dgm:pt>
    <dgm:pt modelId="{DE5FCE75-DA36-402B-AEF0-1F63EB4E7DA2}" type="pres">
      <dgm:prSet presAssocID="{25E97A06-3A92-4BF3-AE21-D67099A82214}" presName="background" presStyleLbl="node0" presStyleIdx="0" presStyleCnt="1"/>
      <dgm:spPr>
        <a:solidFill>
          <a:schemeClr val="accent1"/>
        </a:solidFill>
      </dgm:spPr>
    </dgm:pt>
    <dgm:pt modelId="{6634A275-96CB-48DB-9FD1-C5A59CEF03C2}" type="pres">
      <dgm:prSet presAssocID="{25E97A06-3A92-4BF3-AE21-D67099A82214}" presName="text" presStyleLbl="fgAcc0" presStyleIdx="0" presStyleCnt="1">
        <dgm:presLayoutVars>
          <dgm:chPref val="3"/>
        </dgm:presLayoutVars>
      </dgm:prSet>
      <dgm:spPr/>
    </dgm:pt>
    <dgm:pt modelId="{506E786F-079F-461E-A687-D4397226EE3F}" type="pres">
      <dgm:prSet presAssocID="{25E97A06-3A92-4BF3-AE21-D67099A82214}" presName="hierChild2" presStyleCnt="0"/>
      <dgm:spPr/>
    </dgm:pt>
    <dgm:pt modelId="{0EC251BD-FF9F-41E6-AF1B-8CF3208251AD}" type="pres">
      <dgm:prSet presAssocID="{EE8EB81D-EF20-4BEB-92E5-A9B199DD447C}" presName="Name10" presStyleLbl="parChTrans1D2" presStyleIdx="0" presStyleCnt="2"/>
      <dgm:spPr/>
    </dgm:pt>
    <dgm:pt modelId="{2E3E45A1-D544-4E85-958F-E4284D5DC42F}" type="pres">
      <dgm:prSet presAssocID="{B5264010-998B-4076-BFBA-FB7FCD2FDF92}" presName="hierRoot2" presStyleCnt="0"/>
      <dgm:spPr/>
    </dgm:pt>
    <dgm:pt modelId="{28223415-97BF-4A73-8E9F-568728DF890A}" type="pres">
      <dgm:prSet presAssocID="{B5264010-998B-4076-BFBA-FB7FCD2FDF92}" presName="composite2" presStyleCnt="0"/>
      <dgm:spPr/>
    </dgm:pt>
    <dgm:pt modelId="{D208334F-2F70-4078-925D-304D75E222B1}" type="pres">
      <dgm:prSet presAssocID="{B5264010-998B-4076-BFBA-FB7FCD2FDF92}" presName="background2" presStyleLbl="node2" presStyleIdx="0" presStyleCnt="2"/>
      <dgm:spPr>
        <a:solidFill>
          <a:schemeClr val="accent1"/>
        </a:solidFill>
      </dgm:spPr>
    </dgm:pt>
    <dgm:pt modelId="{0CD48CD8-9D49-4C62-9AC0-2ED951591685}" type="pres">
      <dgm:prSet presAssocID="{B5264010-998B-4076-BFBA-FB7FCD2FDF92}" presName="text2" presStyleLbl="fgAcc2" presStyleIdx="0" presStyleCnt="2">
        <dgm:presLayoutVars>
          <dgm:chPref val="3"/>
        </dgm:presLayoutVars>
      </dgm:prSet>
      <dgm:spPr/>
    </dgm:pt>
    <dgm:pt modelId="{B0D8D371-5B6F-4956-992C-C18BDFFB236D}" type="pres">
      <dgm:prSet presAssocID="{B5264010-998B-4076-BFBA-FB7FCD2FDF92}" presName="hierChild3" presStyleCnt="0"/>
      <dgm:spPr/>
    </dgm:pt>
    <dgm:pt modelId="{CA618B57-D8F8-4E82-89CB-CD3B15AD3AEC}" type="pres">
      <dgm:prSet presAssocID="{7B5244AD-1DBA-4A58-AD81-550EAFF8FB47}" presName="Name10" presStyleLbl="parChTrans1D2" presStyleIdx="1" presStyleCnt="2"/>
      <dgm:spPr/>
    </dgm:pt>
    <dgm:pt modelId="{7401DC84-E7B2-44CD-8262-A1AA4A7BA745}" type="pres">
      <dgm:prSet presAssocID="{12B4A5BC-3837-481A-B829-08042BC868BB}" presName="hierRoot2" presStyleCnt="0"/>
      <dgm:spPr/>
    </dgm:pt>
    <dgm:pt modelId="{1640943A-53CC-4DE0-9E12-EFECAFFF310C}" type="pres">
      <dgm:prSet presAssocID="{12B4A5BC-3837-481A-B829-08042BC868BB}" presName="composite2" presStyleCnt="0"/>
      <dgm:spPr/>
    </dgm:pt>
    <dgm:pt modelId="{BA1408E4-6AAA-4704-A215-1955F34D8D55}" type="pres">
      <dgm:prSet presAssocID="{12B4A5BC-3837-481A-B829-08042BC868BB}" presName="background2" presStyleLbl="node2" presStyleIdx="1" presStyleCnt="2"/>
      <dgm:spPr>
        <a:solidFill>
          <a:schemeClr val="accent1"/>
        </a:solidFill>
      </dgm:spPr>
    </dgm:pt>
    <dgm:pt modelId="{50BC07B2-BE9B-4FC4-A9CD-33706856E47F}" type="pres">
      <dgm:prSet presAssocID="{12B4A5BC-3837-481A-B829-08042BC868BB}" presName="text2" presStyleLbl="fgAcc2" presStyleIdx="1" presStyleCnt="2">
        <dgm:presLayoutVars>
          <dgm:chPref val="3"/>
        </dgm:presLayoutVars>
      </dgm:prSet>
      <dgm:spPr/>
    </dgm:pt>
    <dgm:pt modelId="{11C91969-878C-4656-9E4F-30D4698ACD84}" type="pres">
      <dgm:prSet presAssocID="{12B4A5BC-3837-481A-B829-08042BC868BB}" presName="hierChild3" presStyleCnt="0"/>
      <dgm:spPr/>
    </dgm:pt>
  </dgm:ptLst>
  <dgm:cxnLst>
    <dgm:cxn modelId="{46ADA715-CD12-43AB-B8A9-ED9DE98C10DD}" type="presOf" srcId="{12B4A5BC-3837-481A-B829-08042BC868BB}" destId="{50BC07B2-BE9B-4FC4-A9CD-33706856E47F}" srcOrd="0" destOrd="0" presId="urn:microsoft.com/office/officeart/2005/8/layout/hierarchy1"/>
    <dgm:cxn modelId="{DF34FD17-0295-4621-9CB5-50DF5EF5EAC8}" srcId="{25E97A06-3A92-4BF3-AE21-D67099A82214}" destId="{B5264010-998B-4076-BFBA-FB7FCD2FDF92}" srcOrd="0" destOrd="0" parTransId="{EE8EB81D-EF20-4BEB-92E5-A9B199DD447C}" sibTransId="{0BA46FCA-AB9D-4B79-886F-60AE1642F473}"/>
    <dgm:cxn modelId="{1F3EEC23-4853-4707-9446-033938B883FF}" type="presOf" srcId="{B5264010-998B-4076-BFBA-FB7FCD2FDF92}" destId="{0CD48CD8-9D49-4C62-9AC0-2ED951591685}" srcOrd="0" destOrd="0" presId="urn:microsoft.com/office/officeart/2005/8/layout/hierarchy1"/>
    <dgm:cxn modelId="{35149538-3DBF-4AC6-8827-D439D3A944CD}" type="presOf" srcId="{7B5244AD-1DBA-4A58-AD81-550EAFF8FB47}" destId="{CA618B57-D8F8-4E82-89CB-CD3B15AD3AEC}" srcOrd="0" destOrd="0" presId="urn:microsoft.com/office/officeart/2005/8/layout/hierarchy1"/>
    <dgm:cxn modelId="{F6B3916E-0C63-49CB-B9D8-618FEC4D8371}" type="presOf" srcId="{2FFDF12B-5F09-4DB1-BB45-193C89281E70}" destId="{4F4F32CF-28AC-428E-B94F-3086297701BF}" srcOrd="0" destOrd="0" presId="urn:microsoft.com/office/officeart/2005/8/layout/hierarchy1"/>
    <dgm:cxn modelId="{4FCD0558-7FCD-4D86-BB02-EBB38DA7E80D}" srcId="{25E97A06-3A92-4BF3-AE21-D67099A82214}" destId="{12B4A5BC-3837-481A-B829-08042BC868BB}" srcOrd="1" destOrd="0" parTransId="{7B5244AD-1DBA-4A58-AD81-550EAFF8FB47}" sibTransId="{F0B08749-DAA4-46B2-BAB5-6AABF3AA6784}"/>
    <dgm:cxn modelId="{3F761859-0A04-4B39-B5DB-99DBB2FD7AF0}" srcId="{2FFDF12B-5F09-4DB1-BB45-193C89281E70}" destId="{25E97A06-3A92-4BF3-AE21-D67099A82214}" srcOrd="0" destOrd="0" parTransId="{56572679-3B91-4AE6-8807-1D132BD0F34B}" sibTransId="{B4E49710-6A11-4E7B-AA06-3A38F7F27079}"/>
    <dgm:cxn modelId="{572D75AD-CB4C-40FD-8647-44B51DC7CEE2}" type="presOf" srcId="{EE8EB81D-EF20-4BEB-92E5-A9B199DD447C}" destId="{0EC251BD-FF9F-41E6-AF1B-8CF3208251AD}" srcOrd="0" destOrd="0" presId="urn:microsoft.com/office/officeart/2005/8/layout/hierarchy1"/>
    <dgm:cxn modelId="{0422A9AF-9456-4B99-8BAA-9D4BDC59BDF1}" type="presOf" srcId="{25E97A06-3A92-4BF3-AE21-D67099A82214}" destId="{6634A275-96CB-48DB-9FD1-C5A59CEF03C2}" srcOrd="0" destOrd="0" presId="urn:microsoft.com/office/officeart/2005/8/layout/hierarchy1"/>
    <dgm:cxn modelId="{7B09089B-CD8A-40E7-9D3A-D6472066C283}" type="presParOf" srcId="{4F4F32CF-28AC-428E-B94F-3086297701BF}" destId="{3BF249B4-4D05-48CC-AB64-F4B28EE19307}" srcOrd="0" destOrd="0" presId="urn:microsoft.com/office/officeart/2005/8/layout/hierarchy1"/>
    <dgm:cxn modelId="{EA9C8553-6BD5-4225-8A19-E2CB2D1A7227}" type="presParOf" srcId="{3BF249B4-4D05-48CC-AB64-F4B28EE19307}" destId="{C84D865F-3585-43F4-9239-BF4265D80E60}" srcOrd="0" destOrd="0" presId="urn:microsoft.com/office/officeart/2005/8/layout/hierarchy1"/>
    <dgm:cxn modelId="{39980438-2EC2-4D56-A399-2EB21C16F72F}" type="presParOf" srcId="{C84D865F-3585-43F4-9239-BF4265D80E60}" destId="{DE5FCE75-DA36-402B-AEF0-1F63EB4E7DA2}" srcOrd="0" destOrd="0" presId="urn:microsoft.com/office/officeart/2005/8/layout/hierarchy1"/>
    <dgm:cxn modelId="{51A6D4EA-353C-446D-974D-1273BCC27F55}" type="presParOf" srcId="{C84D865F-3585-43F4-9239-BF4265D80E60}" destId="{6634A275-96CB-48DB-9FD1-C5A59CEF03C2}" srcOrd="1" destOrd="0" presId="urn:microsoft.com/office/officeart/2005/8/layout/hierarchy1"/>
    <dgm:cxn modelId="{CE43CD92-57A6-4927-A20C-DBD289D29ABE}" type="presParOf" srcId="{3BF249B4-4D05-48CC-AB64-F4B28EE19307}" destId="{506E786F-079F-461E-A687-D4397226EE3F}" srcOrd="1" destOrd="0" presId="urn:microsoft.com/office/officeart/2005/8/layout/hierarchy1"/>
    <dgm:cxn modelId="{D281EBDD-802F-4A2D-8BE6-5D222C00476A}" type="presParOf" srcId="{506E786F-079F-461E-A687-D4397226EE3F}" destId="{0EC251BD-FF9F-41E6-AF1B-8CF3208251AD}" srcOrd="0" destOrd="0" presId="urn:microsoft.com/office/officeart/2005/8/layout/hierarchy1"/>
    <dgm:cxn modelId="{FD2871C3-61AB-497B-99EF-D3B40B3007A1}" type="presParOf" srcId="{506E786F-079F-461E-A687-D4397226EE3F}" destId="{2E3E45A1-D544-4E85-958F-E4284D5DC42F}" srcOrd="1" destOrd="0" presId="urn:microsoft.com/office/officeart/2005/8/layout/hierarchy1"/>
    <dgm:cxn modelId="{BC83E04C-4605-4155-93E1-FF30B6ED57E0}" type="presParOf" srcId="{2E3E45A1-D544-4E85-958F-E4284D5DC42F}" destId="{28223415-97BF-4A73-8E9F-568728DF890A}" srcOrd="0" destOrd="0" presId="urn:microsoft.com/office/officeart/2005/8/layout/hierarchy1"/>
    <dgm:cxn modelId="{C54CD34C-4758-4525-9DB9-1ABABD2082F4}" type="presParOf" srcId="{28223415-97BF-4A73-8E9F-568728DF890A}" destId="{D208334F-2F70-4078-925D-304D75E222B1}" srcOrd="0" destOrd="0" presId="urn:microsoft.com/office/officeart/2005/8/layout/hierarchy1"/>
    <dgm:cxn modelId="{0AFFE4F8-228B-49BC-AE26-C7581E9FADBF}" type="presParOf" srcId="{28223415-97BF-4A73-8E9F-568728DF890A}" destId="{0CD48CD8-9D49-4C62-9AC0-2ED951591685}" srcOrd="1" destOrd="0" presId="urn:microsoft.com/office/officeart/2005/8/layout/hierarchy1"/>
    <dgm:cxn modelId="{697FD215-FFBF-402C-993F-F2A545A2FBCC}" type="presParOf" srcId="{2E3E45A1-D544-4E85-958F-E4284D5DC42F}" destId="{B0D8D371-5B6F-4956-992C-C18BDFFB236D}" srcOrd="1" destOrd="0" presId="urn:microsoft.com/office/officeart/2005/8/layout/hierarchy1"/>
    <dgm:cxn modelId="{0F6EB4EE-82BD-4E30-AB77-78A0B2291670}" type="presParOf" srcId="{506E786F-079F-461E-A687-D4397226EE3F}" destId="{CA618B57-D8F8-4E82-89CB-CD3B15AD3AEC}" srcOrd="2" destOrd="0" presId="urn:microsoft.com/office/officeart/2005/8/layout/hierarchy1"/>
    <dgm:cxn modelId="{5EF33741-168A-4044-ADA8-9A076F79DD32}" type="presParOf" srcId="{506E786F-079F-461E-A687-D4397226EE3F}" destId="{7401DC84-E7B2-44CD-8262-A1AA4A7BA745}" srcOrd="3" destOrd="0" presId="urn:microsoft.com/office/officeart/2005/8/layout/hierarchy1"/>
    <dgm:cxn modelId="{1022DB33-1B46-4990-B341-32DBC5F5628F}" type="presParOf" srcId="{7401DC84-E7B2-44CD-8262-A1AA4A7BA745}" destId="{1640943A-53CC-4DE0-9E12-EFECAFFF310C}" srcOrd="0" destOrd="0" presId="urn:microsoft.com/office/officeart/2005/8/layout/hierarchy1"/>
    <dgm:cxn modelId="{964C6936-5FDA-4652-B56F-B3E11BA4DAFB}" type="presParOf" srcId="{1640943A-53CC-4DE0-9E12-EFECAFFF310C}" destId="{BA1408E4-6AAA-4704-A215-1955F34D8D55}" srcOrd="0" destOrd="0" presId="urn:microsoft.com/office/officeart/2005/8/layout/hierarchy1"/>
    <dgm:cxn modelId="{35745460-056A-4965-BD4D-E214C54BE018}" type="presParOf" srcId="{1640943A-53CC-4DE0-9E12-EFECAFFF310C}" destId="{50BC07B2-BE9B-4FC4-A9CD-33706856E47F}" srcOrd="1" destOrd="0" presId="urn:microsoft.com/office/officeart/2005/8/layout/hierarchy1"/>
    <dgm:cxn modelId="{B176479D-0E0A-4B05-AB0D-32194B1DAE9B}" type="presParOf" srcId="{7401DC84-E7B2-44CD-8262-A1AA4A7BA745}" destId="{11C91969-878C-4656-9E4F-30D4698ACD8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FDF12B-5F09-4DB1-BB45-193C89281E70}" type="doc">
      <dgm:prSet loTypeId="urn:microsoft.com/office/officeart/2005/8/layout/hierarchy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5E97A06-3A92-4BF3-AE21-D67099A82214}">
      <dgm:prSet phldrT="[Text]"/>
      <dgm:spPr/>
      <dgm:t>
        <a:bodyPr/>
        <a:lstStyle/>
        <a:p>
          <a:r>
            <a:rPr lang="en-US" dirty="0"/>
            <a:t>FE</a:t>
          </a:r>
        </a:p>
      </dgm:t>
    </dgm:pt>
    <dgm:pt modelId="{56572679-3B91-4AE6-8807-1D132BD0F34B}" type="parTrans" cxnId="{3F761859-0A04-4B39-B5DB-99DBB2FD7AF0}">
      <dgm:prSet/>
      <dgm:spPr/>
      <dgm:t>
        <a:bodyPr/>
        <a:lstStyle/>
        <a:p>
          <a:endParaRPr lang="en-US"/>
        </a:p>
      </dgm:t>
    </dgm:pt>
    <dgm:pt modelId="{B4E49710-6A11-4E7B-AA06-3A38F7F27079}" type="sibTrans" cxnId="{3F761859-0A04-4B39-B5DB-99DBB2FD7AF0}">
      <dgm:prSet/>
      <dgm:spPr/>
      <dgm:t>
        <a:bodyPr/>
        <a:lstStyle/>
        <a:p>
          <a:endParaRPr lang="en-US"/>
        </a:p>
      </dgm:t>
    </dgm:pt>
    <dgm:pt modelId="{B5264010-998B-4076-BFBA-FB7FCD2FDF92}">
      <dgm:prSet phldrT="[Text]"/>
      <dgm:spPr>
        <a:solidFill>
          <a:schemeClr val="bg1">
            <a:lumMod val="85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en-US" dirty="0"/>
            <a:t>D</a:t>
          </a:r>
        </a:p>
      </dgm:t>
    </dgm:pt>
    <dgm:pt modelId="{EE8EB81D-EF20-4BEB-92E5-A9B199DD447C}" type="parTrans" cxnId="{DF34FD17-0295-4621-9CB5-50DF5EF5EAC8}">
      <dgm:prSet/>
      <dgm:spPr/>
      <dgm:t>
        <a:bodyPr/>
        <a:lstStyle/>
        <a:p>
          <a:endParaRPr lang="en-US"/>
        </a:p>
      </dgm:t>
    </dgm:pt>
    <dgm:pt modelId="{0BA46FCA-AB9D-4B79-886F-60AE1642F473}" type="sibTrans" cxnId="{DF34FD17-0295-4621-9CB5-50DF5EF5EAC8}">
      <dgm:prSet/>
      <dgm:spPr/>
      <dgm:t>
        <a:bodyPr/>
        <a:lstStyle/>
        <a:p>
          <a:endParaRPr lang="en-US"/>
        </a:p>
      </dgm:t>
    </dgm:pt>
    <dgm:pt modelId="{12B4A5BC-3837-481A-B829-08042BC868BB}">
      <dgm:prSet phldrT="[Text]"/>
      <dgm:spPr/>
      <dgm:t>
        <a:bodyPr/>
        <a:lstStyle/>
        <a:p>
          <a:r>
            <a:rPr lang="en-US" dirty="0"/>
            <a:t>C</a:t>
          </a:r>
        </a:p>
      </dgm:t>
    </dgm:pt>
    <dgm:pt modelId="{7B5244AD-1DBA-4A58-AD81-550EAFF8FB47}" type="parTrans" cxnId="{4FCD0558-7FCD-4D86-BB02-EBB38DA7E80D}">
      <dgm:prSet/>
      <dgm:spPr/>
      <dgm:t>
        <a:bodyPr/>
        <a:lstStyle/>
        <a:p>
          <a:endParaRPr lang="en-US"/>
        </a:p>
      </dgm:t>
    </dgm:pt>
    <dgm:pt modelId="{F0B08749-DAA4-46B2-BAB5-6AABF3AA6784}" type="sibTrans" cxnId="{4FCD0558-7FCD-4D86-BB02-EBB38DA7E80D}">
      <dgm:prSet/>
      <dgm:spPr/>
      <dgm:t>
        <a:bodyPr/>
        <a:lstStyle/>
        <a:p>
          <a:endParaRPr lang="en-US"/>
        </a:p>
      </dgm:t>
    </dgm:pt>
    <dgm:pt modelId="{4F4F32CF-28AC-428E-B94F-3086297701BF}" type="pres">
      <dgm:prSet presAssocID="{2FFDF12B-5F09-4DB1-BB45-193C89281E7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BF249B4-4D05-48CC-AB64-F4B28EE19307}" type="pres">
      <dgm:prSet presAssocID="{25E97A06-3A92-4BF3-AE21-D67099A82214}" presName="hierRoot1" presStyleCnt="0"/>
      <dgm:spPr/>
    </dgm:pt>
    <dgm:pt modelId="{C84D865F-3585-43F4-9239-BF4265D80E60}" type="pres">
      <dgm:prSet presAssocID="{25E97A06-3A92-4BF3-AE21-D67099A82214}" presName="composite" presStyleCnt="0"/>
      <dgm:spPr/>
    </dgm:pt>
    <dgm:pt modelId="{DE5FCE75-DA36-402B-AEF0-1F63EB4E7DA2}" type="pres">
      <dgm:prSet presAssocID="{25E97A06-3A92-4BF3-AE21-D67099A82214}" presName="background" presStyleLbl="node0" presStyleIdx="0" presStyleCnt="1"/>
      <dgm:spPr>
        <a:solidFill>
          <a:schemeClr val="accent1"/>
        </a:solidFill>
      </dgm:spPr>
    </dgm:pt>
    <dgm:pt modelId="{6634A275-96CB-48DB-9FD1-C5A59CEF03C2}" type="pres">
      <dgm:prSet presAssocID="{25E97A06-3A92-4BF3-AE21-D67099A82214}" presName="text" presStyleLbl="fgAcc0" presStyleIdx="0" presStyleCnt="1">
        <dgm:presLayoutVars>
          <dgm:chPref val="3"/>
        </dgm:presLayoutVars>
      </dgm:prSet>
      <dgm:spPr/>
    </dgm:pt>
    <dgm:pt modelId="{506E786F-079F-461E-A687-D4397226EE3F}" type="pres">
      <dgm:prSet presAssocID="{25E97A06-3A92-4BF3-AE21-D67099A82214}" presName="hierChild2" presStyleCnt="0"/>
      <dgm:spPr/>
    </dgm:pt>
    <dgm:pt modelId="{0EC251BD-FF9F-41E6-AF1B-8CF3208251AD}" type="pres">
      <dgm:prSet presAssocID="{EE8EB81D-EF20-4BEB-92E5-A9B199DD447C}" presName="Name10" presStyleLbl="parChTrans1D2" presStyleIdx="0" presStyleCnt="2"/>
      <dgm:spPr/>
    </dgm:pt>
    <dgm:pt modelId="{2E3E45A1-D544-4E85-958F-E4284D5DC42F}" type="pres">
      <dgm:prSet presAssocID="{B5264010-998B-4076-BFBA-FB7FCD2FDF92}" presName="hierRoot2" presStyleCnt="0"/>
      <dgm:spPr/>
    </dgm:pt>
    <dgm:pt modelId="{28223415-97BF-4A73-8E9F-568728DF890A}" type="pres">
      <dgm:prSet presAssocID="{B5264010-998B-4076-BFBA-FB7FCD2FDF92}" presName="composite2" presStyleCnt="0"/>
      <dgm:spPr/>
    </dgm:pt>
    <dgm:pt modelId="{D208334F-2F70-4078-925D-304D75E222B1}" type="pres">
      <dgm:prSet presAssocID="{B5264010-998B-4076-BFBA-FB7FCD2FDF92}" presName="background2" presStyleLbl="node2" presStyleIdx="0" presStyleCnt="2"/>
      <dgm:spPr>
        <a:solidFill>
          <a:schemeClr val="bg1">
            <a:lumMod val="85000"/>
          </a:schemeClr>
        </a:solidFill>
        <a:ln>
          <a:solidFill>
            <a:schemeClr val="bg1">
              <a:lumMod val="75000"/>
            </a:schemeClr>
          </a:solidFill>
        </a:ln>
      </dgm:spPr>
    </dgm:pt>
    <dgm:pt modelId="{0CD48CD8-9D49-4C62-9AC0-2ED951591685}" type="pres">
      <dgm:prSet presAssocID="{B5264010-998B-4076-BFBA-FB7FCD2FDF92}" presName="text2" presStyleLbl="fgAcc2" presStyleIdx="0" presStyleCnt="2">
        <dgm:presLayoutVars>
          <dgm:chPref val="3"/>
        </dgm:presLayoutVars>
      </dgm:prSet>
      <dgm:spPr/>
    </dgm:pt>
    <dgm:pt modelId="{B0D8D371-5B6F-4956-992C-C18BDFFB236D}" type="pres">
      <dgm:prSet presAssocID="{B5264010-998B-4076-BFBA-FB7FCD2FDF92}" presName="hierChild3" presStyleCnt="0"/>
      <dgm:spPr/>
    </dgm:pt>
    <dgm:pt modelId="{CA618B57-D8F8-4E82-89CB-CD3B15AD3AEC}" type="pres">
      <dgm:prSet presAssocID="{7B5244AD-1DBA-4A58-AD81-550EAFF8FB47}" presName="Name10" presStyleLbl="parChTrans1D2" presStyleIdx="1" presStyleCnt="2"/>
      <dgm:spPr/>
    </dgm:pt>
    <dgm:pt modelId="{7401DC84-E7B2-44CD-8262-A1AA4A7BA745}" type="pres">
      <dgm:prSet presAssocID="{12B4A5BC-3837-481A-B829-08042BC868BB}" presName="hierRoot2" presStyleCnt="0"/>
      <dgm:spPr/>
    </dgm:pt>
    <dgm:pt modelId="{1640943A-53CC-4DE0-9E12-EFECAFFF310C}" type="pres">
      <dgm:prSet presAssocID="{12B4A5BC-3837-481A-B829-08042BC868BB}" presName="composite2" presStyleCnt="0"/>
      <dgm:spPr/>
    </dgm:pt>
    <dgm:pt modelId="{BA1408E4-6AAA-4704-A215-1955F34D8D55}" type="pres">
      <dgm:prSet presAssocID="{12B4A5BC-3837-481A-B829-08042BC868BB}" presName="background2" presStyleLbl="node2" presStyleIdx="1" presStyleCnt="2"/>
      <dgm:spPr>
        <a:solidFill>
          <a:schemeClr val="accent1"/>
        </a:solidFill>
      </dgm:spPr>
    </dgm:pt>
    <dgm:pt modelId="{50BC07B2-BE9B-4FC4-A9CD-33706856E47F}" type="pres">
      <dgm:prSet presAssocID="{12B4A5BC-3837-481A-B829-08042BC868BB}" presName="text2" presStyleLbl="fgAcc2" presStyleIdx="1" presStyleCnt="2">
        <dgm:presLayoutVars>
          <dgm:chPref val="3"/>
        </dgm:presLayoutVars>
      </dgm:prSet>
      <dgm:spPr/>
    </dgm:pt>
    <dgm:pt modelId="{11C91969-878C-4656-9E4F-30D4698ACD84}" type="pres">
      <dgm:prSet presAssocID="{12B4A5BC-3837-481A-B829-08042BC868BB}" presName="hierChild3" presStyleCnt="0"/>
      <dgm:spPr/>
    </dgm:pt>
  </dgm:ptLst>
  <dgm:cxnLst>
    <dgm:cxn modelId="{46ADA715-CD12-43AB-B8A9-ED9DE98C10DD}" type="presOf" srcId="{12B4A5BC-3837-481A-B829-08042BC868BB}" destId="{50BC07B2-BE9B-4FC4-A9CD-33706856E47F}" srcOrd="0" destOrd="0" presId="urn:microsoft.com/office/officeart/2005/8/layout/hierarchy1"/>
    <dgm:cxn modelId="{DF34FD17-0295-4621-9CB5-50DF5EF5EAC8}" srcId="{25E97A06-3A92-4BF3-AE21-D67099A82214}" destId="{B5264010-998B-4076-BFBA-FB7FCD2FDF92}" srcOrd="0" destOrd="0" parTransId="{EE8EB81D-EF20-4BEB-92E5-A9B199DD447C}" sibTransId="{0BA46FCA-AB9D-4B79-886F-60AE1642F473}"/>
    <dgm:cxn modelId="{1F3EEC23-4853-4707-9446-033938B883FF}" type="presOf" srcId="{B5264010-998B-4076-BFBA-FB7FCD2FDF92}" destId="{0CD48CD8-9D49-4C62-9AC0-2ED951591685}" srcOrd="0" destOrd="0" presId="urn:microsoft.com/office/officeart/2005/8/layout/hierarchy1"/>
    <dgm:cxn modelId="{35149538-3DBF-4AC6-8827-D439D3A944CD}" type="presOf" srcId="{7B5244AD-1DBA-4A58-AD81-550EAFF8FB47}" destId="{CA618B57-D8F8-4E82-89CB-CD3B15AD3AEC}" srcOrd="0" destOrd="0" presId="urn:microsoft.com/office/officeart/2005/8/layout/hierarchy1"/>
    <dgm:cxn modelId="{F6B3916E-0C63-49CB-B9D8-618FEC4D8371}" type="presOf" srcId="{2FFDF12B-5F09-4DB1-BB45-193C89281E70}" destId="{4F4F32CF-28AC-428E-B94F-3086297701BF}" srcOrd="0" destOrd="0" presId="urn:microsoft.com/office/officeart/2005/8/layout/hierarchy1"/>
    <dgm:cxn modelId="{4FCD0558-7FCD-4D86-BB02-EBB38DA7E80D}" srcId="{25E97A06-3A92-4BF3-AE21-D67099A82214}" destId="{12B4A5BC-3837-481A-B829-08042BC868BB}" srcOrd="1" destOrd="0" parTransId="{7B5244AD-1DBA-4A58-AD81-550EAFF8FB47}" sibTransId="{F0B08749-DAA4-46B2-BAB5-6AABF3AA6784}"/>
    <dgm:cxn modelId="{3F761859-0A04-4B39-B5DB-99DBB2FD7AF0}" srcId="{2FFDF12B-5F09-4DB1-BB45-193C89281E70}" destId="{25E97A06-3A92-4BF3-AE21-D67099A82214}" srcOrd="0" destOrd="0" parTransId="{56572679-3B91-4AE6-8807-1D132BD0F34B}" sibTransId="{B4E49710-6A11-4E7B-AA06-3A38F7F27079}"/>
    <dgm:cxn modelId="{572D75AD-CB4C-40FD-8647-44B51DC7CEE2}" type="presOf" srcId="{EE8EB81D-EF20-4BEB-92E5-A9B199DD447C}" destId="{0EC251BD-FF9F-41E6-AF1B-8CF3208251AD}" srcOrd="0" destOrd="0" presId="urn:microsoft.com/office/officeart/2005/8/layout/hierarchy1"/>
    <dgm:cxn modelId="{0422A9AF-9456-4B99-8BAA-9D4BDC59BDF1}" type="presOf" srcId="{25E97A06-3A92-4BF3-AE21-D67099A82214}" destId="{6634A275-96CB-48DB-9FD1-C5A59CEF03C2}" srcOrd="0" destOrd="0" presId="urn:microsoft.com/office/officeart/2005/8/layout/hierarchy1"/>
    <dgm:cxn modelId="{7B09089B-CD8A-40E7-9D3A-D6472066C283}" type="presParOf" srcId="{4F4F32CF-28AC-428E-B94F-3086297701BF}" destId="{3BF249B4-4D05-48CC-AB64-F4B28EE19307}" srcOrd="0" destOrd="0" presId="urn:microsoft.com/office/officeart/2005/8/layout/hierarchy1"/>
    <dgm:cxn modelId="{EA9C8553-6BD5-4225-8A19-E2CB2D1A7227}" type="presParOf" srcId="{3BF249B4-4D05-48CC-AB64-F4B28EE19307}" destId="{C84D865F-3585-43F4-9239-BF4265D80E60}" srcOrd="0" destOrd="0" presId="urn:microsoft.com/office/officeart/2005/8/layout/hierarchy1"/>
    <dgm:cxn modelId="{39980438-2EC2-4D56-A399-2EB21C16F72F}" type="presParOf" srcId="{C84D865F-3585-43F4-9239-BF4265D80E60}" destId="{DE5FCE75-DA36-402B-AEF0-1F63EB4E7DA2}" srcOrd="0" destOrd="0" presId="urn:microsoft.com/office/officeart/2005/8/layout/hierarchy1"/>
    <dgm:cxn modelId="{51A6D4EA-353C-446D-974D-1273BCC27F55}" type="presParOf" srcId="{C84D865F-3585-43F4-9239-BF4265D80E60}" destId="{6634A275-96CB-48DB-9FD1-C5A59CEF03C2}" srcOrd="1" destOrd="0" presId="urn:microsoft.com/office/officeart/2005/8/layout/hierarchy1"/>
    <dgm:cxn modelId="{CE43CD92-57A6-4927-A20C-DBD289D29ABE}" type="presParOf" srcId="{3BF249B4-4D05-48CC-AB64-F4B28EE19307}" destId="{506E786F-079F-461E-A687-D4397226EE3F}" srcOrd="1" destOrd="0" presId="urn:microsoft.com/office/officeart/2005/8/layout/hierarchy1"/>
    <dgm:cxn modelId="{D281EBDD-802F-4A2D-8BE6-5D222C00476A}" type="presParOf" srcId="{506E786F-079F-461E-A687-D4397226EE3F}" destId="{0EC251BD-FF9F-41E6-AF1B-8CF3208251AD}" srcOrd="0" destOrd="0" presId="urn:microsoft.com/office/officeart/2005/8/layout/hierarchy1"/>
    <dgm:cxn modelId="{FD2871C3-61AB-497B-99EF-D3B40B3007A1}" type="presParOf" srcId="{506E786F-079F-461E-A687-D4397226EE3F}" destId="{2E3E45A1-D544-4E85-958F-E4284D5DC42F}" srcOrd="1" destOrd="0" presId="urn:microsoft.com/office/officeart/2005/8/layout/hierarchy1"/>
    <dgm:cxn modelId="{BC83E04C-4605-4155-93E1-FF30B6ED57E0}" type="presParOf" srcId="{2E3E45A1-D544-4E85-958F-E4284D5DC42F}" destId="{28223415-97BF-4A73-8E9F-568728DF890A}" srcOrd="0" destOrd="0" presId="urn:microsoft.com/office/officeart/2005/8/layout/hierarchy1"/>
    <dgm:cxn modelId="{C54CD34C-4758-4525-9DB9-1ABABD2082F4}" type="presParOf" srcId="{28223415-97BF-4A73-8E9F-568728DF890A}" destId="{D208334F-2F70-4078-925D-304D75E222B1}" srcOrd="0" destOrd="0" presId="urn:microsoft.com/office/officeart/2005/8/layout/hierarchy1"/>
    <dgm:cxn modelId="{0AFFE4F8-228B-49BC-AE26-C7581E9FADBF}" type="presParOf" srcId="{28223415-97BF-4A73-8E9F-568728DF890A}" destId="{0CD48CD8-9D49-4C62-9AC0-2ED951591685}" srcOrd="1" destOrd="0" presId="urn:microsoft.com/office/officeart/2005/8/layout/hierarchy1"/>
    <dgm:cxn modelId="{697FD215-FFBF-402C-993F-F2A545A2FBCC}" type="presParOf" srcId="{2E3E45A1-D544-4E85-958F-E4284D5DC42F}" destId="{B0D8D371-5B6F-4956-992C-C18BDFFB236D}" srcOrd="1" destOrd="0" presId="urn:microsoft.com/office/officeart/2005/8/layout/hierarchy1"/>
    <dgm:cxn modelId="{0F6EB4EE-82BD-4E30-AB77-78A0B2291670}" type="presParOf" srcId="{506E786F-079F-461E-A687-D4397226EE3F}" destId="{CA618B57-D8F8-4E82-89CB-CD3B15AD3AEC}" srcOrd="2" destOrd="0" presId="urn:microsoft.com/office/officeart/2005/8/layout/hierarchy1"/>
    <dgm:cxn modelId="{5EF33741-168A-4044-ADA8-9A076F79DD32}" type="presParOf" srcId="{506E786F-079F-461E-A687-D4397226EE3F}" destId="{7401DC84-E7B2-44CD-8262-A1AA4A7BA745}" srcOrd="3" destOrd="0" presId="urn:microsoft.com/office/officeart/2005/8/layout/hierarchy1"/>
    <dgm:cxn modelId="{1022DB33-1B46-4990-B341-32DBC5F5628F}" type="presParOf" srcId="{7401DC84-E7B2-44CD-8262-A1AA4A7BA745}" destId="{1640943A-53CC-4DE0-9E12-EFECAFFF310C}" srcOrd="0" destOrd="0" presId="urn:microsoft.com/office/officeart/2005/8/layout/hierarchy1"/>
    <dgm:cxn modelId="{964C6936-5FDA-4652-B56F-B3E11BA4DAFB}" type="presParOf" srcId="{1640943A-53CC-4DE0-9E12-EFECAFFF310C}" destId="{BA1408E4-6AAA-4704-A215-1955F34D8D55}" srcOrd="0" destOrd="0" presId="urn:microsoft.com/office/officeart/2005/8/layout/hierarchy1"/>
    <dgm:cxn modelId="{35745460-056A-4965-BD4D-E214C54BE018}" type="presParOf" srcId="{1640943A-53CC-4DE0-9E12-EFECAFFF310C}" destId="{50BC07B2-BE9B-4FC4-A9CD-33706856E47F}" srcOrd="1" destOrd="0" presId="urn:microsoft.com/office/officeart/2005/8/layout/hierarchy1"/>
    <dgm:cxn modelId="{B176479D-0E0A-4B05-AB0D-32194B1DAE9B}" type="presParOf" srcId="{7401DC84-E7B2-44CD-8262-A1AA4A7BA745}" destId="{11C91969-878C-4656-9E4F-30D4698ACD8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FDF12B-5F09-4DB1-BB45-193C89281E70}" type="doc">
      <dgm:prSet loTypeId="urn:microsoft.com/office/officeart/2005/8/layout/hierarchy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5E97A06-3A92-4BF3-AE21-D67099A82214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FE</a:t>
          </a:r>
        </a:p>
      </dgm:t>
    </dgm:pt>
    <dgm:pt modelId="{56572679-3B91-4AE6-8807-1D132BD0F34B}" type="parTrans" cxnId="{3F761859-0A04-4B39-B5DB-99DBB2FD7AF0}">
      <dgm:prSet/>
      <dgm:spPr/>
      <dgm:t>
        <a:bodyPr/>
        <a:lstStyle/>
        <a:p>
          <a:endParaRPr lang="en-US"/>
        </a:p>
      </dgm:t>
    </dgm:pt>
    <dgm:pt modelId="{B4E49710-6A11-4E7B-AA06-3A38F7F27079}" type="sibTrans" cxnId="{3F761859-0A04-4B39-B5DB-99DBB2FD7AF0}">
      <dgm:prSet/>
      <dgm:spPr/>
      <dgm:t>
        <a:bodyPr/>
        <a:lstStyle/>
        <a:p>
          <a:endParaRPr lang="en-US"/>
        </a:p>
      </dgm:t>
    </dgm:pt>
    <dgm:pt modelId="{B5264010-998B-4076-BFBA-FB7FCD2FDF92}">
      <dgm:prSet phldrT="[Text]"/>
      <dgm:spPr/>
      <dgm:t>
        <a:bodyPr/>
        <a:lstStyle/>
        <a:p>
          <a:r>
            <a:rPr lang="en-US" dirty="0"/>
            <a:t>D</a:t>
          </a:r>
        </a:p>
      </dgm:t>
    </dgm:pt>
    <dgm:pt modelId="{EE8EB81D-EF20-4BEB-92E5-A9B199DD447C}" type="parTrans" cxnId="{DF34FD17-0295-4621-9CB5-50DF5EF5EAC8}">
      <dgm:prSet/>
      <dgm:spPr/>
      <dgm:t>
        <a:bodyPr/>
        <a:lstStyle/>
        <a:p>
          <a:endParaRPr lang="en-US"/>
        </a:p>
      </dgm:t>
    </dgm:pt>
    <dgm:pt modelId="{0BA46FCA-AB9D-4B79-886F-60AE1642F473}" type="sibTrans" cxnId="{DF34FD17-0295-4621-9CB5-50DF5EF5EAC8}">
      <dgm:prSet/>
      <dgm:spPr/>
      <dgm:t>
        <a:bodyPr/>
        <a:lstStyle/>
        <a:p>
          <a:endParaRPr lang="en-US"/>
        </a:p>
      </dgm:t>
    </dgm:pt>
    <dgm:pt modelId="{12B4A5BC-3837-481A-B829-08042BC868BB}">
      <dgm:prSet phldrT="[Text]"/>
      <dgm:spPr>
        <a:solidFill>
          <a:schemeClr val="bg1">
            <a:lumMod val="85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en-US" dirty="0"/>
            <a:t>C</a:t>
          </a:r>
        </a:p>
      </dgm:t>
    </dgm:pt>
    <dgm:pt modelId="{7B5244AD-1DBA-4A58-AD81-550EAFF8FB47}" type="parTrans" cxnId="{4FCD0558-7FCD-4D86-BB02-EBB38DA7E80D}">
      <dgm:prSet/>
      <dgm:spPr/>
      <dgm:t>
        <a:bodyPr/>
        <a:lstStyle/>
        <a:p>
          <a:endParaRPr lang="en-US"/>
        </a:p>
      </dgm:t>
    </dgm:pt>
    <dgm:pt modelId="{F0B08749-DAA4-46B2-BAB5-6AABF3AA6784}" type="sibTrans" cxnId="{4FCD0558-7FCD-4D86-BB02-EBB38DA7E80D}">
      <dgm:prSet/>
      <dgm:spPr/>
      <dgm:t>
        <a:bodyPr/>
        <a:lstStyle/>
        <a:p>
          <a:endParaRPr lang="en-US"/>
        </a:p>
      </dgm:t>
    </dgm:pt>
    <dgm:pt modelId="{4F4F32CF-28AC-428E-B94F-3086297701BF}" type="pres">
      <dgm:prSet presAssocID="{2FFDF12B-5F09-4DB1-BB45-193C89281E7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BF249B4-4D05-48CC-AB64-F4B28EE19307}" type="pres">
      <dgm:prSet presAssocID="{25E97A06-3A92-4BF3-AE21-D67099A82214}" presName="hierRoot1" presStyleCnt="0"/>
      <dgm:spPr/>
    </dgm:pt>
    <dgm:pt modelId="{C84D865F-3585-43F4-9239-BF4265D80E60}" type="pres">
      <dgm:prSet presAssocID="{25E97A06-3A92-4BF3-AE21-D67099A82214}" presName="composite" presStyleCnt="0"/>
      <dgm:spPr/>
    </dgm:pt>
    <dgm:pt modelId="{DE5FCE75-DA36-402B-AEF0-1F63EB4E7DA2}" type="pres">
      <dgm:prSet presAssocID="{25E97A06-3A92-4BF3-AE21-D67099A82214}" presName="background" presStyleLbl="node0" presStyleIdx="0" presStyleCnt="1"/>
      <dgm:spPr>
        <a:solidFill>
          <a:schemeClr val="accent1"/>
        </a:solidFill>
      </dgm:spPr>
    </dgm:pt>
    <dgm:pt modelId="{6634A275-96CB-48DB-9FD1-C5A59CEF03C2}" type="pres">
      <dgm:prSet presAssocID="{25E97A06-3A92-4BF3-AE21-D67099A82214}" presName="text" presStyleLbl="fgAcc0" presStyleIdx="0" presStyleCnt="1">
        <dgm:presLayoutVars>
          <dgm:chPref val="3"/>
        </dgm:presLayoutVars>
      </dgm:prSet>
      <dgm:spPr/>
    </dgm:pt>
    <dgm:pt modelId="{506E786F-079F-461E-A687-D4397226EE3F}" type="pres">
      <dgm:prSet presAssocID="{25E97A06-3A92-4BF3-AE21-D67099A82214}" presName="hierChild2" presStyleCnt="0"/>
      <dgm:spPr/>
    </dgm:pt>
    <dgm:pt modelId="{0EC251BD-FF9F-41E6-AF1B-8CF3208251AD}" type="pres">
      <dgm:prSet presAssocID="{EE8EB81D-EF20-4BEB-92E5-A9B199DD447C}" presName="Name10" presStyleLbl="parChTrans1D2" presStyleIdx="0" presStyleCnt="2"/>
      <dgm:spPr/>
    </dgm:pt>
    <dgm:pt modelId="{2E3E45A1-D544-4E85-958F-E4284D5DC42F}" type="pres">
      <dgm:prSet presAssocID="{B5264010-998B-4076-BFBA-FB7FCD2FDF92}" presName="hierRoot2" presStyleCnt="0"/>
      <dgm:spPr/>
    </dgm:pt>
    <dgm:pt modelId="{28223415-97BF-4A73-8E9F-568728DF890A}" type="pres">
      <dgm:prSet presAssocID="{B5264010-998B-4076-BFBA-FB7FCD2FDF92}" presName="composite2" presStyleCnt="0"/>
      <dgm:spPr/>
    </dgm:pt>
    <dgm:pt modelId="{D208334F-2F70-4078-925D-304D75E222B1}" type="pres">
      <dgm:prSet presAssocID="{B5264010-998B-4076-BFBA-FB7FCD2FDF92}" presName="background2" presStyleLbl="node2" presStyleIdx="0" presStyleCnt="2"/>
      <dgm:spPr>
        <a:solidFill>
          <a:schemeClr val="accent1"/>
        </a:solidFill>
      </dgm:spPr>
    </dgm:pt>
    <dgm:pt modelId="{0CD48CD8-9D49-4C62-9AC0-2ED951591685}" type="pres">
      <dgm:prSet presAssocID="{B5264010-998B-4076-BFBA-FB7FCD2FDF92}" presName="text2" presStyleLbl="fgAcc2" presStyleIdx="0" presStyleCnt="2">
        <dgm:presLayoutVars>
          <dgm:chPref val="3"/>
        </dgm:presLayoutVars>
      </dgm:prSet>
      <dgm:spPr/>
    </dgm:pt>
    <dgm:pt modelId="{B0D8D371-5B6F-4956-992C-C18BDFFB236D}" type="pres">
      <dgm:prSet presAssocID="{B5264010-998B-4076-BFBA-FB7FCD2FDF92}" presName="hierChild3" presStyleCnt="0"/>
      <dgm:spPr/>
    </dgm:pt>
    <dgm:pt modelId="{CA618B57-D8F8-4E82-89CB-CD3B15AD3AEC}" type="pres">
      <dgm:prSet presAssocID="{7B5244AD-1DBA-4A58-AD81-550EAFF8FB47}" presName="Name10" presStyleLbl="parChTrans1D2" presStyleIdx="1" presStyleCnt="2"/>
      <dgm:spPr/>
    </dgm:pt>
    <dgm:pt modelId="{7401DC84-E7B2-44CD-8262-A1AA4A7BA745}" type="pres">
      <dgm:prSet presAssocID="{12B4A5BC-3837-481A-B829-08042BC868BB}" presName="hierRoot2" presStyleCnt="0"/>
      <dgm:spPr/>
    </dgm:pt>
    <dgm:pt modelId="{1640943A-53CC-4DE0-9E12-EFECAFFF310C}" type="pres">
      <dgm:prSet presAssocID="{12B4A5BC-3837-481A-B829-08042BC868BB}" presName="composite2" presStyleCnt="0"/>
      <dgm:spPr/>
    </dgm:pt>
    <dgm:pt modelId="{BA1408E4-6AAA-4704-A215-1955F34D8D55}" type="pres">
      <dgm:prSet presAssocID="{12B4A5BC-3837-481A-B829-08042BC868BB}" presName="background2" presStyleLbl="node2" presStyleIdx="1" presStyleCnt="2"/>
      <dgm:spPr>
        <a:solidFill>
          <a:schemeClr val="bg1">
            <a:lumMod val="85000"/>
          </a:schemeClr>
        </a:solidFill>
        <a:ln>
          <a:solidFill>
            <a:schemeClr val="bg1">
              <a:lumMod val="75000"/>
            </a:schemeClr>
          </a:solidFill>
        </a:ln>
      </dgm:spPr>
    </dgm:pt>
    <dgm:pt modelId="{50BC07B2-BE9B-4FC4-A9CD-33706856E47F}" type="pres">
      <dgm:prSet presAssocID="{12B4A5BC-3837-481A-B829-08042BC868BB}" presName="text2" presStyleLbl="fgAcc2" presStyleIdx="1" presStyleCnt="2">
        <dgm:presLayoutVars>
          <dgm:chPref val="3"/>
        </dgm:presLayoutVars>
      </dgm:prSet>
      <dgm:spPr/>
    </dgm:pt>
    <dgm:pt modelId="{11C91969-878C-4656-9E4F-30D4698ACD84}" type="pres">
      <dgm:prSet presAssocID="{12B4A5BC-3837-481A-B829-08042BC868BB}" presName="hierChild3" presStyleCnt="0"/>
      <dgm:spPr/>
    </dgm:pt>
  </dgm:ptLst>
  <dgm:cxnLst>
    <dgm:cxn modelId="{46ADA715-CD12-43AB-B8A9-ED9DE98C10DD}" type="presOf" srcId="{12B4A5BC-3837-481A-B829-08042BC868BB}" destId="{50BC07B2-BE9B-4FC4-A9CD-33706856E47F}" srcOrd="0" destOrd="0" presId="urn:microsoft.com/office/officeart/2005/8/layout/hierarchy1"/>
    <dgm:cxn modelId="{DF34FD17-0295-4621-9CB5-50DF5EF5EAC8}" srcId="{25E97A06-3A92-4BF3-AE21-D67099A82214}" destId="{B5264010-998B-4076-BFBA-FB7FCD2FDF92}" srcOrd="0" destOrd="0" parTransId="{EE8EB81D-EF20-4BEB-92E5-A9B199DD447C}" sibTransId="{0BA46FCA-AB9D-4B79-886F-60AE1642F473}"/>
    <dgm:cxn modelId="{1F3EEC23-4853-4707-9446-033938B883FF}" type="presOf" srcId="{B5264010-998B-4076-BFBA-FB7FCD2FDF92}" destId="{0CD48CD8-9D49-4C62-9AC0-2ED951591685}" srcOrd="0" destOrd="0" presId="urn:microsoft.com/office/officeart/2005/8/layout/hierarchy1"/>
    <dgm:cxn modelId="{35149538-3DBF-4AC6-8827-D439D3A944CD}" type="presOf" srcId="{7B5244AD-1DBA-4A58-AD81-550EAFF8FB47}" destId="{CA618B57-D8F8-4E82-89CB-CD3B15AD3AEC}" srcOrd="0" destOrd="0" presId="urn:microsoft.com/office/officeart/2005/8/layout/hierarchy1"/>
    <dgm:cxn modelId="{F6B3916E-0C63-49CB-B9D8-618FEC4D8371}" type="presOf" srcId="{2FFDF12B-5F09-4DB1-BB45-193C89281E70}" destId="{4F4F32CF-28AC-428E-B94F-3086297701BF}" srcOrd="0" destOrd="0" presId="urn:microsoft.com/office/officeart/2005/8/layout/hierarchy1"/>
    <dgm:cxn modelId="{4FCD0558-7FCD-4D86-BB02-EBB38DA7E80D}" srcId="{25E97A06-3A92-4BF3-AE21-D67099A82214}" destId="{12B4A5BC-3837-481A-B829-08042BC868BB}" srcOrd="1" destOrd="0" parTransId="{7B5244AD-1DBA-4A58-AD81-550EAFF8FB47}" sibTransId="{F0B08749-DAA4-46B2-BAB5-6AABF3AA6784}"/>
    <dgm:cxn modelId="{3F761859-0A04-4B39-B5DB-99DBB2FD7AF0}" srcId="{2FFDF12B-5F09-4DB1-BB45-193C89281E70}" destId="{25E97A06-3A92-4BF3-AE21-D67099A82214}" srcOrd="0" destOrd="0" parTransId="{56572679-3B91-4AE6-8807-1D132BD0F34B}" sibTransId="{B4E49710-6A11-4E7B-AA06-3A38F7F27079}"/>
    <dgm:cxn modelId="{572D75AD-CB4C-40FD-8647-44B51DC7CEE2}" type="presOf" srcId="{EE8EB81D-EF20-4BEB-92E5-A9B199DD447C}" destId="{0EC251BD-FF9F-41E6-AF1B-8CF3208251AD}" srcOrd="0" destOrd="0" presId="urn:microsoft.com/office/officeart/2005/8/layout/hierarchy1"/>
    <dgm:cxn modelId="{0422A9AF-9456-4B99-8BAA-9D4BDC59BDF1}" type="presOf" srcId="{25E97A06-3A92-4BF3-AE21-D67099A82214}" destId="{6634A275-96CB-48DB-9FD1-C5A59CEF03C2}" srcOrd="0" destOrd="0" presId="urn:microsoft.com/office/officeart/2005/8/layout/hierarchy1"/>
    <dgm:cxn modelId="{7B09089B-CD8A-40E7-9D3A-D6472066C283}" type="presParOf" srcId="{4F4F32CF-28AC-428E-B94F-3086297701BF}" destId="{3BF249B4-4D05-48CC-AB64-F4B28EE19307}" srcOrd="0" destOrd="0" presId="urn:microsoft.com/office/officeart/2005/8/layout/hierarchy1"/>
    <dgm:cxn modelId="{EA9C8553-6BD5-4225-8A19-E2CB2D1A7227}" type="presParOf" srcId="{3BF249B4-4D05-48CC-AB64-F4B28EE19307}" destId="{C84D865F-3585-43F4-9239-BF4265D80E60}" srcOrd="0" destOrd="0" presId="urn:microsoft.com/office/officeart/2005/8/layout/hierarchy1"/>
    <dgm:cxn modelId="{39980438-2EC2-4D56-A399-2EB21C16F72F}" type="presParOf" srcId="{C84D865F-3585-43F4-9239-BF4265D80E60}" destId="{DE5FCE75-DA36-402B-AEF0-1F63EB4E7DA2}" srcOrd="0" destOrd="0" presId="urn:microsoft.com/office/officeart/2005/8/layout/hierarchy1"/>
    <dgm:cxn modelId="{51A6D4EA-353C-446D-974D-1273BCC27F55}" type="presParOf" srcId="{C84D865F-3585-43F4-9239-BF4265D80E60}" destId="{6634A275-96CB-48DB-9FD1-C5A59CEF03C2}" srcOrd="1" destOrd="0" presId="urn:microsoft.com/office/officeart/2005/8/layout/hierarchy1"/>
    <dgm:cxn modelId="{CE43CD92-57A6-4927-A20C-DBD289D29ABE}" type="presParOf" srcId="{3BF249B4-4D05-48CC-AB64-F4B28EE19307}" destId="{506E786F-079F-461E-A687-D4397226EE3F}" srcOrd="1" destOrd="0" presId="urn:microsoft.com/office/officeart/2005/8/layout/hierarchy1"/>
    <dgm:cxn modelId="{D281EBDD-802F-4A2D-8BE6-5D222C00476A}" type="presParOf" srcId="{506E786F-079F-461E-A687-D4397226EE3F}" destId="{0EC251BD-FF9F-41E6-AF1B-8CF3208251AD}" srcOrd="0" destOrd="0" presId="urn:microsoft.com/office/officeart/2005/8/layout/hierarchy1"/>
    <dgm:cxn modelId="{FD2871C3-61AB-497B-99EF-D3B40B3007A1}" type="presParOf" srcId="{506E786F-079F-461E-A687-D4397226EE3F}" destId="{2E3E45A1-D544-4E85-958F-E4284D5DC42F}" srcOrd="1" destOrd="0" presId="urn:microsoft.com/office/officeart/2005/8/layout/hierarchy1"/>
    <dgm:cxn modelId="{BC83E04C-4605-4155-93E1-FF30B6ED57E0}" type="presParOf" srcId="{2E3E45A1-D544-4E85-958F-E4284D5DC42F}" destId="{28223415-97BF-4A73-8E9F-568728DF890A}" srcOrd="0" destOrd="0" presId="urn:microsoft.com/office/officeart/2005/8/layout/hierarchy1"/>
    <dgm:cxn modelId="{C54CD34C-4758-4525-9DB9-1ABABD2082F4}" type="presParOf" srcId="{28223415-97BF-4A73-8E9F-568728DF890A}" destId="{D208334F-2F70-4078-925D-304D75E222B1}" srcOrd="0" destOrd="0" presId="urn:microsoft.com/office/officeart/2005/8/layout/hierarchy1"/>
    <dgm:cxn modelId="{0AFFE4F8-228B-49BC-AE26-C7581E9FADBF}" type="presParOf" srcId="{28223415-97BF-4A73-8E9F-568728DF890A}" destId="{0CD48CD8-9D49-4C62-9AC0-2ED951591685}" srcOrd="1" destOrd="0" presId="urn:microsoft.com/office/officeart/2005/8/layout/hierarchy1"/>
    <dgm:cxn modelId="{697FD215-FFBF-402C-993F-F2A545A2FBCC}" type="presParOf" srcId="{2E3E45A1-D544-4E85-958F-E4284D5DC42F}" destId="{B0D8D371-5B6F-4956-992C-C18BDFFB236D}" srcOrd="1" destOrd="0" presId="urn:microsoft.com/office/officeart/2005/8/layout/hierarchy1"/>
    <dgm:cxn modelId="{0F6EB4EE-82BD-4E30-AB77-78A0B2291670}" type="presParOf" srcId="{506E786F-079F-461E-A687-D4397226EE3F}" destId="{CA618B57-D8F8-4E82-89CB-CD3B15AD3AEC}" srcOrd="2" destOrd="0" presId="urn:microsoft.com/office/officeart/2005/8/layout/hierarchy1"/>
    <dgm:cxn modelId="{5EF33741-168A-4044-ADA8-9A076F79DD32}" type="presParOf" srcId="{506E786F-079F-461E-A687-D4397226EE3F}" destId="{7401DC84-E7B2-44CD-8262-A1AA4A7BA745}" srcOrd="3" destOrd="0" presId="urn:microsoft.com/office/officeart/2005/8/layout/hierarchy1"/>
    <dgm:cxn modelId="{1022DB33-1B46-4990-B341-32DBC5F5628F}" type="presParOf" srcId="{7401DC84-E7B2-44CD-8262-A1AA4A7BA745}" destId="{1640943A-53CC-4DE0-9E12-EFECAFFF310C}" srcOrd="0" destOrd="0" presId="urn:microsoft.com/office/officeart/2005/8/layout/hierarchy1"/>
    <dgm:cxn modelId="{964C6936-5FDA-4652-B56F-B3E11BA4DAFB}" type="presParOf" srcId="{1640943A-53CC-4DE0-9E12-EFECAFFF310C}" destId="{BA1408E4-6AAA-4704-A215-1955F34D8D55}" srcOrd="0" destOrd="0" presId="urn:microsoft.com/office/officeart/2005/8/layout/hierarchy1"/>
    <dgm:cxn modelId="{35745460-056A-4965-BD4D-E214C54BE018}" type="presParOf" srcId="{1640943A-53CC-4DE0-9E12-EFECAFFF310C}" destId="{50BC07B2-BE9B-4FC4-A9CD-33706856E47F}" srcOrd="1" destOrd="0" presId="urn:microsoft.com/office/officeart/2005/8/layout/hierarchy1"/>
    <dgm:cxn modelId="{B176479D-0E0A-4B05-AB0D-32194B1DAE9B}" type="presParOf" srcId="{7401DC84-E7B2-44CD-8262-A1AA4A7BA745}" destId="{11C91969-878C-4656-9E4F-30D4698ACD8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FDF12B-5F09-4DB1-BB45-193C89281E70}" type="doc">
      <dgm:prSet loTypeId="urn:microsoft.com/office/officeart/2005/8/layout/hierarchy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5E97A06-3A92-4BF3-AE21-D67099A82214}">
      <dgm:prSet phldrT="[Text]"/>
      <dgm:spPr/>
      <dgm:t>
        <a:bodyPr/>
        <a:lstStyle/>
        <a:p>
          <a:r>
            <a:rPr lang="en-US" dirty="0"/>
            <a:t>FE</a:t>
          </a:r>
        </a:p>
      </dgm:t>
    </dgm:pt>
    <dgm:pt modelId="{56572679-3B91-4AE6-8807-1D132BD0F34B}" type="parTrans" cxnId="{3F761859-0A04-4B39-B5DB-99DBB2FD7AF0}">
      <dgm:prSet/>
      <dgm:spPr/>
      <dgm:t>
        <a:bodyPr/>
        <a:lstStyle/>
        <a:p>
          <a:endParaRPr lang="en-US"/>
        </a:p>
      </dgm:t>
    </dgm:pt>
    <dgm:pt modelId="{B4E49710-6A11-4E7B-AA06-3A38F7F27079}" type="sibTrans" cxnId="{3F761859-0A04-4B39-B5DB-99DBB2FD7AF0}">
      <dgm:prSet/>
      <dgm:spPr/>
      <dgm:t>
        <a:bodyPr/>
        <a:lstStyle/>
        <a:p>
          <a:endParaRPr lang="en-US"/>
        </a:p>
      </dgm:t>
    </dgm:pt>
    <dgm:pt modelId="{B5264010-998B-4076-BFBA-FB7FCD2FDF92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D</a:t>
          </a:r>
        </a:p>
      </dgm:t>
    </dgm:pt>
    <dgm:pt modelId="{EE8EB81D-EF20-4BEB-92E5-A9B199DD447C}" type="parTrans" cxnId="{DF34FD17-0295-4621-9CB5-50DF5EF5EAC8}">
      <dgm:prSet/>
      <dgm:spPr/>
      <dgm:t>
        <a:bodyPr/>
        <a:lstStyle/>
        <a:p>
          <a:endParaRPr lang="en-US"/>
        </a:p>
      </dgm:t>
    </dgm:pt>
    <dgm:pt modelId="{0BA46FCA-AB9D-4B79-886F-60AE1642F473}" type="sibTrans" cxnId="{DF34FD17-0295-4621-9CB5-50DF5EF5EAC8}">
      <dgm:prSet/>
      <dgm:spPr/>
      <dgm:t>
        <a:bodyPr/>
        <a:lstStyle/>
        <a:p>
          <a:endParaRPr lang="en-US"/>
        </a:p>
      </dgm:t>
    </dgm:pt>
    <dgm:pt modelId="{12B4A5BC-3837-481A-B829-08042BC868BB}">
      <dgm:prSet phldrT="[Text]"/>
      <dgm:spPr>
        <a:solidFill>
          <a:schemeClr val="bg1">
            <a:lumMod val="85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en-US" dirty="0"/>
            <a:t>C</a:t>
          </a:r>
        </a:p>
      </dgm:t>
    </dgm:pt>
    <dgm:pt modelId="{7B5244AD-1DBA-4A58-AD81-550EAFF8FB47}" type="parTrans" cxnId="{4FCD0558-7FCD-4D86-BB02-EBB38DA7E80D}">
      <dgm:prSet/>
      <dgm:spPr/>
      <dgm:t>
        <a:bodyPr/>
        <a:lstStyle/>
        <a:p>
          <a:endParaRPr lang="en-US"/>
        </a:p>
      </dgm:t>
    </dgm:pt>
    <dgm:pt modelId="{F0B08749-DAA4-46B2-BAB5-6AABF3AA6784}" type="sibTrans" cxnId="{4FCD0558-7FCD-4D86-BB02-EBB38DA7E80D}">
      <dgm:prSet/>
      <dgm:spPr/>
      <dgm:t>
        <a:bodyPr/>
        <a:lstStyle/>
        <a:p>
          <a:endParaRPr lang="en-US"/>
        </a:p>
      </dgm:t>
    </dgm:pt>
    <dgm:pt modelId="{4F4F32CF-28AC-428E-B94F-3086297701BF}" type="pres">
      <dgm:prSet presAssocID="{2FFDF12B-5F09-4DB1-BB45-193C89281E7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BF249B4-4D05-48CC-AB64-F4B28EE19307}" type="pres">
      <dgm:prSet presAssocID="{25E97A06-3A92-4BF3-AE21-D67099A82214}" presName="hierRoot1" presStyleCnt="0"/>
      <dgm:spPr/>
    </dgm:pt>
    <dgm:pt modelId="{C84D865F-3585-43F4-9239-BF4265D80E60}" type="pres">
      <dgm:prSet presAssocID="{25E97A06-3A92-4BF3-AE21-D67099A82214}" presName="composite" presStyleCnt="0"/>
      <dgm:spPr/>
    </dgm:pt>
    <dgm:pt modelId="{DE5FCE75-DA36-402B-AEF0-1F63EB4E7DA2}" type="pres">
      <dgm:prSet presAssocID="{25E97A06-3A92-4BF3-AE21-D67099A82214}" presName="background" presStyleLbl="node0" presStyleIdx="0" presStyleCnt="1"/>
      <dgm:spPr>
        <a:solidFill>
          <a:schemeClr val="accent1"/>
        </a:solidFill>
      </dgm:spPr>
    </dgm:pt>
    <dgm:pt modelId="{6634A275-96CB-48DB-9FD1-C5A59CEF03C2}" type="pres">
      <dgm:prSet presAssocID="{25E97A06-3A92-4BF3-AE21-D67099A82214}" presName="text" presStyleLbl="fgAcc0" presStyleIdx="0" presStyleCnt="1">
        <dgm:presLayoutVars>
          <dgm:chPref val="3"/>
        </dgm:presLayoutVars>
      </dgm:prSet>
      <dgm:spPr/>
    </dgm:pt>
    <dgm:pt modelId="{506E786F-079F-461E-A687-D4397226EE3F}" type="pres">
      <dgm:prSet presAssocID="{25E97A06-3A92-4BF3-AE21-D67099A82214}" presName="hierChild2" presStyleCnt="0"/>
      <dgm:spPr/>
    </dgm:pt>
    <dgm:pt modelId="{0EC251BD-FF9F-41E6-AF1B-8CF3208251AD}" type="pres">
      <dgm:prSet presAssocID="{EE8EB81D-EF20-4BEB-92E5-A9B199DD447C}" presName="Name10" presStyleLbl="parChTrans1D2" presStyleIdx="0" presStyleCnt="2"/>
      <dgm:spPr/>
    </dgm:pt>
    <dgm:pt modelId="{2E3E45A1-D544-4E85-958F-E4284D5DC42F}" type="pres">
      <dgm:prSet presAssocID="{B5264010-998B-4076-BFBA-FB7FCD2FDF92}" presName="hierRoot2" presStyleCnt="0"/>
      <dgm:spPr/>
    </dgm:pt>
    <dgm:pt modelId="{28223415-97BF-4A73-8E9F-568728DF890A}" type="pres">
      <dgm:prSet presAssocID="{B5264010-998B-4076-BFBA-FB7FCD2FDF92}" presName="composite2" presStyleCnt="0"/>
      <dgm:spPr/>
    </dgm:pt>
    <dgm:pt modelId="{D208334F-2F70-4078-925D-304D75E222B1}" type="pres">
      <dgm:prSet presAssocID="{B5264010-998B-4076-BFBA-FB7FCD2FDF92}" presName="background2" presStyleLbl="node2" presStyleIdx="0" presStyleCnt="2"/>
      <dgm:spPr>
        <a:solidFill>
          <a:schemeClr val="accent1"/>
        </a:solidFill>
      </dgm:spPr>
    </dgm:pt>
    <dgm:pt modelId="{0CD48CD8-9D49-4C62-9AC0-2ED951591685}" type="pres">
      <dgm:prSet presAssocID="{B5264010-998B-4076-BFBA-FB7FCD2FDF92}" presName="text2" presStyleLbl="fgAcc2" presStyleIdx="0" presStyleCnt="2">
        <dgm:presLayoutVars>
          <dgm:chPref val="3"/>
        </dgm:presLayoutVars>
      </dgm:prSet>
      <dgm:spPr/>
    </dgm:pt>
    <dgm:pt modelId="{B0D8D371-5B6F-4956-992C-C18BDFFB236D}" type="pres">
      <dgm:prSet presAssocID="{B5264010-998B-4076-BFBA-FB7FCD2FDF92}" presName="hierChild3" presStyleCnt="0"/>
      <dgm:spPr/>
    </dgm:pt>
    <dgm:pt modelId="{CA618B57-D8F8-4E82-89CB-CD3B15AD3AEC}" type="pres">
      <dgm:prSet presAssocID="{7B5244AD-1DBA-4A58-AD81-550EAFF8FB47}" presName="Name10" presStyleLbl="parChTrans1D2" presStyleIdx="1" presStyleCnt="2"/>
      <dgm:spPr/>
    </dgm:pt>
    <dgm:pt modelId="{7401DC84-E7B2-44CD-8262-A1AA4A7BA745}" type="pres">
      <dgm:prSet presAssocID="{12B4A5BC-3837-481A-B829-08042BC868BB}" presName="hierRoot2" presStyleCnt="0"/>
      <dgm:spPr/>
    </dgm:pt>
    <dgm:pt modelId="{1640943A-53CC-4DE0-9E12-EFECAFFF310C}" type="pres">
      <dgm:prSet presAssocID="{12B4A5BC-3837-481A-B829-08042BC868BB}" presName="composite2" presStyleCnt="0"/>
      <dgm:spPr/>
    </dgm:pt>
    <dgm:pt modelId="{BA1408E4-6AAA-4704-A215-1955F34D8D55}" type="pres">
      <dgm:prSet presAssocID="{12B4A5BC-3837-481A-B829-08042BC868BB}" presName="background2" presStyleLbl="node2" presStyleIdx="1" presStyleCnt="2"/>
      <dgm:spPr>
        <a:solidFill>
          <a:schemeClr val="bg1">
            <a:lumMod val="85000"/>
          </a:schemeClr>
        </a:solidFill>
        <a:ln>
          <a:solidFill>
            <a:schemeClr val="bg1">
              <a:lumMod val="75000"/>
            </a:schemeClr>
          </a:solidFill>
        </a:ln>
      </dgm:spPr>
    </dgm:pt>
    <dgm:pt modelId="{50BC07B2-BE9B-4FC4-A9CD-33706856E47F}" type="pres">
      <dgm:prSet presAssocID="{12B4A5BC-3837-481A-B829-08042BC868BB}" presName="text2" presStyleLbl="fgAcc2" presStyleIdx="1" presStyleCnt="2">
        <dgm:presLayoutVars>
          <dgm:chPref val="3"/>
        </dgm:presLayoutVars>
      </dgm:prSet>
      <dgm:spPr/>
    </dgm:pt>
    <dgm:pt modelId="{11C91969-878C-4656-9E4F-30D4698ACD84}" type="pres">
      <dgm:prSet presAssocID="{12B4A5BC-3837-481A-B829-08042BC868BB}" presName="hierChild3" presStyleCnt="0"/>
      <dgm:spPr/>
    </dgm:pt>
  </dgm:ptLst>
  <dgm:cxnLst>
    <dgm:cxn modelId="{46ADA715-CD12-43AB-B8A9-ED9DE98C10DD}" type="presOf" srcId="{12B4A5BC-3837-481A-B829-08042BC868BB}" destId="{50BC07B2-BE9B-4FC4-A9CD-33706856E47F}" srcOrd="0" destOrd="0" presId="urn:microsoft.com/office/officeart/2005/8/layout/hierarchy1"/>
    <dgm:cxn modelId="{DF34FD17-0295-4621-9CB5-50DF5EF5EAC8}" srcId="{25E97A06-3A92-4BF3-AE21-D67099A82214}" destId="{B5264010-998B-4076-BFBA-FB7FCD2FDF92}" srcOrd="0" destOrd="0" parTransId="{EE8EB81D-EF20-4BEB-92E5-A9B199DD447C}" sibTransId="{0BA46FCA-AB9D-4B79-886F-60AE1642F473}"/>
    <dgm:cxn modelId="{1F3EEC23-4853-4707-9446-033938B883FF}" type="presOf" srcId="{B5264010-998B-4076-BFBA-FB7FCD2FDF92}" destId="{0CD48CD8-9D49-4C62-9AC0-2ED951591685}" srcOrd="0" destOrd="0" presId="urn:microsoft.com/office/officeart/2005/8/layout/hierarchy1"/>
    <dgm:cxn modelId="{35149538-3DBF-4AC6-8827-D439D3A944CD}" type="presOf" srcId="{7B5244AD-1DBA-4A58-AD81-550EAFF8FB47}" destId="{CA618B57-D8F8-4E82-89CB-CD3B15AD3AEC}" srcOrd="0" destOrd="0" presId="urn:microsoft.com/office/officeart/2005/8/layout/hierarchy1"/>
    <dgm:cxn modelId="{F6B3916E-0C63-49CB-B9D8-618FEC4D8371}" type="presOf" srcId="{2FFDF12B-5F09-4DB1-BB45-193C89281E70}" destId="{4F4F32CF-28AC-428E-B94F-3086297701BF}" srcOrd="0" destOrd="0" presId="urn:microsoft.com/office/officeart/2005/8/layout/hierarchy1"/>
    <dgm:cxn modelId="{4FCD0558-7FCD-4D86-BB02-EBB38DA7E80D}" srcId="{25E97A06-3A92-4BF3-AE21-D67099A82214}" destId="{12B4A5BC-3837-481A-B829-08042BC868BB}" srcOrd="1" destOrd="0" parTransId="{7B5244AD-1DBA-4A58-AD81-550EAFF8FB47}" sibTransId="{F0B08749-DAA4-46B2-BAB5-6AABF3AA6784}"/>
    <dgm:cxn modelId="{3F761859-0A04-4B39-B5DB-99DBB2FD7AF0}" srcId="{2FFDF12B-5F09-4DB1-BB45-193C89281E70}" destId="{25E97A06-3A92-4BF3-AE21-D67099A82214}" srcOrd="0" destOrd="0" parTransId="{56572679-3B91-4AE6-8807-1D132BD0F34B}" sibTransId="{B4E49710-6A11-4E7B-AA06-3A38F7F27079}"/>
    <dgm:cxn modelId="{572D75AD-CB4C-40FD-8647-44B51DC7CEE2}" type="presOf" srcId="{EE8EB81D-EF20-4BEB-92E5-A9B199DD447C}" destId="{0EC251BD-FF9F-41E6-AF1B-8CF3208251AD}" srcOrd="0" destOrd="0" presId="urn:microsoft.com/office/officeart/2005/8/layout/hierarchy1"/>
    <dgm:cxn modelId="{0422A9AF-9456-4B99-8BAA-9D4BDC59BDF1}" type="presOf" srcId="{25E97A06-3A92-4BF3-AE21-D67099A82214}" destId="{6634A275-96CB-48DB-9FD1-C5A59CEF03C2}" srcOrd="0" destOrd="0" presId="urn:microsoft.com/office/officeart/2005/8/layout/hierarchy1"/>
    <dgm:cxn modelId="{7B09089B-CD8A-40E7-9D3A-D6472066C283}" type="presParOf" srcId="{4F4F32CF-28AC-428E-B94F-3086297701BF}" destId="{3BF249B4-4D05-48CC-AB64-F4B28EE19307}" srcOrd="0" destOrd="0" presId="urn:microsoft.com/office/officeart/2005/8/layout/hierarchy1"/>
    <dgm:cxn modelId="{EA9C8553-6BD5-4225-8A19-E2CB2D1A7227}" type="presParOf" srcId="{3BF249B4-4D05-48CC-AB64-F4B28EE19307}" destId="{C84D865F-3585-43F4-9239-BF4265D80E60}" srcOrd="0" destOrd="0" presId="urn:microsoft.com/office/officeart/2005/8/layout/hierarchy1"/>
    <dgm:cxn modelId="{39980438-2EC2-4D56-A399-2EB21C16F72F}" type="presParOf" srcId="{C84D865F-3585-43F4-9239-BF4265D80E60}" destId="{DE5FCE75-DA36-402B-AEF0-1F63EB4E7DA2}" srcOrd="0" destOrd="0" presId="urn:microsoft.com/office/officeart/2005/8/layout/hierarchy1"/>
    <dgm:cxn modelId="{51A6D4EA-353C-446D-974D-1273BCC27F55}" type="presParOf" srcId="{C84D865F-3585-43F4-9239-BF4265D80E60}" destId="{6634A275-96CB-48DB-9FD1-C5A59CEF03C2}" srcOrd="1" destOrd="0" presId="urn:microsoft.com/office/officeart/2005/8/layout/hierarchy1"/>
    <dgm:cxn modelId="{CE43CD92-57A6-4927-A20C-DBD289D29ABE}" type="presParOf" srcId="{3BF249B4-4D05-48CC-AB64-F4B28EE19307}" destId="{506E786F-079F-461E-A687-D4397226EE3F}" srcOrd="1" destOrd="0" presId="urn:microsoft.com/office/officeart/2005/8/layout/hierarchy1"/>
    <dgm:cxn modelId="{D281EBDD-802F-4A2D-8BE6-5D222C00476A}" type="presParOf" srcId="{506E786F-079F-461E-A687-D4397226EE3F}" destId="{0EC251BD-FF9F-41E6-AF1B-8CF3208251AD}" srcOrd="0" destOrd="0" presId="urn:microsoft.com/office/officeart/2005/8/layout/hierarchy1"/>
    <dgm:cxn modelId="{FD2871C3-61AB-497B-99EF-D3B40B3007A1}" type="presParOf" srcId="{506E786F-079F-461E-A687-D4397226EE3F}" destId="{2E3E45A1-D544-4E85-958F-E4284D5DC42F}" srcOrd="1" destOrd="0" presId="urn:microsoft.com/office/officeart/2005/8/layout/hierarchy1"/>
    <dgm:cxn modelId="{BC83E04C-4605-4155-93E1-FF30B6ED57E0}" type="presParOf" srcId="{2E3E45A1-D544-4E85-958F-E4284D5DC42F}" destId="{28223415-97BF-4A73-8E9F-568728DF890A}" srcOrd="0" destOrd="0" presId="urn:microsoft.com/office/officeart/2005/8/layout/hierarchy1"/>
    <dgm:cxn modelId="{C54CD34C-4758-4525-9DB9-1ABABD2082F4}" type="presParOf" srcId="{28223415-97BF-4A73-8E9F-568728DF890A}" destId="{D208334F-2F70-4078-925D-304D75E222B1}" srcOrd="0" destOrd="0" presId="urn:microsoft.com/office/officeart/2005/8/layout/hierarchy1"/>
    <dgm:cxn modelId="{0AFFE4F8-228B-49BC-AE26-C7581E9FADBF}" type="presParOf" srcId="{28223415-97BF-4A73-8E9F-568728DF890A}" destId="{0CD48CD8-9D49-4C62-9AC0-2ED951591685}" srcOrd="1" destOrd="0" presId="urn:microsoft.com/office/officeart/2005/8/layout/hierarchy1"/>
    <dgm:cxn modelId="{697FD215-FFBF-402C-993F-F2A545A2FBCC}" type="presParOf" srcId="{2E3E45A1-D544-4E85-958F-E4284D5DC42F}" destId="{B0D8D371-5B6F-4956-992C-C18BDFFB236D}" srcOrd="1" destOrd="0" presId="urn:microsoft.com/office/officeart/2005/8/layout/hierarchy1"/>
    <dgm:cxn modelId="{0F6EB4EE-82BD-4E30-AB77-78A0B2291670}" type="presParOf" srcId="{506E786F-079F-461E-A687-D4397226EE3F}" destId="{CA618B57-D8F8-4E82-89CB-CD3B15AD3AEC}" srcOrd="2" destOrd="0" presId="urn:microsoft.com/office/officeart/2005/8/layout/hierarchy1"/>
    <dgm:cxn modelId="{5EF33741-168A-4044-ADA8-9A076F79DD32}" type="presParOf" srcId="{506E786F-079F-461E-A687-D4397226EE3F}" destId="{7401DC84-E7B2-44CD-8262-A1AA4A7BA745}" srcOrd="3" destOrd="0" presId="urn:microsoft.com/office/officeart/2005/8/layout/hierarchy1"/>
    <dgm:cxn modelId="{1022DB33-1B46-4990-B341-32DBC5F5628F}" type="presParOf" srcId="{7401DC84-E7B2-44CD-8262-A1AA4A7BA745}" destId="{1640943A-53CC-4DE0-9E12-EFECAFFF310C}" srcOrd="0" destOrd="0" presId="urn:microsoft.com/office/officeart/2005/8/layout/hierarchy1"/>
    <dgm:cxn modelId="{964C6936-5FDA-4652-B56F-B3E11BA4DAFB}" type="presParOf" srcId="{1640943A-53CC-4DE0-9E12-EFECAFFF310C}" destId="{BA1408E4-6AAA-4704-A215-1955F34D8D55}" srcOrd="0" destOrd="0" presId="urn:microsoft.com/office/officeart/2005/8/layout/hierarchy1"/>
    <dgm:cxn modelId="{35745460-056A-4965-BD4D-E214C54BE018}" type="presParOf" srcId="{1640943A-53CC-4DE0-9E12-EFECAFFF310C}" destId="{50BC07B2-BE9B-4FC4-A9CD-33706856E47F}" srcOrd="1" destOrd="0" presId="urn:microsoft.com/office/officeart/2005/8/layout/hierarchy1"/>
    <dgm:cxn modelId="{B176479D-0E0A-4B05-AB0D-32194B1DAE9B}" type="presParOf" srcId="{7401DC84-E7B2-44CD-8262-A1AA4A7BA745}" destId="{11C91969-878C-4656-9E4F-30D4698ACD8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618B57-D8F8-4E82-89CB-CD3B15AD3AEC}">
      <dsp:nvSpPr>
        <dsp:cNvPr id="0" name=""/>
        <dsp:cNvSpPr/>
      </dsp:nvSpPr>
      <dsp:spPr>
        <a:xfrm>
          <a:off x="1546803" y="738482"/>
          <a:ext cx="710574" cy="338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452"/>
              </a:lnTo>
              <a:lnTo>
                <a:pt x="710574" y="230452"/>
              </a:lnTo>
              <a:lnTo>
                <a:pt x="710574" y="338168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C251BD-FF9F-41E6-AF1B-8CF3208251AD}">
      <dsp:nvSpPr>
        <dsp:cNvPr id="0" name=""/>
        <dsp:cNvSpPr/>
      </dsp:nvSpPr>
      <dsp:spPr>
        <a:xfrm>
          <a:off x="836229" y="738482"/>
          <a:ext cx="710574" cy="338168"/>
        </a:xfrm>
        <a:custGeom>
          <a:avLst/>
          <a:gdLst/>
          <a:ahLst/>
          <a:cxnLst/>
          <a:rect l="0" t="0" r="0" b="0"/>
          <a:pathLst>
            <a:path>
              <a:moveTo>
                <a:pt x="710574" y="0"/>
              </a:moveTo>
              <a:lnTo>
                <a:pt x="710574" y="230452"/>
              </a:lnTo>
              <a:lnTo>
                <a:pt x="0" y="230452"/>
              </a:lnTo>
              <a:lnTo>
                <a:pt x="0" y="338168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5FCE75-DA36-402B-AEF0-1F63EB4E7DA2}">
      <dsp:nvSpPr>
        <dsp:cNvPr id="0" name=""/>
        <dsp:cNvSpPr/>
      </dsp:nvSpPr>
      <dsp:spPr>
        <a:xfrm>
          <a:off x="965424" y="131"/>
          <a:ext cx="1162758" cy="73835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34A275-96CB-48DB-9FD1-C5A59CEF03C2}">
      <dsp:nvSpPr>
        <dsp:cNvPr id="0" name=""/>
        <dsp:cNvSpPr/>
      </dsp:nvSpPr>
      <dsp:spPr>
        <a:xfrm>
          <a:off x="1094620" y="122866"/>
          <a:ext cx="1162758" cy="738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FE</a:t>
          </a:r>
        </a:p>
      </dsp:txBody>
      <dsp:txXfrm>
        <a:off x="1116246" y="144492"/>
        <a:ext cx="1119506" cy="695099"/>
      </dsp:txXfrm>
    </dsp:sp>
    <dsp:sp modelId="{D208334F-2F70-4078-925D-304D75E222B1}">
      <dsp:nvSpPr>
        <dsp:cNvPr id="0" name=""/>
        <dsp:cNvSpPr/>
      </dsp:nvSpPr>
      <dsp:spPr>
        <a:xfrm>
          <a:off x="254850" y="1076651"/>
          <a:ext cx="1162758" cy="73835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D48CD8-9D49-4C62-9AC0-2ED951591685}">
      <dsp:nvSpPr>
        <dsp:cNvPr id="0" name=""/>
        <dsp:cNvSpPr/>
      </dsp:nvSpPr>
      <dsp:spPr>
        <a:xfrm>
          <a:off x="384045" y="1199387"/>
          <a:ext cx="1162758" cy="738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</a:t>
          </a:r>
        </a:p>
      </dsp:txBody>
      <dsp:txXfrm>
        <a:off x="405671" y="1221013"/>
        <a:ext cx="1119506" cy="695099"/>
      </dsp:txXfrm>
    </dsp:sp>
    <dsp:sp modelId="{BA1408E4-6AAA-4704-A215-1955F34D8D55}">
      <dsp:nvSpPr>
        <dsp:cNvPr id="0" name=""/>
        <dsp:cNvSpPr/>
      </dsp:nvSpPr>
      <dsp:spPr>
        <a:xfrm>
          <a:off x="1675999" y="1076651"/>
          <a:ext cx="1162758" cy="73835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C07B2-BE9B-4FC4-A9CD-33706856E47F}">
      <dsp:nvSpPr>
        <dsp:cNvPr id="0" name=""/>
        <dsp:cNvSpPr/>
      </dsp:nvSpPr>
      <dsp:spPr>
        <a:xfrm>
          <a:off x="1805194" y="1199387"/>
          <a:ext cx="1162758" cy="738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</a:t>
          </a:r>
        </a:p>
      </dsp:txBody>
      <dsp:txXfrm>
        <a:off x="1826820" y="1221013"/>
        <a:ext cx="1119506" cy="6950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618B57-D8F8-4E82-89CB-CD3B15AD3AEC}">
      <dsp:nvSpPr>
        <dsp:cNvPr id="0" name=""/>
        <dsp:cNvSpPr/>
      </dsp:nvSpPr>
      <dsp:spPr>
        <a:xfrm>
          <a:off x="1205698" y="824014"/>
          <a:ext cx="662963" cy="3155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011"/>
              </a:lnTo>
              <a:lnTo>
                <a:pt x="662963" y="215011"/>
              </a:lnTo>
              <a:lnTo>
                <a:pt x="662963" y="31551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C251BD-FF9F-41E6-AF1B-8CF3208251AD}">
      <dsp:nvSpPr>
        <dsp:cNvPr id="0" name=""/>
        <dsp:cNvSpPr/>
      </dsp:nvSpPr>
      <dsp:spPr>
        <a:xfrm>
          <a:off x="542734" y="824014"/>
          <a:ext cx="662963" cy="315510"/>
        </a:xfrm>
        <a:custGeom>
          <a:avLst/>
          <a:gdLst/>
          <a:ahLst/>
          <a:cxnLst/>
          <a:rect l="0" t="0" r="0" b="0"/>
          <a:pathLst>
            <a:path>
              <a:moveTo>
                <a:pt x="662963" y="0"/>
              </a:moveTo>
              <a:lnTo>
                <a:pt x="662963" y="215011"/>
              </a:lnTo>
              <a:lnTo>
                <a:pt x="0" y="215011"/>
              </a:lnTo>
              <a:lnTo>
                <a:pt x="0" y="31551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5FCE75-DA36-402B-AEF0-1F63EB4E7DA2}">
      <dsp:nvSpPr>
        <dsp:cNvPr id="0" name=""/>
        <dsp:cNvSpPr/>
      </dsp:nvSpPr>
      <dsp:spPr>
        <a:xfrm>
          <a:off x="663273" y="135134"/>
          <a:ext cx="1084850" cy="688879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34A275-96CB-48DB-9FD1-C5A59CEF03C2}">
      <dsp:nvSpPr>
        <dsp:cNvPr id="0" name=""/>
        <dsp:cNvSpPr/>
      </dsp:nvSpPr>
      <dsp:spPr>
        <a:xfrm>
          <a:off x="783811" y="249646"/>
          <a:ext cx="1084850" cy="6888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FE</a:t>
          </a:r>
        </a:p>
      </dsp:txBody>
      <dsp:txXfrm>
        <a:off x="803988" y="269823"/>
        <a:ext cx="1044496" cy="648525"/>
      </dsp:txXfrm>
    </dsp:sp>
    <dsp:sp modelId="{D208334F-2F70-4078-925D-304D75E222B1}">
      <dsp:nvSpPr>
        <dsp:cNvPr id="0" name=""/>
        <dsp:cNvSpPr/>
      </dsp:nvSpPr>
      <dsp:spPr>
        <a:xfrm>
          <a:off x="309" y="1139524"/>
          <a:ext cx="1084850" cy="68887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D48CD8-9D49-4C62-9AC0-2ED951591685}">
      <dsp:nvSpPr>
        <dsp:cNvPr id="0" name=""/>
        <dsp:cNvSpPr/>
      </dsp:nvSpPr>
      <dsp:spPr>
        <a:xfrm>
          <a:off x="120847" y="1254036"/>
          <a:ext cx="1084850" cy="68887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</a:t>
          </a:r>
        </a:p>
      </dsp:txBody>
      <dsp:txXfrm>
        <a:off x="141024" y="1274213"/>
        <a:ext cx="1044496" cy="648525"/>
      </dsp:txXfrm>
    </dsp:sp>
    <dsp:sp modelId="{BA1408E4-6AAA-4704-A215-1955F34D8D55}">
      <dsp:nvSpPr>
        <dsp:cNvPr id="0" name=""/>
        <dsp:cNvSpPr/>
      </dsp:nvSpPr>
      <dsp:spPr>
        <a:xfrm>
          <a:off x="1326236" y="1139524"/>
          <a:ext cx="1084850" cy="688879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C07B2-BE9B-4FC4-A9CD-33706856E47F}">
      <dsp:nvSpPr>
        <dsp:cNvPr id="0" name=""/>
        <dsp:cNvSpPr/>
      </dsp:nvSpPr>
      <dsp:spPr>
        <a:xfrm>
          <a:off x="1446775" y="1254036"/>
          <a:ext cx="1084850" cy="6888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</a:t>
          </a:r>
        </a:p>
      </dsp:txBody>
      <dsp:txXfrm>
        <a:off x="1466952" y="1274213"/>
        <a:ext cx="1044496" cy="6485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618B57-D8F8-4E82-89CB-CD3B15AD3AEC}">
      <dsp:nvSpPr>
        <dsp:cNvPr id="0" name=""/>
        <dsp:cNvSpPr/>
      </dsp:nvSpPr>
      <dsp:spPr>
        <a:xfrm>
          <a:off x="1205698" y="824014"/>
          <a:ext cx="662963" cy="3155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011"/>
              </a:lnTo>
              <a:lnTo>
                <a:pt x="662963" y="215011"/>
              </a:lnTo>
              <a:lnTo>
                <a:pt x="662963" y="31551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C251BD-FF9F-41E6-AF1B-8CF3208251AD}">
      <dsp:nvSpPr>
        <dsp:cNvPr id="0" name=""/>
        <dsp:cNvSpPr/>
      </dsp:nvSpPr>
      <dsp:spPr>
        <a:xfrm>
          <a:off x="542734" y="824014"/>
          <a:ext cx="662963" cy="315510"/>
        </a:xfrm>
        <a:custGeom>
          <a:avLst/>
          <a:gdLst/>
          <a:ahLst/>
          <a:cxnLst/>
          <a:rect l="0" t="0" r="0" b="0"/>
          <a:pathLst>
            <a:path>
              <a:moveTo>
                <a:pt x="662963" y="0"/>
              </a:moveTo>
              <a:lnTo>
                <a:pt x="662963" y="215011"/>
              </a:lnTo>
              <a:lnTo>
                <a:pt x="0" y="215011"/>
              </a:lnTo>
              <a:lnTo>
                <a:pt x="0" y="31551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5FCE75-DA36-402B-AEF0-1F63EB4E7DA2}">
      <dsp:nvSpPr>
        <dsp:cNvPr id="0" name=""/>
        <dsp:cNvSpPr/>
      </dsp:nvSpPr>
      <dsp:spPr>
        <a:xfrm>
          <a:off x="663273" y="135134"/>
          <a:ext cx="1084850" cy="688879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34A275-96CB-48DB-9FD1-C5A59CEF03C2}">
      <dsp:nvSpPr>
        <dsp:cNvPr id="0" name=""/>
        <dsp:cNvSpPr/>
      </dsp:nvSpPr>
      <dsp:spPr>
        <a:xfrm>
          <a:off x="783811" y="249646"/>
          <a:ext cx="1084850" cy="688879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FE</a:t>
          </a:r>
        </a:p>
      </dsp:txBody>
      <dsp:txXfrm>
        <a:off x="803988" y="269823"/>
        <a:ext cx="1044496" cy="648525"/>
      </dsp:txXfrm>
    </dsp:sp>
    <dsp:sp modelId="{D208334F-2F70-4078-925D-304D75E222B1}">
      <dsp:nvSpPr>
        <dsp:cNvPr id="0" name=""/>
        <dsp:cNvSpPr/>
      </dsp:nvSpPr>
      <dsp:spPr>
        <a:xfrm>
          <a:off x="309" y="1139524"/>
          <a:ext cx="1084850" cy="688879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D48CD8-9D49-4C62-9AC0-2ED951591685}">
      <dsp:nvSpPr>
        <dsp:cNvPr id="0" name=""/>
        <dsp:cNvSpPr/>
      </dsp:nvSpPr>
      <dsp:spPr>
        <a:xfrm>
          <a:off x="120847" y="1254036"/>
          <a:ext cx="1084850" cy="6888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</a:t>
          </a:r>
        </a:p>
      </dsp:txBody>
      <dsp:txXfrm>
        <a:off x="141024" y="1274213"/>
        <a:ext cx="1044496" cy="648525"/>
      </dsp:txXfrm>
    </dsp:sp>
    <dsp:sp modelId="{BA1408E4-6AAA-4704-A215-1955F34D8D55}">
      <dsp:nvSpPr>
        <dsp:cNvPr id="0" name=""/>
        <dsp:cNvSpPr/>
      </dsp:nvSpPr>
      <dsp:spPr>
        <a:xfrm>
          <a:off x="1326236" y="1139524"/>
          <a:ext cx="1084850" cy="68887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C07B2-BE9B-4FC4-A9CD-33706856E47F}">
      <dsp:nvSpPr>
        <dsp:cNvPr id="0" name=""/>
        <dsp:cNvSpPr/>
      </dsp:nvSpPr>
      <dsp:spPr>
        <a:xfrm>
          <a:off x="1446775" y="1254036"/>
          <a:ext cx="1084850" cy="68887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</a:t>
          </a:r>
        </a:p>
      </dsp:txBody>
      <dsp:txXfrm>
        <a:off x="1466952" y="1274213"/>
        <a:ext cx="1044496" cy="6485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618B57-D8F8-4E82-89CB-CD3B15AD3AEC}">
      <dsp:nvSpPr>
        <dsp:cNvPr id="0" name=""/>
        <dsp:cNvSpPr/>
      </dsp:nvSpPr>
      <dsp:spPr>
        <a:xfrm>
          <a:off x="1205698" y="824014"/>
          <a:ext cx="662963" cy="3155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011"/>
              </a:lnTo>
              <a:lnTo>
                <a:pt x="662963" y="215011"/>
              </a:lnTo>
              <a:lnTo>
                <a:pt x="662963" y="31551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C251BD-FF9F-41E6-AF1B-8CF3208251AD}">
      <dsp:nvSpPr>
        <dsp:cNvPr id="0" name=""/>
        <dsp:cNvSpPr/>
      </dsp:nvSpPr>
      <dsp:spPr>
        <a:xfrm>
          <a:off x="542734" y="824014"/>
          <a:ext cx="662963" cy="315510"/>
        </a:xfrm>
        <a:custGeom>
          <a:avLst/>
          <a:gdLst/>
          <a:ahLst/>
          <a:cxnLst/>
          <a:rect l="0" t="0" r="0" b="0"/>
          <a:pathLst>
            <a:path>
              <a:moveTo>
                <a:pt x="662963" y="0"/>
              </a:moveTo>
              <a:lnTo>
                <a:pt x="662963" y="215011"/>
              </a:lnTo>
              <a:lnTo>
                <a:pt x="0" y="215011"/>
              </a:lnTo>
              <a:lnTo>
                <a:pt x="0" y="315510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5FCE75-DA36-402B-AEF0-1F63EB4E7DA2}">
      <dsp:nvSpPr>
        <dsp:cNvPr id="0" name=""/>
        <dsp:cNvSpPr/>
      </dsp:nvSpPr>
      <dsp:spPr>
        <a:xfrm>
          <a:off x="663273" y="135134"/>
          <a:ext cx="1084850" cy="688879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34A275-96CB-48DB-9FD1-C5A59CEF03C2}">
      <dsp:nvSpPr>
        <dsp:cNvPr id="0" name=""/>
        <dsp:cNvSpPr/>
      </dsp:nvSpPr>
      <dsp:spPr>
        <a:xfrm>
          <a:off x="783811" y="249646"/>
          <a:ext cx="1084850" cy="6888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FE</a:t>
          </a:r>
        </a:p>
      </dsp:txBody>
      <dsp:txXfrm>
        <a:off x="803988" y="269823"/>
        <a:ext cx="1044496" cy="648525"/>
      </dsp:txXfrm>
    </dsp:sp>
    <dsp:sp modelId="{D208334F-2F70-4078-925D-304D75E222B1}">
      <dsp:nvSpPr>
        <dsp:cNvPr id="0" name=""/>
        <dsp:cNvSpPr/>
      </dsp:nvSpPr>
      <dsp:spPr>
        <a:xfrm>
          <a:off x="309" y="1139524"/>
          <a:ext cx="1084850" cy="688879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D48CD8-9D49-4C62-9AC0-2ED951591685}">
      <dsp:nvSpPr>
        <dsp:cNvPr id="0" name=""/>
        <dsp:cNvSpPr/>
      </dsp:nvSpPr>
      <dsp:spPr>
        <a:xfrm>
          <a:off x="120847" y="1254036"/>
          <a:ext cx="1084850" cy="688879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</a:t>
          </a:r>
        </a:p>
      </dsp:txBody>
      <dsp:txXfrm>
        <a:off x="141024" y="1274213"/>
        <a:ext cx="1044496" cy="648525"/>
      </dsp:txXfrm>
    </dsp:sp>
    <dsp:sp modelId="{BA1408E4-6AAA-4704-A215-1955F34D8D55}">
      <dsp:nvSpPr>
        <dsp:cNvPr id="0" name=""/>
        <dsp:cNvSpPr/>
      </dsp:nvSpPr>
      <dsp:spPr>
        <a:xfrm>
          <a:off x="1326236" y="1139524"/>
          <a:ext cx="1084850" cy="68887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C07B2-BE9B-4FC4-A9CD-33706856E47F}">
      <dsp:nvSpPr>
        <dsp:cNvPr id="0" name=""/>
        <dsp:cNvSpPr/>
      </dsp:nvSpPr>
      <dsp:spPr>
        <a:xfrm>
          <a:off x="1446775" y="1254036"/>
          <a:ext cx="1084850" cy="68887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</a:t>
          </a:r>
        </a:p>
      </dsp:txBody>
      <dsp:txXfrm>
        <a:off x="1466952" y="1274213"/>
        <a:ext cx="1044496" cy="6485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400E2-8CC9-4E66-A270-6E87AC4621D3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7F513-8932-465F-9ED3-23B93C781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291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1EF71-A173-405D-B783-715ADC7251B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81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1" indent="-171450" algn="l" defTabSz="914400" rtl="0" eaLnBrk="1" latinLnBrk="0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1EF71-A173-405D-B783-715ADC7251B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740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D143C-DC7A-3F4C-2138-A00B582D6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A1EC40-C88B-9958-3B57-FE1BEC3D90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090862-1759-F586-A1E3-F7B45E2DA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1" indent="-171450" algn="l" defTabSz="914400" rtl="0" eaLnBrk="1" latinLnBrk="0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930FA-37D1-74BE-2B59-165D1843D2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1EF71-A173-405D-B783-715ADC7251B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544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BA3E3-2220-D1F0-5C26-16E9F0031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D4A837-9323-814C-D514-74A9648CB1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A9DA83-AE64-1E63-8D6D-2DE599C8D0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1" indent="-171450" algn="l" defTabSz="914400" rtl="0" eaLnBrk="1" latinLnBrk="0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E4965-0756-0D22-F505-9E6F178F2B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1EF71-A173-405D-B783-715ADC7251B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41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1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1EF71-A173-405D-B783-715ADC7251B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07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7F513-8932-465F-9ED3-23B93C781ED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106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77A9E-2BF3-0113-2268-561C0EBCB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031644-BAF0-BC19-EE1B-9160FF0DD9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AB5832-E0F4-CAAA-FF8B-FA177F627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7D53B-513A-C47E-B512-2812DD7152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7F513-8932-465F-9ED3-23B93C781ED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776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3602038"/>
            <a:ext cx="10795517" cy="1655762"/>
          </a:xfrm>
        </p:spPr>
        <p:txBody>
          <a:bodyPr lIns="822960"/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 flipH="1">
            <a:off x="-1084357" y="-130629"/>
            <a:ext cx="14941080" cy="9495913"/>
          </a:xfrm>
          <a:prstGeom prst="rect">
            <a:avLst/>
          </a:prstGeom>
          <a:blipFill dpi="0" rotWithShape="1">
            <a:blip r:embed="rId3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614192"/>
            <a:ext cx="11131420" cy="1830453"/>
          </a:xfrm>
          <a:noFill/>
          <a:ln>
            <a:noFill/>
          </a:ln>
        </p:spPr>
        <p:txBody>
          <a:bodyPr lIns="822960" tIns="91440" rIns="91440" bIns="0" anchor="b"/>
          <a:lstStyle>
            <a:lvl1pPr algn="l">
              <a:defRPr sz="6000" b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053" y="5822529"/>
            <a:ext cx="1704392" cy="688032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3478902"/>
            <a:ext cx="9627053" cy="326182"/>
          </a:xfrm>
          <a:prstGeom prst="rect">
            <a:avLst/>
          </a:prstGeom>
          <a:blipFill dpi="0" rotWithShape="1">
            <a:blip r:embed="rId5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1225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07911"/>
            <a:ext cx="9086850" cy="877078"/>
          </a:xfrm>
        </p:spPr>
        <p:txBody>
          <a:bodyPr rIns="914400">
            <a:normAutofit/>
          </a:bodyPr>
          <a:lstStyle>
            <a:lvl1pPr>
              <a:defRPr sz="3600" b="0"/>
            </a:lvl1pPr>
          </a:lstStyle>
          <a:p>
            <a:r>
              <a:rPr lang="en-US" dirty="0"/>
              <a:t>CLICK TO EDIT </a:t>
            </a:r>
            <a:r>
              <a:rPr lang="sr-Latn-RS" dirty="0"/>
              <a:t>SLIDE</a:t>
            </a:r>
            <a:r>
              <a:rPr lang="en-US" dirty="0"/>
              <a:t>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5726" y="1782147"/>
            <a:ext cx="11654323" cy="41890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</a:t>
            </a:r>
            <a:r>
              <a:rPr lang="sr-Latn-RS" dirty="0"/>
              <a:t>slide content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5727" y="6339892"/>
            <a:ext cx="2743200" cy="365125"/>
          </a:xfrm>
        </p:spPr>
        <p:txBody>
          <a:bodyPr/>
          <a:lstStyle/>
          <a:p>
            <a:fld id="{6F3B038B-A923-4761-9AED-DE1E8F60A36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86850" y="6339891"/>
            <a:ext cx="2743200" cy="365125"/>
          </a:xfrm>
        </p:spPr>
        <p:txBody>
          <a:bodyPr/>
          <a:lstStyle/>
          <a:p>
            <a:fld id="{6E3CB750-CF8E-4610-B809-5445B7BB34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657" y="403401"/>
            <a:ext cx="1704392" cy="68803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199494"/>
            <a:ext cx="5626360" cy="339725"/>
          </a:xfrm>
          <a:solidFill>
            <a:schemeClr val="bg1">
              <a:lumMod val="65000"/>
            </a:schemeClr>
          </a:solidFill>
        </p:spPr>
        <p:txBody>
          <a:bodyPr lIns="182880" tIns="64008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  <a:r>
              <a:rPr lang="sr-Latn-RS" dirty="0"/>
              <a:t>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155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5685" y="475352"/>
            <a:ext cx="9086850" cy="395398"/>
          </a:xfrm>
          <a:noFill/>
        </p:spPr>
        <p:txBody>
          <a:bodyPr rIns="914400">
            <a:normAutofit/>
          </a:bodyPr>
          <a:lstStyle>
            <a:lvl1pPr>
              <a:defRPr sz="3600" b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r>
              <a:rPr lang="sr-Latn-RS" dirty="0"/>
              <a:t>SLIDE</a:t>
            </a:r>
            <a:r>
              <a:rPr lang="en-US" dirty="0"/>
              <a:t>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5684" y="1782147"/>
            <a:ext cx="11514365" cy="4189008"/>
          </a:xfrm>
        </p:spPr>
        <p:txBody>
          <a:bodyPr lIns="182880"/>
          <a:lstStyle>
            <a:lvl1pPr marL="228600" indent="-228600">
              <a:buFontTx/>
              <a:buBlip>
                <a:blip r:embed="rId3"/>
              </a:buBlip>
              <a:defRPr sz="2400"/>
            </a:lvl1pPr>
            <a:lvl2pPr marL="685800" indent="-228600">
              <a:buFontTx/>
              <a:buBlip>
                <a:blip r:embed="rId3"/>
              </a:buBlip>
              <a:defRPr sz="1800"/>
            </a:lvl2pPr>
            <a:lvl3pPr marL="1143000" indent="-228600">
              <a:buFontTx/>
              <a:buBlip>
                <a:blip r:embed="rId3"/>
              </a:buBlip>
              <a:defRPr sz="1600"/>
            </a:lvl3pPr>
            <a:lvl4pPr marL="1600200" indent="-228600">
              <a:buFontTx/>
              <a:buBlip>
                <a:blip r:embed="rId3"/>
              </a:buBlip>
              <a:defRPr sz="1600"/>
            </a:lvl4pPr>
            <a:lvl5pPr marL="2057400" indent="-228600">
              <a:buFontTx/>
              <a:buBlip>
                <a:blip r:embed="rId3"/>
              </a:buBlip>
              <a:defRPr sz="1600"/>
            </a:lvl5pPr>
          </a:lstStyle>
          <a:p>
            <a:pPr lvl="0"/>
            <a:r>
              <a:rPr lang="en-US" dirty="0"/>
              <a:t>Click to edit </a:t>
            </a:r>
            <a:r>
              <a:rPr lang="sr-Latn-RS" dirty="0"/>
              <a:t>slide content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5727" y="6339892"/>
            <a:ext cx="2743200" cy="365125"/>
          </a:xfrm>
        </p:spPr>
        <p:txBody>
          <a:bodyPr/>
          <a:lstStyle/>
          <a:p>
            <a:fld id="{6F3B038B-A923-4761-9AED-DE1E8F60A36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86850" y="6339891"/>
            <a:ext cx="2743200" cy="365125"/>
          </a:xfrm>
        </p:spPr>
        <p:txBody>
          <a:bodyPr/>
          <a:lstStyle/>
          <a:p>
            <a:fld id="{6E3CB750-CF8E-4610-B809-5445B7BB34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657" y="294401"/>
            <a:ext cx="1704392" cy="68803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1076466"/>
            <a:ext cx="9627053" cy="326182"/>
          </a:xfrm>
          <a:prstGeom prst="rect">
            <a:avLst/>
          </a:prstGeom>
          <a:blipFill dpi="0" rotWithShape="1">
            <a:blip r:embed="rId5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71422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5685" y="475352"/>
            <a:ext cx="9086850" cy="395398"/>
          </a:xfrm>
          <a:noFill/>
        </p:spPr>
        <p:txBody>
          <a:bodyPr rIns="914400">
            <a:normAutofit/>
          </a:bodyPr>
          <a:lstStyle>
            <a:lvl1pPr>
              <a:defRPr sz="3600" b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r>
              <a:rPr lang="sr-Latn-RS" dirty="0"/>
              <a:t>SLIDE</a:t>
            </a:r>
            <a:r>
              <a:rPr lang="en-US" dirty="0"/>
              <a:t>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5684" y="1782147"/>
            <a:ext cx="11514365" cy="4189008"/>
          </a:xfrm>
        </p:spPr>
        <p:txBody>
          <a:bodyPr lIns="182880"/>
          <a:lstStyle>
            <a:lvl1pPr marL="228600" indent="-228600">
              <a:buFontTx/>
              <a:buBlip>
                <a:blip r:embed="rId3"/>
              </a:buBlip>
              <a:defRPr sz="2400"/>
            </a:lvl1pPr>
            <a:lvl2pPr marL="685800" indent="-228600">
              <a:buFontTx/>
              <a:buBlip>
                <a:blip r:embed="rId3"/>
              </a:buBlip>
              <a:defRPr sz="1800"/>
            </a:lvl2pPr>
            <a:lvl3pPr marL="1143000" indent="-228600">
              <a:buFontTx/>
              <a:buBlip>
                <a:blip r:embed="rId3"/>
              </a:buBlip>
              <a:defRPr sz="1600"/>
            </a:lvl3pPr>
            <a:lvl4pPr marL="1600200" indent="-228600">
              <a:buFontTx/>
              <a:buBlip>
                <a:blip r:embed="rId3"/>
              </a:buBlip>
              <a:defRPr sz="1600"/>
            </a:lvl4pPr>
            <a:lvl5pPr marL="2057400" indent="-228600">
              <a:buFontTx/>
              <a:buBlip>
                <a:blip r:embed="rId3"/>
              </a:buBlip>
              <a:defRPr sz="1600"/>
            </a:lvl5pPr>
          </a:lstStyle>
          <a:p>
            <a:pPr lvl="0"/>
            <a:r>
              <a:rPr lang="en-US" dirty="0"/>
              <a:t>Click to edit </a:t>
            </a:r>
            <a:r>
              <a:rPr lang="sr-Latn-RS" dirty="0"/>
              <a:t>slide content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5727" y="6339892"/>
            <a:ext cx="2743200" cy="365125"/>
          </a:xfrm>
        </p:spPr>
        <p:txBody>
          <a:bodyPr/>
          <a:lstStyle/>
          <a:p>
            <a:fld id="{6F3B038B-A923-4761-9AED-DE1E8F60A36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86850" y="6339891"/>
            <a:ext cx="2743200" cy="365125"/>
          </a:xfrm>
        </p:spPr>
        <p:txBody>
          <a:bodyPr/>
          <a:lstStyle/>
          <a:p>
            <a:fld id="{6E3CB750-CF8E-4610-B809-5445B7BB34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657" y="403401"/>
            <a:ext cx="1704392" cy="68803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15689" y="870750"/>
            <a:ext cx="5626360" cy="262725"/>
          </a:xfrm>
          <a:noFill/>
        </p:spPr>
        <p:txBody>
          <a:bodyPr lIns="182880" tIns="64008" bIns="0">
            <a:normAutofit/>
          </a:bodyPr>
          <a:lstStyle>
            <a:lvl1pPr marL="0" indent="0">
              <a:buNone/>
              <a:defRPr sz="1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  <a:r>
              <a:rPr lang="sr-Latn-RS" dirty="0"/>
              <a:t> SLIDE SUBTITLE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-1" y="475352"/>
            <a:ext cx="315685" cy="658123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2749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H="1">
            <a:off x="-1084357" y="-130629"/>
            <a:ext cx="14941080" cy="9495913"/>
          </a:xfrm>
          <a:prstGeom prst="rect">
            <a:avLst/>
          </a:prstGeom>
          <a:blipFill dpi="0" rotWithShape="1">
            <a:blip r:embed="rId3" cstate="print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614192"/>
            <a:ext cx="11131420" cy="1830453"/>
          </a:xfrm>
          <a:noFill/>
          <a:ln>
            <a:noFill/>
          </a:ln>
        </p:spPr>
        <p:txBody>
          <a:bodyPr lIns="822960" tIns="91440" rIns="91440" bIns="0" anchor="b"/>
          <a:lstStyle>
            <a:lvl1pPr algn="l">
              <a:defRPr sz="6000" b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3602038"/>
            <a:ext cx="10795517" cy="1655762"/>
          </a:xfrm>
        </p:spPr>
        <p:txBody>
          <a:bodyPr lIns="822960"/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053" y="5822529"/>
            <a:ext cx="1704392" cy="688032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3478902"/>
            <a:ext cx="9627053" cy="326182"/>
          </a:xfrm>
          <a:prstGeom prst="rect">
            <a:avLst/>
          </a:prstGeom>
          <a:blipFill dpi="0" rotWithShape="1">
            <a:blip r:embed="rId5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73189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07911"/>
            <a:ext cx="9086850" cy="877078"/>
          </a:xfrm>
        </p:spPr>
        <p:txBody>
          <a:bodyPr rIns="914400">
            <a:normAutofit/>
          </a:bodyPr>
          <a:lstStyle>
            <a:lvl1pPr>
              <a:defRPr sz="3600" b="0"/>
            </a:lvl1pPr>
          </a:lstStyle>
          <a:p>
            <a:r>
              <a:rPr lang="en-US" dirty="0"/>
              <a:t>CLICK TO EDIT </a:t>
            </a:r>
            <a:r>
              <a:rPr lang="sr-Latn-RS" dirty="0"/>
              <a:t>SLIDE</a:t>
            </a:r>
            <a:r>
              <a:rPr lang="en-US" dirty="0"/>
              <a:t>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5726" y="1782147"/>
            <a:ext cx="11654323" cy="41890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</a:t>
            </a:r>
            <a:r>
              <a:rPr lang="sr-Latn-RS" dirty="0"/>
              <a:t>slide content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5727" y="6339892"/>
            <a:ext cx="2743200" cy="365125"/>
          </a:xfrm>
        </p:spPr>
        <p:txBody>
          <a:bodyPr/>
          <a:lstStyle/>
          <a:p>
            <a:fld id="{6F3B038B-A923-4761-9AED-DE1E8F60A36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86850" y="6339891"/>
            <a:ext cx="2743200" cy="365125"/>
          </a:xfrm>
        </p:spPr>
        <p:txBody>
          <a:bodyPr/>
          <a:lstStyle/>
          <a:p>
            <a:fld id="{6E3CB750-CF8E-4610-B809-5445B7BB34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657" y="403401"/>
            <a:ext cx="1704392" cy="68803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199494"/>
            <a:ext cx="5626360" cy="339725"/>
          </a:xfrm>
          <a:solidFill>
            <a:schemeClr val="bg1">
              <a:lumMod val="65000"/>
            </a:schemeClr>
          </a:solidFill>
        </p:spPr>
        <p:txBody>
          <a:bodyPr lIns="182880" tIns="64008">
            <a:normAutofit/>
          </a:bodyPr>
          <a:lstStyle>
            <a:lvl1pPr marL="0" indent="0">
              <a:buNone/>
              <a:defRPr sz="1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  <a:r>
              <a:rPr lang="sr-Latn-RS" dirty="0"/>
              <a:t>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289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5685" y="475352"/>
            <a:ext cx="9086850" cy="395398"/>
          </a:xfrm>
          <a:noFill/>
        </p:spPr>
        <p:txBody>
          <a:bodyPr rIns="914400">
            <a:normAutofit/>
          </a:bodyPr>
          <a:lstStyle>
            <a:lvl1pPr>
              <a:defRPr sz="3600" b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r>
              <a:rPr lang="sr-Latn-RS" dirty="0"/>
              <a:t>SLIDE</a:t>
            </a:r>
            <a:r>
              <a:rPr lang="en-US" dirty="0"/>
              <a:t>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5684" y="1782147"/>
            <a:ext cx="11514365" cy="4189008"/>
          </a:xfrm>
        </p:spPr>
        <p:txBody>
          <a:bodyPr lIns="182880"/>
          <a:lstStyle>
            <a:lvl1pPr marL="228600" indent="-228600">
              <a:buFontTx/>
              <a:buBlip>
                <a:blip r:embed="rId3"/>
              </a:buBlip>
              <a:defRPr sz="2400"/>
            </a:lvl1pPr>
            <a:lvl2pPr marL="685800" indent="-228600">
              <a:buFontTx/>
              <a:buBlip>
                <a:blip r:embed="rId3"/>
              </a:buBlip>
              <a:defRPr sz="1800"/>
            </a:lvl2pPr>
            <a:lvl3pPr marL="1143000" indent="-228600">
              <a:buFontTx/>
              <a:buBlip>
                <a:blip r:embed="rId3"/>
              </a:buBlip>
              <a:defRPr sz="1600"/>
            </a:lvl3pPr>
            <a:lvl4pPr marL="1600200" indent="-228600">
              <a:buFontTx/>
              <a:buBlip>
                <a:blip r:embed="rId3"/>
              </a:buBlip>
              <a:defRPr sz="1600"/>
            </a:lvl4pPr>
            <a:lvl5pPr marL="2057400" indent="-228600">
              <a:buFontTx/>
              <a:buBlip>
                <a:blip r:embed="rId3"/>
              </a:buBlip>
              <a:defRPr sz="1600"/>
            </a:lvl5pPr>
          </a:lstStyle>
          <a:p>
            <a:pPr lvl="0"/>
            <a:r>
              <a:rPr lang="en-US" dirty="0"/>
              <a:t>Click to edit </a:t>
            </a:r>
            <a:r>
              <a:rPr lang="sr-Latn-RS" dirty="0"/>
              <a:t>slide content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5727" y="6339892"/>
            <a:ext cx="2743200" cy="365125"/>
          </a:xfrm>
        </p:spPr>
        <p:txBody>
          <a:bodyPr/>
          <a:lstStyle/>
          <a:p>
            <a:fld id="{6F3B038B-A923-4761-9AED-DE1E8F60A367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86850" y="6339891"/>
            <a:ext cx="2743200" cy="365125"/>
          </a:xfrm>
        </p:spPr>
        <p:txBody>
          <a:bodyPr/>
          <a:lstStyle/>
          <a:p>
            <a:fld id="{6E3CB750-CF8E-4610-B809-5445B7BB34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657" y="294401"/>
            <a:ext cx="1704392" cy="68803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1076466"/>
            <a:ext cx="9627053" cy="326182"/>
          </a:xfrm>
          <a:prstGeom prst="rect">
            <a:avLst/>
          </a:prstGeom>
          <a:blipFill dpi="0" rotWithShape="1">
            <a:blip r:embed="rId5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215691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320675"/>
            <a:ext cx="9086850" cy="864313"/>
          </a:xfrm>
          <a:prstGeom prst="rect">
            <a:avLst/>
          </a:prstGeom>
          <a:solidFill>
            <a:srgbClr val="0072BC"/>
          </a:solidFill>
        </p:spPr>
        <p:txBody>
          <a:bodyPr vert="horz" lIns="182880" tIns="91440" rIns="1188720" bIns="45720" rtlCol="0" anchor="ctr">
            <a:normAutofit/>
          </a:bodyPr>
          <a:lstStyle/>
          <a:p>
            <a:r>
              <a:rPr lang="en-US" dirty="0"/>
              <a:t>CLICK TO EDIT </a:t>
            </a:r>
            <a:r>
              <a:rPr lang="sr-Latn-RS" dirty="0"/>
              <a:t>SLIDE</a:t>
            </a:r>
            <a:r>
              <a:rPr lang="en-US" dirty="0"/>
              <a:t>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47754"/>
            <a:ext cx="11672596" cy="4351338"/>
          </a:xfrm>
          <a:prstGeom prst="rect">
            <a:avLst/>
          </a:prstGeom>
        </p:spPr>
        <p:txBody>
          <a:bodyPr vert="horz" lIns="18288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404" y="63499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F3B038B-A923-4761-9AED-DE1E8F60A367}" type="datetimeFigureOut">
              <a:rPr lang="en-US" smtClean="0"/>
              <a:pPr/>
              <a:t>5/19/2025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29396" y="6349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E3CB750-CF8E-4610-B809-5445B7BB34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91196" y="2555875"/>
            <a:ext cx="4100804" cy="4302125"/>
          </a:xfrm>
          <a:prstGeom prst="rect">
            <a:avLst/>
          </a:prstGeom>
          <a:blipFill dpi="0" rotWithShape="1">
            <a:blip r:embed="rId7" cstate="print">
              <a:alphaModFix amt="35000"/>
            </a:blip>
            <a:srcRect/>
            <a:tile tx="63500" ty="2794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0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8"/>
        </a:buBlip>
        <a:defRPr sz="2800" b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8"/>
        </a:buBlip>
        <a:defRPr sz="2400" b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8"/>
        </a:buBlip>
        <a:defRPr sz="2000" b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8"/>
        </a:buBlip>
        <a:defRPr sz="1800" b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8"/>
        </a:buBlip>
        <a:defRPr sz="1800" b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320675"/>
            <a:ext cx="9086850" cy="864313"/>
          </a:xfrm>
          <a:prstGeom prst="rect">
            <a:avLst/>
          </a:prstGeom>
          <a:solidFill>
            <a:srgbClr val="0072BC"/>
          </a:solidFill>
        </p:spPr>
        <p:txBody>
          <a:bodyPr vert="horz" lIns="182880" tIns="91440" rIns="1188720" bIns="45720" rtlCol="0" anchor="ctr">
            <a:normAutofit/>
          </a:bodyPr>
          <a:lstStyle/>
          <a:p>
            <a:r>
              <a:rPr lang="en-US" dirty="0"/>
              <a:t>CLICK TO EDIT </a:t>
            </a:r>
            <a:r>
              <a:rPr lang="sr-Latn-RS" dirty="0"/>
              <a:t>SLIDE</a:t>
            </a:r>
            <a:r>
              <a:rPr lang="en-US" dirty="0"/>
              <a:t>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47754"/>
            <a:ext cx="11672596" cy="4351338"/>
          </a:xfrm>
          <a:prstGeom prst="rect">
            <a:avLst/>
          </a:prstGeom>
        </p:spPr>
        <p:txBody>
          <a:bodyPr vert="horz" lIns="18288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404" y="63499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F3B038B-A923-4761-9AED-DE1E8F60A367}" type="datetimeFigureOut">
              <a:rPr lang="en-US" smtClean="0"/>
              <a:pPr/>
              <a:t>5/19/2025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29396" y="63499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6E3CB750-CF8E-4610-B809-5445B7BB34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91196" y="2555875"/>
            <a:ext cx="4100804" cy="4302125"/>
          </a:xfrm>
          <a:prstGeom prst="rect">
            <a:avLst/>
          </a:prstGeom>
          <a:blipFill dpi="0" rotWithShape="1">
            <a:blip r:embed="rId6" cstate="print">
              <a:alphaModFix amt="35000"/>
            </a:blip>
            <a:srcRect/>
            <a:tile tx="63500" ty="27940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9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7"/>
        </a:buBlip>
        <a:defRPr sz="2800" b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7"/>
        </a:buBlip>
        <a:defRPr sz="2400" b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7"/>
        </a:buBlip>
        <a:defRPr sz="2000" b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7"/>
        </a:buBlip>
        <a:defRPr sz="1800" b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7"/>
        </a:buBlip>
        <a:defRPr sz="1800" b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atarina.stankovic@pupin.r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://www.freepik.com/" TargetMode="Externa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hestia-eu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s23031444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image" Target="../media/image8.png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rdis.europa.eu/project/id/957391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jmsy.2024.07.01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jmsy.2024.07.015" TargetMode="Externa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hyperlink" Target="https://innovation-radar.ec.europa.eu/innovator/999940991" TargetMode="External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3233/FAIA241069" TargetMode="External"/><Relationship Id="rId11" Type="http://schemas.openxmlformats.org/officeDocument/2006/relationships/image" Target="../media/image68.png"/><Relationship Id="rId5" Type="http://schemas.openxmlformats.org/officeDocument/2006/relationships/hyperlink" Target="https://doi.org/10.3390/electronics10060693" TargetMode="External"/><Relationship Id="rId10" Type="http://schemas.openxmlformats.org/officeDocument/2006/relationships/image" Target="../media/image67.png"/><Relationship Id="rId4" Type="http://schemas.openxmlformats.org/officeDocument/2006/relationships/hyperlink" Target="https://project-sinergy.org/Innovative-solutions" TargetMode="External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Katarina.stankovic@pupin.rs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s://echo-euproject.e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36438"/>
            <a:ext cx="10795517" cy="2065600"/>
          </a:xfrm>
        </p:spPr>
        <p:txBody>
          <a:bodyPr>
            <a:normAutofit fontScale="90000"/>
          </a:bodyPr>
          <a:lstStyle/>
          <a:p>
            <a:br>
              <a:rPr lang="en-US" sz="5700" dirty="0"/>
            </a:br>
            <a:r>
              <a:rPr lang="en-GB" sz="5700" dirty="0"/>
              <a:t>From Theory to Practice: </a:t>
            </a:r>
            <a:br>
              <a:rPr lang="en-GB" sz="5700" dirty="0"/>
            </a:br>
            <a:r>
              <a:rPr lang="en-GB" sz="5700" dirty="0"/>
              <a:t>AI Applications in Multiple Sectors by the Institute Mihajlo Pupin</a:t>
            </a:r>
            <a:endParaRPr lang="en-US" sz="5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02037"/>
            <a:ext cx="10795517" cy="242728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800" b="1" dirty="0"/>
              <a:t>EuroCC4SEE Workshop in Belgrade, May 21</a:t>
            </a:r>
            <a:r>
              <a:rPr lang="en-GB" sz="1800" b="1" baseline="30000" dirty="0"/>
              <a:t>st</a:t>
            </a:r>
            <a:r>
              <a:rPr lang="en-GB" sz="1800" b="1" dirty="0"/>
              <a:t>, 2025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16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16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800" dirty="0"/>
              <a:t>Katarina </a:t>
            </a:r>
            <a:r>
              <a:rPr lang="en-GB" sz="1800" dirty="0" err="1"/>
              <a:t>Stankovi</a:t>
            </a:r>
            <a:r>
              <a:rPr lang="sr-Latn-RS" sz="1800" dirty="0"/>
              <a:t>ć</a:t>
            </a:r>
            <a:r>
              <a:rPr lang="en-US" sz="1800" dirty="0"/>
              <a:t>, </a:t>
            </a:r>
            <a:r>
              <a:rPr lang="sr-Latn-RS" sz="1800" dirty="0"/>
              <a:t>MSc EE &amp; CS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sr-Latn-RS" sz="1800" dirty="0"/>
              <a:t>Research and Development Associate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800" dirty="0">
                <a:hlinkClick r:id="rId3"/>
              </a:rPr>
              <a:t>k</a:t>
            </a:r>
            <a:r>
              <a:rPr lang="sr-Latn-RS" sz="1800" dirty="0">
                <a:hlinkClick r:id="rId3"/>
              </a:rPr>
              <a:t>atarina.stankovic</a:t>
            </a:r>
            <a:r>
              <a:rPr lang="en-US" sz="1800" dirty="0">
                <a:hlinkClick r:id="rId3"/>
              </a:rPr>
              <a:t>@pupin.rs</a:t>
            </a:r>
            <a:endParaRPr lang="en-US" sz="18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111244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Content Placeholder 3">
            <a:extLst>
              <a:ext uri="{FF2B5EF4-FFF2-40B4-BE49-F238E27FC236}">
                <a16:creationId xmlns:a16="http://schemas.microsoft.com/office/drawing/2014/main" id="{63688DCC-8FBC-6A46-CB86-56801F401EB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1" y="1247471"/>
            <a:ext cx="4744348" cy="24403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076F6-6DA7-C614-5A6B-40DFA2479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B0F0"/>
                </a:solidFill>
              </a:rPr>
              <a:t>Reinforcement Learning-Based Optimization of an HVAC System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6CC1FA-9D90-016C-8D1D-268E70DD6FAA}"/>
              </a:ext>
            </a:extLst>
          </p:cNvPr>
          <p:cNvGrpSpPr/>
          <p:nvPr/>
        </p:nvGrpSpPr>
        <p:grpSpPr>
          <a:xfrm>
            <a:off x="2252626" y="4093028"/>
            <a:ext cx="2102097" cy="2743200"/>
            <a:chOff x="1173371" y="3162169"/>
            <a:chExt cx="2102097" cy="27432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C1946F-FE18-C1F6-7BB0-BD70E690BB1F}"/>
                </a:ext>
              </a:extLst>
            </p:cNvPr>
            <p:cNvSpPr/>
            <p:nvPr/>
          </p:nvSpPr>
          <p:spPr>
            <a:xfrm>
              <a:off x="1173371" y="3162169"/>
              <a:ext cx="2102097" cy="27432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2058842-820F-F36B-84DF-158EE807F257}"/>
                </a:ext>
              </a:extLst>
            </p:cNvPr>
            <p:cNvSpPr/>
            <p:nvPr/>
          </p:nvSpPr>
          <p:spPr>
            <a:xfrm>
              <a:off x="1283706" y="3334185"/>
              <a:ext cx="1855960" cy="22633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</a:rPr>
                <a:t>Client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3B34B6-A326-5B8D-568C-2C1F972570A5}"/>
                </a:ext>
              </a:extLst>
            </p:cNvPr>
            <p:cNvSpPr/>
            <p:nvPr/>
          </p:nvSpPr>
          <p:spPr>
            <a:xfrm>
              <a:off x="1283706" y="3732538"/>
              <a:ext cx="1855960" cy="334978"/>
            </a:xfrm>
            <a:prstGeom prst="rect">
              <a:avLst/>
            </a:prstGeom>
            <a:ln w="476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</a:rPr>
                <a:t>Local optimization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B2C9C5-F357-B1D5-1193-A60A9A484579}"/>
                </a:ext>
              </a:extLst>
            </p:cNvPr>
            <p:cNvSpPr/>
            <p:nvPr/>
          </p:nvSpPr>
          <p:spPr>
            <a:xfrm>
              <a:off x="1283706" y="4480565"/>
              <a:ext cx="1855960" cy="33497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accent2">
                      <a:lumMod val="75000"/>
                    </a:schemeClr>
                  </a:solidFill>
                </a:rPr>
                <a:t>Asset control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98DA92-3A1E-2AA3-8ECF-E7D36AC11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6204" y="4871815"/>
              <a:ext cx="1873462" cy="977282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9179B53-310F-053C-08A7-DB81F44A4790}"/>
                </a:ext>
              </a:extLst>
            </p:cNvPr>
            <p:cNvCxnSpPr/>
            <p:nvPr/>
          </p:nvCxnSpPr>
          <p:spPr>
            <a:xfrm>
              <a:off x="1405663" y="3416300"/>
              <a:ext cx="0" cy="483727"/>
            </a:xfrm>
            <a:prstGeom prst="line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B01E2FD-B6A7-9E13-006B-973CF6F29A91}"/>
                </a:ext>
              </a:extLst>
            </p:cNvPr>
            <p:cNvCxnSpPr/>
            <p:nvPr/>
          </p:nvCxnSpPr>
          <p:spPr>
            <a:xfrm>
              <a:off x="3008220" y="3900027"/>
              <a:ext cx="0" cy="748027"/>
            </a:xfrm>
            <a:prstGeom prst="line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F5A6F6-CC56-F03A-D811-1AF715125D83}"/>
              </a:ext>
            </a:extLst>
          </p:cNvPr>
          <p:cNvCxnSpPr/>
          <p:nvPr/>
        </p:nvCxnSpPr>
        <p:spPr>
          <a:xfrm flipH="1">
            <a:off x="2717261" y="3063515"/>
            <a:ext cx="1030913" cy="864475"/>
          </a:xfrm>
          <a:prstGeom prst="line">
            <a:avLst/>
          </a:prstGeom>
          <a:ln w="25400">
            <a:gradFill>
              <a:gsLst>
                <a:gs pos="100000">
                  <a:srgbClr val="2683C6"/>
                </a:gs>
                <a:gs pos="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headEnd type="triangle" w="lg" len="lg"/>
            <a:tailEnd type="triangle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9797D9-7980-8456-4B72-3AE7535B87C1}"/>
              </a:ext>
            </a:extLst>
          </p:cNvPr>
          <p:cNvCxnSpPr/>
          <p:nvPr/>
        </p:nvCxnSpPr>
        <p:spPr>
          <a:xfrm>
            <a:off x="6546832" y="2927749"/>
            <a:ext cx="1948521" cy="1034581"/>
          </a:xfrm>
          <a:prstGeom prst="line">
            <a:avLst/>
          </a:prstGeom>
          <a:ln w="25400">
            <a:gradFill>
              <a:gsLst>
                <a:gs pos="100000">
                  <a:srgbClr val="2683C6"/>
                </a:gs>
                <a:gs pos="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headEnd type="triangle" w="lg" len="lg"/>
            <a:tailEnd type="triangle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B51D6C-CCD3-EF06-B25F-E0638191FD3F}"/>
              </a:ext>
            </a:extLst>
          </p:cNvPr>
          <p:cNvCxnSpPr/>
          <p:nvPr/>
        </p:nvCxnSpPr>
        <p:spPr>
          <a:xfrm>
            <a:off x="5687801" y="3586735"/>
            <a:ext cx="134536" cy="385803"/>
          </a:xfrm>
          <a:prstGeom prst="line">
            <a:avLst/>
          </a:prstGeom>
          <a:ln w="25400">
            <a:gradFill>
              <a:gsLst>
                <a:gs pos="100000">
                  <a:srgbClr val="2683C6"/>
                </a:gs>
                <a:gs pos="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headEnd type="triangle" w="lg" len="lg"/>
            <a:tailEnd type="triangle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69F14F2-F1D2-872D-6923-45F0BB1B6E38}"/>
              </a:ext>
            </a:extLst>
          </p:cNvPr>
          <p:cNvSpPr txBox="1"/>
          <p:nvPr/>
        </p:nvSpPr>
        <p:spPr>
          <a:xfrm>
            <a:off x="6796499" y="5139212"/>
            <a:ext cx="138744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>
                <a:solidFill>
                  <a:schemeClr val="accent2">
                    <a:lumMod val="75000"/>
                  </a:schemeClr>
                </a:solidFill>
              </a:rPr>
              <a:t>. . 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FB64B8-1A44-FC30-936E-E0DA997CCF97}"/>
              </a:ext>
            </a:extLst>
          </p:cNvPr>
          <p:cNvGrpSpPr/>
          <p:nvPr/>
        </p:nvGrpSpPr>
        <p:grpSpPr>
          <a:xfrm>
            <a:off x="4813583" y="4083083"/>
            <a:ext cx="2109457" cy="2743200"/>
            <a:chOff x="3721110" y="3172495"/>
            <a:chExt cx="2109457" cy="27432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317C6C7-7388-6299-D4AF-6D9C2BBC97B7}"/>
                </a:ext>
              </a:extLst>
            </p:cNvPr>
            <p:cNvSpPr/>
            <p:nvPr/>
          </p:nvSpPr>
          <p:spPr>
            <a:xfrm>
              <a:off x="3721110" y="3172495"/>
              <a:ext cx="2109457" cy="27432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1F8855-8B5A-5CB9-A579-B0C251F76E26}"/>
                </a:ext>
              </a:extLst>
            </p:cNvPr>
            <p:cNvSpPr/>
            <p:nvPr/>
          </p:nvSpPr>
          <p:spPr>
            <a:xfrm>
              <a:off x="3838805" y="3344511"/>
              <a:ext cx="1855960" cy="22633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</a:rPr>
                <a:t>Client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0DD9D98-9B2A-53C7-4ADA-AB7FCEBCB5EA}"/>
                </a:ext>
              </a:extLst>
            </p:cNvPr>
            <p:cNvSpPr/>
            <p:nvPr/>
          </p:nvSpPr>
          <p:spPr>
            <a:xfrm>
              <a:off x="3838805" y="3742864"/>
              <a:ext cx="1855960" cy="33497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accent2">
                      <a:lumMod val="75000"/>
                    </a:schemeClr>
                  </a:solidFill>
                </a:rPr>
                <a:t>Local optimization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C583869-74DC-C661-FBDD-822D963D18D0}"/>
                </a:ext>
              </a:extLst>
            </p:cNvPr>
            <p:cNvSpPr/>
            <p:nvPr/>
          </p:nvSpPr>
          <p:spPr>
            <a:xfrm>
              <a:off x="3838805" y="4490891"/>
              <a:ext cx="1855960" cy="33497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accent2">
                      <a:lumMod val="75000"/>
                    </a:schemeClr>
                  </a:solidFill>
                </a:rPr>
                <a:t>Asset control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ED909B-7239-F19F-EE18-9D23DE96E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1303" y="4882141"/>
              <a:ext cx="1873462" cy="977282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CFB60B1-54F9-F273-2573-53E3758908BF}"/>
                </a:ext>
              </a:extLst>
            </p:cNvPr>
            <p:cNvCxnSpPr/>
            <p:nvPr/>
          </p:nvCxnSpPr>
          <p:spPr>
            <a:xfrm>
              <a:off x="3960762" y="3426626"/>
              <a:ext cx="0" cy="483727"/>
            </a:xfrm>
            <a:prstGeom prst="line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28D518-FE77-24C7-A0F2-49723F1632C7}"/>
                </a:ext>
              </a:extLst>
            </p:cNvPr>
            <p:cNvCxnSpPr/>
            <p:nvPr/>
          </p:nvCxnSpPr>
          <p:spPr>
            <a:xfrm>
              <a:off x="5563319" y="3910353"/>
              <a:ext cx="0" cy="748027"/>
            </a:xfrm>
            <a:prstGeom prst="line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2D8173-41DA-8CEA-E029-0900BFF41A77}"/>
              </a:ext>
            </a:extLst>
          </p:cNvPr>
          <p:cNvGrpSpPr/>
          <p:nvPr/>
        </p:nvGrpSpPr>
        <p:grpSpPr>
          <a:xfrm>
            <a:off x="7913712" y="4083083"/>
            <a:ext cx="2109457" cy="2743200"/>
            <a:chOff x="8080975" y="3172495"/>
            <a:chExt cx="2109457" cy="27432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E7F3F67-20F2-DB85-648E-156E9947CD86}"/>
                </a:ext>
              </a:extLst>
            </p:cNvPr>
            <p:cNvSpPr/>
            <p:nvPr/>
          </p:nvSpPr>
          <p:spPr>
            <a:xfrm>
              <a:off x="8080975" y="3172495"/>
              <a:ext cx="2109457" cy="274320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A99CEE9-E34D-57DA-EB58-ADDCDC0F7BC5}"/>
                </a:ext>
              </a:extLst>
            </p:cNvPr>
            <p:cNvSpPr/>
            <p:nvPr/>
          </p:nvSpPr>
          <p:spPr>
            <a:xfrm>
              <a:off x="8198670" y="3344511"/>
              <a:ext cx="1855960" cy="22633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</a:rPr>
                <a:t>Client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5094751-6CA2-91B9-EEA2-1D74E4AE2551}"/>
                </a:ext>
              </a:extLst>
            </p:cNvPr>
            <p:cNvSpPr/>
            <p:nvPr/>
          </p:nvSpPr>
          <p:spPr>
            <a:xfrm>
              <a:off x="8198670" y="3742864"/>
              <a:ext cx="1855960" cy="33497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accent2">
                      <a:lumMod val="75000"/>
                    </a:schemeClr>
                  </a:solidFill>
                </a:rPr>
                <a:t>Local optimization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A3C8270-4C8D-50CD-6A4F-72C2F843CE76}"/>
                </a:ext>
              </a:extLst>
            </p:cNvPr>
            <p:cNvSpPr/>
            <p:nvPr/>
          </p:nvSpPr>
          <p:spPr>
            <a:xfrm>
              <a:off x="8198670" y="4490891"/>
              <a:ext cx="1855960" cy="33497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accent2">
                      <a:lumMod val="75000"/>
                    </a:schemeClr>
                  </a:solidFill>
                </a:rPr>
                <a:t>Asset control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8518B25-3AD1-0F7F-6728-723F333C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81168" y="4882141"/>
              <a:ext cx="1873462" cy="977282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4CB216C-2C2C-5F20-93BA-54C1D3D2AE3F}"/>
                </a:ext>
              </a:extLst>
            </p:cNvPr>
            <p:cNvCxnSpPr/>
            <p:nvPr/>
          </p:nvCxnSpPr>
          <p:spPr>
            <a:xfrm>
              <a:off x="8320627" y="3426626"/>
              <a:ext cx="0" cy="483727"/>
            </a:xfrm>
            <a:prstGeom prst="line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160AE71-6C1F-C5E1-A246-60645D7EBB4B}"/>
                </a:ext>
              </a:extLst>
            </p:cNvPr>
            <p:cNvCxnSpPr/>
            <p:nvPr/>
          </p:nvCxnSpPr>
          <p:spPr>
            <a:xfrm>
              <a:off x="9923184" y="3910353"/>
              <a:ext cx="0" cy="748027"/>
            </a:xfrm>
            <a:prstGeom prst="line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E7CB3D9-EB8F-D2B6-5761-E8FE31BF242F}"/>
              </a:ext>
            </a:extLst>
          </p:cNvPr>
          <p:cNvGrpSpPr/>
          <p:nvPr/>
        </p:nvGrpSpPr>
        <p:grpSpPr>
          <a:xfrm>
            <a:off x="3840678" y="1615707"/>
            <a:ext cx="2995825" cy="1971028"/>
            <a:chOff x="3971691" y="164528"/>
            <a:chExt cx="3533745" cy="2324940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id="{CCECB8B3-B819-8309-8BB0-B8A815E9980A}"/>
                </a:ext>
              </a:extLst>
            </p:cNvPr>
            <p:cNvSpPr/>
            <p:nvPr/>
          </p:nvSpPr>
          <p:spPr>
            <a:xfrm>
              <a:off x="4133256" y="164528"/>
              <a:ext cx="3255646" cy="2015749"/>
            </a:xfrm>
            <a:prstGeom prst="cloud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BBE858D-A920-D2C5-2B71-A8E6529AD6EE}"/>
                </a:ext>
              </a:extLst>
            </p:cNvPr>
            <p:cNvSpPr txBox="1"/>
            <p:nvPr/>
          </p:nvSpPr>
          <p:spPr>
            <a:xfrm>
              <a:off x="3971691" y="1872300"/>
              <a:ext cx="3533745" cy="617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br>
                <a:rPr lang="en-US" sz="1400" dirty="0"/>
              </a:br>
              <a:r>
                <a:rPr lang="en-US" sz="1400" dirty="0">
                  <a:solidFill>
                    <a:schemeClr val="accent1"/>
                  </a:solidFill>
                </a:rPr>
                <a:t>electrical community optimization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F0F80A7-3F1A-B102-46D8-225082012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5839" y="477340"/>
              <a:ext cx="2061387" cy="1266730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46DD892-4E75-5708-7FBE-879C60D47C99}"/>
              </a:ext>
            </a:extLst>
          </p:cNvPr>
          <p:cNvSpPr txBox="1"/>
          <p:nvPr/>
        </p:nvSpPr>
        <p:spPr>
          <a:xfrm>
            <a:off x="10974545" y="3720677"/>
            <a:ext cx="121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tx2"/>
                </a:solidFill>
              </a:rPr>
              <a:t>Graphis taken from </a:t>
            </a:r>
            <a:r>
              <a:rPr lang="en-US" sz="900" dirty="0">
                <a:solidFill>
                  <a:schemeClr val="tx2"/>
                </a:solidFill>
                <a:hlinkClick r:id="rId5"/>
              </a:rPr>
              <a:t>www.freepik.com</a:t>
            </a:r>
            <a:r>
              <a:rPr lang="en-US" sz="9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F27BAC04-3323-41B7-B583-FA70FAAD5A14}"/>
              </a:ext>
            </a:extLst>
          </p:cNvPr>
          <p:cNvSpPr txBox="1">
            <a:spLocks/>
          </p:cNvSpPr>
          <p:nvPr/>
        </p:nvSpPr>
        <p:spPr>
          <a:xfrm>
            <a:off x="483692" y="1853175"/>
            <a:ext cx="3452289" cy="93950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6"/>
              </a:buBlip>
              <a:defRPr sz="2800" b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6"/>
              </a:buBlip>
              <a:defRPr sz="2400" b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6"/>
              </a:buBlip>
              <a:defRPr sz="2000" b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6"/>
              </a:buBlip>
              <a:defRPr sz="1800" b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6"/>
              </a:buBlip>
              <a:defRPr sz="1800" b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/>
              <a:t>Reinforcement learning (RL) a backbone of local optimization</a:t>
            </a:r>
            <a:r>
              <a:rPr lang="en-GB" sz="1800" dirty="0"/>
              <a:t>, aka mid-level/prosumer level control</a:t>
            </a:r>
          </a:p>
        </p:txBody>
      </p:sp>
    </p:spTree>
    <p:extLst>
      <p:ext uri="{BB962C8B-B14F-4D97-AF65-F5344CB8AC3E}">
        <p14:creationId xmlns:p14="http://schemas.microsoft.com/office/powerpoint/2010/main" val="367651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4DF6C-D4D9-52AF-5FDE-1DC924D82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8730" y="1782146"/>
            <a:ext cx="6949865" cy="4836367"/>
          </a:xfrm>
        </p:spPr>
        <p:txBody>
          <a:bodyPr>
            <a:normAutofit/>
          </a:bodyPr>
          <a:lstStyle/>
          <a:p>
            <a:r>
              <a:rPr lang="en-US" sz="1800" dirty="0"/>
              <a:t>Mid-level control objective - to </a:t>
            </a:r>
            <a:r>
              <a:rPr lang="en-US" sz="1800" b="1" dirty="0"/>
              <a:t>find the optimal asset schedule </a:t>
            </a:r>
            <a:r>
              <a:rPr lang="sr-Latn-RS" sz="1800" b="1" dirty="0"/>
              <a:t>or optimal system state </a:t>
            </a:r>
            <a:r>
              <a:rPr lang="sr-Latn-RS" sz="1800" dirty="0"/>
              <a:t>(e.g. TES charge/discharge/idle) </a:t>
            </a:r>
            <a:r>
              <a:rPr lang="en-US" sz="1800" dirty="0"/>
              <a:t>to achieve some predefined goal (e.g. reduce costs):</a:t>
            </a:r>
          </a:p>
          <a:p>
            <a:pPr lvl="1"/>
            <a:r>
              <a:rPr lang="en-US" sz="1600" dirty="0"/>
              <a:t>agent is a mid-level control algorithm</a:t>
            </a:r>
          </a:p>
          <a:p>
            <a:pPr lvl="1"/>
            <a:r>
              <a:rPr lang="en-US" sz="1600" dirty="0"/>
              <a:t>environment is the ECHO TES system</a:t>
            </a:r>
            <a:endParaRPr lang="sr-Latn-RS" sz="1600" dirty="0"/>
          </a:p>
          <a:p>
            <a:r>
              <a:rPr lang="en-US" sz="1800" b="1" dirty="0" err="1"/>
              <a:t>Minimiz</a:t>
            </a:r>
            <a:r>
              <a:rPr lang="sr-Latn-RS" sz="1800" b="1" dirty="0"/>
              <a:t>ation of</a:t>
            </a:r>
            <a:r>
              <a:rPr lang="en-US" sz="1800" b="1" dirty="0"/>
              <a:t> the total cost of energy </a:t>
            </a:r>
            <a:r>
              <a:rPr lang="en-US" sz="1800" dirty="0"/>
              <a:t>for 24-hour</a:t>
            </a:r>
            <a:r>
              <a:rPr lang="sr-Latn-RS" sz="1800" dirty="0"/>
              <a:t> </a:t>
            </a:r>
            <a:r>
              <a:rPr lang="en-US" sz="1800" dirty="0"/>
              <a:t>period with 15</a:t>
            </a:r>
            <a:r>
              <a:rPr lang="sr-Latn-RS" sz="1800" dirty="0"/>
              <a:t>-</a:t>
            </a:r>
            <a:r>
              <a:rPr lang="en-US" sz="1800" dirty="0"/>
              <a:t>min</a:t>
            </a:r>
            <a:r>
              <a:rPr lang="sr-Latn-RS" sz="1800" dirty="0"/>
              <a:t>ute</a:t>
            </a:r>
            <a:r>
              <a:rPr lang="en-US" sz="1800" dirty="0"/>
              <a:t> time resolution</a:t>
            </a:r>
            <a:endParaRPr lang="sr-Latn-RS" sz="1800" dirty="0"/>
          </a:p>
          <a:p>
            <a:r>
              <a:rPr lang="en-US" sz="1800" dirty="0"/>
              <a:t>Model of environment (ECHO TES system) necessary to train the RL</a:t>
            </a:r>
            <a:r>
              <a:rPr lang="sr-Latn-RS" sz="1800" dirty="0"/>
              <a:t> – white-box modelling approach</a:t>
            </a:r>
          </a:p>
          <a:p>
            <a:r>
              <a:rPr lang="sr-Latn-RS" sz="1800" dirty="0"/>
              <a:t>V</a:t>
            </a:r>
            <a:r>
              <a:rPr lang="en-US" sz="1800" dirty="0" err="1"/>
              <a:t>arious</a:t>
            </a:r>
            <a:r>
              <a:rPr lang="en-US" sz="1800" dirty="0"/>
              <a:t> system measurements and forecasts were used:</a:t>
            </a:r>
          </a:p>
          <a:p>
            <a:pPr lvl="1"/>
            <a:r>
              <a:rPr lang="en-US" sz="1600" dirty="0"/>
              <a:t>Estimated thermal and electrical demand</a:t>
            </a:r>
          </a:p>
          <a:p>
            <a:pPr lvl="1"/>
            <a:r>
              <a:rPr lang="en-US" sz="1600" dirty="0"/>
              <a:t>Forecasted available RES (e.g. PV)</a:t>
            </a:r>
          </a:p>
          <a:p>
            <a:pPr lvl="1"/>
            <a:r>
              <a:rPr lang="en-US" sz="1600" dirty="0"/>
              <a:t>Current SoC of ECHO TES</a:t>
            </a:r>
          </a:p>
          <a:p>
            <a:pPr lvl="1"/>
            <a:r>
              <a:rPr lang="en-US" sz="1600" dirty="0"/>
              <a:t>Pricing scheme</a:t>
            </a:r>
          </a:p>
          <a:p>
            <a:endParaRPr lang="en-US" sz="1800" dirty="0"/>
          </a:p>
          <a:p>
            <a:endParaRPr lang="sr-Latn-RS" sz="30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B01BCE-379D-D01D-96E7-06A5E06E3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91" y="2166483"/>
            <a:ext cx="1078847" cy="1078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2E6879-AACB-0B0C-7825-05E238480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03" y="2166483"/>
            <a:ext cx="1078847" cy="10788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4E1EEF-14BD-04EC-46FD-9A9EDD517D08}"/>
              </a:ext>
            </a:extLst>
          </p:cNvPr>
          <p:cNvSpPr/>
          <p:nvPr/>
        </p:nvSpPr>
        <p:spPr>
          <a:xfrm>
            <a:off x="788101" y="2022293"/>
            <a:ext cx="1213878" cy="1366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9981BD-FF45-0A76-F890-2B596E0D039F}"/>
              </a:ext>
            </a:extLst>
          </p:cNvPr>
          <p:cNvSpPr/>
          <p:nvPr/>
        </p:nvSpPr>
        <p:spPr>
          <a:xfrm>
            <a:off x="3445336" y="2055359"/>
            <a:ext cx="1213878" cy="1366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35605E7C-C938-4E86-1C01-74D7F7D4426F}"/>
              </a:ext>
            </a:extLst>
          </p:cNvPr>
          <p:cNvCxnSpPr>
            <a:stCxn id="6" idx="0"/>
            <a:endCxn id="7" idx="0"/>
          </p:cNvCxnSpPr>
          <p:nvPr/>
        </p:nvCxnSpPr>
        <p:spPr>
          <a:xfrm rot="16200000" flipH="1">
            <a:off x="2707124" y="710209"/>
            <a:ext cx="33066" cy="2657235"/>
          </a:xfrm>
          <a:prstGeom prst="bentConnector3">
            <a:avLst>
              <a:gd name="adj1" fmla="val -691345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D80D041E-3767-334E-6EDF-A966E74110BC}"/>
              </a:ext>
            </a:extLst>
          </p:cNvPr>
          <p:cNvCxnSpPr>
            <a:stCxn id="7" idx="2"/>
            <a:endCxn id="6" idx="2"/>
          </p:cNvCxnSpPr>
          <p:nvPr/>
        </p:nvCxnSpPr>
        <p:spPr>
          <a:xfrm rot="5400000" flipH="1">
            <a:off x="2707125" y="2077012"/>
            <a:ext cx="33066" cy="2657235"/>
          </a:xfrm>
          <a:prstGeom prst="bentConnector3">
            <a:avLst>
              <a:gd name="adj1" fmla="val -691345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8A034DF-8C1C-4F2B-B2B2-DC3EEE9B7C25}"/>
              </a:ext>
            </a:extLst>
          </p:cNvPr>
          <p:cNvSpPr txBox="1"/>
          <p:nvPr/>
        </p:nvSpPr>
        <p:spPr>
          <a:xfrm>
            <a:off x="715694" y="3252885"/>
            <a:ext cx="690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agent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1AB853-1616-D150-C112-DEBC9F2800FA}"/>
              </a:ext>
            </a:extLst>
          </p:cNvPr>
          <p:cNvSpPr txBox="1"/>
          <p:nvPr/>
        </p:nvSpPr>
        <p:spPr>
          <a:xfrm>
            <a:off x="4009137" y="3186647"/>
            <a:ext cx="1317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environment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59611B-E881-D5B4-4319-814925505354}"/>
              </a:ext>
            </a:extLst>
          </p:cNvPr>
          <p:cNvSpPr txBox="1"/>
          <p:nvPr/>
        </p:nvSpPr>
        <p:spPr>
          <a:xfrm>
            <a:off x="2115389" y="1533504"/>
            <a:ext cx="1213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action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94883E-F9FE-7868-CE5E-3BF729EFDC42}"/>
              </a:ext>
            </a:extLst>
          </p:cNvPr>
          <p:cNvSpPr txBox="1"/>
          <p:nvPr/>
        </p:nvSpPr>
        <p:spPr>
          <a:xfrm>
            <a:off x="2054514" y="3380608"/>
            <a:ext cx="1317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state, reward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B99798-6F08-6B46-0598-3BEAD3925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74" y="4459007"/>
            <a:ext cx="1078847" cy="105333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77DB133-F06B-D3D0-A6A0-614E267FA4A9}"/>
              </a:ext>
            </a:extLst>
          </p:cNvPr>
          <p:cNvSpPr/>
          <p:nvPr/>
        </p:nvSpPr>
        <p:spPr>
          <a:xfrm>
            <a:off x="3444007" y="4338037"/>
            <a:ext cx="1213878" cy="1366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42F89F18-A82E-B251-5E9D-39AAC3109B9D}"/>
              </a:ext>
            </a:extLst>
          </p:cNvPr>
          <p:cNvCxnSpPr>
            <a:cxnSpLocks/>
            <a:endCxn id="17" idx="0"/>
          </p:cNvCxnSpPr>
          <p:nvPr/>
        </p:nvCxnSpPr>
        <p:spPr>
          <a:xfrm rot="16200000" flipH="1">
            <a:off x="2705795" y="2992887"/>
            <a:ext cx="33066" cy="2657235"/>
          </a:xfrm>
          <a:prstGeom prst="bentConnector3">
            <a:avLst>
              <a:gd name="adj1" fmla="val -691345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A9F70740-85E2-D1F3-5474-37C9456CDE80}"/>
              </a:ext>
            </a:extLst>
          </p:cNvPr>
          <p:cNvCxnSpPr>
            <a:cxnSpLocks/>
            <a:stCxn id="17" idx="2"/>
          </p:cNvCxnSpPr>
          <p:nvPr/>
        </p:nvCxnSpPr>
        <p:spPr>
          <a:xfrm rot="5400000" flipH="1">
            <a:off x="2705796" y="4359690"/>
            <a:ext cx="33066" cy="2657235"/>
          </a:xfrm>
          <a:prstGeom prst="bentConnector3">
            <a:avLst>
              <a:gd name="adj1" fmla="val -691345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880F6E0-9296-F00E-A164-6FE73B829EC0}"/>
              </a:ext>
            </a:extLst>
          </p:cNvPr>
          <p:cNvSpPr txBox="1"/>
          <p:nvPr/>
        </p:nvSpPr>
        <p:spPr>
          <a:xfrm>
            <a:off x="13404" y="3876651"/>
            <a:ext cx="140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prosumer-level control</a:t>
            </a:r>
          </a:p>
          <a:p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2496A1-7300-3678-50B1-6914A6400BE6}"/>
              </a:ext>
            </a:extLst>
          </p:cNvPr>
          <p:cNvSpPr txBox="1"/>
          <p:nvPr/>
        </p:nvSpPr>
        <p:spPr>
          <a:xfrm>
            <a:off x="3868545" y="3982873"/>
            <a:ext cx="1213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ECHO TES </a:t>
            </a:r>
          </a:p>
          <a:p>
            <a:r>
              <a:rPr lang="en-US" dirty="0"/>
              <a:t>system</a:t>
            </a:r>
          </a:p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AE11EF-F450-53D2-FCCF-0115C4F7AEDE}"/>
              </a:ext>
            </a:extLst>
          </p:cNvPr>
          <p:cNvSpPr txBox="1"/>
          <p:nvPr/>
        </p:nvSpPr>
        <p:spPr>
          <a:xfrm>
            <a:off x="2115389" y="3771733"/>
            <a:ext cx="1213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action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A810AD-4B18-7709-9D07-B9040CFB26F9}"/>
              </a:ext>
            </a:extLst>
          </p:cNvPr>
          <p:cNvSpPr txBox="1"/>
          <p:nvPr/>
        </p:nvSpPr>
        <p:spPr>
          <a:xfrm>
            <a:off x="1427781" y="5672808"/>
            <a:ext cx="2623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ECHO TES state estimation</a:t>
            </a:r>
            <a:br>
              <a:rPr lang="en-US" sz="1400" i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sz="1400" i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total cost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E8F633A-02DA-C42D-8900-2A78A6BDE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01" y="4320211"/>
            <a:ext cx="1030148" cy="1343899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3764B52-C86D-EF20-64D4-791D55418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475352"/>
            <a:ext cx="9086850" cy="39539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B0F0"/>
                </a:solidFill>
              </a:rPr>
              <a:t>Reinforcement Learning-Based Optimization of an HVAC System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9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  <p:bldP spid="13" grpId="0"/>
      <p:bldP spid="17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8AAF3-0F45-DE21-1FA4-11A018F2D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FA247A-99F5-AE71-AE77-4A4DFDC29A1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" r="9282" b="63013"/>
          <a:stretch/>
        </p:blipFill>
        <p:spPr>
          <a:xfrm>
            <a:off x="6612466" y="3102738"/>
            <a:ext cx="5579533" cy="14020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B0A0C-C890-C28A-FEBA-92264C3159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5683" y="1782147"/>
                <a:ext cx="6475643" cy="4189008"/>
              </a:xfrm>
            </p:spPr>
            <p:txBody>
              <a:bodyPr>
                <a:normAutofit/>
              </a:bodyPr>
              <a:lstStyle/>
              <a:p>
                <a:r>
                  <a:rPr lang="en-US" sz="1800" b="1" dirty="0"/>
                  <a:t>Deep Deterministic Policy Gradient </a:t>
                </a:r>
                <a:r>
                  <a:rPr lang="en-US" sz="1800" dirty="0"/>
                  <a:t>(DDPG)</a:t>
                </a:r>
                <a:r>
                  <a:rPr lang="sr-Latn-RS" sz="1800" dirty="0"/>
                  <a:t> as an </a:t>
                </a:r>
                <a:r>
                  <a:rPr lang="en-US" sz="1800" dirty="0"/>
                  <a:t>adaptation of deep Q-network approach (DQN) for continuous space</a:t>
                </a:r>
              </a:p>
              <a:p>
                <a:pPr lvl="1"/>
                <a:r>
                  <a:rPr lang="en-US" sz="1400" dirty="0"/>
                  <a:t>Presence of not only critic network, but also actor network for modeling actor policy</a:t>
                </a:r>
                <a:endParaRPr lang="sr-Latn-RS" sz="1400" dirty="0"/>
              </a:p>
              <a:p>
                <a:r>
                  <a:rPr lang="en-US" sz="1800" dirty="0"/>
                  <a:t>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𝐹𝐶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n-US" sz="1800" dirty="0"/>
                  <a:t> setpoint tracking through compressor power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𝑐𝑜𝑚𝑝</m:t>
                        </m:r>
                      </m:sub>
                    </m:sSub>
                  </m:oMath>
                </a14:m>
                <a:r>
                  <a:rPr lang="en-US" sz="1800" dirty="0"/>
                  <a:t> for ensuring a stable supply for users’  heating</a:t>
                </a:r>
              </a:p>
              <a:p>
                <a:pPr lvl="1"/>
                <a:r>
                  <a:rPr lang="en-US" sz="1400" dirty="0"/>
                  <a:t>Maximizing reward, minimizing RMSE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/>
                        </m:ctrlPr>
                      </m:sSubPr>
                      <m:e>
                        <m:r>
                          <a:rPr lang="en-US" sz="1400"/>
                          <m:t>𝑇</m:t>
                        </m:r>
                      </m:e>
                      <m:sub>
                        <m:r>
                          <a:rPr lang="en-US" sz="1400"/>
                          <m:t>𝐹𝐶</m:t>
                        </m:r>
                        <m:r>
                          <a:rPr lang="en-US" sz="1400"/>
                          <m:t>−</m:t>
                        </m:r>
                        <m:r>
                          <a:rPr lang="en-US" sz="1400"/>
                          <m:t>𝑖𝑛</m:t>
                        </m:r>
                      </m:sub>
                    </m:sSub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/>
                        </m:ctrlPr>
                      </m:sSubPr>
                      <m:e>
                        <m:r>
                          <a:rPr lang="en-US" sz="1400"/>
                          <m:t>𝑇</m:t>
                        </m:r>
                      </m:e>
                      <m:sub>
                        <m:r>
                          <a:rPr lang="en-US" sz="1400"/>
                          <m:t>𝑠𝑒𝑡</m:t>
                        </m:r>
                      </m:sub>
                    </m:sSub>
                  </m:oMath>
                </a14:m>
                <a:endParaRPr lang="sr-Latn-RS" sz="14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endParaRPr lang="en-US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3B0A0C-C890-C28A-FEBA-92264C3159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5683" y="1782147"/>
                <a:ext cx="6475643" cy="4189008"/>
              </a:xfrm>
              <a:blipFill>
                <a:blip r:embed="rId3"/>
                <a:stretch>
                  <a:fillRect t="-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265E5C38-7330-3437-2EC4-65AA08731B2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66" y="4589509"/>
            <a:ext cx="6031476" cy="2257404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88CF44F2-2ADB-9AD0-EF62-D97D01CEA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475352"/>
            <a:ext cx="9086850" cy="39539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B0F0"/>
                </a:solidFill>
              </a:rPr>
              <a:t>Reinforcement Learning-Based Optimization of an HVAC System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3ACBD1-D59E-8E6E-8D8F-74E924A6C56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" r="9071"/>
          <a:stretch/>
        </p:blipFill>
        <p:spPr>
          <a:xfrm>
            <a:off x="6612467" y="1110108"/>
            <a:ext cx="5579533" cy="19920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90F78D4-CDDF-63FC-BCA4-8990BB89152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" t="65438" r="9317"/>
          <a:stretch/>
        </p:blipFill>
        <p:spPr>
          <a:xfrm>
            <a:off x="6612467" y="4520922"/>
            <a:ext cx="5579533" cy="1402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37271F-8730-D924-3242-AC08426254E2}"/>
              </a:ext>
            </a:extLst>
          </p:cNvPr>
          <p:cNvSpPr txBox="1"/>
          <p:nvPr/>
        </p:nvSpPr>
        <p:spPr>
          <a:xfrm>
            <a:off x="6867525" y="5747893"/>
            <a:ext cx="53244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1400" i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Jelić</a:t>
            </a:r>
            <a:r>
              <a:rPr lang="en-US" sz="1400" i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D., Jelić, M., </a:t>
            </a:r>
            <a:r>
              <a:rPr lang="sr-Latn-RS" sz="1400" i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Stanković, K., </a:t>
            </a:r>
            <a:r>
              <a:rPr lang="en-US" sz="1400" i="1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Batić</a:t>
            </a:r>
            <a:r>
              <a:rPr lang="en-US" sz="1400" i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M. Reinforcement Learning-Based Smart Temperature Control for Buffer Tanks in HVAC Systems. Presented</a:t>
            </a:r>
            <a:r>
              <a:rPr lang="sr-Latn-RS" sz="1400" i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ICIST 2025</a:t>
            </a:r>
            <a:r>
              <a:rPr lang="en-US" sz="1400" i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to be published in the corresponding Springer proceedings soon.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24BBE3-1FEB-85FD-1FE8-6B776AB3FBB5}"/>
              </a:ext>
            </a:extLst>
          </p:cNvPr>
          <p:cNvSpPr txBox="1"/>
          <p:nvPr/>
        </p:nvSpPr>
        <p:spPr>
          <a:xfrm>
            <a:off x="10496551" y="2540681"/>
            <a:ext cx="1619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RMSE = 4.7 °C</a:t>
            </a:r>
          </a:p>
        </p:txBody>
      </p:sp>
    </p:spTree>
    <p:extLst>
      <p:ext uri="{BB962C8B-B14F-4D97-AF65-F5344CB8AC3E}">
        <p14:creationId xmlns:p14="http://schemas.microsoft.com/office/powerpoint/2010/main" val="208915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BC3F5-F044-B0A5-7F62-7DFBF707C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0C2EC-4DEC-E041-B30A-F90F34181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27106"/>
            <a:ext cx="9481457" cy="183045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NON-INTRUSIVE LOAD MONITORING AND DISAGGREATION</a:t>
            </a:r>
            <a:endParaRPr lang="en-US" sz="5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32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A8894-4FDA-C7C2-4E8D-7F89EB87A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050E2-6540-AC98-539B-1667ABC4C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Non-Intrusive Load Monitoring and Disaggregation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5C6A11-8CAA-E20D-0B20-22C646B3F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100" y="1782146"/>
            <a:ext cx="6714674" cy="50758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Work conducted within </a:t>
            </a:r>
            <a:r>
              <a:rPr lang="en-GB" sz="1800" dirty="0">
                <a:hlinkClick r:id="rId2"/>
              </a:rPr>
              <a:t>H2020 HESTIA</a:t>
            </a:r>
            <a:r>
              <a:rPr lang="en-GB" sz="1800" dirty="0"/>
              <a:t>:  </a:t>
            </a:r>
            <a:r>
              <a:rPr lang="en-GB" sz="1800" b="1" dirty="0"/>
              <a:t>H</a:t>
            </a:r>
            <a:r>
              <a:rPr lang="en-GB" sz="1800" dirty="0"/>
              <a:t>olistic </a:t>
            </a:r>
            <a:r>
              <a:rPr lang="en-GB" sz="1800" dirty="0" err="1"/>
              <a:t>d</a:t>
            </a:r>
            <a:r>
              <a:rPr lang="en-GB" sz="1800" b="1" dirty="0" err="1"/>
              <a:t>E</a:t>
            </a:r>
            <a:r>
              <a:rPr lang="en-GB" sz="1800" dirty="0" err="1"/>
              <a:t>mand</a:t>
            </a:r>
            <a:r>
              <a:rPr lang="en-GB" sz="1800" dirty="0"/>
              <a:t> response </a:t>
            </a:r>
            <a:r>
              <a:rPr lang="en-GB" sz="1800" b="1" dirty="0"/>
              <a:t>S</a:t>
            </a:r>
            <a:r>
              <a:rPr lang="en-GB" sz="1800" dirty="0"/>
              <a:t>ervices for European </a:t>
            </a:r>
            <a:r>
              <a:rPr lang="en-GB" sz="1800" dirty="0" err="1"/>
              <a:t>residen</a:t>
            </a:r>
            <a:r>
              <a:rPr lang="en-GB" sz="1800" b="1" dirty="0" err="1"/>
              <a:t>TIA</a:t>
            </a:r>
            <a:r>
              <a:rPr lang="en-GB" sz="1800" dirty="0" err="1"/>
              <a:t>l</a:t>
            </a:r>
            <a:r>
              <a:rPr lang="en-GB" sz="1800" dirty="0"/>
              <a:t> communities (2020-2024)</a:t>
            </a:r>
            <a:endParaRPr lang="sr-Latn-RS" sz="1800" dirty="0"/>
          </a:p>
          <a:p>
            <a:r>
              <a:rPr lang="en-GB" sz="1800" dirty="0"/>
              <a:t>Project aimed at developing a cost-effective solution for the next-generation demand-side response services.</a:t>
            </a:r>
          </a:p>
          <a:p>
            <a:r>
              <a:rPr lang="en-US" sz="1800" b="1" dirty="0">
                <a:solidFill>
                  <a:prstClr val="black"/>
                </a:solidFill>
              </a:rPr>
              <a:t>Power consumption disaggregation </a:t>
            </a:r>
            <a:r>
              <a:rPr lang="en-US" sz="1800" dirty="0">
                <a:solidFill>
                  <a:prstClr val="black"/>
                </a:solidFill>
              </a:rPr>
              <a:t>on the </a:t>
            </a:r>
            <a:r>
              <a:rPr lang="en-US" sz="1800" b="1" dirty="0">
                <a:solidFill>
                  <a:prstClr val="black"/>
                </a:solidFill>
              </a:rPr>
              <a:t>appliance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r>
              <a:rPr lang="en-US" sz="1800" b="1" dirty="0">
                <a:solidFill>
                  <a:prstClr val="black"/>
                </a:solidFill>
              </a:rPr>
              <a:t>level </a:t>
            </a:r>
          </a:p>
          <a:p>
            <a:r>
              <a:rPr lang="en-US" sz="1800" dirty="0">
                <a:solidFill>
                  <a:prstClr val="black"/>
                </a:solidFill>
              </a:rPr>
              <a:t>The goal was to develop automated model that can learn which appliances are ON over a period of time</a:t>
            </a:r>
          </a:p>
          <a:p>
            <a:r>
              <a:rPr lang="en-US" sz="1800" b="1" dirty="0"/>
              <a:t>Non-Intrusive Load Monitoring</a:t>
            </a:r>
            <a:r>
              <a:rPr lang="en-US" sz="1800" b="1" dirty="0">
                <a:solidFill>
                  <a:prstClr val="black"/>
                </a:solidFill>
              </a:rPr>
              <a:t> (NILM)</a:t>
            </a:r>
          </a:p>
          <a:p>
            <a:r>
              <a:rPr lang="en-US" sz="1800" dirty="0">
                <a:solidFill>
                  <a:prstClr val="black"/>
                </a:solidFill>
              </a:rPr>
              <a:t>Generalization issue in model training required special attention</a:t>
            </a:r>
          </a:p>
          <a:p>
            <a:endParaRPr lang="en-US" sz="1800" dirty="0">
              <a:solidFill>
                <a:prstClr val="black"/>
              </a:solidFill>
            </a:endParaRPr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312861-6670-4592-B433-FBF630508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766" y="1059940"/>
            <a:ext cx="2359007" cy="645090"/>
          </a:xfrm>
          <a:prstGeom prst="rect">
            <a:avLst/>
          </a:prstGeom>
        </p:spPr>
      </p:pic>
      <p:pic>
        <p:nvPicPr>
          <p:cNvPr id="10" name="Picture 9" descr="A map of europe with people carrying shopping bags&#10;&#10;Description automatically generated">
            <a:extLst>
              <a:ext uri="{FF2B5EF4-FFF2-40B4-BE49-F238E27FC236}">
                <a16:creationId xmlns:a16="http://schemas.microsoft.com/office/drawing/2014/main" id="{4E1EB781-3942-E6E3-D3D6-734CAE18A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14" y="1782146"/>
            <a:ext cx="4765400" cy="451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67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2C061-0726-7BD5-B882-E0A764884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EE8CEB-34F5-8DE3-6CE4-85A0B7CD0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85" y="1284514"/>
            <a:ext cx="9442315" cy="4853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B2F139-01AA-9500-DFC9-FEB8C4EF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4" y="0"/>
            <a:ext cx="10363201" cy="12845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Non-Intrusive Load Monitoring and Disaggregation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16F08-F1B4-E893-4F58-7A20998B7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4" y="1782146"/>
            <a:ext cx="10098316" cy="5075853"/>
          </a:xfrm>
        </p:spPr>
        <p:txBody>
          <a:bodyPr>
            <a:normAutofit/>
          </a:bodyPr>
          <a:lstStyle/>
          <a:p>
            <a:endParaRPr lang="en-US" sz="18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800" i="1" dirty="0"/>
          </a:p>
          <a:p>
            <a:endParaRPr lang="en-US" sz="18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800" i="1" dirty="0"/>
          </a:p>
          <a:p>
            <a:endParaRPr lang="en-US" sz="18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800" i="1" dirty="0"/>
          </a:p>
          <a:p>
            <a:endParaRPr lang="en-US" sz="18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800" i="1" dirty="0"/>
          </a:p>
          <a:p>
            <a:endParaRPr lang="en-US" sz="18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800" i="1" dirty="0"/>
          </a:p>
          <a:p>
            <a:endParaRPr lang="en-US" sz="18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Pujić</a:t>
            </a: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D, Tomašević N, </a:t>
            </a:r>
            <a:r>
              <a:rPr lang="en-US" sz="1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Batić</a:t>
            </a: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M. A Semi-Supervised Approach for Improving Generalization in Non-Intrusive Load Monitoring. Sensors. 2023; 23(3):1444. </a:t>
            </a:r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https://doi.org/10.3390/s23031444</a:t>
            </a:r>
            <a:endParaRPr lang="en-US" sz="1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119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786D9-27A5-1BEA-36E8-6FB06B0C8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DF963-7518-38D1-0FC7-077D18476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4" y="0"/>
            <a:ext cx="10363201" cy="12845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Non-Intrusive Load Monitoring and Disaggregation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A401B-4CAD-8669-381E-9F6558952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4" y="1782146"/>
            <a:ext cx="8120745" cy="5075853"/>
          </a:xfrm>
        </p:spPr>
        <p:txBody>
          <a:bodyPr>
            <a:normAutofit/>
          </a:bodyPr>
          <a:lstStyle/>
          <a:p>
            <a:endParaRPr lang="en-GB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151782-7D8D-3727-DDB4-C3F4F0C74F29}"/>
              </a:ext>
            </a:extLst>
          </p:cNvPr>
          <p:cNvSpPr txBox="1">
            <a:spLocks/>
          </p:cNvSpPr>
          <p:nvPr/>
        </p:nvSpPr>
        <p:spPr>
          <a:xfrm>
            <a:off x="139701" y="1934547"/>
            <a:ext cx="7404100" cy="4745654"/>
          </a:xfrm>
          <a:prstGeom prst="rect">
            <a:avLst/>
          </a:prstGeom>
        </p:spPr>
        <p:txBody>
          <a:bodyPr vert="horz" lIns="18288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2"/>
              </a:buBlip>
              <a:defRPr sz="2400" b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1800" b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1600" b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1600" b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1600" b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8795" lvl="1"/>
            <a:r>
              <a:rPr lang="en-US" dirty="0"/>
              <a:t>Pilot houses usually unequipped with appliance individual consumption measuring sensors </a:t>
            </a:r>
          </a:p>
          <a:p>
            <a:pPr marL="975995" lvl="2"/>
            <a:r>
              <a:rPr lang="en-US" dirty="0"/>
              <a:t>Labels (individual consumption) are available only in public data sets</a:t>
            </a:r>
          </a:p>
          <a:p>
            <a:pPr marL="518795" lvl="1"/>
            <a:r>
              <a:rPr lang="en-US" dirty="0"/>
              <a:t>Training on one data set and testing on the other can significantly decrease the performance of the model</a:t>
            </a:r>
          </a:p>
          <a:p>
            <a:pPr marL="518795" lvl="1"/>
            <a:r>
              <a:rPr lang="en-US" b="1" dirty="0"/>
              <a:t>Domain adversarial neural network (DANN)</a:t>
            </a:r>
            <a:r>
              <a:rPr lang="en-US" dirty="0"/>
              <a:t> approach</a:t>
            </a:r>
          </a:p>
          <a:p>
            <a:pPr marL="975995" lvl="2"/>
            <a:r>
              <a:rPr lang="en-US" sz="1400" dirty="0">
                <a:solidFill>
                  <a:prstClr val="black"/>
                </a:solidFill>
                <a:cs typeface="Calibri Light"/>
              </a:rPr>
              <a:t>designed to train the model so that it extracts the features that are relevant for the problem, not for the domain</a:t>
            </a:r>
          </a:p>
          <a:p>
            <a:pPr marL="975995" lvl="2"/>
            <a:r>
              <a:rPr lang="en-US" sz="1400" dirty="0">
                <a:solidFill>
                  <a:prstClr val="black"/>
                </a:solidFill>
                <a:cs typeface="Calibri Light"/>
              </a:rPr>
              <a:t>specific architecture and training process:</a:t>
            </a:r>
          </a:p>
          <a:p>
            <a:pPr marL="1433195" lvl="3"/>
            <a:r>
              <a:rPr lang="en-US" sz="1400" b="1" dirty="0">
                <a:solidFill>
                  <a:prstClr val="black"/>
                </a:solidFill>
                <a:cs typeface="Calibri Light"/>
              </a:rPr>
              <a:t>feature extractor (FE) </a:t>
            </a:r>
            <a:r>
              <a:rPr lang="en-US" sz="1400" dirty="0">
                <a:solidFill>
                  <a:prstClr val="black"/>
                </a:solidFill>
                <a:cs typeface="Calibri Light"/>
              </a:rPr>
              <a:t>for obtaining relevant features from aggregated consumption</a:t>
            </a:r>
          </a:p>
          <a:p>
            <a:pPr marL="1433195" lvl="3"/>
            <a:r>
              <a:rPr lang="en-US" sz="1400" b="1" dirty="0">
                <a:solidFill>
                  <a:prstClr val="black"/>
                </a:solidFill>
                <a:cs typeface="Calibri Light"/>
              </a:rPr>
              <a:t>classifier (C)</a:t>
            </a:r>
            <a:r>
              <a:rPr lang="en-US" sz="1400" dirty="0">
                <a:solidFill>
                  <a:prstClr val="black"/>
                </a:solidFill>
                <a:cs typeface="Calibri Light"/>
              </a:rPr>
              <a:t> for classification whether appliance is on or off depending on the extracted features</a:t>
            </a:r>
          </a:p>
          <a:p>
            <a:pPr marL="1433195" lvl="3"/>
            <a:r>
              <a:rPr lang="en-US" sz="1400" b="1" dirty="0">
                <a:solidFill>
                  <a:prstClr val="black"/>
                </a:solidFill>
                <a:cs typeface="Calibri Light"/>
              </a:rPr>
              <a:t>discriminator (D)</a:t>
            </a:r>
            <a:r>
              <a:rPr lang="en-US" sz="1400" dirty="0">
                <a:solidFill>
                  <a:prstClr val="black"/>
                </a:solidFill>
                <a:cs typeface="Calibri Light"/>
              </a:rPr>
              <a:t> to classify the domain of the input data (training or testing)</a:t>
            </a:r>
          </a:p>
          <a:p>
            <a:pPr marL="975995" lvl="2"/>
            <a:endParaRPr lang="en-US" dirty="0"/>
          </a:p>
          <a:p>
            <a:pPr marL="918845" lvl="2" indent="-117475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cs typeface="Calibri Light"/>
            </a:endParaRPr>
          </a:p>
          <a:p>
            <a:endParaRPr lang="en-GB" sz="1800" dirty="0"/>
          </a:p>
          <a:p>
            <a:endParaRPr lang="en-GB" sz="1800" dirty="0"/>
          </a:p>
          <a:p>
            <a:endParaRPr lang="en-US" sz="18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2ABF8F5-E208-AA10-E8DE-E476109358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4950947"/>
              </p:ext>
            </p:extLst>
          </p:nvPr>
        </p:nvGraphicFramePr>
        <p:xfrm>
          <a:off x="8436429" y="2660562"/>
          <a:ext cx="3222803" cy="1937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8FC22C8-D51F-A7FD-D67F-A34FE26E99BF}"/>
              </a:ext>
            </a:extLst>
          </p:cNvPr>
          <p:cNvSpPr txBox="1"/>
          <p:nvPr/>
        </p:nvSpPr>
        <p:spPr>
          <a:xfrm>
            <a:off x="9630790" y="1934547"/>
            <a:ext cx="73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Calibri"/>
              </a:rPr>
              <a:t>input</a:t>
            </a:r>
          </a:p>
        </p:txBody>
      </p:sp>
      <p:sp>
        <p:nvSpPr>
          <p:cNvPr id="8" name="Down Arrow 24">
            <a:extLst>
              <a:ext uri="{FF2B5EF4-FFF2-40B4-BE49-F238E27FC236}">
                <a16:creationId xmlns:a16="http://schemas.microsoft.com/office/drawing/2014/main" id="{3BF71E3D-5FD1-764F-EA19-A29ED0C94D11}"/>
              </a:ext>
            </a:extLst>
          </p:cNvPr>
          <p:cNvSpPr/>
          <p:nvPr/>
        </p:nvSpPr>
        <p:spPr>
          <a:xfrm>
            <a:off x="9951354" y="2303879"/>
            <a:ext cx="98816" cy="192996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EDAB5A-810C-53A4-8C31-118B3E7AFD1B}"/>
              </a:ext>
            </a:extLst>
          </p:cNvPr>
          <p:cNvSpPr txBox="1"/>
          <p:nvPr/>
        </p:nvSpPr>
        <p:spPr>
          <a:xfrm>
            <a:off x="8632760" y="4855816"/>
            <a:ext cx="156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Calibri"/>
              </a:rPr>
              <a:t>domain label</a:t>
            </a:r>
          </a:p>
        </p:txBody>
      </p:sp>
      <p:sp>
        <p:nvSpPr>
          <p:cNvPr id="10" name="Down Arrow 25">
            <a:extLst>
              <a:ext uri="{FF2B5EF4-FFF2-40B4-BE49-F238E27FC236}">
                <a16:creationId xmlns:a16="http://schemas.microsoft.com/office/drawing/2014/main" id="{35E40B8D-63AC-A4FC-CDED-4DC631D1B7A5}"/>
              </a:ext>
            </a:extLst>
          </p:cNvPr>
          <p:cNvSpPr/>
          <p:nvPr/>
        </p:nvSpPr>
        <p:spPr>
          <a:xfrm>
            <a:off x="9350471" y="4732423"/>
            <a:ext cx="98816" cy="192996"/>
          </a:xfrm>
          <a:prstGeom prst="downArrow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332567-DC00-B633-6A56-6911A1DB14E5}"/>
              </a:ext>
            </a:extLst>
          </p:cNvPr>
          <p:cNvSpPr txBox="1"/>
          <p:nvPr/>
        </p:nvSpPr>
        <p:spPr>
          <a:xfrm>
            <a:off x="10050170" y="4855817"/>
            <a:ext cx="156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Calibri"/>
              </a:rPr>
              <a:t>activation label</a:t>
            </a:r>
          </a:p>
        </p:txBody>
      </p:sp>
      <p:sp>
        <p:nvSpPr>
          <p:cNvPr id="12" name="Down Arrow 25">
            <a:extLst>
              <a:ext uri="{FF2B5EF4-FFF2-40B4-BE49-F238E27FC236}">
                <a16:creationId xmlns:a16="http://schemas.microsoft.com/office/drawing/2014/main" id="{B6929C3B-91D1-0763-A9A1-10EE58512DB4}"/>
              </a:ext>
            </a:extLst>
          </p:cNvPr>
          <p:cNvSpPr/>
          <p:nvPr/>
        </p:nvSpPr>
        <p:spPr>
          <a:xfrm>
            <a:off x="10767881" y="4732423"/>
            <a:ext cx="98816" cy="192996"/>
          </a:xfrm>
          <a:prstGeom prst="downArrow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1214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9BBD6-1A3E-0B79-B3AA-B2460BE7A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03F4F-BE30-9473-6E7B-1E234038E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4" y="0"/>
            <a:ext cx="10363201" cy="12845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Non-Intrusive Load Monitoring and Disaggregation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06947-14E6-4795-9C58-D48269916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4" y="1782146"/>
            <a:ext cx="8120745" cy="5075853"/>
          </a:xfrm>
        </p:spPr>
        <p:txBody>
          <a:bodyPr>
            <a:normAutofit/>
          </a:bodyPr>
          <a:lstStyle/>
          <a:p>
            <a:endParaRPr lang="en-GB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90827D-7EC2-363E-0E17-A8AA163729DB}"/>
              </a:ext>
            </a:extLst>
          </p:cNvPr>
          <p:cNvSpPr txBox="1">
            <a:spLocks/>
          </p:cNvSpPr>
          <p:nvPr/>
        </p:nvSpPr>
        <p:spPr>
          <a:xfrm>
            <a:off x="139701" y="1934547"/>
            <a:ext cx="7404100" cy="4745654"/>
          </a:xfrm>
          <a:prstGeom prst="rect">
            <a:avLst/>
          </a:prstGeom>
        </p:spPr>
        <p:txBody>
          <a:bodyPr vert="horz" lIns="18288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2"/>
              </a:buBlip>
              <a:defRPr sz="2400" b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1800" b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1600" b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1600" b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1600" b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US" sz="1800" dirty="0"/>
              <a:t>NILM intended for high consuming appliances</a:t>
            </a:r>
          </a:p>
          <a:p>
            <a:pPr>
              <a:spcBef>
                <a:spcPts val="500"/>
              </a:spcBef>
            </a:pPr>
            <a:r>
              <a:rPr lang="en-US" sz="1800" dirty="0"/>
              <a:t>Methodology applied on four different appliances from REDD and UK-DALE data set </a:t>
            </a:r>
          </a:p>
          <a:p>
            <a:pPr marL="975995" lvl="2"/>
            <a:endParaRPr lang="en-US" dirty="0"/>
          </a:p>
          <a:p>
            <a:pPr marL="918845" lvl="2" indent="-117475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cs typeface="Calibri Light"/>
            </a:endParaRPr>
          </a:p>
          <a:p>
            <a:endParaRPr lang="en-GB" sz="1800" dirty="0"/>
          </a:p>
          <a:p>
            <a:endParaRPr lang="en-GB" sz="1800" dirty="0"/>
          </a:p>
          <a:p>
            <a:endParaRPr lang="en-US" sz="18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CA2655-9F08-8A6C-88F1-76F34D4FB99C}"/>
              </a:ext>
            </a:extLst>
          </p:cNvPr>
          <p:cNvGrpSpPr/>
          <p:nvPr/>
        </p:nvGrpSpPr>
        <p:grpSpPr>
          <a:xfrm>
            <a:off x="46219" y="3038855"/>
            <a:ext cx="8390210" cy="3218152"/>
            <a:chOff x="132730" y="3595560"/>
            <a:chExt cx="8549580" cy="3304179"/>
          </a:xfrm>
        </p:grpSpPr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2D99B7C6-62A6-2360-FAC4-EEDC824004D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74831105"/>
                </p:ext>
              </p:extLst>
            </p:nvPr>
          </p:nvGraphicFramePr>
          <p:xfrm>
            <a:off x="276165" y="4077151"/>
            <a:ext cx="2580028" cy="213360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id="{19C2A2B8-18DA-B3DB-BC3C-C0D1CD7AAF8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36674293"/>
                </p:ext>
              </p:extLst>
            </p:nvPr>
          </p:nvGraphicFramePr>
          <p:xfrm>
            <a:off x="3096469" y="4077151"/>
            <a:ext cx="2580028" cy="213360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aphicFrame>
          <p:nvGraphicFramePr>
            <p:cNvPr id="16" name="Diagram 15">
              <a:extLst>
                <a:ext uri="{FF2B5EF4-FFF2-40B4-BE49-F238E27FC236}">
                  <a16:creationId xmlns:a16="http://schemas.microsoft.com/office/drawing/2014/main" id="{1355AFC1-B5A3-34F4-80D1-6BD02398CC8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46786774"/>
                </p:ext>
              </p:extLst>
            </p:nvPr>
          </p:nvGraphicFramePr>
          <p:xfrm>
            <a:off x="5854020" y="4095079"/>
            <a:ext cx="2580028" cy="213360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C3FCBB-2D98-785E-F510-BC6C2B68195A}"/>
                </a:ext>
              </a:extLst>
            </p:cNvPr>
            <p:cNvSpPr txBox="1"/>
            <p:nvPr/>
          </p:nvSpPr>
          <p:spPr>
            <a:xfrm>
              <a:off x="1227583" y="3595560"/>
              <a:ext cx="7399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>
                  <a:solidFill>
                    <a:prstClr val="black"/>
                  </a:solidFill>
                  <a:latin typeface="Calibri"/>
                </a:rPr>
                <a:t>input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Down Arrow 24">
              <a:extLst>
                <a:ext uri="{FF2B5EF4-FFF2-40B4-BE49-F238E27FC236}">
                  <a16:creationId xmlns:a16="http://schemas.microsoft.com/office/drawing/2014/main" id="{17F70454-7D3E-1CA5-A785-0BAA1DA212D7}"/>
                </a:ext>
              </a:extLst>
            </p:cNvPr>
            <p:cNvSpPr/>
            <p:nvPr/>
          </p:nvSpPr>
          <p:spPr>
            <a:xfrm>
              <a:off x="1548148" y="3964892"/>
              <a:ext cx="98816" cy="192996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A8AAFB-7A20-3D4A-D174-D61B88D945B3}"/>
                </a:ext>
              </a:extLst>
            </p:cNvPr>
            <p:cNvSpPr txBox="1"/>
            <p:nvPr/>
          </p:nvSpPr>
          <p:spPr>
            <a:xfrm>
              <a:off x="3985134" y="3595560"/>
              <a:ext cx="7399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inp</a:t>
              </a:r>
              <a:r>
                <a:rPr lang="en-US">
                  <a:solidFill>
                    <a:prstClr val="black"/>
                  </a:solidFill>
                  <a:latin typeface="Calibri"/>
                </a:rPr>
                <a:t>ut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Down Arrow 24">
              <a:extLst>
                <a:ext uri="{FF2B5EF4-FFF2-40B4-BE49-F238E27FC236}">
                  <a16:creationId xmlns:a16="http://schemas.microsoft.com/office/drawing/2014/main" id="{99DDFC59-3D4C-AEEE-6A6C-BD2F558DD8E7}"/>
                </a:ext>
              </a:extLst>
            </p:cNvPr>
            <p:cNvSpPr/>
            <p:nvPr/>
          </p:nvSpPr>
          <p:spPr>
            <a:xfrm>
              <a:off x="4305699" y="3964892"/>
              <a:ext cx="98816" cy="192996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01F998-E453-69F8-2232-88477B183AB1}"/>
                </a:ext>
              </a:extLst>
            </p:cNvPr>
            <p:cNvSpPr txBox="1"/>
            <p:nvPr/>
          </p:nvSpPr>
          <p:spPr>
            <a:xfrm>
              <a:off x="6756030" y="3595560"/>
              <a:ext cx="7399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>
                  <a:solidFill>
                    <a:prstClr val="black"/>
                  </a:solidFill>
                  <a:latin typeface="Calibri"/>
                </a:rPr>
                <a:t>input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Down Arrow 24">
              <a:extLst>
                <a:ext uri="{FF2B5EF4-FFF2-40B4-BE49-F238E27FC236}">
                  <a16:creationId xmlns:a16="http://schemas.microsoft.com/office/drawing/2014/main" id="{AD06DDB6-0620-718F-F30B-BDA1A13BCCA4}"/>
                </a:ext>
              </a:extLst>
            </p:cNvPr>
            <p:cNvSpPr/>
            <p:nvPr/>
          </p:nvSpPr>
          <p:spPr>
            <a:xfrm>
              <a:off x="7076595" y="3964892"/>
              <a:ext cx="98816" cy="192996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549D82-35F1-3EF9-4F32-41770A1F2B8F}"/>
                </a:ext>
              </a:extLst>
            </p:cNvPr>
            <p:cNvSpPr txBox="1"/>
            <p:nvPr/>
          </p:nvSpPr>
          <p:spPr>
            <a:xfrm>
              <a:off x="132730" y="6253408"/>
              <a:ext cx="156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>
                  <a:solidFill>
                    <a:prstClr val="black"/>
                  </a:solidFill>
                  <a:latin typeface="Calibri"/>
                </a:rPr>
                <a:t>domain label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Down Arrow 25">
              <a:extLst>
                <a:ext uri="{FF2B5EF4-FFF2-40B4-BE49-F238E27FC236}">
                  <a16:creationId xmlns:a16="http://schemas.microsoft.com/office/drawing/2014/main" id="{4D46E47E-AD76-17C5-D541-52C9995ABA07}"/>
                </a:ext>
              </a:extLst>
            </p:cNvPr>
            <p:cNvSpPr/>
            <p:nvPr/>
          </p:nvSpPr>
          <p:spPr>
            <a:xfrm>
              <a:off x="850441" y="6130015"/>
              <a:ext cx="98816" cy="192996"/>
            </a:xfrm>
            <a:prstGeom prst="downArrow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5A282B-C92B-3F3F-7EB9-2D42FBFDF6F3}"/>
                </a:ext>
              </a:extLst>
            </p:cNvPr>
            <p:cNvSpPr txBox="1"/>
            <p:nvPr/>
          </p:nvSpPr>
          <p:spPr>
            <a:xfrm>
              <a:off x="2955974" y="6253408"/>
              <a:ext cx="156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>
                  <a:solidFill>
                    <a:prstClr val="black"/>
                  </a:solidFill>
                  <a:latin typeface="Calibri"/>
                </a:rPr>
                <a:t>domain label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Down Arrow 25">
              <a:extLst>
                <a:ext uri="{FF2B5EF4-FFF2-40B4-BE49-F238E27FC236}">
                  <a16:creationId xmlns:a16="http://schemas.microsoft.com/office/drawing/2014/main" id="{926702B3-287F-4BC3-528D-FD37B52DF990}"/>
                </a:ext>
              </a:extLst>
            </p:cNvPr>
            <p:cNvSpPr/>
            <p:nvPr/>
          </p:nvSpPr>
          <p:spPr>
            <a:xfrm>
              <a:off x="3673685" y="6130015"/>
              <a:ext cx="98816" cy="192996"/>
            </a:xfrm>
            <a:prstGeom prst="downArrow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FF3EE8A-D4B0-57AE-4D7B-D101F5DC9AB1}"/>
                </a:ext>
              </a:extLst>
            </p:cNvPr>
            <p:cNvSpPr txBox="1"/>
            <p:nvPr/>
          </p:nvSpPr>
          <p:spPr>
            <a:xfrm>
              <a:off x="5821693" y="6253408"/>
              <a:ext cx="156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dirty="0">
                  <a:solidFill>
                    <a:prstClr val="black"/>
                  </a:solidFill>
                  <a:latin typeface="Calibri"/>
                </a:rPr>
                <a:t>domain label</a:t>
              </a:r>
            </a:p>
          </p:txBody>
        </p:sp>
        <p:sp>
          <p:nvSpPr>
            <p:cNvPr id="28" name="Down Arrow 25">
              <a:extLst>
                <a:ext uri="{FF2B5EF4-FFF2-40B4-BE49-F238E27FC236}">
                  <a16:creationId xmlns:a16="http://schemas.microsoft.com/office/drawing/2014/main" id="{3724AAE4-975F-0D9E-C2A0-F5C9EDC1991F}"/>
                </a:ext>
              </a:extLst>
            </p:cNvPr>
            <p:cNvSpPr/>
            <p:nvPr/>
          </p:nvSpPr>
          <p:spPr>
            <a:xfrm>
              <a:off x="6539404" y="6130015"/>
              <a:ext cx="98816" cy="192996"/>
            </a:xfrm>
            <a:prstGeom prst="downArrow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1387AC0-97E0-5CC4-9A69-740F6D0F3A0D}"/>
                </a:ext>
              </a:extLst>
            </p:cNvPr>
            <p:cNvSpPr txBox="1"/>
            <p:nvPr/>
          </p:nvSpPr>
          <p:spPr>
            <a:xfrm>
              <a:off x="4307607" y="6253408"/>
              <a:ext cx="156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>
                  <a:solidFill>
                    <a:prstClr val="black"/>
                  </a:solidFill>
                  <a:latin typeface="Calibri"/>
                </a:rPr>
                <a:t>activation label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Down Arrow 25">
              <a:extLst>
                <a:ext uri="{FF2B5EF4-FFF2-40B4-BE49-F238E27FC236}">
                  <a16:creationId xmlns:a16="http://schemas.microsoft.com/office/drawing/2014/main" id="{394F614C-A717-79E7-0D24-C34BD74CBBFD}"/>
                </a:ext>
              </a:extLst>
            </p:cNvPr>
            <p:cNvSpPr/>
            <p:nvPr/>
          </p:nvSpPr>
          <p:spPr>
            <a:xfrm>
              <a:off x="5025318" y="6130015"/>
              <a:ext cx="98816" cy="192996"/>
            </a:xfrm>
            <a:prstGeom prst="downArrow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EC79B71-2B3C-34A9-C99B-60E0B96DF9E0}"/>
                </a:ext>
              </a:extLst>
            </p:cNvPr>
            <p:cNvSpPr txBox="1"/>
            <p:nvPr/>
          </p:nvSpPr>
          <p:spPr>
            <a:xfrm>
              <a:off x="7113910" y="6253408"/>
              <a:ext cx="156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>
                  <a:solidFill>
                    <a:prstClr val="black"/>
                  </a:solidFill>
                  <a:latin typeface="Calibri"/>
                </a:rPr>
                <a:t>activation label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Down Arrow 25">
              <a:extLst>
                <a:ext uri="{FF2B5EF4-FFF2-40B4-BE49-F238E27FC236}">
                  <a16:creationId xmlns:a16="http://schemas.microsoft.com/office/drawing/2014/main" id="{DC329E42-E0FA-71D1-9A89-013B626CCB1D}"/>
                </a:ext>
              </a:extLst>
            </p:cNvPr>
            <p:cNvSpPr/>
            <p:nvPr/>
          </p:nvSpPr>
          <p:spPr>
            <a:xfrm>
              <a:off x="7831621" y="6130015"/>
              <a:ext cx="98816" cy="192996"/>
            </a:xfrm>
            <a:prstGeom prst="downArrow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5115CA3-C563-5B1B-F95A-8020CCE3642A}"/>
                </a:ext>
              </a:extLst>
            </p:cNvPr>
            <p:cNvSpPr txBox="1"/>
            <p:nvPr/>
          </p:nvSpPr>
          <p:spPr>
            <a:xfrm>
              <a:off x="1528069" y="6253408"/>
              <a:ext cx="156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dirty="0">
                  <a:solidFill>
                    <a:prstClr val="black"/>
                  </a:solidFill>
                  <a:latin typeface="Calibri"/>
                </a:rPr>
                <a:t>activation label</a:t>
              </a:r>
            </a:p>
          </p:txBody>
        </p:sp>
        <p:sp>
          <p:nvSpPr>
            <p:cNvPr id="34" name="Down Arrow 25">
              <a:extLst>
                <a:ext uri="{FF2B5EF4-FFF2-40B4-BE49-F238E27FC236}">
                  <a16:creationId xmlns:a16="http://schemas.microsoft.com/office/drawing/2014/main" id="{37ACD900-970E-40A4-4753-7908114F5823}"/>
                </a:ext>
              </a:extLst>
            </p:cNvPr>
            <p:cNvSpPr/>
            <p:nvPr/>
          </p:nvSpPr>
          <p:spPr>
            <a:xfrm>
              <a:off x="2245780" y="6130015"/>
              <a:ext cx="98816" cy="192996"/>
            </a:xfrm>
            <a:prstGeom prst="downArrow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58DC41-76AE-F3C5-87EB-36716CF36AD6}"/>
              </a:ext>
            </a:extLst>
          </p:cNvPr>
          <p:cNvGrpSpPr/>
          <p:nvPr/>
        </p:nvGrpSpPr>
        <p:grpSpPr>
          <a:xfrm>
            <a:off x="1120177" y="6104606"/>
            <a:ext cx="6411884" cy="553998"/>
            <a:chOff x="396724" y="4872652"/>
            <a:chExt cx="6411884" cy="55399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A0803-5867-155D-CB80-7B5F9F782336}"/>
                </a:ext>
              </a:extLst>
            </p:cNvPr>
            <p:cNvSpPr txBox="1"/>
            <p:nvPr/>
          </p:nvSpPr>
          <p:spPr>
            <a:xfrm>
              <a:off x="977081" y="5026280"/>
              <a:ext cx="13019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Trainable parameters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6351DA-872C-8995-6960-0E285042E150}"/>
                </a:ext>
              </a:extLst>
            </p:cNvPr>
            <p:cNvSpPr txBox="1"/>
            <p:nvPr/>
          </p:nvSpPr>
          <p:spPr>
            <a:xfrm>
              <a:off x="3017079" y="5068112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Non-trainable parameters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C6CD7BF-7427-439E-F2C2-08E9C8DC8FDE}"/>
                </a:ext>
              </a:extLst>
            </p:cNvPr>
            <p:cNvSpPr txBox="1"/>
            <p:nvPr/>
          </p:nvSpPr>
          <p:spPr>
            <a:xfrm>
              <a:off x="5160879" y="4872652"/>
              <a:ext cx="164772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Parameters not taken into account in any point of the considered training phase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AD4F169-14D2-34B0-1786-70D84A9EA48C}"/>
                </a:ext>
              </a:extLst>
            </p:cNvPr>
            <p:cNvGrpSpPr/>
            <p:nvPr/>
          </p:nvGrpSpPr>
          <p:grpSpPr>
            <a:xfrm>
              <a:off x="396724" y="4979747"/>
              <a:ext cx="530125" cy="375320"/>
              <a:chOff x="4571280" y="374129"/>
              <a:chExt cx="530125" cy="375320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8D2BA062-6557-0A1B-62F0-B2D12D80A346}"/>
                  </a:ext>
                </a:extLst>
              </p:cNvPr>
              <p:cNvSpPr/>
              <p:nvPr/>
            </p:nvSpPr>
            <p:spPr>
              <a:xfrm flipV="1">
                <a:off x="4571280" y="374129"/>
                <a:ext cx="407296" cy="258633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C6BCE5C-4B66-8F0C-E845-127281F6EB1A}"/>
                  </a:ext>
                </a:extLst>
              </p:cNvPr>
              <p:cNvGrpSpPr/>
              <p:nvPr/>
            </p:nvGrpSpPr>
            <p:grpSpPr>
              <a:xfrm flipV="1">
                <a:off x="4694109" y="490816"/>
                <a:ext cx="407296" cy="258633"/>
                <a:chOff x="798700" y="262427"/>
                <a:chExt cx="1105456" cy="701964"/>
              </a:xfrm>
            </p:grpSpPr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AF03B2D3-32FB-4DFB-227C-465620ECF69C}"/>
                    </a:ext>
                  </a:extLst>
                </p:cNvPr>
                <p:cNvSpPr/>
                <p:nvPr/>
              </p:nvSpPr>
              <p:spPr>
                <a:xfrm>
                  <a:off x="798700" y="262427"/>
                  <a:ext cx="1105456" cy="701964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accent3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3" name="Rectangle: Rounded Corners 5">
                  <a:extLst>
                    <a:ext uri="{FF2B5EF4-FFF2-40B4-BE49-F238E27FC236}">
                      <a16:creationId xmlns:a16="http://schemas.microsoft.com/office/drawing/2014/main" id="{37415B02-C23A-96C6-4093-0A8D6657605B}"/>
                    </a:ext>
                  </a:extLst>
                </p:cNvPr>
                <p:cNvSpPr txBox="1"/>
                <p:nvPr/>
              </p:nvSpPr>
              <p:spPr>
                <a:xfrm>
                  <a:off x="819260" y="282987"/>
                  <a:ext cx="1064336" cy="66084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14300" tIns="114300" rIns="114300" bIns="114300" numCol="1" spcCol="1270" anchor="ctr" anchorCtr="0">
                  <a:noAutofit/>
                </a:bodyPr>
                <a:lstStyle/>
                <a:p>
                  <a:pPr algn="ctr" defTabSz="1333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30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5650170-9BA4-C579-D5E2-43E49906DBFF}"/>
                </a:ext>
              </a:extLst>
            </p:cNvPr>
            <p:cNvGrpSpPr/>
            <p:nvPr/>
          </p:nvGrpSpPr>
          <p:grpSpPr>
            <a:xfrm>
              <a:off x="4636827" y="4978321"/>
              <a:ext cx="530124" cy="375320"/>
              <a:chOff x="4615346" y="1405930"/>
              <a:chExt cx="530124" cy="375320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6583B34C-B7A5-FEFC-1BAE-5747D5DFF8BB}"/>
                  </a:ext>
                </a:extLst>
              </p:cNvPr>
              <p:cNvSpPr/>
              <p:nvPr/>
            </p:nvSpPr>
            <p:spPr>
              <a:xfrm flipV="1">
                <a:off x="4615346" y="1405930"/>
                <a:ext cx="407296" cy="258633"/>
              </a:xfrm>
              <a:prstGeom prst="roundRect">
                <a:avLst>
                  <a:gd name="adj" fmla="val 10000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88B32C80-4DBF-D3A6-7C85-F9E6E6B347F3}"/>
                  </a:ext>
                </a:extLst>
              </p:cNvPr>
              <p:cNvGrpSpPr/>
              <p:nvPr/>
            </p:nvGrpSpPr>
            <p:grpSpPr>
              <a:xfrm flipV="1">
                <a:off x="4738174" y="1522617"/>
                <a:ext cx="407296" cy="258633"/>
                <a:chOff x="1474256" y="1285895"/>
                <a:chExt cx="1105456" cy="701964"/>
              </a:xfrm>
            </p:grpSpPr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0BDDB1C4-F5AD-30D3-A0C5-C8459864FD41}"/>
                    </a:ext>
                  </a:extLst>
                </p:cNvPr>
                <p:cNvSpPr/>
                <p:nvPr/>
              </p:nvSpPr>
              <p:spPr>
                <a:xfrm>
                  <a:off x="1474256" y="1285895"/>
                  <a:ext cx="1105456" cy="701964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9" name="Rectangle: Rounded Corners 5">
                  <a:extLst>
                    <a:ext uri="{FF2B5EF4-FFF2-40B4-BE49-F238E27FC236}">
                      <a16:creationId xmlns:a16="http://schemas.microsoft.com/office/drawing/2014/main" id="{D62230D6-B372-CF84-B8BC-57A8C1E4BEDB}"/>
                    </a:ext>
                  </a:extLst>
                </p:cNvPr>
                <p:cNvSpPr txBox="1"/>
                <p:nvPr/>
              </p:nvSpPr>
              <p:spPr>
                <a:xfrm>
                  <a:off x="1494816" y="1306455"/>
                  <a:ext cx="1064336" cy="66084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14300" tIns="114300" rIns="114300" bIns="114300" numCol="1" spcCol="1270" anchor="ctr" anchorCtr="0">
                  <a:noAutofit/>
                </a:bodyPr>
                <a:lstStyle/>
                <a:p>
                  <a:pPr algn="ctr" defTabSz="1333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30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8D3443E-CDEC-A5FB-92C9-2A6CF8E8730A}"/>
                </a:ext>
              </a:extLst>
            </p:cNvPr>
            <p:cNvGrpSpPr/>
            <p:nvPr/>
          </p:nvGrpSpPr>
          <p:grpSpPr>
            <a:xfrm>
              <a:off x="2446493" y="4978321"/>
              <a:ext cx="530125" cy="375320"/>
              <a:chOff x="4571280" y="824037"/>
              <a:chExt cx="530125" cy="375320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8F8923E4-736E-62A8-72EC-F7BD6A1B8DDB}"/>
                  </a:ext>
                </a:extLst>
              </p:cNvPr>
              <p:cNvSpPr/>
              <p:nvPr/>
            </p:nvSpPr>
            <p:spPr>
              <a:xfrm flipV="1">
                <a:off x="4571280" y="824037"/>
                <a:ext cx="407296" cy="258633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5E6C6E56-C383-4E02-845A-94F6918F2D61}"/>
                  </a:ext>
                </a:extLst>
              </p:cNvPr>
              <p:cNvGrpSpPr/>
              <p:nvPr/>
            </p:nvGrpSpPr>
            <p:grpSpPr>
              <a:xfrm flipV="1">
                <a:off x="4694109" y="940724"/>
                <a:ext cx="407296" cy="258633"/>
                <a:chOff x="798700" y="262427"/>
                <a:chExt cx="1105456" cy="701964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05E32477-3ECA-2F32-15DE-905480E0CB91}"/>
                    </a:ext>
                  </a:extLst>
                </p:cNvPr>
                <p:cNvSpPr/>
                <p:nvPr/>
              </p:nvSpPr>
              <p:spPr>
                <a:xfrm>
                  <a:off x="798700" y="262427"/>
                  <a:ext cx="1105456" cy="701964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accent3">
                    <a:lumMod val="60000"/>
                    <a:lumOff val="40000"/>
                  </a:schemeClr>
                </a:solidFill>
              </p:spPr>
              <p:style>
                <a:lnRef idx="2">
                  <a:schemeClr val="accent3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45" name="Rectangle: Rounded Corners 5">
                  <a:extLst>
                    <a:ext uri="{FF2B5EF4-FFF2-40B4-BE49-F238E27FC236}">
                      <a16:creationId xmlns:a16="http://schemas.microsoft.com/office/drawing/2014/main" id="{6EE01458-F334-799C-1AAF-F43E7F592928}"/>
                    </a:ext>
                  </a:extLst>
                </p:cNvPr>
                <p:cNvSpPr txBox="1"/>
                <p:nvPr/>
              </p:nvSpPr>
              <p:spPr>
                <a:xfrm>
                  <a:off x="819260" y="282987"/>
                  <a:ext cx="1064336" cy="660844"/>
                </a:xfrm>
                <a:prstGeom prst="rect">
                  <a:avLst/>
                </a:prstGeom>
                <a:solidFill>
                  <a:schemeClr val="accent1"/>
                </a:solidFill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14300" tIns="114300" rIns="114300" bIns="114300" numCol="1" spcCol="1270" anchor="ctr" anchorCtr="0">
                  <a:noAutofit/>
                </a:bodyPr>
                <a:lstStyle/>
                <a:p>
                  <a:pPr algn="ctr" defTabSz="1333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30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Calibri"/>
                  </a:endParaRPr>
                </a:p>
              </p:txBody>
            </p:sp>
          </p:grpSp>
        </p:grpSp>
      </p:grp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C61BA031-6FEC-9D3F-5734-58568851E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149465"/>
              </p:ext>
            </p:extLst>
          </p:nvPr>
        </p:nvGraphicFramePr>
        <p:xfrm>
          <a:off x="8063794" y="1937243"/>
          <a:ext cx="3925314" cy="206065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43810">
                  <a:extLst>
                    <a:ext uri="{9D8B030D-6E8A-4147-A177-3AD203B41FA5}">
                      <a16:colId xmlns:a16="http://schemas.microsoft.com/office/drawing/2014/main" val="1737871578"/>
                    </a:ext>
                  </a:extLst>
                </a:gridCol>
                <a:gridCol w="927168">
                  <a:extLst>
                    <a:ext uri="{9D8B030D-6E8A-4147-A177-3AD203B41FA5}">
                      <a16:colId xmlns:a16="http://schemas.microsoft.com/office/drawing/2014/main" val="1258960983"/>
                    </a:ext>
                  </a:extLst>
                </a:gridCol>
                <a:gridCol w="927168">
                  <a:extLst>
                    <a:ext uri="{9D8B030D-6E8A-4147-A177-3AD203B41FA5}">
                      <a16:colId xmlns:a16="http://schemas.microsoft.com/office/drawing/2014/main" val="3833115389"/>
                    </a:ext>
                  </a:extLst>
                </a:gridCol>
                <a:gridCol w="927168">
                  <a:extLst>
                    <a:ext uri="{9D8B030D-6E8A-4147-A177-3AD203B41FA5}">
                      <a16:colId xmlns:a16="http://schemas.microsoft.com/office/drawing/2014/main" val="4084426346"/>
                    </a:ext>
                  </a:extLst>
                </a:gridCol>
              </a:tblGrid>
              <a:tr h="308499">
                <a:tc rowSpan="2">
                  <a:txBody>
                    <a:bodyPr/>
                    <a:lstStyle/>
                    <a:p>
                      <a:endParaRPr lang="en-US" sz="14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REDD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REDD + UK-DALE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4307792"/>
                  </a:ext>
                </a:extLst>
              </a:tr>
              <a:tr h="30849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Seq2point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Seq2point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DANN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9118609"/>
                  </a:ext>
                </a:extLst>
              </a:tr>
              <a:tr h="308499"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Refrigerator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</a:rPr>
                        <a:t>85%</a:t>
                      </a:r>
                      <a:endParaRPr lang="en-US" sz="140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</a:rPr>
                        <a:t>59%</a:t>
                      </a:r>
                      <a:endParaRPr lang="en-US" sz="140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>
                          <a:effectLst/>
                        </a:rPr>
                        <a:t>62%</a:t>
                      </a:r>
                      <a:endParaRPr lang="en-US" sz="1400" b="1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63924497"/>
                  </a:ext>
                </a:extLst>
              </a:tr>
              <a:tr h="308499"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Tumble dryer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</a:rPr>
                        <a:t>85%</a:t>
                      </a:r>
                      <a:endParaRPr lang="en-US" sz="140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</a:rPr>
                        <a:t>80%</a:t>
                      </a:r>
                      <a:endParaRPr lang="en-US" sz="140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>
                          <a:effectLst/>
                        </a:rPr>
                        <a:t>82%</a:t>
                      </a:r>
                      <a:endParaRPr lang="en-US" sz="1400" b="1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2654964"/>
                  </a:ext>
                </a:extLst>
              </a:tr>
              <a:tr h="308499"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Dishwasher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>
                          <a:effectLst/>
                        </a:rPr>
                        <a:t>88%</a:t>
                      </a:r>
                      <a:endParaRPr lang="en-US" sz="1400" baseline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</a:rPr>
                        <a:t>78%</a:t>
                      </a:r>
                      <a:endParaRPr lang="en-US" sz="140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>
                          <a:effectLst/>
                        </a:rPr>
                        <a:t>79%</a:t>
                      </a:r>
                      <a:endParaRPr lang="en-US" sz="1400" b="1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0481860"/>
                  </a:ext>
                </a:extLst>
              </a:tr>
              <a:tr h="308499"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Microwave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>
                          <a:effectLst/>
                        </a:rPr>
                        <a:t>82%</a:t>
                      </a:r>
                      <a:endParaRPr lang="en-US" sz="1400" baseline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>
                          <a:effectLst/>
                        </a:rPr>
                        <a:t>89%</a:t>
                      </a:r>
                      <a:endParaRPr lang="en-US" sz="1400" b="1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</a:rPr>
                        <a:t>84%</a:t>
                      </a:r>
                      <a:endParaRPr lang="en-US" sz="140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63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5824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0067C-8B96-413B-741E-B69F822CA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C2753-F736-41DB-7F08-C0E4E322B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27106"/>
            <a:ext cx="9481457" cy="1830453"/>
          </a:xfrm>
        </p:spPr>
        <p:txBody>
          <a:bodyPr>
            <a:normAutofit/>
          </a:bodyPr>
          <a:lstStyle/>
          <a:p>
            <a:r>
              <a:rPr lang="sr-Latn-RS" sz="3200" dirty="0">
                <a:solidFill>
                  <a:schemeClr val="tx1"/>
                </a:solidFill>
              </a:rPr>
              <a:t>SURROGATE DATA-DRIVEN OPTIMIZATION OF A MANUFACTURING PROCESS</a:t>
            </a:r>
            <a:endParaRPr lang="en-US" sz="5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16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88B10-B775-4BD8-6FBE-862CE7A39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3F3828-6C3B-57D2-53C0-6476856ED7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8" t="1242" r="1188"/>
          <a:stretch/>
        </p:blipFill>
        <p:spPr>
          <a:xfrm>
            <a:off x="5535562" y="2474213"/>
            <a:ext cx="6656438" cy="40935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C1F73-F7A9-0E40-16D6-02F6B2EAF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Surrogate Data-Driven Optimization of a Manufacturing Process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BE0B94-5D6C-8678-BC75-A600C23D6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782146"/>
            <a:ext cx="6469625" cy="24752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Work conducted within </a:t>
            </a:r>
            <a:r>
              <a:rPr lang="en-GB" sz="1800" dirty="0">
                <a:hlinkClick r:id="rId3"/>
              </a:rPr>
              <a:t>H2020 AI-PROFICIENT</a:t>
            </a:r>
            <a:r>
              <a:rPr lang="en-GB" sz="1800" dirty="0"/>
              <a:t>: </a:t>
            </a:r>
            <a:r>
              <a:rPr lang="en-GB" sz="1800" b="1" dirty="0"/>
              <a:t>A</a:t>
            </a:r>
            <a:r>
              <a:rPr lang="en-GB" sz="1800" dirty="0"/>
              <a:t>rtificial </a:t>
            </a:r>
            <a:r>
              <a:rPr lang="en-GB" sz="1800" b="1" dirty="0"/>
              <a:t>I</a:t>
            </a:r>
            <a:r>
              <a:rPr lang="en-GB" sz="1800" dirty="0"/>
              <a:t>ntelligence for improved </a:t>
            </a:r>
            <a:r>
              <a:rPr lang="en-GB" sz="1800" b="1" dirty="0" err="1"/>
              <a:t>PRO</a:t>
            </a:r>
            <a:r>
              <a:rPr lang="en-GB" sz="1800" dirty="0" err="1"/>
              <a:t>duction</a:t>
            </a:r>
            <a:r>
              <a:rPr lang="en-GB" sz="1800" dirty="0"/>
              <a:t> </a:t>
            </a:r>
            <a:r>
              <a:rPr lang="en-GB" sz="1800" dirty="0" err="1"/>
              <a:t>ef</a:t>
            </a:r>
            <a:r>
              <a:rPr lang="en-GB" sz="1800" i="1" dirty="0" err="1"/>
              <a:t>FICIE</a:t>
            </a:r>
            <a:r>
              <a:rPr lang="en-GB" sz="1800" dirty="0" err="1"/>
              <a:t>ncy</a:t>
            </a:r>
            <a:r>
              <a:rPr lang="en-GB" sz="1800" dirty="0"/>
              <a:t>, quality and </a:t>
            </a:r>
            <a:r>
              <a:rPr lang="en-GB" sz="1800" dirty="0" err="1"/>
              <a:t>mai</a:t>
            </a:r>
            <a:r>
              <a:rPr lang="en-GB" sz="1800" b="1" dirty="0" err="1"/>
              <a:t>NT</a:t>
            </a:r>
            <a:r>
              <a:rPr lang="en-GB" sz="1800" dirty="0" err="1"/>
              <a:t>enance</a:t>
            </a:r>
            <a:r>
              <a:rPr lang="en-GB" sz="1800" dirty="0"/>
              <a:t> (2020-2023)</a:t>
            </a:r>
            <a:endParaRPr lang="sr-Latn-RS" sz="1800" dirty="0"/>
          </a:p>
          <a:p>
            <a:r>
              <a:rPr lang="en-GB" sz="1800" dirty="0"/>
              <a:t>Project aimed at developing proactive control strategies to improve manufacturing processes efficiency, quality and maintenance. </a:t>
            </a:r>
          </a:p>
          <a:p>
            <a:r>
              <a:rPr lang="en-GB" sz="1800" b="1" dirty="0"/>
              <a:t>Tire tread production plant </a:t>
            </a:r>
            <a:r>
              <a:rPr lang="en-GB" sz="1800" dirty="0"/>
              <a:t>– one of the pilot sites</a:t>
            </a:r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878321-B7BE-C2D9-D093-EFBFDAEC2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9677" y="1171865"/>
            <a:ext cx="1622323" cy="172261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20248-6222-F1F1-8F5F-5B11972BBB4B}"/>
              </a:ext>
            </a:extLst>
          </p:cNvPr>
          <p:cNvSpPr txBox="1">
            <a:spLocks/>
          </p:cNvSpPr>
          <p:nvPr/>
        </p:nvSpPr>
        <p:spPr>
          <a:xfrm>
            <a:off x="-1" y="4092582"/>
            <a:ext cx="6656437" cy="2765418"/>
          </a:xfrm>
          <a:prstGeom prst="rect">
            <a:avLst/>
          </a:prstGeom>
        </p:spPr>
        <p:txBody>
          <a:bodyPr vert="horz" lIns="18288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Blip>
                <a:blip r:embed="rId5"/>
              </a:buBlip>
              <a:defRPr sz="2800" b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2400" b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2000" b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1800" b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1800" b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Key product characteristics like thickness, width, and weight are continuously monitored </a:t>
            </a:r>
          </a:p>
          <a:p>
            <a:r>
              <a:rPr lang="en-GB" sz="1800" dirty="0"/>
              <a:t>Their control within tight quality limits required</a:t>
            </a:r>
          </a:p>
          <a:p>
            <a:r>
              <a:rPr lang="en-GB" sz="1800" dirty="0"/>
              <a:t>Hundred of different treads yearly produced</a:t>
            </a:r>
          </a:p>
          <a:p>
            <a:r>
              <a:rPr lang="en-GB" sz="1800" dirty="0"/>
              <a:t>A wide range of process conditions and product specifications</a:t>
            </a:r>
          </a:p>
          <a:p>
            <a:r>
              <a:rPr lang="en-GB" sz="1800" b="1" dirty="0"/>
              <a:t>AI-based Quality analysis and assurance tool</a:t>
            </a:r>
            <a:endParaRPr lang="en-GB" sz="1800" dirty="0"/>
          </a:p>
          <a:p>
            <a:endParaRPr lang="en-GB" sz="1800" dirty="0"/>
          </a:p>
          <a:p>
            <a:pPr marL="0" indent="0">
              <a:buFontTx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2061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A726D-C779-DE74-75FB-31BE04D73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4D1CD-1BC8-1BC3-E313-DAF50D5B93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The Institute Mihajlo Pupin: </a:t>
            </a:r>
            <a:r>
              <a:rPr lang="en-US" sz="2800" dirty="0">
                <a:solidFill>
                  <a:schemeClr val="tx1"/>
                </a:solidFill>
              </a:rPr>
              <a:t>Research and Development Powerhouse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Our Solutions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Joining For</a:t>
            </a:r>
            <a:r>
              <a:rPr lang="sr-Latn-RS" sz="2400" dirty="0">
                <a:solidFill>
                  <a:schemeClr val="tx1"/>
                </a:solidFill>
              </a:rPr>
              <a:t>c</a:t>
            </a:r>
            <a:r>
              <a:rPr lang="en-US" sz="2400" dirty="0">
                <a:solidFill>
                  <a:schemeClr val="tx1"/>
                </a:solidFill>
              </a:rPr>
              <a:t>es with EU-Based R</a:t>
            </a:r>
            <a:r>
              <a:rPr lang="sr-Latn-RS" sz="2400" dirty="0">
                <a:solidFill>
                  <a:schemeClr val="tx1"/>
                </a:solidFill>
              </a:rPr>
              <a:t>&amp;D Partners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Application of Artificial Intelligence in EU projects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Reinforcement Learning-Based Optimization of an HVAC System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Non-Intrusive Load Monitoring and Energy Disaggregation</a:t>
            </a:r>
            <a:endParaRPr lang="sr-Latn-R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Surrogate Data-Driven Optimization of a Manufacturing Process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Other Applications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3697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7E8E6-8CF8-907F-4A95-DA325E56D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7A735-B412-EEA4-95EB-CC31FC256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4" y="0"/>
            <a:ext cx="10363201" cy="12845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Surrogate Data-Driven Optimization of a Manufacturing Process</a:t>
            </a:r>
            <a:endParaRPr lang="en-GB" sz="3200" dirty="0"/>
          </a:p>
        </p:txBody>
      </p:sp>
      <p:pic>
        <p:nvPicPr>
          <p:cNvPr id="10" name="Picture 9" descr="A diagram of a process&#10;&#10;AI-generated content may be incorrect.">
            <a:extLst>
              <a:ext uri="{FF2B5EF4-FFF2-40B4-BE49-F238E27FC236}">
                <a16:creationId xmlns:a16="http://schemas.microsoft.com/office/drawing/2014/main" id="{920A7560-9876-3692-8C73-AD7F394EF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57" y="1134966"/>
            <a:ext cx="9274628" cy="57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18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01D76-7906-3BB5-522D-5D13C7C35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44D184-29EB-9EB5-E632-445546853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110" y="1782146"/>
            <a:ext cx="5427406" cy="20785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0C46D-2C4D-EEA9-B5DB-E7004408D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4" y="1782146"/>
            <a:ext cx="6429245" cy="5075853"/>
          </a:xfrm>
        </p:spPr>
        <p:txBody>
          <a:bodyPr>
            <a:normAutofit/>
          </a:bodyPr>
          <a:lstStyle/>
          <a:p>
            <a:r>
              <a:rPr lang="en-GB" sz="1800" dirty="0"/>
              <a:t>Multi-objective evolutionary optimization based on decomposition (MOEA/D)</a:t>
            </a:r>
          </a:p>
          <a:p>
            <a:r>
              <a:rPr lang="en-GB" sz="1800" dirty="0"/>
              <a:t>Surrogate data-driven models (machine </a:t>
            </a:r>
            <a:r>
              <a:rPr lang="en-GB" sz="1800" dirty="0" err="1"/>
              <a:t>learining</a:t>
            </a:r>
            <a:r>
              <a:rPr lang="en-GB" sz="1800" dirty="0"/>
              <a:t>)</a:t>
            </a:r>
          </a:p>
          <a:p>
            <a:pPr lvl="1"/>
            <a:r>
              <a:rPr lang="en-GB" sz="1600" dirty="0"/>
              <a:t>simulate how various process parameter combinations impact product quality. </a:t>
            </a:r>
            <a:endParaRPr lang="en-GB" dirty="0"/>
          </a:p>
          <a:p>
            <a:r>
              <a:rPr lang="en-GB" sz="1800" dirty="0"/>
              <a:t>Production regime recognition prevents excessively long execution</a:t>
            </a:r>
          </a:p>
          <a:p>
            <a:pPr lvl="1"/>
            <a:r>
              <a:rPr lang="en-GB" sz="1600" dirty="0"/>
              <a:t>optimization constrained to the local environment of a current working point</a:t>
            </a:r>
          </a:p>
          <a:p>
            <a:pPr lvl="1"/>
            <a:r>
              <a:rPr lang="en-GB" sz="1600" dirty="0"/>
              <a:t>Density-Based Spatial Clustering of Applications with Noise (DBSCAN)</a:t>
            </a:r>
          </a:p>
          <a:p>
            <a:pPr lvl="1"/>
            <a:r>
              <a:rPr lang="en-GB" sz="1600" dirty="0"/>
              <a:t>Process modelling with suffix trees</a:t>
            </a:r>
          </a:p>
          <a:p>
            <a:pPr lvl="1"/>
            <a:r>
              <a:rPr lang="en-GB" sz="1600" dirty="0"/>
              <a:t>Recipe-agnostic clustering (modified purity metric achieved </a:t>
            </a:r>
            <a:r>
              <a:rPr lang="en-GB" sz="1600" b="1" dirty="0"/>
              <a:t>93.42%</a:t>
            </a:r>
            <a:r>
              <a:rPr lang="en-GB" sz="1600" dirty="0"/>
              <a:t>)</a:t>
            </a:r>
          </a:p>
          <a:p>
            <a:r>
              <a:rPr lang="en-GB" sz="1800" dirty="0"/>
              <a:t>Optimization initialization based on Suffix tree search</a:t>
            </a:r>
          </a:p>
          <a:p>
            <a:pPr lvl="1"/>
            <a:r>
              <a:rPr lang="en-GB" sz="1600" dirty="0"/>
              <a:t>Execution time reduction of up to </a:t>
            </a:r>
            <a:r>
              <a:rPr lang="en-GB" sz="1600" b="1" dirty="0"/>
              <a:t>76.9%</a:t>
            </a:r>
          </a:p>
          <a:p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6B1470-0D5B-7175-8E3B-23816DA7F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074" y="27221"/>
            <a:ext cx="5547926" cy="68307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0FCE10B-D2CB-4264-A520-B82A8C5199E0}"/>
              </a:ext>
            </a:extLst>
          </p:cNvPr>
          <p:cNvGrpSpPr/>
          <p:nvPr/>
        </p:nvGrpSpPr>
        <p:grpSpPr>
          <a:xfrm>
            <a:off x="6644075" y="71104"/>
            <a:ext cx="5574889" cy="6759675"/>
            <a:chOff x="2824393" y="71104"/>
            <a:chExt cx="5574889" cy="67596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95EABDA-1AC0-AFAF-7F4E-21AFF58DFBF5}"/>
                </a:ext>
              </a:extLst>
            </p:cNvPr>
            <p:cNvSpPr/>
            <p:nvPr/>
          </p:nvSpPr>
          <p:spPr>
            <a:xfrm>
              <a:off x="2824393" y="71104"/>
              <a:ext cx="5574889" cy="6759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A screen shot of a graph&#10;&#10;AI-generated content may be incorrect.">
              <a:extLst>
                <a:ext uri="{FF2B5EF4-FFF2-40B4-BE49-F238E27FC236}">
                  <a16:creationId xmlns:a16="http://schemas.microsoft.com/office/drawing/2014/main" id="{E1A9B284-B013-A065-9486-033F7D568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7610" y="1870888"/>
              <a:ext cx="4876274" cy="374476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5A67C13-1F60-07F0-992F-7B142BFBE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0"/>
            <a:ext cx="7982742" cy="12845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Surrogate Data-Driven Optimization of a Manufacturing Process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63537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B7FF9-77AF-120B-910E-7D9376F8B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916E3-1348-C533-5319-7C9FF5566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4" y="0"/>
            <a:ext cx="10363201" cy="12845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Surrogate Data-Driven Optimization of a Manufacturing Process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BF445-7212-8C2D-9228-159EA5BC4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4" y="1782146"/>
            <a:ext cx="11728832" cy="5075853"/>
          </a:xfrm>
        </p:spPr>
        <p:txBody>
          <a:bodyPr>
            <a:normAutofit/>
          </a:bodyPr>
          <a:lstStyle/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r>
              <a:rPr lang="en-GB" sz="1400" i="1" dirty="0">
                <a:effectLst/>
              </a:rPr>
              <a:t>K. Stanković, D. Jelić, N. Tomašević, and A. Krstić, ‘Manufacturing process optimization for real-time quality control in multi-regime conditions: Tire tread production use case’, Journal of Manufacturing Systems, vol. 76, pp. 293–313, 2024, </a:t>
            </a:r>
            <a:r>
              <a:rPr lang="en-GB" sz="1400" i="1" dirty="0" err="1">
                <a:effectLst/>
              </a:rPr>
              <a:t>doi</a:t>
            </a:r>
            <a:r>
              <a:rPr lang="en-GB" sz="1400" i="1" dirty="0">
                <a:effectLst/>
              </a:rPr>
              <a:t>: </a:t>
            </a:r>
            <a:r>
              <a:rPr lang="en-GB" sz="1400" i="1" dirty="0">
                <a:effectLst/>
                <a:hlinkClick r:id="rId3"/>
              </a:rPr>
              <a:t>https://doi.org/10.1016/j.jmsy.2024.07.015</a:t>
            </a:r>
            <a:r>
              <a:rPr lang="en-GB" sz="1400" i="1" dirty="0">
                <a:effectLst/>
              </a:rPr>
              <a:t>.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B7EFB-B7B1-35E4-F950-92C4AB5438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97"/>
          <a:stretch/>
        </p:blipFill>
        <p:spPr>
          <a:xfrm>
            <a:off x="1840658" y="1552269"/>
            <a:ext cx="8434912" cy="399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83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FB10A-8AF5-BB39-E812-15BF59027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4DE9F-3D06-94F6-47C7-D0138F1B6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4" y="0"/>
            <a:ext cx="10363201" cy="12845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Surrogate Data-Driven Optimization of a Manufacturing Process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39588-0A55-194E-AFDE-DC42212EC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4" y="1782146"/>
            <a:ext cx="11728832" cy="5075853"/>
          </a:xfrm>
        </p:spPr>
        <p:txBody>
          <a:bodyPr>
            <a:normAutofit/>
          </a:bodyPr>
          <a:lstStyle/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r>
              <a:rPr lang="en-GB" sz="1400" i="1" dirty="0">
                <a:effectLst/>
              </a:rPr>
              <a:t>K. Stanković, D. Jelić, N. Tomašević, and A. Krstić, ‘Manufacturing process optimization for real-time quality control in multi-regime conditions: Tire tread production use case’, Journal of Manufacturing Systems, vol. 76, pp. 293–313, 2024, </a:t>
            </a:r>
            <a:r>
              <a:rPr lang="en-GB" sz="1400" i="1" dirty="0" err="1">
                <a:effectLst/>
              </a:rPr>
              <a:t>doi</a:t>
            </a:r>
            <a:r>
              <a:rPr lang="en-GB" sz="1400" i="1" dirty="0">
                <a:effectLst/>
              </a:rPr>
              <a:t>: </a:t>
            </a:r>
            <a:r>
              <a:rPr lang="en-GB" sz="1400" i="1" dirty="0">
                <a:effectLst/>
                <a:hlinkClick r:id="rId3"/>
              </a:rPr>
              <a:t>https://doi.org/10.1016/j.jmsy.2024.07.015</a:t>
            </a:r>
            <a:r>
              <a:rPr lang="en-GB" sz="1400" i="1" dirty="0">
                <a:effectLst/>
              </a:rPr>
              <a:t>.</a:t>
            </a:r>
          </a:p>
          <a:p>
            <a:endParaRPr lang="en-US" sz="1800" dirty="0"/>
          </a:p>
        </p:txBody>
      </p:sp>
      <p:pic>
        <p:nvPicPr>
          <p:cNvPr id="6" name="Picture 5" descr="A graph with a red line&#10;&#10;AI-generated content may be incorrect.">
            <a:extLst>
              <a:ext uri="{FF2B5EF4-FFF2-40B4-BE49-F238E27FC236}">
                <a16:creationId xmlns:a16="http://schemas.microsoft.com/office/drawing/2014/main" id="{0C3629F3-6468-87E7-26EF-C3EFC0825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"/>
          <a:stretch/>
        </p:blipFill>
        <p:spPr>
          <a:xfrm>
            <a:off x="406344" y="1184356"/>
            <a:ext cx="3814916" cy="3092330"/>
          </a:xfrm>
          <a:prstGeom prst="rect">
            <a:avLst/>
          </a:prstGeom>
        </p:spPr>
      </p:pic>
      <p:pic>
        <p:nvPicPr>
          <p:cNvPr id="8" name="Picture 7" descr="A chart with green and blue dots&#10;&#10;AI-generated content may be incorrect.">
            <a:extLst>
              <a:ext uri="{FF2B5EF4-FFF2-40B4-BE49-F238E27FC236}">
                <a16:creationId xmlns:a16="http://schemas.microsoft.com/office/drawing/2014/main" id="{C5035690-0D73-124D-ED61-9E718C9C0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9707"/>
          <a:stretch/>
        </p:blipFill>
        <p:spPr>
          <a:xfrm>
            <a:off x="4130600" y="1184356"/>
            <a:ext cx="3626728" cy="3092330"/>
          </a:xfrm>
          <a:prstGeom prst="rect">
            <a:avLst/>
          </a:prstGeom>
        </p:spPr>
      </p:pic>
      <p:pic>
        <p:nvPicPr>
          <p:cNvPr id="10" name="Picture 9" descr="A graph of extruded screw speed&#10;&#10;AI-generated content may be incorrect.">
            <a:extLst>
              <a:ext uri="{FF2B5EF4-FFF2-40B4-BE49-F238E27FC236}">
                <a16:creationId xmlns:a16="http://schemas.microsoft.com/office/drawing/2014/main" id="{77FEEEB5-B132-C0D3-8EA6-A931394B49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87" y="1184356"/>
            <a:ext cx="7363541" cy="5018513"/>
          </a:xfrm>
          <a:prstGeom prst="rect">
            <a:avLst/>
          </a:prstGeom>
        </p:spPr>
      </p:pic>
      <p:pic>
        <p:nvPicPr>
          <p:cNvPr id="12" name="Picture 11" descr="A screenshot of a chat&#10;&#10;AI-generated content may be incorrect.">
            <a:extLst>
              <a:ext uri="{FF2B5EF4-FFF2-40B4-BE49-F238E27FC236}">
                <a16:creationId xmlns:a16="http://schemas.microsoft.com/office/drawing/2014/main" id="{6A480819-6750-F448-9580-EAA52E4CDF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241" y="1143325"/>
            <a:ext cx="2837362" cy="50595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E52AC6-9D03-0E19-59CF-069371403B89}"/>
              </a:ext>
            </a:extLst>
          </p:cNvPr>
          <p:cNvSpPr txBox="1"/>
          <p:nvPr/>
        </p:nvSpPr>
        <p:spPr>
          <a:xfrm>
            <a:off x="4709328" y="3244334"/>
            <a:ext cx="304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waste reduction of 59.7% </a:t>
            </a:r>
          </a:p>
        </p:txBody>
      </p:sp>
    </p:spTree>
    <p:extLst>
      <p:ext uri="{BB962C8B-B14F-4D97-AF65-F5344CB8AC3E}">
        <p14:creationId xmlns:p14="http://schemas.microsoft.com/office/powerpoint/2010/main" val="100611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1F46B-E4E5-365B-DAAA-0413998FE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D1E26-1AAA-861A-2913-42570237A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27106"/>
            <a:ext cx="9481457" cy="1830453"/>
          </a:xfrm>
        </p:spPr>
        <p:txBody>
          <a:bodyPr>
            <a:normAutofit/>
          </a:bodyPr>
          <a:lstStyle/>
          <a:p>
            <a:r>
              <a:rPr lang="sr-Latn-RS" sz="3200" dirty="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OTHER APPLICATIONS</a:t>
            </a:r>
            <a:endParaRPr lang="en-US" sz="5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440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D5167-8A26-7821-3612-107D0836E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5BD9C9-7AEA-E7D4-2CA4-B323A0019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40" y="1152233"/>
            <a:ext cx="1104635" cy="1753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8920D2-ED06-CD22-5B55-6A7320E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Other Applications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AD24688-9F4C-3374-79B7-F1AB13100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5" y="1782146"/>
            <a:ext cx="8464521" cy="4847253"/>
          </a:xfrm>
        </p:spPr>
        <p:txBody>
          <a:bodyPr>
            <a:noAutofit/>
          </a:bodyPr>
          <a:lstStyle/>
          <a:p>
            <a:pPr marL="518795" lvl="1"/>
            <a:r>
              <a:rPr lang="en-GB" sz="1800" b="1" dirty="0"/>
              <a:t>Forecasters of different purposes</a:t>
            </a:r>
            <a:r>
              <a:rPr lang="en-GB" sz="1800" dirty="0"/>
              <a:t> - PV production, wind turbine production, national electrical load, residential/commercial facilities electrical load</a:t>
            </a:r>
          </a:p>
          <a:p>
            <a:pPr marL="518795" lvl="1"/>
            <a:r>
              <a:rPr lang="en-GB" sz="1800" b="1" dirty="0"/>
              <a:t>Consumer energy efficiency benchmarking</a:t>
            </a:r>
            <a:r>
              <a:rPr lang="en-GB" sz="1800" dirty="0"/>
              <a:t> service</a:t>
            </a:r>
          </a:p>
          <a:p>
            <a:pPr marL="518795" lvl="1"/>
            <a:r>
              <a:rPr lang="en-GB" sz="1800" dirty="0"/>
              <a:t>Decision support system for </a:t>
            </a:r>
            <a:r>
              <a:rPr lang="en-GB" sz="1800" b="1" dirty="0"/>
              <a:t>mechanical ventilation in intensive care units</a:t>
            </a:r>
            <a:endParaRPr lang="en-US" sz="1800" b="1" dirty="0">
              <a:latin typeface="Open Sans"/>
              <a:ea typeface="Open Sans"/>
              <a:cs typeface="Open Sans"/>
            </a:endParaRPr>
          </a:p>
          <a:p>
            <a:pPr marL="518795" lvl="1"/>
            <a:r>
              <a:rPr lang="en-US" sz="1800" b="1" dirty="0">
                <a:latin typeface="Open Sans"/>
                <a:ea typeface="Open Sans"/>
                <a:cs typeface="Open Sans"/>
                <a:hlinkClick r:id="rId3"/>
              </a:rPr>
              <a:t>Results recognized by EU Innovation Radar</a:t>
            </a:r>
            <a:endParaRPr lang="en-US" sz="1800" dirty="0"/>
          </a:p>
          <a:p>
            <a:pPr marL="518795" lvl="1"/>
            <a:r>
              <a:rPr lang="en-US" sz="1800" b="1" dirty="0">
                <a:latin typeface="Open Sans"/>
                <a:ea typeface="Open Sans"/>
                <a:cs typeface="Open Sans"/>
              </a:rPr>
              <a:t>Innovative solutions</a:t>
            </a:r>
            <a:r>
              <a:rPr lang="en-US" sz="1800" dirty="0">
                <a:latin typeface="Open Sans"/>
                <a:ea typeface="Open Sans"/>
                <a:cs typeface="Open Sans"/>
              </a:rPr>
              <a:t>, </a:t>
            </a:r>
            <a:r>
              <a:rPr lang="en-US" sz="1800" dirty="0">
                <a:latin typeface="Open Sans"/>
                <a:ea typeface="Open Sans"/>
                <a:cs typeface="Open Sans"/>
                <a:hlinkClick r:id="rId4"/>
              </a:rPr>
              <a:t>https://project-sinergy.org/Innovative-solutions</a:t>
            </a:r>
            <a:endParaRPr lang="sr-Latn-RS" sz="1800" dirty="0">
              <a:latin typeface="Open Sans"/>
              <a:ea typeface="Open Sans"/>
              <a:cs typeface="Open Sans"/>
            </a:endParaRPr>
          </a:p>
          <a:p>
            <a:pPr marL="518795" lvl="1"/>
            <a:r>
              <a:rPr lang="en-US" sz="1800" b="1" dirty="0">
                <a:solidFill>
                  <a:srgbClr val="3B3838"/>
                </a:solidFill>
                <a:latin typeface="Open Sans"/>
                <a:ea typeface="Open Sans"/>
                <a:cs typeface="Open Sans"/>
              </a:rPr>
              <a:t>Publications</a:t>
            </a:r>
            <a:r>
              <a:rPr lang="en-US" sz="1800" dirty="0">
                <a:solidFill>
                  <a:srgbClr val="3B3838"/>
                </a:solidFill>
                <a:latin typeface="Open Sans"/>
                <a:ea typeface="Open Sans"/>
                <a:cs typeface="Open Sans"/>
              </a:rPr>
              <a:t>:</a:t>
            </a:r>
          </a:p>
          <a:p>
            <a:pPr marL="975995" lvl="2"/>
            <a:r>
              <a:rPr lang="en-US" sz="1400" i="1" dirty="0"/>
              <a:t>D. </a:t>
            </a:r>
            <a:r>
              <a:rPr lang="en-US" sz="1400" i="1" dirty="0" err="1"/>
              <a:t>Pujić</a:t>
            </a:r>
            <a:r>
              <a:rPr lang="en-US" sz="1400" i="1" dirty="0"/>
              <a:t> and N. Tomašević, "Hybrid ensemble neural network approach for photovoltaic production forecast," 2021 29th Telecommunications Forum (TELFOR), Belgrade, Serbia, 2021, pp. 1-4, </a:t>
            </a:r>
            <a:r>
              <a:rPr lang="en-US" sz="1400" i="1" dirty="0" err="1"/>
              <a:t>doi</a:t>
            </a:r>
            <a:r>
              <a:rPr lang="en-US" sz="1400" i="1" dirty="0"/>
              <a:t>: 10.1109/TELFOR52709.2021.9653369.</a:t>
            </a:r>
            <a:endParaRPr lang="en-US" sz="1400" i="1" dirty="0">
              <a:solidFill>
                <a:srgbClr val="3B3838"/>
              </a:solidFill>
              <a:latin typeface="Open Sans"/>
              <a:ea typeface="Open Sans"/>
              <a:cs typeface="Open Sans"/>
            </a:endParaRPr>
          </a:p>
          <a:p>
            <a:pPr marL="975995" lvl="2"/>
            <a:r>
              <a:rPr lang="en-US" sz="1400" i="1" dirty="0" err="1"/>
              <a:t>Esnaola</a:t>
            </a:r>
            <a:r>
              <a:rPr lang="en-US" sz="1400" i="1" dirty="0"/>
              <a:t>-Gonzalez I, Jelić M, </a:t>
            </a:r>
            <a:r>
              <a:rPr lang="en-US" sz="1400" i="1" dirty="0" err="1"/>
              <a:t>Pujić</a:t>
            </a:r>
            <a:r>
              <a:rPr lang="en-US" sz="1400" i="1" dirty="0"/>
              <a:t> D, Diez FJ, Tomašević N. An AI-Powered System for Residential Demand Response. Electronics. 2021; 10(6):693. </a:t>
            </a:r>
            <a:r>
              <a:rPr lang="en-US" sz="1400" i="1" dirty="0">
                <a:hlinkClick r:id="rId5"/>
              </a:rPr>
              <a:t>https://doi.org/10.3390/electronics10060693</a:t>
            </a:r>
            <a:endParaRPr lang="en-US" sz="1400" i="1" dirty="0"/>
          </a:p>
          <a:p>
            <a:pPr marL="975995" lvl="2"/>
            <a:r>
              <a:rPr lang="en-GB" sz="1400" i="1" dirty="0"/>
              <a:t>F. Safaei et al., ‘X-Vent: ICU Ventilation with Explainable Model-Based Reinforcement Learning’, in ECAI 2024, IOS Press, 2024, pp. 4719–4726. </a:t>
            </a:r>
            <a:r>
              <a:rPr lang="en-GB" sz="1400" i="1" dirty="0" err="1"/>
              <a:t>doi</a:t>
            </a:r>
            <a:r>
              <a:rPr lang="en-GB" sz="1400" i="1" dirty="0"/>
              <a:t>: </a:t>
            </a:r>
            <a:r>
              <a:rPr lang="en-GB" sz="1400" i="1" dirty="0">
                <a:hlinkClick r:id="rId6"/>
              </a:rPr>
              <a:t>10.3233/FAIA241069</a:t>
            </a:r>
            <a:r>
              <a:rPr lang="en-GB" sz="1600" dirty="0"/>
              <a:t>.</a:t>
            </a:r>
          </a:p>
          <a:p>
            <a:pPr marL="975995" lvl="2"/>
            <a:endParaRPr lang="en-US" sz="1600" dirty="0">
              <a:latin typeface="Open Sans"/>
              <a:ea typeface="Open Sans"/>
              <a:cs typeface="Open Sans"/>
            </a:endParaRPr>
          </a:p>
          <a:p>
            <a:pPr marL="518795" lvl="1"/>
            <a:endParaRPr lang="en-US" altLang="ja-JP" sz="16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058376-FF3E-CF6B-4001-74008F92666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613" y="2604487"/>
            <a:ext cx="3486388" cy="19251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98961D-80B0-E742-B71A-5EFA8E6A03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967" y="1960160"/>
            <a:ext cx="643728" cy="455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9BA338-C411-A219-68BE-712F40660C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370" y="1344923"/>
            <a:ext cx="541407" cy="455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4C0E7C-1A82-AB66-B520-7B4A781F5DE8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032" y="1249348"/>
            <a:ext cx="2770853" cy="724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DCE874-992A-9E56-740A-1FB17A5B6D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501" y="1128380"/>
            <a:ext cx="516626" cy="433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D6F815-7DBC-623F-23EF-AEE79A267DCE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031" y="1943241"/>
            <a:ext cx="2770853" cy="651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A31E88-A322-C9FD-19A4-9904BECBA5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501" y="1789626"/>
            <a:ext cx="516626" cy="433594"/>
          </a:xfrm>
          <a:prstGeom prst="rect">
            <a:avLst/>
          </a:prstGeom>
        </p:spPr>
      </p:pic>
      <p:pic>
        <p:nvPicPr>
          <p:cNvPr id="14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B272197C-6B2C-4F63-C9B6-2113EC99C80C}"/>
              </a:ext>
            </a:extLst>
          </p:cNvPr>
          <p:cNvPicPr/>
          <p:nvPr/>
        </p:nvPicPr>
        <p:blipFill>
          <a:blip r:embed="rId13"/>
          <a:srcRect l="25407" t="15848" r="25042" b="15487"/>
          <a:stretch/>
        </p:blipFill>
        <p:spPr>
          <a:xfrm>
            <a:off x="8334968" y="4482482"/>
            <a:ext cx="2696828" cy="23564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3851A-7140-0D2A-2044-A787AEF3593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56918"/>
          <a:stretch/>
        </p:blipFill>
        <p:spPr>
          <a:xfrm>
            <a:off x="11001412" y="4429125"/>
            <a:ext cx="1190589" cy="244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1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7106"/>
            <a:ext cx="11131420" cy="1830453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rgbClr val="00B0F0"/>
                </a:solidFill>
              </a:rPr>
              <a:t>THANK</a:t>
            </a:r>
            <a:r>
              <a:rPr lang="en-US" sz="3600" b="0" dirty="0"/>
              <a:t> </a:t>
            </a:r>
            <a:r>
              <a:rPr lang="en-US" sz="3600" b="0" dirty="0">
                <a:solidFill>
                  <a:srgbClr val="00B0F0"/>
                </a:solidFill>
              </a:rPr>
              <a:t>YOU</a:t>
            </a:r>
            <a:r>
              <a:rPr lang="en-US" sz="3600" b="0" dirty="0"/>
              <a:t> FOR YOUR ATTENTION!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183E0B-E1FF-4CF6-8C32-AFF3A9B35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0795517" cy="220367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endParaRPr lang="en-US" sz="16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16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800" dirty="0"/>
              <a:t>Katarina </a:t>
            </a:r>
            <a:r>
              <a:rPr lang="en-GB" sz="1800" dirty="0" err="1"/>
              <a:t>Stankovi</a:t>
            </a:r>
            <a:r>
              <a:rPr lang="sr-Latn-RS" sz="1800" dirty="0"/>
              <a:t>ć</a:t>
            </a:r>
            <a:r>
              <a:rPr lang="en-US" sz="1800" dirty="0"/>
              <a:t>, </a:t>
            </a:r>
            <a:r>
              <a:rPr lang="sr-Latn-RS" sz="1800" dirty="0"/>
              <a:t>MSc EE &amp; CS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sr-Latn-RS" sz="1800" dirty="0"/>
              <a:t>Research and Development Associate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GB" sz="1800" dirty="0">
                <a:hlinkClick r:id="rId2"/>
              </a:rPr>
              <a:t>k</a:t>
            </a:r>
            <a:r>
              <a:rPr lang="sr-Latn-RS" sz="1800" dirty="0">
                <a:hlinkClick r:id="rId2"/>
              </a:rPr>
              <a:t>atarina.stankovic</a:t>
            </a:r>
            <a:r>
              <a:rPr lang="en-US" sz="1800" dirty="0">
                <a:hlinkClick r:id="rId2"/>
              </a:rPr>
              <a:t>@pupin.rs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63267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DB6BC-673D-E897-BBC3-1F9F5216E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F0"/>
                </a:solidFill>
              </a:rPr>
              <a:t>INSTITUTE</a:t>
            </a:r>
            <a:br>
              <a:rPr lang="en-US" b="0" dirty="0">
                <a:solidFill>
                  <a:srgbClr val="00B0F0"/>
                </a:solidFill>
              </a:rPr>
            </a:br>
            <a:r>
              <a:rPr lang="en-US" sz="3600" dirty="0"/>
              <a:t>MIHAJLO PUPIN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9F5FA9-AFB3-74A5-D055-0D1A316989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800" dirty="0"/>
              <a:t>Research and Development Powerhouse</a:t>
            </a:r>
          </a:p>
          <a:p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558F51-AC05-6EA8-03E1-D39768988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4" y="1782146"/>
            <a:ext cx="10775988" cy="484725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One of the leading Serbian R&amp;D institutions in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Applied information and communication technologies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(ICT)</a:t>
            </a:r>
          </a:p>
          <a:p>
            <a:pPr>
              <a:lnSpc>
                <a:spcPct val="110000"/>
              </a:lnSpc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One of the biggest and oldest (1946) R&amp;D institutes in the ICT area in the whole of Southeastern Europe</a:t>
            </a:r>
          </a:p>
          <a:p>
            <a:pPr>
              <a:lnSpc>
                <a:spcPct val="110000"/>
              </a:lnSpc>
            </a:pPr>
            <a:r>
              <a:rPr lang="sr-Latn-R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500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employees, </a:t>
            </a:r>
            <a:r>
              <a:rPr lang="sr-Latn-R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r>
              <a:rPr lang="sr-Latn-R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researchers </a:t>
            </a:r>
            <a:r>
              <a:rPr lang="sr-Latn-R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&amp;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engineers</a:t>
            </a:r>
            <a:endParaRPr lang="en-GB" altLang="ja-JP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Turnover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60M€.a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80%+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via Technology Transfer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</a:rPr>
              <a:t>Affiliated to the University of Belgrade</a:t>
            </a:r>
          </a:p>
          <a:p>
            <a:pPr>
              <a:lnSpc>
                <a:spcPct val="110000"/>
              </a:lnSpc>
            </a:pP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EU Commissionaire statement: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altLang="ja-JP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“Pupin as the best practice example for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altLang="ja-JP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	 bridging academia and industry”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37AFD4-76AE-7A27-6F78-0782155ABCD5}"/>
              </a:ext>
            </a:extLst>
          </p:cNvPr>
          <p:cNvGrpSpPr/>
          <p:nvPr/>
        </p:nvGrpSpPr>
        <p:grpSpPr>
          <a:xfrm>
            <a:off x="6965663" y="3429000"/>
            <a:ext cx="5226337" cy="3200399"/>
            <a:chOff x="7884974" y="4013997"/>
            <a:chExt cx="4627066" cy="28440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80C05D-44FF-E2A1-85C5-2B3403AC5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84974" y="4013997"/>
              <a:ext cx="4627066" cy="284400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87492A-0AE3-9873-BE99-E5447A1353C3}"/>
                </a:ext>
              </a:extLst>
            </p:cNvPr>
            <p:cNvSpPr/>
            <p:nvPr/>
          </p:nvSpPr>
          <p:spPr>
            <a:xfrm>
              <a:off x="10194131" y="6065044"/>
              <a:ext cx="216694" cy="150019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B66E9C-6FC2-D48F-EF92-4D0348DDDD97}"/>
                </a:ext>
              </a:extLst>
            </p:cNvPr>
            <p:cNvSpPr/>
            <p:nvPr/>
          </p:nvSpPr>
          <p:spPr>
            <a:xfrm>
              <a:off x="9846469" y="6196012"/>
              <a:ext cx="216694" cy="150019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22871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684" y="524889"/>
            <a:ext cx="9086850" cy="3953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F0"/>
                </a:solidFill>
              </a:rPr>
              <a:t>Our Solutions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1796" y="1190962"/>
            <a:ext cx="5943778" cy="618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spcBef>
                <a:spcPts val="1000"/>
              </a:spcBef>
            </a:pPr>
            <a:r>
              <a:rPr lang="sr-Latn-R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 PROGRAMS</a:t>
            </a:r>
            <a:endParaRPr lang="en-US" sz="2400" b="1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US" sz="16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Information Systems</a:t>
            </a:r>
            <a:r>
              <a:rPr lang="sr-Latn-RS" sz="16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sr-Latn-R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E-government</a:t>
            </a:r>
            <a:r>
              <a:rPr lang="sr-Latn-R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solutions, 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 Management Systems</a:t>
            </a:r>
            <a:r>
              <a:rPr lang="sr-Latn-R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Decision Support Systems, AI based systems</a:t>
            </a: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and central tax administration,</a:t>
            </a: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Serbian Business Registry and e-portal for reports ordering, payment and delivery (one stop shop)</a:t>
            </a: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ISs for Anti-Money Laundry Agency, Ministry of Agriculture, </a:t>
            </a:r>
            <a:r>
              <a:rPr lang="en-GB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Ministry of Justice and Ministry of Interior </a:t>
            </a:r>
            <a:endParaRPr lang="sr-Latn-RS" sz="14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endParaRPr lang="sr-Latn-RS" sz="16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endParaRPr lang="en-GB" sz="16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endParaRPr lang="en-GB" sz="16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endParaRPr lang="en-GB" sz="16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endParaRPr lang="en-GB" sz="16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endParaRPr lang="sr-Latn-RS" sz="16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lvl="0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endParaRPr lang="sr-Latn-RS" sz="16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lvl="0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endParaRPr lang="en-US" sz="16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22513" y="1630102"/>
            <a:ext cx="5332185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536D364D-2099-73E4-783C-9A9FB60C2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69" y="4201435"/>
            <a:ext cx="5302013" cy="2565401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DC248A3-5654-F952-9139-0B79E6A2AD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6" b="5401"/>
          <a:stretch/>
        </p:blipFill>
        <p:spPr>
          <a:xfrm>
            <a:off x="6718211" y="4201435"/>
            <a:ext cx="5041993" cy="2565407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F3E89B5-D8B3-89B8-9A73-288F71D8E7B6}"/>
              </a:ext>
            </a:extLst>
          </p:cNvPr>
          <p:cNvSpPr txBox="1"/>
          <p:nvPr/>
        </p:nvSpPr>
        <p:spPr>
          <a:xfrm>
            <a:off x="6204155" y="1683124"/>
            <a:ext cx="5943778" cy="2858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sr-Latn-RS" sz="16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 Control Systems:</a:t>
            </a:r>
            <a:r>
              <a:rPr lang="sr-Latn-RS" sz="1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 Production, Transmission and Dispatching Control and Supervision Systems</a:t>
            </a:r>
            <a:r>
              <a:rPr lang="sr-Latn-R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 Supply and Management Systems </a:t>
            </a: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 years in Process Control Systems</a:t>
            </a: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Supervisory Control and Data </a:t>
            </a:r>
            <a:b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Acquisition Systems (SCADA) and Digital Control Systems (DCS)</a:t>
            </a: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Proprietary SCADA SW (VIEW®) and HW solutions (ATLAS®)</a:t>
            </a:r>
            <a:endParaRPr lang="en-US" sz="11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endParaRPr lang="sr-Latn-RS" sz="16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88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52AC2-3EAE-3E39-08E2-94F9A215D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Svetlana Pavosevic\Pictures\tuneli 2013\SCADA\Tunel_zatvoren.png">
            <a:extLst>
              <a:ext uri="{FF2B5EF4-FFF2-40B4-BE49-F238E27FC236}">
                <a16:creationId xmlns:a16="http://schemas.microsoft.com/office/drawing/2014/main" id="{E031FE32-2D71-2AFB-CA93-D51511316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64" y="4526139"/>
            <a:ext cx="4167014" cy="236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19555-33CB-9F2C-3EF2-43D2E6E1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4" y="524889"/>
            <a:ext cx="9086850" cy="3953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F0"/>
                </a:solidFill>
              </a:rPr>
              <a:t>Our Solutions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F23D10-E196-0DE3-77E7-45A8F5CDC9FB}"/>
              </a:ext>
            </a:extLst>
          </p:cNvPr>
          <p:cNvSpPr txBox="1"/>
          <p:nvPr/>
        </p:nvSpPr>
        <p:spPr>
          <a:xfrm>
            <a:off x="388988" y="1269620"/>
            <a:ext cx="5943778" cy="2630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spcBef>
                <a:spcPts val="1000"/>
              </a:spcBef>
            </a:pPr>
            <a:r>
              <a:rPr lang="sr-Latn-R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 PROGRAMS</a:t>
            </a:r>
            <a:endParaRPr lang="en-US" sz="2400" b="1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Blip>
                <a:blip r:embed="rId4"/>
              </a:buBlip>
            </a:pPr>
            <a:r>
              <a:rPr lang="en-US" sz="16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Traffic Management Systems</a:t>
            </a:r>
            <a:r>
              <a:rPr lang="sr-Latn-RS" sz="16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sr-Latn-R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Urban Traffic Control</a:t>
            </a:r>
            <a:r>
              <a:rPr lang="sr-Latn-R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Tunnel Management, 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Highway Pay-Toll Systems</a:t>
            </a:r>
            <a:r>
              <a:rPr lang="sr-Latn-R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Parking and 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 control system, Weight-in-motion detection</a:t>
            </a: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Blip>
                <a:blip r:embed="rId4"/>
              </a:buBlip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pay-toll systems on Serbian motorways are</a:t>
            </a:r>
            <a:b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products of R&amp;D at IMP</a:t>
            </a: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Blip>
                <a:blip r:embed="rId4"/>
              </a:buBlip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Toll Collection systems in Serbia, Montenegro, Bosnia and Herzegovina and DR Kongo</a:t>
            </a:r>
            <a:endParaRPr lang="en-GB" sz="1400" b="1" dirty="0">
              <a:solidFill>
                <a:srgbClr val="00B0F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05289A-AB27-A012-BA9B-98503C91B3E2}"/>
              </a:ext>
            </a:extLst>
          </p:cNvPr>
          <p:cNvSpPr txBox="1"/>
          <p:nvPr/>
        </p:nvSpPr>
        <p:spPr>
          <a:xfrm>
            <a:off x="6184904" y="1782502"/>
            <a:ext cx="5943778" cy="3209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228600">
              <a:lnSpc>
                <a:spcPct val="110000"/>
              </a:lnSpc>
              <a:spcBef>
                <a:spcPts val="1000"/>
              </a:spcBef>
              <a:buBlip>
                <a:blip r:embed="rId4"/>
              </a:buBlip>
            </a:pPr>
            <a:r>
              <a:rPr lang="sr-Latn-RS" sz="16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Railway Program:</a:t>
            </a:r>
            <a:r>
              <a:rPr lang="sr-Latn-R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Axle Counter, LED signals, HMI solutions</a:t>
            </a:r>
            <a:endParaRPr lang="en-GB" sz="16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Blip>
                <a:blip r:embed="rId4"/>
              </a:buBlip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Universal Train-wheel Detector</a:t>
            </a:r>
            <a:r>
              <a:rPr lang="sr-Latn-R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(UTD)</a:t>
            </a: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Blip>
                <a:blip r:embed="rId4"/>
              </a:buBlip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 Axle Counter</a:t>
            </a:r>
            <a:r>
              <a:rPr lang="sr-Latn-R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sr-Latn-R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sr-Latn-RS" sz="14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Blip>
                <a:blip r:embed="rId4"/>
              </a:buBlip>
            </a:pPr>
            <a:r>
              <a:rPr lang="sr-Latn-R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Universal LED module 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sr-Latn-R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LL-000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Blip>
                <a:blip r:embed="rId4"/>
              </a:buBlip>
            </a:pPr>
            <a:r>
              <a:rPr lang="sr-Latn-R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Main, Shunting, Limit Track LED signals </a:t>
            </a: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Blip>
                <a:blip r:embed="rId4"/>
              </a:buBlip>
            </a:pPr>
            <a:r>
              <a:rPr lang="sr-Latn-R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Railway LED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indicator signal</a:t>
            </a:r>
            <a:r>
              <a:rPr lang="sr-Latn-R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endParaRPr lang="en-US" sz="14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Blip>
                <a:blip r:embed="rId4"/>
              </a:buBlip>
            </a:pPr>
            <a:r>
              <a:rPr lang="sr-Latn-R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Railway safety HMI 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(MMI10)</a:t>
            </a: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Blip>
                <a:blip r:embed="rId4"/>
              </a:buBlip>
            </a:pPr>
            <a:endParaRPr lang="sr-Latn-RS" sz="16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5A9D44-C477-34F3-AF50-68CB25C5137A}"/>
              </a:ext>
            </a:extLst>
          </p:cNvPr>
          <p:cNvGrpSpPr/>
          <p:nvPr/>
        </p:nvGrpSpPr>
        <p:grpSpPr>
          <a:xfrm>
            <a:off x="6457424" y="4562664"/>
            <a:ext cx="5437239" cy="2186171"/>
            <a:chOff x="5225013" y="3062940"/>
            <a:chExt cx="5079176" cy="1929025"/>
          </a:xfrm>
        </p:grpSpPr>
        <p:pic>
          <p:nvPicPr>
            <p:cNvPr id="5" name="Picture 4" descr="C:\Users\Svetlana Pavosevic\Documents\Marketing\SAJMOVI I IZLOZBE\Innotrans 2016\Media trans slike i sl\smanjene\FOT 0801.jpg">
              <a:extLst>
                <a:ext uri="{FF2B5EF4-FFF2-40B4-BE49-F238E27FC236}">
                  <a16:creationId xmlns:a16="http://schemas.microsoft.com/office/drawing/2014/main" id="{57FD27B6-1116-1B37-4900-52B064CD3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013" y="3062940"/>
              <a:ext cx="1274291" cy="1908629"/>
            </a:xfrm>
            <a:prstGeom prst="rect">
              <a:avLst/>
            </a:prstGeom>
            <a:noFill/>
          </p:spPr>
        </p:pic>
        <p:pic>
          <p:nvPicPr>
            <p:cNvPr id="6" name="Picture 3" descr="C:\Users\Svetlana Pavosevic\Documents\Marketing\SAJMOVI I IZLOZBE\Innotrans 2016\Media trans slike i sl\smanjene\Mali signal3.jpg">
              <a:extLst>
                <a:ext uri="{FF2B5EF4-FFF2-40B4-BE49-F238E27FC236}">
                  <a16:creationId xmlns:a16="http://schemas.microsoft.com/office/drawing/2014/main" id="{550219A7-E247-26C4-B652-A06389F2C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201" y="3658466"/>
              <a:ext cx="1692288" cy="1333499"/>
            </a:xfrm>
            <a:prstGeom prst="rect">
              <a:avLst/>
            </a:prstGeom>
            <a:noFill/>
          </p:spPr>
        </p:pic>
        <p:pic>
          <p:nvPicPr>
            <p:cNvPr id="7" name="Picture 2" descr="C:\Users\Svetlana Pavosevic\Documents\Marketing\SAJMOVI I IZLOZBE\Innotrans 2016\Media trans slike i sl\smanjene\UTD5.jpg">
              <a:extLst>
                <a:ext uri="{FF2B5EF4-FFF2-40B4-BE49-F238E27FC236}">
                  <a16:creationId xmlns:a16="http://schemas.microsoft.com/office/drawing/2014/main" id="{0047A77C-BA52-4F4B-3744-02DBF492F1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8707" y="3685763"/>
              <a:ext cx="1955482" cy="1306201"/>
            </a:xfrm>
            <a:prstGeom prst="rect">
              <a:avLst/>
            </a:prstGeom>
            <a:noFill/>
          </p:spPr>
        </p:pic>
      </p:grpSp>
      <p:pic>
        <p:nvPicPr>
          <p:cNvPr id="8" name="Picture 2" descr="C:\Users\Meri Damnjanović\Downloads\Screenshot_2019-05-15 Naplatna stanica Beograd kod Vrčina(1).png">
            <a:extLst>
              <a:ext uri="{FF2B5EF4-FFF2-40B4-BE49-F238E27FC236}">
                <a16:creationId xmlns:a16="http://schemas.microsoft.com/office/drawing/2014/main" id="{96CDDF28-2078-1811-E018-CB2C1B95C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18560" t="26844" r="23700" b="13032"/>
          <a:stretch/>
        </p:blipFill>
        <p:spPr bwMode="auto">
          <a:xfrm>
            <a:off x="138411" y="4496439"/>
            <a:ext cx="5350967" cy="2341797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780BF7E-A836-7B1F-26C5-5073F2699050}"/>
              </a:ext>
            </a:extLst>
          </p:cNvPr>
          <p:cNvSpPr/>
          <p:nvPr/>
        </p:nvSpPr>
        <p:spPr>
          <a:xfrm>
            <a:off x="3884841" y="4165499"/>
            <a:ext cx="24479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T</a:t>
            </a:r>
            <a:r>
              <a:rPr lang="sr-Latn-RS" sz="1400" i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oll</a:t>
            </a:r>
            <a:r>
              <a:rPr lang="en-US" sz="1400" i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 P</a:t>
            </a:r>
            <a:r>
              <a:rPr lang="sr-Latn-RS" sz="1400" i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laza</a:t>
            </a:r>
            <a:r>
              <a:rPr lang="en-US" sz="1400" i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 Be</a:t>
            </a:r>
            <a:r>
              <a:rPr lang="sr-Latn-RS" sz="1400" i="1" dirty="0" err="1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lgrade</a:t>
            </a:r>
            <a:r>
              <a:rPr lang="en-GB" sz="1400" i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 (RS)</a:t>
            </a:r>
            <a:endParaRPr lang="en-US" sz="1400" i="1" dirty="0">
              <a:solidFill>
                <a:srgbClr val="0070C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6" name="Picture 10" descr="Putevi 037_resize">
            <a:extLst>
              <a:ext uri="{FF2B5EF4-FFF2-40B4-BE49-F238E27FC236}">
                <a16:creationId xmlns:a16="http://schemas.microsoft.com/office/drawing/2014/main" id="{49BC3DC6-E1B4-F5D0-54A2-81C3DB350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6268" y="5518773"/>
            <a:ext cx="3034988" cy="1339226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803B7E0B-55F8-D0B8-E498-0B21D1AF3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6267" y="4165499"/>
            <a:ext cx="3034987" cy="1448976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388043-5DF3-7B3C-844F-2CE7690EF362}"/>
              </a:ext>
            </a:extLst>
          </p:cNvPr>
          <p:cNvCxnSpPr/>
          <p:nvPr/>
        </p:nvCxnSpPr>
        <p:spPr>
          <a:xfrm flipH="1">
            <a:off x="674913" y="1782502"/>
            <a:ext cx="5332185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87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B678C-3C75-6E2E-3E1F-2FC8E78AD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7FF3665C-8926-907F-EDC8-A3C8B786129B}"/>
              </a:ext>
            </a:extLst>
          </p:cNvPr>
          <p:cNvSpPr txBox="1"/>
          <p:nvPr/>
        </p:nvSpPr>
        <p:spPr>
          <a:xfrm>
            <a:off x="6227362" y="1782502"/>
            <a:ext cx="5943778" cy="2352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sr-Latn-RS" sz="16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Other Programs and Activities:</a:t>
            </a:r>
            <a:r>
              <a:rPr lang="sr-Latn-R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Robotics, Security, Embedded Systems, 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Surveillance, Alert  &amp; Warning System</a:t>
            </a:r>
            <a:r>
              <a:rPr lang="sr-Latn-R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s, etc.</a:t>
            </a:r>
            <a:endParaRPr lang="en-GB" sz="16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it-IT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Pico-ITX SBC based on TI’s OMAP5430 SoC</a:t>
            </a: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da-DK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 DaVinci DM8168 Qseven Module</a:t>
            </a:r>
            <a:endParaRPr lang="en-US" sz="14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da-DK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STOS DVA</a:t>
            </a:r>
            <a:endParaRPr lang="sr-Latn-RS" sz="14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0" lvl="1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da-DK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LIVIAU S</a:t>
            </a:r>
            <a:endParaRPr lang="en-US" sz="14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0" name="Picture 2" descr="\\Laboratorija\Work\Marketing\Internal\Projects\New_Website\Data\1_Home\1_1_Products\1_1_1_Integra_Q7\Q7_1 copy.jpg">
            <a:extLst>
              <a:ext uri="{FF2B5EF4-FFF2-40B4-BE49-F238E27FC236}">
                <a16:creationId xmlns:a16="http://schemas.microsoft.com/office/drawing/2014/main" id="{B7579AA1-B5C3-24F1-DF02-85C74DC22D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44671" y="3932612"/>
            <a:ext cx="1847329" cy="157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17087-E5E2-4D02-B311-1909A78BC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4" y="524889"/>
            <a:ext cx="9086850" cy="3953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F0"/>
                </a:solidFill>
              </a:rPr>
              <a:t>Our Solutions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B72D68-356F-16F8-6724-2C90E58749BF}"/>
              </a:ext>
            </a:extLst>
          </p:cNvPr>
          <p:cNvSpPr txBox="1"/>
          <p:nvPr/>
        </p:nvSpPr>
        <p:spPr>
          <a:xfrm>
            <a:off x="388988" y="1269620"/>
            <a:ext cx="5943778" cy="461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spcBef>
                <a:spcPts val="1000"/>
              </a:spcBef>
            </a:pPr>
            <a:r>
              <a:rPr lang="sr-Latn-R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 PROGRAMS</a:t>
            </a:r>
            <a:endParaRPr lang="en-US" sz="2400" b="1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lvl="0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r>
              <a:rPr lang="sr-Latn-RS" sz="16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Defense Program:</a:t>
            </a:r>
            <a:r>
              <a:rPr lang="sr-Latn-R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Simulation and Training Systems</a:t>
            </a:r>
            <a:r>
              <a:rPr lang="sr-Latn-R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Air War Gaming Systems</a:t>
            </a:r>
            <a:r>
              <a:rPr lang="sr-Latn-R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Radar signal processing systems</a:t>
            </a:r>
            <a:r>
              <a:rPr lang="sr-Latn-R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Electronic Surveillance Systems</a:t>
            </a:r>
            <a:r>
              <a:rPr lang="sr-Latn-R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Ballistic Analyzer</a:t>
            </a:r>
            <a:endParaRPr lang="sr-Latn-RS" sz="16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  <a:spcBef>
                <a:spcPts val="1000"/>
              </a:spcBef>
            </a:pPr>
            <a:endParaRPr lang="sr-Latn-RS" sz="16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endParaRPr lang="en-GB" sz="16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endParaRPr lang="en-GB" sz="16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endParaRPr lang="en-GB" sz="16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endParaRPr lang="en-GB" sz="16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endParaRPr lang="sr-Latn-RS" sz="16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lvl="0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endParaRPr lang="sr-Latn-RS" sz="16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lvl="0" indent="-228600">
              <a:lnSpc>
                <a:spcPct val="110000"/>
              </a:lnSpc>
              <a:spcBef>
                <a:spcPts val="1000"/>
              </a:spcBef>
              <a:buBlip>
                <a:blip r:embed="rId3"/>
              </a:buBlip>
            </a:pPr>
            <a:endParaRPr lang="en-US" sz="1600" dirty="0">
              <a:solidFill>
                <a:prstClr val="black">
                  <a:lumMod val="65000"/>
                  <a:lumOff val="3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D0A3DA-F211-2D1A-3FC0-79C1B11C22B8}"/>
              </a:ext>
            </a:extLst>
          </p:cNvPr>
          <p:cNvGrpSpPr/>
          <p:nvPr/>
        </p:nvGrpSpPr>
        <p:grpSpPr>
          <a:xfrm>
            <a:off x="6342421" y="3932612"/>
            <a:ext cx="5568250" cy="2810982"/>
            <a:chOff x="6408188" y="3732604"/>
            <a:chExt cx="6178900" cy="3044659"/>
          </a:xfrm>
        </p:grpSpPr>
        <p:pic>
          <p:nvPicPr>
            <p:cNvPr id="23" name="Picture 22" descr="DSCF0301_s.jpg">
              <a:extLst>
                <a:ext uri="{FF2B5EF4-FFF2-40B4-BE49-F238E27FC236}">
                  <a16:creationId xmlns:a16="http://schemas.microsoft.com/office/drawing/2014/main" id="{BCAD3FA2-EAA9-C6C7-372E-BACE17CE0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60527" y="3732604"/>
              <a:ext cx="2384457" cy="1742229"/>
            </a:xfrm>
            <a:prstGeom prst="rect">
              <a:avLst/>
            </a:prstGeom>
          </p:spPr>
        </p:pic>
        <p:pic>
          <p:nvPicPr>
            <p:cNvPr id="25" name="Picture 2" descr="\\Laboratorija\Work\Marketing\Internal\Projects\New_Website\Data\1_Home\1_3_Recent_Projects\1_3_1_STOS\STOS.png">
              <a:extLst>
                <a:ext uri="{FF2B5EF4-FFF2-40B4-BE49-F238E27FC236}">
                  <a16:creationId xmlns:a16="http://schemas.microsoft.com/office/drawing/2014/main" id="{EF48FFFE-C05F-2703-19E2-B5E82DE0E2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4875" y="5562826"/>
              <a:ext cx="5002213" cy="1214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5" descr="C:\Users\Milos\Desktop\Internal Docs\Products\Giva\Liviau R.png">
              <a:extLst>
                <a:ext uri="{FF2B5EF4-FFF2-40B4-BE49-F238E27FC236}">
                  <a16:creationId xmlns:a16="http://schemas.microsoft.com/office/drawing/2014/main" id="{E0D17A01-88EB-2E10-A1E5-B7D231E74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8188" y="3971882"/>
              <a:ext cx="2131064" cy="1603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77923F-70C0-80B4-06E9-B1870C4E8377}"/>
              </a:ext>
            </a:extLst>
          </p:cNvPr>
          <p:cNvGrpSpPr/>
          <p:nvPr/>
        </p:nvGrpSpPr>
        <p:grpSpPr>
          <a:xfrm>
            <a:off x="147484" y="2986808"/>
            <a:ext cx="6040025" cy="3178035"/>
            <a:chOff x="2005088" y="2172054"/>
            <a:chExt cx="10014554" cy="4599713"/>
          </a:xfrm>
        </p:grpSpPr>
        <p:sp>
          <p:nvSpPr>
            <p:cNvPr id="28" name="Content Placeholder 1">
              <a:extLst>
                <a:ext uri="{FF2B5EF4-FFF2-40B4-BE49-F238E27FC236}">
                  <a16:creationId xmlns:a16="http://schemas.microsoft.com/office/drawing/2014/main" id="{9362048A-944B-E044-BB9B-DD1414F9F09B}"/>
                </a:ext>
              </a:extLst>
            </p:cNvPr>
            <p:cNvSpPr txBox="1">
              <a:spLocks/>
            </p:cNvSpPr>
            <p:nvPr/>
          </p:nvSpPr>
          <p:spPr>
            <a:xfrm>
              <a:off x="2634338" y="4158978"/>
              <a:ext cx="3812119" cy="304725"/>
            </a:xfrm>
            <a:prstGeom prst="rect">
              <a:avLst/>
            </a:prstGeom>
          </p:spPr>
          <p:txBody>
            <a:bodyPr vert="horz" lIns="18288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Tx/>
                <a:buBlip>
                  <a:blip r:embed="rId3"/>
                </a:buBlip>
                <a:defRPr sz="2400" b="0" kern="120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Blip>
                  <a:blip r:embed="rId3"/>
                </a:buBlip>
                <a:defRPr sz="1800" b="0" kern="120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Blip>
                  <a:blip r:embed="rId3"/>
                </a:buBlip>
                <a:defRPr sz="1600" b="0" kern="120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Blip>
                  <a:blip r:embed="rId3"/>
                </a:buBlip>
                <a:defRPr sz="1600" b="0" kern="120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Tx/>
                <a:buBlip>
                  <a:blip r:embed="rId3"/>
                </a:buBlip>
                <a:defRPr sz="1600" b="0" kern="120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charset="0"/>
                <a:buNone/>
              </a:pPr>
              <a:r>
                <a:rPr lang="en-US" altLang="en-US" sz="1200" i="1" dirty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Virtual T-55 gunner’s optic</a:t>
              </a:r>
            </a:p>
          </p:txBody>
        </p:sp>
        <p:pic>
          <p:nvPicPr>
            <p:cNvPr id="29" name="Picture 8" descr="D:\PUBLIC\Slike simulatora\T55 2014-06-10 13-11-28-92.bmp">
              <a:extLst>
                <a:ext uri="{FF2B5EF4-FFF2-40B4-BE49-F238E27FC236}">
                  <a16:creationId xmlns:a16="http://schemas.microsoft.com/office/drawing/2014/main" id="{214D6F85-8910-A667-20B7-773557A959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87" y="2172054"/>
              <a:ext cx="4845855" cy="2044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Content Placeholder 1">
              <a:extLst>
                <a:ext uri="{FF2B5EF4-FFF2-40B4-BE49-F238E27FC236}">
                  <a16:creationId xmlns:a16="http://schemas.microsoft.com/office/drawing/2014/main" id="{42D1B8DE-392B-0A7D-536D-5D9674869CB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769080" y="4126454"/>
              <a:ext cx="3812119" cy="268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ts val="1000"/>
                </a:spcBef>
                <a:buNone/>
              </a:pPr>
              <a:r>
                <a:rPr lang="en-US" altLang="en-US" sz="1200" i="1" dirty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Virtual tank on the battlefield</a:t>
              </a:r>
            </a:p>
          </p:txBody>
        </p:sp>
        <p:sp>
          <p:nvSpPr>
            <p:cNvPr id="33" name="Content Placeholder 1">
              <a:extLst>
                <a:ext uri="{FF2B5EF4-FFF2-40B4-BE49-F238E27FC236}">
                  <a16:creationId xmlns:a16="http://schemas.microsoft.com/office/drawing/2014/main" id="{B345DD5D-B08C-5ACE-BEC1-31394DED28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005088" y="6492213"/>
              <a:ext cx="4939997" cy="20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ts val="1000"/>
                </a:spcBef>
                <a:buNone/>
              </a:pPr>
              <a:r>
                <a:rPr lang="en-US" altLang="en-US" sz="1200" i="1" dirty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Inside M-84 tank driver compartment</a:t>
              </a:r>
            </a:p>
          </p:txBody>
        </p:sp>
        <p:sp>
          <p:nvSpPr>
            <p:cNvPr id="34" name="Content Placeholder 1">
              <a:extLst>
                <a:ext uri="{FF2B5EF4-FFF2-40B4-BE49-F238E27FC236}">
                  <a16:creationId xmlns:a16="http://schemas.microsoft.com/office/drawing/2014/main" id="{12739F93-649C-A3FE-C85E-BFB2FF92873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707701" y="6486317"/>
              <a:ext cx="3812119" cy="28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buFont typeface="Arial" charset="0"/>
                <a:buNone/>
              </a:pPr>
              <a:r>
                <a:rPr lang="en-US" altLang="en-US" sz="1200" i="1" dirty="0">
                  <a:solidFill>
                    <a:srgbClr val="0070C0"/>
                  </a:solidFill>
                  <a:latin typeface="Open Sans" charset="0"/>
                  <a:ea typeface="Open Sans" charset="0"/>
                  <a:cs typeface="Open Sans" charset="0"/>
                </a:rPr>
                <a:t>Virtual M-84 gunner’s optic</a:t>
              </a:r>
            </a:p>
          </p:txBody>
        </p:sp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C952679C-2539-CDB9-E364-22BB03117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832" y="4472255"/>
              <a:ext cx="4818740" cy="2032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Ilija\Desktop\Pupin\Trenazeri\Screenshots\T55 2014-06-10 13-11-15-26.bmp">
              <a:extLst>
                <a:ext uri="{FF2B5EF4-FFF2-40B4-BE49-F238E27FC236}">
                  <a16:creationId xmlns:a16="http://schemas.microsoft.com/office/drawing/2014/main" id="{EC4F2EEC-BE01-A09E-04B7-0CE0FD8CF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7401" y="2172054"/>
              <a:ext cx="4794939" cy="2024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59B4B28E-2982-DBA6-9220-AC99951F5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52"/>
            <a:stretch/>
          </p:blipFill>
          <p:spPr bwMode="auto">
            <a:xfrm>
              <a:off x="2167400" y="4477660"/>
              <a:ext cx="4777685" cy="2052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" name="Picture 2">
            <a:extLst>
              <a:ext uri="{FF2B5EF4-FFF2-40B4-BE49-F238E27FC236}">
                <a16:creationId xmlns:a16="http://schemas.microsoft.com/office/drawing/2014/main" id="{3444E2CA-F165-B6C7-59AB-52285CB62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9" r="14284"/>
          <a:stretch/>
        </p:blipFill>
        <p:spPr bwMode="auto">
          <a:xfrm>
            <a:off x="198514" y="2883618"/>
            <a:ext cx="5957043" cy="3392359"/>
          </a:xfrm>
          <a:prstGeom prst="rect">
            <a:avLst/>
          </a:prstGeom>
          <a:noFill/>
          <a:ln w="635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438EE3B-A72F-A682-90AD-1D2A14B1174B}"/>
              </a:ext>
            </a:extLst>
          </p:cNvPr>
          <p:cNvSpPr txBox="1"/>
          <p:nvPr/>
        </p:nvSpPr>
        <p:spPr>
          <a:xfrm>
            <a:off x="766448" y="6344929"/>
            <a:ext cx="5415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i="1" dirty="0">
                <a:solidFill>
                  <a:srgbClr val="0070C0"/>
                </a:solidFill>
                <a:latin typeface="Open Sans" charset="0"/>
                <a:ea typeface="Open Sans" charset="0"/>
                <a:cs typeface="Open Sans" charset="0"/>
              </a:rPr>
              <a:t>Virtual reality subsystem for flight simulators SL-G4 and SL-J22</a:t>
            </a:r>
            <a:endParaRPr lang="en-GB" sz="1400" i="1" dirty="0">
              <a:solidFill>
                <a:srgbClr val="0070C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AA0A2B8-3B7D-C88D-00E8-CCD9643C5600}"/>
              </a:ext>
            </a:extLst>
          </p:cNvPr>
          <p:cNvCxnSpPr/>
          <p:nvPr/>
        </p:nvCxnSpPr>
        <p:spPr>
          <a:xfrm flipH="1">
            <a:off x="674913" y="1782502"/>
            <a:ext cx="5332185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09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102"/>
          <a:stretch/>
        </p:blipFill>
        <p:spPr>
          <a:xfrm>
            <a:off x="7162801" y="1460500"/>
            <a:ext cx="5029199" cy="4983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24889"/>
            <a:ext cx="10101942" cy="395398"/>
          </a:xfr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00B0F0"/>
                </a:solidFill>
              </a:rPr>
              <a:t>Joining Forces with EU-Based 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</a:rPr>
              <a:t>R&amp;D Partners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88900" y="1103604"/>
            <a:ext cx="10492909" cy="611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spcBef>
                <a:spcPts val="1000"/>
              </a:spcBef>
            </a:pPr>
            <a:r>
              <a:rPr lang="en-US" sz="2400" b="1" u="sng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  <a:r>
              <a:rPr lang="sr-Latn-RS" sz="2400" b="1" u="sng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  <a:r>
              <a:rPr lang="en-US" sz="2400" b="1" u="sng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International Research Projects, over 500 partners</a:t>
            </a:r>
          </a:p>
          <a:p>
            <a:pPr>
              <a:spcBef>
                <a:spcPts val="500"/>
              </a:spcBef>
            </a:pPr>
            <a:r>
              <a:rPr lang="en-GB" sz="1400" b="1" dirty="0"/>
              <a:t>13 Horizon Europe </a:t>
            </a:r>
            <a:r>
              <a:rPr lang="en-GB" sz="1400" dirty="0"/>
              <a:t>(FULL-MAP, STUNNED, EUSOME, LEGOFIT, </a:t>
            </a:r>
            <a:r>
              <a:rPr lang="en-GB" sz="1400" dirty="0" err="1"/>
              <a:t>InterPED</a:t>
            </a:r>
            <a:r>
              <a:rPr lang="en-GB" sz="1400" dirty="0"/>
              <a:t>, HYCOOL-IT, STREAM IT, ECHO, FEDECOM, R2D2, </a:t>
            </a:r>
            <a:r>
              <a:rPr lang="en-GB" sz="1400" dirty="0" err="1"/>
              <a:t>IntelliLung</a:t>
            </a:r>
            <a:r>
              <a:rPr lang="en-GB" sz="1400" dirty="0"/>
              <a:t>, OMEGA-X, POLICY ANSWERS)</a:t>
            </a:r>
          </a:p>
          <a:p>
            <a:pPr>
              <a:spcBef>
                <a:spcPts val="500"/>
              </a:spcBef>
            </a:pPr>
            <a:r>
              <a:rPr lang="en-GB" sz="1400" b="1" dirty="0"/>
              <a:t>21 H2020</a:t>
            </a:r>
            <a:r>
              <a:rPr lang="en-GB" sz="1400" dirty="0"/>
              <a:t> (NEON, AI-PROFICIENT, HESTIA, SINERGY, TRAPEZE, </a:t>
            </a:r>
            <a:r>
              <a:rPr lang="en-GB" sz="1400" dirty="0" err="1"/>
              <a:t>BorderUAS</a:t>
            </a:r>
            <a:r>
              <a:rPr lang="en-GB" sz="1400" dirty="0"/>
              <a:t>, PLATOON, TRINITY, IDEAS, REACT, LAMBDA, </a:t>
            </a:r>
            <a:r>
              <a:rPr lang="en-GB" sz="1400" dirty="0" err="1"/>
              <a:t>FeeelAgain</a:t>
            </a:r>
            <a:r>
              <a:rPr lang="en-GB" sz="1400" dirty="0"/>
              <a:t>, RESPOND, </a:t>
            </a:r>
            <a:r>
              <a:rPr lang="en-GB" sz="1400" dirty="0" err="1"/>
              <a:t>InBETWEEN</a:t>
            </a:r>
            <a:r>
              <a:rPr lang="en-GB" sz="1400" dirty="0"/>
              <a:t>, </a:t>
            </a:r>
            <a:r>
              <a:rPr lang="en-GB" sz="1400" dirty="0" err="1"/>
              <a:t>SlideWIKI</a:t>
            </a:r>
            <a:r>
              <a:rPr lang="en-GB" sz="1400" dirty="0"/>
              <a:t>, FLIRT, EEN INNO, FS4SMIH, </a:t>
            </a:r>
            <a:r>
              <a:rPr lang="en-GB" sz="1400" dirty="0" err="1"/>
              <a:t>EENSerbia</a:t>
            </a:r>
            <a:r>
              <a:rPr lang="en-GB" sz="1400" dirty="0"/>
              <a:t>, </a:t>
            </a:r>
            <a:r>
              <a:rPr lang="en-GB" sz="1400" dirty="0" err="1"/>
              <a:t>EENClientInnoJourney</a:t>
            </a:r>
            <a:r>
              <a:rPr lang="en-GB" sz="1400" dirty="0"/>
              <a:t>, </a:t>
            </a:r>
            <a:r>
              <a:rPr lang="en-GB" sz="1400" dirty="0" err="1"/>
              <a:t>EENInnoSJourney</a:t>
            </a:r>
            <a:r>
              <a:rPr lang="en-GB" sz="1400" dirty="0"/>
              <a:t>)</a:t>
            </a:r>
          </a:p>
          <a:p>
            <a:pPr>
              <a:spcBef>
                <a:spcPts val="500"/>
              </a:spcBef>
            </a:pPr>
            <a:r>
              <a:rPr lang="en-GB" sz="1400" b="1" dirty="0"/>
              <a:t>22 FP7 projects</a:t>
            </a:r>
            <a:r>
              <a:rPr lang="en-GB" sz="1400" dirty="0"/>
              <a:t> (REFLECT, </a:t>
            </a:r>
            <a:r>
              <a:rPr lang="en-GB" sz="1400" dirty="0" err="1"/>
              <a:t>AgroSENSE</a:t>
            </a:r>
            <a:r>
              <a:rPr lang="en-GB" sz="1400" dirty="0"/>
              <a:t>, META-NET, WBC-INCO-NET, </a:t>
            </a:r>
            <a:r>
              <a:rPr lang="en-GB" sz="1400" dirty="0" err="1"/>
              <a:t>HydroWEEE</a:t>
            </a:r>
            <a:r>
              <a:rPr lang="en-GB" sz="1400" dirty="0"/>
              <a:t>, ICT-WEB-PROMS, HELENA, EMILI, ENERGY WARDEN, PROCEED, LOD2, CASCADE, H-WEEE-DEMO, EPIC-HUB, SPARTACUS, </a:t>
            </a:r>
            <a:r>
              <a:rPr lang="en-GB" sz="1400" dirty="0" err="1"/>
              <a:t>GenderTIME</a:t>
            </a:r>
            <a:r>
              <a:rPr lang="en-GB" sz="1400" dirty="0"/>
              <a:t>, </a:t>
            </a:r>
            <a:r>
              <a:rPr lang="en-GB" sz="1400" dirty="0" err="1"/>
              <a:t>ResearchersNight</a:t>
            </a:r>
            <a:r>
              <a:rPr lang="en-GB" sz="1400" dirty="0"/>
              <a:t>, </a:t>
            </a:r>
            <a:r>
              <a:rPr lang="en-GB" sz="1400" dirty="0" err="1"/>
              <a:t>GeoKNOW</a:t>
            </a:r>
            <a:r>
              <a:rPr lang="en-GB" sz="1400" dirty="0"/>
              <a:t>, Danube INCO.NET, NoSQL-NET, </a:t>
            </a:r>
            <a:r>
              <a:rPr lang="en-GB" sz="1400" dirty="0" err="1"/>
              <a:t>Trafoon</a:t>
            </a:r>
            <a:r>
              <a:rPr lang="en-GB" sz="1400" dirty="0"/>
              <a:t>)</a:t>
            </a:r>
          </a:p>
          <a:p>
            <a:pPr>
              <a:spcBef>
                <a:spcPts val="500"/>
              </a:spcBef>
            </a:pPr>
            <a:r>
              <a:rPr lang="en-GB" sz="1400" b="1" dirty="0"/>
              <a:t>7 CIP/EIP</a:t>
            </a:r>
            <a:r>
              <a:rPr lang="en-GB" sz="1400" dirty="0"/>
              <a:t> (CESAR, EIIRC, GREEN, WEEEN, ICIP, IMAGEEN, Share PSI 2.0)</a:t>
            </a:r>
          </a:p>
          <a:p>
            <a:pPr>
              <a:spcBef>
                <a:spcPts val="500"/>
              </a:spcBef>
            </a:pPr>
            <a:r>
              <a:rPr lang="en-GB" sz="1400" b="1" dirty="0"/>
              <a:t>2 IPA Adrion </a:t>
            </a:r>
            <a:r>
              <a:rPr lang="en-GB" sz="1400" dirty="0"/>
              <a:t>(GoToTwin, CAROUSEL)</a:t>
            </a:r>
          </a:p>
          <a:p>
            <a:pPr>
              <a:spcBef>
                <a:spcPts val="500"/>
              </a:spcBef>
            </a:pPr>
            <a:r>
              <a:rPr lang="en-GB" sz="1400" b="1" dirty="0"/>
              <a:t>IPA Adriatic </a:t>
            </a:r>
            <a:r>
              <a:rPr lang="en-GB" sz="1400" dirty="0"/>
              <a:t>(PACCINO)</a:t>
            </a:r>
          </a:p>
          <a:p>
            <a:pPr>
              <a:spcBef>
                <a:spcPts val="500"/>
              </a:spcBef>
            </a:pPr>
            <a:r>
              <a:rPr lang="en-GB" sz="1400" b="1" dirty="0"/>
              <a:t>2 ERASMUS+ </a:t>
            </a:r>
            <a:r>
              <a:rPr lang="en-GB" sz="1400" dirty="0"/>
              <a:t>(BEST, RE-FEM)</a:t>
            </a:r>
          </a:p>
          <a:p>
            <a:pPr>
              <a:spcBef>
                <a:spcPts val="500"/>
              </a:spcBef>
            </a:pPr>
            <a:r>
              <a:rPr lang="en-GB" sz="1400" b="1" dirty="0"/>
              <a:t>4 SEE </a:t>
            </a:r>
            <a:r>
              <a:rPr lang="en-GB" sz="1400" dirty="0"/>
              <a:t>(</a:t>
            </a:r>
            <a:r>
              <a:rPr lang="en-GB" sz="1400" dirty="0" err="1"/>
              <a:t>Intervalue</a:t>
            </a:r>
            <a:r>
              <a:rPr lang="en-GB" sz="1400" dirty="0"/>
              <a:t>, FORSEE,  WBINNO, TV-Web)</a:t>
            </a:r>
          </a:p>
          <a:p>
            <a:pPr>
              <a:spcBef>
                <a:spcPts val="500"/>
              </a:spcBef>
            </a:pPr>
            <a:r>
              <a:rPr lang="en-GB" sz="1400" b="1" dirty="0"/>
              <a:t>3 TEMPUS</a:t>
            </a:r>
            <a:r>
              <a:rPr lang="en-GB" sz="1400" dirty="0"/>
              <a:t> (CARE, HUTON, INCOMING)</a:t>
            </a:r>
          </a:p>
          <a:p>
            <a:pPr>
              <a:spcBef>
                <a:spcPts val="500"/>
              </a:spcBef>
            </a:pPr>
            <a:r>
              <a:rPr lang="en-GB" sz="1400" b="1" dirty="0"/>
              <a:t>8 COST Actions </a:t>
            </a:r>
            <a:r>
              <a:rPr lang="en-GB" sz="1400" dirty="0"/>
              <a:t>(IC1004, IC1304, CA16116, CA15104, </a:t>
            </a:r>
            <a:r>
              <a:rPr lang="en-GB" sz="1400" dirty="0" err="1"/>
              <a:t>NexusLinguarum</a:t>
            </a:r>
            <a:r>
              <a:rPr lang="en-GB" sz="1400" dirty="0"/>
              <a:t>, Distributed Knowledge Graphs, VOICES, INTERACT)</a:t>
            </a:r>
          </a:p>
          <a:p>
            <a:pPr>
              <a:spcBef>
                <a:spcPts val="500"/>
              </a:spcBef>
            </a:pPr>
            <a:r>
              <a:rPr lang="en-GB" sz="1400" b="1" dirty="0"/>
              <a:t>1 RSEDP2 </a:t>
            </a:r>
            <a:r>
              <a:rPr lang="en-GB" sz="1400" dirty="0"/>
              <a:t>(EMC)</a:t>
            </a:r>
          </a:p>
          <a:p>
            <a:pPr>
              <a:spcBef>
                <a:spcPts val="500"/>
              </a:spcBef>
            </a:pPr>
            <a:r>
              <a:rPr lang="en-GB" sz="1400" b="1" dirty="0"/>
              <a:t>2 UNDP </a:t>
            </a:r>
            <a:r>
              <a:rPr lang="en-GB" sz="1400" dirty="0"/>
              <a:t>(Smart Land, </a:t>
            </a:r>
            <a:r>
              <a:rPr lang="en-GB" sz="1400" dirty="0" err="1"/>
              <a:t>StreetAirPurifier</a:t>
            </a:r>
            <a:r>
              <a:rPr lang="en-GB" sz="1400" dirty="0"/>
              <a:t>)</a:t>
            </a:r>
          </a:p>
          <a:p>
            <a:pPr>
              <a:spcBef>
                <a:spcPts val="500"/>
              </a:spcBef>
            </a:pPr>
            <a:r>
              <a:rPr lang="en-GB" sz="1400" b="1" dirty="0"/>
              <a:t>3 FP6 projects </a:t>
            </a:r>
            <a:r>
              <a:rPr lang="en-GB" sz="1400" dirty="0"/>
              <a:t>(SARIB, PROMETEA, Web4WeB)</a:t>
            </a:r>
          </a:p>
          <a:p>
            <a:pPr>
              <a:spcBef>
                <a:spcPts val="500"/>
              </a:spcBef>
            </a:pPr>
            <a:r>
              <a:rPr lang="en-GB" sz="1400" b="1" dirty="0"/>
              <a:t>3 Interreg DANUBE </a:t>
            </a:r>
            <a:r>
              <a:rPr lang="en-GB" sz="1400" dirty="0"/>
              <a:t>(MOVECO, </a:t>
            </a:r>
            <a:r>
              <a:rPr lang="en-GB" sz="1400" dirty="0" err="1"/>
              <a:t>NewGenerationSkills</a:t>
            </a:r>
            <a:r>
              <a:rPr lang="en-GB" sz="1400" dirty="0"/>
              <a:t>, EDU-LAB)</a:t>
            </a:r>
          </a:p>
          <a:p>
            <a:pPr>
              <a:spcBef>
                <a:spcPts val="500"/>
              </a:spcBef>
            </a:pPr>
            <a:r>
              <a:rPr lang="en-GB" sz="1400" b="1" dirty="0"/>
              <a:t>2 EC Interreg/CADSES projects</a:t>
            </a:r>
            <a:r>
              <a:rPr lang="en-GB" sz="1400" dirty="0"/>
              <a:t> (I2E, STRIM)</a:t>
            </a:r>
          </a:p>
          <a:p>
            <a:pPr>
              <a:spcBef>
                <a:spcPts val="500"/>
              </a:spcBef>
            </a:pPr>
            <a:r>
              <a:rPr lang="en-GB" sz="1400" b="1" dirty="0"/>
              <a:t>6 IPA </a:t>
            </a:r>
            <a:r>
              <a:rPr lang="en-GB" sz="1400" dirty="0"/>
              <a:t>(EPS, Tax, Justice, </a:t>
            </a:r>
            <a:r>
              <a:rPr lang="en-GB" sz="1400" dirty="0" err="1"/>
              <a:t>Agro</a:t>
            </a:r>
            <a:r>
              <a:rPr lang="en-GB" sz="1400" dirty="0"/>
              <a:t>, POM, APML)</a:t>
            </a:r>
          </a:p>
          <a:p>
            <a:pPr>
              <a:spcBef>
                <a:spcPts val="500"/>
              </a:spcBef>
            </a:pPr>
            <a:r>
              <a:rPr lang="en-GB" sz="1400" b="1" dirty="0"/>
              <a:t>18 Bilateral projects </a:t>
            </a:r>
            <a:r>
              <a:rPr lang="en-GB" sz="1400" dirty="0"/>
              <a:t>(2 Switzerland, 3 France, 5 Germany, 1 Cyprus, 1 Greece, 1 Norway, 1 Portugal, 1 Slovenia, 3 China)</a:t>
            </a:r>
          </a:p>
        </p:txBody>
      </p:sp>
      <p:pic>
        <p:nvPicPr>
          <p:cNvPr id="5" name="Picture 2" descr="FP7 | EU Agency for the Space Programme">
            <a:extLst>
              <a:ext uri="{FF2B5EF4-FFF2-40B4-BE49-F238E27FC236}">
                <a16:creationId xmlns:a16="http://schemas.microsoft.com/office/drawing/2014/main" id="{51C607E8-B10A-4452-9709-86CAE79C8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762" y="3202610"/>
            <a:ext cx="967051" cy="78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Хоризонт 2020">
            <a:extLst>
              <a:ext uri="{FF2B5EF4-FFF2-40B4-BE49-F238E27FC236}">
                <a16:creationId xmlns:a16="http://schemas.microsoft.com/office/drawing/2014/main" id="{621173C5-CBA8-46FF-B242-D5A082AA6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577" y="2593048"/>
            <a:ext cx="1687423" cy="48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Western Balkan partners join Horizon Europe News | WeBalkans">
            <a:extLst>
              <a:ext uri="{FF2B5EF4-FFF2-40B4-BE49-F238E27FC236}">
                <a16:creationId xmlns:a16="http://schemas.microsoft.com/office/drawing/2014/main" id="{2551602D-3F94-43B7-992D-BE7A98882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647" y="1605715"/>
            <a:ext cx="1575284" cy="88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NCPs assess the implications of FP6 | News | CORDIS | European Commission">
            <a:extLst>
              <a:ext uri="{FF2B5EF4-FFF2-40B4-BE49-F238E27FC236}">
                <a16:creationId xmlns:a16="http://schemas.microsoft.com/office/drawing/2014/main" id="{B2D919D1-64B3-4F75-B1B4-5449CB192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76" y="4114568"/>
            <a:ext cx="1065222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PA Civil Society Facility and Media Programme Support for Cultural  Initiatives – Kosovo &gt;&gt; WBC-RTI.INFO - Western Balkan Countries Research  Technology Innovation">
            <a:extLst>
              <a:ext uri="{FF2B5EF4-FFF2-40B4-BE49-F238E27FC236}">
                <a16:creationId xmlns:a16="http://schemas.microsoft.com/office/drawing/2014/main" id="{AE45F4E0-E930-4B2C-817E-EE4C9FE8D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664" y="5285985"/>
            <a:ext cx="1219200" cy="76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106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75775-DBA1-64AE-8442-8D40448DB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90FFB-E694-1F3E-B8F5-6B56FA4A2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27106"/>
            <a:ext cx="9481457" cy="183045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REINFORCEMENT LEARNING-BASED OPTIMIZATION OF AN HVAC SYSTEM</a:t>
            </a:r>
            <a:endParaRPr lang="en-US" sz="5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71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7CB23-62C7-3F73-EB33-E529A1FD0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3957B7-D3EC-349D-098F-DBE25068D2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615"/>
          <a:stretch/>
        </p:blipFill>
        <p:spPr>
          <a:xfrm>
            <a:off x="7401963" y="1782146"/>
            <a:ext cx="4790037" cy="22020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EF659D-441A-9777-D0A3-8A68E5BCD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Reinforcement Learning-Based Optimization of an HVAC System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192179-8AB5-748A-0711-DFE03C9C1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53"/>
          <a:stretch/>
        </p:blipFill>
        <p:spPr>
          <a:xfrm>
            <a:off x="8430584" y="3984170"/>
            <a:ext cx="3761416" cy="229864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E24C7C3-5AA8-7A4B-1957-8D3622B4A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5" y="1782146"/>
            <a:ext cx="7363309" cy="507585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1800" dirty="0"/>
              <a:t>Work conducted within </a:t>
            </a:r>
            <a:r>
              <a:rPr lang="en-GB" sz="1800" dirty="0">
                <a:hlinkClick r:id="rId4"/>
              </a:rPr>
              <a:t>Horizon ECHO project</a:t>
            </a:r>
            <a:r>
              <a:rPr lang="en-GB" sz="1800" dirty="0"/>
              <a:t>: </a:t>
            </a:r>
            <a:r>
              <a:rPr lang="en-GB" sz="1800" b="1" dirty="0"/>
              <a:t>E</a:t>
            </a:r>
            <a:r>
              <a:rPr lang="en-GB" sz="1800" dirty="0"/>
              <a:t>fficient </a:t>
            </a:r>
            <a:r>
              <a:rPr lang="en-GB" sz="1800" b="1" dirty="0"/>
              <a:t>C</a:t>
            </a:r>
            <a:r>
              <a:rPr lang="en-GB" sz="1800" dirty="0"/>
              <a:t>ompact Modular </a:t>
            </a:r>
            <a:r>
              <a:rPr lang="en-GB" sz="1800" dirty="0" err="1"/>
              <a:t>T</a:t>
            </a:r>
            <a:r>
              <a:rPr lang="en-GB" sz="1800" b="1" dirty="0" err="1"/>
              <a:t>H</a:t>
            </a:r>
            <a:r>
              <a:rPr lang="en-GB" sz="1800" dirty="0" err="1"/>
              <a:t>ermal</a:t>
            </a:r>
            <a:r>
              <a:rPr lang="en-GB" sz="1800" dirty="0"/>
              <a:t> Energy </a:t>
            </a:r>
            <a:r>
              <a:rPr lang="en-GB" sz="1800" dirty="0" err="1"/>
              <a:t>St</a:t>
            </a:r>
            <a:r>
              <a:rPr lang="en-GB" sz="1800" b="1" dirty="0" err="1"/>
              <a:t>O</a:t>
            </a:r>
            <a:r>
              <a:rPr lang="en-GB" sz="1800" dirty="0" err="1"/>
              <a:t>rage</a:t>
            </a:r>
            <a:r>
              <a:rPr lang="en-GB" sz="1800" dirty="0"/>
              <a:t> System (2023-2026)</a:t>
            </a:r>
          </a:p>
          <a:p>
            <a:r>
              <a:rPr lang="en-GB" sz="1800" dirty="0"/>
              <a:t>Project aimed at developing </a:t>
            </a:r>
            <a:r>
              <a:rPr lang="en-US" sz="1800" b="1" dirty="0"/>
              <a:t>novel modular, compact, high performances and </a:t>
            </a:r>
            <a:r>
              <a:rPr lang="en-US" sz="1800" b="1" dirty="0" err="1"/>
              <a:t>Plug&amp;Play</a:t>
            </a:r>
            <a:r>
              <a:rPr lang="en-US" sz="1800" b="1" dirty="0"/>
              <a:t> thermal energy storage (TES) </a:t>
            </a:r>
            <a:r>
              <a:rPr lang="en-US" sz="1800" dirty="0"/>
              <a:t>solutions for heating, cooling and domestic hot water (DHW) production</a:t>
            </a:r>
            <a:endParaRPr lang="en-GB" sz="1800" dirty="0"/>
          </a:p>
          <a:p>
            <a:r>
              <a:rPr lang="en-GB" sz="1800" dirty="0"/>
              <a:t>TES systems enable electricity load shifting, supporting flexible energy systems</a:t>
            </a:r>
          </a:p>
          <a:p>
            <a:r>
              <a:rPr lang="en-GB" sz="1800" dirty="0"/>
              <a:t>ECHO TES based on </a:t>
            </a:r>
            <a:r>
              <a:rPr lang="en-US" sz="1800" dirty="0"/>
              <a:t>thermo-chemical and phase changing materials</a:t>
            </a:r>
          </a:p>
          <a:p>
            <a:r>
              <a:rPr lang="en-US" sz="1800" dirty="0"/>
              <a:t>Overall Heating Ventilation Air-Conditioning (HVAC) system consists of TES, heat pump, various tanks, pumps, valves and fan coils</a:t>
            </a:r>
            <a:endParaRPr lang="en-GB" sz="1800" dirty="0"/>
          </a:p>
          <a:p>
            <a:r>
              <a:rPr lang="en-US" sz="1800" dirty="0"/>
              <a:t>Its operation is quite complex - a suitable control algorithm required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433907-4CC1-0CF7-BF0B-0AAB68FF0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1922" y="1062765"/>
            <a:ext cx="1724394" cy="53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2599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5938</TotalTime>
  <Words>2189</Words>
  <Application>Microsoft Office PowerPoint</Application>
  <PresentationFormat>Widescreen</PresentationFormat>
  <Paragraphs>314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Open Sans</vt:lpstr>
      <vt:lpstr>1_Office Theme</vt:lpstr>
      <vt:lpstr>2_Office Theme</vt:lpstr>
      <vt:lpstr> From Theory to Practice:  AI Applications in Multiple Sectors by the Institute Mihajlo Pupin</vt:lpstr>
      <vt:lpstr>Outline</vt:lpstr>
      <vt:lpstr>INSTITUTE MIHAJLO PUPIN</vt:lpstr>
      <vt:lpstr>Our Solutions</vt:lpstr>
      <vt:lpstr>Our Solutions</vt:lpstr>
      <vt:lpstr>Our Solutions</vt:lpstr>
      <vt:lpstr>Joining Forces with EU-Based R&amp;D Partners</vt:lpstr>
      <vt:lpstr>REINFORCEMENT LEARNING-BASED OPTIMIZATION OF AN HVAC SYSTEM</vt:lpstr>
      <vt:lpstr>Reinforcement Learning-Based Optimization of an HVAC System</vt:lpstr>
      <vt:lpstr>Reinforcement Learning-Based Optimization of an HVAC System</vt:lpstr>
      <vt:lpstr>Reinforcement Learning-Based Optimization of an HVAC System</vt:lpstr>
      <vt:lpstr>Reinforcement Learning-Based Optimization of an HVAC System</vt:lpstr>
      <vt:lpstr>NON-INTRUSIVE LOAD MONITORING AND DISAGGREATION</vt:lpstr>
      <vt:lpstr>Non-Intrusive Load Monitoring and Disaggregation</vt:lpstr>
      <vt:lpstr>Non-Intrusive Load Monitoring and Disaggregation</vt:lpstr>
      <vt:lpstr>Non-Intrusive Load Monitoring and Disaggregation</vt:lpstr>
      <vt:lpstr>Non-Intrusive Load Monitoring and Disaggregation</vt:lpstr>
      <vt:lpstr>SURROGATE DATA-DRIVEN OPTIMIZATION OF A MANUFACTURING PROCESS</vt:lpstr>
      <vt:lpstr>Surrogate Data-Driven Optimization of a Manufacturing Process</vt:lpstr>
      <vt:lpstr>Surrogate Data-Driven Optimization of a Manufacturing Process</vt:lpstr>
      <vt:lpstr>Surrogate Data-Driven Optimization of a Manufacturing Process</vt:lpstr>
      <vt:lpstr>Surrogate Data-Driven Optimization of a Manufacturing Process</vt:lpstr>
      <vt:lpstr>Surrogate Data-Driven Optimization of a Manufacturing Process</vt:lpstr>
      <vt:lpstr>OTHER APPLICATIONS</vt:lpstr>
      <vt:lpstr>Other Applications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Marko Batić</dc:creator>
  <cp:lastModifiedBy>Katarina Stanković</cp:lastModifiedBy>
  <cp:revision>211</cp:revision>
  <cp:lastPrinted>2022-12-22T10:37:59Z</cp:lastPrinted>
  <dcterms:created xsi:type="dcterms:W3CDTF">2022-12-22T10:20:24Z</dcterms:created>
  <dcterms:modified xsi:type="dcterms:W3CDTF">2025-05-19T14:40:18Z</dcterms:modified>
</cp:coreProperties>
</file>