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19"/>
  </p:notesMasterIdLst>
  <p:sldIdLst>
    <p:sldId id="256" r:id="rId3"/>
    <p:sldId id="269" r:id="rId4"/>
    <p:sldId id="273" r:id="rId5"/>
    <p:sldId id="277" r:id="rId6"/>
    <p:sldId id="270" r:id="rId7"/>
    <p:sldId id="271" r:id="rId8"/>
    <p:sldId id="259" r:id="rId9"/>
    <p:sldId id="283" r:id="rId10"/>
    <p:sldId id="260" r:id="rId11"/>
    <p:sldId id="262" r:id="rId12"/>
    <p:sldId id="275" r:id="rId13"/>
    <p:sldId id="276" r:id="rId14"/>
    <p:sldId id="279" r:id="rId15"/>
    <p:sldId id="281" r:id="rId16"/>
    <p:sldId id="263" r:id="rId17"/>
    <p:sldId id="266" r:id="rId18"/>
  </p:sldIdLst>
  <p:sldSz cx="12192000" cy="6858000"/>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51" autoAdjust="0"/>
  </p:normalViewPr>
  <p:slideViewPr>
    <p:cSldViewPr snapToGrid="0" snapToObjects="1">
      <p:cViewPr>
        <p:scale>
          <a:sx n="84" d="100"/>
          <a:sy n="84" d="100"/>
        </p:scale>
        <p:origin x="366" y="36"/>
      </p:cViewPr>
      <p:guideLst>
        <p:guide orient="horz" pos="997"/>
        <p:guide pos="405"/>
        <p:guide pos="6494"/>
        <p:guide pos="465"/>
        <p:guide pos="7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2715022-4985-4442-AA8E-8090940D78DE}" type="datetimeFigureOut">
              <a:rPr lang="en-US"/>
              <a:t>5/22/2025</a:t>
            </a:fld>
            <a:endParaRPr lang="en-US"/>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US"/>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5971810C-C995-4A14-BF0F-EFC47EFE5AD6}" type="slidenum">
              <a:rPr lang="en-US"/>
              <a:t>‹#›</a:t>
            </a:fld>
            <a:endParaRPr lang="en-US"/>
          </a:p>
        </p:txBody>
      </p:sp>
    </p:spTree>
    <p:extLst>
      <p:ext uri="{BB962C8B-B14F-4D97-AF65-F5344CB8AC3E}">
        <p14:creationId xmlns:p14="http://schemas.microsoft.com/office/powerpoint/2010/main" val="509593464"/>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hurasolutions.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BBDEE20-1F6F-4AE1-BE66-8DB61F70AB97}" type="slidenum">
              <a:rPr/>
              <a:t>1</a:t>
            </a:fld>
            <a:endParaRPr/>
          </a:p>
        </p:txBody>
      </p:sp>
    </p:spTree>
    <p:extLst>
      <p:ext uri="{BB962C8B-B14F-4D97-AF65-F5344CB8AC3E}">
        <p14:creationId xmlns:p14="http://schemas.microsoft.com/office/powerpoint/2010/main" val="2134173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dirty="0" smtClean="0"/>
              <a:t>MSc student </a:t>
            </a:r>
            <a:r>
              <a:rPr lang="en-US" dirty="0" err="1" smtClean="0"/>
              <a:t>sa</a:t>
            </a:r>
            <a:r>
              <a:rPr lang="en-US" dirty="0" smtClean="0"/>
              <a:t> ETF/a, </a:t>
            </a:r>
            <a:r>
              <a:rPr lang="en-US" dirty="0" err="1" smtClean="0"/>
              <a:t>kojem</a:t>
            </a:r>
            <a:r>
              <a:rPr lang="en-US" dirty="0" smtClean="0"/>
              <a:t> je mentor Igor </a:t>
            </a:r>
            <a:r>
              <a:rPr lang="en-US" dirty="0" err="1" smtClean="0"/>
              <a:t>Jovancevic</a:t>
            </a:r>
            <a:r>
              <a:rPr lang="en-US" dirty="0" smtClean="0"/>
              <a:t> </a:t>
            </a:r>
            <a:r>
              <a:rPr lang="en-US" dirty="0" err="1" smtClean="0"/>
              <a:t>sa</a:t>
            </a:r>
            <a:r>
              <a:rPr lang="en-US" dirty="0" smtClean="0"/>
              <a:t> PMF-a.</a:t>
            </a:r>
            <a:r>
              <a:rPr lang="en-US" baseline="0" dirty="0" smtClean="0"/>
              <a:t> </a:t>
            </a:r>
            <a:r>
              <a:rPr lang="sr-Latn-ME" baseline="0" dirty="0" smtClean="0"/>
              <a:t>K</a:t>
            </a:r>
            <a:r>
              <a:rPr lang="en-US" baseline="0" dirty="0" err="1" smtClean="0"/>
              <a:t>oristio</a:t>
            </a:r>
            <a:r>
              <a:rPr lang="en-US" baseline="0" dirty="0" smtClean="0"/>
              <a:t> </a:t>
            </a:r>
            <a:r>
              <a:rPr lang="sr-Latn-ME" baseline="0" dirty="0" smtClean="0"/>
              <a:t>Yotta </a:t>
            </a:r>
            <a:r>
              <a:rPr lang="en-US" baseline="0" dirty="0" smtClean="0"/>
              <a:t>HPC </a:t>
            </a:r>
            <a:r>
              <a:rPr lang="en-US" baseline="0" dirty="0" err="1" smtClean="0"/>
              <a:t>resurse</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10</a:t>
            </a:fld>
            <a:endParaRPr lang="en-US"/>
          </a:p>
        </p:txBody>
      </p:sp>
    </p:spTree>
    <p:extLst>
      <p:ext uri="{BB962C8B-B14F-4D97-AF65-F5344CB8AC3E}">
        <p14:creationId xmlns:p14="http://schemas.microsoft.com/office/powerpoint/2010/main" val="4487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sr-Latn-ME" dirty="0" smtClean="0"/>
              <a:t>ROI - </a:t>
            </a:r>
            <a:r>
              <a:rPr lang="en-GB" dirty="0" smtClean="0"/>
              <a:t>Return on Investment .</a:t>
            </a:r>
          </a:p>
          <a:p>
            <a:pPr>
              <a:defRPr/>
            </a:pPr>
            <a:r>
              <a:rPr lang="en-GB" dirty="0" smtClean="0"/>
              <a:t>publicly accessible one-minute OHLC data across 15 trading pairs, sourced from </a:t>
            </a:r>
            <a:r>
              <a:rPr lang="en-GB" dirty="0" err="1" smtClean="0"/>
              <a:t>EightCap</a:t>
            </a:r>
            <a:r>
              <a:rPr lang="en-GB" dirty="0" smtClean="0"/>
              <a:t> Global Ltd [11]. This extensive data collection, featuring over 16 million data points from mid-2018 to 2024, serves as the backbone for our pattern detection algorithms, ensuring that simulations reflect diverse market conditions.</a:t>
            </a:r>
          </a:p>
          <a:p>
            <a:pPr>
              <a:defRPr/>
            </a:pPr>
            <a:r>
              <a:rPr lang="en-GB" dirty="0" smtClean="0"/>
              <a:t>In addition to historical records, the PAID-T system incorporates a continuous real-time data stream that boasts over 280 million entries. This dynamic feed is crucial for real-time strategy adaptation and reflects the current trading milieu.</a:t>
            </a:r>
          </a:p>
          <a:p>
            <a:pPr>
              <a:defRPr/>
            </a:pPr>
            <a:r>
              <a:rPr lang="en-GB" dirty="0" smtClean="0"/>
              <a:t>Our datasets also incorporate macroeconomic elements with over 55,000 records dating back to 2007, elucidating the interplay between market movements and economic fluctuations. Supplementary financial instrument data such as swaps and spreads—June 2018 to November 2024—provides nuanced insight into transaction costs and potential market conditions affecting trade execution</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11</a:t>
            </a:fld>
            <a:endParaRPr lang="en-US"/>
          </a:p>
        </p:txBody>
      </p:sp>
    </p:spTree>
    <p:extLst>
      <p:ext uri="{BB962C8B-B14F-4D97-AF65-F5344CB8AC3E}">
        <p14:creationId xmlns:p14="http://schemas.microsoft.com/office/powerpoint/2010/main" val="9021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285750" lvl="0" indent="-285750">
              <a:buFont typeface="Arial"/>
              <a:buChar char="•"/>
              <a:defRPr/>
            </a:pPr>
            <a:r>
              <a:rPr lang="en-GB" i="1" dirty="0" err="1" smtClean="0">
                <a:hlinkClick r:id="rId3"/>
              </a:rPr>
              <a:t>Uhura</a:t>
            </a:r>
            <a:r>
              <a:rPr lang="en-GB" i="1" dirty="0" smtClean="0">
                <a:hlinkClick r:id="rId3"/>
              </a:rPr>
              <a:t> Solutions</a:t>
            </a:r>
            <a:r>
              <a:rPr lang="en-GB" dirty="0" smtClean="0"/>
              <a:t> je </a:t>
            </a:r>
            <a:r>
              <a:rPr lang="en-GB" dirty="0" err="1" smtClean="0"/>
              <a:t>prva</a:t>
            </a:r>
            <a:r>
              <a:rPr lang="en-GB" dirty="0" smtClean="0"/>
              <a:t> </a:t>
            </a:r>
            <a:r>
              <a:rPr lang="en-GB" dirty="0" err="1" smtClean="0"/>
              <a:t>crnogorska</a:t>
            </a:r>
            <a:r>
              <a:rPr lang="en-GB" dirty="0" smtClean="0"/>
              <a:t> </a:t>
            </a:r>
            <a:r>
              <a:rPr lang="en-GB" dirty="0" err="1" smtClean="0"/>
              <a:t>startup</a:t>
            </a:r>
            <a:r>
              <a:rPr lang="en-GB" dirty="0" smtClean="0"/>
              <a:t> </a:t>
            </a:r>
            <a:r>
              <a:rPr lang="en-GB" dirty="0" err="1" smtClean="0"/>
              <a:t>kompanija</a:t>
            </a:r>
            <a:r>
              <a:rPr lang="en-GB" dirty="0" smtClean="0"/>
              <a:t> </a:t>
            </a:r>
            <a:r>
              <a:rPr lang="en-GB" dirty="0" err="1" smtClean="0"/>
              <a:t>koja</a:t>
            </a:r>
            <a:r>
              <a:rPr lang="en-GB" dirty="0" smtClean="0"/>
              <a:t> je </a:t>
            </a:r>
            <a:r>
              <a:rPr lang="en-GB" dirty="0" err="1" smtClean="0"/>
              <a:t>dobila</a:t>
            </a:r>
            <a:r>
              <a:rPr lang="en-GB" dirty="0" smtClean="0"/>
              <a:t> </a:t>
            </a:r>
            <a:r>
              <a:rPr lang="en-GB" dirty="0" err="1" smtClean="0"/>
              <a:t>investiciju</a:t>
            </a:r>
            <a:r>
              <a:rPr lang="en-GB" dirty="0" smtClean="0"/>
              <a:t> od </a:t>
            </a:r>
            <a:r>
              <a:rPr lang="en-GB" dirty="0" err="1" smtClean="0"/>
              <a:t>američkog</a:t>
            </a:r>
            <a:r>
              <a:rPr lang="en-GB" dirty="0" smtClean="0"/>
              <a:t> </a:t>
            </a:r>
            <a:r>
              <a:rPr lang="en-GB" dirty="0" err="1" smtClean="0"/>
              <a:t>fonda</a:t>
            </a:r>
            <a:r>
              <a:rPr lang="en-GB" dirty="0" smtClean="0"/>
              <a:t> </a:t>
            </a:r>
            <a:r>
              <a:rPr lang="en-GB" dirty="0" err="1" smtClean="0"/>
              <a:t>i</a:t>
            </a:r>
            <a:r>
              <a:rPr lang="en-GB" dirty="0" smtClean="0"/>
              <a:t> </a:t>
            </a:r>
            <a:r>
              <a:rPr lang="en-GB" dirty="0" err="1" smtClean="0"/>
              <a:t>akceleratora</a:t>
            </a:r>
            <a:r>
              <a:rPr lang="en-GB" dirty="0" smtClean="0"/>
              <a:t> </a:t>
            </a:r>
            <a:r>
              <a:rPr lang="en-GB" i="1" dirty="0" err="1" smtClean="0"/>
              <a:t>Techstars</a:t>
            </a:r>
            <a:r>
              <a:rPr lang="en-GB" dirty="0" smtClean="0"/>
              <a:t> </a:t>
            </a:r>
            <a:r>
              <a:rPr lang="en-GB" dirty="0" err="1" smtClean="0"/>
              <a:t>i</a:t>
            </a:r>
            <a:r>
              <a:rPr lang="en-GB" dirty="0" smtClean="0"/>
              <a:t> </a:t>
            </a:r>
            <a:r>
              <a:rPr lang="en-GB" dirty="0" err="1" smtClean="0"/>
              <a:t>jedne</a:t>
            </a:r>
            <a:r>
              <a:rPr lang="en-GB" dirty="0" smtClean="0"/>
              <a:t> od </a:t>
            </a:r>
            <a:r>
              <a:rPr lang="en-GB" dirty="0" err="1" smtClean="0"/>
              <a:t>najvećih</a:t>
            </a:r>
            <a:r>
              <a:rPr lang="en-GB" dirty="0" smtClean="0"/>
              <a:t> </a:t>
            </a:r>
            <a:r>
              <a:rPr lang="en-GB" dirty="0" err="1" smtClean="0"/>
              <a:t>britanskih</a:t>
            </a:r>
            <a:r>
              <a:rPr lang="en-GB" dirty="0" smtClean="0"/>
              <a:t> </a:t>
            </a:r>
            <a:r>
              <a:rPr lang="en-GB" dirty="0" err="1" smtClean="0"/>
              <a:t>banaka</a:t>
            </a:r>
            <a:r>
              <a:rPr lang="en-GB" dirty="0" smtClean="0"/>
              <a:t> </a:t>
            </a:r>
            <a:r>
              <a:rPr lang="en-GB" i="1" dirty="0" smtClean="0"/>
              <a:t>Barclays</a:t>
            </a:r>
            <a:endParaRPr lang="en-GB"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12</a:t>
            </a:fld>
            <a:endParaRPr lang="en-US"/>
          </a:p>
        </p:txBody>
      </p:sp>
    </p:spTree>
    <p:extLst>
      <p:ext uri="{BB962C8B-B14F-4D97-AF65-F5344CB8AC3E}">
        <p14:creationId xmlns:p14="http://schemas.microsoft.com/office/powerpoint/2010/main" val="211397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sr-Latn-ME" dirty="0" smtClean="0"/>
              <a:t>In April 2025, research team</a:t>
            </a:r>
            <a:r>
              <a:rPr lang="en-US" dirty="0" smtClean="0"/>
              <a:t> </a:t>
            </a:r>
            <a:r>
              <a:rPr lang="sr-Latn-ME" dirty="0" smtClean="0"/>
              <a:t>from Faculty of Science and Math</a:t>
            </a:r>
            <a:r>
              <a:rPr lang="en-GB" dirty="0" smtClean="0"/>
              <a:t>e</a:t>
            </a:r>
            <a:r>
              <a:rPr lang="sr-Latn-ME" dirty="0" smtClean="0"/>
              <a:t>matics, UoM, got an access to </a:t>
            </a:r>
            <a:r>
              <a:rPr lang="en-US" b="1" dirty="0" smtClean="0"/>
              <a:t>Leonardo HPC </a:t>
            </a:r>
            <a:r>
              <a:rPr lang="en-US" dirty="0" smtClean="0"/>
              <a:t>on a Benchmark call,  thus obtaining </a:t>
            </a:r>
            <a:r>
              <a:rPr lang="en-US" b="1" dirty="0" smtClean="0"/>
              <a:t>3500</a:t>
            </a:r>
            <a:r>
              <a:rPr lang="en-US" dirty="0" smtClean="0"/>
              <a:t> </a:t>
            </a:r>
            <a:r>
              <a:rPr lang="sr-Latn-ME" dirty="0" smtClean="0"/>
              <a:t>GPU </a:t>
            </a:r>
            <a:r>
              <a:rPr lang="en-US" dirty="0" smtClean="0"/>
              <a:t>node hours on the Booster partition.</a:t>
            </a:r>
            <a:r>
              <a:rPr lang="sr-Latn-ME" dirty="0" smtClean="0"/>
              <a:t> NCC Montenegro provided support in this application</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13</a:t>
            </a:fld>
            <a:endParaRPr lang="en-US"/>
          </a:p>
        </p:txBody>
      </p:sp>
    </p:spTree>
    <p:extLst>
      <p:ext uri="{BB962C8B-B14F-4D97-AF65-F5344CB8AC3E}">
        <p14:creationId xmlns:p14="http://schemas.microsoft.com/office/powerpoint/2010/main" val="550336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sr-Latn-ME" dirty="0" smtClean="0"/>
              <a:t>Aplikacija koja je rezultat projekta „Zdravstveni sistem zasnovan na vještačkoj inteligenciji“, finansiranog od strane Fonda za inovacije, omogućava preciznu dijagnostiku, smanjenje troškova i optimizaciju zdravstvene njege. Očekuje se da će AIHeal u narednim godinama značajno smanjiti pritisak na zdravstvene sisteme i pomoći u prevenciji zdravstvenih problema. Sistem je dizajniran za široku upotrebu, od porodične medicine do specijalizovanih bolničkih odjeljenja. Prema projekcijama, AIHeal će do 2030. godine koristiti više od 500.000 pacijenata.</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14</a:t>
            </a:fld>
            <a:endParaRPr lang="en-US"/>
          </a:p>
        </p:txBody>
      </p:sp>
    </p:spTree>
    <p:extLst>
      <p:ext uri="{BB962C8B-B14F-4D97-AF65-F5344CB8AC3E}">
        <p14:creationId xmlns:p14="http://schemas.microsoft.com/office/powerpoint/2010/main" val="69835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dirty="0" smtClean="0"/>
              <a:t>Call</a:t>
            </a:r>
            <a:r>
              <a:rPr lang="en-GB" baseline="0" dirty="0" smtClean="0"/>
              <a:t> </a:t>
            </a:r>
            <a:r>
              <a:rPr lang="en-GB" dirty="0" smtClean="0"/>
              <a:t>aimed at encouraging small and medium-sized enterprises (SMEs) to adopt High-Performance Computing (HPC) technologies. 126 proposals from 220 organizations across 30 European countries. After a rigorous evaluation process, 19 sub-projects were selected for funding, involving 43 organizations, including 34 SMEs,</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15</a:t>
            </a:fld>
            <a:endParaRPr lang="en-US"/>
          </a:p>
        </p:txBody>
      </p:sp>
    </p:spTree>
    <p:extLst>
      <p:ext uri="{BB962C8B-B14F-4D97-AF65-F5344CB8AC3E}">
        <p14:creationId xmlns:p14="http://schemas.microsoft.com/office/powerpoint/2010/main" val="325099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0C2F3E90-AD11-503B-00BC-286F54E0F735}" type="slidenum">
              <a:rPr/>
              <a:t>16</a:t>
            </a:fld>
            <a:endParaRPr/>
          </a:p>
        </p:txBody>
      </p:sp>
    </p:spTree>
    <p:extLst>
      <p:ext uri="{BB962C8B-B14F-4D97-AF65-F5344CB8AC3E}">
        <p14:creationId xmlns:p14="http://schemas.microsoft.com/office/powerpoint/2010/main" val="18317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4BFA8-D311-4413-8584-1E0502DE438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84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4BFA8-D311-4413-8584-1E0502DE438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91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4</a:t>
            </a:fld>
            <a:endParaRPr lang="en-US"/>
          </a:p>
        </p:txBody>
      </p:sp>
    </p:spTree>
    <p:extLst>
      <p:ext uri="{BB962C8B-B14F-4D97-AF65-F5344CB8AC3E}">
        <p14:creationId xmlns:p14="http://schemas.microsoft.com/office/powerpoint/2010/main" val="3712230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5</a:t>
            </a:fld>
            <a:endParaRPr lang="en-US"/>
          </a:p>
        </p:txBody>
      </p:sp>
    </p:spTree>
    <p:extLst>
      <p:ext uri="{BB962C8B-B14F-4D97-AF65-F5344CB8AC3E}">
        <p14:creationId xmlns:p14="http://schemas.microsoft.com/office/powerpoint/2010/main" val="324081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dirty="0" err="1" smtClean="0"/>
              <a:t>Yotta</a:t>
            </a:r>
            <a:r>
              <a:rPr lang="en-US" baseline="0" dirty="0" smtClean="0"/>
              <a:t> (Rijeka) HPC was leased through FF4EuroHPC call.</a:t>
            </a:r>
          </a:p>
          <a:p>
            <a:pPr>
              <a:defRPr/>
            </a:pPr>
            <a:r>
              <a:rPr lang="en-GB" dirty="0" smtClean="0"/>
              <a:t>HPC provided a crucial, </a:t>
            </a:r>
            <a:r>
              <a:rPr lang="en-GB" b="1" dirty="0" smtClean="0"/>
              <a:t>over 10-fold improvement in time savings </a:t>
            </a:r>
            <a:r>
              <a:rPr lang="en-GB" dirty="0" smtClean="0"/>
              <a:t>for the development of custom prediction models. </a:t>
            </a:r>
            <a:r>
              <a:rPr lang="en-GB" b="1" dirty="0" smtClean="0"/>
              <a:t>accuracy of over 90% for chicken detection and segmentation.</a:t>
            </a:r>
          </a:p>
          <a:p>
            <a:pPr>
              <a:defRPr/>
            </a:pPr>
            <a:r>
              <a:rPr lang="en-GB" dirty="0" smtClean="0">
                <a:latin typeface="+mn-lt"/>
                <a:cs typeface="Calibri"/>
              </a:rPr>
              <a:t>Results enable the chicken farms </a:t>
            </a:r>
            <a:r>
              <a:rPr lang="en-GB" b="1" dirty="0" smtClean="0">
                <a:latin typeface="+mn-lt"/>
                <a:cs typeface="Calibri"/>
              </a:rPr>
              <a:t>to reduce both manual labour costs and chicken mortality </a:t>
            </a:r>
            <a:r>
              <a:rPr lang="en-GB" dirty="0" smtClean="0">
                <a:latin typeface="+mn-lt"/>
                <a:cs typeface="Calibri"/>
              </a:rPr>
              <a:t>rate by 10%, saving hundreds of thousands of Euros annually</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6</a:t>
            </a:fld>
            <a:endParaRPr lang="en-US"/>
          </a:p>
        </p:txBody>
      </p:sp>
    </p:spTree>
    <p:extLst>
      <p:ext uri="{BB962C8B-B14F-4D97-AF65-F5344CB8AC3E}">
        <p14:creationId xmlns:p14="http://schemas.microsoft.com/office/powerpoint/2010/main" val="102017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dirty="0" err="1" smtClean="0"/>
              <a:t>Milutin</a:t>
            </a:r>
            <a:r>
              <a:rPr lang="en-US" baseline="0" dirty="0" smtClean="0"/>
              <a:t> </a:t>
            </a:r>
            <a:r>
              <a:rPr lang="en-US" baseline="0" dirty="0" err="1" smtClean="0"/>
              <a:t>Pavicevic</a:t>
            </a:r>
            <a:r>
              <a:rPr lang="en-US" baseline="0" dirty="0" smtClean="0"/>
              <a:t> </a:t>
            </a:r>
            <a:r>
              <a:rPr lang="en-US" baseline="0" dirty="0" err="1" smtClean="0"/>
              <a:t>sa</a:t>
            </a:r>
            <a:r>
              <a:rPr lang="en-US" baseline="0" dirty="0" smtClean="0"/>
              <a:t> </a:t>
            </a:r>
            <a:r>
              <a:rPr lang="en-US" baseline="0" dirty="0" err="1" smtClean="0"/>
              <a:t>energetike</a:t>
            </a:r>
            <a:r>
              <a:rPr lang="en-US" baseline="0" dirty="0" smtClean="0"/>
              <a:t>. </a:t>
            </a:r>
            <a:r>
              <a:rPr lang="en-US" baseline="0" dirty="0" err="1" smtClean="0"/>
              <a:t>Prvo</a:t>
            </a:r>
            <a:r>
              <a:rPr lang="en-US" baseline="0" dirty="0" smtClean="0"/>
              <a:t> </a:t>
            </a:r>
            <a:r>
              <a:rPr lang="en-US" baseline="0" dirty="0" err="1" smtClean="0"/>
              <a:t>koristio</a:t>
            </a:r>
            <a:r>
              <a:rPr lang="en-US" baseline="0" dirty="0" smtClean="0"/>
              <a:t> Google </a:t>
            </a:r>
            <a:r>
              <a:rPr lang="en-US" baseline="0" dirty="0" err="1" smtClean="0"/>
              <a:t>Colab</a:t>
            </a:r>
            <a:r>
              <a:rPr lang="en-US" baseline="0" dirty="0" smtClean="0"/>
              <a:t>, pa </a:t>
            </a:r>
            <a:r>
              <a:rPr lang="en-US" baseline="0" dirty="0" err="1" smtClean="0"/>
              <a:t>onda</a:t>
            </a:r>
            <a:r>
              <a:rPr lang="en-US" baseline="0" dirty="0" smtClean="0"/>
              <a:t> </a:t>
            </a:r>
            <a:r>
              <a:rPr lang="en-US" baseline="0" dirty="0" err="1" smtClean="0"/>
              <a:t>Yotta</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7</a:t>
            </a:fld>
            <a:endParaRPr lang="en-US"/>
          </a:p>
        </p:txBody>
      </p:sp>
    </p:spTree>
    <p:extLst>
      <p:ext uri="{BB962C8B-B14F-4D97-AF65-F5344CB8AC3E}">
        <p14:creationId xmlns:p14="http://schemas.microsoft.com/office/powerpoint/2010/main" val="1082256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285750" indent="-285750">
              <a:buFont typeface="Arial" panose="020B0604020202020204" pitchFamily="34" charset="0"/>
              <a:buChar char="•"/>
              <a:defRPr/>
            </a:pPr>
            <a:r>
              <a:rPr lang="en-GB" dirty="0" smtClean="0"/>
              <a:t>In addition to traditional neural networks and recurrent neural networks with long short-term memory </a:t>
            </a:r>
            <a:r>
              <a:rPr lang="sr-Latn-ME" dirty="0" smtClean="0"/>
              <a:t>(</a:t>
            </a:r>
            <a:r>
              <a:rPr lang="en-GB" dirty="0" smtClean="0"/>
              <a:t>LSTM</a:t>
            </a:r>
            <a:r>
              <a:rPr lang="sr-Latn-ME" dirty="0" smtClean="0"/>
              <a:t>)</a:t>
            </a:r>
            <a:r>
              <a:rPr lang="en-GB" dirty="0" smtClean="0"/>
              <a:t> cells</a:t>
            </a:r>
          </a:p>
          <a:p>
            <a:pPr marL="285750" indent="-285750">
              <a:buFont typeface="Arial" panose="020B0604020202020204" pitchFamily="34" charset="0"/>
              <a:buChar char="•"/>
              <a:defRPr/>
            </a:pPr>
            <a:r>
              <a:rPr lang="en-GB" dirty="0" smtClean="0"/>
              <a:t>Neural network models shown significant improvement in accuracy compared to naive models, linear regression, and in the case of the </a:t>
            </a:r>
            <a:r>
              <a:rPr lang="en-GB" u="sng" dirty="0" smtClean="0"/>
              <a:t>consumption dataset</a:t>
            </a:r>
            <a:r>
              <a:rPr lang="en-GB" dirty="0" smtClean="0"/>
              <a:t>, official prediction</a:t>
            </a:r>
            <a:r>
              <a:rPr lang="sr-Latn-ME" dirty="0" smtClean="0"/>
              <a:t>.</a:t>
            </a:r>
            <a:endParaRPr lang="en-US" b="1" dirty="0">
              <a:latin typeface="+mn-lt"/>
              <a:cs typeface="Calibri"/>
            </a:endParaRPr>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8</a:t>
            </a:fld>
            <a:endParaRPr lang="en-US"/>
          </a:p>
        </p:txBody>
      </p:sp>
    </p:spTree>
    <p:extLst>
      <p:ext uri="{BB962C8B-B14F-4D97-AF65-F5344CB8AC3E}">
        <p14:creationId xmlns:p14="http://schemas.microsoft.com/office/powerpoint/2010/main" val="387541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baseline="0" dirty="0" err="1" smtClean="0"/>
              <a:t>Prvo</a:t>
            </a:r>
            <a:r>
              <a:rPr lang="en-GB" baseline="0" dirty="0" smtClean="0"/>
              <a:t> </a:t>
            </a:r>
            <a:r>
              <a:rPr lang="en-GB" baseline="0" dirty="0" err="1" smtClean="0"/>
              <a:t>korisitli</a:t>
            </a:r>
            <a:r>
              <a:rPr lang="en-GB" baseline="0" dirty="0" smtClean="0"/>
              <a:t> </a:t>
            </a:r>
            <a:r>
              <a:rPr lang="en-GB" baseline="0" dirty="0" err="1" smtClean="0"/>
              <a:t>virtualnu</a:t>
            </a:r>
            <a:r>
              <a:rPr lang="en-GB" baseline="0" dirty="0" smtClean="0"/>
              <a:t> </a:t>
            </a:r>
            <a:r>
              <a:rPr lang="en-GB" baseline="0" dirty="0" err="1" smtClean="0"/>
              <a:t>laboratoriju</a:t>
            </a:r>
            <a:r>
              <a:rPr lang="en-GB" baseline="0" dirty="0" smtClean="0"/>
              <a:t> </a:t>
            </a:r>
            <a:r>
              <a:rPr lang="en-GB" baseline="0" dirty="0" err="1" smtClean="0"/>
              <a:t>na</a:t>
            </a:r>
            <a:r>
              <a:rPr lang="en-GB" baseline="0" dirty="0" smtClean="0"/>
              <a:t> </a:t>
            </a:r>
            <a:r>
              <a:rPr lang="en-GB" baseline="0" dirty="0" err="1" smtClean="0"/>
              <a:t>Yotta</a:t>
            </a:r>
            <a:r>
              <a:rPr lang="en-GB" baseline="0" dirty="0" smtClean="0"/>
              <a:t> HPC (Rijeka) </a:t>
            </a:r>
            <a:r>
              <a:rPr lang="en-GB" baseline="0" dirty="0" err="1" smtClean="0"/>
              <a:t>resurs</a:t>
            </a:r>
            <a:r>
              <a:rPr lang="en-GB" baseline="0" dirty="0" smtClean="0"/>
              <a:t>, a </a:t>
            </a:r>
            <a:r>
              <a:rPr lang="en-GB" baseline="0" dirty="0" err="1" smtClean="0"/>
              <a:t>onda</a:t>
            </a:r>
            <a:r>
              <a:rPr lang="en-GB" baseline="0" dirty="0" smtClean="0"/>
              <a:t> </a:t>
            </a:r>
            <a:r>
              <a:rPr lang="en-GB" baseline="0" dirty="0" err="1" smtClean="0"/>
              <a:t>na</a:t>
            </a:r>
            <a:r>
              <a:rPr lang="en-GB" baseline="0" dirty="0" smtClean="0"/>
              <a:t> Benchmark </a:t>
            </a:r>
            <a:r>
              <a:rPr lang="en-GB" baseline="0" dirty="0" err="1" smtClean="0"/>
              <a:t>poziv</a:t>
            </a:r>
            <a:r>
              <a:rPr lang="en-GB" baseline="0" dirty="0" smtClean="0"/>
              <a:t> </a:t>
            </a:r>
            <a:r>
              <a:rPr lang="en-GB" baseline="0" dirty="0" err="1" smtClean="0"/>
              <a:t>dobili</a:t>
            </a:r>
            <a:r>
              <a:rPr lang="en-GB" baseline="0" dirty="0" smtClean="0"/>
              <a:t> </a:t>
            </a:r>
            <a:r>
              <a:rPr lang="en-GB" baseline="0" dirty="0" err="1" smtClean="0"/>
              <a:t>pristup</a:t>
            </a:r>
            <a:r>
              <a:rPr lang="en-GB" baseline="0" dirty="0" smtClean="0"/>
              <a:t> Vega HPC-u (CPU </a:t>
            </a:r>
            <a:r>
              <a:rPr lang="en-GB" baseline="0" dirty="0" err="1" smtClean="0"/>
              <a:t>resursi</a:t>
            </a:r>
            <a:r>
              <a:rPr lang="en-GB" baseline="0" dirty="0" smtClean="0"/>
              <a:t>), </a:t>
            </a:r>
            <a:r>
              <a:rPr lang="en-GB" baseline="0" dirty="0" err="1" smtClean="0"/>
              <a:t>za</a:t>
            </a:r>
            <a:r>
              <a:rPr lang="en-GB" baseline="0" dirty="0" smtClean="0"/>
              <a:t> </a:t>
            </a:r>
            <a:r>
              <a:rPr lang="en-GB" baseline="0" dirty="0" err="1" smtClean="0"/>
              <a:t>vremensku</a:t>
            </a:r>
            <a:r>
              <a:rPr lang="en-GB" baseline="0" dirty="0" smtClean="0"/>
              <a:t> </a:t>
            </a:r>
            <a:r>
              <a:rPr lang="en-GB" baseline="0" dirty="0" err="1" smtClean="0"/>
              <a:t>prognozu</a:t>
            </a:r>
            <a:r>
              <a:rPr lang="en-GB" baseline="0" dirty="0" smtClean="0"/>
              <a:t> </a:t>
            </a:r>
            <a:r>
              <a:rPr lang="en-GB" baseline="0" dirty="0" err="1" smtClean="0"/>
              <a:t>rezolucije</a:t>
            </a:r>
            <a:r>
              <a:rPr lang="en-GB" baseline="0" dirty="0" smtClean="0"/>
              <a:t> 0,5km.</a:t>
            </a:r>
          </a:p>
          <a:p>
            <a:pPr>
              <a:defRPr/>
            </a:pPr>
            <a:r>
              <a:rPr lang="en-GB" dirty="0" smtClean="0"/>
              <a:t>Verification was performed comparing WRF NMM predicted values and measured values for temperature, wind and precipitation for six Montenegrin weather stations in a five-year period using statistical parameters.</a:t>
            </a:r>
            <a:endParaRPr lang="en-US" dirty="0"/>
          </a:p>
        </p:txBody>
      </p:sp>
      <p:sp>
        <p:nvSpPr>
          <p:cNvPr id="4" name="Slide Number Placeholder 3"/>
          <p:cNvSpPr>
            <a:spLocks noGrp="1"/>
          </p:cNvSpPr>
          <p:nvPr>
            <p:ph type="sldNum" sz="quarter" idx="10"/>
          </p:nvPr>
        </p:nvSpPr>
        <p:spPr bwMode="auto"/>
        <p:txBody>
          <a:bodyPr/>
          <a:lstStyle/>
          <a:p>
            <a:pPr>
              <a:defRPr/>
            </a:pPr>
            <a:fld id="{1F56C03D-EC7C-4AFC-A4DE-6E647516AF88}" type="slidenum">
              <a:rPr lang="en-US"/>
              <a:t>9</a:t>
            </a:fld>
            <a:endParaRPr lang="en-US"/>
          </a:p>
        </p:txBody>
      </p:sp>
    </p:spTree>
    <p:extLst>
      <p:ext uri="{BB962C8B-B14F-4D97-AF65-F5344CB8AC3E}">
        <p14:creationId xmlns:p14="http://schemas.microsoft.com/office/powerpoint/2010/main" val="265292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3" name="Untertitel 2"/>
          <p:cNvSpPr>
            <a:spLocks noGrp="1"/>
          </p:cNvSpPr>
          <p:nvPr>
            <p:ph type="subTitle" idx="1"/>
          </p:nvPr>
        </p:nvSpPr>
        <p:spPr bwMode="auto">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a:prstGeom prst="rect">
            <a:avLst/>
          </a:prstGeom>
        </p:spPr>
        <p:txBody>
          <a:bodyPr anchor="b"/>
          <a:lstStyle>
            <a:lvl1pPr>
              <a:defRPr sz="3200"/>
            </a:lvl1pPr>
          </a:lstStyle>
          <a:p>
            <a:pPr>
              <a:defRPr/>
            </a:pPr>
            <a:r>
              <a:rPr lang="de-DE"/>
              <a:t>Mastertitelformat bearbeiten</a:t>
            </a:r>
            <a:endParaRPr/>
          </a:p>
        </p:txBody>
      </p:sp>
      <p:sp>
        <p:nvSpPr>
          <p:cNvPr id="3" name="Bildplatzhalt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5" name="Datumsplatzhalter 4"/>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6" name="Fußzeilenplatzhalter 5"/>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7" name="Foliennummernplatzhalter 6"/>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userDrawn="1">
  <p:cSld name="1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365125"/>
            <a:ext cx="10515600" cy="1325563"/>
          </a:xfrm>
          <a:prstGeom prst="rect">
            <a:avLst/>
          </a:prstGeom>
        </p:spPr>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Datumsplatzhalter 3"/>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5" name="Fußzeilenplatzhalter 4"/>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6" name="Foliennummernplatzhalter 5"/>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1122363"/>
            <a:ext cx="9144000" cy="2387600"/>
          </a:xfrm>
          <a:prstGeom prst="rect">
            <a:avLst/>
          </a:prstGeom>
        </p:spPr>
        <p:txBody>
          <a:bodyPr anchor="b"/>
          <a:lstStyle>
            <a:lvl1pPr algn="ctr">
              <a:defRPr sz="6000">
                <a:solidFill>
                  <a:sysClr val="windowText" lastClr="000000"/>
                </a:solidFill>
              </a:defRPr>
            </a:lvl1pPr>
          </a:lstStyle>
          <a:p>
            <a:pPr>
              <a:defRPr/>
            </a:pPr>
            <a:r>
              <a:rPr lang="de-DE"/>
              <a:t>Mastertitelformat bearbeiten</a:t>
            </a:r>
            <a:endParaRPr/>
          </a:p>
        </p:txBody>
      </p:sp>
      <p:sp>
        <p:nvSpPr>
          <p:cNvPr id="3" name="Untertitel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sp>
        <p:nvSpPr>
          <p:cNvPr id="4" name="Datumsplatzhalter 3"/>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5" name="Fußzeilenplatzhalter 4"/>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6" name="Foliennummernplatzhalter 5"/>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68868" y="0"/>
            <a:ext cx="10515600" cy="1325563"/>
          </a:xfrm>
          <a:prstGeom prst="rect">
            <a:avLst/>
          </a:prstGeom>
        </p:spPr>
        <p:txBody>
          <a:bodyPr/>
          <a:lstStyle>
            <a:lvl1pPr>
              <a:defRPr>
                <a:solidFill>
                  <a:sysClr val="windowText" lastClr="000000"/>
                </a:solidFill>
              </a:defRPr>
            </a:lvl1pPr>
          </a:lstStyle>
          <a:p>
            <a:pPr>
              <a:defRPr/>
            </a:pPr>
            <a:r>
              <a:rPr lang="de-DE"/>
              <a:t>Mastertitelformat bearbeiten</a:t>
            </a:r>
            <a:endParaRPr/>
          </a:p>
        </p:txBody>
      </p:sp>
      <p:sp>
        <p:nvSpPr>
          <p:cNvPr id="3" name="Inhaltsplatzhalter 2"/>
          <p:cNvSpPr>
            <a:spLocks noGrp="1"/>
          </p:cNvSpPr>
          <p:nvPr>
            <p:ph idx="1"/>
          </p:nvPr>
        </p:nvSpPr>
        <p:spPr bwMode="auto"/>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Datumsplatzhalter 3"/>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5" name="Fußzeilenplatzhalter 4"/>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6" name="Foliennummernplatzhalter 5"/>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
        <p:nvSpPr>
          <p:cNvPr id="8" name="Inhaltsplatzhalter 7"/>
          <p:cNvSpPr>
            <a:spLocks noGrp="1"/>
          </p:cNvSpPr>
          <p:nvPr>
            <p:ph sz="quarter" idx="13" hasCustomPrompt="1"/>
          </p:nvPr>
        </p:nvSpPr>
        <p:spPr bwMode="auto">
          <a:xfrm>
            <a:off x="668868" y="733424"/>
            <a:ext cx="8262938" cy="592138"/>
          </a:xfrm>
        </p:spPr>
        <p:txBody>
          <a:bodyPr/>
          <a:lstStyle>
            <a:lvl1pPr marL="0" indent="0">
              <a:buNone/>
              <a:defRPr>
                <a:solidFill>
                  <a:sysClr val="windowText" lastClr="000000"/>
                </a:solidFill>
              </a:defRPr>
            </a:lvl1pPr>
          </a:lstStyle>
          <a:p>
            <a:pPr lvl="0">
              <a:defRPr/>
            </a:pPr>
            <a:r>
              <a:rPr lang="de-DE"/>
              <a:t>Presenter, Institution</a:t>
            </a:r>
            <a:endParaRPr/>
          </a:p>
        </p:txBody>
      </p:sp>
      <p:sp>
        <p:nvSpPr>
          <p:cNvPr id="13" name="Inhaltsplatzhalter 11"/>
          <p:cNvSpPr>
            <a:spLocks noGrp="1"/>
          </p:cNvSpPr>
          <p:nvPr>
            <p:ph sz="quarter" idx="14" hasCustomPrompt="1"/>
          </p:nvPr>
        </p:nvSpPr>
        <p:spPr bwMode="auto">
          <a:xfrm>
            <a:off x="631825" y="2024063"/>
            <a:ext cx="10721975" cy="969226"/>
          </a:xfrm>
        </p:spPr>
        <p:txBody>
          <a:bodyPr/>
          <a:lstStyle>
            <a:lvl1pPr marL="0" indent="0">
              <a:buFont typeface="Arial"/>
              <a:buNone/>
              <a:defRPr b="1" i="1">
                <a:latin typeface="Cantarell Regular"/>
                <a:cs typeface="Cantarell Regular"/>
              </a:defRPr>
            </a:lvl1pPr>
          </a:lstStyle>
          <a:p>
            <a:pPr lvl="0">
              <a:defRPr/>
            </a:pPr>
            <a:r>
              <a:rPr lang="de-DE"/>
              <a:t>Titel</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10;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1850" y="1709738"/>
            <a:ext cx="10515600" cy="2852737"/>
          </a:xfrm>
          <a:prstGeom prst="rect">
            <a:avLst/>
          </a:prstGeom>
        </p:spPr>
        <p:txBody>
          <a:bodyPr anchor="b"/>
          <a:lstStyle>
            <a:lvl1pPr>
              <a:defRPr sz="6000"/>
            </a:lvl1pPr>
          </a:lstStyle>
          <a:p>
            <a:pPr>
              <a:defRPr/>
            </a:pPr>
            <a:r>
              <a:rPr lang="de-DE"/>
              <a:t>Mastertitelformat bearbeiten</a:t>
            </a:r>
            <a:endParaRPr/>
          </a:p>
        </p:txBody>
      </p:sp>
      <p:sp>
        <p:nvSpPr>
          <p:cNvPr id="3" name="Textplatzhalt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Datumsplatzhalter 3"/>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5" name="Fußzeilenplatzhalter 4"/>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6" name="Foliennummernplatzhalter 5"/>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365125"/>
            <a:ext cx="10515600" cy="1325563"/>
          </a:xfrm>
          <a:prstGeom prst="rect">
            <a:avLst/>
          </a:prstGeom>
        </p:spPr>
        <p:txBody>
          <a:bodyPr/>
          <a:lstStyle/>
          <a:p>
            <a:pPr>
              <a:defRPr/>
            </a:pPr>
            <a:r>
              <a:rPr lang="de-DE"/>
              <a:t>Mastertitelformat bearbeiten</a:t>
            </a:r>
            <a:endParaRPr/>
          </a:p>
        </p:txBody>
      </p:sp>
      <p:sp>
        <p:nvSpPr>
          <p:cNvPr id="3" name="Inhaltsplatzhalter 2"/>
          <p:cNvSpPr>
            <a:spLocks noGrp="1"/>
          </p:cNvSpPr>
          <p:nvPr>
            <p:ph sz="half" idx="1"/>
          </p:nvPr>
        </p:nvSpPr>
        <p:spPr bwMode="auto">
          <a:xfrm>
            <a:off x="838200" y="1825625"/>
            <a:ext cx="5181600" cy="4351338"/>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Inhaltsplatzhalter 3"/>
          <p:cNvSpPr>
            <a:spLocks noGrp="1"/>
          </p:cNvSpPr>
          <p:nvPr>
            <p:ph sz="half" idx="2"/>
          </p:nvPr>
        </p:nvSpPr>
        <p:spPr bwMode="auto">
          <a:xfrm>
            <a:off x="6172200" y="1825625"/>
            <a:ext cx="5181600" cy="4351338"/>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5" name="Datumsplatzhalter 4"/>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6" name="Fußzeilenplatzhalter 5"/>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7" name="Foliennummernplatzhalter 6"/>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365125"/>
            <a:ext cx="10515600" cy="1325563"/>
          </a:xfrm>
          <a:prstGeom prst="rect">
            <a:avLst/>
          </a:prstGeom>
        </p:spPr>
        <p:txBody>
          <a:bodyPr/>
          <a:lstStyle/>
          <a:p>
            <a:pPr>
              <a:defRPr/>
            </a:pPr>
            <a:r>
              <a:rPr lang="de-DE"/>
              <a:t>Mastertitelformat bearbeiten</a:t>
            </a:r>
            <a:endParaRPr/>
          </a:p>
        </p:txBody>
      </p:sp>
      <p:sp>
        <p:nvSpPr>
          <p:cNvPr id="3" name="Textplatzhalt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Inhaltsplatzhalter 3"/>
          <p:cNvSpPr>
            <a:spLocks noGrp="1"/>
          </p:cNvSpPr>
          <p:nvPr>
            <p:ph sz="half" idx="2"/>
          </p:nvPr>
        </p:nvSpPr>
        <p:spPr bwMode="auto">
          <a:xfrm>
            <a:off x="839788" y="2505074"/>
            <a:ext cx="5157787" cy="3684588"/>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5" name="Textplatzhalt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6" name="Inhaltsplatzhalter 5"/>
          <p:cNvSpPr>
            <a:spLocks noGrp="1"/>
          </p:cNvSpPr>
          <p:nvPr>
            <p:ph sz="quarter" idx="4"/>
          </p:nvPr>
        </p:nvSpPr>
        <p:spPr bwMode="auto">
          <a:xfrm>
            <a:off x="6172200" y="2505074"/>
            <a:ext cx="5183188" cy="3684588"/>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7" name="Datumsplatzhalter 6"/>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8" name="Fußzeilenplatzhalter 7"/>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9" name="Foliennummernplatzhalter 8"/>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8200" y="365125"/>
            <a:ext cx="10515600" cy="1325563"/>
          </a:xfrm>
          <a:prstGeom prst="rect">
            <a:avLst/>
          </a:prstGeom>
        </p:spPr>
        <p:txBody>
          <a:bodyPr/>
          <a:lstStyle>
            <a:lvl1pPr>
              <a:defRPr>
                <a:solidFill>
                  <a:sysClr val="windowText" lastClr="000000"/>
                </a:solidFill>
              </a:defRPr>
            </a:lvl1pPr>
          </a:lstStyle>
          <a:p>
            <a:pPr>
              <a:defRPr/>
            </a:pPr>
            <a:r>
              <a:rPr lang="de-DE"/>
              <a:t>Mastertitelformat bearbeiten</a:t>
            </a:r>
            <a:endParaRPr/>
          </a:p>
        </p:txBody>
      </p:sp>
      <p:sp>
        <p:nvSpPr>
          <p:cNvPr id="3" name="Datumsplatzhalter 2"/>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4" name="Fußzeilenplatzhalter 3"/>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5" name="Foliennummernplatzhalter 4"/>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3" name="Fußzeilenplatzhalter 2"/>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4" name="Foliennummernplatzhalter 3"/>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a:prstGeom prst="rect">
            <a:avLst/>
          </a:prstGeom>
        </p:spPr>
        <p:txBody>
          <a:bodyPr anchor="b"/>
          <a:lstStyle>
            <a:lvl1pPr>
              <a:defRPr sz="3200"/>
            </a:lvl1pPr>
          </a:lstStyle>
          <a:p>
            <a:pPr>
              <a:defRPr/>
            </a:pPr>
            <a:r>
              <a:rPr lang="de-DE"/>
              <a:t>Mastertitelformat bearbeiten</a:t>
            </a:r>
            <a:endParaRPr/>
          </a:p>
        </p:txBody>
      </p:sp>
      <p:sp>
        <p:nvSpPr>
          <p:cNvPr id="3" name="Inhaltsplatzhalt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5" name="Datumsplatzhalter 4"/>
          <p:cNvSpPr>
            <a:spLocks noGrp="1"/>
          </p:cNvSpPr>
          <p:nvPr>
            <p:ph type="dt" sz="half" idx="10"/>
          </p:nvPr>
        </p:nvSpPr>
        <p:spPr bwMode="auto"/>
        <p:txBody>
          <a:bodyPr/>
          <a:lstStyle/>
          <a:p>
            <a:pPr>
              <a:defRPr/>
            </a:pPr>
            <a:fld id="{91D01023-5416-2547-B66E-AC31A49532AE}" type="datetimeFigureOut">
              <a:rPr lang="de-DE"/>
              <a:t>22.05.2025</a:t>
            </a:fld>
            <a:endParaRPr lang="de-DE"/>
          </a:p>
        </p:txBody>
      </p:sp>
      <p:sp>
        <p:nvSpPr>
          <p:cNvPr id="6" name="Fußzeilenplatzhalter 5"/>
          <p:cNvSpPr>
            <a:spLocks noGrp="1"/>
          </p:cNvSpPr>
          <p:nvPr>
            <p:ph type="ftr" sz="quarter" idx="11"/>
          </p:nvPr>
        </p:nvSpPr>
        <p:spPr bwMode="auto">
          <a:xfrm>
            <a:off x="4038600" y="6460014"/>
            <a:ext cx="4114800" cy="365125"/>
          </a:xfrm>
          <a:prstGeom prst="rect">
            <a:avLst/>
          </a:prstGeom>
        </p:spPr>
        <p:txBody>
          <a:bodyPr/>
          <a:lstStyle/>
          <a:p>
            <a:pPr>
              <a:defRPr/>
            </a:pPr>
            <a:endParaRPr lang="de-DE"/>
          </a:p>
        </p:txBody>
      </p:sp>
      <p:sp>
        <p:nvSpPr>
          <p:cNvPr id="7" name="Foliennummernplatzhalter 6"/>
          <p:cNvSpPr>
            <a:spLocks noGrp="1"/>
          </p:cNvSpPr>
          <p:nvPr>
            <p:ph type="sldNum" sz="quarter" idx="12"/>
          </p:nvPr>
        </p:nvSpPr>
        <p:spPr bwMode="auto">
          <a:xfrm>
            <a:off x="8610600" y="6460014"/>
            <a:ext cx="2743200" cy="365125"/>
          </a:xfrm>
          <a:prstGeom prst="rect">
            <a:avLst/>
          </a:prstGeom>
        </p:spPr>
        <p:txBody>
          <a:bodyPr/>
          <a:lstStyle/>
          <a:p>
            <a:pPr>
              <a:defRPr/>
            </a:pPr>
            <a:fld id="{3F72D88C-4B4D-BB47-8C85-6F049DD61B6E}" type="slidenum">
              <a:rPr lang="de-DE"/>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pic>
        <p:nvPicPr>
          <p:cNvPr id="8" name="Grafik 7"/>
          <p:cNvPicPr>
            <a:picLocks noChangeAspect="1"/>
          </p:cNvPicPr>
          <p:nvPr userDrawn="1"/>
        </p:nvPicPr>
        <p:blipFill>
          <a:blip r:embed="rId3"/>
          <a:stretch/>
        </p:blipFill>
        <p:spPr bwMode="auto">
          <a:xfrm>
            <a:off x="0" y="-10501"/>
            <a:ext cx="7486650" cy="6858000"/>
          </a:xfrm>
          <a:prstGeom prst="rect">
            <a:avLst/>
          </a:prstGeom>
        </p:spPr>
      </p:pic>
      <p:sp>
        <p:nvSpPr>
          <p:cNvPr id="2" name="Titelplatzhalt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de-DE"/>
              <a:t>Mastertitelformat bearbeiten</a:t>
            </a:r>
            <a:endParaRPr/>
          </a:p>
        </p:txBody>
      </p:sp>
      <p:sp>
        <p:nvSpPr>
          <p:cNvPr id="3" name="Textplatzhalter 2"/>
          <p:cNvSpPr>
            <a:spLocks noGrp="1"/>
          </p:cNvSpPr>
          <p:nvPr>
            <p:ph type="body" idx="1"/>
          </p:nvPr>
        </p:nvSpPr>
        <p:spPr bwMode="auto">
          <a:xfrm>
            <a:off x="609600" y="1600200"/>
            <a:ext cx="10972800" cy="4525963"/>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2"/>
          </p:nvPr>
        </p:nvSpPr>
        <p:spPr bwMode="auto">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4580881-489A-A941-9074-4BF26CA68A2B}" type="datetimeFigureOut">
              <a:rPr lang="de-DE"/>
              <a:t>22.05.2025</a:t>
            </a:fld>
            <a:endParaRPr lang="de-DE"/>
          </a:p>
        </p:txBody>
      </p:sp>
      <p:sp>
        <p:nvSpPr>
          <p:cNvPr id="5" name="Fußzeilenplatzhalter 4"/>
          <p:cNvSpPr>
            <a:spLocks noGrp="1"/>
          </p:cNvSpPr>
          <p:nvPr>
            <p:ph type="ftr" sz="quarter" idx="3"/>
          </p:nvPr>
        </p:nvSpPr>
        <p:spPr bwMode="auto">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bwMode="auto">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552F8DE-A4A5-C045-B1BE-177CCBDEA0EA}" type="slidenum">
              <a:rPr lang="de-DE"/>
              <a:t>‹#›</a:t>
            </a:fld>
            <a:endParaRPr lang="de-DE"/>
          </a:p>
        </p:txBody>
      </p:sp>
      <p:pic>
        <p:nvPicPr>
          <p:cNvPr id="13" name="Grafik 12"/>
          <p:cNvPicPr>
            <a:picLocks noChangeAspect="1"/>
          </p:cNvPicPr>
          <p:nvPr userDrawn="1"/>
        </p:nvPicPr>
        <p:blipFill>
          <a:blip r:embed="rId4"/>
          <a:stretch/>
        </p:blipFill>
        <p:spPr bwMode="auto">
          <a:xfrm>
            <a:off x="4205088" y="1539625"/>
            <a:ext cx="3781824" cy="3757749"/>
          </a:xfrm>
          <a:prstGeom prst="rect">
            <a:avLst/>
          </a:prstGeom>
        </p:spPr>
      </p:pic>
      <p:sp>
        <p:nvSpPr>
          <p:cNvPr id="14" name="Textfeld 13"/>
          <p:cNvSpPr txBox="1"/>
          <p:nvPr userDrawn="1"/>
        </p:nvSpPr>
        <p:spPr bwMode="auto">
          <a:xfrm>
            <a:off x="7843522" y="3937518"/>
            <a:ext cx="470000" cy="769441"/>
          </a:xfrm>
          <a:prstGeom prst="rect">
            <a:avLst/>
          </a:prstGeom>
          <a:noFill/>
        </p:spPr>
        <p:txBody>
          <a:bodyPr wrap="none" rtlCol="0">
            <a:spAutoFit/>
          </a:bodyPr>
          <a:lstStyle/>
          <a:p>
            <a:pPr>
              <a:defRPr/>
            </a:pPr>
            <a:r>
              <a:rPr lang="de-DE" sz="4400" b="1">
                <a:solidFill>
                  <a:srgbClr val="B8860B"/>
                </a:solidFill>
              </a:rPr>
              <a:t>2</a:t>
            </a:r>
            <a:endParaRPr lang="en-GB" sz="2800" b="1">
              <a:solidFill>
                <a:srgbClr val="B8860B"/>
              </a:solidFill>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a:spcBef>
          <a:spcPts val="0"/>
        </a:spcBef>
        <a:buNone/>
        <a:defRPr sz="4400">
          <a:solidFill>
            <a:schemeClr val="tx1"/>
          </a:solidFill>
          <a:latin typeface="+mj-lt"/>
          <a:ea typeface="+mj-ea"/>
          <a:cs typeface="+mj-cs"/>
        </a:defRPr>
      </a:lvl1pPr>
    </p:titleStyle>
    <p:bodyStyle>
      <a:lvl1pPr marL="342900" indent="-342900" algn="l" defTabSz="457200">
        <a:spcBef>
          <a:spcPts val="0"/>
        </a:spcBef>
        <a:buFont typeface="Arial"/>
        <a:buChar char="•"/>
        <a:defRPr sz="3200">
          <a:solidFill>
            <a:schemeClr val="tx1"/>
          </a:solidFill>
          <a:latin typeface="+mn-lt"/>
          <a:ea typeface="+mn-ea"/>
          <a:cs typeface="+mn-cs"/>
        </a:defRPr>
      </a:lvl1pPr>
      <a:lvl2pPr marL="742950" indent="-285750" algn="l" defTabSz="457200">
        <a:spcBef>
          <a:spcPts val="0"/>
        </a:spcBef>
        <a:buFont typeface="Arial"/>
        <a:buChar char="–"/>
        <a:defRPr sz="2800">
          <a:solidFill>
            <a:schemeClr val="tx1"/>
          </a:solidFill>
          <a:latin typeface="+mn-lt"/>
          <a:ea typeface="+mn-ea"/>
          <a:cs typeface="+mn-cs"/>
        </a:defRPr>
      </a:lvl2pPr>
      <a:lvl3pPr marL="1143000" indent="-228600" algn="l" defTabSz="457200">
        <a:spcBef>
          <a:spcPts val="0"/>
        </a:spcBef>
        <a:buFont typeface="Arial"/>
        <a:buChar char="•"/>
        <a:defRPr sz="2400">
          <a:solidFill>
            <a:schemeClr val="tx1"/>
          </a:solidFill>
          <a:latin typeface="+mn-lt"/>
          <a:ea typeface="+mn-ea"/>
          <a:cs typeface="+mn-cs"/>
        </a:defRPr>
      </a:lvl3pPr>
      <a:lvl4pPr marL="1600200" indent="-228600" algn="l" defTabSz="457200">
        <a:spcBef>
          <a:spcPts val="0"/>
        </a:spcBef>
        <a:buFont typeface="Arial"/>
        <a:buChar char="–"/>
        <a:defRPr sz="2000">
          <a:solidFill>
            <a:schemeClr val="tx1"/>
          </a:solidFill>
          <a:latin typeface="+mn-lt"/>
          <a:ea typeface="+mn-ea"/>
          <a:cs typeface="+mn-cs"/>
        </a:defRPr>
      </a:lvl4pPr>
      <a:lvl5pPr marL="2057400" indent="-228600" algn="l" defTabSz="457200">
        <a:spcBef>
          <a:spcPts val="0"/>
        </a:spcBef>
        <a:buFont typeface="Arial"/>
        <a:buChar char="»"/>
        <a:defRPr sz="2000">
          <a:solidFill>
            <a:schemeClr val="tx1"/>
          </a:solidFill>
          <a:latin typeface="+mn-lt"/>
          <a:ea typeface="+mn-e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p:bodyStyle>
    <p:other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pic>
        <p:nvPicPr>
          <p:cNvPr id="11" name="Grafik 10"/>
          <p:cNvPicPr>
            <a:picLocks noChangeAspect="1"/>
          </p:cNvPicPr>
          <p:nvPr userDrawn="1"/>
        </p:nvPicPr>
        <p:blipFill>
          <a:blip r:embed="rId12"/>
          <a:stretch/>
        </p:blipFill>
        <p:spPr bwMode="auto">
          <a:xfrm>
            <a:off x="0" y="-10501"/>
            <a:ext cx="7486650" cy="6858000"/>
          </a:xfrm>
          <a:prstGeom prst="rect">
            <a:avLst/>
          </a:prstGeom>
        </p:spPr>
      </p:pic>
      <p:sp>
        <p:nvSpPr>
          <p:cNvPr id="3" name="Textplatzhalter 2"/>
          <p:cNvSpPr>
            <a:spLocks noGrp="1"/>
          </p:cNvSpPr>
          <p:nvPr>
            <p:ph type="body" idx="1"/>
          </p:nvPr>
        </p:nvSpPr>
        <p:spPr bwMode="auto">
          <a:xfrm>
            <a:off x="631371" y="2993289"/>
            <a:ext cx="10722429" cy="3183674"/>
          </a:xfrm>
          <a:prstGeom prst="rect">
            <a:avLst/>
          </a:prstGeom>
        </p:spPr>
        <p:txBody>
          <a:bodyPr vert="horz" lIns="91440" tIns="45720" rIns="91440" bIns="45720" rtlCol="0">
            <a:normAutofit/>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4" name="Datumsplatzhalter 3"/>
          <p:cNvSpPr>
            <a:spLocks noGrp="1"/>
          </p:cNvSpPr>
          <p:nvPr>
            <p:ph type="dt" sz="half" idx="2"/>
          </p:nvPr>
        </p:nvSpPr>
        <p:spPr bwMode="auto">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1D01023-5416-2547-B66E-AC31A49532AE}" type="datetimeFigureOut">
              <a:rPr lang="de-DE"/>
              <a:t>22.05.2025</a:t>
            </a:fld>
            <a:r>
              <a:rPr lang="de-DE"/>
              <a:t>	</a:t>
            </a:r>
            <a:endParaRPr/>
          </a:p>
        </p:txBody>
      </p:sp>
      <p:sp>
        <p:nvSpPr>
          <p:cNvPr id="2" name="Rechteck 1"/>
          <p:cNvSpPr/>
          <p:nvPr userDrawn="1"/>
        </p:nvSpPr>
        <p:spPr bwMode="auto">
          <a:xfrm>
            <a:off x="0" y="1333500"/>
            <a:ext cx="12192000" cy="5126514"/>
          </a:xfrm>
          <a:prstGeom prst="rect">
            <a:avLst/>
          </a:prstGeom>
          <a:gradFill>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5" name="Grafik 4"/>
          <p:cNvPicPr>
            <a:picLocks noChangeAspect="1"/>
          </p:cNvPicPr>
          <p:nvPr userDrawn="1"/>
        </p:nvPicPr>
        <p:blipFill>
          <a:blip r:embed="rId13"/>
          <a:stretch/>
        </p:blipFill>
        <p:spPr bwMode="auto">
          <a:xfrm>
            <a:off x="10785565" y="102870"/>
            <a:ext cx="1134985" cy="1127760"/>
          </a:xfrm>
          <a:prstGeom prst="rect">
            <a:avLst/>
          </a:prstGeom>
        </p:spPr>
      </p:pic>
      <p:sp>
        <p:nvSpPr>
          <p:cNvPr id="10" name="Textfeld 9"/>
          <p:cNvSpPr txBox="1"/>
          <p:nvPr userDrawn="1"/>
        </p:nvSpPr>
        <p:spPr bwMode="auto">
          <a:xfrm>
            <a:off x="11875196" y="728067"/>
            <a:ext cx="301686" cy="369332"/>
          </a:xfrm>
          <a:prstGeom prst="rect">
            <a:avLst/>
          </a:prstGeom>
          <a:noFill/>
        </p:spPr>
        <p:txBody>
          <a:bodyPr wrap="none" rtlCol="0">
            <a:spAutoFit/>
          </a:bodyPr>
          <a:lstStyle/>
          <a:p>
            <a:pPr>
              <a:defRPr/>
            </a:pPr>
            <a:r>
              <a:rPr lang="de-DE" b="1">
                <a:solidFill>
                  <a:srgbClr val="B8860B"/>
                </a:solidFill>
              </a:rPr>
              <a:t>2</a:t>
            </a:r>
            <a:endParaRPr lang="en-GB" sz="1100" b="1">
              <a:solidFill>
                <a:srgbClr val="B8860B"/>
              </a:solidFill>
            </a:endParaRPr>
          </a:p>
        </p:txBody>
      </p:sp>
      <p:sp>
        <p:nvSpPr>
          <p:cNvPr id="12" name="Foliennummernplatzhalter 5"/>
          <p:cNvSpPr>
            <a:spLocks noGrp="1"/>
          </p:cNvSpPr>
          <p:nvPr>
            <p:ph type="sldNum" sz="quarter" idx="4"/>
          </p:nvPr>
        </p:nvSpPr>
        <p:spPr bwMode="auto">
          <a:xfrm>
            <a:off x="8737600" y="645760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552F8DE-A4A5-C045-B1BE-177CCBDEA0EA}" type="slidenum">
              <a:rPr lang="de-DE"/>
              <a:t>‹#›</a:t>
            </a:fld>
            <a:endParaRPr lang="de-DE"/>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xStyles>
    <p:titleStyle>
      <a:lvl1pPr algn="l" defTabSz="914400">
        <a:lnSpc>
          <a:spcPct val="90000"/>
        </a:lnSpc>
        <a:spcBef>
          <a:spcPts val="0"/>
        </a:spcBef>
        <a:buNone/>
        <a:defRPr sz="4800" b="1">
          <a:solidFill>
            <a:schemeClr val="bg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png"/><Relationship Id="rId4" Type="http://schemas.openxmlformats.org/officeDocument/2006/relationships/image" Target="../media/image25.jp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hyperlink" Target="https://eurocc.udg.edu.me/publications-papers/" TargetMode="External"/><Relationship Id="rId4" Type="http://schemas.openxmlformats.org/officeDocument/2006/relationships/hyperlink" Target="https://eurocc.udg.edu.me/publications-thesis/" TargetMode="Externa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eurocc.udg.edu.me/" TargetMode="External"/><Relationship Id="rId7"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hyperlink" Target="mailto:enisk@ucg.ac.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4.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30.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31.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3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tertitel 1"/>
          <p:cNvSpPr>
            <a:spLocks noGrp="1"/>
          </p:cNvSpPr>
          <p:nvPr>
            <p:ph type="subTitle" idx="1"/>
          </p:nvPr>
        </p:nvSpPr>
        <p:spPr bwMode="auto"/>
        <p:txBody>
          <a:bodyPr>
            <a:normAutofit fontScale="92500" lnSpcReduction="20000"/>
          </a:bodyPr>
          <a:lstStyle/>
          <a:p>
            <a:pPr>
              <a:defRPr/>
            </a:pPr>
            <a:r>
              <a:rPr lang="en-US" b="1" dirty="0" smtClean="0">
                <a:solidFill>
                  <a:schemeClr val="tx1"/>
                </a:solidFill>
                <a:latin typeface="Calibri"/>
                <a:ea typeface="Calibri"/>
                <a:cs typeface="Calibri"/>
              </a:rPr>
              <a:t>NCC Montenegro</a:t>
            </a:r>
            <a:endParaRPr b="1" dirty="0" smtClean="0"/>
          </a:p>
          <a:p>
            <a:pPr>
              <a:defRPr/>
            </a:pPr>
            <a:r>
              <a:rPr lang="en-US" dirty="0" smtClean="0">
                <a:solidFill>
                  <a:schemeClr val="tx1"/>
                </a:solidFill>
                <a:latin typeface="Calibri"/>
                <a:ea typeface="Calibri"/>
                <a:cs typeface="Calibri"/>
              </a:rPr>
              <a:t>Success stories</a:t>
            </a:r>
            <a:br>
              <a:rPr lang="en-US" dirty="0" smtClean="0">
                <a:solidFill>
                  <a:schemeClr val="tx1"/>
                </a:solidFill>
                <a:latin typeface="Calibri"/>
                <a:ea typeface="Calibri"/>
                <a:cs typeface="Calibri"/>
              </a:rPr>
            </a:br>
            <a:endParaRPr lang="de-DE"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347" y="104255"/>
            <a:ext cx="1450227" cy="1136581"/>
          </a:xfrm>
          <a:prstGeom prst="rect">
            <a:avLst/>
          </a:prstGeom>
        </p:spPr>
      </p:pic>
      <p:sp>
        <p:nvSpPr>
          <p:cNvPr id="4" name="Untertitel 1"/>
          <p:cNvSpPr txBox="1">
            <a:spLocks/>
          </p:cNvSpPr>
          <p:nvPr/>
        </p:nvSpPr>
        <p:spPr bwMode="auto">
          <a:xfrm>
            <a:off x="1828800" y="61901"/>
            <a:ext cx="8534400" cy="1221288"/>
          </a:xfrm>
          <a:prstGeom prst="rect">
            <a:avLst/>
          </a:prstGeom>
        </p:spPr>
        <p:txBody>
          <a:bodyPr vert="horz" lIns="91440" tIns="45720" rIns="91440" bIns="45720" rtlCol="0">
            <a:noAutofit/>
          </a:bodyPr>
          <a:lstStyle>
            <a:lvl1pPr marL="0" indent="0" algn="ctr" defTabSz="457200">
              <a:spcBef>
                <a:spcPts val="0"/>
              </a:spcBef>
              <a:buFont typeface="Arial"/>
              <a:buNone/>
              <a:defRPr sz="3200">
                <a:solidFill>
                  <a:schemeClr val="tx1">
                    <a:tint val="75000"/>
                  </a:schemeClr>
                </a:solidFill>
                <a:latin typeface="+mn-lt"/>
                <a:ea typeface="+mn-ea"/>
                <a:cs typeface="+mn-cs"/>
              </a:defRPr>
            </a:lvl1pPr>
            <a:lvl2pPr marL="457200" indent="0" algn="ctr" defTabSz="457200">
              <a:spcBef>
                <a:spcPts val="0"/>
              </a:spcBef>
              <a:buFont typeface="Arial"/>
              <a:buNone/>
              <a:defRPr sz="2800">
                <a:solidFill>
                  <a:schemeClr val="tx1">
                    <a:tint val="75000"/>
                  </a:schemeClr>
                </a:solidFill>
                <a:latin typeface="+mn-lt"/>
                <a:ea typeface="+mn-ea"/>
                <a:cs typeface="+mn-cs"/>
              </a:defRPr>
            </a:lvl2pPr>
            <a:lvl3pPr marL="914400" indent="0" algn="ctr" defTabSz="457200">
              <a:spcBef>
                <a:spcPts val="0"/>
              </a:spcBef>
              <a:buFont typeface="Arial"/>
              <a:buNone/>
              <a:defRPr sz="2400">
                <a:solidFill>
                  <a:schemeClr val="tx1">
                    <a:tint val="75000"/>
                  </a:schemeClr>
                </a:solidFill>
                <a:latin typeface="+mn-lt"/>
                <a:ea typeface="+mn-ea"/>
                <a:cs typeface="+mn-cs"/>
              </a:defRPr>
            </a:lvl3pPr>
            <a:lvl4pPr marL="1371600" indent="0" algn="ctr" defTabSz="457200">
              <a:spcBef>
                <a:spcPts val="0"/>
              </a:spcBef>
              <a:buFont typeface="Arial"/>
              <a:buNone/>
              <a:defRPr sz="2000">
                <a:solidFill>
                  <a:schemeClr val="tx1">
                    <a:tint val="75000"/>
                  </a:schemeClr>
                </a:solidFill>
                <a:latin typeface="+mn-lt"/>
                <a:ea typeface="+mn-ea"/>
                <a:cs typeface="+mn-cs"/>
              </a:defRPr>
            </a:lvl4pPr>
            <a:lvl5pPr marL="1828800" indent="0" algn="ctr" defTabSz="457200">
              <a:spcBef>
                <a:spcPts val="0"/>
              </a:spcBef>
              <a:buFont typeface="Arial"/>
              <a:buNone/>
              <a:defRPr sz="2000">
                <a:solidFill>
                  <a:schemeClr val="tx1">
                    <a:tint val="75000"/>
                  </a:schemeClr>
                </a:solidFill>
                <a:latin typeface="+mn-lt"/>
                <a:ea typeface="+mn-ea"/>
                <a:cs typeface="+mn-cs"/>
              </a:defRPr>
            </a:lvl5pPr>
            <a:lvl6pPr marL="2286000" indent="0" algn="ctr" defTabSz="457200">
              <a:spcBef>
                <a:spcPts val="0"/>
              </a:spcBef>
              <a:buFont typeface="Arial"/>
              <a:buNone/>
              <a:defRPr sz="2000">
                <a:solidFill>
                  <a:schemeClr val="tx1">
                    <a:tint val="75000"/>
                  </a:schemeClr>
                </a:solidFill>
                <a:latin typeface="+mn-lt"/>
                <a:ea typeface="+mn-ea"/>
                <a:cs typeface="+mn-cs"/>
              </a:defRPr>
            </a:lvl6pPr>
            <a:lvl7pPr marL="2743200" indent="0" algn="ctr" defTabSz="457200">
              <a:spcBef>
                <a:spcPts val="0"/>
              </a:spcBef>
              <a:buFont typeface="Arial"/>
              <a:buNone/>
              <a:defRPr sz="2000">
                <a:solidFill>
                  <a:schemeClr val="tx1">
                    <a:tint val="75000"/>
                  </a:schemeClr>
                </a:solidFill>
                <a:latin typeface="+mn-lt"/>
                <a:ea typeface="+mn-ea"/>
                <a:cs typeface="+mn-cs"/>
              </a:defRPr>
            </a:lvl7pPr>
            <a:lvl8pPr marL="3200400" indent="0" algn="ctr" defTabSz="457200">
              <a:spcBef>
                <a:spcPts val="0"/>
              </a:spcBef>
              <a:buFont typeface="Arial"/>
              <a:buNone/>
              <a:defRPr sz="2000">
                <a:solidFill>
                  <a:schemeClr val="tx1">
                    <a:tint val="75000"/>
                  </a:schemeClr>
                </a:solidFill>
                <a:latin typeface="+mn-lt"/>
                <a:ea typeface="+mn-ea"/>
                <a:cs typeface="+mn-cs"/>
              </a:defRPr>
            </a:lvl8pPr>
            <a:lvl9pPr marL="3657600" indent="0" algn="ctr" defTabSz="457200">
              <a:spcBef>
                <a:spcPts val="0"/>
              </a:spcBef>
              <a:buFont typeface="Arial"/>
              <a:buNone/>
              <a:defRPr sz="2000">
                <a:solidFill>
                  <a:schemeClr val="tx1">
                    <a:tint val="75000"/>
                  </a:schemeClr>
                </a:solidFill>
                <a:latin typeface="+mn-lt"/>
                <a:ea typeface="+mn-ea"/>
                <a:cs typeface="+mn-cs"/>
              </a:defRPr>
            </a:lvl9pPr>
          </a:lstStyle>
          <a:p>
            <a:pPr>
              <a:defRPr/>
            </a:pPr>
            <a:r>
              <a:rPr lang="en-US" sz="2200" dirty="0" smtClean="0">
                <a:solidFill>
                  <a:schemeClr val="tx1"/>
                </a:solidFill>
                <a:ea typeface="Calibri"/>
                <a:cs typeface="Calibri"/>
              </a:rPr>
              <a:t>EuroCC4SEE</a:t>
            </a:r>
            <a:r>
              <a:rPr lang="sr-Latn-ME" sz="2200" dirty="0" smtClean="0">
                <a:solidFill>
                  <a:schemeClr val="tx1"/>
                </a:solidFill>
                <a:ea typeface="Calibri"/>
                <a:cs typeface="Calibri"/>
              </a:rPr>
              <a:t> </a:t>
            </a:r>
            <a:r>
              <a:rPr lang="en-US" sz="2200" dirty="0" smtClean="0">
                <a:solidFill>
                  <a:schemeClr val="tx1"/>
                </a:solidFill>
                <a:ea typeface="Calibri"/>
                <a:cs typeface="Calibri"/>
              </a:rPr>
              <a:t>WORKSHOP IN</a:t>
            </a:r>
            <a:r>
              <a:rPr lang="sr-Latn-ME" sz="2200" dirty="0" smtClean="0">
                <a:solidFill>
                  <a:schemeClr val="tx1"/>
                </a:solidFill>
                <a:ea typeface="Calibri"/>
                <a:cs typeface="Calibri"/>
              </a:rPr>
              <a:t> </a:t>
            </a:r>
            <a:r>
              <a:rPr lang="en-US" sz="2200" dirty="0" smtClean="0">
                <a:solidFill>
                  <a:schemeClr val="tx1"/>
                </a:solidFill>
                <a:ea typeface="Calibri"/>
                <a:cs typeface="Calibri"/>
              </a:rPr>
              <a:t>BELGRADE</a:t>
            </a:r>
            <a:endParaRPr lang="sr-Latn-ME" sz="2200" dirty="0" smtClean="0">
              <a:solidFill>
                <a:schemeClr val="tx1"/>
              </a:solidFill>
              <a:ea typeface="Calibri"/>
              <a:cs typeface="Calibri"/>
            </a:endParaRPr>
          </a:p>
          <a:p>
            <a:pPr>
              <a:defRPr/>
            </a:pPr>
            <a:r>
              <a:rPr lang="sr-Latn-ME" sz="2200" dirty="0" smtClean="0">
                <a:solidFill>
                  <a:schemeClr val="tx1"/>
                </a:solidFill>
                <a:ea typeface="Calibri"/>
                <a:cs typeface="Calibri"/>
              </a:rPr>
              <a:t>20-22 May 2025</a:t>
            </a:r>
            <a:r>
              <a:rPr lang="en-US" sz="2200" dirty="0" smtClean="0">
                <a:solidFill>
                  <a:schemeClr val="tx1"/>
                </a:solidFill>
                <a:latin typeface="Calibri"/>
                <a:ea typeface="Calibri"/>
                <a:cs typeface="Calibri"/>
              </a:rPr>
              <a:t/>
            </a:r>
            <a:br>
              <a:rPr lang="en-US" sz="2200" dirty="0" smtClean="0">
                <a:solidFill>
                  <a:schemeClr val="tx1"/>
                </a:solidFill>
                <a:latin typeface="Calibri"/>
                <a:ea typeface="Calibri"/>
                <a:cs typeface="Calibri"/>
              </a:rPr>
            </a:br>
            <a:endParaRPr lang="en-US" sz="2200" dirty="0">
              <a:solidFill>
                <a:schemeClr val="tx1"/>
              </a:solidFill>
            </a:endParaRPr>
          </a:p>
        </p:txBody>
      </p:sp>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el 1"/>
          <p:cNvSpPr txBox="1"/>
          <p:nvPr/>
        </p:nvSpPr>
        <p:spPr bwMode="auto">
          <a:xfrm>
            <a:off x="371157" y="123092"/>
            <a:ext cx="10515600" cy="1137655"/>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endParaRPr lang="en-US" sz="2400" dirty="0">
              <a:solidFill>
                <a:schemeClr val="tx1"/>
              </a:solidFill>
              <a:latin typeface="Calibri"/>
              <a:cs typeface="Calibri"/>
            </a:endParaRPr>
          </a:p>
          <a:p>
            <a:pPr lvl="0">
              <a:lnSpc>
                <a:spcPct val="100000"/>
              </a:lnSpc>
              <a:defRPr/>
            </a:pPr>
            <a:endParaRPr lang="en-GB" sz="2400" cap="all" dirty="0" smtClean="0">
              <a:solidFill>
                <a:prstClr val="black"/>
              </a:solidFill>
              <a:latin typeface="Calibri"/>
            </a:endParaRPr>
          </a:p>
          <a:p>
            <a:pPr lvl="0">
              <a:lnSpc>
                <a:spcPct val="100000"/>
              </a:lnSpc>
              <a:defRPr/>
            </a:pPr>
            <a:r>
              <a:rPr lang="en-GB" sz="2400" cap="all" dirty="0" smtClean="0">
                <a:solidFill>
                  <a:prstClr val="black"/>
                </a:solidFill>
                <a:latin typeface="Calibri"/>
              </a:rPr>
              <a:t>Medical imaging: </a:t>
            </a:r>
            <a:r>
              <a:rPr lang="en-GB" sz="2400" cap="all" dirty="0">
                <a:solidFill>
                  <a:prstClr val="black"/>
                </a:solidFill>
                <a:latin typeface="Calibri"/>
              </a:rPr>
              <a:t>Breast Cancer </a:t>
            </a:r>
            <a:r>
              <a:rPr lang="en-GB" sz="2400" cap="all" dirty="0" smtClean="0">
                <a:solidFill>
                  <a:prstClr val="black"/>
                </a:solidFill>
                <a:latin typeface="Calibri"/>
              </a:rPr>
              <a:t>Detection</a:t>
            </a:r>
            <a:endParaRPr lang="en-GB" sz="2400" i="1" dirty="0">
              <a:solidFill>
                <a:schemeClr val="tx1"/>
              </a:solidFill>
              <a:latin typeface="Calibri"/>
              <a:cs typeface="Calibri"/>
            </a:endParaRPr>
          </a:p>
        </p:txBody>
      </p:sp>
      <p:pic>
        <p:nvPicPr>
          <p:cNvPr id="16" name="Picture 15"/>
          <p:cNvPicPr/>
          <p:nvPr/>
        </p:nvPicPr>
        <p:blipFill>
          <a:blip r:embed="rId3"/>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cs typeface="Calibri"/>
              </a:rPr>
              <a:t>https://eurocc.udg.edu.me</a:t>
            </a:r>
            <a:endParaRPr sz="1600" b="0" strike="noStrike" spc="-1">
              <a:solidFill>
                <a:schemeClr val="tx1"/>
              </a:solidFill>
              <a:latin typeface="Calibri"/>
              <a:cs typeface="Calibri"/>
            </a:endParaRPr>
          </a:p>
        </p:txBody>
      </p:sp>
      <p:sp>
        <p:nvSpPr>
          <p:cNvPr id="8" name="TextBox 7"/>
          <p:cNvSpPr txBox="1"/>
          <p:nvPr/>
        </p:nvSpPr>
        <p:spPr bwMode="auto">
          <a:xfrm>
            <a:off x="157460" y="1575931"/>
            <a:ext cx="8775524" cy="4801314"/>
          </a:xfrm>
          <a:prstGeom prst="rect">
            <a:avLst/>
          </a:prstGeom>
          <a:noFill/>
        </p:spPr>
        <p:txBody>
          <a:bodyPr wrap="square" rtlCol="0">
            <a:spAutoFit/>
          </a:bodyPr>
          <a:lstStyle/>
          <a:p>
            <a:pPr marL="285750" indent="-285750">
              <a:buFont typeface="Arial"/>
              <a:buChar char="•"/>
              <a:defRPr/>
            </a:pPr>
            <a:r>
              <a:rPr lang="en-US" dirty="0">
                <a:latin typeface="Calibri"/>
                <a:cs typeface="Calibri"/>
              </a:rPr>
              <a:t>The </a:t>
            </a:r>
            <a:r>
              <a:rPr lang="en-US" b="1" dirty="0">
                <a:latin typeface="Calibri"/>
                <a:cs typeface="Calibri"/>
              </a:rPr>
              <a:t>analysis of mammographic images </a:t>
            </a:r>
            <a:r>
              <a:rPr lang="en-US" dirty="0">
                <a:latin typeface="Calibri"/>
                <a:cs typeface="Calibri"/>
              </a:rPr>
              <a:t>is crucial for early cancer detection but is hindered by the complexity of tissue patterns, radiologist fatigue, and subjective interpretation. </a:t>
            </a:r>
            <a:endParaRPr lang="en-US" dirty="0" smtClean="0">
              <a:latin typeface="Calibri"/>
              <a:cs typeface="Calibri"/>
            </a:endParaRPr>
          </a:p>
          <a:p>
            <a:pPr marL="285750" indent="-285750">
              <a:buFont typeface="Arial"/>
              <a:buChar char="•"/>
              <a:defRPr/>
            </a:pPr>
            <a:r>
              <a:rPr lang="en-US" dirty="0" smtClean="0">
                <a:latin typeface="Calibri"/>
                <a:cs typeface="Calibri"/>
              </a:rPr>
              <a:t>This </a:t>
            </a:r>
            <a:r>
              <a:rPr lang="en-US" dirty="0">
                <a:latin typeface="Calibri"/>
                <a:cs typeface="Calibri"/>
              </a:rPr>
              <a:t>project integrates advanced image processing, like </a:t>
            </a:r>
            <a:r>
              <a:rPr lang="en-US" b="1" dirty="0">
                <a:latin typeface="Calibri"/>
                <a:cs typeface="Calibri"/>
              </a:rPr>
              <a:t>Contrast Limited Adaptive Histogram Equalization (CLAHE)</a:t>
            </a:r>
            <a:r>
              <a:rPr lang="en-US" dirty="0">
                <a:latin typeface="Calibri"/>
                <a:cs typeface="Calibri"/>
              </a:rPr>
              <a:t>, to enhance visualization </a:t>
            </a:r>
            <a:r>
              <a:rPr lang="en-US" dirty="0" smtClean="0">
                <a:latin typeface="Calibri"/>
                <a:cs typeface="Calibri"/>
              </a:rPr>
              <a:t>and ML </a:t>
            </a:r>
            <a:r>
              <a:rPr lang="en-US" dirty="0">
                <a:latin typeface="Calibri"/>
                <a:cs typeface="Calibri"/>
              </a:rPr>
              <a:t>object detection models for precise abnormality identification. </a:t>
            </a:r>
            <a:endParaRPr lang="en-US" dirty="0" smtClean="0">
              <a:latin typeface="Calibri"/>
              <a:cs typeface="Calibri"/>
            </a:endParaRPr>
          </a:p>
          <a:p>
            <a:pPr>
              <a:defRPr/>
            </a:pPr>
            <a:endParaRPr dirty="0"/>
          </a:p>
          <a:p>
            <a:pPr marL="285750" indent="-285750">
              <a:buFont typeface="Arial"/>
              <a:buChar char="•"/>
              <a:defRPr/>
            </a:pPr>
            <a:r>
              <a:rPr lang="en-US" dirty="0">
                <a:latin typeface="Calibri"/>
                <a:cs typeface="Calibri"/>
              </a:rPr>
              <a:t>Supported by </a:t>
            </a:r>
            <a:r>
              <a:rPr lang="en-US" dirty="0" err="1">
                <a:latin typeface="Calibri"/>
                <a:cs typeface="Calibri"/>
              </a:rPr>
              <a:t>EuroCC</a:t>
            </a:r>
            <a:r>
              <a:rPr lang="en-US" dirty="0">
                <a:latin typeface="Calibri"/>
                <a:cs typeface="Calibri"/>
              </a:rPr>
              <a:t> and driven by the </a:t>
            </a:r>
            <a:r>
              <a:rPr lang="en-US" dirty="0" err="1">
                <a:latin typeface="Calibri"/>
                <a:cs typeface="Calibri"/>
              </a:rPr>
              <a:t>UoM</a:t>
            </a:r>
            <a:r>
              <a:rPr lang="en-US" dirty="0">
                <a:latin typeface="Calibri"/>
                <a:cs typeface="Calibri"/>
              </a:rPr>
              <a:t>, the initiative </a:t>
            </a:r>
            <a:r>
              <a:rPr lang="en-US" b="1" dirty="0">
                <a:latin typeface="Calibri"/>
                <a:cs typeface="Calibri"/>
              </a:rPr>
              <a:t>improved analysis efficiency by 25% </a:t>
            </a:r>
            <a:r>
              <a:rPr lang="en-US" dirty="0">
                <a:latin typeface="Calibri"/>
                <a:cs typeface="Calibri"/>
              </a:rPr>
              <a:t>and </a:t>
            </a:r>
            <a:r>
              <a:rPr lang="en-US" b="1" dirty="0">
                <a:latin typeface="Calibri"/>
                <a:cs typeface="Calibri"/>
              </a:rPr>
              <a:t>reduced</a:t>
            </a:r>
            <a:r>
              <a:rPr lang="en-US" dirty="0">
                <a:latin typeface="Calibri"/>
                <a:cs typeface="Calibri"/>
              </a:rPr>
              <a:t> </a:t>
            </a:r>
            <a:r>
              <a:rPr lang="en-US" b="1" dirty="0">
                <a:latin typeface="Calibri"/>
                <a:cs typeface="Calibri"/>
              </a:rPr>
              <a:t>manual</a:t>
            </a:r>
            <a:r>
              <a:rPr lang="en-US" dirty="0">
                <a:latin typeface="Calibri"/>
                <a:cs typeface="Calibri"/>
              </a:rPr>
              <a:t> </a:t>
            </a:r>
            <a:r>
              <a:rPr lang="en-US" b="1" dirty="0">
                <a:latin typeface="Calibri"/>
                <a:cs typeface="Calibri"/>
              </a:rPr>
              <a:t>examination time by 35%. </a:t>
            </a:r>
            <a:endParaRPr lang="en-US" b="1" dirty="0" smtClean="0">
              <a:latin typeface="Calibri"/>
              <a:cs typeface="Calibri"/>
            </a:endParaRPr>
          </a:p>
          <a:p>
            <a:pPr>
              <a:defRPr/>
            </a:pPr>
            <a:endParaRPr lang="en-GB" b="1" dirty="0" smtClean="0">
              <a:latin typeface="Calibri"/>
              <a:cs typeface="Calibri"/>
            </a:endParaRPr>
          </a:p>
          <a:p>
            <a:pPr>
              <a:defRPr/>
            </a:pPr>
            <a:r>
              <a:rPr lang="en-GB" b="1" dirty="0" smtClean="0">
                <a:latin typeface="Calibri"/>
                <a:cs typeface="Calibri"/>
              </a:rPr>
              <a:t>BENEFITS</a:t>
            </a:r>
            <a:r>
              <a:rPr lang="en-GB" b="1" dirty="0">
                <a:latin typeface="Calibri"/>
                <a:cs typeface="Calibri"/>
              </a:rPr>
              <a:t>:</a:t>
            </a:r>
            <a:endParaRPr dirty="0"/>
          </a:p>
          <a:p>
            <a:pPr marL="342900" indent="-342900">
              <a:buFont typeface="Arial"/>
              <a:buChar char="•"/>
              <a:defRPr/>
            </a:pPr>
            <a:r>
              <a:rPr lang="en-US" b="1" dirty="0">
                <a:latin typeface="Calibri"/>
                <a:cs typeface="Calibri"/>
              </a:rPr>
              <a:t>Accelerated Diagnostics: </a:t>
            </a:r>
            <a:r>
              <a:rPr lang="en-US" dirty="0">
                <a:latin typeface="Calibri"/>
                <a:cs typeface="Calibri"/>
              </a:rPr>
              <a:t>Faster detection of abnormalities and reduced image analysis time improve early diagnosis and free radiologists for critical tasks.</a:t>
            </a:r>
            <a:endParaRPr dirty="0"/>
          </a:p>
          <a:p>
            <a:pPr marL="342900" indent="-342900">
              <a:buFont typeface="Arial"/>
              <a:buChar char="•"/>
              <a:defRPr/>
            </a:pPr>
            <a:r>
              <a:rPr lang="en-US" b="1" dirty="0">
                <a:latin typeface="Calibri"/>
                <a:cs typeface="Calibri"/>
              </a:rPr>
              <a:t>Enhanced Precision: </a:t>
            </a:r>
            <a:r>
              <a:rPr lang="en-US" dirty="0">
                <a:latin typeface="Calibri"/>
                <a:cs typeface="Calibri"/>
              </a:rPr>
              <a:t>Improved identification of tumor types supports personalized treatment approaches.</a:t>
            </a:r>
            <a:endParaRPr dirty="0"/>
          </a:p>
          <a:p>
            <a:pPr marL="342900" indent="-342900">
              <a:buFont typeface="Arial"/>
              <a:buChar char="•"/>
              <a:defRPr/>
            </a:pPr>
            <a:r>
              <a:rPr lang="en-US" b="1" dirty="0">
                <a:latin typeface="Calibri"/>
                <a:cs typeface="Calibri"/>
              </a:rPr>
              <a:t>Patient-Centric Benefits: </a:t>
            </a:r>
            <a:r>
              <a:rPr lang="en-US" dirty="0">
                <a:latin typeface="Calibri"/>
                <a:cs typeface="Calibri"/>
              </a:rPr>
              <a:t>Faster results reduce patient stress, </a:t>
            </a:r>
            <a:r>
              <a:rPr lang="en-US" dirty="0" smtClean="0">
                <a:latin typeface="Calibri"/>
                <a:cs typeface="Calibri"/>
              </a:rPr>
              <a:t>promotes </a:t>
            </a:r>
            <a:r>
              <a:rPr lang="en-US" dirty="0">
                <a:latin typeface="Calibri"/>
                <a:cs typeface="Calibri"/>
              </a:rPr>
              <a:t>digitalization in health diagnostics.</a:t>
            </a:r>
          </a:p>
        </p:txBody>
      </p:sp>
      <p:pic>
        <p:nvPicPr>
          <p:cNvPr id="4098" name="Picture 2" descr="https://eurocc.udg.edu.me/wp-content/uploads/2024/09/Image1.jpg"/>
          <p:cNvPicPr>
            <a:picLocks noChangeAspect="1" noChangeArrowheads="1"/>
          </p:cNvPicPr>
          <p:nvPr/>
        </p:nvPicPr>
        <p:blipFill>
          <a:blip r:embed="rId4"/>
          <a:stretch/>
        </p:blipFill>
        <p:spPr bwMode="auto">
          <a:xfrm>
            <a:off x="8932984" y="3656303"/>
            <a:ext cx="3059845" cy="2106194"/>
          </a:xfrm>
          <a:prstGeom prst="rect">
            <a:avLst/>
          </a:prstGeom>
          <a:noFill/>
        </p:spPr>
      </p:pic>
      <p:pic>
        <p:nvPicPr>
          <p:cNvPr id="10" name="Picture 2" descr="https://eurocc.udg.edu.me/wp-content/uploads/2024/09/medhpc.jpg"/>
          <p:cNvPicPr>
            <a:picLocks noChangeAspect="1" noChangeArrowheads="1"/>
          </p:cNvPicPr>
          <p:nvPr/>
        </p:nvPicPr>
        <p:blipFill>
          <a:blip r:embed="rId5"/>
          <a:stretch/>
        </p:blipFill>
        <p:spPr bwMode="auto">
          <a:xfrm>
            <a:off x="8903555" y="1619957"/>
            <a:ext cx="3059845" cy="1721162"/>
          </a:xfrm>
          <a:prstGeom prst="rect">
            <a:avLst/>
          </a:prstGeom>
          <a:noFill/>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el 1"/>
          <p:cNvSpPr txBox="1"/>
          <p:nvPr/>
        </p:nvSpPr>
        <p:spPr bwMode="auto">
          <a:xfrm>
            <a:off x="371157" y="123092"/>
            <a:ext cx="10515600" cy="1137655"/>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endParaRPr lang="en-US" sz="2400" dirty="0" smtClean="0">
              <a:solidFill>
                <a:schemeClr val="tx1"/>
              </a:solidFill>
              <a:latin typeface="Calibri"/>
              <a:cs typeface="Calibri"/>
            </a:endParaRPr>
          </a:p>
          <a:p>
            <a:pPr>
              <a:lnSpc>
                <a:spcPct val="100000"/>
              </a:lnSpc>
              <a:defRPr/>
            </a:pPr>
            <a:endParaRPr lang="en-US" sz="2400" dirty="0">
              <a:solidFill>
                <a:schemeClr val="tx1"/>
              </a:solidFill>
              <a:latin typeface="Calibri"/>
              <a:cs typeface="Calibri"/>
            </a:endParaRPr>
          </a:p>
          <a:p>
            <a:pPr lvl="0">
              <a:lnSpc>
                <a:spcPct val="100000"/>
              </a:lnSpc>
              <a:defRPr/>
            </a:pPr>
            <a:r>
              <a:rPr lang="sr-Latn-ME" sz="2400" dirty="0">
                <a:solidFill>
                  <a:prstClr val="black"/>
                </a:solidFill>
                <a:latin typeface="Calibri"/>
              </a:rPr>
              <a:t>PAID-T - PRICE ACTION INTELLIGENT DETECTION TRADING </a:t>
            </a:r>
            <a:endParaRPr lang="en-US" sz="2400" dirty="0">
              <a:solidFill>
                <a:prstClr val="black"/>
              </a:solidFill>
              <a:latin typeface="Calibri"/>
            </a:endParaRPr>
          </a:p>
          <a:p>
            <a:pPr>
              <a:lnSpc>
                <a:spcPct val="100000"/>
              </a:lnSpc>
              <a:defRPr/>
            </a:pPr>
            <a:endParaRPr lang="en-GB" sz="2400" i="1" dirty="0">
              <a:solidFill>
                <a:schemeClr val="tx1"/>
              </a:solidFill>
              <a:latin typeface="Calibri"/>
              <a:cs typeface="Calibri"/>
            </a:endParaRPr>
          </a:p>
        </p:txBody>
      </p:sp>
      <p:pic>
        <p:nvPicPr>
          <p:cNvPr id="16" name="Picture 15"/>
          <p:cNvPicPr/>
          <p:nvPr/>
        </p:nvPicPr>
        <p:blipFill>
          <a:blip r:embed="rId3"/>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cs typeface="Calibri"/>
              </a:rPr>
              <a:t>https://eurocc.udg.edu.me</a:t>
            </a:r>
            <a:endParaRPr sz="1600" b="0" strike="noStrike" spc="-1">
              <a:solidFill>
                <a:schemeClr val="tx1"/>
              </a:solidFill>
              <a:latin typeface="Calibri"/>
              <a:cs typeface="Calibri"/>
            </a:endParaRPr>
          </a:p>
        </p:txBody>
      </p:sp>
      <p:sp>
        <p:nvSpPr>
          <p:cNvPr id="7" name="TextBox 6"/>
          <p:cNvSpPr txBox="1"/>
          <p:nvPr/>
        </p:nvSpPr>
        <p:spPr bwMode="auto">
          <a:xfrm>
            <a:off x="275876" y="1631495"/>
            <a:ext cx="9818492" cy="2862322"/>
          </a:xfrm>
          <a:prstGeom prst="rect">
            <a:avLst/>
          </a:prstGeom>
          <a:noFill/>
        </p:spPr>
        <p:txBody>
          <a:bodyPr wrap="square" rtlCol="0">
            <a:spAutoFit/>
          </a:bodyPr>
          <a:lstStyle/>
          <a:p>
            <a:pPr marL="285750" indent="-285750">
              <a:buFont typeface="Arial"/>
              <a:buChar char="•"/>
              <a:defRPr/>
            </a:pPr>
            <a:r>
              <a:rPr lang="en-US" b="1" dirty="0" smtClean="0"/>
              <a:t>PAID </a:t>
            </a:r>
            <a:r>
              <a:rPr lang="en-US" b="1" dirty="0"/>
              <a:t>MNE </a:t>
            </a:r>
            <a:r>
              <a:rPr lang="sr-Latn-ME" dirty="0" smtClean="0"/>
              <a:t>startup</a:t>
            </a:r>
            <a:r>
              <a:rPr lang="sr-Latn-ME" b="1" dirty="0" smtClean="0"/>
              <a:t> </a:t>
            </a:r>
            <a:r>
              <a:rPr lang="en-US" dirty="0" smtClean="0"/>
              <a:t>company </a:t>
            </a:r>
            <a:r>
              <a:rPr lang="en-US" dirty="0"/>
              <a:t>provides </a:t>
            </a:r>
            <a:r>
              <a:rPr lang="en-US" b="1" dirty="0"/>
              <a:t>PAID-T </a:t>
            </a:r>
            <a:r>
              <a:rPr lang="en-US" dirty="0" smtClean="0"/>
              <a:t>- </a:t>
            </a:r>
            <a:r>
              <a:rPr lang="en-US" dirty="0"/>
              <a:t>a </a:t>
            </a:r>
            <a:r>
              <a:rPr lang="en-US" b="1" dirty="0"/>
              <a:t>scalable software solution </a:t>
            </a:r>
            <a:r>
              <a:rPr lang="en-US" dirty="0"/>
              <a:t>for investment funds, banks, </a:t>
            </a:r>
            <a:r>
              <a:rPr lang="en-GB" dirty="0"/>
              <a:t>proprietary trading </a:t>
            </a:r>
            <a:r>
              <a:rPr lang="en-GB" dirty="0" smtClean="0"/>
              <a:t>companies and brokers,</a:t>
            </a:r>
            <a:r>
              <a:rPr lang="sr-Latn-ME" dirty="0" smtClean="0"/>
              <a:t> </a:t>
            </a:r>
            <a:r>
              <a:rPr lang="en-GB" dirty="0"/>
              <a:t>that can </a:t>
            </a:r>
            <a:r>
              <a:rPr lang="en-GB" b="1" dirty="0"/>
              <a:t>self-adapt to </a:t>
            </a:r>
            <a:r>
              <a:rPr lang="en-GB" b="1" dirty="0" smtClean="0"/>
              <a:t>stock market </a:t>
            </a:r>
            <a:r>
              <a:rPr lang="en-GB" b="1" dirty="0"/>
              <a:t>conditions and offers strict control of risk exposure</a:t>
            </a:r>
            <a:r>
              <a:rPr lang="en-GB" dirty="0" smtClean="0">
                <a:latin typeface="Calibri"/>
                <a:cs typeface="Calibri"/>
              </a:rPr>
              <a:t>. </a:t>
            </a:r>
          </a:p>
          <a:p>
            <a:pPr marL="742950" lvl="1" indent="-285750">
              <a:buFont typeface="Arial"/>
              <a:buChar char="•"/>
              <a:defRPr/>
            </a:pPr>
            <a:r>
              <a:rPr lang="en-GB" b="1" dirty="0"/>
              <a:t>The goal is to recognize </a:t>
            </a:r>
            <a:r>
              <a:rPr lang="en-GB" b="1" dirty="0" smtClean="0"/>
              <a:t>stock market trends </a:t>
            </a:r>
            <a:r>
              <a:rPr lang="en-GB" b="1" dirty="0"/>
              <a:t>and determine the best time to </a:t>
            </a:r>
            <a:r>
              <a:rPr lang="en-GB" b="1" dirty="0" smtClean="0"/>
              <a:t>invest</a:t>
            </a:r>
            <a:r>
              <a:rPr lang="en-GB" dirty="0" smtClean="0"/>
              <a:t>.</a:t>
            </a:r>
            <a:endParaRPr lang="sr-Latn-ME" dirty="0" smtClean="0">
              <a:latin typeface="Calibri"/>
              <a:cs typeface="Calibri"/>
            </a:endParaRPr>
          </a:p>
          <a:p>
            <a:pPr marL="285750" indent="-285750">
              <a:buFont typeface="Arial"/>
              <a:buChar char="•"/>
              <a:defRPr/>
            </a:pPr>
            <a:r>
              <a:rPr lang="en-GB" dirty="0" smtClean="0"/>
              <a:t>Using </a:t>
            </a:r>
            <a:r>
              <a:rPr lang="en-GB" dirty="0"/>
              <a:t>stock market data (</a:t>
            </a:r>
            <a:r>
              <a:rPr lang="en-GB" u="sng" dirty="0"/>
              <a:t>over 16 million </a:t>
            </a:r>
            <a:r>
              <a:rPr lang="en-GB" u="sng" dirty="0" smtClean="0"/>
              <a:t>one-minute data </a:t>
            </a:r>
            <a:r>
              <a:rPr lang="en-GB" u="sng" dirty="0"/>
              <a:t>points from mid-2018 to </a:t>
            </a:r>
            <a:r>
              <a:rPr lang="en-GB" u="sng" dirty="0" smtClean="0"/>
              <a:t>2024, </a:t>
            </a:r>
            <a:r>
              <a:rPr lang="en-GB" u="sng" dirty="0"/>
              <a:t>macroeconomic elements with over </a:t>
            </a:r>
            <a:r>
              <a:rPr lang="en-GB" u="sng" dirty="0" smtClean="0"/>
              <a:t>55 K </a:t>
            </a:r>
            <a:r>
              <a:rPr lang="en-GB" u="sng" dirty="0"/>
              <a:t>records dating back to 2007, swaps and spreads—June 2018 to November 2024</a:t>
            </a:r>
            <a:r>
              <a:rPr lang="en-GB" dirty="0"/>
              <a:t>) and internally developed algorithms, </a:t>
            </a:r>
            <a:r>
              <a:rPr lang="en-GB" dirty="0" smtClean="0"/>
              <a:t>PAID-T </a:t>
            </a:r>
            <a:r>
              <a:rPr lang="en-GB" dirty="0"/>
              <a:t>recognizes market patterns and </a:t>
            </a:r>
            <a:r>
              <a:rPr lang="en-GB" b="1" dirty="0"/>
              <a:t>identifies optimal investment opportunities</a:t>
            </a:r>
            <a:r>
              <a:rPr lang="en-GB" dirty="0"/>
              <a:t>. </a:t>
            </a:r>
            <a:endParaRPr lang="en-GB" dirty="0" smtClean="0"/>
          </a:p>
          <a:p>
            <a:pPr marL="285750" indent="-285750">
              <a:buFont typeface="Arial"/>
              <a:buChar char="•"/>
              <a:defRPr/>
            </a:pPr>
            <a:r>
              <a:rPr lang="en-GB" dirty="0" smtClean="0"/>
              <a:t>The analyses </a:t>
            </a:r>
            <a:r>
              <a:rPr lang="en-GB" dirty="0"/>
              <a:t>cover all time frames, from short-term fluctuations to long-term trends, and they adapt quickly to market changes</a:t>
            </a:r>
            <a:r>
              <a:rPr lang="en-GB" dirty="0" smtClean="0"/>
              <a:t>.</a:t>
            </a:r>
            <a:endParaRPr lang="en-US" b="1" dirty="0">
              <a:latin typeface="Calibri"/>
              <a:cs typeface="Calibri"/>
            </a:endParaRPr>
          </a:p>
        </p:txBody>
      </p:sp>
      <p:sp>
        <p:nvSpPr>
          <p:cNvPr id="8" name="TextBox 7"/>
          <p:cNvSpPr txBox="1"/>
          <p:nvPr/>
        </p:nvSpPr>
        <p:spPr bwMode="auto">
          <a:xfrm>
            <a:off x="195283" y="4538995"/>
            <a:ext cx="11768117" cy="2031325"/>
          </a:xfrm>
          <a:prstGeom prst="rect">
            <a:avLst/>
          </a:prstGeom>
          <a:noFill/>
        </p:spPr>
        <p:txBody>
          <a:bodyPr wrap="square" rtlCol="0">
            <a:spAutoFit/>
          </a:bodyPr>
          <a:lstStyle/>
          <a:p>
            <a:pPr marL="285750" lvl="0" indent="-285750">
              <a:buFont typeface="Arial"/>
              <a:buChar char="•"/>
              <a:defRPr/>
            </a:pPr>
            <a:r>
              <a:rPr lang="en-US" dirty="0"/>
              <a:t>With the support of NCC </a:t>
            </a:r>
            <a:r>
              <a:rPr lang="en-US" dirty="0" smtClean="0"/>
              <a:t>Montenegro, PAID MNE </a:t>
            </a:r>
            <a:r>
              <a:rPr lang="en-US" dirty="0"/>
              <a:t>gain access to</a:t>
            </a:r>
            <a:r>
              <a:rPr lang="en-US" b="1" dirty="0"/>
              <a:t> </a:t>
            </a:r>
            <a:r>
              <a:rPr lang="en-US" b="1" dirty="0" smtClean="0"/>
              <a:t>LUMI-C </a:t>
            </a:r>
            <a:r>
              <a:rPr lang="en-US" b="1" dirty="0"/>
              <a:t>resources</a:t>
            </a:r>
            <a:r>
              <a:rPr lang="en-US" dirty="0"/>
              <a:t> </a:t>
            </a:r>
            <a:r>
              <a:rPr lang="sr-Latn-ME" dirty="0" smtClean="0"/>
              <a:t>on</a:t>
            </a:r>
            <a:r>
              <a:rPr lang="en-US" dirty="0" smtClean="0"/>
              <a:t> </a:t>
            </a:r>
            <a:r>
              <a:rPr lang="en-US" b="1" dirty="0"/>
              <a:t>April </a:t>
            </a:r>
            <a:r>
              <a:rPr lang="en-US" b="1" dirty="0" smtClean="0"/>
              <a:t>2024</a:t>
            </a:r>
            <a:r>
              <a:rPr lang="sr-Latn-ME" dirty="0" smtClean="0"/>
              <a:t>, through a Development Call</a:t>
            </a:r>
            <a:r>
              <a:rPr lang="en-US" dirty="0" smtClean="0"/>
              <a:t>. </a:t>
            </a:r>
            <a:endParaRPr lang="sr-Latn-ME" dirty="0" smtClean="0"/>
          </a:p>
          <a:p>
            <a:pPr marL="285750" lvl="0" indent="-285750">
              <a:buFont typeface="Arial"/>
              <a:buChar char="•"/>
              <a:defRPr/>
            </a:pPr>
            <a:r>
              <a:rPr lang="en-US" dirty="0" smtClean="0"/>
              <a:t>Benefits: </a:t>
            </a:r>
            <a:r>
              <a:rPr lang="en-US" b="1" dirty="0" smtClean="0"/>
              <a:t>speed </a:t>
            </a:r>
            <a:r>
              <a:rPr lang="en-US" b="1" dirty="0"/>
              <a:t>up testing</a:t>
            </a:r>
            <a:r>
              <a:rPr lang="en-US" dirty="0"/>
              <a:t>, from </a:t>
            </a:r>
            <a:r>
              <a:rPr lang="en-US" dirty="0" smtClean="0"/>
              <a:t>18 hours per simulation </a:t>
            </a:r>
            <a:r>
              <a:rPr lang="en-US" dirty="0"/>
              <a:t>on average to </a:t>
            </a:r>
            <a:r>
              <a:rPr lang="en-US" dirty="0" smtClean="0"/>
              <a:t>less than one minute, </a:t>
            </a:r>
            <a:r>
              <a:rPr lang="en-US" dirty="0"/>
              <a:t>depending on the number of </a:t>
            </a:r>
            <a:r>
              <a:rPr lang="en-US" dirty="0" smtClean="0"/>
              <a:t>parameters used</a:t>
            </a:r>
            <a:r>
              <a:rPr lang="en-US" dirty="0"/>
              <a:t>.</a:t>
            </a:r>
            <a:endParaRPr lang="en-US" dirty="0">
              <a:latin typeface="Calibri"/>
              <a:cs typeface="Calibri"/>
            </a:endParaRPr>
          </a:p>
          <a:p>
            <a:pPr marL="285750" lvl="0" indent="-285750">
              <a:buFont typeface="Arial"/>
              <a:buChar char="•"/>
              <a:defRPr/>
            </a:pPr>
            <a:r>
              <a:rPr lang="sr-Latn-ME" dirty="0" smtClean="0">
                <a:cs typeface="Calibri"/>
              </a:rPr>
              <a:t>PAID MNE have made a</a:t>
            </a:r>
            <a:r>
              <a:rPr lang="en-GB" dirty="0" err="1" smtClean="0">
                <a:cs typeface="Calibri"/>
              </a:rPr>
              <a:t>nother</a:t>
            </a:r>
            <a:r>
              <a:rPr lang="sr-Latn-ME" dirty="0" smtClean="0">
                <a:cs typeface="Calibri"/>
              </a:rPr>
              <a:t> succefull application on Develompent Call, obtaining access to LUMI-C and LUMI-G partitions for the peri</a:t>
            </a:r>
            <a:r>
              <a:rPr lang="en-US" dirty="0" smtClean="0">
                <a:cs typeface="Calibri"/>
              </a:rPr>
              <a:t>o</a:t>
            </a:r>
            <a:r>
              <a:rPr lang="sr-Latn-ME" dirty="0" smtClean="0">
                <a:cs typeface="Calibri"/>
              </a:rPr>
              <a:t>d of one year, starting form </a:t>
            </a:r>
            <a:r>
              <a:rPr lang="sr-Latn-ME" b="1" dirty="0" smtClean="0">
                <a:cs typeface="Calibri"/>
              </a:rPr>
              <a:t>April 2025</a:t>
            </a:r>
            <a:r>
              <a:rPr lang="en-US" dirty="0" smtClean="0">
                <a:cs typeface="Calibri"/>
              </a:rPr>
              <a:t>.</a:t>
            </a:r>
            <a:endParaRPr lang="en-US" dirty="0">
              <a:cs typeface="Calibri"/>
            </a:endParaRPr>
          </a:p>
          <a:p>
            <a:pPr>
              <a:defRPr/>
            </a:pPr>
            <a:endParaRPr lang="en-US" dirty="0">
              <a:latin typeface="Calibri"/>
              <a:cs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0281973" y="2392738"/>
            <a:ext cx="1903311" cy="1903311"/>
          </a:xfrm>
          <a:prstGeom prst="rect">
            <a:avLst/>
          </a:prstGeom>
        </p:spPr>
      </p:pic>
      <p:grpSp>
        <p:nvGrpSpPr>
          <p:cNvPr id="11" name="Group 10"/>
          <p:cNvGrpSpPr/>
          <p:nvPr/>
        </p:nvGrpSpPr>
        <p:grpSpPr>
          <a:xfrm>
            <a:off x="10213181" y="1372810"/>
            <a:ext cx="1978819" cy="820997"/>
            <a:chOff x="8117051" y="1724297"/>
            <a:chExt cx="1787413" cy="752421"/>
          </a:xfrm>
        </p:grpSpPr>
        <p:sp>
          <p:nvSpPr>
            <p:cNvPr id="12" name="Rectangle 11"/>
            <p:cNvSpPr/>
            <p:nvPr/>
          </p:nvSpPr>
          <p:spPr>
            <a:xfrm>
              <a:off x="8224375" y="1724297"/>
              <a:ext cx="1572768" cy="752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eurocc.udg.edu.me/wp-content/uploads/2025/04/paid-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31078" b="23419"/>
            <a:stretch/>
          </p:blipFill>
          <p:spPr bwMode="auto">
            <a:xfrm>
              <a:off x="8117051" y="1800625"/>
              <a:ext cx="1787413" cy="599763"/>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1087230482"/>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el 1"/>
          <p:cNvSpPr txBox="1"/>
          <p:nvPr/>
        </p:nvSpPr>
        <p:spPr bwMode="auto">
          <a:xfrm>
            <a:off x="371157" y="123092"/>
            <a:ext cx="10515600" cy="1137655"/>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endParaRPr lang="en-US" sz="2400" dirty="0" smtClean="0">
              <a:solidFill>
                <a:schemeClr val="tx1"/>
              </a:solidFill>
              <a:latin typeface="Calibri"/>
              <a:cs typeface="Calibri"/>
            </a:endParaRPr>
          </a:p>
          <a:p>
            <a:pPr>
              <a:lnSpc>
                <a:spcPct val="100000"/>
              </a:lnSpc>
              <a:defRPr/>
            </a:pPr>
            <a:endParaRPr lang="en-US" sz="2400" dirty="0">
              <a:solidFill>
                <a:schemeClr val="tx1"/>
              </a:solidFill>
              <a:latin typeface="Calibri"/>
              <a:cs typeface="Calibri"/>
            </a:endParaRPr>
          </a:p>
          <a:p>
            <a:pPr lvl="0">
              <a:lnSpc>
                <a:spcPct val="100000"/>
              </a:lnSpc>
              <a:defRPr/>
            </a:pPr>
            <a:r>
              <a:rPr lang="en-US" sz="2400" dirty="0">
                <a:solidFill>
                  <a:prstClr val="black"/>
                </a:solidFill>
                <a:latin typeface="Calibri"/>
              </a:rPr>
              <a:t>GENERATIVE AI INTELLIGENT PROCESS AUTOMATION PLATFORM</a:t>
            </a:r>
          </a:p>
          <a:p>
            <a:pPr>
              <a:lnSpc>
                <a:spcPct val="100000"/>
              </a:lnSpc>
              <a:defRPr/>
            </a:pPr>
            <a:endParaRPr lang="en-GB" sz="2400" i="1" dirty="0">
              <a:solidFill>
                <a:schemeClr val="tx1"/>
              </a:solidFill>
              <a:latin typeface="Calibri"/>
              <a:cs typeface="Calibri"/>
            </a:endParaRPr>
          </a:p>
        </p:txBody>
      </p:sp>
      <p:pic>
        <p:nvPicPr>
          <p:cNvPr id="16" name="Picture 15"/>
          <p:cNvPicPr/>
          <p:nvPr/>
        </p:nvPicPr>
        <p:blipFill>
          <a:blip r:embed="rId3"/>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cs typeface="Calibri"/>
              </a:rPr>
              <a:t>https://eurocc.udg.edu.me</a:t>
            </a:r>
            <a:endParaRPr sz="1600" b="0" strike="noStrike" spc="-1">
              <a:solidFill>
                <a:schemeClr val="tx1"/>
              </a:solidFill>
              <a:latin typeface="Calibri"/>
              <a:cs typeface="Calibri"/>
            </a:endParaRPr>
          </a:p>
        </p:txBody>
      </p:sp>
      <p:sp>
        <p:nvSpPr>
          <p:cNvPr id="7" name="TextBox 6"/>
          <p:cNvSpPr txBox="1"/>
          <p:nvPr/>
        </p:nvSpPr>
        <p:spPr bwMode="auto">
          <a:xfrm>
            <a:off x="275876" y="1400918"/>
            <a:ext cx="8961293" cy="2308324"/>
          </a:xfrm>
          <a:prstGeom prst="rect">
            <a:avLst/>
          </a:prstGeom>
          <a:noFill/>
        </p:spPr>
        <p:txBody>
          <a:bodyPr wrap="square" rtlCol="0">
            <a:spAutoFit/>
          </a:bodyPr>
          <a:lstStyle/>
          <a:p>
            <a:pPr>
              <a:defRPr/>
            </a:pPr>
            <a:endParaRPr lang="en-US" b="1" dirty="0">
              <a:latin typeface="Calibri"/>
              <a:cs typeface="Calibri"/>
            </a:endParaRPr>
          </a:p>
          <a:p>
            <a:pPr marL="285750" indent="-285750">
              <a:buFont typeface="Arial"/>
              <a:buChar char="•"/>
              <a:defRPr/>
            </a:pPr>
            <a:r>
              <a:rPr lang="en-US" b="1" dirty="0" err="1"/>
              <a:t>Uhura</a:t>
            </a:r>
            <a:r>
              <a:rPr lang="en-US" b="1" dirty="0"/>
              <a:t> Solutions </a:t>
            </a:r>
            <a:r>
              <a:rPr lang="sr-Latn-ME" dirty="0" smtClean="0"/>
              <a:t>company </a:t>
            </a:r>
            <a:r>
              <a:rPr lang="en-US" dirty="0" smtClean="0"/>
              <a:t>is </a:t>
            </a:r>
            <a:r>
              <a:rPr lang="en-US" dirty="0"/>
              <a:t>developing an AI platform for document-driven process automation in financial </a:t>
            </a:r>
            <a:r>
              <a:rPr lang="en-US" dirty="0" smtClean="0"/>
              <a:t>services</a:t>
            </a:r>
            <a:r>
              <a:rPr lang="sr-Latn-ME" dirty="0" smtClean="0"/>
              <a:t>.</a:t>
            </a:r>
            <a:endParaRPr lang="en-US" dirty="0" smtClean="0"/>
          </a:p>
          <a:p>
            <a:pPr marL="285750" indent="-285750">
              <a:buFont typeface="Arial"/>
              <a:buChar char="•"/>
              <a:defRPr/>
            </a:pPr>
            <a:endParaRPr lang="sr-Latn-ME" b="1" dirty="0" smtClean="0"/>
          </a:p>
          <a:p>
            <a:pPr marL="285750" indent="-285750">
              <a:buFont typeface="Arial"/>
              <a:buChar char="•"/>
              <a:defRPr/>
            </a:pPr>
            <a:r>
              <a:rPr lang="en-GB" b="1" dirty="0"/>
              <a:t>Generative AI Intelligent Process Automation </a:t>
            </a:r>
            <a:r>
              <a:rPr lang="en-GB" b="1" dirty="0" smtClean="0"/>
              <a:t>Platform </a:t>
            </a:r>
            <a:r>
              <a:rPr lang="sr-Latn-ME" dirty="0" smtClean="0"/>
              <a:t>is a </a:t>
            </a:r>
            <a:r>
              <a:rPr lang="en-US" dirty="0" smtClean="0"/>
              <a:t>project</a:t>
            </a:r>
            <a:r>
              <a:rPr lang="sr-Latn-ME" dirty="0" smtClean="0"/>
              <a:t> supported by </a:t>
            </a:r>
            <a:r>
              <a:rPr lang="sr-Latn-ME" b="1" dirty="0" smtClean="0"/>
              <a:t>Innovation Fund of Monten</a:t>
            </a:r>
            <a:r>
              <a:rPr lang="en-US" b="1" dirty="0" smtClean="0"/>
              <a:t>e</a:t>
            </a:r>
            <a:r>
              <a:rPr lang="sr-Latn-ME" b="1" dirty="0" smtClean="0"/>
              <a:t>gro</a:t>
            </a:r>
            <a:r>
              <a:rPr lang="sr-Latn-ME" dirty="0" smtClean="0"/>
              <a:t> that </a:t>
            </a:r>
            <a:r>
              <a:rPr lang="en-US" dirty="0" smtClean="0"/>
              <a:t> </a:t>
            </a:r>
            <a:r>
              <a:rPr lang="en-US" dirty="0"/>
              <a:t>aims at revolutionizing the financial industry through the integration of advanced AI-driven automation solutions that combine LLM, low-code development, and process automation workflows</a:t>
            </a:r>
            <a:r>
              <a:rPr lang="en-US" dirty="0" smtClean="0"/>
              <a:t>.</a:t>
            </a:r>
            <a:endParaRPr lang="en-US" b="1" dirty="0">
              <a:latin typeface="Calibri"/>
              <a:cs typeface="Calibri"/>
            </a:endParaRPr>
          </a:p>
        </p:txBody>
      </p:sp>
      <p:sp>
        <p:nvSpPr>
          <p:cNvPr id="8" name="TextBox 7"/>
          <p:cNvSpPr txBox="1"/>
          <p:nvPr/>
        </p:nvSpPr>
        <p:spPr bwMode="auto">
          <a:xfrm>
            <a:off x="181758" y="3936666"/>
            <a:ext cx="11868728" cy="2308324"/>
          </a:xfrm>
          <a:prstGeom prst="rect">
            <a:avLst/>
          </a:prstGeom>
          <a:noFill/>
        </p:spPr>
        <p:txBody>
          <a:bodyPr wrap="square" rtlCol="0">
            <a:spAutoFit/>
          </a:bodyPr>
          <a:lstStyle/>
          <a:p>
            <a:pPr marL="285750" lvl="0" indent="-285750">
              <a:buFont typeface="Arial"/>
              <a:buChar char="•"/>
              <a:defRPr/>
            </a:pPr>
            <a:r>
              <a:rPr lang="sr-Latn-ME" dirty="0" smtClean="0"/>
              <a:t>Uhura is developing a</a:t>
            </a:r>
            <a:r>
              <a:rPr lang="en-GB" dirty="0" smtClean="0"/>
              <a:t> </a:t>
            </a:r>
            <a:r>
              <a:rPr lang="en-GB" b="1" dirty="0"/>
              <a:t>model capable of </a:t>
            </a:r>
            <a:r>
              <a:rPr lang="en-GB" b="1" dirty="0" smtClean="0"/>
              <a:t>analysing </a:t>
            </a:r>
            <a:r>
              <a:rPr lang="en-GB" b="1" dirty="0"/>
              <a:t>financial documents </a:t>
            </a:r>
            <a:r>
              <a:rPr lang="en-GB" dirty="0" smtClean="0"/>
              <a:t>and </a:t>
            </a:r>
            <a:r>
              <a:rPr lang="en-GB" dirty="0"/>
              <a:t>providing precise answers to user queries, highlighting relevant document sections used to form the response</a:t>
            </a:r>
            <a:r>
              <a:rPr lang="en-GB" dirty="0" smtClean="0"/>
              <a:t>.</a:t>
            </a:r>
          </a:p>
          <a:p>
            <a:pPr marL="285750" lvl="0" indent="-285750">
              <a:buFont typeface="Arial"/>
              <a:buChar char="•"/>
              <a:defRPr/>
            </a:pPr>
            <a:endParaRPr lang="sr-Latn-ME" dirty="0" smtClean="0"/>
          </a:p>
          <a:p>
            <a:pPr marL="285750" lvl="0" indent="-285750">
              <a:buFont typeface="Arial"/>
              <a:buChar char="•"/>
              <a:defRPr/>
            </a:pPr>
            <a:r>
              <a:rPr lang="sr-Latn-ME" dirty="0" smtClean="0"/>
              <a:t>Uhura collaborates with customers, getting insights into their </a:t>
            </a:r>
            <a:r>
              <a:rPr lang="en-US" dirty="0" smtClean="0"/>
              <a:t>needs </a:t>
            </a:r>
            <a:r>
              <a:rPr lang="en-US" dirty="0"/>
              <a:t>and requirements </a:t>
            </a:r>
            <a:r>
              <a:rPr lang="sr-Latn-ME" dirty="0"/>
              <a:t>and data are obtained </a:t>
            </a:r>
            <a:r>
              <a:rPr lang="en-GB" dirty="0"/>
              <a:t>from partnerships with leading financial </a:t>
            </a:r>
            <a:r>
              <a:rPr lang="en-GB" dirty="0" smtClean="0"/>
              <a:t>entities</a:t>
            </a:r>
            <a:r>
              <a:rPr lang="sr-Latn-ME" dirty="0" smtClean="0"/>
              <a:t>.</a:t>
            </a:r>
            <a:endParaRPr lang="en-US" dirty="0" smtClean="0"/>
          </a:p>
          <a:p>
            <a:pPr marL="285750" lvl="0" indent="-285750">
              <a:buFont typeface="Arial"/>
              <a:buChar char="•"/>
              <a:defRPr/>
            </a:pPr>
            <a:endParaRPr lang="sr-Latn-ME" dirty="0" smtClean="0"/>
          </a:p>
          <a:p>
            <a:pPr marL="285750" lvl="0" indent="-285750">
              <a:buFont typeface="Arial"/>
              <a:buChar char="•"/>
              <a:defRPr/>
            </a:pPr>
            <a:r>
              <a:rPr lang="en-GB" dirty="0" smtClean="0"/>
              <a:t>With </a:t>
            </a:r>
            <a:r>
              <a:rPr lang="en-GB" dirty="0"/>
              <a:t>the support of NCC </a:t>
            </a:r>
            <a:r>
              <a:rPr lang="sr-Latn-ME" dirty="0" smtClean="0"/>
              <a:t>team</a:t>
            </a:r>
            <a:r>
              <a:rPr lang="en-GB" dirty="0" smtClean="0"/>
              <a:t>, </a:t>
            </a:r>
            <a:r>
              <a:rPr lang="en-US" dirty="0" err="1"/>
              <a:t>Uhura</a:t>
            </a:r>
            <a:r>
              <a:rPr lang="en-US" dirty="0"/>
              <a:t> gained access </a:t>
            </a:r>
            <a:r>
              <a:rPr lang="en-US" dirty="0" smtClean="0"/>
              <a:t>to </a:t>
            </a:r>
            <a:r>
              <a:rPr lang="en-US" b="1" dirty="0"/>
              <a:t>4500 GPU hours</a:t>
            </a:r>
            <a:r>
              <a:rPr lang="en-US" dirty="0"/>
              <a:t> on the </a:t>
            </a:r>
            <a:r>
              <a:rPr lang="en-US" b="1" dirty="0"/>
              <a:t>Leonardo </a:t>
            </a:r>
            <a:r>
              <a:rPr lang="en-US" b="1" dirty="0" smtClean="0"/>
              <a:t>supercomputer </a:t>
            </a:r>
            <a:r>
              <a:rPr lang="en-US" dirty="0"/>
              <a:t>through Development call, in May 2024 </a:t>
            </a:r>
            <a:r>
              <a:rPr lang="en-US" b="1" dirty="0" smtClean="0"/>
              <a:t>. </a:t>
            </a:r>
            <a:endParaRPr lang="en-US" dirty="0">
              <a:latin typeface="Calibri"/>
              <a:cs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14" name="Picture 13"/>
          <p:cNvPicPr>
            <a:picLocks noChangeAspect="1"/>
          </p:cNvPicPr>
          <p:nvPr/>
        </p:nvPicPr>
        <p:blipFill>
          <a:blip r:embed="rId5"/>
          <a:stretch>
            <a:fillRect/>
          </a:stretch>
        </p:blipFill>
        <p:spPr>
          <a:xfrm>
            <a:off x="10270677" y="1382744"/>
            <a:ext cx="1839033" cy="820997"/>
          </a:xfrm>
          <a:prstGeom prst="rect">
            <a:avLst/>
          </a:prstGeom>
        </p:spPr>
      </p:pic>
      <p:pic>
        <p:nvPicPr>
          <p:cNvPr id="15" name="Picture 14"/>
          <p:cNvPicPr>
            <a:picLocks noChangeAspect="1"/>
          </p:cNvPicPr>
          <p:nvPr/>
        </p:nvPicPr>
        <p:blipFill>
          <a:blip r:embed="rId6"/>
          <a:stretch>
            <a:fillRect/>
          </a:stretch>
        </p:blipFill>
        <p:spPr bwMode="auto">
          <a:xfrm>
            <a:off x="8801101" y="2315582"/>
            <a:ext cx="3390900" cy="161299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1766789233"/>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el 1"/>
          <p:cNvSpPr txBox="1"/>
          <p:nvPr/>
        </p:nvSpPr>
        <p:spPr bwMode="auto">
          <a:xfrm>
            <a:off x="371157" y="123092"/>
            <a:ext cx="10515600" cy="1137655"/>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endParaRPr lang="en-US" sz="2400" dirty="0" smtClean="0">
              <a:solidFill>
                <a:schemeClr val="tx1"/>
              </a:solidFill>
              <a:latin typeface="+mn-lt"/>
              <a:cs typeface="Calibri"/>
            </a:endParaRPr>
          </a:p>
          <a:p>
            <a:pPr>
              <a:lnSpc>
                <a:spcPct val="100000"/>
              </a:lnSpc>
              <a:defRPr/>
            </a:pPr>
            <a:endParaRPr lang="en-US" sz="2400" dirty="0">
              <a:solidFill>
                <a:schemeClr val="tx1"/>
              </a:solidFill>
              <a:latin typeface="+mn-lt"/>
              <a:cs typeface="Calibri"/>
            </a:endParaRPr>
          </a:p>
          <a:p>
            <a:pPr lvl="0">
              <a:lnSpc>
                <a:spcPct val="100000"/>
              </a:lnSpc>
              <a:defRPr/>
            </a:pPr>
            <a:r>
              <a:rPr lang="en-GB" sz="2400" cap="all" dirty="0">
                <a:solidFill>
                  <a:srgbClr val="222222"/>
                </a:solidFill>
                <a:latin typeface="+mn-lt"/>
              </a:rPr>
              <a:t>AI Segmentation and 3D Scan Inspection</a:t>
            </a:r>
            <a:endParaRPr lang="en-GB" sz="2400" i="1" dirty="0">
              <a:solidFill>
                <a:schemeClr val="tx1"/>
              </a:solidFill>
              <a:latin typeface="+mn-lt"/>
              <a:cs typeface="Calibri"/>
            </a:endParaRPr>
          </a:p>
        </p:txBody>
      </p:sp>
      <p:pic>
        <p:nvPicPr>
          <p:cNvPr id="16" name="Picture 15"/>
          <p:cNvPicPr/>
          <p:nvPr/>
        </p:nvPicPr>
        <p:blipFill>
          <a:blip r:embed="rId3"/>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cs typeface="Calibri"/>
              </a:rPr>
              <a:t>https://eurocc.udg.edu.me</a:t>
            </a:r>
            <a:endParaRPr sz="1600" b="0" strike="noStrike" spc="-1">
              <a:solidFill>
                <a:schemeClr val="tx1"/>
              </a:solidFill>
              <a:latin typeface="Calibri"/>
              <a:cs typeface="Calibri"/>
            </a:endParaRPr>
          </a:p>
        </p:txBody>
      </p:sp>
      <p:sp>
        <p:nvSpPr>
          <p:cNvPr id="7" name="TextBox 6"/>
          <p:cNvSpPr txBox="1"/>
          <p:nvPr/>
        </p:nvSpPr>
        <p:spPr bwMode="auto">
          <a:xfrm>
            <a:off x="275876" y="1310743"/>
            <a:ext cx="7458424" cy="1200329"/>
          </a:xfrm>
          <a:prstGeom prst="rect">
            <a:avLst/>
          </a:prstGeom>
          <a:noFill/>
        </p:spPr>
        <p:txBody>
          <a:bodyPr wrap="square" rtlCol="0">
            <a:spAutoFit/>
          </a:bodyPr>
          <a:lstStyle/>
          <a:p>
            <a:pPr>
              <a:defRPr/>
            </a:pPr>
            <a:endParaRPr lang="en-US" b="1" dirty="0">
              <a:latin typeface="Calibri"/>
              <a:cs typeface="Calibri"/>
            </a:endParaRPr>
          </a:p>
          <a:p>
            <a:pPr marL="285750" indent="-285750">
              <a:buFont typeface="Arial"/>
              <a:buChar char="•"/>
              <a:defRPr/>
            </a:pPr>
            <a:r>
              <a:rPr lang="sr-Latn-ME" dirty="0" smtClean="0"/>
              <a:t>Research group from the </a:t>
            </a:r>
            <a:r>
              <a:rPr lang="sr-Latn-ME" b="1" dirty="0" smtClean="0"/>
              <a:t>University of Montenegro – Faculty of Science and Mathematics </a:t>
            </a:r>
            <a:r>
              <a:rPr lang="sr-Latn-ME" dirty="0" smtClean="0"/>
              <a:t> is working on </a:t>
            </a:r>
            <a:r>
              <a:rPr lang="en-US" dirty="0"/>
              <a:t>a system for automatic segmentation of 3D representations of mechanical assemblies obtained using 3D scanners</a:t>
            </a:r>
            <a:r>
              <a:rPr lang="en-US" dirty="0" smtClean="0"/>
              <a:t>.</a:t>
            </a:r>
            <a:endParaRPr lang="sr-Latn-ME" b="1" dirty="0" smtClean="0"/>
          </a:p>
        </p:txBody>
      </p:sp>
      <p:sp>
        <p:nvSpPr>
          <p:cNvPr id="8" name="TextBox 7"/>
          <p:cNvSpPr txBox="1"/>
          <p:nvPr/>
        </p:nvSpPr>
        <p:spPr bwMode="auto">
          <a:xfrm>
            <a:off x="275876" y="2464608"/>
            <a:ext cx="116793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Identification of mounted parts and their relative positions is an important step for </a:t>
            </a:r>
            <a:r>
              <a:rPr lang="en-US" b="1" dirty="0"/>
              <a:t>reverse engineering</a:t>
            </a:r>
            <a:r>
              <a:rPr lang="en-US" dirty="0"/>
              <a:t>, automation of </a:t>
            </a:r>
            <a:r>
              <a:rPr lang="en-US" dirty="0" smtClean="0"/>
              <a:t>disassembling </a:t>
            </a:r>
            <a:r>
              <a:rPr lang="en-US" dirty="0"/>
              <a:t>process,</a:t>
            </a:r>
            <a:r>
              <a:rPr lang="sr-Latn-ME" dirty="0"/>
              <a:t> </a:t>
            </a:r>
            <a:r>
              <a:rPr lang="en-US" dirty="0"/>
              <a:t>quality control, </a:t>
            </a:r>
            <a:r>
              <a:rPr lang="en-US" dirty="0" smtClean="0"/>
              <a:t>AR/VR, </a:t>
            </a:r>
            <a:r>
              <a:rPr lang="en-US" dirty="0" smtClean="0">
                <a:cs typeface="Calibri"/>
              </a:rPr>
              <a:t>creation </a:t>
            </a:r>
            <a:r>
              <a:rPr lang="en-US" dirty="0">
                <a:cs typeface="Calibri"/>
              </a:rPr>
              <a:t>of digital twin</a:t>
            </a:r>
            <a:r>
              <a:rPr lang="sr-Latn-ME" dirty="0" smtClean="0">
                <a:cs typeface="Calibri"/>
              </a:rPr>
              <a:t>s</a:t>
            </a:r>
            <a:r>
              <a:rPr lang="en-US" dirty="0" smtClean="0">
                <a:cs typeface="Calibri"/>
              </a:rPr>
              <a:t>, operator</a:t>
            </a:r>
            <a:r>
              <a:rPr lang="sr-Latn-ME" dirty="0" smtClean="0">
                <a:cs typeface="Calibri"/>
              </a:rPr>
              <a:t> </a:t>
            </a:r>
            <a:r>
              <a:rPr lang="en-US" dirty="0">
                <a:cs typeface="Calibri"/>
              </a:rPr>
              <a:t>training (for assembling and disassembling processes),</a:t>
            </a:r>
            <a:r>
              <a:rPr lang="en-US" dirty="0" smtClean="0"/>
              <a:t> </a:t>
            </a:r>
            <a:r>
              <a:rPr lang="en-US" dirty="0"/>
              <a:t>etc. </a:t>
            </a:r>
            <a:endParaRPr lang="sr-Latn-ME" dirty="0" smtClean="0"/>
          </a:p>
          <a:p>
            <a:pPr marL="285750" indent="-285750">
              <a:buFont typeface="Arial" panose="020B0604020202020204" pitchFamily="34" charset="0"/>
              <a:buChar char="•"/>
            </a:pPr>
            <a:r>
              <a:rPr lang="sr-Latn-ME" dirty="0" smtClean="0"/>
              <a:t>The goal is:</a:t>
            </a:r>
          </a:p>
          <a:p>
            <a:pPr marL="742950" lvl="1" indent="-285750">
              <a:buFont typeface="Arial" panose="020B0604020202020204" pitchFamily="34" charset="0"/>
              <a:buChar char="•"/>
            </a:pPr>
            <a:r>
              <a:rPr lang="en-US" dirty="0" smtClean="0"/>
              <a:t>development </a:t>
            </a:r>
            <a:r>
              <a:rPr lang="en-US" dirty="0"/>
              <a:t>of deep learning system to tackle segmentations of mechanical </a:t>
            </a:r>
            <a:r>
              <a:rPr lang="en-US" dirty="0" smtClean="0"/>
              <a:t>assemblies</a:t>
            </a:r>
            <a:r>
              <a:rPr lang="sr-Latn-ME" dirty="0" smtClean="0"/>
              <a:t>,</a:t>
            </a:r>
            <a:endParaRPr lang="en-US" dirty="0"/>
          </a:p>
          <a:p>
            <a:pPr marL="742950" lvl="1" indent="-285750">
              <a:buFont typeface="Arial" panose="020B0604020202020204" pitchFamily="34" charset="0"/>
              <a:buChar char="•"/>
            </a:pPr>
            <a:r>
              <a:rPr lang="en-US" dirty="0" smtClean="0"/>
              <a:t>adaptation </a:t>
            </a:r>
            <a:r>
              <a:rPr lang="en-US" dirty="0"/>
              <a:t>of existing models for segmentation of 3D point clouds to make them more suitable for industrial use </a:t>
            </a:r>
            <a:r>
              <a:rPr lang="en-US" dirty="0" smtClean="0"/>
              <a:t>cases</a:t>
            </a:r>
            <a:r>
              <a:rPr lang="sr-Latn-ME" dirty="0" smtClean="0"/>
              <a:t>.</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4" name="Picture 3"/>
          <p:cNvPicPr>
            <a:picLocks noChangeAspect="1"/>
          </p:cNvPicPr>
          <p:nvPr/>
        </p:nvPicPr>
        <p:blipFill>
          <a:blip r:embed="rId5"/>
          <a:stretch>
            <a:fillRect/>
          </a:stretch>
        </p:blipFill>
        <p:spPr>
          <a:xfrm>
            <a:off x="7734300" y="1663464"/>
            <a:ext cx="4457700" cy="695325"/>
          </a:xfrm>
          <a:prstGeom prst="rect">
            <a:avLst/>
          </a:prstGeom>
        </p:spPr>
      </p:pic>
      <p:pic>
        <p:nvPicPr>
          <p:cNvPr id="12" name="Google Shape;132;p20"/>
          <p:cNvPicPr/>
          <p:nvPr/>
        </p:nvPicPr>
        <p:blipFill>
          <a:blip r:embed="rId6"/>
          <a:stretch/>
        </p:blipFill>
        <p:spPr>
          <a:xfrm>
            <a:off x="5805531" y="4312805"/>
            <a:ext cx="3307320" cy="1860120"/>
          </a:xfrm>
          <a:prstGeom prst="rect">
            <a:avLst/>
          </a:prstGeom>
          <a:ln w="0">
            <a:noFill/>
          </a:ln>
        </p:spPr>
      </p:pic>
      <p:sp>
        <p:nvSpPr>
          <p:cNvPr id="13" name="Google Shape;133;p20"/>
          <p:cNvSpPr/>
          <p:nvPr/>
        </p:nvSpPr>
        <p:spPr>
          <a:xfrm>
            <a:off x="6967611" y="5011205"/>
            <a:ext cx="830520" cy="393120"/>
          </a:xfrm>
          <a:prstGeom prst="rect">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txBody>
          <a:bodyPr tIns="91440" bIns="91440" anchor="ctr">
            <a:noAutofit/>
          </a:bodyPr>
          <a:lstStyle/>
          <a:p>
            <a:pPr algn="ctr">
              <a:lnSpc>
                <a:spcPct val="100000"/>
              </a:lnSpc>
              <a:tabLst>
                <a:tab pos="0" algn="l"/>
              </a:tabLst>
            </a:pPr>
            <a:r>
              <a:rPr lang="en-GB" sz="700" b="0" strike="noStrike" spc="-1">
                <a:solidFill>
                  <a:srgbClr val="000000"/>
                </a:solidFill>
                <a:latin typeface="Arial"/>
                <a:ea typeface="Arial"/>
              </a:rPr>
              <a:t>Segmentation system</a:t>
            </a:r>
            <a:endParaRPr lang="en-US" sz="700" b="0" strike="noStrike" spc="-1">
              <a:solidFill>
                <a:srgbClr val="000000"/>
              </a:solidFill>
              <a:latin typeface="Arial"/>
            </a:endParaRPr>
          </a:p>
        </p:txBody>
      </p:sp>
      <p:cxnSp>
        <p:nvCxnSpPr>
          <p:cNvPr id="14" name="Google Shape;134;p20"/>
          <p:cNvCxnSpPr>
            <a:stCxn id="13" idx="3"/>
          </p:cNvCxnSpPr>
          <p:nvPr/>
        </p:nvCxnSpPr>
        <p:spPr>
          <a:xfrm>
            <a:off x="7798131" y="5207765"/>
            <a:ext cx="318600" cy="4320"/>
          </a:xfrm>
          <a:prstGeom prst="straightConnector1">
            <a:avLst/>
          </a:prstGeom>
          <a:ln w="9525">
            <a:solidFill>
              <a:srgbClr val="595959"/>
            </a:solidFill>
            <a:round/>
            <a:tailEnd type="triangle" w="med" len="med"/>
          </a:ln>
        </p:spPr>
      </p:cxnSp>
      <p:cxnSp>
        <p:nvCxnSpPr>
          <p:cNvPr id="15" name="Google Shape;135;p20"/>
          <p:cNvCxnSpPr>
            <a:endCxn id="13" idx="1"/>
          </p:cNvCxnSpPr>
          <p:nvPr/>
        </p:nvCxnSpPr>
        <p:spPr>
          <a:xfrm>
            <a:off x="6632811" y="5206685"/>
            <a:ext cx="335160" cy="1440"/>
          </a:xfrm>
          <a:prstGeom prst="straightConnector1">
            <a:avLst/>
          </a:prstGeom>
          <a:ln w="9525">
            <a:solidFill>
              <a:srgbClr val="595959"/>
            </a:solidFill>
            <a:round/>
            <a:tailEnd type="triangle" w="med" len="med"/>
          </a:ln>
        </p:spPr>
      </p:cxnSp>
      <p:sp>
        <p:nvSpPr>
          <p:cNvPr id="18" name="Google Shape;136;p20"/>
          <p:cNvSpPr/>
          <p:nvPr/>
        </p:nvSpPr>
        <p:spPr>
          <a:xfrm>
            <a:off x="6365391" y="6152045"/>
            <a:ext cx="2108880" cy="339524"/>
          </a:xfrm>
          <a:prstGeom prst="rect">
            <a:avLst/>
          </a:prstGeom>
          <a:noFill/>
          <a:ln w="0">
            <a:noFill/>
          </a:ln>
        </p:spPr>
        <p:style>
          <a:lnRef idx="0">
            <a:scrgbClr r="0" g="0" b="0"/>
          </a:lnRef>
          <a:fillRef idx="0">
            <a:scrgbClr r="0" g="0" b="0"/>
          </a:fillRef>
          <a:effectRef idx="0">
            <a:scrgbClr r="0" g="0" b="0"/>
          </a:effectRef>
          <a:fontRef idx="minor"/>
        </p:style>
        <p:txBody>
          <a:bodyPr tIns="76680" bIns="76680" anchor="t">
            <a:spAutoFit/>
          </a:bodyPr>
          <a:lstStyle/>
          <a:p>
            <a:pPr>
              <a:lnSpc>
                <a:spcPct val="100000"/>
              </a:lnSpc>
              <a:tabLst>
                <a:tab pos="0" algn="l"/>
              </a:tabLst>
            </a:pPr>
            <a:r>
              <a:rPr lang="en-GB" sz="1200" strike="noStrike" spc="-1" dirty="0">
                <a:solidFill>
                  <a:schemeClr val="dk2"/>
                </a:solidFill>
                <a:latin typeface="Arial"/>
                <a:ea typeface="Arial"/>
              </a:rPr>
              <a:t>Primitive surfaces </a:t>
            </a:r>
            <a:r>
              <a:rPr lang="en-GB" sz="1200" strike="noStrike" spc="-1" dirty="0" smtClean="0">
                <a:solidFill>
                  <a:schemeClr val="dk2"/>
                </a:solidFill>
                <a:latin typeface="Arial"/>
                <a:ea typeface="Arial"/>
              </a:rPr>
              <a:t>detection</a:t>
            </a:r>
            <a:endParaRPr lang="en-US" sz="1200" strike="noStrike" spc="-1" dirty="0">
              <a:solidFill>
                <a:srgbClr val="000000"/>
              </a:solidFill>
              <a:latin typeface="Arial"/>
            </a:endParaRPr>
          </a:p>
        </p:txBody>
      </p:sp>
      <p:sp>
        <p:nvSpPr>
          <p:cNvPr id="19" name="Google Shape;137;p20"/>
          <p:cNvSpPr/>
          <p:nvPr/>
        </p:nvSpPr>
        <p:spPr>
          <a:xfrm>
            <a:off x="3039651" y="4993565"/>
            <a:ext cx="867600" cy="498600"/>
          </a:xfrm>
          <a:prstGeom prst="rect">
            <a:avLst/>
          </a:prstGeom>
          <a:solidFill>
            <a:schemeClr val="lt2"/>
          </a:solidFill>
          <a:ln w="9525">
            <a:solidFill>
              <a:srgbClr val="595959"/>
            </a:solidFill>
            <a:round/>
          </a:ln>
        </p:spPr>
        <p:style>
          <a:lnRef idx="0">
            <a:scrgbClr r="0" g="0" b="0"/>
          </a:lnRef>
          <a:fillRef idx="0">
            <a:scrgbClr r="0" g="0" b="0"/>
          </a:fillRef>
          <a:effectRef idx="0">
            <a:scrgbClr r="0" g="0" b="0"/>
          </a:effectRef>
          <a:fontRef idx="minor"/>
        </p:style>
        <p:txBody>
          <a:bodyPr tIns="91440" bIns="91440" anchor="ctr">
            <a:noAutofit/>
          </a:bodyPr>
          <a:lstStyle/>
          <a:p>
            <a:pPr algn="ctr">
              <a:lnSpc>
                <a:spcPct val="100000"/>
              </a:lnSpc>
              <a:tabLst>
                <a:tab pos="0" algn="l"/>
              </a:tabLst>
            </a:pPr>
            <a:r>
              <a:rPr lang="en-GB" sz="800" b="0" strike="noStrike" spc="-1">
                <a:solidFill>
                  <a:srgbClr val="000000"/>
                </a:solidFill>
                <a:latin typeface="Arial"/>
                <a:ea typeface="Arial"/>
              </a:rPr>
              <a:t>Segmentation system</a:t>
            </a:r>
            <a:endParaRPr lang="en-US" sz="800" b="0" strike="noStrike" spc="-1">
              <a:solidFill>
                <a:srgbClr val="000000"/>
              </a:solidFill>
              <a:latin typeface="Arial"/>
            </a:endParaRPr>
          </a:p>
        </p:txBody>
      </p:sp>
      <p:sp>
        <p:nvSpPr>
          <p:cNvPr id="20" name="Google Shape;138;p20"/>
          <p:cNvSpPr/>
          <p:nvPr/>
        </p:nvSpPr>
        <p:spPr>
          <a:xfrm>
            <a:off x="1348731" y="5742365"/>
            <a:ext cx="1383120" cy="4878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00000"/>
              </a:lnSpc>
              <a:tabLst>
                <a:tab pos="0" algn="l"/>
              </a:tabLst>
            </a:pPr>
            <a:r>
              <a:rPr lang="en-GB" sz="1000" b="0" strike="noStrike" spc="-1">
                <a:solidFill>
                  <a:schemeClr val="dk2"/>
                </a:solidFill>
                <a:latin typeface="Arial"/>
                <a:ea typeface="Arial"/>
              </a:rPr>
              <a:t>Scanned assembly /</a:t>
            </a:r>
            <a:endParaRPr lang="en-US" sz="1000" b="0" strike="noStrike" spc="-1">
              <a:solidFill>
                <a:srgbClr val="000000"/>
              </a:solidFill>
              <a:latin typeface="Arial"/>
            </a:endParaRPr>
          </a:p>
          <a:p>
            <a:pPr>
              <a:lnSpc>
                <a:spcPct val="100000"/>
              </a:lnSpc>
              <a:tabLst>
                <a:tab pos="0" algn="l"/>
              </a:tabLst>
            </a:pPr>
            <a:r>
              <a:rPr lang="en-GB" sz="1000" b="0" strike="noStrike" spc="-1">
                <a:solidFill>
                  <a:schemeClr val="dk2"/>
                </a:solidFill>
                <a:latin typeface="Arial"/>
                <a:ea typeface="Arial"/>
              </a:rPr>
              <a:t>3D point cloud </a:t>
            </a:r>
            <a:endParaRPr lang="en-US" sz="1000" b="0" strike="noStrike" spc="-1">
              <a:solidFill>
                <a:srgbClr val="000000"/>
              </a:solidFill>
              <a:latin typeface="Arial"/>
            </a:endParaRPr>
          </a:p>
        </p:txBody>
      </p:sp>
      <p:sp>
        <p:nvSpPr>
          <p:cNvPr id="21" name="Google Shape;139;p20"/>
          <p:cNvSpPr/>
          <p:nvPr/>
        </p:nvSpPr>
        <p:spPr>
          <a:xfrm>
            <a:off x="4149891" y="5819405"/>
            <a:ext cx="1383120" cy="339524"/>
          </a:xfrm>
          <a:prstGeom prst="rect">
            <a:avLst/>
          </a:prstGeom>
          <a:noFill/>
          <a:ln w="0">
            <a:noFill/>
          </a:ln>
        </p:spPr>
        <p:style>
          <a:lnRef idx="0">
            <a:scrgbClr r="0" g="0" b="0"/>
          </a:lnRef>
          <a:fillRef idx="0">
            <a:scrgbClr r="0" g="0" b="0"/>
          </a:fillRef>
          <a:effectRef idx="0">
            <a:scrgbClr r="0" g="0" b="0"/>
          </a:effectRef>
          <a:fontRef idx="minor"/>
        </p:style>
        <p:txBody>
          <a:bodyPr tIns="76680" bIns="76680" anchor="t">
            <a:spAutoFit/>
          </a:bodyPr>
          <a:lstStyle/>
          <a:p>
            <a:pPr>
              <a:lnSpc>
                <a:spcPct val="100000"/>
              </a:lnSpc>
              <a:tabLst>
                <a:tab pos="0" algn="l"/>
              </a:tabLst>
            </a:pPr>
            <a:r>
              <a:rPr lang="en-GB" sz="1200" b="0" strike="noStrike" spc="-1" dirty="0">
                <a:solidFill>
                  <a:schemeClr val="dk2"/>
                </a:solidFill>
                <a:latin typeface="Arial"/>
                <a:ea typeface="Arial"/>
              </a:rPr>
              <a:t>Segmented parts</a:t>
            </a:r>
            <a:endParaRPr lang="en-US" sz="1200" b="0" strike="noStrike" spc="-1" dirty="0">
              <a:solidFill>
                <a:srgbClr val="000000"/>
              </a:solidFill>
              <a:latin typeface="Arial"/>
            </a:endParaRPr>
          </a:p>
        </p:txBody>
      </p:sp>
      <p:pic>
        <p:nvPicPr>
          <p:cNvPr id="22" name="Google Shape;140;p20"/>
          <p:cNvPicPr/>
          <p:nvPr/>
        </p:nvPicPr>
        <p:blipFill>
          <a:blip r:embed="rId7"/>
          <a:srcRect t="17633" b="17633"/>
          <a:stretch/>
        </p:blipFill>
        <p:spPr>
          <a:xfrm>
            <a:off x="1267731" y="4572005"/>
            <a:ext cx="1288440" cy="1226880"/>
          </a:xfrm>
          <a:prstGeom prst="rect">
            <a:avLst/>
          </a:prstGeom>
          <a:ln w="0">
            <a:noFill/>
          </a:ln>
        </p:spPr>
      </p:pic>
      <p:cxnSp>
        <p:nvCxnSpPr>
          <p:cNvPr id="23" name="Google Shape;141;p20"/>
          <p:cNvCxnSpPr/>
          <p:nvPr/>
        </p:nvCxnSpPr>
        <p:spPr>
          <a:xfrm>
            <a:off x="2556171" y="5239805"/>
            <a:ext cx="483840" cy="4320"/>
          </a:xfrm>
          <a:prstGeom prst="straightConnector1">
            <a:avLst/>
          </a:prstGeom>
          <a:ln w="9525">
            <a:solidFill>
              <a:srgbClr val="595959"/>
            </a:solidFill>
            <a:round/>
            <a:tailEnd type="triangle" w="med" len="med"/>
          </a:ln>
        </p:spPr>
      </p:cxnSp>
      <p:pic>
        <p:nvPicPr>
          <p:cNvPr id="24" name="Google Shape;142;p20"/>
          <p:cNvPicPr/>
          <p:nvPr/>
        </p:nvPicPr>
        <p:blipFill>
          <a:blip r:embed="rId8"/>
          <a:stretch/>
        </p:blipFill>
        <p:spPr>
          <a:xfrm>
            <a:off x="4272651" y="4779725"/>
            <a:ext cx="1137960" cy="997560"/>
          </a:xfrm>
          <a:prstGeom prst="rect">
            <a:avLst/>
          </a:prstGeom>
          <a:ln w="0">
            <a:noFill/>
          </a:ln>
        </p:spPr>
      </p:pic>
      <p:cxnSp>
        <p:nvCxnSpPr>
          <p:cNvPr id="25" name="Google Shape;143;p20"/>
          <p:cNvCxnSpPr>
            <a:stCxn id="19" idx="3"/>
          </p:cNvCxnSpPr>
          <p:nvPr/>
        </p:nvCxnSpPr>
        <p:spPr>
          <a:xfrm flipV="1">
            <a:off x="3907251" y="5234045"/>
            <a:ext cx="360000" cy="9000"/>
          </a:xfrm>
          <a:prstGeom prst="straightConnector1">
            <a:avLst/>
          </a:prstGeom>
          <a:ln w="9525">
            <a:solidFill>
              <a:srgbClr val="595959"/>
            </a:solidFill>
            <a:round/>
            <a:tailEnd type="triangle" w="med" len="med"/>
          </a:ln>
        </p:spPr>
      </p:cxnSp>
      <p:cxnSp>
        <p:nvCxnSpPr>
          <p:cNvPr id="27" name="Google Shape;144;p20"/>
          <p:cNvCxnSpPr>
            <a:stCxn id="24" idx="3"/>
          </p:cNvCxnSpPr>
          <p:nvPr/>
        </p:nvCxnSpPr>
        <p:spPr>
          <a:xfrm>
            <a:off x="5410611" y="5278325"/>
            <a:ext cx="536040" cy="360"/>
          </a:xfrm>
          <a:prstGeom prst="straightConnector1">
            <a:avLst/>
          </a:prstGeom>
          <a:ln w="9525">
            <a:solidFill>
              <a:srgbClr val="595959"/>
            </a:solidFill>
            <a:round/>
            <a:tailEnd type="triangle" w="med" len="med"/>
          </a:ln>
        </p:spPr>
      </p:cxnSp>
      <p:sp>
        <p:nvSpPr>
          <p:cNvPr id="28" name="Google Shape;145;p20"/>
          <p:cNvSpPr/>
          <p:nvPr/>
        </p:nvSpPr>
        <p:spPr>
          <a:xfrm>
            <a:off x="2419011" y="6070445"/>
            <a:ext cx="2108880" cy="339524"/>
          </a:xfrm>
          <a:prstGeom prst="rect">
            <a:avLst/>
          </a:prstGeom>
          <a:noFill/>
          <a:ln w="0">
            <a:noFill/>
          </a:ln>
        </p:spPr>
        <p:style>
          <a:lnRef idx="0">
            <a:scrgbClr r="0" g="0" b="0"/>
          </a:lnRef>
          <a:fillRef idx="0">
            <a:scrgbClr r="0" g="0" b="0"/>
          </a:fillRef>
          <a:effectRef idx="0">
            <a:scrgbClr r="0" g="0" b="0"/>
          </a:effectRef>
          <a:fontRef idx="minor"/>
        </p:style>
        <p:txBody>
          <a:bodyPr tIns="76680" bIns="76680" anchor="t">
            <a:spAutoFit/>
          </a:bodyPr>
          <a:lstStyle/>
          <a:p>
            <a:pPr>
              <a:lnSpc>
                <a:spcPct val="100000"/>
              </a:lnSpc>
              <a:tabLst>
                <a:tab pos="0" algn="l"/>
              </a:tabLst>
            </a:pPr>
            <a:r>
              <a:rPr lang="en-GB" sz="1200" strike="noStrike" spc="-1" dirty="0">
                <a:solidFill>
                  <a:schemeClr val="dk2"/>
                </a:solidFill>
                <a:latin typeface="Arial"/>
                <a:ea typeface="Arial"/>
              </a:rPr>
              <a:t>Parts detection</a:t>
            </a:r>
            <a:endParaRPr lang="en-US" sz="1200" strike="noStrike" spc="-1" dirty="0">
              <a:solidFill>
                <a:srgbClr val="000000"/>
              </a:solidFill>
              <a:latin typeface="Arial"/>
            </a:endParaRPr>
          </a:p>
        </p:txBody>
      </p:sp>
      <p:pic>
        <p:nvPicPr>
          <p:cNvPr id="29" name="Google Shape;146;p20"/>
          <p:cNvPicPr/>
          <p:nvPr/>
        </p:nvPicPr>
        <p:blipFill>
          <a:blip r:embed="rId9"/>
          <a:stretch/>
        </p:blipFill>
        <p:spPr>
          <a:xfrm>
            <a:off x="9145971" y="4827965"/>
            <a:ext cx="830520" cy="873720"/>
          </a:xfrm>
          <a:prstGeom prst="rect">
            <a:avLst/>
          </a:prstGeom>
          <a:ln w="0">
            <a:noFill/>
          </a:ln>
        </p:spPr>
      </p:pic>
      <p:cxnSp>
        <p:nvCxnSpPr>
          <p:cNvPr id="30" name="Google Shape;147;p20"/>
          <p:cNvCxnSpPr>
            <a:endCxn id="29" idx="1"/>
          </p:cNvCxnSpPr>
          <p:nvPr/>
        </p:nvCxnSpPr>
        <p:spPr>
          <a:xfrm>
            <a:off x="8705691" y="5263925"/>
            <a:ext cx="440640" cy="1080"/>
          </a:xfrm>
          <a:prstGeom prst="straightConnector1">
            <a:avLst/>
          </a:prstGeom>
          <a:ln w="9525">
            <a:solidFill>
              <a:srgbClr val="595959"/>
            </a:solidFill>
            <a:round/>
            <a:tailEnd type="triangle" w="med" len="med"/>
          </a:ln>
        </p:spPr>
      </p:cxnSp>
      <p:sp>
        <p:nvSpPr>
          <p:cNvPr id="31" name="Google Shape;148;p20"/>
          <p:cNvSpPr/>
          <p:nvPr/>
        </p:nvSpPr>
        <p:spPr>
          <a:xfrm>
            <a:off x="9104570" y="6146645"/>
            <a:ext cx="1370709" cy="339524"/>
          </a:xfrm>
          <a:prstGeom prst="rect">
            <a:avLst/>
          </a:prstGeom>
          <a:noFill/>
          <a:ln w="0">
            <a:noFill/>
          </a:ln>
        </p:spPr>
        <p:style>
          <a:lnRef idx="0">
            <a:scrgbClr r="0" g="0" b="0"/>
          </a:lnRef>
          <a:fillRef idx="0">
            <a:scrgbClr r="0" g="0" b="0"/>
          </a:fillRef>
          <a:effectRef idx="0">
            <a:scrgbClr r="0" g="0" b="0"/>
          </a:effectRef>
          <a:fontRef idx="minor"/>
        </p:style>
        <p:txBody>
          <a:bodyPr wrap="square" tIns="76680" bIns="76680" anchor="t">
            <a:spAutoFit/>
          </a:bodyPr>
          <a:lstStyle/>
          <a:p>
            <a:pPr>
              <a:lnSpc>
                <a:spcPct val="100000"/>
              </a:lnSpc>
              <a:tabLst>
                <a:tab pos="0" algn="l"/>
              </a:tabLst>
            </a:pPr>
            <a:r>
              <a:rPr lang="en-GB" sz="1200" strike="noStrike" spc="-1" dirty="0">
                <a:solidFill>
                  <a:schemeClr val="dk2"/>
                </a:solidFill>
                <a:latin typeface="Arial"/>
                <a:ea typeface="Arial"/>
              </a:rPr>
              <a:t>CAD model</a:t>
            </a:r>
            <a:endParaRPr lang="en-US" sz="1200" strike="noStrike" spc="-1" dirty="0">
              <a:solidFill>
                <a:srgbClr val="000000"/>
              </a:solidFill>
              <a:latin typeface="Arial"/>
            </a:endParaRPr>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3470379128"/>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el 1"/>
          <p:cNvSpPr txBox="1"/>
          <p:nvPr/>
        </p:nvSpPr>
        <p:spPr bwMode="auto">
          <a:xfrm>
            <a:off x="371157" y="123092"/>
            <a:ext cx="10515600" cy="1137655"/>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endParaRPr lang="en-US" sz="2400" dirty="0" smtClean="0">
              <a:solidFill>
                <a:schemeClr val="tx1"/>
              </a:solidFill>
              <a:latin typeface="Calibri"/>
              <a:cs typeface="Calibri"/>
            </a:endParaRPr>
          </a:p>
          <a:p>
            <a:pPr>
              <a:lnSpc>
                <a:spcPct val="100000"/>
              </a:lnSpc>
              <a:defRPr/>
            </a:pPr>
            <a:endParaRPr lang="en-US" sz="2400" dirty="0">
              <a:solidFill>
                <a:schemeClr val="tx1"/>
              </a:solidFill>
              <a:latin typeface="Calibri"/>
              <a:cs typeface="Calibri"/>
            </a:endParaRPr>
          </a:p>
          <a:p>
            <a:pPr lvl="0">
              <a:lnSpc>
                <a:spcPct val="100000"/>
              </a:lnSpc>
              <a:defRPr/>
            </a:pPr>
            <a:r>
              <a:rPr lang="en-US" sz="2400" dirty="0" smtClean="0">
                <a:solidFill>
                  <a:prstClr val="black"/>
                </a:solidFill>
                <a:latin typeface="Calibri"/>
              </a:rPr>
              <a:t>AI </a:t>
            </a:r>
            <a:r>
              <a:rPr lang="sr-Latn-ME" sz="2400" dirty="0" smtClean="0">
                <a:solidFill>
                  <a:prstClr val="black"/>
                </a:solidFill>
                <a:latin typeface="Calibri"/>
              </a:rPr>
              <a:t>HEAL</a:t>
            </a:r>
            <a:endParaRPr lang="en-GB" sz="2400" i="1" dirty="0">
              <a:solidFill>
                <a:schemeClr val="tx1"/>
              </a:solidFill>
              <a:latin typeface="Calibri"/>
              <a:cs typeface="Calibri"/>
            </a:endParaRPr>
          </a:p>
        </p:txBody>
      </p:sp>
      <p:pic>
        <p:nvPicPr>
          <p:cNvPr id="16" name="Picture 15"/>
          <p:cNvPicPr/>
          <p:nvPr/>
        </p:nvPicPr>
        <p:blipFill>
          <a:blip r:embed="rId3"/>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cs typeface="Calibri"/>
              </a:rPr>
              <a:t>https://eurocc.udg.edu.me</a:t>
            </a:r>
            <a:endParaRPr sz="1600" b="0" strike="noStrike" spc="-1">
              <a:solidFill>
                <a:schemeClr val="tx1"/>
              </a:solidFill>
              <a:latin typeface="Calibri"/>
              <a:cs typeface="Calibri"/>
            </a:endParaRPr>
          </a:p>
        </p:txBody>
      </p:sp>
      <p:sp>
        <p:nvSpPr>
          <p:cNvPr id="7" name="TextBox 6"/>
          <p:cNvSpPr txBox="1"/>
          <p:nvPr/>
        </p:nvSpPr>
        <p:spPr bwMode="auto">
          <a:xfrm>
            <a:off x="275876" y="1400918"/>
            <a:ext cx="10045760" cy="1200329"/>
          </a:xfrm>
          <a:prstGeom prst="rect">
            <a:avLst/>
          </a:prstGeom>
          <a:noFill/>
        </p:spPr>
        <p:txBody>
          <a:bodyPr wrap="square" rtlCol="0">
            <a:spAutoFit/>
          </a:bodyPr>
          <a:lstStyle/>
          <a:p>
            <a:pPr>
              <a:defRPr/>
            </a:pPr>
            <a:endParaRPr lang="en-US" b="1" dirty="0">
              <a:latin typeface="Calibri"/>
              <a:cs typeface="Calibri"/>
            </a:endParaRPr>
          </a:p>
          <a:p>
            <a:pPr marL="285750" indent="-285750">
              <a:buFont typeface="Arial"/>
              <a:buChar char="•"/>
              <a:defRPr/>
            </a:pPr>
            <a:r>
              <a:rPr lang="en-US" dirty="0"/>
              <a:t>Developed by </a:t>
            </a:r>
            <a:r>
              <a:rPr lang="en-US" b="1" dirty="0"/>
              <a:t>ONE AI </a:t>
            </a:r>
            <a:r>
              <a:rPr lang="en-US" dirty="0"/>
              <a:t>startup and supported by the </a:t>
            </a:r>
            <a:r>
              <a:rPr lang="en-US" u="sng" dirty="0"/>
              <a:t>Innovation </a:t>
            </a:r>
            <a:r>
              <a:rPr lang="en-US" u="sng" dirty="0" smtClean="0"/>
              <a:t>Fund</a:t>
            </a:r>
            <a:r>
              <a:rPr lang="sr-Latn-ME" u="sng" dirty="0" smtClean="0"/>
              <a:t> of Montenegro</a:t>
            </a:r>
            <a:r>
              <a:rPr lang="en-US" dirty="0" smtClean="0"/>
              <a:t>, </a:t>
            </a:r>
            <a:r>
              <a:rPr lang="en-US" dirty="0" err="1"/>
              <a:t>AIHeal</a:t>
            </a:r>
            <a:r>
              <a:rPr lang="en-US" dirty="0"/>
              <a:t> project integrates sensor technologies and </a:t>
            </a:r>
            <a:r>
              <a:rPr lang="en-US" dirty="0" smtClean="0"/>
              <a:t>smart mobile </a:t>
            </a:r>
            <a:r>
              <a:rPr lang="en-US" dirty="0"/>
              <a:t>devices to monitor patient health in real-time. </a:t>
            </a:r>
            <a:endParaRPr lang="sr-Latn-ME" dirty="0" smtClean="0"/>
          </a:p>
          <a:p>
            <a:pPr marL="285750" indent="-285750">
              <a:buFont typeface="Arial"/>
              <a:buChar char="•"/>
              <a:defRPr/>
            </a:pPr>
            <a:r>
              <a:rPr lang="en-US" dirty="0" smtClean="0"/>
              <a:t>The </a:t>
            </a:r>
            <a:r>
              <a:rPr lang="en-US" dirty="0"/>
              <a:t>system enables precise diagnostics, reduces costs, and optimizes health conditions monitoring</a:t>
            </a:r>
            <a:r>
              <a:rPr lang="en-US" dirty="0" smtClean="0"/>
              <a:t>.</a:t>
            </a:r>
            <a:endParaRPr lang="en-US" b="1" dirty="0">
              <a:latin typeface="Calibri"/>
              <a:cs typeface="Calibri"/>
            </a:endParaRPr>
          </a:p>
        </p:txBody>
      </p:sp>
      <p:sp>
        <p:nvSpPr>
          <p:cNvPr id="8" name="TextBox 7"/>
          <p:cNvSpPr txBox="1"/>
          <p:nvPr/>
        </p:nvSpPr>
        <p:spPr bwMode="auto">
          <a:xfrm>
            <a:off x="181758" y="2773730"/>
            <a:ext cx="4833155" cy="3693319"/>
          </a:xfrm>
          <a:prstGeom prst="rect">
            <a:avLst/>
          </a:prstGeom>
          <a:noFill/>
        </p:spPr>
        <p:txBody>
          <a:bodyPr wrap="square" rtlCol="0">
            <a:spAutoFit/>
          </a:bodyPr>
          <a:lstStyle/>
          <a:p>
            <a:pPr marL="285750" lvl="0" indent="-285750">
              <a:buFont typeface="Arial"/>
              <a:buChar char="•"/>
              <a:defRPr/>
            </a:pPr>
            <a:r>
              <a:rPr lang="sr-Latn-ME" dirty="0" smtClean="0"/>
              <a:t>The goal is to develop</a:t>
            </a:r>
            <a:r>
              <a:rPr lang="en-US" dirty="0" smtClean="0"/>
              <a:t> </a:t>
            </a:r>
            <a:r>
              <a:rPr lang="en-US" dirty="0"/>
              <a:t>a smart-phone application for monitoring different health parameters and </a:t>
            </a:r>
            <a:r>
              <a:rPr lang="en-US" b="1" dirty="0"/>
              <a:t>obtaining AI advices based on the experiences of doctors across the world</a:t>
            </a:r>
            <a:r>
              <a:rPr lang="en-US" dirty="0"/>
              <a:t>. </a:t>
            </a:r>
            <a:endParaRPr lang="en-US" dirty="0" smtClean="0"/>
          </a:p>
          <a:p>
            <a:pPr lvl="0">
              <a:defRPr/>
            </a:pPr>
            <a:endParaRPr lang="en-US" dirty="0" smtClean="0"/>
          </a:p>
          <a:p>
            <a:pPr marL="285750" lvl="0" indent="-285750">
              <a:buFont typeface="Arial"/>
              <a:buChar char="•"/>
              <a:defRPr/>
            </a:pPr>
            <a:r>
              <a:rPr lang="en-US" dirty="0" smtClean="0"/>
              <a:t>The </a:t>
            </a:r>
            <a:r>
              <a:rPr lang="en-US" dirty="0"/>
              <a:t>project deals with great amount of data which are going to be used for the training of AI Heal model</a:t>
            </a:r>
            <a:r>
              <a:rPr lang="en-US" dirty="0" smtClean="0"/>
              <a:t>.</a:t>
            </a:r>
          </a:p>
          <a:p>
            <a:pPr lvl="0">
              <a:defRPr/>
            </a:pPr>
            <a:endParaRPr lang="sr-Latn-ME" dirty="0" smtClean="0"/>
          </a:p>
          <a:p>
            <a:pPr marL="285750" lvl="0" indent="-285750">
              <a:buFont typeface="Arial"/>
              <a:buChar char="•"/>
              <a:defRPr/>
            </a:pPr>
            <a:r>
              <a:rPr lang="en-GB" dirty="0" smtClean="0"/>
              <a:t>With </a:t>
            </a:r>
            <a:r>
              <a:rPr lang="en-GB" dirty="0"/>
              <a:t>the support of NCC </a:t>
            </a:r>
            <a:r>
              <a:rPr lang="sr-Latn-ME" dirty="0" smtClean="0"/>
              <a:t>Montenegro team</a:t>
            </a:r>
            <a:r>
              <a:rPr lang="en-GB" dirty="0" smtClean="0"/>
              <a:t>, </a:t>
            </a:r>
            <a:r>
              <a:rPr lang="en-US" dirty="0"/>
              <a:t>in May </a:t>
            </a:r>
            <a:r>
              <a:rPr lang="en-US" dirty="0" smtClean="0"/>
              <a:t>202</a:t>
            </a:r>
            <a:r>
              <a:rPr lang="sr-Latn-ME" dirty="0" smtClean="0"/>
              <a:t>5</a:t>
            </a:r>
            <a:r>
              <a:rPr lang="en-US" dirty="0" smtClean="0"/>
              <a:t> </a:t>
            </a:r>
            <a:r>
              <a:rPr lang="sr-Latn-ME" dirty="0" smtClean="0"/>
              <a:t>ONE AI </a:t>
            </a:r>
            <a:r>
              <a:rPr lang="en-US" dirty="0" smtClean="0"/>
              <a:t>gained </a:t>
            </a:r>
            <a:r>
              <a:rPr lang="en-US" dirty="0"/>
              <a:t>access </a:t>
            </a:r>
            <a:r>
              <a:rPr lang="sr-Latn-ME" dirty="0" smtClean="0"/>
              <a:t>HPC resoures on </a:t>
            </a:r>
            <a:r>
              <a:rPr lang="sr-Latn-ME" b="1" dirty="0" smtClean="0"/>
              <a:t>LUMI</a:t>
            </a:r>
            <a:r>
              <a:rPr lang="sr-Latn-ME" dirty="0" smtClean="0"/>
              <a:t> supercomputer, for a one year, through the Development Call.</a:t>
            </a:r>
            <a:endParaRPr lang="en-US" dirty="0">
              <a:latin typeface="Calibri"/>
              <a:cs typeface="Calibri"/>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9621" y="1352451"/>
            <a:ext cx="1249823" cy="124982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9237" y="2648897"/>
            <a:ext cx="6660822" cy="374671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9132355" y="79446"/>
            <a:ext cx="1615289" cy="1265945"/>
          </a:xfrm>
          <a:prstGeom prst="rect">
            <a:avLst/>
          </a:prstGeom>
        </p:spPr>
      </p:pic>
    </p:spTree>
    <p:extLst>
      <p:ext uri="{BB962C8B-B14F-4D97-AF65-F5344CB8AC3E}">
        <p14:creationId xmlns:p14="http://schemas.microsoft.com/office/powerpoint/2010/main" val="869528570"/>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el 1"/>
          <p:cNvSpPr txBox="1"/>
          <p:nvPr/>
        </p:nvSpPr>
        <p:spPr bwMode="auto">
          <a:xfrm>
            <a:off x="371157" y="712269"/>
            <a:ext cx="10515600" cy="548478"/>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r>
              <a:rPr lang="en-US" sz="3600" dirty="0">
                <a:solidFill>
                  <a:schemeClr val="tx1"/>
                </a:solidFill>
                <a:latin typeface="Calibri"/>
                <a:cs typeface="Calibri"/>
              </a:rPr>
              <a:t>Success Stories</a:t>
            </a:r>
            <a:endParaRPr lang="en-GB" sz="3600" i="1" dirty="0">
              <a:solidFill>
                <a:schemeClr val="tx1"/>
              </a:solidFill>
              <a:latin typeface="Calibri"/>
              <a:cs typeface="Calibri"/>
            </a:endParaRPr>
          </a:p>
        </p:txBody>
      </p:sp>
      <p:pic>
        <p:nvPicPr>
          <p:cNvPr id="16" name="Picture 15"/>
          <p:cNvPicPr/>
          <p:nvPr/>
        </p:nvPicPr>
        <p:blipFill>
          <a:blip r:embed="rId3"/>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rPr>
              <a:t>https://eurocc.udg.edu.me</a:t>
            </a:r>
            <a:endParaRPr sz="1600" b="0" strike="noStrike" spc="-1">
              <a:solidFill>
                <a:schemeClr val="tx1"/>
              </a:solidFill>
              <a:latin typeface="Arial"/>
            </a:endParaRPr>
          </a:p>
        </p:txBody>
      </p:sp>
      <p:sp>
        <p:nvSpPr>
          <p:cNvPr id="8" name="TextBox 7"/>
          <p:cNvSpPr txBox="1"/>
          <p:nvPr/>
        </p:nvSpPr>
        <p:spPr bwMode="auto">
          <a:xfrm>
            <a:off x="166256" y="1613118"/>
            <a:ext cx="12025744" cy="5539978"/>
          </a:xfrm>
          <a:prstGeom prst="rect">
            <a:avLst/>
          </a:prstGeom>
          <a:noFill/>
        </p:spPr>
        <p:txBody>
          <a:bodyPr wrap="square" rtlCol="0">
            <a:spAutoFit/>
          </a:bodyPr>
          <a:lstStyle/>
          <a:p>
            <a:pPr marL="285750" lvl="1" indent="-285750">
              <a:buFont typeface="Arial"/>
              <a:buChar char="•"/>
              <a:defRPr/>
            </a:pPr>
            <a:r>
              <a:rPr lang="en-GB" sz="2000" dirty="0"/>
              <a:t>Montenegro </a:t>
            </a:r>
            <a:r>
              <a:rPr lang="en-GB" sz="2000" dirty="0" smtClean="0"/>
              <a:t>project is among the Winners </a:t>
            </a:r>
            <a:r>
              <a:rPr lang="en-GB" sz="2000" dirty="0"/>
              <a:t>of </a:t>
            </a:r>
            <a:r>
              <a:rPr lang="en-GB" sz="2000" b="1" dirty="0"/>
              <a:t>F</a:t>
            </a:r>
            <a:r>
              <a:rPr lang="en-GB" sz="2000" b="1" dirty="0" smtClean="0"/>
              <a:t>ortissimo </a:t>
            </a:r>
            <a:r>
              <a:rPr lang="en-GB" sz="2000" b="1" dirty="0"/>
              <a:t>Plus (</a:t>
            </a:r>
            <a:r>
              <a:rPr lang="en-GB" sz="2000" b="1" dirty="0" err="1"/>
              <a:t>FFplus</a:t>
            </a:r>
            <a:r>
              <a:rPr lang="en-GB" sz="2000" b="1" dirty="0"/>
              <a:t>) </a:t>
            </a:r>
            <a:r>
              <a:rPr lang="en-GB" sz="2000" dirty="0" smtClean="0"/>
              <a:t>first </a:t>
            </a:r>
            <a:r>
              <a:rPr lang="en-GB" sz="2000" dirty="0"/>
              <a:t>Open Call for Business </a:t>
            </a:r>
            <a:r>
              <a:rPr lang="en-GB" sz="2000" dirty="0" smtClean="0"/>
              <a:t>Experiments</a:t>
            </a:r>
          </a:p>
          <a:p>
            <a:pPr marL="0" lvl="1">
              <a:defRPr/>
            </a:pPr>
            <a:endParaRPr lang="en-GB" sz="2000" dirty="0" smtClean="0"/>
          </a:p>
          <a:p>
            <a:pPr marL="285750" lvl="1" indent="-285750">
              <a:buFont typeface="Arial"/>
              <a:buChar char="•"/>
              <a:defRPr/>
            </a:pPr>
            <a:r>
              <a:rPr lang="en-GB" sz="2000" dirty="0"/>
              <a:t>“</a:t>
            </a:r>
            <a:r>
              <a:rPr lang="en-GB" sz="2000" b="1" dirty="0"/>
              <a:t>Transforming Business Culture and Hiring Through High-Performance Computing GenAI-HPC4WB</a:t>
            </a:r>
            <a:r>
              <a:rPr lang="en-GB" sz="2000" dirty="0"/>
              <a:t>,” a notable initiative from Montenegro by a </a:t>
            </a:r>
            <a:r>
              <a:rPr lang="en-GB" sz="2000" dirty="0" err="1"/>
              <a:t>startup</a:t>
            </a:r>
            <a:r>
              <a:rPr lang="en-GB" sz="2000" dirty="0"/>
              <a:t> company called </a:t>
            </a:r>
            <a:r>
              <a:rPr lang="en-GB" sz="2000" b="1" dirty="0" err="1"/>
              <a:t>Recrewty</a:t>
            </a:r>
            <a:r>
              <a:rPr lang="en-GB" sz="2000" dirty="0"/>
              <a:t>. </a:t>
            </a:r>
            <a:endParaRPr lang="en-GB" sz="2000" dirty="0" smtClean="0"/>
          </a:p>
          <a:p>
            <a:pPr marL="742950" lvl="2" indent="-285750">
              <a:buFont typeface="Arial"/>
              <a:buChar char="•"/>
              <a:defRPr/>
            </a:pPr>
            <a:r>
              <a:rPr lang="en-GB" sz="2000" dirty="0" smtClean="0"/>
              <a:t>This </a:t>
            </a:r>
            <a:r>
              <a:rPr lang="en-GB" sz="2000" dirty="0"/>
              <a:t>project aims to revolutionize recruitment processes in the Balkan region by integrating generative </a:t>
            </a:r>
            <a:r>
              <a:rPr lang="en-GB" sz="2000" dirty="0" smtClean="0"/>
              <a:t>AI, ML and </a:t>
            </a:r>
            <a:r>
              <a:rPr lang="en-GB" sz="2000" dirty="0"/>
              <a:t>HPC. </a:t>
            </a:r>
            <a:endParaRPr lang="en-GB" sz="2000" dirty="0" smtClean="0"/>
          </a:p>
          <a:p>
            <a:pPr marL="742950" lvl="2" indent="-285750">
              <a:buFont typeface="Arial"/>
              <a:buChar char="•"/>
              <a:defRPr/>
            </a:pPr>
            <a:r>
              <a:rPr lang="en-GB" sz="2000" dirty="0" smtClean="0"/>
              <a:t>By analysing </a:t>
            </a:r>
            <a:r>
              <a:rPr lang="en-GB" sz="2000" dirty="0"/>
              <a:t>psychometric data, CVs, and interviews using AI models tailored to regional </a:t>
            </a:r>
            <a:r>
              <a:rPr lang="en-GB" sz="2000" dirty="0" smtClean="0"/>
              <a:t>languages—the </a:t>
            </a:r>
            <a:r>
              <a:rPr lang="en-GB" sz="2000" dirty="0"/>
              <a:t>project seeks to enhance hiring accuracy and efficiency</a:t>
            </a:r>
            <a:r>
              <a:rPr lang="en-GB" sz="2000" dirty="0" smtClean="0"/>
              <a:t>.</a:t>
            </a:r>
          </a:p>
          <a:p>
            <a:pPr marL="0" lvl="1">
              <a:defRPr/>
            </a:pPr>
            <a:endParaRPr lang="en-GB" sz="2000" dirty="0"/>
          </a:p>
          <a:p>
            <a:pPr marL="285750" indent="-285750">
              <a:buFont typeface="Arial"/>
              <a:buChar char="•"/>
              <a:defRPr/>
            </a:pPr>
            <a:r>
              <a:rPr lang="en-US" b="1" dirty="0"/>
              <a:t>Five</a:t>
            </a:r>
            <a:r>
              <a:rPr lang="sr-Latn-ME" b="1" dirty="0"/>
              <a:t>G</a:t>
            </a:r>
            <a:r>
              <a:rPr lang="en-US" b="1" dirty="0"/>
              <a:t> </a:t>
            </a:r>
            <a:r>
              <a:rPr lang="en-US" dirty="0"/>
              <a:t>is </a:t>
            </a:r>
            <a:r>
              <a:rPr lang="en-US" dirty="0" smtClean="0"/>
              <a:t>developing </a:t>
            </a:r>
            <a:r>
              <a:rPr lang="en-US" b="1" dirty="0" smtClean="0"/>
              <a:t>Wasco </a:t>
            </a:r>
            <a:r>
              <a:rPr lang="en-US" b="1" dirty="0"/>
              <a:t>AI</a:t>
            </a:r>
            <a:r>
              <a:rPr lang="en-US" dirty="0"/>
              <a:t> </a:t>
            </a:r>
            <a:r>
              <a:rPr lang="en-US" dirty="0" smtClean="0"/>
              <a:t>- an </a:t>
            </a:r>
            <a:r>
              <a:rPr lang="en-US" b="1" dirty="0"/>
              <a:t>advanced custom-built AI assistant </a:t>
            </a:r>
            <a:r>
              <a:rPr lang="en-US" dirty="0"/>
              <a:t>designed for </a:t>
            </a:r>
            <a:endParaRPr lang="en-US" dirty="0" smtClean="0"/>
          </a:p>
          <a:p>
            <a:pPr>
              <a:defRPr/>
            </a:pPr>
            <a:r>
              <a:rPr lang="en-US" dirty="0"/>
              <a:t> </a:t>
            </a:r>
            <a:r>
              <a:rPr lang="en-US" dirty="0" smtClean="0"/>
              <a:t>     enterprise applications in </a:t>
            </a:r>
            <a:r>
              <a:rPr lang="en-US" dirty="0"/>
              <a:t>order to enhance and simplify everyday business </a:t>
            </a:r>
            <a:r>
              <a:rPr lang="en-US" dirty="0" smtClean="0"/>
              <a:t>operations.</a:t>
            </a:r>
            <a:endParaRPr lang="en-US" sz="2000" dirty="0" smtClean="0">
              <a:latin typeface="Calibri"/>
              <a:cs typeface="Calibri"/>
            </a:endParaRPr>
          </a:p>
          <a:p>
            <a:pPr marL="285750" lvl="1" indent="-285750">
              <a:buFont typeface="Arial"/>
              <a:buChar char="•"/>
              <a:defRPr/>
            </a:pPr>
            <a:endParaRPr lang="en-US" sz="2000" dirty="0" smtClean="0">
              <a:latin typeface="Calibri"/>
              <a:cs typeface="Calibri"/>
            </a:endParaRPr>
          </a:p>
          <a:p>
            <a:pPr marL="285750" lvl="1" indent="-285750">
              <a:buFont typeface="Arial"/>
              <a:buChar char="•"/>
              <a:defRPr/>
            </a:pPr>
            <a:r>
              <a:rPr lang="en-US" sz="2000" dirty="0" smtClean="0">
                <a:latin typeface="Calibri"/>
                <a:cs typeface="Calibri"/>
              </a:rPr>
              <a:t>Support </a:t>
            </a:r>
            <a:r>
              <a:rPr lang="en-US" sz="2000" dirty="0">
                <a:latin typeface="Calibri"/>
                <a:cs typeface="Calibri"/>
              </a:rPr>
              <a:t>for young researchers </a:t>
            </a:r>
            <a:endParaRPr lang="en-US" sz="2000" dirty="0" smtClean="0">
              <a:latin typeface="Calibri"/>
              <a:cs typeface="Calibri"/>
            </a:endParaRPr>
          </a:p>
          <a:p>
            <a:pPr marL="742950" lvl="2" indent="-285750">
              <a:buFont typeface="Arial"/>
              <a:buChar char="•"/>
              <a:defRPr/>
            </a:pPr>
            <a:r>
              <a:rPr lang="en-US" sz="2000" dirty="0" smtClean="0">
                <a:latin typeface="Calibri"/>
                <a:cs typeface="Calibri"/>
              </a:rPr>
              <a:t>Several BSc and MSc thesis (</a:t>
            </a:r>
            <a:r>
              <a:rPr lang="en-US" sz="2000" u="sng" dirty="0" smtClean="0">
                <a:latin typeface="Calibri"/>
                <a:cs typeface="Calibri"/>
                <a:hlinkClick r:id="rId4" tooltip="https://eurocc.udg.edu.me/publications-thesis/"/>
              </a:rPr>
              <a:t>https://eurocc.udg.edu.me/publications-thesis/</a:t>
            </a:r>
            <a:r>
              <a:rPr lang="en-US" sz="2000" dirty="0" smtClean="0">
                <a:latin typeface="Calibri"/>
                <a:cs typeface="Calibri"/>
              </a:rPr>
              <a:t>)</a:t>
            </a:r>
            <a:endParaRPr dirty="0" smtClean="0"/>
          </a:p>
          <a:p>
            <a:pPr marL="742950" lvl="2" indent="-285750">
              <a:buFont typeface="Arial"/>
              <a:buChar char="•"/>
              <a:defRPr/>
            </a:pPr>
            <a:r>
              <a:rPr lang="en-US" sz="2000" dirty="0" smtClean="0">
                <a:latin typeface="Calibri"/>
                <a:cs typeface="Calibri"/>
              </a:rPr>
              <a:t>Research </a:t>
            </a:r>
            <a:r>
              <a:rPr lang="en-US" sz="2000" dirty="0">
                <a:latin typeface="Calibri"/>
                <a:cs typeface="Calibri"/>
              </a:rPr>
              <a:t>papers (</a:t>
            </a:r>
            <a:r>
              <a:rPr lang="en-US" sz="2000" u="sng" dirty="0">
                <a:latin typeface="Calibri"/>
                <a:cs typeface="Calibri"/>
                <a:hlinkClick r:id="rId5" tooltip="https://eurocc.udg.edu.me/publications-papers/"/>
              </a:rPr>
              <a:t>https://eurocc.udg.edu.me/publications-papers</a:t>
            </a:r>
            <a:r>
              <a:rPr lang="en-US" sz="2000" u="sng" dirty="0" smtClean="0">
                <a:latin typeface="Calibri"/>
                <a:cs typeface="Calibri"/>
                <a:hlinkClick r:id="rId5" tooltip="https://eurocc.udg.edu.me/publications-papers/"/>
              </a:rPr>
              <a:t>/</a:t>
            </a:r>
            <a:r>
              <a:rPr lang="en-US" sz="2000" dirty="0" smtClean="0">
                <a:latin typeface="Calibri"/>
                <a:cs typeface="Calibri"/>
              </a:rPr>
              <a:t>)</a:t>
            </a:r>
          </a:p>
          <a:p>
            <a:pPr marL="742950" lvl="2" indent="-285750">
              <a:buFont typeface="Arial"/>
              <a:buChar char="•"/>
              <a:defRPr/>
            </a:pPr>
            <a:endParaRPr lang="en-US" sz="2000" dirty="0">
              <a:latin typeface="Calibri"/>
              <a:cs typeface="Calibri"/>
            </a:endParaRPr>
          </a:p>
          <a:p>
            <a:pPr marL="742950" lvl="2" indent="-285750">
              <a:buFont typeface="Arial"/>
              <a:buChar char="•"/>
              <a:defRPr/>
            </a:pPr>
            <a:endParaRPr lang="en-US" sz="2000" dirty="0" smtClean="0">
              <a:latin typeface="Calibri"/>
              <a:cs typeface="Calibri"/>
            </a:endParaRPr>
          </a:p>
          <a:p>
            <a:pPr marL="742950" lvl="2" indent="-285750">
              <a:buFont typeface="Arial"/>
              <a:buChar char="•"/>
              <a:defRPr/>
            </a:pPr>
            <a:endParaRPr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pic>
        <p:nvPicPr>
          <p:cNvPr id="11" name="Picture 10"/>
          <p:cNvPicPr>
            <a:picLocks noChangeAspect="1"/>
          </p:cNvPicPr>
          <p:nvPr/>
        </p:nvPicPr>
        <p:blipFill>
          <a:blip r:embed="rId8"/>
          <a:stretch>
            <a:fillRect/>
          </a:stretch>
        </p:blipFill>
        <p:spPr bwMode="auto">
          <a:xfrm>
            <a:off x="9402959" y="4549949"/>
            <a:ext cx="2689369" cy="180457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9610752" y="3751379"/>
            <a:ext cx="2030335" cy="676778"/>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p:cNvSpPr txBox="1"/>
          <p:nvPr/>
        </p:nvSpPr>
        <p:spPr bwMode="auto">
          <a:xfrm>
            <a:off x="642936" y="4937603"/>
            <a:ext cx="11070765" cy="1554840"/>
          </a:xfrm>
          <a:prstGeom prst="rect">
            <a:avLst/>
          </a:prstGeom>
          <a:noFill/>
        </p:spPr>
        <p:txBody>
          <a:bodyPr wrap="square" rtlCol="0">
            <a:spAutoFit/>
          </a:bodyPr>
          <a:lstStyle/>
          <a:p>
            <a:pPr algn="just">
              <a:defRPr/>
            </a:pPr>
            <a:r>
              <a:rPr lang="en-US" sz="1600" b="0" i="0" u="none" strike="noStrike" cap="none" spc="0" dirty="0">
                <a:solidFill>
                  <a:schemeClr val="tx1"/>
                </a:solidFill>
                <a:latin typeface="Calibri"/>
                <a:ea typeface="Calibri"/>
                <a:cs typeface="Calibri"/>
              </a:rPr>
              <a:t>NCC Montenegro is supported by </a:t>
            </a:r>
            <a:r>
              <a:rPr lang="en-US" sz="1600" b="0" i="0" u="none" strike="noStrike" cap="none" spc="0" dirty="0" smtClean="0">
                <a:solidFill>
                  <a:schemeClr val="tx1"/>
                </a:solidFill>
                <a:latin typeface="Calibri"/>
                <a:ea typeface="Calibri"/>
                <a:cs typeface="Calibri"/>
              </a:rPr>
              <a:t>EuroCC2 </a:t>
            </a:r>
            <a:r>
              <a:rPr lang="en-US" sz="1600" b="0" i="0" u="none" strike="noStrike" cap="none" spc="0" dirty="0">
                <a:solidFill>
                  <a:schemeClr val="tx1"/>
                </a:solidFill>
                <a:latin typeface="Calibri"/>
                <a:ea typeface="Calibri"/>
                <a:cs typeface="Calibri"/>
              </a:rPr>
              <a:t>and EuroCC4SEE projects. </a:t>
            </a:r>
            <a:r>
              <a:rPr lang="en-US" sz="1600" b="0" i="0" u="none" strike="noStrike" cap="none" spc="0" dirty="0" smtClean="0">
                <a:solidFill>
                  <a:schemeClr val="tx1"/>
                </a:solidFill>
                <a:latin typeface="Calibri"/>
                <a:ea typeface="Calibri"/>
                <a:cs typeface="Calibri"/>
              </a:rPr>
              <a:t>EuroCC2 </a:t>
            </a:r>
            <a:r>
              <a:rPr lang="en-US" sz="1600" b="0" i="0" u="none" strike="noStrike" cap="none" spc="0" dirty="0">
                <a:solidFill>
                  <a:schemeClr val="tx1"/>
                </a:solidFill>
                <a:latin typeface="Calibri"/>
                <a:ea typeface="Calibri"/>
                <a:cs typeface="Calibri"/>
              </a:rPr>
              <a:t>and EuroCC4SEE have received funding from the European High-Performance Computing Joint Undertaking (JU) under grant agreement No 101101903 and No 101191697. The JU receives support from the European Union’s Digital Europe </a:t>
            </a:r>
            <a:r>
              <a:rPr lang="en-US" sz="1600" b="0" i="0" u="none" strike="noStrike" cap="none" spc="0" dirty="0" err="1">
                <a:solidFill>
                  <a:schemeClr val="tx1"/>
                </a:solidFill>
                <a:latin typeface="Calibri"/>
                <a:ea typeface="Calibri"/>
                <a:cs typeface="Calibri"/>
              </a:rPr>
              <a:t>Programme</a:t>
            </a:r>
            <a:r>
              <a:rPr lang="en-US" sz="1600" b="0" i="0" u="none" strike="noStrike" cap="none" spc="0" dirty="0">
                <a:solidFill>
                  <a:schemeClr val="tx1"/>
                </a:solidFill>
                <a:latin typeface="Calibri"/>
                <a:ea typeface="Calibri"/>
                <a:cs typeface="Calibri"/>
              </a:rPr>
              <a:t> and Germany, Bulgaria, Austria, Croatia, Cyprus, Czech Republic, Denmark, Estonia, Finland, Greece, Hungary, Ireland, Italy, Lithuania, Latvia, Poland, Portugal, Romania, Slovenia, Spain, Sweden, France, Netherlands, Belgium, Luxembourg, Slovakia, Norway, </a:t>
            </a:r>
            <a:r>
              <a:rPr lang="en-US" sz="1600" b="0" i="0" u="none" strike="noStrike" cap="none" spc="0" dirty="0" err="1">
                <a:solidFill>
                  <a:schemeClr val="tx1"/>
                </a:solidFill>
                <a:latin typeface="Calibri"/>
                <a:ea typeface="Calibri"/>
                <a:cs typeface="Calibri"/>
              </a:rPr>
              <a:t>Türkiye</a:t>
            </a:r>
            <a:r>
              <a:rPr lang="en-US" sz="1600" b="0" i="0" u="none" strike="noStrike" cap="none" spc="0" dirty="0">
                <a:solidFill>
                  <a:schemeClr val="tx1"/>
                </a:solidFill>
                <a:latin typeface="Calibri"/>
                <a:ea typeface="Calibri"/>
                <a:cs typeface="Calibri"/>
              </a:rPr>
              <a:t>, Republic of North Macedonia, Iceland, Montenegro, Serbia, Bosnia and Herzegovina.</a:t>
            </a:r>
            <a:endParaRPr lang="de-DE" sz="1600" dirty="0">
              <a:latin typeface="Calibri"/>
              <a:cs typeface="Calibri"/>
            </a:endParaRPr>
          </a:p>
        </p:txBody>
      </p:sp>
      <p:sp>
        <p:nvSpPr>
          <p:cNvPr id="7" name="Textfeld 6"/>
          <p:cNvSpPr txBox="1"/>
          <p:nvPr/>
        </p:nvSpPr>
        <p:spPr bwMode="auto">
          <a:xfrm>
            <a:off x="642938" y="1611105"/>
            <a:ext cx="10140525" cy="1015663"/>
          </a:xfrm>
          <a:prstGeom prst="rect">
            <a:avLst/>
          </a:prstGeom>
          <a:noFill/>
        </p:spPr>
        <p:txBody>
          <a:bodyPr wrap="square" rtlCol="0">
            <a:spAutoFit/>
          </a:bodyPr>
          <a:lstStyle/>
          <a:p>
            <a:pPr>
              <a:defRPr/>
            </a:pPr>
            <a:r>
              <a:rPr lang="de-DE" sz="6000" b="1">
                <a:latin typeface="Calibri"/>
                <a:cs typeface="Calibri"/>
              </a:rPr>
              <a:t>Thank you!</a:t>
            </a:r>
            <a:endParaRPr/>
          </a:p>
        </p:txBody>
      </p:sp>
      <p:sp>
        <p:nvSpPr>
          <p:cNvPr id="3" name="TextBox 2"/>
          <p:cNvSpPr txBox="1"/>
          <p:nvPr/>
        </p:nvSpPr>
        <p:spPr bwMode="auto">
          <a:xfrm>
            <a:off x="5362319" y="1719560"/>
            <a:ext cx="6026683" cy="3139321"/>
          </a:xfrm>
          <a:prstGeom prst="rect">
            <a:avLst/>
          </a:prstGeom>
          <a:noFill/>
        </p:spPr>
        <p:txBody>
          <a:bodyPr wrap="square" rtlCol="0">
            <a:spAutoFit/>
          </a:bodyPr>
          <a:lstStyle/>
          <a:p>
            <a:pPr algn="r">
              <a:defRPr/>
            </a:pPr>
            <a:r>
              <a:rPr lang="sr-Latn-ME" b="1" dirty="0" smtClean="0">
                <a:latin typeface="Calibri"/>
                <a:cs typeface="Calibri"/>
              </a:rPr>
              <a:t>NCC </a:t>
            </a:r>
            <a:r>
              <a:rPr lang="en-GB" b="1" dirty="0" smtClean="0">
                <a:latin typeface="Calibri"/>
                <a:cs typeface="Calibri"/>
              </a:rPr>
              <a:t>Montenegro</a:t>
            </a:r>
            <a:endParaRPr lang="en-US" b="1" dirty="0">
              <a:latin typeface="Calibri"/>
              <a:cs typeface="Calibri"/>
            </a:endParaRPr>
          </a:p>
          <a:p>
            <a:pPr algn="r">
              <a:defRPr/>
            </a:pPr>
            <a:r>
              <a:rPr lang="en-GB" dirty="0">
                <a:latin typeface="Calibri"/>
                <a:cs typeface="Calibri"/>
              </a:rPr>
              <a:t>National Competence Centre for High-Performance Computing</a:t>
            </a:r>
            <a:endParaRPr lang="en-US" dirty="0">
              <a:latin typeface="Calibri"/>
              <a:cs typeface="Calibri"/>
            </a:endParaRPr>
          </a:p>
          <a:p>
            <a:pPr algn="r">
              <a:defRPr/>
            </a:pPr>
            <a:r>
              <a:rPr lang="en-GB" dirty="0" smtClean="0">
                <a:latin typeface="Calibri"/>
                <a:cs typeface="Calibri"/>
              </a:rPr>
              <a:t>Web</a:t>
            </a:r>
            <a:r>
              <a:rPr lang="en-GB" dirty="0">
                <a:latin typeface="Calibri"/>
                <a:cs typeface="Calibri"/>
              </a:rPr>
              <a:t>: </a:t>
            </a:r>
            <a:r>
              <a:rPr lang="en-GB" u="sng" dirty="0">
                <a:latin typeface="Calibri"/>
                <a:cs typeface="Calibri"/>
                <a:hlinkClick r:id="rId3" tooltip="https://eurocc.udg.edu.me/"/>
              </a:rPr>
              <a:t>https://eurocc.udg.edu.me/</a:t>
            </a:r>
            <a:r>
              <a:rPr lang="en-GB" dirty="0">
                <a:latin typeface="Calibri"/>
                <a:cs typeface="Calibri"/>
              </a:rPr>
              <a:t> </a:t>
            </a:r>
            <a:endParaRPr dirty="0"/>
          </a:p>
          <a:p>
            <a:pPr algn="r">
              <a:defRPr/>
            </a:pPr>
            <a:endParaRPr lang="en-GB" dirty="0">
              <a:latin typeface="Calibri"/>
              <a:cs typeface="Calibri"/>
            </a:endParaRPr>
          </a:p>
          <a:p>
            <a:pPr algn="r">
              <a:defRPr/>
            </a:pPr>
            <a:r>
              <a:rPr lang="en-GB" dirty="0">
                <a:latin typeface="Calibri"/>
                <a:cs typeface="Calibri"/>
              </a:rPr>
              <a:t/>
            </a:r>
            <a:br>
              <a:rPr lang="en-GB" dirty="0">
                <a:latin typeface="Calibri"/>
                <a:cs typeface="Calibri"/>
              </a:rPr>
            </a:br>
            <a:endParaRPr lang="en-GB" dirty="0">
              <a:latin typeface="Calibri"/>
              <a:cs typeface="Calibri"/>
            </a:endParaRPr>
          </a:p>
          <a:p>
            <a:pPr algn="r">
              <a:defRPr/>
            </a:pPr>
            <a:r>
              <a:rPr lang="sr-Latn-ME" b="1" dirty="0" smtClean="0">
                <a:latin typeface="Calibri"/>
                <a:cs typeface="Calibri"/>
              </a:rPr>
              <a:t>Enis Kočan</a:t>
            </a:r>
            <a:endParaRPr lang="en-GB" b="1" dirty="0">
              <a:latin typeface="Calibri"/>
              <a:cs typeface="Calibri"/>
            </a:endParaRPr>
          </a:p>
          <a:p>
            <a:pPr algn="r">
              <a:defRPr/>
            </a:pPr>
            <a:r>
              <a:rPr lang="sr-Latn-ME" u="sng" dirty="0" smtClean="0">
                <a:latin typeface="Calibri"/>
                <a:cs typeface="Calibri"/>
                <a:hlinkClick r:id="rId4" tooltip="mailto:luka.filipovic@udg.edu.me"/>
              </a:rPr>
              <a:t>enisk</a:t>
            </a:r>
            <a:r>
              <a:rPr lang="en-GB" u="sng" dirty="0" smtClean="0">
                <a:latin typeface="Calibri"/>
                <a:cs typeface="Calibri"/>
                <a:hlinkClick r:id="rId4" tooltip="mailto:luka.filipovic@udg.edu.me"/>
              </a:rPr>
              <a:t>@</a:t>
            </a:r>
            <a:r>
              <a:rPr lang="sr-Latn-ME" u="sng" dirty="0" smtClean="0">
                <a:latin typeface="Calibri"/>
                <a:cs typeface="Calibri"/>
                <a:hlinkClick r:id="rId4" tooltip="mailto:luka.filipovic@udg.edu.me"/>
              </a:rPr>
              <a:t>ucg.ac</a:t>
            </a:r>
            <a:r>
              <a:rPr lang="en-GB" u="sng" dirty="0" smtClean="0">
                <a:latin typeface="Calibri"/>
                <a:cs typeface="Calibri"/>
                <a:hlinkClick r:id="rId4" tooltip="mailto:luka.filipovic@udg.edu.me"/>
              </a:rPr>
              <a:t>.me</a:t>
            </a:r>
            <a:endParaRPr lang="sr-Latn-ME" u="sng" dirty="0" smtClean="0">
              <a:latin typeface="Calibri"/>
              <a:cs typeface="Calibri"/>
            </a:endParaRPr>
          </a:p>
          <a:p>
            <a:pPr algn="r">
              <a:defRPr/>
            </a:pPr>
            <a:r>
              <a:rPr lang="sr-Latn-ME" dirty="0" smtClean="0">
                <a:latin typeface="Calibri"/>
                <a:cs typeface="Calibri"/>
              </a:rPr>
              <a:t>University of Montenegro</a:t>
            </a:r>
            <a:r>
              <a:rPr lang="en-GB" dirty="0" smtClean="0">
                <a:latin typeface="Calibri"/>
                <a:cs typeface="Calibri"/>
              </a:rPr>
              <a:t> </a:t>
            </a:r>
            <a:endParaRPr lang="en-US" dirty="0">
              <a:latin typeface="Calibri"/>
              <a:cs typeface="Calibri"/>
            </a:endParaRPr>
          </a:p>
          <a:p>
            <a:pPr>
              <a:defRPr/>
            </a:pPr>
            <a:endParaRPr lang="en-US" dirty="0">
              <a:latin typeface="Calibri"/>
              <a:cs typeface="Calibri"/>
            </a:endParaRPr>
          </a:p>
        </p:txBody>
      </p:sp>
      <p:pic>
        <p:nvPicPr>
          <p:cNvPr id="1312900027" name="Picture 1312900026"/>
          <p:cNvPicPr>
            <a:picLocks noChangeAspect="1"/>
          </p:cNvPicPr>
          <p:nvPr/>
        </p:nvPicPr>
        <p:blipFill>
          <a:blip r:embed="rId5"/>
          <a:stretch/>
        </p:blipFill>
        <p:spPr bwMode="auto">
          <a:xfrm>
            <a:off x="707566" y="3233267"/>
            <a:ext cx="7361508" cy="1464724"/>
          </a:xfrm>
          <a:prstGeom prst="rect">
            <a:avLst/>
          </a:prstGeom>
        </p:spPr>
      </p:pic>
      <p:pic>
        <p:nvPicPr>
          <p:cNvPr id="499443179" name="Picture 15"/>
          <p:cNvPicPr/>
          <p:nvPr/>
        </p:nvPicPr>
        <p:blipFill>
          <a:blip r:embed="rId6"/>
          <a:stretch/>
        </p:blipFill>
        <p:spPr bwMode="auto">
          <a:xfrm>
            <a:off x="0" y="6276211"/>
            <a:ext cx="861235" cy="861550"/>
          </a:xfrm>
          <a:prstGeom prst="rect">
            <a:avLst/>
          </a:prstGeom>
          <a:noFill/>
          <a:ln>
            <a:no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lowchart: Connector 51"/>
          <p:cNvSpPr/>
          <p:nvPr/>
        </p:nvSpPr>
        <p:spPr>
          <a:xfrm>
            <a:off x="4694465" y="2910870"/>
            <a:ext cx="2265053" cy="2161744"/>
          </a:xfrm>
          <a:prstGeom prst="flowChartConnector">
            <a:avLst/>
          </a:prstGeom>
          <a:solidFill>
            <a:srgbClr val="B8860B">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itel 3">
            <a:extLst>
              <a:ext uri="{FF2B5EF4-FFF2-40B4-BE49-F238E27FC236}">
                <a16:creationId xmlns:a16="http://schemas.microsoft.com/office/drawing/2014/main" id="{FB664292-8763-448F-AACD-C897233CD064}"/>
              </a:ext>
            </a:extLst>
          </p:cNvPr>
          <p:cNvSpPr txBox="1">
            <a:spLocks/>
          </p:cNvSpPr>
          <p:nvPr/>
        </p:nvSpPr>
        <p:spPr>
          <a:xfrm>
            <a:off x="155616" y="458300"/>
            <a:ext cx="10681859" cy="628779"/>
          </a:xfrm>
          <a:prstGeom prst="rect">
            <a:avLst/>
          </a:prstGeom>
        </p:spPr>
        <p:txBody>
          <a:bodyPr>
            <a:no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B8860B"/>
                </a:solidFill>
                <a:effectLst/>
                <a:uLnTx/>
                <a:uFillTx/>
                <a:latin typeface="Calibri Light"/>
                <a:ea typeface="+mj-ea"/>
                <a:cs typeface="+mj-cs"/>
              </a:rPr>
              <a:t>NCC Montenegro </a:t>
            </a:r>
            <a:r>
              <a:rPr kumimoji="0" lang="en-GB" sz="3600" b="1" i="0" u="none" strike="noStrike" kern="1200" cap="none" spc="0" normalizeH="0" baseline="0" noProof="0" dirty="0">
                <a:ln>
                  <a:noFill/>
                </a:ln>
                <a:solidFill>
                  <a:prstClr val="black">
                    <a:lumMod val="75000"/>
                    <a:lumOff val="25000"/>
                  </a:prstClr>
                </a:solidFill>
                <a:effectLst/>
                <a:uLnTx/>
                <a:uFillTx/>
                <a:latin typeface="Calibri Light"/>
                <a:ea typeface="+mj-ea"/>
                <a:cs typeface="+mj-cs"/>
              </a:rPr>
              <a:t>@ a glance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B8860B"/>
                </a:solidFill>
                <a:effectLst/>
                <a:uLnTx/>
                <a:uFillTx/>
                <a:latin typeface="Calibri Light"/>
                <a:ea typeface="+mj-ea"/>
                <a:cs typeface="+mj-cs"/>
              </a:rPr>
              <a:t/>
            </a:r>
            <a:br>
              <a:rPr kumimoji="0" lang="en-US" sz="3600" b="1" i="0" u="none" strike="noStrike" kern="1200" cap="none" spc="0" normalizeH="0" baseline="0" noProof="0" dirty="0" smtClean="0">
                <a:ln>
                  <a:noFill/>
                </a:ln>
                <a:solidFill>
                  <a:srgbClr val="B8860B"/>
                </a:solidFill>
                <a:effectLst/>
                <a:uLnTx/>
                <a:uFillTx/>
                <a:latin typeface="Calibri Light"/>
                <a:ea typeface="+mj-ea"/>
                <a:cs typeface="+mj-cs"/>
              </a:rPr>
            </a:br>
            <a:endParaRPr kumimoji="0" lang="de-DE" sz="3600" b="1" i="0" u="none" strike="noStrike" kern="1200" cap="none" spc="0" normalizeH="0" baseline="0" noProof="0" dirty="0">
              <a:ln>
                <a:noFill/>
              </a:ln>
              <a:solidFill>
                <a:srgbClr val="B8860B"/>
              </a:solidFill>
              <a:effectLst/>
              <a:uLnTx/>
              <a:uFillTx/>
              <a:latin typeface="Calibri Light"/>
              <a:ea typeface="+mj-ea"/>
              <a:cs typeface="+mj-cs"/>
            </a:endParaRPr>
          </a:p>
        </p:txBody>
      </p:sp>
      <p:cxnSp>
        <p:nvCxnSpPr>
          <p:cNvPr id="19" name="Straight Connector 18"/>
          <p:cNvCxnSpPr/>
          <p:nvPr/>
        </p:nvCxnSpPr>
        <p:spPr>
          <a:xfrm>
            <a:off x="975461" y="1916983"/>
            <a:ext cx="33200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59885" y="3364692"/>
            <a:ext cx="958908"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B8860B"/>
                </a:solidFill>
                <a:effectLst/>
                <a:uLnTx/>
                <a:uFillTx/>
                <a:latin typeface="Calibri"/>
                <a:ea typeface="+mn-ea"/>
                <a:cs typeface="+mn-cs"/>
              </a:rPr>
              <a:t>NCC </a:t>
            </a:r>
            <a:r>
              <a:rPr kumimoji="0" lang="en-US" sz="2400" b="1" i="0" u="none" strike="noStrike" kern="1200" cap="none" spc="0" normalizeH="0" baseline="0" noProof="0" dirty="0">
                <a:ln>
                  <a:noFill/>
                </a:ln>
                <a:solidFill>
                  <a:srgbClr val="B8860B"/>
                </a:solidFill>
                <a:effectLst/>
                <a:uLnTx/>
                <a:uFillTx/>
                <a:latin typeface="Calibri"/>
                <a:ea typeface="+mn-ea"/>
                <a:cs typeface="+mn-cs"/>
              </a:rPr>
              <a:t>MNE</a:t>
            </a:r>
          </a:p>
        </p:txBody>
      </p:sp>
      <p:sp>
        <p:nvSpPr>
          <p:cNvPr id="24" name="TextBox 23"/>
          <p:cNvSpPr txBox="1"/>
          <p:nvPr/>
        </p:nvSpPr>
        <p:spPr>
          <a:xfrm>
            <a:off x="901351" y="1565104"/>
            <a:ext cx="3264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8860B"/>
                </a:solidFill>
                <a:effectLst/>
                <a:uLnTx/>
                <a:uFillTx/>
                <a:latin typeface="Calibri"/>
                <a:ea typeface="+mn-ea"/>
                <a:cs typeface="+mn-cs"/>
              </a:rPr>
              <a:t>NCC </a:t>
            </a:r>
            <a:r>
              <a:rPr kumimoji="0" lang="en-US" sz="2000" b="1" i="0" u="none" strike="noStrike" kern="1200" cap="none" spc="0" normalizeH="0" baseline="0" noProof="0" dirty="0" smtClean="0">
                <a:ln>
                  <a:noFill/>
                </a:ln>
                <a:solidFill>
                  <a:srgbClr val="B8860B"/>
                </a:solidFill>
                <a:effectLst/>
                <a:uLnTx/>
                <a:uFillTx/>
                <a:latin typeface="Calibri"/>
                <a:ea typeface="+mn-ea"/>
                <a:cs typeface="+mn-cs"/>
              </a:rPr>
              <a:t>governance   </a:t>
            </a:r>
            <a:endParaRPr kumimoji="0" lang="en-US" sz="2000" b="1" i="0" u="none" strike="noStrike" kern="1200" cap="none" spc="0" normalizeH="0" baseline="0" noProof="0" dirty="0">
              <a:ln>
                <a:noFill/>
              </a:ln>
              <a:solidFill>
                <a:srgbClr val="B8860B"/>
              </a:solidFill>
              <a:effectLst/>
              <a:uLnTx/>
              <a:uFillTx/>
              <a:latin typeface="Calibri"/>
              <a:ea typeface="+mn-ea"/>
              <a:cs typeface="+mn-cs"/>
            </a:endParaRPr>
          </a:p>
        </p:txBody>
      </p:sp>
      <p:sp>
        <p:nvSpPr>
          <p:cNvPr id="25" name="TextBox 24"/>
          <p:cNvSpPr txBox="1"/>
          <p:nvPr/>
        </p:nvSpPr>
        <p:spPr>
          <a:xfrm>
            <a:off x="732802" y="2211397"/>
            <a:ext cx="3903198" cy="3093154"/>
          </a:xfrm>
          <a:prstGeom prst="rect">
            <a:avLst/>
          </a:prstGeom>
          <a:noFill/>
        </p:spPr>
        <p:txBody>
          <a:bodyPr wrap="square" rtlCol="0">
            <a:spAutoFit/>
          </a:bodyPr>
          <a:lstStyle/>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UDG is a </a:t>
            </a:r>
            <a:r>
              <a:rPr kumimoji="0" lang="en-US"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host University and </a:t>
            </a: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Leading partner </a:t>
            </a:r>
            <a:r>
              <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and </a:t>
            </a:r>
            <a:r>
              <a:rPr kumimoji="0" lang="sr-Latn-ME"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UoM</a:t>
            </a:r>
            <a:r>
              <a:rPr kumimoji="0" lang="sr-Latn-ME"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a:t>
            </a:r>
            <a:r>
              <a:rPr lang="en-US" b="1" kern="1200" dirty="0">
                <a:solidFill>
                  <a:prstClr val="black">
                    <a:lumMod val="75000"/>
                    <a:lumOff val="25000"/>
                  </a:prstClr>
                </a:solidFill>
                <a:latin typeface="Calibri"/>
              </a:rPr>
              <a:t>i</a:t>
            </a: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s an Associated partner </a:t>
            </a:r>
            <a:r>
              <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in EuroCC2/EuroCC4SEE</a:t>
            </a:r>
          </a:p>
          <a:p>
            <a:pPr marR="0" lvl="0" algn="l" defTabSz="914400" rtl="0" eaLnBrk="1" fontAlgn="auto" latinLnBrk="0" hangingPunct="1">
              <a:lnSpc>
                <a:spcPts val="1800"/>
              </a:lnSpc>
              <a:spcBef>
                <a:spcPts val="0"/>
              </a:spcBef>
              <a:spcAft>
                <a:spcPts val="0"/>
              </a:spcAft>
              <a:buClrTx/>
              <a:buSzTx/>
              <a:tabLst/>
              <a:defRPr/>
            </a:pPr>
            <a:endPar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National </a:t>
            </a:r>
            <a:r>
              <a:rPr kumimoji="0" lang="en-US" b="1" i="0" u="none" strike="noStrike" kern="1200" cap="none" spc="0" normalizeH="0" baseline="0" noProof="0" dirty="0">
                <a:ln>
                  <a:noFill/>
                </a:ln>
                <a:solidFill>
                  <a:prstClr val="black">
                    <a:lumMod val="75000"/>
                    <a:lumOff val="25000"/>
                  </a:prstClr>
                </a:solidFill>
                <a:effectLst/>
                <a:uLnTx/>
                <a:uFillTx/>
                <a:latin typeface="Calibri"/>
                <a:ea typeface="+mn-ea"/>
                <a:cs typeface="+mn-cs"/>
              </a:rPr>
              <a:t>reference point </a:t>
            </a:r>
            <a:r>
              <a:rPr kumimoji="0" lang="en-US" b="0" i="0" u="none" strike="noStrike" kern="1200" cap="none" spc="0" normalizeH="0" baseline="0" noProof="0" dirty="0">
                <a:ln>
                  <a:noFill/>
                </a:ln>
                <a:solidFill>
                  <a:prstClr val="black">
                    <a:lumMod val="75000"/>
                    <a:lumOff val="25000"/>
                  </a:prstClr>
                </a:solidFill>
                <a:effectLst/>
                <a:uLnTx/>
                <a:uFillTx/>
                <a:latin typeface="Calibri"/>
                <a:ea typeface="+mn-ea"/>
                <a:cs typeface="+mn-cs"/>
              </a:rPr>
              <a:t>for </a:t>
            </a:r>
            <a:r>
              <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HPC/HPDA/AI-related activities/ infrastructure/services</a:t>
            </a:r>
          </a:p>
          <a:p>
            <a:pPr marR="0" lvl="0" algn="l" defTabSz="914400" rtl="0" eaLnBrk="1" fontAlgn="auto" latinLnBrk="0" hangingPunct="1">
              <a:lnSpc>
                <a:spcPts val="1800"/>
              </a:lnSpc>
              <a:spcBef>
                <a:spcPts val="0"/>
              </a:spcBef>
              <a:spcAft>
                <a:spcPts val="0"/>
              </a:spcAft>
              <a:buClrTx/>
              <a:buSzTx/>
              <a:tabLst/>
              <a:defRPr/>
            </a:pPr>
            <a:endPar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23 </a:t>
            </a: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team members </a:t>
            </a:r>
            <a:r>
              <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focused on </a:t>
            </a: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HPC/HPDA/AI </a:t>
            </a:r>
            <a:r>
              <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awareness</a:t>
            </a: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a:t>
            </a:r>
            <a:r>
              <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capacity building, research excellence, technical expertise and user support.</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p:txBody>
      </p:sp>
      <p:cxnSp>
        <p:nvCxnSpPr>
          <p:cNvPr id="29" name="Straight Connector 28"/>
          <p:cNvCxnSpPr/>
          <p:nvPr/>
        </p:nvCxnSpPr>
        <p:spPr>
          <a:xfrm>
            <a:off x="7256721" y="1916983"/>
            <a:ext cx="38689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180842" y="1552966"/>
            <a:ext cx="3376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8860B"/>
                </a:solidFill>
                <a:effectLst/>
                <a:uLnTx/>
                <a:uFillTx/>
                <a:latin typeface="Calibri"/>
                <a:ea typeface="+mn-ea"/>
                <a:cs typeface="+mn-cs"/>
              </a:rPr>
              <a:t>NCC </a:t>
            </a:r>
            <a:r>
              <a:rPr kumimoji="0" lang="en-US" sz="2000" b="1" i="0" u="none" strike="noStrike" kern="1200" cap="none" spc="0" normalizeH="0" baseline="0" noProof="0" dirty="0" smtClean="0">
                <a:ln>
                  <a:noFill/>
                </a:ln>
                <a:solidFill>
                  <a:srgbClr val="B8860B"/>
                </a:solidFill>
                <a:effectLst/>
                <a:uLnTx/>
                <a:uFillTx/>
                <a:latin typeface="Calibri"/>
                <a:ea typeface="+mn-ea"/>
                <a:cs typeface="+mn-cs"/>
              </a:rPr>
              <a:t>infrastructure</a:t>
            </a:r>
            <a:endParaRPr kumimoji="0" lang="en-US" sz="2000" b="1" i="0" u="none" strike="noStrike" kern="1200" cap="none" spc="0" normalizeH="0" baseline="0" noProof="0" dirty="0">
              <a:ln>
                <a:noFill/>
              </a:ln>
              <a:solidFill>
                <a:srgbClr val="B8860B"/>
              </a:solidFill>
              <a:effectLst/>
              <a:uLnTx/>
              <a:uFillTx/>
              <a:latin typeface="Calibri"/>
              <a:ea typeface="+mn-ea"/>
              <a:cs typeface="+mn-cs"/>
            </a:endParaRPr>
          </a:p>
        </p:txBody>
      </p:sp>
      <p:sp>
        <p:nvSpPr>
          <p:cNvPr id="32" name="TextBox 31"/>
          <p:cNvSpPr txBox="1"/>
          <p:nvPr/>
        </p:nvSpPr>
        <p:spPr>
          <a:xfrm>
            <a:off x="7198268" y="2223367"/>
            <a:ext cx="4688932" cy="1938992"/>
          </a:xfrm>
          <a:prstGeom prst="rect">
            <a:avLst/>
          </a:prstGeom>
          <a:noFill/>
        </p:spPr>
        <p:txBody>
          <a:bodyPr wrap="square" rtlCol="0">
            <a:spAutoFit/>
          </a:bodyPr>
          <a:lstStyle/>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r>
              <a:rPr kumimoji="0" lang="en-US" i="0" u="none" strike="noStrike" kern="1200" cap="none" spc="0" normalizeH="0" baseline="0" noProof="0" dirty="0" smtClean="0">
                <a:ln>
                  <a:noFill/>
                </a:ln>
                <a:effectLst/>
                <a:uLnTx/>
                <a:uFillTx/>
                <a:latin typeface="Calibri"/>
                <a:ea typeface="+mn-ea"/>
                <a:cs typeface="+mn-cs"/>
              </a:rPr>
              <a:t>Local resources at UDG and </a:t>
            </a:r>
            <a:r>
              <a:rPr kumimoji="0" lang="en-US" i="0" u="none" strike="noStrike" kern="1200" cap="none" spc="0" normalizeH="0" baseline="0" noProof="0" dirty="0" err="1" smtClean="0">
                <a:ln>
                  <a:noFill/>
                </a:ln>
                <a:effectLst/>
                <a:uLnTx/>
                <a:uFillTx/>
                <a:latin typeface="Calibri"/>
                <a:ea typeface="+mn-ea"/>
                <a:cs typeface="+mn-cs"/>
              </a:rPr>
              <a:t>UoM</a:t>
            </a:r>
            <a:r>
              <a:rPr kumimoji="0" lang="en-US" i="0" u="none" strike="noStrike" kern="1200" cap="none" spc="0" normalizeH="0" baseline="0" noProof="0" dirty="0" smtClean="0">
                <a:ln>
                  <a:noFill/>
                </a:ln>
                <a:effectLst/>
                <a:uLnTx/>
                <a:uFillTx/>
                <a:latin typeface="Calibri"/>
                <a:ea typeface="+mn-ea"/>
                <a:cs typeface="+mn-cs"/>
              </a:rPr>
              <a:t> (CPU</a:t>
            </a:r>
            <a:r>
              <a:rPr kumimoji="0" lang="en-US" i="0" u="none" strike="noStrike" kern="1200" cap="none" spc="0" normalizeH="0" noProof="0" dirty="0" smtClean="0">
                <a:ln>
                  <a:noFill/>
                </a:ln>
                <a:effectLst/>
                <a:uLnTx/>
                <a:uFillTx/>
                <a:latin typeface="Calibri"/>
                <a:ea typeface="+mn-ea"/>
                <a:cs typeface="+mn-cs"/>
              </a:rPr>
              <a:t> + GPU)</a:t>
            </a:r>
            <a:endParaRPr kumimoji="0" lang="en-US" i="0" u="none" strike="noStrike" kern="1200" cap="none" spc="0" normalizeH="0" baseline="0" noProof="0" dirty="0" smtClean="0">
              <a:ln>
                <a:noFill/>
              </a:ln>
              <a:effectLst/>
              <a:uLnTx/>
              <a:uFillTx/>
              <a:latin typeface="Calibri"/>
              <a:ea typeface="+mn-ea"/>
              <a:cs typeface="+mn-cs"/>
            </a:endParaRPr>
          </a:p>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endParaRPr kumimoji="0" lang="en-US" b="1" i="0" u="none" strike="noStrike" kern="1200" cap="none" spc="0" normalizeH="0" baseline="0" noProof="0" dirty="0" smtClean="0">
              <a:ln>
                <a:noFill/>
              </a:ln>
              <a:solidFill>
                <a:schemeClr val="accent4"/>
              </a:solidFill>
              <a:effectLst/>
              <a:uLnTx/>
              <a:uFillTx/>
              <a:latin typeface="Calibri"/>
              <a:ea typeface="+mn-ea"/>
              <a:cs typeface="+mn-cs"/>
            </a:endParaRPr>
          </a:p>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err="1" smtClean="0">
                <a:ln>
                  <a:noFill/>
                </a:ln>
                <a:solidFill>
                  <a:schemeClr val="accent4"/>
                </a:solidFill>
                <a:effectLst/>
                <a:uLnTx/>
                <a:uFillTx/>
                <a:latin typeface="Calibri"/>
                <a:ea typeface="+mn-ea"/>
                <a:cs typeface="+mn-cs"/>
              </a:rPr>
              <a:t>Yotta</a:t>
            </a:r>
            <a:r>
              <a:rPr kumimoji="0" lang="en-US" b="1" i="0" u="none" strike="noStrike" kern="1200" cap="none" spc="0" normalizeH="0" baseline="0" noProof="0" dirty="0" smtClean="0">
                <a:ln>
                  <a:noFill/>
                </a:ln>
                <a:solidFill>
                  <a:schemeClr val="accent4"/>
                </a:solidFill>
                <a:effectLst/>
                <a:uLnTx/>
                <a:uFillTx/>
                <a:latin typeface="Calibri"/>
                <a:ea typeface="+mn-ea"/>
                <a:cs typeface="+mn-cs"/>
              </a:rPr>
              <a:t> </a:t>
            </a:r>
            <a:r>
              <a:rPr kumimoji="0" lang="en-US" b="0" i="0" u="none" strike="noStrike" kern="1200" cap="none" spc="0" normalizeH="0" baseline="0" noProof="0" dirty="0">
                <a:ln>
                  <a:noFill/>
                </a:ln>
                <a:solidFill>
                  <a:schemeClr val="accent4"/>
                </a:solidFill>
                <a:effectLst/>
                <a:uLnTx/>
                <a:uFillTx/>
                <a:latin typeface="Calibri"/>
                <a:ea typeface="+mn-ea"/>
                <a:cs typeface="+mn-cs"/>
              </a:rPr>
              <a:t>Advanced Computing </a:t>
            </a:r>
            <a:endParaRPr kumimoji="0" lang="en-US" b="0" i="0" u="none" strike="noStrike" kern="1200" cap="none" spc="0" normalizeH="0" baseline="0" noProof="0" dirty="0" smtClean="0">
              <a:ln>
                <a:noFill/>
              </a:ln>
              <a:solidFill>
                <a:schemeClr val="accent4"/>
              </a:solidFill>
              <a:effectLst/>
              <a:uLnTx/>
              <a:uFillTx/>
              <a:latin typeface="Calibri"/>
              <a:ea typeface="+mn-ea"/>
              <a:cs typeface="+mn-cs"/>
            </a:endParaRPr>
          </a:p>
          <a:p>
            <a:pPr marR="0" lvl="0" algn="l" defTabSz="914400" rtl="0" eaLnBrk="1" fontAlgn="auto" latinLnBrk="0" hangingPunct="1">
              <a:lnSpc>
                <a:spcPts val="1800"/>
              </a:lnSpc>
              <a:spcBef>
                <a:spcPts val="0"/>
              </a:spcBef>
              <a:spcAft>
                <a:spcPts val="0"/>
              </a:spcAft>
              <a:buClrTx/>
              <a:buSzTx/>
              <a:tabLst/>
              <a:defRPr/>
            </a:pPr>
            <a:endPar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r>
              <a:rPr kumimoji="0" lang="en-GB" b="1" i="0" u="none" strike="noStrike" kern="1200" cap="none" spc="0" normalizeH="0" baseline="0" noProof="0" dirty="0" err="1" smtClean="0">
                <a:ln>
                  <a:noFill/>
                </a:ln>
                <a:solidFill>
                  <a:prstClr val="black">
                    <a:lumMod val="75000"/>
                    <a:lumOff val="25000"/>
                  </a:prstClr>
                </a:solidFill>
                <a:effectLst/>
                <a:uLnTx/>
                <a:uFillTx/>
                <a:latin typeface="Calibri"/>
                <a:ea typeface="+mn-ea"/>
                <a:cs typeface="+mn-cs"/>
              </a:rPr>
              <a:t>EuroHPC</a:t>
            </a:r>
            <a:r>
              <a:rPr kumimoji="0" lang="en-GB"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supercomputing resources </a:t>
            </a:r>
            <a:endParaRPr lang="en-GB" kern="1200" dirty="0">
              <a:solidFill>
                <a:prstClr val="black">
                  <a:lumMod val="75000"/>
                  <a:lumOff val="25000"/>
                </a:prstClr>
              </a:solidFill>
              <a:latin typeface="Calibri"/>
            </a:endParaRPr>
          </a:p>
          <a:p>
            <a:pPr marR="0" lvl="0" algn="l" defTabSz="914400" rtl="0" eaLnBrk="1" fontAlgn="auto" latinLnBrk="0" hangingPunct="1">
              <a:lnSpc>
                <a:spcPts val="1800"/>
              </a:lnSpc>
              <a:spcBef>
                <a:spcPts val="0"/>
              </a:spcBef>
              <a:spcAft>
                <a:spcPts val="0"/>
              </a:spcAft>
              <a:buClrTx/>
              <a:buSzTx/>
              <a:tabLst/>
              <a:defRPr/>
            </a:pPr>
            <a:endParaRPr kumimoji="0" lang="en-GB"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endParaRPr>
          </a:p>
          <a:p>
            <a:pPr marL="182880" marR="0" lvl="0" indent="-182880" algn="l" defTabSz="914400" rtl="0" eaLnBrk="1" fontAlgn="auto" latinLnBrk="0" hangingPunct="1">
              <a:lnSpc>
                <a:spcPts val="1800"/>
              </a:lnSpc>
              <a:spcBef>
                <a:spcPts val="0"/>
              </a:spcBef>
              <a:spcAft>
                <a:spcPts val="0"/>
              </a:spcAft>
              <a:buClrTx/>
              <a:buSzTx/>
              <a:buFont typeface="Wingdings" panose="05000000000000000000" pitchFamily="2" charset="2"/>
              <a:buChar char="§"/>
              <a:tabLst/>
              <a:defRPr/>
            </a:pP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Member</a:t>
            </a:r>
            <a:r>
              <a:rPr kumimoji="0" lang="sr-Latn-ME"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a:t>
            </a:r>
            <a:r>
              <a:rPr kumimoji="0" lang="sr-Latn-ME" b="1" i="0" u="none" strike="noStrike" kern="1200" cap="none" spc="0" normalizeH="0" baseline="0" noProof="0" dirty="0">
                <a:ln>
                  <a:noFill/>
                </a:ln>
                <a:solidFill>
                  <a:prstClr val="black">
                    <a:lumMod val="75000"/>
                    <a:lumOff val="25000"/>
                  </a:prstClr>
                </a:solidFill>
                <a:effectLst/>
                <a:uLnTx/>
                <a:uFillTx/>
                <a:latin typeface="Calibri"/>
                <a:ea typeface="+mn-ea"/>
                <a:cs typeface="+mn-cs"/>
              </a:rPr>
              <a:t>of</a:t>
            </a:r>
            <a:r>
              <a:rPr kumimoji="0" lang="en-US" b="1" i="0" u="none" strike="noStrike" kern="1200" cap="none" spc="0" normalizeH="0" baseline="0" noProof="0" dirty="0">
                <a:ln>
                  <a:noFill/>
                </a:ln>
                <a:solidFill>
                  <a:prstClr val="black">
                    <a:lumMod val="75000"/>
                    <a:lumOff val="25000"/>
                  </a:prstClr>
                </a:solidFill>
                <a:effectLst/>
                <a:uLnTx/>
                <a:uFillTx/>
                <a:latin typeface="Calibri"/>
                <a:ea typeface="+mn-ea"/>
                <a:cs typeface="+mn-cs"/>
              </a:rPr>
              <a:t> GRNET consortium </a:t>
            </a:r>
            <a:r>
              <a:rPr kumimoji="0" lang="en-US" b="1"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a:t>
            </a:r>
            <a:r>
              <a:rPr kumimoji="0" lang="en-US"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new </a:t>
            </a:r>
            <a:r>
              <a:rPr kumimoji="0" lang="en-US" b="0" i="0" u="none" strike="noStrike" kern="1200" cap="none" spc="0" normalizeH="0" baseline="0" noProof="0" dirty="0">
                <a:ln>
                  <a:noFill/>
                </a:ln>
                <a:solidFill>
                  <a:prstClr val="black">
                    <a:lumMod val="75000"/>
                    <a:lumOff val="25000"/>
                  </a:prstClr>
                </a:solidFill>
                <a:effectLst/>
                <a:uLnTx/>
                <a:uFillTx/>
                <a:latin typeface="Calibri"/>
                <a:ea typeface="+mn-ea"/>
                <a:cs typeface="+mn-cs"/>
              </a:rPr>
              <a:t>EuroCC HPC supercomputer </a:t>
            </a:r>
            <a:r>
              <a:rPr kumimoji="0" lang="en-US" b="1" i="0" u="none" strike="noStrike" kern="1200" cap="none" spc="0" normalizeH="0" baseline="0" noProof="0" dirty="0">
                <a:ln>
                  <a:noFill/>
                </a:ln>
                <a:solidFill>
                  <a:prstClr val="black">
                    <a:lumMod val="75000"/>
                    <a:lumOff val="25000"/>
                  </a:prstClr>
                </a:solidFill>
                <a:effectLst/>
                <a:uLnTx/>
                <a:uFillTx/>
                <a:latin typeface="Calibri"/>
                <a:ea typeface="+mn-ea"/>
                <a:cs typeface="+mn-cs"/>
              </a:rPr>
              <a:t>DEDALUS </a:t>
            </a:r>
            <a:r>
              <a:rPr lang="en-US" kern="1200" noProof="0" dirty="0" smtClean="0">
                <a:solidFill>
                  <a:prstClr val="black">
                    <a:lumMod val="75000"/>
                    <a:lumOff val="25000"/>
                  </a:prstClr>
                </a:solidFill>
                <a:latin typeface="Calibri"/>
              </a:rPr>
              <a:t>(from 2026)</a:t>
            </a:r>
            <a:endParaRPr kumimoji="0" lang="en-US"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35" name="Picture 10" descr="Network Infrastructure Icon #245238 - Free Icons Library"/>
          <p:cNvPicPr>
            <a:picLocks noChangeAspect="1" noChangeArrowheads="1"/>
          </p:cNvPicPr>
          <p:nvPr/>
        </p:nvPicPr>
        <p:blipFill>
          <a:blip r:embed="rId3" cstate="print">
            <a:duotone>
              <a:prstClr val="black"/>
              <a:srgbClr val="B8860B">
                <a:tint val="45000"/>
                <a:satMod val="400000"/>
              </a:srgbClr>
            </a:duotone>
            <a:extLst>
              <a:ext uri="{28A0092B-C50C-407E-A947-70E740481C1C}">
                <a14:useLocalDpi xmlns:a14="http://schemas.microsoft.com/office/drawing/2010/main" val="0"/>
              </a:ext>
            </a:extLst>
          </a:blip>
          <a:srcRect/>
          <a:stretch>
            <a:fillRect/>
          </a:stretch>
        </p:blipFill>
        <p:spPr bwMode="auto">
          <a:xfrm>
            <a:off x="11316651" y="1486338"/>
            <a:ext cx="731520" cy="731520"/>
          </a:xfrm>
          <a:prstGeom prst="rect">
            <a:avLst/>
          </a:prstGeom>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a:duotone>
              <a:prstClr val="black"/>
              <a:srgbClr val="B8860B">
                <a:tint val="45000"/>
                <a:satMod val="400000"/>
              </a:srgbClr>
            </a:duotone>
            <a:extLst/>
          </a:blip>
          <a:stretch>
            <a:fillRect/>
          </a:stretch>
        </p:blipFill>
        <p:spPr>
          <a:xfrm>
            <a:off x="153525" y="1486338"/>
            <a:ext cx="729440" cy="731520"/>
          </a:xfrm>
          <a:prstGeom prst="rect">
            <a:avLst/>
          </a:prstGeom>
        </p:spPr>
      </p:pic>
      <p:grpSp>
        <p:nvGrpSpPr>
          <p:cNvPr id="41" name="Group 40"/>
          <p:cNvGrpSpPr/>
          <p:nvPr/>
        </p:nvGrpSpPr>
        <p:grpSpPr>
          <a:xfrm>
            <a:off x="5075892" y="3004084"/>
            <a:ext cx="1537480" cy="1552212"/>
            <a:chOff x="258979" y="4754912"/>
            <a:chExt cx="1426464" cy="1416811"/>
          </a:xfrm>
        </p:grpSpPr>
        <p:sp>
          <p:nvSpPr>
            <p:cNvPr id="42" name="Oval 41"/>
            <p:cNvSpPr/>
            <p:nvPr/>
          </p:nvSpPr>
          <p:spPr>
            <a:xfrm>
              <a:off x="258979" y="4754912"/>
              <a:ext cx="1426464" cy="1416811"/>
            </a:xfrm>
            <a:prstGeom prst="ellipse">
              <a:avLst/>
            </a:prstGeom>
            <a:solidFill>
              <a:schemeClr val="tx1"/>
            </a:solidFill>
            <a:ln w="28575">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p:cNvSpPr txBox="1"/>
            <p:nvPr/>
          </p:nvSpPr>
          <p:spPr>
            <a:xfrm>
              <a:off x="580032" y="5037733"/>
              <a:ext cx="7843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B8860B"/>
                  </a:solidFill>
                  <a:effectLst/>
                  <a:uLnTx/>
                  <a:uFillTx/>
                  <a:latin typeface="Arial Rounded MT Bold" panose="020F0704030504030204" pitchFamily="34" charset="0"/>
                  <a:ea typeface="+mn-ea"/>
                  <a:cs typeface="Arial" panose="020B0604020202020204" pitchFamily="34" charset="0"/>
                </a:rPr>
                <a:t>NCC MNE</a:t>
              </a:r>
              <a:endParaRPr kumimoji="0" lang="en-US" sz="2000" b="0" i="0" u="none" strike="noStrike" kern="1200" cap="none" spc="0" normalizeH="0" baseline="0" noProof="0" dirty="0">
                <a:ln>
                  <a:noFill/>
                </a:ln>
                <a:solidFill>
                  <a:srgbClr val="B8860B"/>
                </a:solidFill>
                <a:effectLst/>
                <a:uLnTx/>
                <a:uFillTx/>
                <a:latin typeface="Arial Rounded MT Bold" panose="020F0704030504030204" pitchFamily="34" charset="0"/>
                <a:ea typeface="+mn-ea"/>
                <a:cs typeface="Arial" panose="020B0604020202020204" pitchFamily="34" charset="0"/>
              </a:endParaRPr>
            </a:p>
          </p:txBody>
        </p:sp>
        <p:sp>
          <p:nvSpPr>
            <p:cNvPr id="44" name="Freeform 131"/>
            <p:cNvSpPr>
              <a:spLocks noChangeAspect="1"/>
            </p:cNvSpPr>
            <p:nvPr/>
          </p:nvSpPr>
          <p:spPr bwMode="gray">
            <a:xfrm>
              <a:off x="837815" y="5732091"/>
              <a:ext cx="268792" cy="287475"/>
            </a:xfrm>
            <a:custGeom>
              <a:avLst/>
              <a:gdLst>
                <a:gd name="T0" fmla="*/ 52 w 109"/>
                <a:gd name="T1" fmla="*/ 0 h 116"/>
                <a:gd name="T2" fmla="*/ 64 w 109"/>
                <a:gd name="T3" fmla="*/ 23 h 116"/>
                <a:gd name="T4" fmla="*/ 85 w 109"/>
                <a:gd name="T5" fmla="*/ 39 h 116"/>
                <a:gd name="T6" fmla="*/ 109 w 109"/>
                <a:gd name="T7" fmla="*/ 50 h 116"/>
                <a:gd name="T8" fmla="*/ 97 w 109"/>
                <a:gd name="T9" fmla="*/ 62 h 116"/>
                <a:gd name="T10" fmla="*/ 96 w 109"/>
                <a:gd name="T11" fmla="*/ 77 h 116"/>
                <a:gd name="T12" fmla="*/ 73 w 109"/>
                <a:gd name="T13" fmla="*/ 77 h 116"/>
                <a:gd name="T14" fmla="*/ 67 w 109"/>
                <a:gd name="T15" fmla="*/ 89 h 116"/>
                <a:gd name="T16" fmla="*/ 60 w 109"/>
                <a:gd name="T17" fmla="*/ 116 h 116"/>
                <a:gd name="T18" fmla="*/ 3 w 109"/>
                <a:gd name="T19" fmla="*/ 69 h 116"/>
                <a:gd name="T20" fmla="*/ 0 w 109"/>
                <a:gd name="T21" fmla="*/ 53 h 116"/>
                <a:gd name="T22" fmla="*/ 22 w 109"/>
                <a:gd name="T23" fmla="*/ 41 h 116"/>
                <a:gd name="T24" fmla="*/ 24 w 109"/>
                <a:gd name="T25" fmla="*/ 23 h 116"/>
                <a:gd name="T26" fmla="*/ 34 w 109"/>
                <a:gd name="T27" fmla="*/ 15 h 116"/>
                <a:gd name="T28" fmla="*/ 40 w 109"/>
                <a:gd name="T29" fmla="*/ 3 h 116"/>
                <a:gd name="T30" fmla="*/ 52 w 109"/>
                <a:gd name="T31" fmla="*/ 2 h 116"/>
                <a:gd name="T32" fmla="*/ 52 w 109"/>
                <a:gd name="T33" fmla="*/ 0 h 1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
                <a:gd name="T52" fmla="*/ 0 h 116"/>
                <a:gd name="T53" fmla="*/ 109 w 109"/>
                <a:gd name="T54" fmla="*/ 116 h 1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 h="116">
                  <a:moveTo>
                    <a:pt x="52" y="0"/>
                  </a:moveTo>
                  <a:lnTo>
                    <a:pt x="64" y="23"/>
                  </a:lnTo>
                  <a:lnTo>
                    <a:pt x="85" y="39"/>
                  </a:lnTo>
                  <a:lnTo>
                    <a:pt x="109" y="50"/>
                  </a:lnTo>
                  <a:lnTo>
                    <a:pt x="97" y="62"/>
                  </a:lnTo>
                  <a:lnTo>
                    <a:pt x="96" y="77"/>
                  </a:lnTo>
                  <a:lnTo>
                    <a:pt x="73" y="77"/>
                  </a:lnTo>
                  <a:lnTo>
                    <a:pt x="67" y="89"/>
                  </a:lnTo>
                  <a:lnTo>
                    <a:pt x="60" y="116"/>
                  </a:lnTo>
                  <a:lnTo>
                    <a:pt x="3" y="69"/>
                  </a:lnTo>
                  <a:lnTo>
                    <a:pt x="0" y="53"/>
                  </a:lnTo>
                  <a:lnTo>
                    <a:pt x="22" y="41"/>
                  </a:lnTo>
                  <a:lnTo>
                    <a:pt x="24" y="23"/>
                  </a:lnTo>
                  <a:lnTo>
                    <a:pt x="34" y="15"/>
                  </a:lnTo>
                  <a:lnTo>
                    <a:pt x="40" y="3"/>
                  </a:lnTo>
                  <a:lnTo>
                    <a:pt x="52" y="2"/>
                  </a:lnTo>
                  <a:lnTo>
                    <a:pt x="52" y="0"/>
                  </a:lnTo>
                  <a:close/>
                </a:path>
              </a:pathLst>
            </a:custGeom>
            <a:solidFill>
              <a:schemeClr val="tx1"/>
            </a:solidFill>
            <a:ln w="12700" cap="flat" cmpd="sng">
              <a:solidFill>
                <a:srgbClr val="B8860B"/>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12"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0"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dirty="0">
                <a:solidFill>
                  <a:schemeClr val="tx1"/>
                </a:solidFill>
                <a:latin typeface="Calibri"/>
                <a:cs typeface="Calibri"/>
              </a:rPr>
              <a:t>https://eurocc.udg.edu.me</a:t>
            </a:r>
            <a:endParaRPr sz="1600" b="0" strike="noStrike" spc="-1" dirty="0">
              <a:solidFill>
                <a:schemeClr val="tx1"/>
              </a:solidFill>
              <a:latin typeface="Calibri"/>
              <a:cs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1364527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
            <a:extLst>
              <a:ext uri="{FF2B5EF4-FFF2-40B4-BE49-F238E27FC236}">
                <a16:creationId xmlns:a16="http://schemas.microsoft.com/office/drawing/2014/main" id="{CC3C4B9E-500C-42C7-A71D-FC928A9C8401}"/>
              </a:ext>
            </a:extLst>
          </p:cNvPr>
          <p:cNvSpPr txBox="1"/>
          <p:nvPr/>
        </p:nvSpPr>
        <p:spPr>
          <a:xfrm>
            <a:off x="381614" y="336691"/>
            <a:ext cx="8394862" cy="646331"/>
          </a:xfrm>
          <a:prstGeom prst="rect">
            <a:avLst/>
          </a:prstGeom>
          <a:noFill/>
        </p:spPr>
        <p:txBody>
          <a:bodyPr wrap="none" rtlCol="0">
            <a:spAutoFit/>
          </a:bodyPr>
          <a:lstStyle/>
          <a:p>
            <a:pPr lvl="0">
              <a:defRPr/>
            </a:pPr>
            <a:r>
              <a:rPr lang="pt-BR" sz="3600" b="1" dirty="0">
                <a:solidFill>
                  <a:srgbClr val="B8860B"/>
                </a:solidFill>
                <a:latin typeface="+mj-lt"/>
                <a:ea typeface="+mj-ea"/>
                <a:cs typeface="+mj-cs"/>
              </a:rPr>
              <a:t>HPC/HPDA/AI </a:t>
            </a:r>
            <a:r>
              <a:rPr lang="pt-BR" sz="3600" b="1" dirty="0" smtClean="0">
                <a:solidFill>
                  <a:srgbClr val="B8860B"/>
                </a:solidFill>
                <a:latin typeface="+mj-lt"/>
                <a:ea typeface="+mj-ea"/>
                <a:cs typeface="+mj-cs"/>
              </a:rPr>
              <a:t>skills development </a:t>
            </a:r>
            <a:r>
              <a:rPr lang="pt-BR" sz="3600" b="1" dirty="0" smtClean="0">
                <a:solidFill>
                  <a:schemeClr val="tx1">
                    <a:lumMod val="75000"/>
                    <a:lumOff val="25000"/>
                  </a:schemeClr>
                </a:solidFill>
                <a:latin typeface="+mj-lt"/>
                <a:ea typeface="+mj-ea"/>
                <a:cs typeface="+mj-cs"/>
              </a:rPr>
              <a:t>@NCC MNE</a:t>
            </a:r>
            <a:endParaRPr lang="pt-BR" sz="3600" b="1" dirty="0">
              <a:solidFill>
                <a:schemeClr val="tx1">
                  <a:lumMod val="75000"/>
                  <a:lumOff val="25000"/>
                </a:schemeClr>
              </a:solidFill>
              <a:latin typeface="+mj-lt"/>
              <a:ea typeface="+mj-ea"/>
              <a:cs typeface="+mj-cs"/>
            </a:endParaRPr>
          </a:p>
        </p:txBody>
      </p:sp>
      <p:sp>
        <p:nvSpPr>
          <p:cNvPr id="48" name="Rectangle 47"/>
          <p:cNvSpPr/>
          <p:nvPr/>
        </p:nvSpPr>
        <p:spPr>
          <a:xfrm>
            <a:off x="1" y="5271960"/>
            <a:ext cx="12191999" cy="1153893"/>
          </a:xfrm>
          <a:prstGeom prst="rect">
            <a:avLst/>
          </a:prstGeom>
          <a:solidFill>
            <a:srgbClr val="B8860B"/>
          </a:soli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p:cNvSpPr txBox="1"/>
          <p:nvPr/>
        </p:nvSpPr>
        <p:spPr>
          <a:xfrm>
            <a:off x="-188054" y="1642362"/>
            <a:ext cx="2649303" cy="338554"/>
          </a:xfrm>
          <a:prstGeom prst="rect">
            <a:avLst/>
          </a:prstGeom>
          <a:noFill/>
        </p:spPr>
        <p:txBody>
          <a:bodyPr wrap="square" rtlCol="0">
            <a:spAutoFit/>
          </a:bodyPr>
          <a:lstStyle/>
          <a:p>
            <a:pPr algn="r"/>
            <a:r>
              <a:rPr lang="en-US" sz="1600" b="1" dirty="0" smtClean="0">
                <a:solidFill>
                  <a:srgbClr val="B8860B"/>
                </a:solidFill>
              </a:rPr>
              <a:t>Academic/study </a:t>
            </a:r>
            <a:r>
              <a:rPr lang="en-US" sz="1600" b="1" dirty="0">
                <a:solidFill>
                  <a:srgbClr val="B8860B"/>
                </a:solidFill>
              </a:rPr>
              <a:t>programs</a:t>
            </a:r>
          </a:p>
        </p:txBody>
      </p:sp>
      <p:sp>
        <p:nvSpPr>
          <p:cNvPr id="74" name="TextBox 73"/>
          <p:cNvSpPr txBox="1"/>
          <p:nvPr/>
        </p:nvSpPr>
        <p:spPr>
          <a:xfrm>
            <a:off x="3370356" y="1697490"/>
            <a:ext cx="2829567" cy="338554"/>
          </a:xfrm>
          <a:prstGeom prst="rect">
            <a:avLst/>
          </a:prstGeom>
          <a:noFill/>
        </p:spPr>
        <p:txBody>
          <a:bodyPr wrap="square" rtlCol="0">
            <a:spAutoFit/>
          </a:bodyPr>
          <a:lstStyle>
            <a:defPPr>
              <a:defRPr lang="en-US"/>
            </a:defPPr>
            <a:lvl1pPr>
              <a:defRPr sz="1600" b="1">
                <a:solidFill>
                  <a:srgbClr val="B8860B"/>
                </a:solidFill>
              </a:defRPr>
            </a:lvl1pPr>
          </a:lstStyle>
          <a:p>
            <a:r>
              <a:rPr lang="en-US" dirty="0" smtClean="0"/>
              <a:t>Professional training courses</a:t>
            </a:r>
            <a:endParaRPr lang="en-US" dirty="0"/>
          </a:p>
        </p:txBody>
      </p:sp>
      <p:sp>
        <p:nvSpPr>
          <p:cNvPr id="75" name="TextBox 74"/>
          <p:cNvSpPr txBox="1"/>
          <p:nvPr/>
        </p:nvSpPr>
        <p:spPr>
          <a:xfrm>
            <a:off x="5741898" y="5267191"/>
            <a:ext cx="6017170" cy="954107"/>
          </a:xfrm>
          <a:prstGeom prst="rect">
            <a:avLst/>
          </a:prstGeom>
          <a:noFill/>
        </p:spPr>
        <p:txBody>
          <a:bodyPr wrap="square" rtlCol="0">
            <a:spAutoFit/>
          </a:bodyPr>
          <a:lstStyle/>
          <a:p>
            <a:pPr marL="285750" indent="-285750">
              <a:buFont typeface="Wingdings" panose="05000000000000000000" pitchFamily="2" charset="2"/>
              <a:buChar char="§"/>
            </a:pPr>
            <a:r>
              <a:rPr lang="en-US" sz="1400" i="1" dirty="0" smtClean="0">
                <a:solidFill>
                  <a:schemeClr val="bg1"/>
                </a:solidFill>
              </a:rPr>
              <a:t>Professional courses for </a:t>
            </a:r>
            <a:r>
              <a:rPr lang="en-US" sz="1400" b="1" i="1" dirty="0" smtClean="0">
                <a:solidFill>
                  <a:schemeClr val="bg1"/>
                </a:solidFill>
              </a:rPr>
              <a:t>industry, academia and public sector</a:t>
            </a:r>
          </a:p>
          <a:p>
            <a:pPr marL="285750" indent="-285750">
              <a:buFont typeface="Wingdings" panose="05000000000000000000" pitchFamily="2" charset="2"/>
              <a:buChar char="§"/>
            </a:pPr>
            <a:r>
              <a:rPr lang="en-US" sz="1400" i="1" dirty="0" smtClean="0">
                <a:solidFill>
                  <a:schemeClr val="bg1"/>
                </a:solidFill>
              </a:rPr>
              <a:t>Technology-centric </a:t>
            </a:r>
            <a:r>
              <a:rPr lang="en-US" sz="1400" i="1" dirty="0">
                <a:solidFill>
                  <a:schemeClr val="bg1"/>
                </a:solidFill>
              </a:rPr>
              <a:t>(HPC, Python, PP, DL, Edge </a:t>
            </a:r>
            <a:r>
              <a:rPr lang="en-US" sz="1400" i="1" dirty="0" err="1">
                <a:solidFill>
                  <a:schemeClr val="bg1"/>
                </a:solidFill>
              </a:rPr>
              <a:t>IoT</a:t>
            </a:r>
            <a:r>
              <a:rPr lang="en-US" sz="1400" i="1" dirty="0">
                <a:solidFill>
                  <a:schemeClr val="bg1"/>
                </a:solidFill>
              </a:rPr>
              <a:t>, NLP…) training </a:t>
            </a:r>
            <a:r>
              <a:rPr lang="en-US" sz="1400" i="1" dirty="0" smtClean="0">
                <a:solidFill>
                  <a:schemeClr val="bg1"/>
                </a:solidFill>
              </a:rPr>
              <a:t>portfolio</a:t>
            </a:r>
          </a:p>
          <a:p>
            <a:pPr marL="285750" indent="-285750">
              <a:buFont typeface="Wingdings" panose="05000000000000000000" pitchFamily="2" charset="2"/>
              <a:buChar char="§"/>
            </a:pPr>
            <a:r>
              <a:rPr lang="en-US" sz="1400" i="1" dirty="0" smtClean="0">
                <a:solidFill>
                  <a:schemeClr val="bg1"/>
                </a:solidFill>
              </a:rPr>
              <a:t>Industry-oriented </a:t>
            </a:r>
            <a:r>
              <a:rPr lang="en-US" sz="1400" i="1" dirty="0">
                <a:solidFill>
                  <a:schemeClr val="bg1"/>
                </a:solidFill>
              </a:rPr>
              <a:t>(S3: energy, health, agriculture) workshops &amp; courses</a:t>
            </a:r>
          </a:p>
          <a:p>
            <a:pPr marL="285750" indent="-285750">
              <a:buFont typeface="Arial" panose="020B0604020202020204" pitchFamily="34" charset="0"/>
              <a:buChar char="•"/>
            </a:pPr>
            <a:endParaRPr lang="en-US" sz="1400" b="1" i="1" dirty="0">
              <a:solidFill>
                <a:schemeClr val="bg1"/>
              </a:solidFill>
            </a:endParaRPr>
          </a:p>
        </p:txBody>
      </p:sp>
      <p:pic>
        <p:nvPicPr>
          <p:cNvPr id="8194" name="Picture 2" descr="https://eurocc.udg.edu.me/wp-content/uploads/2024/05/df0c52c62f113401bbd18d28595351dc534cc86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836" y="2130056"/>
            <a:ext cx="1772936" cy="1005840"/>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pic>
        <p:nvPicPr>
          <p:cNvPr id="70" name="Picture 8" descr="https://eurocc.udg.edu.me/wp-content/uploads/2022/06/FIST_EN-1024x5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06"/>
          <a:stretch/>
        </p:blipFill>
        <p:spPr bwMode="auto">
          <a:xfrm>
            <a:off x="24160" y="2756243"/>
            <a:ext cx="1680635" cy="1005840"/>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5"/>
          <a:stretch>
            <a:fillRect/>
          </a:stretch>
        </p:blipFill>
        <p:spPr>
          <a:xfrm>
            <a:off x="894090" y="2091752"/>
            <a:ext cx="1800359" cy="1005840"/>
          </a:xfrm>
          <a:prstGeom prst="rect">
            <a:avLst/>
          </a:prstGeom>
          <a:noFill/>
          <a:ln w="38100">
            <a:solidFill>
              <a:srgbClr val="B8860B"/>
            </a:solidFill>
          </a:ln>
        </p:spPr>
      </p:pic>
      <p:sp>
        <p:nvSpPr>
          <p:cNvPr id="34" name="TextBox 33"/>
          <p:cNvSpPr txBox="1"/>
          <p:nvPr/>
        </p:nvSpPr>
        <p:spPr>
          <a:xfrm>
            <a:off x="7115298" y="1627086"/>
            <a:ext cx="1787024" cy="338554"/>
          </a:xfrm>
          <a:prstGeom prst="rect">
            <a:avLst/>
          </a:prstGeom>
          <a:noFill/>
        </p:spPr>
        <p:txBody>
          <a:bodyPr wrap="square" rtlCol="0">
            <a:spAutoFit/>
          </a:bodyPr>
          <a:lstStyle>
            <a:defPPr>
              <a:defRPr lang="en-US"/>
            </a:defPPr>
            <a:lvl1pPr>
              <a:defRPr sz="1600" b="1">
                <a:solidFill>
                  <a:srgbClr val="B8860B"/>
                </a:solidFill>
              </a:defRPr>
            </a:lvl1pPr>
          </a:lstStyle>
          <a:p>
            <a:r>
              <a:rPr lang="en-US" dirty="0" smtClean="0"/>
              <a:t>Invited Lectures</a:t>
            </a:r>
            <a:endParaRPr lang="en-US" dirty="0"/>
          </a:p>
        </p:txBody>
      </p:sp>
      <p:pic>
        <p:nvPicPr>
          <p:cNvPr id="35" name="Picture 8" descr="https://eurocc.udg.edu.me/wp-content/uploads/2022/07/ANSO_IOT_AI_Traiing_UDG-1024x57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7671" y="2589948"/>
            <a:ext cx="1744165" cy="1102857"/>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9383920" y="1782099"/>
            <a:ext cx="2613792" cy="338554"/>
          </a:xfrm>
          <a:prstGeom prst="rect">
            <a:avLst/>
          </a:prstGeom>
          <a:noFill/>
        </p:spPr>
        <p:txBody>
          <a:bodyPr wrap="square" rtlCol="0">
            <a:spAutoFit/>
          </a:bodyPr>
          <a:lstStyle/>
          <a:p>
            <a:r>
              <a:rPr lang="en-GB" sz="1600" b="1" dirty="0">
                <a:solidFill>
                  <a:srgbClr val="B8860B"/>
                </a:solidFill>
              </a:rPr>
              <a:t>HPC/AI @ IT IEEE conference</a:t>
            </a:r>
            <a:endParaRPr lang="en-US" sz="1600" b="1" dirty="0">
              <a:solidFill>
                <a:srgbClr val="B8860B"/>
              </a:solidFill>
            </a:endParaRPr>
          </a:p>
        </p:txBody>
      </p:sp>
      <p:pic>
        <p:nvPicPr>
          <p:cNvPr id="41" name="Picture 40"/>
          <p:cNvPicPr>
            <a:picLocks noChangeAspect="1"/>
          </p:cNvPicPr>
          <p:nvPr/>
        </p:nvPicPr>
        <p:blipFill>
          <a:blip r:embed="rId7"/>
          <a:stretch>
            <a:fillRect/>
          </a:stretch>
        </p:blipFill>
        <p:spPr>
          <a:xfrm>
            <a:off x="10081446" y="2214665"/>
            <a:ext cx="1926342" cy="1084802"/>
          </a:xfrm>
          <a:prstGeom prst="rect">
            <a:avLst/>
          </a:prstGeom>
          <a:noFill/>
          <a:ln w="38100">
            <a:solidFill>
              <a:srgbClr val="B8860B"/>
            </a:solidFill>
          </a:ln>
        </p:spPr>
      </p:pic>
      <p:pic>
        <p:nvPicPr>
          <p:cNvPr id="42" name="Picture 4" descr="https://eurocc.udg.edu.me/wp-content/uploads/2023/10/qc2-1024x57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6985" y="2062578"/>
            <a:ext cx="1878356" cy="1054739"/>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9"/>
          <a:stretch>
            <a:fillRect/>
          </a:stretch>
        </p:blipFill>
        <p:spPr>
          <a:xfrm>
            <a:off x="10211389" y="3883075"/>
            <a:ext cx="1786323" cy="1005840"/>
          </a:xfrm>
          <a:prstGeom prst="rect">
            <a:avLst/>
          </a:prstGeom>
          <a:noFill/>
          <a:ln w="38100">
            <a:solidFill>
              <a:srgbClr val="B8860B"/>
            </a:solidFill>
          </a:ln>
        </p:spPr>
      </p:pic>
      <p:sp>
        <p:nvSpPr>
          <p:cNvPr id="7" name="TextBox 6"/>
          <p:cNvSpPr txBox="1"/>
          <p:nvPr/>
        </p:nvSpPr>
        <p:spPr>
          <a:xfrm>
            <a:off x="24160" y="6116324"/>
            <a:ext cx="2224877" cy="400110"/>
          </a:xfrm>
          <a:prstGeom prst="rect">
            <a:avLst/>
          </a:prstGeom>
          <a:noFill/>
        </p:spPr>
        <p:txBody>
          <a:bodyPr wrap="square" rtlCol="0">
            <a:spAutoFit/>
          </a:bodyPr>
          <a:lstStyle/>
          <a:p>
            <a:r>
              <a:rPr lang="en-US" sz="2000" dirty="0" smtClean="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rPr>
              <a:t>Collaboration</a:t>
            </a:r>
            <a:endParaRPr lang="en-US" sz="20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endParaRPr>
          </a:p>
        </p:txBody>
      </p:sp>
      <p:grpSp>
        <p:nvGrpSpPr>
          <p:cNvPr id="9" name="Group 8"/>
          <p:cNvGrpSpPr/>
          <p:nvPr/>
        </p:nvGrpSpPr>
        <p:grpSpPr>
          <a:xfrm>
            <a:off x="2032749" y="6034173"/>
            <a:ext cx="3851243" cy="548640"/>
            <a:chOff x="1853936" y="6107366"/>
            <a:chExt cx="3851243" cy="548640"/>
          </a:xfrm>
        </p:grpSpPr>
        <p:sp>
          <p:nvSpPr>
            <p:cNvPr id="47" name="Oval 46"/>
            <p:cNvSpPr/>
            <p:nvPr/>
          </p:nvSpPr>
          <p:spPr>
            <a:xfrm>
              <a:off x="5156539" y="6107366"/>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CIGRE</a:t>
              </a:r>
              <a:endParaRPr lang="en-US" sz="1200" dirty="0"/>
            </a:p>
          </p:txBody>
        </p:sp>
        <p:sp>
          <p:nvSpPr>
            <p:cNvPr id="43" name="Oval 42"/>
            <p:cNvSpPr/>
            <p:nvPr/>
          </p:nvSpPr>
          <p:spPr>
            <a:xfrm>
              <a:off x="4700271" y="6107366"/>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CANU</a:t>
              </a:r>
              <a:endParaRPr lang="en-US" sz="1200" dirty="0"/>
            </a:p>
          </p:txBody>
        </p:sp>
        <p:sp>
          <p:nvSpPr>
            <p:cNvPr id="24" name="Oval 23"/>
            <p:cNvSpPr/>
            <p:nvPr/>
          </p:nvSpPr>
          <p:spPr>
            <a:xfrm>
              <a:off x="4244005" y="6107366"/>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IFM</a:t>
              </a:r>
              <a:endParaRPr lang="en-US" sz="1200" dirty="0"/>
            </a:p>
          </p:txBody>
        </p:sp>
        <p:sp>
          <p:nvSpPr>
            <p:cNvPr id="25" name="Oval 24"/>
            <p:cNvSpPr/>
            <p:nvPr/>
          </p:nvSpPr>
          <p:spPr>
            <a:xfrm>
              <a:off x="3755359" y="6107366"/>
              <a:ext cx="58102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ANSO</a:t>
              </a:r>
              <a:endParaRPr lang="en-US" sz="1200" dirty="0"/>
            </a:p>
          </p:txBody>
        </p:sp>
        <p:sp>
          <p:nvSpPr>
            <p:cNvPr id="26" name="Oval 25"/>
            <p:cNvSpPr/>
            <p:nvPr/>
          </p:nvSpPr>
          <p:spPr>
            <a:xfrm>
              <a:off x="3279308" y="6107366"/>
              <a:ext cx="568425"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dirty="0"/>
                <a:t>FON UB</a:t>
              </a:r>
            </a:p>
          </p:txBody>
        </p:sp>
        <p:sp>
          <p:nvSpPr>
            <p:cNvPr id="27" name="Oval 26"/>
            <p:cNvSpPr/>
            <p:nvPr/>
          </p:nvSpPr>
          <p:spPr>
            <a:xfrm>
              <a:off x="2823042" y="6107366"/>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r-Latn-ME" sz="1200" dirty="0" smtClean="0"/>
                <a:t>PMF</a:t>
              </a:r>
            </a:p>
            <a:p>
              <a:pPr algn="ctr"/>
              <a:r>
                <a:rPr lang="sr-Latn-ME" sz="1200" dirty="0" smtClean="0"/>
                <a:t>UCG</a:t>
              </a:r>
              <a:endParaRPr lang="en-US" sz="1200" dirty="0"/>
            </a:p>
          </p:txBody>
        </p:sp>
        <p:sp>
          <p:nvSpPr>
            <p:cNvPr id="28" name="Oval 27"/>
            <p:cNvSpPr/>
            <p:nvPr/>
          </p:nvSpPr>
          <p:spPr>
            <a:xfrm>
              <a:off x="2366776" y="6107366"/>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ETF</a:t>
              </a:r>
            </a:p>
            <a:p>
              <a:pPr algn="ctr"/>
              <a:r>
                <a:rPr lang="en-US" sz="1200" dirty="0" smtClean="0"/>
                <a:t>UCG</a:t>
              </a:r>
              <a:endParaRPr lang="en-US" sz="1200" dirty="0"/>
            </a:p>
          </p:txBody>
        </p:sp>
        <p:sp>
          <p:nvSpPr>
            <p:cNvPr id="72" name="Oval 71"/>
            <p:cNvSpPr/>
            <p:nvPr/>
          </p:nvSpPr>
          <p:spPr>
            <a:xfrm>
              <a:off x="1853936" y="6107366"/>
              <a:ext cx="605214"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FIST</a:t>
              </a:r>
            </a:p>
            <a:p>
              <a:pPr algn="ctr"/>
              <a:r>
                <a:rPr lang="en-US" sz="1200" dirty="0" smtClean="0"/>
                <a:t>UDG</a:t>
              </a:r>
              <a:endParaRPr lang="en-US" sz="1200" dirty="0"/>
            </a:p>
          </p:txBody>
        </p:sp>
      </p:grpSp>
      <p:grpSp>
        <p:nvGrpSpPr>
          <p:cNvPr id="8" name="Group 7"/>
          <p:cNvGrpSpPr/>
          <p:nvPr/>
        </p:nvGrpSpPr>
        <p:grpSpPr>
          <a:xfrm>
            <a:off x="6327608" y="6034173"/>
            <a:ext cx="5050471" cy="548640"/>
            <a:chOff x="6327608" y="6034173"/>
            <a:chExt cx="5050471" cy="548640"/>
          </a:xfrm>
        </p:grpSpPr>
        <p:sp>
          <p:nvSpPr>
            <p:cNvPr id="44" name="Oval 43"/>
            <p:cNvSpPr/>
            <p:nvPr/>
          </p:nvSpPr>
          <p:spPr>
            <a:xfrm>
              <a:off x="10829439"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SRB</a:t>
              </a:r>
              <a:endParaRPr lang="en-US" sz="1200" dirty="0"/>
            </a:p>
          </p:txBody>
        </p:sp>
        <p:sp>
          <p:nvSpPr>
            <p:cNvPr id="29" name="Oval 28"/>
            <p:cNvSpPr/>
            <p:nvPr/>
          </p:nvSpPr>
          <p:spPr>
            <a:xfrm>
              <a:off x="10361976"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NMK</a:t>
              </a:r>
              <a:endParaRPr lang="en-US" sz="1200" dirty="0"/>
            </a:p>
          </p:txBody>
        </p:sp>
        <p:sp>
          <p:nvSpPr>
            <p:cNvPr id="30" name="Oval 29"/>
            <p:cNvSpPr/>
            <p:nvPr/>
          </p:nvSpPr>
          <p:spPr>
            <a:xfrm>
              <a:off x="8974148"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RO</a:t>
              </a:r>
              <a:endParaRPr lang="en-US" sz="1200" dirty="0"/>
            </a:p>
          </p:txBody>
        </p:sp>
        <p:sp>
          <p:nvSpPr>
            <p:cNvPr id="31" name="Oval 30"/>
            <p:cNvSpPr/>
            <p:nvPr/>
          </p:nvSpPr>
          <p:spPr>
            <a:xfrm>
              <a:off x="9911152"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TR</a:t>
              </a:r>
              <a:endParaRPr lang="en-US" sz="1200" dirty="0"/>
            </a:p>
          </p:txBody>
        </p:sp>
        <p:sp>
          <p:nvSpPr>
            <p:cNvPr id="32" name="Oval 31"/>
            <p:cNvSpPr/>
            <p:nvPr/>
          </p:nvSpPr>
          <p:spPr>
            <a:xfrm>
              <a:off x="9455643"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SLO</a:t>
              </a:r>
              <a:endParaRPr lang="en-US" sz="1200" dirty="0"/>
            </a:p>
          </p:txBody>
        </p:sp>
        <p:sp>
          <p:nvSpPr>
            <p:cNvPr id="33" name="Oval 32"/>
            <p:cNvSpPr/>
            <p:nvPr/>
          </p:nvSpPr>
          <p:spPr>
            <a:xfrm>
              <a:off x="8545931"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 CY</a:t>
              </a:r>
              <a:endParaRPr lang="en-US" sz="1200" dirty="0"/>
            </a:p>
          </p:txBody>
        </p:sp>
        <p:sp>
          <p:nvSpPr>
            <p:cNvPr id="22" name="Oval 21"/>
            <p:cNvSpPr/>
            <p:nvPr/>
          </p:nvSpPr>
          <p:spPr>
            <a:xfrm>
              <a:off x="8108353"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SWE</a:t>
              </a:r>
              <a:endParaRPr lang="en-US" sz="1200" dirty="0"/>
            </a:p>
          </p:txBody>
        </p:sp>
        <p:sp>
          <p:nvSpPr>
            <p:cNvPr id="21" name="Oval 20"/>
            <p:cNvSpPr/>
            <p:nvPr/>
          </p:nvSpPr>
          <p:spPr>
            <a:xfrm>
              <a:off x="7664801"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AT</a:t>
              </a:r>
              <a:endParaRPr lang="en-US" sz="1200" dirty="0"/>
            </a:p>
          </p:txBody>
        </p:sp>
        <p:sp>
          <p:nvSpPr>
            <p:cNvPr id="66" name="Oval 65"/>
            <p:cNvSpPr/>
            <p:nvPr/>
          </p:nvSpPr>
          <p:spPr>
            <a:xfrm>
              <a:off x="7227213"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smtClean="0"/>
                <a:t>ESP</a:t>
              </a:r>
              <a:endParaRPr lang="en-US" sz="1200" dirty="0"/>
            </a:p>
          </p:txBody>
        </p:sp>
        <p:sp>
          <p:nvSpPr>
            <p:cNvPr id="68" name="Oval 67"/>
            <p:cNvSpPr/>
            <p:nvPr/>
          </p:nvSpPr>
          <p:spPr>
            <a:xfrm>
              <a:off x="6783674"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 DE</a:t>
              </a:r>
              <a:endParaRPr lang="en-US" sz="1200" dirty="0"/>
            </a:p>
          </p:txBody>
        </p:sp>
        <p:sp>
          <p:nvSpPr>
            <p:cNvPr id="67" name="Oval 66"/>
            <p:cNvSpPr/>
            <p:nvPr/>
          </p:nvSpPr>
          <p:spPr>
            <a:xfrm>
              <a:off x="6327608" y="6034173"/>
              <a:ext cx="548640" cy="548640"/>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NCCMNE</a:t>
              </a:r>
              <a:endParaRPr lang="en-US" sz="1200" dirty="0"/>
            </a:p>
          </p:txBody>
        </p:sp>
      </p:grpSp>
      <p:pic>
        <p:nvPicPr>
          <p:cNvPr id="64" name="Picture 63"/>
          <p:cNvPicPr>
            <a:picLocks noChangeAspect="1"/>
          </p:cNvPicPr>
          <p:nvPr/>
        </p:nvPicPr>
        <p:blipFill>
          <a:blip r:embed="rId10"/>
          <a:stretch>
            <a:fillRect/>
          </a:stretch>
        </p:blipFill>
        <p:spPr>
          <a:xfrm>
            <a:off x="798184" y="3304454"/>
            <a:ext cx="1842687" cy="1005840"/>
          </a:xfrm>
          <a:prstGeom prst="rect">
            <a:avLst/>
          </a:prstGeom>
          <a:noFill/>
          <a:ln w="38100">
            <a:solidFill>
              <a:srgbClr val="B8860B"/>
            </a:solidFill>
          </a:ln>
        </p:spPr>
      </p:pic>
      <p:pic>
        <p:nvPicPr>
          <p:cNvPr id="65" name="Picture 2" descr="https://eurocc.udg.edu.me/wp-content/uploads/2022/11/1-1024x57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6384"/>
          <a:stretch/>
        </p:blipFill>
        <p:spPr bwMode="auto">
          <a:xfrm>
            <a:off x="129723" y="4175300"/>
            <a:ext cx="1668018" cy="1005840"/>
          </a:xfrm>
          <a:prstGeom prst="rect">
            <a:avLst/>
          </a:prstGeom>
          <a:noFill/>
          <a:ln w="38100">
            <a:solidFill>
              <a:srgbClr val="B8860B"/>
            </a:solidFill>
          </a:ln>
        </p:spPr>
      </p:pic>
      <p:pic>
        <p:nvPicPr>
          <p:cNvPr id="1026" name="Picture 2" descr="https://eurocc.udg.edu.me/wp-content/uploads/2024/09/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5007" y="3322492"/>
            <a:ext cx="1343302" cy="1343302"/>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pic>
        <p:nvPicPr>
          <p:cNvPr id="1030" name="Picture 6" descr="https://eurocc.udg.edu.me/wp-content/uploads/2024/10/Slide1-1-1024x57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99511" y="3722430"/>
            <a:ext cx="1944196" cy="1093610"/>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pic>
        <p:nvPicPr>
          <p:cNvPr id="1028" name="Picture 4" descr="https://eurocc.udg.edu.me/wp-content/uploads/2024/10/1727354151204-768x768-1.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38816" y="3101710"/>
            <a:ext cx="1322533" cy="1322533"/>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5"/>
          <a:stretch>
            <a:fillRect/>
          </a:stretch>
        </p:blipFill>
        <p:spPr>
          <a:xfrm>
            <a:off x="3397196" y="3977166"/>
            <a:ext cx="1747193" cy="984385"/>
          </a:xfrm>
          <a:prstGeom prst="rect">
            <a:avLst/>
          </a:prstGeom>
          <a:noFill/>
          <a:ln w="38100">
            <a:solidFill>
              <a:srgbClr val="B8860B"/>
            </a:solidFill>
          </a:ln>
        </p:spPr>
      </p:pic>
      <p:pic>
        <p:nvPicPr>
          <p:cNvPr id="53" name="Picture 10" descr="https://eurocc.udg.edu.me/wp-content/uploads/2025/02/poste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45744" y="2809257"/>
            <a:ext cx="1126346" cy="1572763"/>
          </a:xfrm>
          <a:prstGeom prst="rect">
            <a:avLst/>
          </a:prstGeom>
          <a:noFill/>
          <a:ln w="38100">
            <a:solidFill>
              <a:srgbClr val="B8860B"/>
            </a:solidFill>
          </a:ln>
          <a:extLst>
            <a:ext uri="{909E8E84-426E-40DD-AFC4-6F175D3DCCD1}">
              <a14:hiddenFill xmlns:a14="http://schemas.microsoft.com/office/drawing/2010/main">
                <a:solidFill>
                  <a:srgbClr val="FFFFFF"/>
                </a:solidFill>
              </a14:hiddenFill>
            </a:ext>
          </a:extLst>
        </p:spPr>
      </p:pic>
      <p:sp>
        <p:nvSpPr>
          <p:cNvPr id="49" name="PlaceHolder 12"/>
          <p:cNvSpPr txBox="1"/>
          <p:nvPr/>
        </p:nvSpPr>
        <p:spPr bwMode="auto">
          <a:xfrm>
            <a:off x="1819440" y="6565965"/>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dirty="0">
                <a:solidFill>
                  <a:schemeClr val="tx1"/>
                </a:solidFill>
                <a:latin typeface="Calibri"/>
                <a:cs typeface="Calibri"/>
              </a:rPr>
              <a:t>https://eurocc.udg.edu.me</a:t>
            </a:r>
            <a:endParaRPr sz="1600" b="0" strike="noStrike" spc="-1" dirty="0">
              <a:solidFill>
                <a:schemeClr val="tx1"/>
              </a:solidFill>
              <a:latin typeface="Calibri"/>
              <a:cs typeface="Calibri"/>
            </a:endParaRPr>
          </a:p>
        </p:txBody>
      </p:sp>
      <p:sp>
        <p:nvSpPr>
          <p:cNvPr id="50" name="Oval 49"/>
          <p:cNvSpPr/>
          <p:nvPr/>
        </p:nvSpPr>
        <p:spPr>
          <a:xfrm>
            <a:off x="11268714" y="6025211"/>
            <a:ext cx="548640" cy="602698"/>
          </a:xfrm>
          <a:prstGeom prst="ellipse">
            <a:avLst/>
          </a:prstGeom>
          <a:solidFill>
            <a:schemeClr val="tx1">
              <a:lumMod val="75000"/>
              <a:lumOff val="25000"/>
            </a:schemeClr>
          </a:solidFill>
          <a:ln w="19050">
            <a:solidFill>
              <a:srgbClr val="B8860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t>NCC</a:t>
            </a:r>
          </a:p>
          <a:p>
            <a:pPr algn="ctr"/>
            <a:r>
              <a:rPr lang="en-US" sz="1200" dirty="0" err="1" smtClean="0"/>
              <a:t>BiH</a:t>
            </a:r>
            <a:endParaRPr lang="en-US" sz="1200" dirty="0"/>
          </a:p>
        </p:txBody>
      </p:sp>
      <p:pic>
        <p:nvPicPr>
          <p:cNvPr id="51" name="Picture 5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
        <p:nvSpPr>
          <p:cNvPr id="54" name="TextBox 53"/>
          <p:cNvSpPr txBox="1"/>
          <p:nvPr/>
        </p:nvSpPr>
        <p:spPr>
          <a:xfrm>
            <a:off x="90341" y="5289559"/>
            <a:ext cx="5793651" cy="738664"/>
          </a:xfrm>
          <a:prstGeom prst="rect">
            <a:avLst/>
          </a:prstGeom>
          <a:noFill/>
        </p:spPr>
        <p:txBody>
          <a:bodyPr wrap="square" rtlCol="0">
            <a:spAutoFit/>
          </a:bodyPr>
          <a:lstStyle/>
          <a:p>
            <a:pPr marL="182880" indent="-182880">
              <a:buFont typeface="Wingdings" panose="05000000000000000000" pitchFamily="2" charset="2"/>
              <a:buChar char="§"/>
            </a:pPr>
            <a:r>
              <a:rPr lang="en-US" sz="1400" i="1" dirty="0" smtClean="0">
                <a:solidFill>
                  <a:schemeClr val="bg1"/>
                </a:solidFill>
              </a:rPr>
              <a:t>The </a:t>
            </a:r>
            <a:r>
              <a:rPr lang="en-US" sz="1400" b="1" i="1" dirty="0" smtClean="0">
                <a:solidFill>
                  <a:schemeClr val="bg1"/>
                </a:solidFill>
              </a:rPr>
              <a:t>first nationally accredited AI Master program </a:t>
            </a:r>
            <a:r>
              <a:rPr lang="en-US" sz="1400" i="1" dirty="0" smtClean="0">
                <a:solidFill>
                  <a:schemeClr val="bg1"/>
                </a:solidFill>
              </a:rPr>
              <a:t>at </a:t>
            </a:r>
            <a:r>
              <a:rPr lang="en-US" sz="1400" b="1" i="1" dirty="0" smtClean="0">
                <a:solidFill>
                  <a:schemeClr val="bg1"/>
                </a:solidFill>
              </a:rPr>
              <a:t>UDG</a:t>
            </a:r>
          </a:p>
          <a:p>
            <a:pPr marL="182880" indent="-182880">
              <a:buFont typeface="Wingdings" panose="05000000000000000000" pitchFamily="2" charset="2"/>
              <a:buChar char="§"/>
            </a:pPr>
            <a:r>
              <a:rPr lang="en-US" sz="1400" b="1" i="1" dirty="0" smtClean="0">
                <a:solidFill>
                  <a:schemeClr val="bg1"/>
                </a:solidFill>
              </a:rPr>
              <a:t> </a:t>
            </a:r>
            <a:r>
              <a:rPr lang="en-US" sz="1400" i="1" dirty="0" smtClean="0">
                <a:solidFill>
                  <a:schemeClr val="bg1"/>
                </a:solidFill>
              </a:rPr>
              <a:t>Many courses related to AI/ML</a:t>
            </a:r>
            <a:r>
              <a:rPr lang="en-US" sz="1400" i="1" dirty="0">
                <a:solidFill>
                  <a:schemeClr val="bg1"/>
                </a:solidFill>
              </a:rPr>
              <a:t>, </a:t>
            </a:r>
            <a:r>
              <a:rPr lang="en-US" sz="1400" i="1" dirty="0" smtClean="0">
                <a:solidFill>
                  <a:schemeClr val="bg1"/>
                </a:solidFill>
              </a:rPr>
              <a:t>parallel programming, parallel </a:t>
            </a:r>
            <a:r>
              <a:rPr lang="en-US" sz="1400" i="1" dirty="0">
                <a:solidFill>
                  <a:schemeClr val="bg1"/>
                </a:solidFill>
              </a:rPr>
              <a:t>and distributed </a:t>
            </a:r>
            <a:r>
              <a:rPr lang="en-US" sz="1400" i="1" dirty="0" smtClean="0">
                <a:solidFill>
                  <a:schemeClr val="bg1"/>
                </a:solidFill>
              </a:rPr>
              <a:t>systems at </a:t>
            </a:r>
            <a:r>
              <a:rPr lang="en-US" sz="1400" i="1" dirty="0" err="1" smtClean="0">
                <a:solidFill>
                  <a:schemeClr val="bg1"/>
                </a:solidFill>
              </a:rPr>
              <a:t>UoM</a:t>
            </a:r>
            <a:endParaRPr lang="en-US" sz="1400" b="1" i="1" dirty="0" smtClean="0">
              <a:solidFill>
                <a:schemeClr val="bg1"/>
              </a:solidFill>
            </a:endParaRPr>
          </a:p>
        </p:txBody>
      </p:sp>
    </p:spTree>
    <p:extLst>
      <p:ext uri="{BB962C8B-B14F-4D97-AF65-F5344CB8AC3E}">
        <p14:creationId xmlns:p14="http://schemas.microsoft.com/office/powerpoint/2010/main" val="2653346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Box 6"/>
          <p:cNvSpPr txBox="1"/>
          <p:nvPr/>
        </p:nvSpPr>
        <p:spPr bwMode="auto">
          <a:xfrm>
            <a:off x="1783532" y="5982885"/>
            <a:ext cx="3009657" cy="307777"/>
          </a:xfrm>
          <a:prstGeom prst="rect">
            <a:avLst/>
          </a:prstGeom>
          <a:noFill/>
        </p:spPr>
        <p:txBody>
          <a:bodyPr wrap="square" rtlCol="0">
            <a:spAutoFit/>
          </a:bodyPr>
          <a:lstStyle/>
          <a:p>
            <a:pPr algn="ctr">
              <a:defRPr/>
            </a:pPr>
            <a:r>
              <a:rPr lang="en-US" sz="1400" b="1">
                <a:cs typeface="Arial"/>
              </a:rPr>
              <a:t>PRECISE WEATHER PREDICTION</a:t>
            </a:r>
            <a:endParaRPr sz="1400"/>
          </a:p>
        </p:txBody>
      </p:sp>
      <p:sp>
        <p:nvSpPr>
          <p:cNvPr id="8" name="TextBox 7"/>
          <p:cNvSpPr txBox="1"/>
          <p:nvPr/>
        </p:nvSpPr>
        <p:spPr bwMode="auto">
          <a:xfrm>
            <a:off x="6771036" y="3541778"/>
            <a:ext cx="3713964" cy="523220"/>
          </a:xfrm>
          <a:prstGeom prst="rect">
            <a:avLst/>
          </a:prstGeom>
          <a:noFill/>
        </p:spPr>
        <p:txBody>
          <a:bodyPr wrap="square" rtlCol="0">
            <a:spAutoFit/>
          </a:bodyPr>
          <a:lstStyle/>
          <a:p>
            <a:pPr algn="ctr">
              <a:defRPr/>
            </a:pPr>
            <a:r>
              <a:rPr lang="en-US" sz="1400" b="1" dirty="0">
                <a:cs typeface="Arial"/>
              </a:rPr>
              <a:t>FORECASTING DAY-AHEAD ELECTRICITY METRICS WITH HPC/ML</a:t>
            </a:r>
            <a:endParaRPr sz="1400" dirty="0"/>
          </a:p>
        </p:txBody>
      </p:sp>
      <p:pic>
        <p:nvPicPr>
          <p:cNvPr id="9" name="Picture 8"/>
          <p:cNvPicPr>
            <a:picLocks noChangeAspect="1"/>
          </p:cNvPicPr>
          <p:nvPr/>
        </p:nvPicPr>
        <p:blipFill>
          <a:blip r:embed="rId3"/>
          <a:srcRect l="7390"/>
          <a:stretch/>
        </p:blipFill>
        <p:spPr bwMode="auto">
          <a:xfrm>
            <a:off x="6505633" y="1430597"/>
            <a:ext cx="3915853" cy="2091802"/>
          </a:xfrm>
          <a:prstGeom prst="rect">
            <a:avLst/>
          </a:prstGeom>
          <a:ln>
            <a:no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stretch/>
        </p:blipFill>
        <p:spPr bwMode="auto">
          <a:xfrm>
            <a:off x="1071995" y="1454405"/>
            <a:ext cx="4070145" cy="2067994"/>
          </a:xfrm>
          <a:prstGeom prst="rect">
            <a:avLst/>
          </a:prstGeom>
          <a:ln>
            <a:noFill/>
          </a:ln>
          <a:effectLst>
            <a:outerShdw blurRad="50800" dist="38100" dir="2700000" algn="tl" rotWithShape="0">
              <a:prstClr val="black">
                <a:alpha val="40000"/>
              </a:prstClr>
            </a:outerShdw>
          </a:effectLst>
        </p:spPr>
      </p:pic>
      <p:sp>
        <p:nvSpPr>
          <p:cNvPr id="14" name="TextBox 13"/>
          <p:cNvSpPr txBox="1"/>
          <p:nvPr/>
        </p:nvSpPr>
        <p:spPr bwMode="auto">
          <a:xfrm>
            <a:off x="913588" y="3590503"/>
            <a:ext cx="4228552" cy="307777"/>
          </a:xfrm>
          <a:prstGeom prst="rect">
            <a:avLst/>
          </a:prstGeom>
          <a:noFill/>
        </p:spPr>
        <p:txBody>
          <a:bodyPr wrap="square" rtlCol="0">
            <a:spAutoFit/>
          </a:bodyPr>
          <a:lstStyle/>
          <a:p>
            <a:pPr algn="ctr">
              <a:defRPr/>
            </a:pPr>
            <a:r>
              <a:rPr lang="en-US" sz="1400" b="1" dirty="0">
                <a:cs typeface="Arial"/>
              </a:rPr>
              <a:t>AI/ML COMPUTER VISION FOR POULTRY FARMS</a:t>
            </a:r>
            <a:endParaRPr sz="1400" dirty="0"/>
          </a:p>
        </p:txBody>
      </p:sp>
      <p:pic>
        <p:nvPicPr>
          <p:cNvPr id="15" name="Picture 14"/>
          <p:cNvPicPr>
            <a:picLocks noChangeAspect="1"/>
          </p:cNvPicPr>
          <p:nvPr/>
        </p:nvPicPr>
        <p:blipFill>
          <a:blip r:embed="rId5"/>
          <a:stretch/>
        </p:blipFill>
        <p:spPr bwMode="auto">
          <a:xfrm>
            <a:off x="1600468" y="4147356"/>
            <a:ext cx="3541672" cy="1787394"/>
          </a:xfrm>
          <a:prstGeom prst="rect">
            <a:avLst/>
          </a:prstGeom>
          <a:ln>
            <a:noFill/>
          </a:ln>
          <a:effectLst>
            <a:outerShdw blurRad="50800" dist="38100" dir="2700000" algn="tl" rotWithShape="0">
              <a:prstClr val="black">
                <a:alpha val="40000"/>
              </a:prstClr>
            </a:outerShdw>
          </a:effectLst>
        </p:spPr>
      </p:pic>
      <p:sp>
        <p:nvSpPr>
          <p:cNvPr id="26" name="Titel 1"/>
          <p:cNvSpPr txBox="1"/>
          <p:nvPr/>
        </p:nvSpPr>
        <p:spPr bwMode="auto">
          <a:xfrm>
            <a:off x="371157" y="79131"/>
            <a:ext cx="10515600" cy="1181616"/>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r>
              <a:rPr lang="en-US" sz="3600" dirty="0">
                <a:solidFill>
                  <a:schemeClr val="tx1"/>
                </a:solidFill>
                <a:latin typeface="Calibri"/>
                <a:cs typeface="Calibri"/>
              </a:rPr>
              <a:t/>
            </a:r>
            <a:br>
              <a:rPr lang="en-US" sz="3600" dirty="0">
                <a:solidFill>
                  <a:schemeClr val="tx1"/>
                </a:solidFill>
                <a:latin typeface="Calibri"/>
                <a:cs typeface="Calibri"/>
              </a:rPr>
            </a:br>
            <a:r>
              <a:rPr lang="en-US" sz="3600" dirty="0">
                <a:solidFill>
                  <a:schemeClr val="tx1"/>
                </a:solidFill>
                <a:latin typeface="Calibri"/>
                <a:cs typeface="Calibri"/>
              </a:rPr>
              <a:t>Success Stories in Montenegro</a:t>
            </a:r>
            <a:endParaRPr dirty="0"/>
          </a:p>
          <a:p>
            <a:pPr>
              <a:lnSpc>
                <a:spcPct val="100000"/>
              </a:lnSpc>
              <a:defRPr/>
            </a:pPr>
            <a:endParaRPr lang="en-GB" sz="2400" i="1" dirty="0">
              <a:solidFill>
                <a:schemeClr val="tx1"/>
              </a:solidFill>
              <a:latin typeface="Calibri"/>
              <a:cs typeface="Calibri"/>
            </a:endParaRPr>
          </a:p>
        </p:txBody>
      </p:sp>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rgbClr val="FFFFFF"/>
                </a:solidFill>
                <a:latin typeface="Calibri"/>
              </a:rPr>
              <a:t>https://eurocc.udg.edu.me/success-stories/</a:t>
            </a:r>
            <a:endParaRPr lang="sr-Latn-ME" sz="1600" b="0" strike="noStrike" spc="-1">
              <a:latin typeface="Arial"/>
            </a:endParaRPr>
          </a:p>
        </p:txBody>
      </p:sp>
      <p:pic>
        <p:nvPicPr>
          <p:cNvPr id="3074" name="Picture 2" descr="https://eurocc.udg.edu.me/wp-content/uploads/2024/09/medhpc.jpg"/>
          <p:cNvPicPr>
            <a:picLocks noChangeAspect="1" noChangeArrowheads="1"/>
          </p:cNvPicPr>
          <p:nvPr/>
        </p:nvPicPr>
        <p:blipFill>
          <a:blip r:embed="rId6"/>
          <a:stretch/>
        </p:blipFill>
        <p:spPr bwMode="auto">
          <a:xfrm>
            <a:off x="6766318" y="4156607"/>
            <a:ext cx="3224748" cy="1813920"/>
          </a:xfrm>
          <a:prstGeom prst="rect">
            <a:avLst/>
          </a:prstGeom>
          <a:noFill/>
          <a:effectLst>
            <a:outerShdw blurRad="50800" dist="38100" dir="2700000" algn="tl" rotWithShape="0">
              <a:prstClr val="black">
                <a:alpha val="40000"/>
              </a:prstClr>
            </a:outerShdw>
          </a:effectLst>
        </p:spPr>
      </p:pic>
      <p:sp>
        <p:nvSpPr>
          <p:cNvPr id="2" name="Rectangle 1"/>
          <p:cNvSpPr/>
          <p:nvPr/>
        </p:nvSpPr>
        <p:spPr bwMode="auto">
          <a:xfrm>
            <a:off x="7106417" y="5988167"/>
            <a:ext cx="2491388" cy="461665"/>
          </a:xfrm>
          <a:prstGeom prst="rect">
            <a:avLst/>
          </a:prstGeom>
        </p:spPr>
        <p:txBody>
          <a:bodyPr wrap="none">
            <a:spAutoFit/>
          </a:bodyPr>
          <a:lstStyle/>
          <a:p>
            <a:pPr algn="ctr">
              <a:defRPr/>
            </a:pPr>
            <a:r>
              <a:rPr lang="en-US" sz="1200" b="1" cap="all" dirty="0">
                <a:solidFill>
                  <a:srgbClr val="222222"/>
                </a:solidFill>
                <a:latin typeface="Libre Franklin"/>
              </a:rPr>
              <a:t>Medical </a:t>
            </a:r>
            <a:r>
              <a:rPr lang="en-US" sz="1200" b="1" cap="all" dirty="0" smtClean="0">
                <a:solidFill>
                  <a:srgbClr val="222222"/>
                </a:solidFill>
                <a:latin typeface="Libre Franklin"/>
              </a:rPr>
              <a:t>imaging: </a:t>
            </a:r>
            <a:r>
              <a:rPr lang="en-US" sz="1200" b="1" cap="all" dirty="0">
                <a:solidFill>
                  <a:srgbClr val="222222"/>
                </a:solidFill>
                <a:latin typeface="Libre Franklin"/>
              </a:rPr>
              <a:t/>
            </a:r>
            <a:br>
              <a:rPr lang="en-US" sz="1200" b="1" cap="all" dirty="0">
                <a:solidFill>
                  <a:srgbClr val="222222"/>
                </a:solidFill>
                <a:latin typeface="Libre Franklin"/>
              </a:rPr>
            </a:br>
            <a:r>
              <a:rPr lang="en-US" sz="1200" b="1" cap="all" dirty="0">
                <a:solidFill>
                  <a:srgbClr val="222222"/>
                </a:solidFill>
                <a:latin typeface="Libre Franklin"/>
              </a:rPr>
              <a:t>Breast Cancer Detection </a:t>
            </a:r>
            <a:endParaRPr lang="en-US" sz="1200" b="1" i="0" cap="all" dirty="0">
              <a:solidFill>
                <a:srgbClr val="222222"/>
              </a:solidFill>
              <a:latin typeface="Libre Franklin"/>
            </a:endParaRPr>
          </a:p>
        </p:txBody>
      </p:sp>
      <p:sp>
        <p:nvSpPr>
          <p:cNvPr id="18" name="PlaceHolder 12"/>
          <p:cNvSpPr txBox="1"/>
          <p:nvPr/>
        </p:nvSpPr>
        <p:spPr bwMode="auto">
          <a:xfrm>
            <a:off x="1941254" y="650196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a:t>https://eurocc.udg.edu.me/success-stories/</a:t>
            </a:r>
            <a:endParaRPr lang="sr-Latn-ME"/>
          </a:p>
        </p:txBody>
      </p:sp>
      <p:pic>
        <p:nvPicPr>
          <p:cNvPr id="569155638" name="Picture 15"/>
          <p:cNvPicPr/>
          <p:nvPr/>
        </p:nvPicPr>
        <p:blipFill>
          <a:blip r:embed="rId7"/>
          <a:stretch/>
        </p:blipFill>
        <p:spPr bwMode="auto">
          <a:xfrm>
            <a:off x="0" y="6276211"/>
            <a:ext cx="861235" cy="861550"/>
          </a:xfrm>
          <a:prstGeom prst="rect">
            <a:avLst/>
          </a:prstGeom>
          <a:noFill/>
          <a:ln>
            <a:noFill/>
          </a:ln>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347732386"/>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800" y="6417730"/>
            <a:ext cx="457200" cy="457200"/>
          </a:xfrm>
          <a:prstGeom prst="rect">
            <a:avLst/>
          </a:prstGeom>
        </p:spPr>
      </p:pic>
      <p:sp>
        <p:nvSpPr>
          <p:cNvPr id="26" name="Titel 1"/>
          <p:cNvSpPr txBox="1"/>
          <p:nvPr/>
        </p:nvSpPr>
        <p:spPr bwMode="auto">
          <a:xfrm>
            <a:off x="371157" y="79131"/>
            <a:ext cx="10515600" cy="1181616"/>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r>
              <a:rPr lang="en-US" sz="3600" dirty="0">
                <a:solidFill>
                  <a:schemeClr val="tx1"/>
                </a:solidFill>
                <a:latin typeface="Calibri"/>
                <a:cs typeface="Calibri"/>
              </a:rPr>
              <a:t/>
            </a:r>
            <a:br>
              <a:rPr lang="en-US" sz="3600" dirty="0">
                <a:solidFill>
                  <a:schemeClr val="tx1"/>
                </a:solidFill>
                <a:latin typeface="Calibri"/>
                <a:cs typeface="Calibri"/>
              </a:rPr>
            </a:br>
            <a:r>
              <a:rPr lang="en-US" sz="3600" dirty="0">
                <a:solidFill>
                  <a:schemeClr val="tx1"/>
                </a:solidFill>
                <a:latin typeface="Calibri"/>
                <a:cs typeface="Calibri"/>
              </a:rPr>
              <a:t>Success Stories in Montenegro</a:t>
            </a:r>
            <a:endParaRPr dirty="0"/>
          </a:p>
          <a:p>
            <a:pPr>
              <a:lnSpc>
                <a:spcPct val="100000"/>
              </a:lnSpc>
              <a:defRPr/>
            </a:pPr>
            <a:endParaRPr lang="en-GB" sz="2400" i="1" dirty="0">
              <a:solidFill>
                <a:schemeClr val="tx1"/>
              </a:solidFill>
              <a:latin typeface="Calibri"/>
              <a:cs typeface="Calibri"/>
            </a:endParaRPr>
          </a:p>
        </p:txBody>
      </p:sp>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rgbClr val="FFFFFF"/>
                </a:solidFill>
                <a:latin typeface="Calibri"/>
              </a:rPr>
              <a:t>https://eurocc.udg.edu.me/success-stories/</a:t>
            </a:r>
            <a:endParaRPr lang="sr-Latn-ME" sz="1600" b="0" strike="noStrike" spc="-1">
              <a:latin typeface="Arial"/>
            </a:endParaRPr>
          </a:p>
        </p:txBody>
      </p:sp>
      <p:sp>
        <p:nvSpPr>
          <p:cNvPr id="2" name="Rectangle 1"/>
          <p:cNvSpPr/>
          <p:nvPr/>
        </p:nvSpPr>
        <p:spPr bwMode="auto">
          <a:xfrm>
            <a:off x="283651" y="4666923"/>
            <a:ext cx="2505815" cy="461665"/>
          </a:xfrm>
          <a:prstGeom prst="rect">
            <a:avLst/>
          </a:prstGeom>
        </p:spPr>
        <p:txBody>
          <a:bodyPr wrap="none">
            <a:spAutoFit/>
          </a:bodyPr>
          <a:lstStyle/>
          <a:p>
            <a:pPr algn="ctr">
              <a:defRPr/>
            </a:pPr>
            <a:r>
              <a:rPr lang="en-US" sz="1200" b="1" dirty="0" smtClean="0">
                <a:latin typeface="Libre Franklin"/>
              </a:rPr>
              <a:t>PAID-T</a:t>
            </a:r>
            <a:r>
              <a:rPr lang="sr-Latn-ME" sz="1200" b="1" dirty="0" smtClean="0">
                <a:latin typeface="Libre Franklin"/>
              </a:rPr>
              <a:t>: </a:t>
            </a:r>
            <a:r>
              <a:rPr lang="en-US" sz="1200" b="1" dirty="0" smtClean="0">
                <a:latin typeface="Libre Franklin"/>
              </a:rPr>
              <a:t>Price </a:t>
            </a:r>
            <a:r>
              <a:rPr lang="en-US" sz="1200" b="1" dirty="0">
                <a:latin typeface="Libre Franklin"/>
              </a:rPr>
              <a:t>Action Intelligent </a:t>
            </a:r>
            <a:endParaRPr lang="sr-Latn-ME" sz="1200" b="1" dirty="0" smtClean="0">
              <a:latin typeface="Libre Franklin"/>
            </a:endParaRPr>
          </a:p>
          <a:p>
            <a:pPr algn="ctr">
              <a:defRPr/>
            </a:pPr>
            <a:r>
              <a:rPr lang="en-US" sz="1200" b="1" dirty="0" smtClean="0">
                <a:latin typeface="Libre Franklin"/>
              </a:rPr>
              <a:t>Detection </a:t>
            </a:r>
            <a:r>
              <a:rPr lang="en-US" sz="1200" b="1" dirty="0">
                <a:latin typeface="Libre Franklin"/>
              </a:rPr>
              <a:t>Trading </a:t>
            </a:r>
            <a:r>
              <a:rPr lang="en-US" sz="1200" b="1" cap="all" dirty="0">
                <a:solidFill>
                  <a:srgbClr val="222222"/>
                </a:solidFill>
                <a:latin typeface="Libre Franklin"/>
              </a:rPr>
              <a:t> </a:t>
            </a:r>
            <a:endParaRPr lang="en-US" sz="1200" b="1" i="0" cap="all" dirty="0">
              <a:solidFill>
                <a:srgbClr val="222222"/>
              </a:solidFill>
              <a:latin typeface="Libre Franklin"/>
            </a:endParaRPr>
          </a:p>
        </p:txBody>
      </p:sp>
      <p:sp>
        <p:nvSpPr>
          <p:cNvPr id="18" name="PlaceHolder 12"/>
          <p:cNvSpPr txBox="1"/>
          <p:nvPr/>
        </p:nvSpPr>
        <p:spPr bwMode="auto">
          <a:xfrm>
            <a:off x="1941254" y="650196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a:t>https://eurocc.udg.edu.me/success-stories/</a:t>
            </a:r>
            <a:endParaRPr lang="sr-Latn-ME"/>
          </a:p>
        </p:txBody>
      </p:sp>
      <p:pic>
        <p:nvPicPr>
          <p:cNvPr id="569155638" name="Picture 15"/>
          <p:cNvPicPr/>
          <p:nvPr/>
        </p:nvPicPr>
        <p:blipFill>
          <a:blip r:embed="rId4"/>
          <a:stretch/>
        </p:blipFill>
        <p:spPr bwMode="auto">
          <a:xfrm>
            <a:off x="0" y="6276211"/>
            <a:ext cx="861235" cy="86155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6" y="1621351"/>
            <a:ext cx="2545443" cy="2545443"/>
          </a:xfrm>
          <a:prstGeom prst="rect">
            <a:avLst/>
          </a:prstGeom>
        </p:spPr>
      </p:pic>
      <p:sp>
        <p:nvSpPr>
          <p:cNvPr id="20" name="Rectangle 19"/>
          <p:cNvSpPr/>
          <p:nvPr/>
        </p:nvSpPr>
        <p:spPr bwMode="auto">
          <a:xfrm>
            <a:off x="7890244" y="5873824"/>
            <a:ext cx="3126561" cy="461665"/>
          </a:xfrm>
          <a:prstGeom prst="rect">
            <a:avLst/>
          </a:prstGeom>
        </p:spPr>
        <p:txBody>
          <a:bodyPr wrap="square">
            <a:spAutoFit/>
          </a:bodyPr>
          <a:lstStyle/>
          <a:p>
            <a:pPr algn="ctr">
              <a:defRPr/>
            </a:pPr>
            <a:r>
              <a:rPr lang="en-GB" sz="1200" b="1" cap="all" dirty="0">
                <a:solidFill>
                  <a:srgbClr val="222222"/>
                </a:solidFill>
                <a:latin typeface="Libre Franklin"/>
              </a:rPr>
              <a:t>AI Segmentation and 3D Scan Inspection</a:t>
            </a:r>
            <a:r>
              <a:rPr lang="en-US" sz="1200" b="1" cap="all" dirty="0">
                <a:solidFill>
                  <a:srgbClr val="222222"/>
                </a:solidFill>
                <a:latin typeface="Libre Franklin"/>
              </a:rPr>
              <a:t> </a:t>
            </a:r>
            <a:endParaRPr lang="en-US" sz="1200" b="1" i="0" cap="all" dirty="0">
              <a:solidFill>
                <a:srgbClr val="222222"/>
              </a:solidFill>
              <a:latin typeface="Libre Franklin"/>
            </a:endParaRPr>
          </a:p>
        </p:txBody>
      </p:sp>
      <p:pic>
        <p:nvPicPr>
          <p:cNvPr id="6" name="Picture 5"/>
          <p:cNvPicPr>
            <a:picLocks noChangeAspect="1"/>
          </p:cNvPicPr>
          <p:nvPr/>
        </p:nvPicPr>
        <p:blipFill>
          <a:blip r:embed="rId6"/>
          <a:stretch>
            <a:fillRect/>
          </a:stretch>
        </p:blipFill>
        <p:spPr>
          <a:xfrm>
            <a:off x="7507793" y="4512510"/>
            <a:ext cx="3891462" cy="940876"/>
          </a:xfrm>
          <a:prstGeom prst="rect">
            <a:avLst/>
          </a:prstGeom>
        </p:spPr>
      </p:pic>
      <p:pic>
        <p:nvPicPr>
          <p:cNvPr id="11" name="Picture 10"/>
          <p:cNvPicPr>
            <a:picLocks noChangeAspect="1"/>
          </p:cNvPicPr>
          <p:nvPr/>
        </p:nvPicPr>
        <p:blipFill>
          <a:blip r:embed="rId7"/>
          <a:stretch>
            <a:fillRect/>
          </a:stretch>
        </p:blipFill>
        <p:spPr>
          <a:xfrm>
            <a:off x="4397179" y="1527240"/>
            <a:ext cx="4179363" cy="1988057"/>
          </a:xfrm>
          <a:prstGeom prst="rect">
            <a:avLst/>
          </a:prstGeom>
        </p:spPr>
      </p:pic>
      <p:sp>
        <p:nvSpPr>
          <p:cNvPr id="23" name="Rectangle 22"/>
          <p:cNvSpPr/>
          <p:nvPr/>
        </p:nvSpPr>
        <p:spPr bwMode="auto">
          <a:xfrm>
            <a:off x="8836839" y="2467285"/>
            <a:ext cx="3126561" cy="461665"/>
          </a:xfrm>
          <a:prstGeom prst="rect">
            <a:avLst/>
          </a:prstGeom>
        </p:spPr>
        <p:txBody>
          <a:bodyPr wrap="square">
            <a:spAutoFit/>
          </a:bodyPr>
          <a:lstStyle/>
          <a:p>
            <a:pPr algn="ctr">
              <a:defRPr/>
            </a:pPr>
            <a:r>
              <a:rPr lang="it-IT" sz="1200" b="1" cap="all" dirty="0">
                <a:solidFill>
                  <a:srgbClr val="222222"/>
                </a:solidFill>
                <a:latin typeface="Libre Franklin"/>
              </a:rPr>
              <a:t>Generative AI Intelligent Process Automation Platform</a:t>
            </a:r>
            <a:endParaRPr lang="en-US" sz="1200" b="1" i="0" cap="all" dirty="0">
              <a:solidFill>
                <a:srgbClr val="222222"/>
              </a:solidFill>
              <a:latin typeface="Libre Franklin"/>
            </a:endParaRPr>
          </a:p>
        </p:txBody>
      </p:sp>
      <p:pic>
        <p:nvPicPr>
          <p:cNvPr id="10" name="Picture 9"/>
          <p:cNvPicPr>
            <a:picLocks noChangeAspect="1"/>
          </p:cNvPicPr>
          <p:nvPr/>
        </p:nvPicPr>
        <p:blipFill>
          <a:blip r:embed="rId8"/>
          <a:stretch>
            <a:fillRect/>
          </a:stretch>
        </p:blipFill>
        <p:spPr>
          <a:xfrm>
            <a:off x="3406076" y="3947525"/>
            <a:ext cx="3715562" cy="2070846"/>
          </a:xfrm>
          <a:prstGeom prst="rect">
            <a:avLst/>
          </a:prstGeom>
        </p:spPr>
      </p:pic>
      <p:sp>
        <p:nvSpPr>
          <p:cNvPr id="24" name="Rectangle 23"/>
          <p:cNvSpPr/>
          <p:nvPr/>
        </p:nvSpPr>
        <p:spPr bwMode="auto">
          <a:xfrm>
            <a:off x="3788740" y="6113073"/>
            <a:ext cx="3126561" cy="276999"/>
          </a:xfrm>
          <a:prstGeom prst="rect">
            <a:avLst/>
          </a:prstGeom>
        </p:spPr>
        <p:txBody>
          <a:bodyPr wrap="square">
            <a:spAutoFit/>
          </a:bodyPr>
          <a:lstStyle/>
          <a:p>
            <a:pPr algn="ctr">
              <a:defRPr/>
            </a:pPr>
            <a:r>
              <a:rPr lang="en-GB" sz="1200" b="1" cap="all" dirty="0">
                <a:solidFill>
                  <a:srgbClr val="222222"/>
                </a:solidFill>
                <a:latin typeface="Libre Franklin"/>
              </a:rPr>
              <a:t>AI </a:t>
            </a:r>
            <a:r>
              <a:rPr lang="en-GB" sz="1200" b="1" cap="all" dirty="0" smtClean="0">
                <a:solidFill>
                  <a:srgbClr val="222222"/>
                </a:solidFill>
                <a:latin typeface="Libre Franklin"/>
              </a:rPr>
              <a:t>HEAL</a:t>
            </a:r>
            <a:r>
              <a:rPr lang="en-US" sz="1200" b="1" cap="all" dirty="0">
                <a:solidFill>
                  <a:srgbClr val="222222"/>
                </a:solidFill>
                <a:latin typeface="Libre Franklin"/>
              </a:rPr>
              <a:t> </a:t>
            </a:r>
            <a:endParaRPr lang="en-US" sz="1200" b="1" i="0" cap="all" dirty="0">
              <a:solidFill>
                <a:srgbClr val="222222"/>
              </a:solidFill>
              <a:latin typeface="Libre Franklin"/>
            </a:endParaRP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602739859"/>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Picture 12"/>
          <p:cNvPicPr>
            <a:picLocks noChangeAspect="1"/>
          </p:cNvPicPr>
          <p:nvPr/>
        </p:nvPicPr>
        <p:blipFill>
          <a:blip r:embed="rId3"/>
          <a:stretch/>
        </p:blipFill>
        <p:spPr bwMode="auto">
          <a:xfrm>
            <a:off x="7309520" y="1392554"/>
            <a:ext cx="4725464" cy="2556271"/>
          </a:xfrm>
          <a:prstGeom prst="rect">
            <a:avLst/>
          </a:prstGeom>
          <a:noFill/>
          <a:ln w="19050">
            <a:solidFill>
              <a:srgbClr val="C00000"/>
            </a:solidFill>
          </a:ln>
        </p:spPr>
      </p:pic>
      <p:sp>
        <p:nvSpPr>
          <p:cNvPr id="14" name="TextBox 13"/>
          <p:cNvSpPr txBox="1"/>
          <p:nvPr/>
        </p:nvSpPr>
        <p:spPr bwMode="auto">
          <a:xfrm>
            <a:off x="166255" y="1362163"/>
            <a:ext cx="6530733" cy="2523768"/>
          </a:xfrm>
          <a:prstGeom prst="rect">
            <a:avLst/>
          </a:prstGeom>
          <a:noFill/>
        </p:spPr>
        <p:txBody>
          <a:bodyPr wrap="square" rtlCol="0">
            <a:spAutoFit/>
          </a:bodyPr>
          <a:lstStyle/>
          <a:p>
            <a:pPr algn="ctr">
              <a:defRPr/>
            </a:pPr>
            <a:endParaRPr lang="en-US" sz="1400" b="1" dirty="0">
              <a:latin typeface="Calibri"/>
              <a:cs typeface="Calibri"/>
            </a:endParaRPr>
          </a:p>
          <a:p>
            <a:pPr marL="285750" indent="-285750">
              <a:buFont typeface="Arial"/>
              <a:buChar char="•"/>
              <a:defRPr/>
            </a:pPr>
            <a:r>
              <a:rPr lang="en-US" b="1" cap="all" dirty="0">
                <a:latin typeface="Calibri"/>
                <a:cs typeface="Calibri"/>
              </a:rPr>
              <a:t>FF4EUROHPC </a:t>
            </a:r>
            <a:r>
              <a:rPr lang="en-US" b="1" cap="all" dirty="0" smtClean="0">
                <a:latin typeface="Calibri"/>
                <a:cs typeface="Calibri"/>
              </a:rPr>
              <a:t>Project, </a:t>
            </a:r>
            <a:r>
              <a:rPr lang="en-GB" dirty="0" smtClean="0"/>
              <a:t>featured </a:t>
            </a:r>
            <a:r>
              <a:rPr lang="en-GB" b="1" dirty="0">
                <a:effectLst>
                  <a:outerShdw blurRad="38100" dist="38100" dir="2700000" algn="tl">
                    <a:srgbClr val="000000">
                      <a:alpha val="43137"/>
                    </a:srgbClr>
                  </a:outerShdw>
                </a:effectLst>
              </a:rPr>
              <a:t>in</a:t>
            </a:r>
            <a:r>
              <a:rPr lang="en-GB" dirty="0"/>
              <a:t> </a:t>
            </a:r>
            <a:r>
              <a:rPr lang="en-GB" b="1" dirty="0">
                <a:effectLst>
                  <a:outerShdw blurRad="38100" dist="38100" dir="2700000" algn="tl">
                    <a:srgbClr val="000000">
                      <a:alpha val="43137"/>
                    </a:srgbClr>
                  </a:outerShdw>
                </a:effectLst>
              </a:rPr>
              <a:t>FF4EuroHPC success stories booklet</a:t>
            </a:r>
            <a:endParaRPr dirty="0"/>
          </a:p>
          <a:p>
            <a:pPr marL="285750" indent="-285750">
              <a:buFont typeface="Arial"/>
              <a:buChar char="•"/>
              <a:defRPr/>
            </a:pPr>
            <a:r>
              <a:rPr lang="en-US" dirty="0" smtClean="0">
                <a:latin typeface="Calibri"/>
                <a:cs typeface="Calibri"/>
              </a:rPr>
              <a:t>Realized by: </a:t>
            </a:r>
            <a:r>
              <a:rPr lang="en-US" b="1" dirty="0" err="1" smtClean="0">
                <a:latin typeface="Calibri"/>
                <a:cs typeface="Calibri"/>
              </a:rPr>
              <a:t>DigitalSmart</a:t>
            </a:r>
            <a:r>
              <a:rPr lang="en-US" b="1" dirty="0" smtClean="0">
                <a:latin typeface="Calibri"/>
                <a:cs typeface="Calibri"/>
              </a:rPr>
              <a:t> </a:t>
            </a:r>
            <a:r>
              <a:rPr lang="en-US" dirty="0" smtClean="0">
                <a:latin typeface="Calibri"/>
                <a:cs typeface="Calibri"/>
              </a:rPr>
              <a:t>and </a:t>
            </a:r>
            <a:r>
              <a:rPr lang="en-US" b="1" dirty="0" err="1" smtClean="0">
                <a:latin typeface="Calibri"/>
                <a:cs typeface="Calibri"/>
              </a:rPr>
              <a:t>DunavNet</a:t>
            </a:r>
            <a:r>
              <a:rPr lang="en-US" b="1" dirty="0" smtClean="0">
                <a:latin typeface="Calibri"/>
                <a:cs typeface="Calibri"/>
              </a:rPr>
              <a:t> </a:t>
            </a:r>
            <a:r>
              <a:rPr lang="en-US" dirty="0" smtClean="0">
                <a:latin typeface="Calibri"/>
                <a:cs typeface="Calibri"/>
              </a:rPr>
              <a:t>IT companies, </a:t>
            </a:r>
            <a:r>
              <a:rPr lang="en-US" b="1" dirty="0" smtClean="0">
                <a:latin typeface="Calibri"/>
                <a:cs typeface="Calibri"/>
              </a:rPr>
              <a:t>UDG</a:t>
            </a:r>
            <a:r>
              <a:rPr lang="en-US" dirty="0" smtClean="0">
                <a:latin typeface="Calibri"/>
                <a:cs typeface="Calibri"/>
              </a:rPr>
              <a:t> and supported by Franca and </a:t>
            </a:r>
            <a:r>
              <a:rPr lang="en-US" dirty="0" err="1" smtClean="0">
                <a:latin typeface="Calibri"/>
                <a:cs typeface="Calibri"/>
              </a:rPr>
              <a:t>Radinovic</a:t>
            </a:r>
            <a:r>
              <a:rPr lang="en-US" dirty="0" smtClean="0">
                <a:latin typeface="Calibri"/>
                <a:cs typeface="Calibri"/>
              </a:rPr>
              <a:t> meat industry companies</a:t>
            </a:r>
          </a:p>
          <a:p>
            <a:pPr marL="285750" indent="-285750">
              <a:buFont typeface="Arial"/>
              <a:buChar char="•"/>
              <a:defRPr/>
            </a:pPr>
            <a:endParaRPr lang="en-US" dirty="0" smtClean="0">
              <a:latin typeface="Calibri"/>
              <a:cs typeface="Calibri"/>
            </a:endParaRPr>
          </a:p>
          <a:p>
            <a:pPr marL="285750" indent="-285750">
              <a:buFont typeface="Arial"/>
              <a:buChar char="•"/>
              <a:defRPr/>
            </a:pPr>
            <a:r>
              <a:rPr lang="en-GB" dirty="0" smtClean="0"/>
              <a:t>Monitoring </a:t>
            </a:r>
            <a:r>
              <a:rPr lang="en-GB" dirty="0"/>
              <a:t>chickens on large poultry farms is </a:t>
            </a:r>
            <a:r>
              <a:rPr lang="en-GB" dirty="0" err="1" smtClean="0"/>
              <a:t>labor-intensive</a:t>
            </a:r>
            <a:r>
              <a:rPr lang="en-GB" dirty="0" smtClean="0"/>
              <a:t> and costly, </a:t>
            </a:r>
            <a:r>
              <a:rPr lang="en-GB" dirty="0"/>
              <a:t>requiring constant attention to environmental conditions and animal well-being</a:t>
            </a:r>
            <a:r>
              <a:rPr lang="en-GB" dirty="0" smtClean="0"/>
              <a:t>.</a:t>
            </a:r>
            <a:endParaRPr lang="sr-Latn-ME" dirty="0" smtClean="0"/>
          </a:p>
        </p:txBody>
      </p:sp>
      <p:sp>
        <p:nvSpPr>
          <p:cNvPr id="26" name="Titel 1"/>
          <p:cNvSpPr txBox="1"/>
          <p:nvPr/>
        </p:nvSpPr>
        <p:spPr bwMode="auto">
          <a:xfrm>
            <a:off x="371157" y="131885"/>
            <a:ext cx="10515600" cy="1128862"/>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endParaRPr lang="en-US" sz="2400" dirty="0" smtClean="0">
              <a:solidFill>
                <a:prstClr val="black"/>
              </a:solidFill>
              <a:latin typeface="Calibri"/>
              <a:cs typeface="Calibri"/>
            </a:endParaRPr>
          </a:p>
          <a:p>
            <a:pPr>
              <a:lnSpc>
                <a:spcPct val="100000"/>
              </a:lnSpc>
              <a:defRPr/>
            </a:pPr>
            <a:endParaRPr lang="en-US" sz="2400" dirty="0" smtClean="0">
              <a:solidFill>
                <a:prstClr val="black"/>
              </a:solidFill>
              <a:latin typeface="Calibri"/>
              <a:cs typeface="Calibri"/>
            </a:endParaRPr>
          </a:p>
          <a:p>
            <a:pPr>
              <a:lnSpc>
                <a:spcPct val="100000"/>
              </a:lnSpc>
              <a:defRPr/>
            </a:pPr>
            <a:r>
              <a:rPr lang="en-US" sz="2400" dirty="0" smtClean="0">
                <a:solidFill>
                  <a:prstClr val="black"/>
                </a:solidFill>
                <a:latin typeface="Calibri"/>
                <a:cs typeface="Calibri"/>
              </a:rPr>
              <a:t>AI/ML </a:t>
            </a:r>
            <a:r>
              <a:rPr lang="en-US" sz="2400" dirty="0">
                <a:solidFill>
                  <a:prstClr val="black"/>
                </a:solidFill>
                <a:latin typeface="Calibri"/>
                <a:cs typeface="Calibri"/>
              </a:rPr>
              <a:t>COMPUTER VISION FOR POULTRY FARMS</a:t>
            </a:r>
          </a:p>
        </p:txBody>
      </p:sp>
      <p:pic>
        <p:nvPicPr>
          <p:cNvPr id="16" name="Picture 15"/>
          <p:cNvPicPr/>
          <p:nvPr/>
        </p:nvPicPr>
        <p:blipFill>
          <a:blip r:embed="rId4"/>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cs typeface="Calibri"/>
              </a:rPr>
              <a:t>https://eurocc.udg.edu.me</a:t>
            </a:r>
            <a:endParaRPr sz="1600" b="0" strike="noStrike" spc="-1">
              <a:solidFill>
                <a:schemeClr val="tx1"/>
              </a:solidFill>
              <a:latin typeface="Calibri"/>
              <a:cs typeface="Calibri"/>
            </a:endParaRPr>
          </a:p>
        </p:txBody>
      </p:sp>
      <p:sp>
        <p:nvSpPr>
          <p:cNvPr id="2" name="TextBox 1"/>
          <p:cNvSpPr txBox="1"/>
          <p:nvPr/>
        </p:nvSpPr>
        <p:spPr bwMode="auto">
          <a:xfrm>
            <a:off x="264703" y="4153598"/>
            <a:ext cx="11927297" cy="2585323"/>
          </a:xfrm>
          <a:prstGeom prst="rect">
            <a:avLst/>
          </a:prstGeom>
          <a:noFill/>
        </p:spPr>
        <p:txBody>
          <a:bodyPr wrap="square" rtlCol="0">
            <a:spAutoFit/>
          </a:bodyPr>
          <a:lstStyle/>
          <a:p>
            <a:pPr marL="285750" indent="-285750">
              <a:buFont typeface="Arial" panose="020B0604020202020204" pitchFamily="34" charset="0"/>
              <a:buChar char="•"/>
              <a:defRPr/>
            </a:pPr>
            <a:r>
              <a:rPr lang="en-GB" dirty="0"/>
              <a:t>AI and ML algorithms were used to create prediction models such as counting chickens, detecting dead chickens, and estimating their weight and size, which could indicate the appearance of certain diseases.</a:t>
            </a:r>
            <a:endParaRPr lang="en-US" b="1" dirty="0">
              <a:cs typeface="Calibri"/>
            </a:endParaRPr>
          </a:p>
          <a:p>
            <a:pPr lvl="0">
              <a:defRPr/>
            </a:pPr>
            <a:endParaRPr lang="en-GB" dirty="0" smtClean="0"/>
          </a:p>
          <a:p>
            <a:pPr marL="285750" lvl="0" indent="-285750">
              <a:buFont typeface="Arial"/>
              <a:buChar char="•"/>
              <a:defRPr/>
            </a:pPr>
            <a:r>
              <a:rPr lang="en-GB" dirty="0" smtClean="0"/>
              <a:t>HPC </a:t>
            </a:r>
            <a:r>
              <a:rPr lang="en-GB" dirty="0"/>
              <a:t>is used to efficiently apply </a:t>
            </a:r>
            <a:r>
              <a:rPr lang="en-GB" dirty="0" smtClean="0"/>
              <a:t>deep learning to </a:t>
            </a:r>
            <a:r>
              <a:rPr lang="en-GB" dirty="0"/>
              <a:t>train and later calibrate these prediction </a:t>
            </a:r>
            <a:r>
              <a:rPr lang="en-GB" dirty="0"/>
              <a:t>models </a:t>
            </a:r>
            <a:r>
              <a:rPr lang="en-GB" dirty="0" smtClean="0"/>
              <a:t>(</a:t>
            </a:r>
            <a:r>
              <a:rPr lang="en-GB" b="1" dirty="0" smtClean="0"/>
              <a:t>over </a:t>
            </a:r>
            <a:r>
              <a:rPr lang="en-GB" b="1" dirty="0"/>
              <a:t>10-fold improvement in time </a:t>
            </a:r>
            <a:r>
              <a:rPr lang="en-GB" b="1" dirty="0" smtClean="0"/>
              <a:t>savings, </a:t>
            </a:r>
            <a:r>
              <a:rPr lang="en-GB" b="1" dirty="0"/>
              <a:t>accuracy of over 90% for chicken detection and segmentation</a:t>
            </a:r>
            <a:r>
              <a:rPr lang="en-GB" dirty="0" smtClean="0"/>
              <a:t>). </a:t>
            </a:r>
            <a:endParaRPr lang="sr-Latn-ME" dirty="0" smtClean="0"/>
          </a:p>
          <a:p>
            <a:pPr marL="285750" lvl="0" indent="-285750">
              <a:buFont typeface="Arial"/>
              <a:buChar char="•"/>
              <a:defRPr/>
            </a:pPr>
            <a:endParaRPr lang="en-GB" dirty="0" smtClean="0"/>
          </a:p>
          <a:p>
            <a:pPr marL="285750" lvl="0" indent="-285750">
              <a:buFont typeface="Arial"/>
              <a:buChar char="•"/>
              <a:defRPr/>
            </a:pPr>
            <a:r>
              <a:rPr lang="en-GB" dirty="0" smtClean="0"/>
              <a:t>This </a:t>
            </a:r>
            <a:r>
              <a:rPr lang="en-GB" dirty="0"/>
              <a:t>process led to the creation of a </a:t>
            </a:r>
            <a:r>
              <a:rPr lang="en-GB" b="1" dirty="0"/>
              <a:t>new type of precision agriculture sensor </a:t>
            </a:r>
            <a:r>
              <a:rPr lang="en-GB" dirty="0"/>
              <a:t>that combines cameras, edge computing, and an </a:t>
            </a:r>
            <a:r>
              <a:rPr lang="en-GB" dirty="0" err="1"/>
              <a:t>IoT</a:t>
            </a:r>
            <a:r>
              <a:rPr lang="en-GB" dirty="0"/>
              <a:t> platform in order to support the next generation of poultry farms</a:t>
            </a:r>
            <a:r>
              <a:rPr lang="en-GB" dirty="0" smtClean="0">
                <a:latin typeface="Calibri"/>
                <a:cs typeface="Calibri"/>
              </a:rPr>
              <a:t>.</a:t>
            </a:r>
            <a:endParaRPr lang="en-US" b="1" dirty="0">
              <a:latin typeface="Calibri"/>
              <a:cs typeface="Calibri"/>
            </a:endParaRPr>
          </a:p>
          <a:p>
            <a:pPr>
              <a:defRPr/>
            </a:pPr>
            <a:endParaRPr dirty="0">
              <a:solidFill>
                <a:schemeClr val="tx1"/>
              </a:solidFill>
              <a:latin typeface="Calibri"/>
              <a:cs typeface="Calibri"/>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499314385"/>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8"/>
          <p:cNvPicPr>
            <a:picLocks noChangeAspect="1"/>
          </p:cNvPicPr>
          <p:nvPr/>
        </p:nvPicPr>
        <p:blipFill>
          <a:blip r:embed="rId3"/>
          <a:srcRect l="7390"/>
          <a:stretch/>
        </p:blipFill>
        <p:spPr bwMode="auto">
          <a:xfrm>
            <a:off x="7076092" y="1483659"/>
            <a:ext cx="4915348" cy="2625720"/>
          </a:xfrm>
          <a:prstGeom prst="rect">
            <a:avLst/>
          </a:prstGeom>
          <a:noFill/>
          <a:ln w="19050">
            <a:solidFill>
              <a:srgbClr val="C00000"/>
            </a:solidFill>
          </a:ln>
        </p:spPr>
      </p:pic>
      <p:sp>
        <p:nvSpPr>
          <p:cNvPr id="26" name="Titel 1"/>
          <p:cNvSpPr txBox="1"/>
          <p:nvPr/>
        </p:nvSpPr>
        <p:spPr bwMode="auto">
          <a:xfrm>
            <a:off x="371157" y="123092"/>
            <a:ext cx="10515600" cy="1137655"/>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lvl="0">
              <a:lnSpc>
                <a:spcPct val="100000"/>
              </a:lnSpc>
              <a:defRPr/>
            </a:pPr>
            <a:endParaRPr lang="en-GB" sz="2400" dirty="0" smtClean="0">
              <a:solidFill>
                <a:prstClr val="black"/>
              </a:solidFill>
              <a:latin typeface="Calibri"/>
              <a:cs typeface="Calibri"/>
            </a:endParaRPr>
          </a:p>
          <a:p>
            <a:pPr lvl="0">
              <a:lnSpc>
                <a:spcPct val="100000"/>
              </a:lnSpc>
              <a:defRPr/>
            </a:pPr>
            <a:r>
              <a:rPr lang="sl-SI" sz="2400" dirty="0" smtClean="0">
                <a:solidFill>
                  <a:prstClr val="black"/>
                </a:solidFill>
                <a:latin typeface="Calibri"/>
                <a:cs typeface="Calibri"/>
              </a:rPr>
              <a:t>FORECASTING </a:t>
            </a:r>
            <a:r>
              <a:rPr lang="sl-SI" sz="2400" dirty="0">
                <a:solidFill>
                  <a:prstClr val="black"/>
                </a:solidFill>
                <a:latin typeface="Calibri"/>
                <a:cs typeface="Calibri"/>
              </a:rPr>
              <a:t>DAY-AHEAD ELECTRICITY METRICS </a:t>
            </a:r>
            <a:endParaRPr lang="en-GB" sz="2400" dirty="0" smtClean="0">
              <a:solidFill>
                <a:prstClr val="black"/>
              </a:solidFill>
              <a:latin typeface="Calibri"/>
              <a:cs typeface="Calibri"/>
            </a:endParaRPr>
          </a:p>
          <a:p>
            <a:pPr lvl="0">
              <a:lnSpc>
                <a:spcPct val="100000"/>
              </a:lnSpc>
              <a:defRPr/>
            </a:pPr>
            <a:r>
              <a:rPr lang="sl-SI" sz="2400" dirty="0" smtClean="0">
                <a:solidFill>
                  <a:prstClr val="black"/>
                </a:solidFill>
                <a:latin typeface="Calibri"/>
                <a:cs typeface="Calibri"/>
              </a:rPr>
              <a:t>WITH </a:t>
            </a:r>
            <a:r>
              <a:rPr lang="sl-SI" sz="2400" dirty="0">
                <a:solidFill>
                  <a:prstClr val="black"/>
                </a:solidFill>
                <a:latin typeface="Calibri"/>
                <a:cs typeface="Calibri"/>
              </a:rPr>
              <a:t>ARTIFICIAL NEURAL NETWORKS</a:t>
            </a:r>
            <a:endParaRPr lang="en-US" sz="2400" dirty="0">
              <a:solidFill>
                <a:prstClr val="black"/>
              </a:solidFill>
              <a:latin typeface="Calibri"/>
              <a:cs typeface="Calibri"/>
            </a:endParaRPr>
          </a:p>
          <a:p>
            <a:pPr>
              <a:lnSpc>
                <a:spcPct val="100000"/>
              </a:lnSpc>
              <a:defRPr/>
            </a:pPr>
            <a:endParaRPr lang="en-GB" sz="2400" i="1" dirty="0">
              <a:solidFill>
                <a:schemeClr val="tx1"/>
              </a:solidFill>
              <a:latin typeface="Calibri"/>
              <a:cs typeface="Calibri"/>
            </a:endParaRPr>
          </a:p>
        </p:txBody>
      </p:sp>
      <p:pic>
        <p:nvPicPr>
          <p:cNvPr id="16" name="Picture 15"/>
          <p:cNvPicPr/>
          <p:nvPr/>
        </p:nvPicPr>
        <p:blipFill>
          <a:blip r:embed="rId4"/>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dirty="0">
                <a:solidFill>
                  <a:schemeClr val="tx1"/>
                </a:solidFill>
                <a:latin typeface="Calibri"/>
                <a:cs typeface="Calibri"/>
              </a:rPr>
              <a:t>https://eurocc.udg.edu.me</a:t>
            </a:r>
            <a:endParaRPr sz="1600" b="0" strike="noStrike" spc="-1" dirty="0">
              <a:solidFill>
                <a:schemeClr val="tx1"/>
              </a:solidFill>
              <a:latin typeface="Calibri"/>
              <a:cs typeface="Calibri"/>
            </a:endParaRPr>
          </a:p>
        </p:txBody>
      </p:sp>
      <p:sp>
        <p:nvSpPr>
          <p:cNvPr id="7" name="TextBox 6"/>
          <p:cNvSpPr txBox="1"/>
          <p:nvPr/>
        </p:nvSpPr>
        <p:spPr bwMode="auto">
          <a:xfrm>
            <a:off x="199677" y="1445015"/>
            <a:ext cx="6597673" cy="2585323"/>
          </a:xfrm>
          <a:prstGeom prst="rect">
            <a:avLst/>
          </a:prstGeom>
          <a:noFill/>
        </p:spPr>
        <p:txBody>
          <a:bodyPr wrap="square" rtlCol="0">
            <a:spAutoFit/>
          </a:bodyPr>
          <a:lstStyle/>
          <a:p>
            <a:pPr marL="285750" indent="-285750">
              <a:buFont typeface="Arial" panose="020B0604020202020204" pitchFamily="34" charset="0"/>
              <a:buChar char="•"/>
              <a:defRPr/>
            </a:pPr>
            <a:endParaRPr lang="en-US" b="1" dirty="0">
              <a:latin typeface="Calibri"/>
              <a:cs typeface="Calibri"/>
            </a:endParaRPr>
          </a:p>
          <a:p>
            <a:pPr marL="285750" indent="-285750">
              <a:buFont typeface="Arial" panose="020B0604020202020204" pitchFamily="34" charset="0"/>
              <a:buChar char="•"/>
              <a:defRPr/>
            </a:pPr>
            <a:r>
              <a:rPr lang="en-GB" b="1" dirty="0">
                <a:latin typeface="Calibri"/>
                <a:cs typeface="Calibri"/>
              </a:rPr>
              <a:t>The day-ahead energy market </a:t>
            </a:r>
            <a:r>
              <a:rPr lang="en-GB" dirty="0">
                <a:latin typeface="Calibri"/>
                <a:cs typeface="Calibri"/>
              </a:rPr>
              <a:t>lets participants commit to buy or sell wholesale electricity one day before the operating day, to help avoid price </a:t>
            </a:r>
            <a:r>
              <a:rPr lang="en-GB" dirty="0">
                <a:cs typeface="Calibri"/>
              </a:rPr>
              <a:t>inconsistency. </a:t>
            </a:r>
            <a:endParaRPr lang="en-GB" dirty="0" smtClean="0">
              <a:cs typeface="Calibri"/>
            </a:endParaRPr>
          </a:p>
          <a:p>
            <a:pPr>
              <a:defRPr/>
            </a:pPr>
            <a:r>
              <a:rPr lang="en-GB" dirty="0" smtClean="0">
                <a:latin typeface="Calibri"/>
                <a:cs typeface="Calibri"/>
              </a:rPr>
              <a:t> </a:t>
            </a:r>
            <a:endParaRPr lang="sr-Latn-ME" dirty="0" smtClean="0">
              <a:latin typeface="Calibri"/>
              <a:cs typeface="Calibri"/>
            </a:endParaRPr>
          </a:p>
          <a:p>
            <a:pPr marL="285750" indent="-285750">
              <a:buFont typeface="Arial" panose="020B0604020202020204" pitchFamily="34" charset="0"/>
              <a:buChar char="•"/>
              <a:defRPr/>
            </a:pPr>
            <a:r>
              <a:rPr lang="en-GB" dirty="0"/>
              <a:t>The experiment examines the efficiency of </a:t>
            </a:r>
            <a:r>
              <a:rPr lang="en-GB" b="1" dirty="0"/>
              <a:t>time-series prediction </a:t>
            </a:r>
            <a:r>
              <a:rPr lang="en-GB" b="1" dirty="0" smtClean="0"/>
              <a:t>models</a:t>
            </a:r>
            <a:r>
              <a:rPr lang="sr-Latn-ME" dirty="0" smtClean="0"/>
              <a:t>, based on </a:t>
            </a:r>
            <a:r>
              <a:rPr lang="en-GB" dirty="0"/>
              <a:t>artificial neural network </a:t>
            </a:r>
            <a:r>
              <a:rPr lang="en-GB" dirty="0" smtClean="0"/>
              <a:t>(</a:t>
            </a:r>
            <a:r>
              <a:rPr lang="en-GB" b="1" dirty="0" smtClean="0"/>
              <a:t>ANN</a:t>
            </a:r>
            <a:r>
              <a:rPr lang="en-GB" dirty="0" smtClean="0"/>
              <a:t>) architectures</a:t>
            </a:r>
            <a:r>
              <a:rPr lang="sr-Latn-ME" dirty="0" smtClean="0"/>
              <a:t>, </a:t>
            </a:r>
            <a:r>
              <a:rPr lang="en-GB" dirty="0" smtClean="0"/>
              <a:t>when </a:t>
            </a:r>
            <a:r>
              <a:rPr lang="en-GB" dirty="0"/>
              <a:t>given the dataset of hourly </a:t>
            </a:r>
            <a:r>
              <a:rPr lang="en-GB" dirty="0" smtClean="0"/>
              <a:t>values</a:t>
            </a:r>
            <a:r>
              <a:rPr lang="sr-Latn-ME" dirty="0" smtClean="0"/>
              <a:t>.</a:t>
            </a:r>
            <a:endParaRPr lang="en-US" b="1" dirty="0">
              <a:latin typeface="Calibri"/>
              <a:cs typeface="Calibri"/>
            </a:endParaRPr>
          </a:p>
          <a:p>
            <a:pPr marL="285750" indent="-285750">
              <a:buFont typeface="Arial" panose="020B0604020202020204" pitchFamily="34" charset="0"/>
              <a:buChar char="•"/>
              <a:defRPr/>
            </a:pPr>
            <a:endParaRPr lang="en-US" b="1" dirty="0">
              <a:latin typeface="Calibri"/>
              <a:cs typeface="Calibri"/>
            </a:endParaRPr>
          </a:p>
        </p:txBody>
      </p:sp>
      <p:sp>
        <p:nvSpPr>
          <p:cNvPr id="10" name="TextBox 9"/>
          <p:cNvSpPr txBox="1"/>
          <p:nvPr/>
        </p:nvSpPr>
        <p:spPr bwMode="auto">
          <a:xfrm>
            <a:off x="129786" y="4240875"/>
            <a:ext cx="8156651" cy="923330"/>
          </a:xfrm>
          <a:prstGeom prst="rect">
            <a:avLst/>
          </a:prstGeom>
          <a:noFill/>
        </p:spPr>
        <p:txBody>
          <a:bodyPr wrap="square" rtlCol="0">
            <a:spAutoFit/>
          </a:bodyPr>
          <a:lstStyle/>
          <a:p>
            <a:pPr marL="285750" lvl="0" indent="-285750">
              <a:buFont typeface="Arial"/>
              <a:buChar char="•"/>
              <a:defRPr/>
            </a:pPr>
            <a:r>
              <a:rPr lang="en-GB" dirty="0"/>
              <a:t>The datasets used include the </a:t>
            </a:r>
            <a:r>
              <a:rPr lang="en-GB" u="sng" dirty="0"/>
              <a:t>Hungarian Power Exchange </a:t>
            </a:r>
            <a:r>
              <a:rPr lang="en-GB" dirty="0" smtClean="0"/>
              <a:t>market </a:t>
            </a:r>
            <a:r>
              <a:rPr lang="en-GB" dirty="0"/>
              <a:t>day-ahead </a:t>
            </a:r>
            <a:r>
              <a:rPr lang="en-GB" u="sng" dirty="0"/>
              <a:t>price dataset </a:t>
            </a:r>
            <a:r>
              <a:rPr lang="en-GB" dirty="0"/>
              <a:t>and the </a:t>
            </a:r>
            <a:r>
              <a:rPr lang="en-GB" u="sng" dirty="0"/>
              <a:t>Montenegrin </a:t>
            </a:r>
            <a:r>
              <a:rPr lang="en-GB" dirty="0"/>
              <a:t>dataset for </a:t>
            </a:r>
            <a:r>
              <a:rPr lang="en-GB" u="sng" dirty="0"/>
              <a:t>load </a:t>
            </a:r>
            <a:r>
              <a:rPr lang="en-GB" u="sng" dirty="0" smtClean="0"/>
              <a:t>prediction</a:t>
            </a:r>
            <a:r>
              <a:rPr lang="en-GB" dirty="0" smtClean="0"/>
              <a:t>.</a:t>
            </a:r>
            <a:endParaRPr lang="sr-Latn-ME" dirty="0" smtClean="0"/>
          </a:p>
          <a:p>
            <a:pPr marL="285750" lvl="0" indent="-285750">
              <a:buFont typeface="Arial"/>
              <a:buChar char="•"/>
              <a:defRPr/>
            </a:pPr>
            <a:endParaRPr lang="en-US" dirty="0">
              <a:latin typeface="Calibri"/>
              <a:cs typeface="Calibri"/>
            </a:endParaRPr>
          </a:p>
        </p:txBody>
      </p:sp>
      <p:pic>
        <p:nvPicPr>
          <p:cNvPr id="11" name="Picture 10" descr="Sensors 22 01051 g002 550"/>
          <p:cNvPicPr/>
          <p:nvPr/>
        </p:nvPicPr>
        <p:blipFill>
          <a:blip r:embed="rId5"/>
          <a:stretch/>
        </p:blipFill>
        <p:spPr bwMode="auto">
          <a:xfrm>
            <a:off x="8210940" y="4243087"/>
            <a:ext cx="3822125" cy="1692981"/>
          </a:xfrm>
          <a:prstGeom prst="rect">
            <a:avLst/>
          </a:prstGeom>
          <a:noFill/>
          <a:ln>
            <a:no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Titel 1"/>
          <p:cNvSpPr txBox="1"/>
          <p:nvPr/>
        </p:nvSpPr>
        <p:spPr bwMode="auto">
          <a:xfrm>
            <a:off x="371157" y="123092"/>
            <a:ext cx="10515600" cy="1137655"/>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lvl="0">
              <a:lnSpc>
                <a:spcPct val="100000"/>
              </a:lnSpc>
              <a:defRPr/>
            </a:pPr>
            <a:endParaRPr lang="en-GB" sz="2400" dirty="0" smtClean="0">
              <a:solidFill>
                <a:prstClr val="black"/>
              </a:solidFill>
              <a:latin typeface="Calibri"/>
              <a:cs typeface="Calibri"/>
            </a:endParaRPr>
          </a:p>
          <a:p>
            <a:pPr lvl="0">
              <a:lnSpc>
                <a:spcPct val="100000"/>
              </a:lnSpc>
              <a:defRPr/>
            </a:pPr>
            <a:r>
              <a:rPr lang="sl-SI" sz="2400" dirty="0" smtClean="0">
                <a:solidFill>
                  <a:prstClr val="black"/>
                </a:solidFill>
                <a:latin typeface="Calibri"/>
                <a:cs typeface="Calibri"/>
              </a:rPr>
              <a:t>FORECASTING </a:t>
            </a:r>
            <a:r>
              <a:rPr lang="sl-SI" sz="2400" dirty="0">
                <a:solidFill>
                  <a:prstClr val="black"/>
                </a:solidFill>
                <a:latin typeface="Calibri"/>
                <a:cs typeface="Calibri"/>
              </a:rPr>
              <a:t>DAY-AHEAD ELECTRICITY METRICS </a:t>
            </a:r>
            <a:endParaRPr lang="en-GB" sz="2400" dirty="0" smtClean="0">
              <a:solidFill>
                <a:prstClr val="black"/>
              </a:solidFill>
              <a:latin typeface="Calibri"/>
              <a:cs typeface="Calibri"/>
            </a:endParaRPr>
          </a:p>
          <a:p>
            <a:pPr lvl="0">
              <a:lnSpc>
                <a:spcPct val="100000"/>
              </a:lnSpc>
              <a:defRPr/>
            </a:pPr>
            <a:r>
              <a:rPr lang="sl-SI" sz="2400" dirty="0" smtClean="0">
                <a:solidFill>
                  <a:prstClr val="black"/>
                </a:solidFill>
                <a:latin typeface="Calibri"/>
                <a:cs typeface="Calibri"/>
              </a:rPr>
              <a:t>WITH </a:t>
            </a:r>
            <a:r>
              <a:rPr lang="sl-SI" sz="2400" dirty="0">
                <a:solidFill>
                  <a:prstClr val="black"/>
                </a:solidFill>
                <a:latin typeface="Calibri"/>
                <a:cs typeface="Calibri"/>
              </a:rPr>
              <a:t>ARTIFICIAL NEURAL NETWORKS</a:t>
            </a:r>
            <a:endParaRPr lang="en-US" sz="2400" dirty="0">
              <a:solidFill>
                <a:prstClr val="black"/>
              </a:solidFill>
              <a:latin typeface="Calibri"/>
              <a:cs typeface="Calibri"/>
            </a:endParaRPr>
          </a:p>
          <a:p>
            <a:pPr>
              <a:lnSpc>
                <a:spcPct val="100000"/>
              </a:lnSpc>
              <a:defRPr/>
            </a:pPr>
            <a:endParaRPr lang="en-GB" sz="2400" i="1" dirty="0">
              <a:solidFill>
                <a:schemeClr val="tx1"/>
              </a:solidFill>
              <a:latin typeface="Calibri"/>
              <a:cs typeface="Calibri"/>
            </a:endParaRPr>
          </a:p>
        </p:txBody>
      </p:sp>
      <p:pic>
        <p:nvPicPr>
          <p:cNvPr id="16" name="Picture 15"/>
          <p:cNvPicPr/>
          <p:nvPr/>
        </p:nvPicPr>
        <p:blipFill>
          <a:blip r:embed="rId3"/>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dirty="0">
                <a:solidFill>
                  <a:schemeClr val="tx1"/>
                </a:solidFill>
                <a:latin typeface="Calibri"/>
                <a:cs typeface="Calibri"/>
              </a:rPr>
              <a:t>https://eurocc.udg.edu.me</a:t>
            </a:r>
            <a:endParaRPr sz="1600" b="0" strike="noStrike" spc="-1" dirty="0">
              <a:solidFill>
                <a:schemeClr val="tx1"/>
              </a:solidFill>
              <a:latin typeface="Calibri"/>
              <a:cs typeface="Calibri"/>
            </a:endParaRPr>
          </a:p>
        </p:txBody>
      </p:sp>
      <p:sp>
        <p:nvSpPr>
          <p:cNvPr id="7" name="TextBox 6"/>
          <p:cNvSpPr txBox="1"/>
          <p:nvPr/>
        </p:nvSpPr>
        <p:spPr bwMode="auto">
          <a:xfrm>
            <a:off x="199678" y="1445015"/>
            <a:ext cx="6954158" cy="1754326"/>
          </a:xfrm>
          <a:prstGeom prst="rect">
            <a:avLst/>
          </a:prstGeom>
          <a:noFill/>
        </p:spPr>
        <p:txBody>
          <a:bodyPr wrap="square" rtlCol="0">
            <a:spAutoFit/>
          </a:bodyPr>
          <a:lstStyle/>
          <a:p>
            <a:pPr marL="285750" indent="-285750">
              <a:buFont typeface="Arial" panose="020B0604020202020204" pitchFamily="34" charset="0"/>
              <a:buChar char="•"/>
              <a:defRPr/>
            </a:pPr>
            <a:r>
              <a:rPr lang="en-GB" dirty="0" smtClean="0"/>
              <a:t>The </a:t>
            </a:r>
            <a:r>
              <a:rPr lang="en-GB" dirty="0"/>
              <a:t>performance of </a:t>
            </a:r>
            <a:r>
              <a:rPr lang="en-GB" b="1" dirty="0"/>
              <a:t>temporal convolutional neural </a:t>
            </a:r>
            <a:r>
              <a:rPr lang="en-GB" dirty="0"/>
              <a:t>(TCN) </a:t>
            </a:r>
            <a:r>
              <a:rPr lang="en-GB" dirty="0" smtClean="0"/>
              <a:t>model are  tested, </a:t>
            </a:r>
            <a:r>
              <a:rPr lang="en-GB" dirty="0"/>
              <a:t>as a relatively new approach to time-series prediction. </a:t>
            </a:r>
            <a:endParaRPr lang="en-GB" dirty="0" smtClean="0"/>
          </a:p>
          <a:p>
            <a:pPr marL="285750" indent="-285750">
              <a:buFont typeface="Arial" panose="020B0604020202020204" pitchFamily="34" charset="0"/>
              <a:buChar char="•"/>
              <a:defRPr/>
            </a:pPr>
            <a:endParaRPr lang="sr-Latn-ME" dirty="0" smtClean="0"/>
          </a:p>
          <a:p>
            <a:pPr marL="285750" indent="-285750">
              <a:buFont typeface="Arial" panose="020B0604020202020204" pitchFamily="34" charset="0"/>
              <a:buChar char="•"/>
              <a:defRPr/>
            </a:pPr>
            <a:r>
              <a:rPr lang="en-GB" dirty="0"/>
              <a:t>When predicting </a:t>
            </a:r>
            <a:r>
              <a:rPr lang="en-GB" u="sng" dirty="0"/>
              <a:t>electricity load</a:t>
            </a:r>
            <a:r>
              <a:rPr lang="en-GB" dirty="0"/>
              <a:t>, models are compared to the official prediction supplied by the European Network of Transmission System Operators for </a:t>
            </a:r>
            <a:r>
              <a:rPr lang="en-GB" dirty="0" smtClean="0"/>
              <a:t>Electricity</a:t>
            </a:r>
            <a:r>
              <a:rPr lang="sr-Latn-ME" dirty="0" smtClean="0"/>
              <a:t> (</a:t>
            </a:r>
            <a:r>
              <a:rPr lang="en-GB" u="sng" dirty="0" smtClean="0"/>
              <a:t>ENTSO-E</a:t>
            </a:r>
            <a:r>
              <a:rPr lang="sr-Latn-ME" dirty="0" smtClean="0"/>
              <a:t>)</a:t>
            </a:r>
            <a:r>
              <a:rPr lang="en-GB" dirty="0" smtClean="0"/>
              <a:t> </a:t>
            </a:r>
            <a:r>
              <a:rPr lang="en-GB" u="sng" dirty="0"/>
              <a:t>transparency </a:t>
            </a:r>
            <a:r>
              <a:rPr lang="en-GB" u="sng" dirty="0" smtClean="0"/>
              <a:t>platform</a:t>
            </a:r>
            <a:r>
              <a:rPr lang="sr-Latn-ME" dirty="0" smtClean="0"/>
              <a:t>.</a:t>
            </a:r>
          </a:p>
        </p:txBody>
      </p:sp>
      <p:sp>
        <p:nvSpPr>
          <p:cNvPr id="10" name="TextBox 9"/>
          <p:cNvSpPr txBox="1"/>
          <p:nvPr/>
        </p:nvSpPr>
        <p:spPr bwMode="auto">
          <a:xfrm>
            <a:off x="158934" y="4175996"/>
            <a:ext cx="7216137" cy="2031325"/>
          </a:xfrm>
          <a:prstGeom prst="rect">
            <a:avLst/>
          </a:prstGeom>
          <a:noFill/>
        </p:spPr>
        <p:txBody>
          <a:bodyPr wrap="square" rtlCol="0">
            <a:spAutoFit/>
          </a:bodyPr>
          <a:lstStyle/>
          <a:p>
            <a:pPr>
              <a:defRPr/>
            </a:pPr>
            <a:r>
              <a:rPr lang="en-GB" b="1" dirty="0">
                <a:latin typeface="Calibri"/>
                <a:cs typeface="Calibri"/>
              </a:rPr>
              <a:t>BENEFITS:</a:t>
            </a:r>
            <a:endParaRPr lang="en-US" dirty="0">
              <a:latin typeface="Calibri"/>
              <a:cs typeface="Calibri"/>
            </a:endParaRPr>
          </a:p>
          <a:p>
            <a:pPr marL="285750" lvl="0" indent="-285750">
              <a:buFont typeface="Arial"/>
              <a:buChar char="•"/>
              <a:defRPr/>
            </a:pPr>
            <a:r>
              <a:rPr lang="en-GB" b="1" dirty="0">
                <a:latin typeface="Calibri"/>
                <a:cs typeface="Calibri"/>
              </a:rPr>
              <a:t>Accurate electricity price </a:t>
            </a:r>
            <a:r>
              <a:rPr lang="en-GB" dirty="0">
                <a:latin typeface="Calibri"/>
                <a:cs typeface="Calibri"/>
              </a:rPr>
              <a:t>forecasting could help the energy market participants to reduce price risks and maximize profits</a:t>
            </a:r>
            <a:r>
              <a:rPr lang="en-GB" dirty="0" smtClean="0">
                <a:latin typeface="Calibri"/>
                <a:cs typeface="Calibri"/>
              </a:rPr>
              <a:t>.</a:t>
            </a:r>
          </a:p>
          <a:p>
            <a:pPr lvl="0">
              <a:defRPr/>
            </a:pPr>
            <a:endParaRPr lang="en-US" dirty="0">
              <a:latin typeface="Calibri"/>
              <a:cs typeface="Calibri"/>
            </a:endParaRPr>
          </a:p>
          <a:p>
            <a:pPr marL="285750" lvl="0" indent="-285750">
              <a:buFont typeface="Arial"/>
              <a:buChar char="•"/>
              <a:defRPr/>
            </a:pPr>
            <a:r>
              <a:rPr lang="en-GB" b="1" dirty="0" smtClean="0">
                <a:latin typeface="Calibri"/>
                <a:cs typeface="Calibri"/>
              </a:rPr>
              <a:t>HPC </a:t>
            </a:r>
            <a:r>
              <a:rPr lang="en-GB" b="1" dirty="0">
                <a:latin typeface="Calibri"/>
                <a:cs typeface="Calibri"/>
              </a:rPr>
              <a:t>provides time saving, 10x or more</a:t>
            </a:r>
            <a:r>
              <a:rPr lang="en-GB" dirty="0">
                <a:latin typeface="Calibri"/>
                <a:cs typeface="Calibri"/>
              </a:rPr>
              <a:t>, allowing for faster calculation of prediction models and calibration on daily basis.</a:t>
            </a:r>
            <a:endParaRPr lang="en-US" dirty="0">
              <a:latin typeface="Calibri"/>
              <a:cs typeface="Calibri"/>
            </a:endParaRPr>
          </a:p>
          <a:p>
            <a:pPr>
              <a:defRPr/>
            </a:pPr>
            <a:endParaRPr lang="en-US" dirty="0">
              <a:latin typeface="Calibri"/>
              <a:cs typeface="Calibri"/>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7930" y="1375003"/>
            <a:ext cx="4984070" cy="4540035"/>
          </a:xfrm>
          <a:prstGeom prst="rect">
            <a:avLst/>
          </a:prstGeom>
        </p:spPr>
      </p:pic>
      <p:sp>
        <p:nvSpPr>
          <p:cNvPr id="13" name="PlaceHolder 12"/>
          <p:cNvSpPr txBox="1"/>
          <p:nvPr/>
        </p:nvSpPr>
        <p:spPr bwMode="auto">
          <a:xfrm>
            <a:off x="7440385" y="6013188"/>
            <a:ext cx="4697186"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GB" sz="1600" i="1" dirty="0"/>
              <a:t>Load prediction: “</a:t>
            </a:r>
            <a:r>
              <a:rPr lang="en-GB" sz="1600" i="1" dirty="0" err="1"/>
              <a:t>TCN_Dense</a:t>
            </a:r>
            <a:r>
              <a:rPr lang="en-GB" sz="1600" i="1" dirty="0"/>
              <a:t>” mode</a:t>
            </a:r>
            <a:endParaRPr sz="1600" b="0" i="1" strike="noStrike" spc="-1" dirty="0">
              <a:solidFill>
                <a:schemeClr val="tx1"/>
              </a:solidFill>
              <a:latin typeface="Calibri"/>
              <a:cs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extLst>
      <p:ext uri="{BB962C8B-B14F-4D97-AF65-F5344CB8AC3E}">
        <p14:creationId xmlns:p14="http://schemas.microsoft.com/office/powerpoint/2010/main" val="3065430816"/>
      </p:ext>
    </p:extLst>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 name="Picture 14"/>
          <p:cNvPicPr>
            <a:picLocks noChangeAspect="1"/>
          </p:cNvPicPr>
          <p:nvPr/>
        </p:nvPicPr>
        <p:blipFill>
          <a:blip r:embed="rId3"/>
          <a:stretch/>
        </p:blipFill>
        <p:spPr bwMode="auto">
          <a:xfrm>
            <a:off x="8607177" y="1410006"/>
            <a:ext cx="3427805" cy="1857581"/>
          </a:xfrm>
          <a:prstGeom prst="rect">
            <a:avLst/>
          </a:prstGeom>
          <a:ln>
            <a:solidFill>
              <a:srgbClr val="C00000"/>
            </a:solidFill>
          </a:ln>
        </p:spPr>
      </p:pic>
      <p:sp>
        <p:nvSpPr>
          <p:cNvPr id="26" name="Titel 1"/>
          <p:cNvSpPr txBox="1"/>
          <p:nvPr/>
        </p:nvSpPr>
        <p:spPr bwMode="auto">
          <a:xfrm>
            <a:off x="371157" y="100687"/>
            <a:ext cx="10515600" cy="1160060"/>
          </a:xfrm>
          <a:prstGeom prst="rect">
            <a:avLst/>
          </a:prstGeom>
        </p:spPr>
        <p:txBody>
          <a:bodyPr/>
          <a:lstStyle>
            <a:lvl1pPr algn="l" defTabSz="914400">
              <a:lnSpc>
                <a:spcPct val="90000"/>
              </a:lnSpc>
              <a:spcBef>
                <a:spcPts val="0"/>
              </a:spcBef>
              <a:buNone/>
              <a:defRPr sz="4800" b="1">
                <a:solidFill>
                  <a:schemeClr val="bg1"/>
                </a:solidFill>
                <a:latin typeface="+mj-lt"/>
                <a:ea typeface="+mj-ea"/>
                <a:cs typeface="+mj-cs"/>
              </a:defRPr>
            </a:lvl1pPr>
          </a:lstStyle>
          <a:p>
            <a:pPr>
              <a:lnSpc>
                <a:spcPct val="100000"/>
              </a:lnSpc>
              <a:defRPr/>
            </a:pPr>
            <a:endParaRPr lang="en-US" sz="2400" dirty="0" smtClean="0">
              <a:solidFill>
                <a:schemeClr val="tx1"/>
              </a:solidFill>
              <a:latin typeface="Calibri"/>
              <a:cs typeface="Calibri"/>
            </a:endParaRPr>
          </a:p>
          <a:p>
            <a:pPr>
              <a:lnSpc>
                <a:spcPct val="100000"/>
              </a:lnSpc>
              <a:defRPr/>
            </a:pPr>
            <a:endParaRPr lang="en-US" sz="2400" dirty="0">
              <a:solidFill>
                <a:schemeClr val="tx1"/>
              </a:solidFill>
              <a:latin typeface="Calibri"/>
              <a:cs typeface="Calibri"/>
            </a:endParaRPr>
          </a:p>
          <a:p>
            <a:pPr>
              <a:lnSpc>
                <a:spcPct val="100000"/>
              </a:lnSpc>
              <a:defRPr/>
            </a:pPr>
            <a:r>
              <a:rPr lang="en-GB" sz="2400" dirty="0">
                <a:solidFill>
                  <a:prstClr val="black"/>
                </a:solidFill>
                <a:latin typeface="Calibri"/>
                <a:cs typeface="Calibri"/>
              </a:rPr>
              <a:t>PRECISE WEATHER FORECASTING</a:t>
            </a:r>
            <a:endParaRPr lang="en-GB" sz="2400" i="1" dirty="0">
              <a:solidFill>
                <a:schemeClr val="tx1"/>
              </a:solidFill>
              <a:latin typeface="Calibri"/>
              <a:cs typeface="Calibri"/>
            </a:endParaRPr>
          </a:p>
        </p:txBody>
      </p:sp>
      <p:pic>
        <p:nvPicPr>
          <p:cNvPr id="16" name="Picture 15"/>
          <p:cNvPicPr/>
          <p:nvPr/>
        </p:nvPicPr>
        <p:blipFill>
          <a:blip r:embed="rId4"/>
          <a:stretch/>
        </p:blipFill>
        <p:spPr bwMode="auto">
          <a:xfrm>
            <a:off x="1" y="6276212"/>
            <a:ext cx="861236" cy="861551"/>
          </a:xfrm>
          <a:prstGeom prst="rect">
            <a:avLst/>
          </a:prstGeom>
          <a:noFill/>
          <a:ln>
            <a:noFill/>
          </a:ln>
        </p:spPr>
      </p:pic>
      <p:sp>
        <p:nvSpPr>
          <p:cNvPr id="17" name="PlaceHolder 12"/>
          <p:cNvSpPr txBox="1"/>
          <p:nvPr/>
        </p:nvSpPr>
        <p:spPr bwMode="auto">
          <a:xfrm>
            <a:off x="1819440" y="6484320"/>
            <a:ext cx="8260920" cy="356040"/>
          </a:xfrm>
          <a:prstGeom prst="rect">
            <a:avLst/>
          </a:prstGeom>
          <a:noFill/>
          <a:ln w="0">
            <a:noFill/>
          </a:ln>
        </p:spPr>
        <p:txBody>
          <a:bodyPr lIns="90000" tIns="45000" rIns="90000" bIns="45000" anchor="t">
            <a:noAutofit/>
          </a:bodyPr>
          <a:lstStyle/>
          <a:p>
            <a:pPr algn="ctr">
              <a:lnSpc>
                <a:spcPct val="90000"/>
              </a:lnSpc>
              <a:spcBef>
                <a:spcPts val="1001"/>
              </a:spcBef>
              <a:tabLst>
                <a:tab pos="0" algn="l"/>
              </a:tabLst>
              <a:defRPr/>
            </a:pPr>
            <a:r>
              <a:rPr lang="en-US" sz="1600" b="0" strike="noStrike" spc="-1">
                <a:solidFill>
                  <a:schemeClr val="tx1"/>
                </a:solidFill>
                <a:latin typeface="Calibri"/>
              </a:rPr>
              <a:t>https://eurocc.udg.edu.me</a:t>
            </a:r>
            <a:endParaRPr sz="1600" b="0" strike="noStrike" spc="-1">
              <a:solidFill>
                <a:schemeClr val="tx1"/>
              </a:solidFill>
              <a:latin typeface="Arial"/>
            </a:endParaRPr>
          </a:p>
        </p:txBody>
      </p:sp>
      <p:sp>
        <p:nvSpPr>
          <p:cNvPr id="8" name="TextBox 7"/>
          <p:cNvSpPr txBox="1"/>
          <p:nvPr/>
        </p:nvSpPr>
        <p:spPr bwMode="auto">
          <a:xfrm>
            <a:off x="275878" y="1588833"/>
            <a:ext cx="8300172" cy="2862322"/>
          </a:xfrm>
          <a:prstGeom prst="rect">
            <a:avLst/>
          </a:prstGeom>
          <a:noFill/>
        </p:spPr>
        <p:txBody>
          <a:bodyPr wrap="square" rtlCol="0">
            <a:spAutoFit/>
          </a:bodyPr>
          <a:lstStyle/>
          <a:p>
            <a:pPr marL="285750" indent="-285750">
              <a:buFont typeface="Arial"/>
              <a:buChar char="•"/>
              <a:defRPr/>
            </a:pPr>
            <a:r>
              <a:rPr lang="en-GB" b="1" dirty="0" smtClean="0">
                <a:latin typeface="Calibri"/>
                <a:cs typeface="Calibri"/>
              </a:rPr>
              <a:t>Institute </a:t>
            </a:r>
            <a:r>
              <a:rPr lang="en-GB" b="1" dirty="0">
                <a:latin typeface="Calibri"/>
                <a:cs typeface="Calibri"/>
              </a:rPr>
              <a:t>for Hydrometeorology and Seismology</a:t>
            </a:r>
            <a:r>
              <a:rPr lang="en-GB" dirty="0">
                <a:latin typeface="Calibri"/>
                <a:cs typeface="Calibri"/>
              </a:rPr>
              <a:t> (IHMS) and </a:t>
            </a:r>
            <a:r>
              <a:rPr lang="en-GB" b="1" dirty="0">
                <a:latin typeface="Calibri"/>
                <a:cs typeface="Calibri"/>
              </a:rPr>
              <a:t>NCC </a:t>
            </a:r>
            <a:r>
              <a:rPr lang="en-GB" b="1" dirty="0" smtClean="0">
                <a:latin typeface="Calibri"/>
                <a:cs typeface="Calibri"/>
              </a:rPr>
              <a:t>Montenegro</a:t>
            </a:r>
          </a:p>
          <a:p>
            <a:pPr>
              <a:defRPr/>
            </a:pPr>
            <a:endParaRPr b="1" dirty="0"/>
          </a:p>
          <a:p>
            <a:pPr marL="285750" indent="-285750">
              <a:buFont typeface="Arial"/>
              <a:buChar char="•"/>
              <a:defRPr/>
            </a:pPr>
            <a:r>
              <a:rPr lang="en-GB" dirty="0">
                <a:latin typeface="Calibri"/>
                <a:cs typeface="Calibri"/>
              </a:rPr>
              <a:t>Verification of the Temperature, Wind and Precipitation for the High-Resolution </a:t>
            </a:r>
            <a:r>
              <a:rPr lang="en-GB" dirty="0"/>
              <a:t>Weather Research and Forecasting </a:t>
            </a:r>
            <a:r>
              <a:rPr lang="en-GB" dirty="0" err="1" smtClean="0"/>
              <a:t>Nonhydrostatic</a:t>
            </a:r>
            <a:r>
              <a:rPr lang="en-GB" dirty="0" smtClean="0"/>
              <a:t> </a:t>
            </a:r>
            <a:r>
              <a:rPr lang="en-GB" dirty="0"/>
              <a:t>Mesoscale Model (</a:t>
            </a:r>
            <a:r>
              <a:rPr lang="en-GB" b="1" dirty="0" smtClean="0">
                <a:latin typeface="Calibri"/>
                <a:cs typeface="Calibri"/>
              </a:rPr>
              <a:t>WRF-NMM</a:t>
            </a:r>
            <a:r>
              <a:rPr lang="en-GB" dirty="0" smtClean="0">
                <a:latin typeface="Calibri"/>
                <a:cs typeface="Calibri"/>
              </a:rPr>
              <a:t>) over </a:t>
            </a:r>
            <a:r>
              <a:rPr lang="en-GB" dirty="0">
                <a:latin typeface="Calibri"/>
                <a:cs typeface="Calibri"/>
              </a:rPr>
              <a:t>the complex terrain of </a:t>
            </a:r>
            <a:r>
              <a:rPr lang="en-GB" dirty="0" smtClean="0">
                <a:latin typeface="Calibri"/>
                <a:cs typeface="Calibri"/>
              </a:rPr>
              <a:t>Montenegro, with the resolution of 0.5km</a:t>
            </a:r>
            <a:endParaRPr dirty="0"/>
          </a:p>
          <a:p>
            <a:pPr lvl="1">
              <a:defRPr/>
            </a:pPr>
            <a:r>
              <a:rPr lang="en-GB" dirty="0" smtClean="0">
                <a:latin typeface="Calibri"/>
                <a:cs typeface="Calibri"/>
              </a:rPr>
              <a:t> </a:t>
            </a:r>
            <a:endParaRPr dirty="0"/>
          </a:p>
          <a:p>
            <a:pPr marL="285750" indent="-285750">
              <a:buFont typeface="Arial"/>
              <a:buChar char="•"/>
              <a:defRPr/>
            </a:pPr>
            <a:r>
              <a:rPr lang="en-GB" dirty="0"/>
              <a:t>The necessity of setting up high-resolution </a:t>
            </a:r>
            <a:r>
              <a:rPr lang="en-GB" dirty="0" smtClean="0"/>
              <a:t>model </a:t>
            </a:r>
            <a:r>
              <a:rPr lang="en-GB" dirty="0"/>
              <a:t>is essential to timely forecast </a:t>
            </a:r>
            <a:r>
              <a:rPr lang="en-GB" dirty="0" smtClean="0"/>
              <a:t>meteorological </a:t>
            </a:r>
            <a:r>
              <a:rPr lang="en-GB" dirty="0"/>
              <a:t>phenomena</a:t>
            </a:r>
            <a:r>
              <a:rPr lang="en-GB" dirty="0" smtClean="0">
                <a:latin typeface="Calibri"/>
                <a:cs typeface="Calibri"/>
              </a:rPr>
              <a:t>.</a:t>
            </a:r>
          </a:p>
          <a:p>
            <a:pPr marL="285750" indent="-285750">
              <a:buFont typeface="Arial"/>
              <a:buChar char="•"/>
              <a:defRPr/>
            </a:pPr>
            <a:endParaRPr lang="en-US" dirty="0">
              <a:latin typeface="Calibri"/>
              <a:cs typeface="Calibri"/>
            </a:endParaRPr>
          </a:p>
          <a:p>
            <a:pPr marL="285750" indent="-285750">
              <a:buFont typeface="Arial"/>
              <a:buChar char="•"/>
              <a:defRPr/>
            </a:pPr>
            <a:r>
              <a:rPr lang="en-GB" dirty="0" smtClean="0">
                <a:latin typeface="Calibri"/>
                <a:cs typeface="Calibri"/>
              </a:rPr>
              <a:t>Dataset: </a:t>
            </a:r>
            <a:r>
              <a:rPr lang="en-GB" dirty="0">
                <a:latin typeface="Calibri"/>
                <a:cs typeface="Calibri"/>
              </a:rPr>
              <a:t>5 </a:t>
            </a:r>
            <a:r>
              <a:rPr lang="en-GB" dirty="0" smtClean="0">
                <a:latin typeface="Calibri"/>
                <a:cs typeface="Calibri"/>
              </a:rPr>
              <a:t>years (</a:t>
            </a:r>
            <a:r>
              <a:rPr lang="en-GB" dirty="0"/>
              <a:t>2017 to 2021</a:t>
            </a:r>
            <a:r>
              <a:rPr lang="en-GB" dirty="0" smtClean="0">
                <a:cs typeface="Calibri"/>
              </a:rPr>
              <a:t>), </a:t>
            </a:r>
            <a:r>
              <a:rPr lang="en-GB" dirty="0">
                <a:cs typeface="Calibri"/>
              </a:rPr>
              <a:t>6 </a:t>
            </a:r>
            <a:r>
              <a:rPr lang="en-GB" dirty="0" smtClean="0">
                <a:cs typeface="Calibri"/>
              </a:rPr>
              <a:t>stations (BR, TV, NK, G</a:t>
            </a:r>
            <a:r>
              <a:rPr lang="sr-Latn-ME" dirty="0" smtClean="0">
                <a:cs typeface="Calibri"/>
              </a:rPr>
              <a:t>B</a:t>
            </a:r>
            <a:r>
              <a:rPr lang="en-GB" dirty="0" smtClean="0">
                <a:cs typeface="Calibri"/>
              </a:rPr>
              <a:t>, PV, </a:t>
            </a:r>
            <a:r>
              <a:rPr lang="sr-Latn-ME" dirty="0" smtClean="0">
                <a:cs typeface="Calibri"/>
              </a:rPr>
              <a:t>ŽB)</a:t>
            </a:r>
            <a:endParaRPr dirty="0"/>
          </a:p>
        </p:txBody>
      </p:sp>
      <p:sp>
        <p:nvSpPr>
          <p:cNvPr id="9" name="TextBox 8"/>
          <p:cNvSpPr txBox="1"/>
          <p:nvPr/>
        </p:nvSpPr>
        <p:spPr bwMode="auto">
          <a:xfrm>
            <a:off x="321113" y="4715809"/>
            <a:ext cx="11870887" cy="2031325"/>
          </a:xfrm>
          <a:prstGeom prst="rect">
            <a:avLst/>
          </a:prstGeom>
          <a:noFill/>
        </p:spPr>
        <p:txBody>
          <a:bodyPr wrap="square" rtlCol="0">
            <a:spAutoFit/>
          </a:bodyPr>
          <a:lstStyle/>
          <a:p>
            <a:pPr>
              <a:defRPr/>
            </a:pPr>
            <a:r>
              <a:rPr lang="en-GB" b="1" dirty="0">
                <a:latin typeface="Calibri"/>
                <a:cs typeface="Calibri"/>
              </a:rPr>
              <a:t>BENEFITS:</a:t>
            </a:r>
            <a:endParaRPr lang="en-US" dirty="0">
              <a:latin typeface="Calibri"/>
              <a:cs typeface="Calibri"/>
            </a:endParaRPr>
          </a:p>
          <a:p>
            <a:pPr marL="285750" lvl="0" indent="-285750">
              <a:buFont typeface="Arial"/>
              <a:buChar char="•"/>
              <a:defRPr/>
            </a:pPr>
            <a:r>
              <a:rPr lang="en-GB" b="1" dirty="0">
                <a:latin typeface="Calibri"/>
                <a:cs typeface="Calibri"/>
              </a:rPr>
              <a:t>Speed-up of numerical weather prediction </a:t>
            </a:r>
            <a:r>
              <a:rPr lang="en-GB" dirty="0">
                <a:latin typeface="Calibri"/>
                <a:cs typeface="Calibri"/>
              </a:rPr>
              <a:t>with increased computational capacity.</a:t>
            </a:r>
            <a:endParaRPr lang="en-US" dirty="0">
              <a:latin typeface="Calibri"/>
              <a:cs typeface="Calibri"/>
            </a:endParaRPr>
          </a:p>
          <a:p>
            <a:pPr marL="285750" lvl="0" indent="-285750">
              <a:buFont typeface="Arial"/>
              <a:buChar char="•"/>
              <a:defRPr/>
            </a:pPr>
            <a:r>
              <a:rPr lang="en-GB" dirty="0">
                <a:latin typeface="Calibri"/>
                <a:cs typeface="Calibri"/>
              </a:rPr>
              <a:t>Enabling and enhancing </a:t>
            </a:r>
            <a:r>
              <a:rPr lang="en-GB" b="1" dirty="0">
                <a:latin typeface="Calibri"/>
                <a:cs typeface="Calibri"/>
              </a:rPr>
              <a:t>more accurate weather </a:t>
            </a:r>
            <a:r>
              <a:rPr lang="en-GB" b="1" dirty="0" smtClean="0">
                <a:latin typeface="Calibri"/>
                <a:cs typeface="Calibri"/>
              </a:rPr>
              <a:t>modelling</a:t>
            </a:r>
            <a:r>
              <a:rPr lang="en-GB" dirty="0">
                <a:latin typeface="Calibri"/>
                <a:cs typeface="Calibri"/>
              </a:rPr>
              <a:t>. </a:t>
            </a:r>
            <a:endParaRPr lang="en-US" dirty="0">
              <a:latin typeface="Calibri"/>
              <a:cs typeface="Calibri"/>
            </a:endParaRPr>
          </a:p>
          <a:p>
            <a:pPr marL="285750" lvl="0" indent="-285750">
              <a:buFont typeface="Arial"/>
              <a:buChar char="•"/>
              <a:defRPr/>
            </a:pPr>
            <a:r>
              <a:rPr lang="en-GB" dirty="0">
                <a:latin typeface="Calibri"/>
                <a:cs typeface="Calibri"/>
              </a:rPr>
              <a:t>Potential </a:t>
            </a:r>
            <a:r>
              <a:rPr lang="en-GB" b="1" dirty="0">
                <a:latin typeface="Calibri"/>
                <a:cs typeface="Calibri"/>
              </a:rPr>
              <a:t>business impact </a:t>
            </a:r>
            <a:r>
              <a:rPr lang="en-GB" dirty="0">
                <a:latin typeface="Calibri"/>
                <a:cs typeface="Calibri"/>
              </a:rPr>
              <a:t>could be explored and verified </a:t>
            </a:r>
            <a:r>
              <a:rPr lang="en-GB" dirty="0" smtClean="0">
                <a:latin typeface="Calibri"/>
                <a:cs typeface="Calibri"/>
              </a:rPr>
              <a:t>due </a:t>
            </a:r>
            <a:r>
              <a:rPr lang="en-GB" dirty="0">
                <a:latin typeface="Calibri"/>
                <a:cs typeface="Calibri"/>
              </a:rPr>
              <a:t>to more precise weather </a:t>
            </a:r>
            <a:r>
              <a:rPr lang="en-GB" dirty="0" smtClean="0">
                <a:latin typeface="Calibri"/>
                <a:cs typeface="Calibri"/>
              </a:rPr>
              <a:t>forecasting </a:t>
            </a:r>
            <a:r>
              <a:rPr lang="en-GB" dirty="0">
                <a:latin typeface="Calibri"/>
                <a:cs typeface="Calibri"/>
              </a:rPr>
              <a:t>on localized level and through multiple applications related to: </a:t>
            </a:r>
            <a:r>
              <a:rPr lang="en-GB" b="1" dirty="0">
                <a:latin typeface="Calibri"/>
                <a:cs typeface="Calibri"/>
              </a:rPr>
              <a:t>smart agriculture, tourism activities, green energy, </a:t>
            </a:r>
            <a:r>
              <a:rPr lang="en-GB" b="1" dirty="0" smtClean="0">
                <a:latin typeface="Calibri"/>
                <a:cs typeface="Calibri"/>
              </a:rPr>
              <a:t>maritime etc</a:t>
            </a:r>
            <a:r>
              <a:rPr lang="en-GB" b="1" dirty="0">
                <a:latin typeface="Calibri"/>
                <a:cs typeface="Calibri"/>
              </a:rPr>
              <a:t>.</a:t>
            </a:r>
            <a:endParaRPr lang="en-US" b="1" dirty="0">
              <a:latin typeface="Calibri"/>
              <a:cs typeface="Calibri"/>
            </a:endParaRPr>
          </a:p>
          <a:p>
            <a:pPr>
              <a:defRPr/>
            </a:pPr>
            <a:r>
              <a:rPr lang="en-GB" dirty="0">
                <a:latin typeface="Calibri"/>
                <a:cs typeface="Calibri"/>
              </a:rPr>
              <a:t> </a:t>
            </a:r>
            <a:endParaRPr lang="en-US" dirty="0">
              <a:latin typeface="Calibri"/>
              <a:cs typeface="Calibri"/>
            </a:endParaRPr>
          </a:p>
          <a:p>
            <a:pPr>
              <a:defRPr/>
            </a:pPr>
            <a:endParaRPr lang="en-US" dirty="0">
              <a:latin typeface="Calibri"/>
              <a:cs typeface="Calibri"/>
            </a:endParaRPr>
          </a:p>
        </p:txBody>
      </p:sp>
      <p:pic>
        <p:nvPicPr>
          <p:cNvPr id="10" name="Picture 9" descr="4"/>
          <p:cNvPicPr/>
          <p:nvPr/>
        </p:nvPicPr>
        <p:blipFill>
          <a:blip r:embed="rId5"/>
          <a:stretch/>
        </p:blipFill>
        <p:spPr bwMode="auto">
          <a:xfrm>
            <a:off x="8578744" y="3314617"/>
            <a:ext cx="3392322" cy="1845207"/>
          </a:xfrm>
          <a:prstGeom prst="rect">
            <a:avLst/>
          </a:prstGeom>
          <a:noFill/>
          <a:ln>
            <a:no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1734800" y="6417730"/>
            <a:ext cx="457200" cy="457200"/>
          </a:xfrm>
          <a:prstGeom prst="rect">
            <a:avLst/>
          </a:prstGeom>
        </p:spPr>
      </p:pic>
      <p:sp>
        <p:nvSpPr>
          <p:cNvPr id="2" name="Rectangle 1"/>
          <p:cNvSpPr/>
          <p:nvPr/>
        </p:nvSpPr>
        <p:spPr>
          <a:xfrm>
            <a:off x="8576050" y="5206854"/>
            <a:ext cx="3490058" cy="338554"/>
          </a:xfrm>
          <a:prstGeom prst="rect">
            <a:avLst/>
          </a:prstGeom>
        </p:spPr>
        <p:txBody>
          <a:bodyPr wrap="none">
            <a:spAutoFit/>
          </a:bodyPr>
          <a:lstStyle/>
          <a:p>
            <a:r>
              <a:rPr lang="en-GB" sz="1600" i="1" dirty="0"/>
              <a:t>Mean temperature </a:t>
            </a:r>
            <a:r>
              <a:rPr lang="en-GB" sz="1600" i="1" dirty="0" smtClean="0"/>
              <a:t>difference heat </a:t>
            </a:r>
            <a:r>
              <a:rPr lang="en-GB" sz="1600" i="1" dirty="0"/>
              <a:t>map</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355" y="79446"/>
            <a:ext cx="1615289" cy="1265945"/>
          </a:xfrm>
          <a:prstGeom prst="rect">
            <a:avLst/>
          </a:prstGeom>
        </p:spPr>
      </p:pic>
    </p:spTree>
  </p:cSld>
  <p:clrMapOvr>
    <a:masterClrMapping/>
  </p:clrMapOvr>
  <mc:AlternateContent xmlns:mc="http://schemas.openxmlformats.org/markup-compatibility/2006">
    <mc:Choice xmlns:p14="http://schemas.microsoft.com/office/powerpoint/2010/main" xmlns:p159="http://schemas.microsoft.com/office/powerpoint/2015/09/main" xmlns:w="http://schemas.openxmlformats.org/wordprocessingml/2006/main" xmlns:m="http://schemas.openxmlformats.org/officeDocument/2006/math" xmlns="" Requires="p159">
      <p:transition p14:dur="2000" advClick="1"/>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{CC8D96DF-BFDC-D141-B11D-8656AFB2D7A8}tf10001122</Template>
  <TotalTime>3639</TotalTime>
  <Words>2392</Words>
  <Application>Microsoft Office PowerPoint</Application>
  <PresentationFormat>Widescreen</PresentationFormat>
  <Paragraphs>259</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Arial Black</vt:lpstr>
      <vt:lpstr>Arial Rounded MT Bold</vt:lpstr>
      <vt:lpstr>Calibri</vt:lpstr>
      <vt:lpstr>Calibri Light</vt:lpstr>
      <vt:lpstr>Cantarell Regular</vt:lpstr>
      <vt:lpstr>Libre Franklin</vt:lpstr>
      <vt:lpstr>Wingdings</vt:lpstr>
      <vt:lpstr>Benutzerdefiniertes Design</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Enis Kocan</cp:lastModifiedBy>
  <cp:revision>213</cp:revision>
  <dcterms:created xsi:type="dcterms:W3CDTF">2020-06-25T08:10:04Z</dcterms:created>
  <dcterms:modified xsi:type="dcterms:W3CDTF">2025-05-22T06:40:57Z</dcterms:modified>
</cp:coreProperties>
</file>