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8"/>
  </p:notesMasterIdLst>
  <p:sldIdLst>
    <p:sldId id="292" r:id="rId5"/>
    <p:sldId id="293" r:id="rId6"/>
    <p:sldId id="29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91"/>
    <a:srgbClr val="578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86" autoAdjust="0"/>
    <p:restoredTop sz="94619" autoAdjust="0"/>
  </p:normalViewPr>
  <p:slideViewPr>
    <p:cSldViewPr snapToGrid="0">
      <p:cViewPr varScale="1">
        <p:scale>
          <a:sx n="79" d="100"/>
          <a:sy n="79" d="100"/>
        </p:scale>
        <p:origin x="240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0166B-543F-4592-9FC7-E4F5C18A8448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430BA-94A8-437B-A2BD-91079AAB6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словна стра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12097" y="3982304"/>
            <a:ext cx="6767806" cy="45672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0D3A417-A2B0-4B9C-8230-0EDA0A3F72D1}"/>
              </a:ext>
            </a:extLst>
          </p:cNvPr>
          <p:cNvSpPr txBox="1">
            <a:spLocks/>
          </p:cNvSpPr>
          <p:nvPr userDrawn="1"/>
        </p:nvSpPr>
        <p:spPr>
          <a:xfrm>
            <a:off x="0" y="3391436"/>
            <a:ext cx="12191999" cy="60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Cyrl-RS" sz="20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Кандидат</a:t>
            </a:r>
            <a:endParaRPr lang="en-US" sz="2000" b="0" spc="0" baseline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781F0A4-3C19-46DD-9CAA-6D17458544E5}"/>
              </a:ext>
            </a:extLst>
          </p:cNvPr>
          <p:cNvSpPr txBox="1">
            <a:spLocks/>
          </p:cNvSpPr>
          <p:nvPr userDrawn="1"/>
        </p:nvSpPr>
        <p:spPr>
          <a:xfrm>
            <a:off x="495903" y="4674257"/>
            <a:ext cx="2725410" cy="377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1600" b="0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Комисија</a:t>
            </a:r>
            <a:endParaRPr lang="en-US" sz="1600" b="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2732" y="4669478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1</a:t>
            </a:r>
            <a:r>
              <a:rPr lang="en-US" dirty="0"/>
              <a:t>&gt;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C1E5C10-F362-4D29-BDB3-8761443257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1830" y="2090699"/>
            <a:ext cx="9108340" cy="733960"/>
          </a:xfrm>
          <a:effectLst/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A54A6B6-D39C-4CB9-BA10-EC09060EF0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2731" y="5006355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2</a:t>
            </a:r>
            <a:r>
              <a:rPr lang="en-US" dirty="0"/>
              <a:t>&gt;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0CA8C9E-0788-4641-81C8-E331309370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2731" y="5343232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3</a:t>
            </a:r>
            <a:r>
              <a:rPr lang="en-US" dirty="0"/>
              <a:t>&gt;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D2117CE-4C95-45C7-82B5-845C58233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72731" y="5680109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4</a:t>
            </a:r>
            <a:r>
              <a:rPr lang="en-US" dirty="0"/>
              <a:t>&gt;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DB7B79B1-75DF-42F4-ADC4-204E01066C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2730" y="6016986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5</a:t>
            </a:r>
            <a:r>
              <a:rPr lang="en-US" dirty="0"/>
              <a:t>&gt;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936B068D-3093-4176-A2CF-7C06173EC6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84" y="231652"/>
            <a:ext cx="1687508" cy="146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86002-0C94-44F3-B2A7-51D61A909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1463" y="2723428"/>
            <a:ext cx="9109075" cy="719866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ографски подац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3" y="1019175"/>
            <a:ext cx="173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Биографски подаци</a:t>
            </a:r>
            <a:endParaRPr lang="en-US" sz="2400" b="0" spc="0" baseline="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C59ACD7-1E39-42A4-B40A-49198BF362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08" y="3932765"/>
            <a:ext cx="398857" cy="34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5D82B3-DD54-4D88-BD6C-57C08A646399}"/>
              </a:ext>
            </a:extLst>
          </p:cNvPr>
          <p:cNvGrpSpPr/>
          <p:nvPr userDrawn="1"/>
        </p:nvGrpSpPr>
        <p:grpSpPr>
          <a:xfrm>
            <a:off x="617887" y="3732243"/>
            <a:ext cx="11008065" cy="2442657"/>
            <a:chOff x="403274" y="3732243"/>
            <a:chExt cx="11385449" cy="244265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4D9C3D-7299-4A2A-AAB1-A98C907A624E}"/>
                </a:ext>
              </a:extLst>
            </p:cNvPr>
            <p:cNvSpPr/>
            <p:nvPr/>
          </p:nvSpPr>
          <p:spPr>
            <a:xfrm>
              <a:off x="40327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0 w 2371968"/>
                <a:gd name="connsiteY5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0" tIns="177800" rIns="160418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4EDEEA-A96A-46DB-8A17-FA8B7CAD58E4}"/>
                </a:ext>
              </a:extLst>
            </p:cNvPr>
            <p:cNvSpPr/>
            <p:nvPr/>
          </p:nvSpPr>
          <p:spPr>
            <a:xfrm>
              <a:off x="403274" y="4000186"/>
              <a:ext cx="2253367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Основне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4DB138-DDF5-45B6-8052-1BD1F89E7D2B}"/>
                </a:ext>
              </a:extLst>
            </p:cNvPr>
            <p:cNvSpPr/>
            <p:nvPr/>
          </p:nvSpPr>
          <p:spPr>
            <a:xfrm>
              <a:off x="265664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C2D274B-CAFA-4C98-B42A-EEB845F5946F}"/>
                </a:ext>
              </a:extLst>
            </p:cNvPr>
            <p:cNvSpPr/>
            <p:nvPr/>
          </p:nvSpPr>
          <p:spPr>
            <a:xfrm>
              <a:off x="2656641" y="4000186"/>
              <a:ext cx="2253366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Мастер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5EACB50-8955-48E4-9056-D73ED79F18FC}"/>
                </a:ext>
              </a:extLst>
            </p:cNvPr>
            <p:cNvSpPr/>
            <p:nvPr/>
          </p:nvSpPr>
          <p:spPr>
            <a:xfrm>
              <a:off x="491001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955079-5934-4853-ACB1-BE6230903756}"/>
                </a:ext>
              </a:extLst>
            </p:cNvPr>
            <p:cNvSpPr/>
            <p:nvPr/>
          </p:nvSpPr>
          <p:spPr>
            <a:xfrm>
              <a:off x="4932824" y="4000186"/>
              <a:ext cx="2230541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Докторске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A1AE031-ED5F-45D5-9D35-C7090F9DA400}"/>
                </a:ext>
              </a:extLst>
            </p:cNvPr>
            <p:cNvSpPr/>
            <p:nvPr/>
          </p:nvSpPr>
          <p:spPr>
            <a:xfrm>
              <a:off x="716338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0A33F6-73BB-4DEC-A625-0FE17443BF61}"/>
                </a:ext>
              </a:extLst>
            </p:cNvPr>
            <p:cNvSpPr/>
            <p:nvPr/>
          </p:nvSpPr>
          <p:spPr>
            <a:xfrm>
              <a:off x="7198207" y="4000186"/>
              <a:ext cx="2236822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Запослен у 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A89165-C1F0-44B9-A25C-513104A1E9B5}"/>
                </a:ext>
              </a:extLst>
            </p:cNvPr>
            <p:cNvSpPr/>
            <p:nvPr/>
          </p:nvSpPr>
          <p:spPr>
            <a:xfrm>
              <a:off x="941675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9879E2-62EA-483C-8535-88D1848EB427}"/>
                </a:ext>
              </a:extLst>
            </p:cNvPr>
            <p:cNvSpPr/>
            <p:nvPr/>
          </p:nvSpPr>
          <p:spPr>
            <a:xfrm>
              <a:off x="9416735" y="4000186"/>
              <a:ext cx="2371968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Последњи избор у звање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8BE968-32A8-4A69-ABB4-ABCEE31549C3}"/>
                </a:ext>
              </a:extLst>
            </p:cNvPr>
            <p:cNvCxnSpPr>
              <a:cxnSpLocks/>
            </p:cNvCxnSpPr>
            <p:nvPr/>
          </p:nvCxnSpPr>
          <p:spPr>
            <a:xfrm>
              <a:off x="40327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748CDE-B040-4C17-B9E7-43D1EA5CB673}"/>
                </a:ext>
              </a:extLst>
            </p:cNvPr>
            <p:cNvCxnSpPr>
              <a:cxnSpLocks/>
            </p:cNvCxnSpPr>
            <p:nvPr/>
          </p:nvCxnSpPr>
          <p:spPr>
            <a:xfrm>
              <a:off x="265664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F2CFAD-0DA4-4F47-961C-A83817CF09F7}"/>
                </a:ext>
              </a:extLst>
            </p:cNvPr>
            <p:cNvCxnSpPr>
              <a:cxnSpLocks/>
            </p:cNvCxnSpPr>
            <p:nvPr/>
          </p:nvCxnSpPr>
          <p:spPr>
            <a:xfrm>
              <a:off x="491001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1BA719-8039-449D-8F54-1BDEB7E28147}"/>
                </a:ext>
              </a:extLst>
            </p:cNvPr>
            <p:cNvCxnSpPr>
              <a:cxnSpLocks/>
            </p:cNvCxnSpPr>
            <p:nvPr/>
          </p:nvCxnSpPr>
          <p:spPr>
            <a:xfrm>
              <a:off x="716338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1093C9-9BF7-4469-85C5-F069F8670DB9}"/>
                </a:ext>
              </a:extLst>
            </p:cNvPr>
            <p:cNvCxnSpPr>
              <a:cxnSpLocks/>
            </p:cNvCxnSpPr>
            <p:nvPr/>
          </p:nvCxnSpPr>
          <p:spPr>
            <a:xfrm>
              <a:off x="941675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EECC2-492D-4864-B8ED-DE606FD2B2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233F79-3E94-42A0-B8FC-93D73C818E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85338" y="1797050"/>
            <a:ext cx="1716087" cy="171767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14599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EC86CE-D28A-4D4B-B1DF-E58FB4163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797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45497E0A-F3A1-4AA2-AB21-583D3E6AB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1621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314AF5B9-30C6-4D53-ACAB-ED56A9F808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7030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64C50462-1722-4864-BED5-C99824A5E5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5689" y="44087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лабораторија</a:t>
            </a:r>
            <a:r>
              <a:rPr lang="en-US" dirty="0"/>
              <a:t>&gt;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100EC3-AA6C-497D-8A24-8046023945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38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633FD0D7-52F9-4458-9684-626FB9D93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2724" y="560040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5C87C97-5E95-49E9-99F4-B0ECA56AA9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7560" y="560040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3B9949A4-3035-4555-B9DC-814CF9160A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37945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</a:t>
            </a:r>
            <a:endParaRPr lang="en-US" dirty="0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EE41092A-6A8C-44D0-B0FC-7FA1864761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14975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1C90B7-A24F-4DFB-8D74-8D2EBF0E9162}"/>
              </a:ext>
            </a:extLst>
          </p:cNvPr>
          <p:cNvSpPr txBox="1"/>
          <p:nvPr userDrawn="1"/>
        </p:nvSpPr>
        <p:spPr>
          <a:xfrm>
            <a:off x="551789" y="2734590"/>
            <a:ext cx="314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Место и година рођења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77E8C1F-BAAE-4387-AF75-65FE1CF31C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95700" y="2735263"/>
            <a:ext cx="4801378" cy="36671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место</a:t>
            </a:r>
            <a:r>
              <a:rPr lang="en-US" dirty="0"/>
              <a:t>&gt;</a:t>
            </a:r>
            <a:r>
              <a:rPr lang="sr-Cyrl-RS" dirty="0"/>
              <a:t>, </a:t>
            </a:r>
            <a:r>
              <a:rPr lang="en-US" dirty="0"/>
              <a:t>&lt;</a:t>
            </a:r>
            <a:r>
              <a:rPr lang="sr-Cyrl-RS" dirty="0"/>
              <a:t>година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јистакнутије научно достигнућ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anchor="t"/>
          <a:lstStyle>
            <a:lvl1pPr marL="306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Изабрати и укратко описати једно достигнуће које је кандидат остварио у периоду након претходног избора у звање. Дати кратак опис и прокоментарисати његов значај у односу на област истраживања. Представити на максимално два слајда уз коришћење слика/дијаграма, уколико је то могуће.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Најистакнутије научно достигнуће</a:t>
            </a:r>
            <a:endParaRPr lang="en-US" sz="2400" b="0" spc="0" baseline="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6511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нтитативни резул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15A62A-52D3-434B-9B51-58FCC31043E8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Квантитативни резултати кандидата</a:t>
            </a:r>
            <a:endParaRPr lang="en-US" sz="2400" b="0" spc="0" baseline="0" dirty="0"/>
          </a:p>
        </p:txBody>
      </p:sp>
    </p:spTree>
    <p:extLst>
      <p:ext uri="{BB962C8B-B14F-4D97-AF65-F5344CB8AC3E}">
        <p14:creationId xmlns:p14="http://schemas.microsoft.com/office/powerpoint/2010/main" val="326791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уковођења пројекти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542057"/>
            <a:ext cx="11029616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пројектима, поТпројекти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пројектни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задаци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endParaRPr lang="en-US" sz="2400" b="0" spc="0" baseline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02983"/>
            <a:ext cx="11029616" cy="996029"/>
          </a:xfrm>
        </p:spPr>
        <p:txBody>
          <a:bodyPr anchor="t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sz="18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два, по мишљењу Комисије, најистакнутија пројекта, потпројекта или пројектна задатка којима је кандидат руководио или руководи.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385" y="6423914"/>
            <a:ext cx="10517785" cy="377902"/>
          </a:xfrm>
        </p:spPr>
        <p:txBody>
          <a:bodyPr>
            <a:normAutofit/>
          </a:bodyPr>
          <a:lstStyle>
            <a:lvl1pPr marL="0" indent="0" algn="l">
              <a:buFont typeface="Century Gothic" panose="020B0502020202020204" pitchFamily="34" charset="0"/>
              <a:buNone/>
              <a:defRPr sz="1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/>
              <a:t>НАПОМЕНА: СЛАЈД ЈЕ ПОТРЕБНО ПРИКАЗАТИ САМО КОД ИЗБОРА У ЗВАЊЕ ВИШИ НАУЧНИ САРАДНИК ИЛИ НАУЧНИ САВЕТНИК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5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уковођења пројектима и дисертациј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561255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пројектима, поТпројектиМа и пројектниМ задациМА</a:t>
            </a:r>
            <a:endParaRPr lang="en-US" sz="2400" b="0" spc="0" baseline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132649"/>
            <a:ext cx="11029615" cy="1899332"/>
          </a:xfrm>
        </p:spPr>
        <p:txBody>
          <a:bodyPr anchor="t"/>
          <a:lstStyle>
            <a:lvl1pPr marL="306000" marR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два, по мишљењу Комисије, најистакнутија пројекта, потпројекта или пројектна задатака којима је кандидат руководио или руководи.</a:t>
            </a:r>
            <a:endParaRPr lang="ru-RU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1" y="3993869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ДИсертацијама</a:t>
            </a:r>
            <a:endParaRPr lang="en-US" sz="2400" b="0" spc="0" baseline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385" y="6423914"/>
            <a:ext cx="10517785" cy="377902"/>
          </a:xfrm>
        </p:spPr>
        <p:txBody>
          <a:bodyPr>
            <a:normAutofit/>
          </a:bodyPr>
          <a:lstStyle>
            <a:lvl1pPr marL="0" indent="0" algn="l">
              <a:buFont typeface="Century Gothic" panose="020B0502020202020204" pitchFamily="34" charset="0"/>
              <a:buNone/>
              <a:defRPr sz="1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/>
              <a:t>НАПОМЕНА: СЛАЈД ЈЕ ПОТРЕБНО ПРИКАЗАТИ САМО КОД ИЗБОРА У ЗВАЊЕ ВИШИ НАУЧНИ САРАДНИК ИЛИ НАУЧНИ САВЕТНИК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81192" y="4524582"/>
            <a:ext cx="11029615" cy="1899332"/>
          </a:xfrm>
        </p:spPr>
        <p:txBody>
          <a:bodyPr anchor="t"/>
          <a:lstStyle>
            <a:lvl1pPr marL="306000" marR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две, по избору Комисије, дисертације којима је кандидат руководио у форми: </a:t>
            </a:r>
            <a:r>
              <a:rPr lang="ru-RU" dirty="0"/>
              <a:t>&lt;Име и презиме&gt;, &lt;Наслов дисертације&gt;, &lt;Институција&gt;, &lt;Датум одбране&gt;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88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anchor="t"/>
          <a:lstStyle>
            <a:lvl1pPr marL="306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&lt;</a:t>
            </a:r>
            <a:r>
              <a:rPr lang="sr-Cyrl-RS" dirty="0"/>
              <a:t>Остало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39D9DDE-B78B-4BAF-9C58-1C88A79567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025" y="1870426"/>
            <a:ext cx="11029950" cy="466374"/>
          </a:xfrm>
        </p:spPr>
        <p:txBody>
          <a:bodyPr>
            <a:normAutofit/>
          </a:bodyPr>
          <a:lstStyle>
            <a:lvl1pPr marL="0" indent="0">
              <a:buNone/>
              <a:defRPr sz="2400" cap="all" baseline="0"/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ПОДНАСЛОВ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6716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70" r:id="rId4"/>
    <p:sldLayoutId id="2147483673" r:id="rId5"/>
    <p:sldLayoutId id="2147483676" r:id="rId6"/>
    <p:sldLayoutId id="2147483672" r:id="rId7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20000"/>
        <a:buFont typeface="Century Gothic" panose="020B0502020202020204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20000"/>
        <a:buFont typeface="Century Gothic" panose="020B0502020202020204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CD3009D-0316-4899-BCE2-3B4DC33C0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dirty="0"/>
              <a:t>Дамир Митић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C6C43-CFCB-4C79-8772-B0C8A1A4E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др Драгана Јовић Савић (ИФ)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70525-CC16-4BA6-BC05-D8D08B378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Избор у звање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FEC2E-1065-4070-952F-BBFBBED4C5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др Јадранка Васиљевић (ИФ)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291131-D116-469B-9588-970DBBEDBC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др Дејан Тимотијевић (ИМСИ)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72A78-E091-4078-8147-E446703C1F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Истраживач-сарадник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EB85-C71E-4725-AB7E-C03D5CE0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Избор у звање истраживач сарадник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C1FC9-021D-4671-BD4B-9239F612D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sz="2400" dirty="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Дамир Митић</a:t>
            </a:r>
            <a:endParaRPr lang="en-US" sz="2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B415C-EEAF-4CEE-BDFD-DB4858B5E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Физички факултет</a:t>
            </a:r>
          </a:p>
          <a:p>
            <a:r>
              <a:rPr lang="sr-Cyrl-RS" dirty="0"/>
              <a:t>Универзитет у Београду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97E09B-90CE-461F-B69B-1A7DFC8C2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Физички факултет</a:t>
            </a:r>
          </a:p>
          <a:p>
            <a:r>
              <a:rPr lang="sr-Cyrl-RS" dirty="0"/>
              <a:t>Универзитет у Београду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B9769A-9FE7-4E80-81B7-439C93ED5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Физички факултет</a:t>
            </a:r>
          </a:p>
          <a:p>
            <a:r>
              <a:rPr lang="sr-Cyrl-RS" dirty="0"/>
              <a:t>Универзитет у Београду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6A398B-AF65-42E2-959D-17C51AFE1D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sr-Cyrl-RS" sz="1400" dirty="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Лабораторија за теоријску оптику </a:t>
            </a:r>
            <a:endParaRPr lang="en-US" sz="1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F11D14-4C84-434F-8A8C-474F3B28D4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2014-2021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3A7F96-88DA-4DA5-B36E-57226F572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2021-2022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9E54C4-2E92-43EC-B5E3-21B606AF6D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2022-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6B9D13-D210-4D93-861C-7AB19EB221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5C53BA-4222-4884-AD33-049DBF50C0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35DFBA-E49B-4101-A758-11B456A481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Београд, 1995</a:t>
            </a:r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9E0B027-2B30-794B-0001-12F44F3D2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636" b="16636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B303E-1B07-BD08-B9CB-C931EFAC8C75}"/>
              </a:ext>
            </a:extLst>
          </p:cNvPr>
          <p:cNvSpPr txBox="1"/>
          <p:nvPr/>
        </p:nvSpPr>
        <p:spPr>
          <a:xfrm>
            <a:off x="10387013" y="415766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RS" sz="2400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D22AC-9866-201A-0A72-6988D1A242A6}"/>
              </a:ext>
            </a:extLst>
          </p:cNvPr>
          <p:cNvSpPr txBox="1"/>
          <p:nvPr/>
        </p:nvSpPr>
        <p:spPr>
          <a:xfrm>
            <a:off x="10887075" y="432911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RS" sz="2400" b="0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FC352F7-D392-A110-A9D7-3E1F6457DA30}"/>
              </a:ext>
            </a:extLst>
          </p:cNvPr>
          <p:cNvSpPr txBox="1">
            <a:spLocks/>
          </p:cNvSpPr>
          <p:nvPr/>
        </p:nvSpPr>
        <p:spPr>
          <a:xfrm>
            <a:off x="9314975" y="4408750"/>
            <a:ext cx="2021844" cy="989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Tx/>
              <a:buNone/>
              <a:defRPr sz="1400" kern="120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20000"/>
              <a:buFont typeface="Century Gothic" panose="020B0502020202020204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20000"/>
              <a:buFont typeface="Century Gothic" panose="020B0502020202020204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/>
              <a:t>Истраживач приправник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7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E4FA-EF42-46E1-B893-990E8E80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Избор у звање истраживач сарадник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91CD-B09F-4617-A373-7F9049B02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813123"/>
            <a:ext cx="11029615" cy="2330377"/>
          </a:xfrm>
        </p:spPr>
        <p:txBody>
          <a:bodyPr/>
          <a:lstStyle/>
          <a:p>
            <a:pPr algn="just"/>
            <a:r>
              <a:rPr lang="sr-Cyrl-RS" dirty="0"/>
              <a:t>Тема докторске дисертације под називом</a:t>
            </a:r>
            <a:r>
              <a:rPr lang="en-US" dirty="0"/>
              <a:t> </a:t>
            </a:r>
            <a:r>
              <a:rPr lang="sr-Cyrl-RS" dirty="0"/>
              <a:t>„</a:t>
            </a:r>
            <a:r>
              <a:rPr lang="sr-Cyrl-RS" i="1" dirty="0"/>
              <a:t>Нелинеарна побуда мода параболичних фотонских решетки</a:t>
            </a:r>
            <a:r>
              <a:rPr lang="sr-Cyrl-RS" dirty="0"/>
              <a:t>“</a:t>
            </a:r>
            <a:r>
              <a:rPr lang="en-US" dirty="0"/>
              <a:t> </a:t>
            </a:r>
            <a:r>
              <a:rPr lang="sr-Cyrl-RS" dirty="0"/>
              <a:t>прихваћена је од стране Колегијума докторских студија 23.04.2025. године</a:t>
            </a:r>
            <a:r>
              <a:rPr lang="en-US" dirty="0"/>
              <a:t>.</a:t>
            </a:r>
            <a:r>
              <a:rPr lang="sr-Cyrl-RS" dirty="0"/>
              <a:t> Наставно-научног веће Физичког факултета прихватило је тему 28.05.2025. године.</a:t>
            </a:r>
          </a:p>
          <a:p>
            <a:endParaRPr lang="sr-Cyrl-RS" dirty="0"/>
          </a:p>
          <a:p>
            <a:r>
              <a:rPr lang="sr-Cyrl-RS" dirty="0"/>
              <a:t>Објавио један рад категорије М21 и једно саопштење на међународном скупу М34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923D1-279D-4972-AA06-42B41DCF0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sz="2400" dirty="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Дамир Митић</a:t>
            </a:r>
            <a:endParaRPr lang="en-US" sz="2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Group 6">
            <a:extLst>
              <a:ext uri="{FF2B5EF4-FFF2-40B4-BE49-F238E27FC236}">
                <a16:creationId xmlns:a16="http://schemas.microsoft.com/office/drawing/2014/main" id="{2F5A43E3-4454-459C-43FD-5EF7B9F5B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76944"/>
              </p:ext>
            </p:extLst>
          </p:nvPr>
        </p:nvGraphicFramePr>
        <p:xfrm>
          <a:off x="1063259" y="5075074"/>
          <a:ext cx="2301967" cy="1492758"/>
        </p:xfrm>
        <a:graphic>
          <a:graphicData uri="http://schemas.openxmlformats.org/drawingml/2006/table">
            <a:tbl>
              <a:tblPr/>
              <a:tblGrid>
                <a:gridCol w="1415559">
                  <a:extLst>
                    <a:ext uri="{9D8B030D-6E8A-4147-A177-3AD203B41FA5}">
                      <a16:colId xmlns:a16="http://schemas.microsoft.com/office/drawing/2014/main" val="1342224922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2156263360"/>
                    </a:ext>
                  </a:extLst>
                </a:gridCol>
              </a:tblGrid>
              <a:tr h="2618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КАТЕГОРИЈА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БРОЈ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56654"/>
                  </a:ext>
                </a:extLst>
              </a:tr>
              <a:tr h="2618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М21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77077"/>
                  </a:ext>
                </a:extLst>
              </a:tr>
              <a:tr h="2618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М34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50249"/>
                  </a:ext>
                </a:extLst>
              </a:tr>
              <a:tr h="2618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sr-Cyrl-R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75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75427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D2D995-20F0-4C14-BF62-1248AB4B484D}">
  <ds:schemaRefs>
    <ds:schemaRef ds:uri="http://purl.org/dc/elements/1.1/"/>
    <ds:schemaRef ds:uri="71af3243-3dd4-4a8d-8c0d-dd76da1f02a5"/>
    <ds:schemaRef ds:uri="http://www.w3.org/XML/1998/namespace"/>
    <ds:schemaRef ds:uri="16c05727-aa75-4e4a-9b5f-8a80a1165891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{C16AFF45-C899-4934-878B-CD75F6A48F8C}tf67061901_win32</Template>
  <TotalTime>432</TotalTime>
  <Words>121</Words>
  <Application>Microsoft Macintosh PowerPoint</Application>
  <PresentationFormat>Widescreen</PresentationFormat>
  <Paragraphs>35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Calibri</vt:lpstr>
      <vt:lpstr>Century Gothic</vt:lpstr>
      <vt:lpstr>Franklin Gothic Book</vt:lpstr>
      <vt:lpstr>Verdana</vt:lpstr>
      <vt:lpstr>Wingdings 2</vt:lpstr>
      <vt:lpstr>DividendVTI</vt:lpstr>
      <vt:lpstr>Избор у звање</vt:lpstr>
      <vt:lpstr>Избор у звање истраживач сарадник </vt:lpstr>
      <vt:lpstr>Избор у звање истраживач сарадник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Andreja</dc:creator>
  <cp:lastModifiedBy>Dragana Jovic Savic</cp:lastModifiedBy>
  <cp:revision>226</cp:revision>
  <dcterms:created xsi:type="dcterms:W3CDTF">2021-08-05T12:39:25Z</dcterms:created>
  <dcterms:modified xsi:type="dcterms:W3CDTF">2025-10-03T06:32:18Z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