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Насловна стран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ubtitle 2"/>
          <p:cNvSpPr/>
          <p:nvPr/>
        </p:nvSpPr>
        <p:spPr>
          <a:xfrm>
            <a:off x="0" y="3391560"/>
            <a:ext cx="12191760" cy="60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algn="ctr" defTabSz="457200">
              <a:lnSpc>
                <a:spcPct val="110000"/>
              </a:lnSpc>
              <a:spcBef>
                <a:spcPts val="40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sr-RS" sz="20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Subtitle 2"/>
          <p:cNvSpPr/>
          <p:nvPr/>
        </p:nvSpPr>
        <p:spPr>
          <a:xfrm>
            <a:off x="496080" y="4674240"/>
            <a:ext cx="2725200" cy="37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sr-RS" sz="1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Комисија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body"/>
          </p:nvPr>
        </p:nvSpPr>
        <p:spPr>
          <a:xfrm>
            <a:off x="1872720" y="466956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1</a:t>
            </a: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6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title"/>
          </p:nvPr>
        </p:nvSpPr>
        <p:spPr>
          <a:xfrm>
            <a:off x="1541880" y="2090520"/>
            <a:ext cx="9108000" cy="73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1" lang="sr-RS" sz="3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1872720" y="500652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2</a:t>
            </a: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6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1872720" y="534312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3</a:t>
            </a: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6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1872720" y="568008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4</a:t>
            </a: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6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body"/>
          </p:nvPr>
        </p:nvSpPr>
        <p:spPr>
          <a:xfrm>
            <a:off x="1872720" y="601704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Члан 5</a:t>
            </a: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6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pic>
        <p:nvPicPr>
          <p:cNvPr id="8" name="Picture 2" descr=""/>
          <p:cNvPicPr/>
          <p:nvPr/>
        </p:nvPicPr>
        <p:blipFill>
          <a:blip r:embed="rId2"/>
          <a:stretch/>
        </p:blipFill>
        <p:spPr>
          <a:xfrm>
            <a:off x="10262880" y="231480"/>
            <a:ext cx="1687320" cy="1461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7"/>
          <p:cNvSpPr>
            <a:spLocks noGrp="1"/>
          </p:cNvSpPr>
          <p:nvPr>
            <p:ph type="body"/>
          </p:nvPr>
        </p:nvSpPr>
        <p:spPr>
          <a:xfrm>
            <a:off x="1541520" y="2723400"/>
            <a:ext cx="9108720" cy="71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10000"/>
              </a:lnSpc>
              <a:spcBef>
                <a:spcPts val="72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en-US" sz="3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1" lang="sr-RS" sz="3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b="1" lang="en-US" sz="3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36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Биографски подаци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600" strike="noStrike" u="non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Num" idx="1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F9C785A-EA90-4771-A3C3-A80882B1CCD4}" type="slidenum">
              <a: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TextBox 3"/>
          <p:cNvSpPr/>
          <p:nvPr/>
        </p:nvSpPr>
        <p:spPr>
          <a:xfrm>
            <a:off x="581040" y="1019160"/>
            <a:ext cx="1732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sr-RS" sz="24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Picture 2" descr="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Title 1"/>
          <p:cNvSpPr/>
          <p:nvPr/>
        </p:nvSpPr>
        <p:spPr>
          <a:xfrm>
            <a:off x="581040" y="179712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rmAutofit/>
          </a:bodyPr>
          <a:p>
            <a:pPr defTabSz="457200">
              <a:lnSpc>
                <a:spcPct val="100000"/>
              </a:lnSpc>
            </a:pPr>
            <a:r>
              <a:rPr b="0" lang="sr-R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Биографски подаци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" name="Picture 2" descr=""/>
          <p:cNvPicPr/>
          <p:nvPr/>
        </p:nvPicPr>
        <p:blipFill>
          <a:blip r:embed="rId3"/>
          <a:stretch/>
        </p:blipFill>
        <p:spPr>
          <a:xfrm>
            <a:off x="8716320" y="3932640"/>
            <a:ext cx="398520" cy="3452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6" name="Group 14"/>
          <p:cNvGrpSpPr/>
          <p:nvPr/>
        </p:nvGrpSpPr>
        <p:grpSpPr>
          <a:xfrm>
            <a:off x="617760" y="3732120"/>
            <a:ext cx="11007720" cy="2442240"/>
            <a:chOff x="617760" y="3732120"/>
            <a:chExt cx="11007720" cy="2442240"/>
          </a:xfrm>
        </p:grpSpPr>
        <p:sp>
          <p:nvSpPr>
            <p:cNvPr id="17" name="Freeform: Shape 15"/>
            <p:cNvSpPr/>
            <p:nvPr/>
          </p:nvSpPr>
          <p:spPr>
            <a:xfrm>
              <a:off x="61776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0 w 2371968"/>
                <a:gd name="GluePoint6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88920" rIns="160560" tIns="177840" bIns="177840" anchor="ctr">
              <a:noAutofit/>
            </a:bodyPr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algn="l" pos="0"/>
                </a:tabLst>
              </a:pPr>
              <a:endParaRPr b="0" lang="en-US" sz="1400" strike="noStrike" u="non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18" name="Freeform: Shape 16"/>
            <p:cNvSpPr/>
            <p:nvPr/>
          </p:nvSpPr>
          <p:spPr>
            <a:xfrm>
              <a:off x="617760" y="4000320"/>
              <a:ext cx="2178360" cy="548640"/>
            </a:xfrm>
            <a:custGeom>
              <a:avLst/>
              <a:gdLst>
                <a:gd name="textAreaLeft" fmla="*/ 0 w 2178360"/>
                <a:gd name="textAreaRight" fmla="*/ 2178720 w 217836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0" rIns="0" tIns="0" bIns="0" anchor="t">
              <a:noAutofit/>
            </a:bodyPr>
            <a:p>
              <a:pPr algn="ctr" defTabSz="622440">
                <a:lnSpc>
                  <a:spcPct val="90000"/>
                </a:lnSpc>
                <a:spcAft>
                  <a:spcPts val="524"/>
                </a:spcAft>
                <a:tabLst>
                  <a:tab algn="l" pos="0"/>
                </a:tabLst>
              </a:pPr>
              <a:r>
                <a:rPr b="1" lang="sr-RS" sz="1500" strike="noStrike" u="non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Основне студије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Freeform: Shape 17"/>
            <p:cNvSpPr/>
            <p:nvPr/>
          </p:nvSpPr>
          <p:spPr>
            <a:xfrm>
              <a:off x="279648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143036 w 2371968"/>
                <a:gd name="GluePoint6Y" fmla="*/ 286071 h 572142"/>
                <a:gd name="GluePoint7X" fmla="*/ 0 w 2371968"/>
                <a:gd name="GluePoint7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31840" rIns="231840" tIns="177840" bIns="177840" anchor="ctr">
              <a:noAutofit/>
            </a:bodyPr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algn="l" pos="0"/>
                </a:tabLst>
              </a:pPr>
              <a:endParaRPr b="0" lang="en-US" sz="1400" strike="noStrike" u="non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20" name="Freeform: Shape 18"/>
            <p:cNvSpPr/>
            <p:nvPr/>
          </p:nvSpPr>
          <p:spPr>
            <a:xfrm>
              <a:off x="2796480" y="4000320"/>
              <a:ext cx="2178360" cy="548640"/>
            </a:xfrm>
            <a:custGeom>
              <a:avLst/>
              <a:gdLst>
                <a:gd name="textAreaLeft" fmla="*/ 0 w 2178360"/>
                <a:gd name="textAreaRight" fmla="*/ 2178720 w 217836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0" rIns="0" tIns="0" bIns="0" anchor="t">
              <a:noAutofit/>
            </a:bodyPr>
            <a:p>
              <a:pPr algn="ctr" defTabSz="622440">
                <a:lnSpc>
                  <a:spcPct val="90000"/>
                </a:lnSpc>
                <a:spcAft>
                  <a:spcPts val="524"/>
                </a:spcAft>
                <a:tabLst>
                  <a:tab algn="l" pos="0"/>
                </a:tabLst>
              </a:pPr>
              <a:r>
                <a:rPr b="1" lang="sr-RS" sz="1500" strike="noStrike" u="non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Мастер студије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Freeform: Shape 19"/>
            <p:cNvSpPr/>
            <p:nvPr/>
          </p:nvSpPr>
          <p:spPr>
            <a:xfrm>
              <a:off x="497520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143036 w 2371968"/>
                <a:gd name="GluePoint6Y" fmla="*/ 286071 h 572142"/>
                <a:gd name="GluePoint7X" fmla="*/ 0 w 2371968"/>
                <a:gd name="GluePoint7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31840" rIns="231840" tIns="177840" bIns="177840" anchor="ctr">
              <a:noAutofit/>
            </a:bodyPr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algn="l" pos="0"/>
                </a:tabLst>
              </a:pPr>
              <a:endParaRPr b="0" lang="en-US" sz="1400" strike="noStrike" u="non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22" name="Freeform: Shape 20"/>
            <p:cNvSpPr/>
            <p:nvPr/>
          </p:nvSpPr>
          <p:spPr>
            <a:xfrm>
              <a:off x="4997160" y="4000320"/>
              <a:ext cx="2156400" cy="548640"/>
            </a:xfrm>
            <a:custGeom>
              <a:avLst/>
              <a:gdLst>
                <a:gd name="textAreaLeft" fmla="*/ 0 w 2156400"/>
                <a:gd name="textAreaRight" fmla="*/ 2156760 w 215640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0" rIns="0" tIns="0" bIns="0" anchor="t">
              <a:noAutofit/>
            </a:bodyPr>
            <a:p>
              <a:pPr algn="ctr" defTabSz="622440">
                <a:lnSpc>
                  <a:spcPct val="90000"/>
                </a:lnSpc>
                <a:spcAft>
                  <a:spcPts val="524"/>
                </a:spcAft>
                <a:tabLst>
                  <a:tab algn="l" pos="0"/>
                </a:tabLst>
              </a:pPr>
              <a:r>
                <a:rPr b="1" lang="sr-RS" sz="1500" strike="noStrike" u="non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Докторске студије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Freeform: Shape 21"/>
            <p:cNvSpPr/>
            <p:nvPr/>
          </p:nvSpPr>
          <p:spPr>
            <a:xfrm>
              <a:off x="715392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143036 w 2371968"/>
                <a:gd name="GluePoint6Y" fmla="*/ 286071 h 572142"/>
                <a:gd name="GluePoint7X" fmla="*/ 0 w 2371968"/>
                <a:gd name="GluePoint7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31840" rIns="231840" tIns="177840" bIns="177840" anchor="ctr">
              <a:noAutofit/>
            </a:bodyPr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algn="l" pos="0"/>
                </a:tabLst>
              </a:pPr>
              <a:endParaRPr b="0" lang="en-US" sz="1400" strike="noStrike" u="non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24" name="Freeform: Shape 22"/>
            <p:cNvSpPr/>
            <p:nvPr/>
          </p:nvSpPr>
          <p:spPr>
            <a:xfrm>
              <a:off x="7187760" y="4000320"/>
              <a:ext cx="2162160" cy="548640"/>
            </a:xfrm>
            <a:custGeom>
              <a:avLst/>
              <a:gdLst>
                <a:gd name="textAreaLeft" fmla="*/ 0 w 2162160"/>
                <a:gd name="textAreaRight" fmla="*/ 2162520 w 216216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0" rIns="0" tIns="0" bIns="0" anchor="t">
              <a:noAutofit/>
            </a:bodyPr>
            <a:p>
              <a:pPr defTabSz="622440">
                <a:lnSpc>
                  <a:spcPct val="90000"/>
                </a:lnSpc>
                <a:spcAft>
                  <a:spcPts val="524"/>
                </a:spcAft>
                <a:tabLst>
                  <a:tab algn="l" pos="0"/>
                </a:tabLst>
              </a:pPr>
              <a:r>
                <a:rPr b="1" lang="sr-RS" sz="1500" strike="noStrike" u="non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   Запослен у 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Freeform: Shape 23"/>
            <p:cNvSpPr/>
            <p:nvPr/>
          </p:nvSpPr>
          <p:spPr>
            <a:xfrm>
              <a:off x="9332640" y="5602680"/>
              <a:ext cx="2292840" cy="57168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71680"/>
                <a:gd name="textAreaBottom" fmla="*/ 572040 h 571680"/>
                <a:gd name="GluePoint1X" fmla="*/ 0 w 2371968"/>
                <a:gd name="GluePoint1Y" fmla="*/ 0 h 572142"/>
                <a:gd name="GluePoint2X" fmla="*/ 2228933 w 2371968"/>
                <a:gd name="GluePoint2Y" fmla="*/ 0 h 572142"/>
                <a:gd name="GluePoint3X" fmla="*/ 2371968 w 2371968"/>
                <a:gd name="GluePoint3Y" fmla="*/ 286071 h 572142"/>
                <a:gd name="GluePoint4X" fmla="*/ 2228933 w 2371968"/>
                <a:gd name="GluePoint4Y" fmla="*/ 572142 h 572142"/>
                <a:gd name="GluePoint5X" fmla="*/ 0 w 2371968"/>
                <a:gd name="GluePoint5Y" fmla="*/ 572142 h 572142"/>
                <a:gd name="GluePoint6X" fmla="*/ 143036 w 2371968"/>
                <a:gd name="GluePoint6Y" fmla="*/ 286071 h 572142"/>
                <a:gd name="GluePoint7X" fmla="*/ 0 w 2371968"/>
                <a:gd name="GluePoint7Y" fmla="*/ 0 h 5721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31840" rIns="231840" tIns="177840" bIns="177840" anchor="ctr">
              <a:noAutofit/>
            </a:bodyPr>
            <a:p>
              <a:pPr algn="ctr" defTabSz="622440">
                <a:lnSpc>
                  <a:spcPct val="90000"/>
                </a:lnSpc>
                <a:spcAft>
                  <a:spcPts val="490"/>
                </a:spcAft>
                <a:tabLst>
                  <a:tab algn="l" pos="0"/>
                </a:tabLst>
              </a:pPr>
              <a:endParaRPr b="0" lang="en-US" sz="1400" strike="noStrike" u="none">
                <a:solidFill>
                  <a:schemeClr val="lt1"/>
                </a:solidFill>
                <a:effectLst/>
                <a:uFillTx/>
                <a:latin typeface="Franklin Gothic Book"/>
              </a:endParaRPr>
            </a:p>
          </p:txBody>
        </p:sp>
        <p:sp>
          <p:nvSpPr>
            <p:cNvPr id="26" name="Freeform: Shape 24"/>
            <p:cNvSpPr/>
            <p:nvPr/>
          </p:nvSpPr>
          <p:spPr>
            <a:xfrm>
              <a:off x="9332640" y="4000320"/>
              <a:ext cx="2292840" cy="548640"/>
            </a:xfrm>
            <a:custGeom>
              <a:avLst/>
              <a:gdLst>
                <a:gd name="textAreaLeft" fmla="*/ 0 w 2292840"/>
                <a:gd name="textAreaRight" fmla="*/ 2293200 w 2292840"/>
                <a:gd name="textAreaTop" fmla="*/ 0 h 548640"/>
                <a:gd name="textAreaBottom" fmla="*/ 549000 h 548640"/>
                <a:gd name="GluePoint1X" fmla="*/ 0 w 1926038"/>
                <a:gd name="GluePoint1Y" fmla="*/ 0 h 1055856"/>
                <a:gd name="GluePoint2X" fmla="*/ 1926038 w 1926038"/>
                <a:gd name="GluePoint2Y" fmla="*/ 0 h 1055856"/>
                <a:gd name="GluePoint3X" fmla="*/ 1926038 w 1926038"/>
                <a:gd name="GluePoint3Y" fmla="*/ 1055856 h 1055856"/>
                <a:gd name="GluePoint4X" fmla="*/ 0 w 1926038"/>
                <a:gd name="GluePoint4Y" fmla="*/ 1055856 h 1055856"/>
                <a:gd name="GluePoint5X" fmla="*/ 0 w 1926038"/>
                <a:gd name="GluePoint5Y" fmla="*/ 0 h 10558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0" rIns="0" tIns="0" bIns="0" anchor="t">
              <a:noAutofit/>
            </a:bodyPr>
            <a:p>
              <a:pPr algn="ctr" defTabSz="622440">
                <a:lnSpc>
                  <a:spcPct val="90000"/>
                </a:lnSpc>
                <a:spcAft>
                  <a:spcPts val="524"/>
                </a:spcAft>
                <a:tabLst>
                  <a:tab algn="l" pos="0"/>
                </a:tabLst>
              </a:pPr>
              <a:r>
                <a:rPr b="1" lang="sr-RS" sz="1500" strike="noStrike" u="none">
                  <a:solidFill>
                    <a:schemeClr val="dk1">
                      <a:lumMod val="65000"/>
                      <a:lumOff val="35000"/>
                    </a:schemeClr>
                  </a:solidFill>
                  <a:effectLst/>
                  <a:uFillTx/>
                  <a:latin typeface="Verdana"/>
                  <a:ea typeface="Verdana"/>
                </a:rPr>
                <a:t>Последњи избор у звање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cxnSp>
          <p:nvCxnSpPr>
            <p:cNvPr id="27" name="Straight Connector 25"/>
            <p:cNvCxnSpPr/>
            <p:nvPr/>
          </p:nvCxnSpPr>
          <p:spPr>
            <a:xfrm>
              <a:off x="61776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  <p:cxnSp>
          <p:nvCxnSpPr>
            <p:cNvPr id="28" name="Straight Connector 26"/>
            <p:cNvCxnSpPr/>
            <p:nvPr/>
          </p:nvCxnSpPr>
          <p:spPr>
            <a:xfrm>
              <a:off x="279648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  <p:cxnSp>
          <p:nvCxnSpPr>
            <p:cNvPr id="29" name="Straight Connector 27"/>
            <p:cNvCxnSpPr/>
            <p:nvPr/>
          </p:nvCxnSpPr>
          <p:spPr>
            <a:xfrm>
              <a:off x="497520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  <p:cxnSp>
          <p:nvCxnSpPr>
            <p:cNvPr id="30" name="Straight Connector 28"/>
            <p:cNvCxnSpPr/>
            <p:nvPr/>
          </p:nvCxnSpPr>
          <p:spPr>
            <a:xfrm>
              <a:off x="715392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  <p:cxnSp>
          <p:nvCxnSpPr>
            <p:cNvPr id="31" name="Straight Connector 29"/>
            <p:cNvCxnSpPr/>
            <p:nvPr/>
          </p:nvCxnSpPr>
          <p:spPr>
            <a:xfrm>
              <a:off x="9332280" y="3732120"/>
              <a:ext cx="360" cy="1670400"/>
            </a:xfrm>
            <a:prstGeom prst="straightConnector1">
              <a:avLst/>
            </a:prstGeom>
            <a:ln cap="rnd">
              <a:solidFill>
                <a:srgbClr val="145991"/>
              </a:solidFill>
              <a:round/>
            </a:ln>
          </p:spPr>
        </p:cxnSp>
      </p:grp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</a:t>
            </a:r>
            <a:r>
              <a:rPr b="0" lang="sr-R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презиме</a:t>
            </a: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9685440" y="1797120"/>
            <a:ext cx="1715760" cy="171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1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Second Outline Level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Third Outline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Level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Fo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urt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h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Ou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tlin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Lev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el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F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i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f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t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h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O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u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t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i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n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v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S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i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x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t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h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O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u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t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i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n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v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S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v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n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t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h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O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u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t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i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n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v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e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l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9984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институција</a:t>
            </a: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body"/>
          </p:nvPr>
        </p:nvSpPr>
        <p:spPr>
          <a:xfrm>
            <a:off x="287172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институција</a:t>
            </a: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body"/>
          </p:nvPr>
        </p:nvSpPr>
        <p:spPr>
          <a:xfrm>
            <a:off x="505692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институција</a:t>
            </a: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7" name="PlaceHolder 8"/>
          <p:cNvSpPr>
            <a:spLocks noGrp="1"/>
          </p:cNvSpPr>
          <p:nvPr>
            <p:ph type="body"/>
          </p:nvPr>
        </p:nvSpPr>
        <p:spPr>
          <a:xfrm>
            <a:off x="7235640" y="440892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лабораторија</a:t>
            </a: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8" name="PlaceHolder 9"/>
          <p:cNvSpPr>
            <a:spLocks noGrp="1"/>
          </p:cNvSpPr>
          <p:nvPr>
            <p:ph type="body"/>
          </p:nvPr>
        </p:nvSpPr>
        <p:spPr>
          <a:xfrm>
            <a:off x="61740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sr-RS" sz="1800" strike="noStrike" u="non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20ХХ-20ХХ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39" name="PlaceHolder 10"/>
          <p:cNvSpPr>
            <a:spLocks noGrp="1"/>
          </p:cNvSpPr>
          <p:nvPr>
            <p:ph type="body"/>
          </p:nvPr>
        </p:nvSpPr>
        <p:spPr>
          <a:xfrm>
            <a:off x="2792880" y="56005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sr-RS" sz="1800" strike="noStrike" u="non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20ХХ-20ХХ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0" name="PlaceHolder 11"/>
          <p:cNvSpPr>
            <a:spLocks noGrp="1"/>
          </p:cNvSpPr>
          <p:nvPr>
            <p:ph type="body"/>
          </p:nvPr>
        </p:nvSpPr>
        <p:spPr>
          <a:xfrm>
            <a:off x="4967640" y="56005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sr-RS" sz="1800" strike="noStrike" u="non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20ХХ-20ХХ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1" name="PlaceHolder 12"/>
          <p:cNvSpPr>
            <a:spLocks noGrp="1"/>
          </p:cNvSpPr>
          <p:nvPr>
            <p:ph type="body"/>
          </p:nvPr>
        </p:nvSpPr>
        <p:spPr>
          <a:xfrm>
            <a:off x="713808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sr-RS" sz="1800" strike="noStrike" u="non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2" name="PlaceHolder 13"/>
          <p:cNvSpPr>
            <a:spLocks noGrp="1"/>
          </p:cNvSpPr>
          <p:nvPr>
            <p:ph type="body"/>
          </p:nvPr>
        </p:nvSpPr>
        <p:spPr>
          <a:xfrm>
            <a:off x="931500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sr-RS" sz="1800" strike="noStrike" u="non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20ХХ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3" name="TextBox 41"/>
          <p:cNvSpPr/>
          <p:nvPr/>
        </p:nvSpPr>
        <p:spPr>
          <a:xfrm>
            <a:off x="551880" y="2734560"/>
            <a:ext cx="31428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sr-RS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Место и година рођења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14"/>
          <p:cNvSpPr>
            <a:spLocks noGrp="1"/>
          </p:cNvSpPr>
          <p:nvPr>
            <p:ph type="body"/>
          </p:nvPr>
        </p:nvSpPr>
        <p:spPr>
          <a:xfrm>
            <a:off x="3695760" y="2735280"/>
            <a:ext cx="4800960" cy="36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8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место</a:t>
            </a:r>
            <a:r>
              <a:rPr b="0" lang="en-US" sz="18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r>
              <a:rPr b="0" lang="sr-RS" sz="18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, </a:t>
            </a:r>
            <a:r>
              <a:rPr b="0" lang="en-US" sz="18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8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година</a:t>
            </a:r>
            <a:r>
              <a:rPr b="0" lang="en-US" sz="18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Најистакнутије научно достигнуће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600" strike="noStrike" u="non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81040" y="2340720"/>
            <a:ext cx="11029320" cy="363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06000" indent="-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ru-RU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Изабрати и укратко описати једно достигнуће које је кандидат остварио у периоду након претходног избора у </a:t>
            </a:r>
            <a:r>
              <a:rPr b="0" lang="ru-RU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звање. Дати кратак опис и прокоментарисати његов значај у односу на област истраживања. Представити на </a:t>
            </a:r>
            <a:r>
              <a:rPr b="0" lang="ru-RU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максимално два слајда уз коришћење слика/дијаграма, уколико је то могуће.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47FA0DA-D1F4-4508-95BD-1AC5223BAE88}" type="slidenum">
              <a: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sr-RS" sz="24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Picture 2" descr="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Title 1"/>
          <p:cNvSpPr/>
          <p:nvPr/>
        </p:nvSpPr>
        <p:spPr>
          <a:xfrm>
            <a:off x="581040" y="179712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rmAutofit/>
          </a:bodyPr>
          <a:p>
            <a:pPr defTabSz="457200">
              <a:lnSpc>
                <a:spcPct val="100000"/>
              </a:lnSpc>
            </a:pPr>
            <a:r>
              <a:rPr b="0" lang="sr-R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Најистакнутије научно достигнуће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</a:t>
            </a:r>
            <a:r>
              <a:rPr b="0" lang="sr-R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презиме</a:t>
            </a: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Квантитативни резултати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600" strike="noStrike" u="non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ldNum" idx="3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D4C5A52-6C8F-4E69-8B9A-B3033DFD93D8}" type="slidenum">
              <a: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sr-RS" sz="24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5" name="Picture 2" descr="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57" name="Title 1"/>
          <p:cNvSpPr/>
          <p:nvPr/>
        </p:nvSpPr>
        <p:spPr>
          <a:xfrm>
            <a:off x="581040" y="179712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rmAutofit/>
          </a:bodyPr>
          <a:p>
            <a:pPr defTabSz="457200">
              <a:lnSpc>
                <a:spcPct val="100000"/>
              </a:lnSpc>
            </a:pPr>
            <a:r>
              <a:rPr b="0" lang="sr-R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Квантитативни резултати кандидата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уковођења пројектим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600" strike="noStrike" u="non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ldNum" idx="4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06B91C8-F8D8-4C06-B090-0383B2BD52C8}" type="slidenum">
              <a: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sr-RS" sz="24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1" name="Picture 2" descr="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63" name="Title 1"/>
          <p:cNvSpPr/>
          <p:nvPr/>
        </p:nvSpPr>
        <p:spPr>
          <a:xfrm>
            <a:off x="581040" y="154188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rmAutofit/>
          </a:bodyPr>
          <a:p>
            <a:pPr defTabSz="457200">
              <a:lnSpc>
                <a:spcPct val="100000"/>
              </a:lnSpc>
            </a:pPr>
            <a:r>
              <a:rPr b="0" lang="sr-R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Руковођење пројектима, поТпројекти</a:t>
            </a:r>
            <a:r>
              <a:rPr b="0" lang="en-U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Ma</a:t>
            </a:r>
            <a:r>
              <a:rPr b="0" lang="sr-R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 и пројектни</a:t>
            </a:r>
            <a:r>
              <a:rPr b="0" lang="en-U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m</a:t>
            </a:r>
            <a:r>
              <a:rPr b="0" lang="sr-R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 задаци</a:t>
            </a:r>
            <a:r>
              <a:rPr b="0" lang="en-U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581040" y="2302920"/>
            <a:ext cx="11029320" cy="995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Навести до два, по мишљењу Комисије, најистакнутија пројекта, потпројекта или пројектна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задатка којима је кандидат руководио или руководи.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132480" y="6423840"/>
            <a:ext cx="1051740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457200">
              <a:lnSpc>
                <a:spcPct val="110000"/>
              </a:lnSpc>
              <a:spcBef>
                <a:spcPts val="22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sr-RS" sz="11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НАПОМЕНА: СЛАЈД ЈЕ </a:t>
            </a:r>
            <a:r>
              <a:rPr b="1" lang="sr-RS" sz="11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ПОТРЕБНО ПРИКАЗАТИ </a:t>
            </a:r>
            <a:r>
              <a:rPr b="1" lang="sr-RS" sz="11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САМО КОД ИЗБОРА У ЗВАЊЕ </a:t>
            </a:r>
            <a:r>
              <a:rPr b="1" lang="sr-RS" sz="11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ВИШИ НАУЧНИ САРАДНИК </a:t>
            </a:r>
            <a:r>
              <a:rPr b="1" lang="sr-RS" sz="11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ИЛИ НАУЧНИ САВЕТНИК</a:t>
            </a:r>
            <a:endParaRPr b="0" lang="en-US" sz="11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уковођења пројектима и дисертацијам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600" strike="noStrike" u="non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ldNum" idx="5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2379A7A-A8C2-4C14-AA25-0E5114E7CC7E}" type="slidenum">
              <a: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sr-RS" sz="24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9" name="Picture 2" descr="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1" name="Title 1"/>
          <p:cNvSpPr/>
          <p:nvPr/>
        </p:nvSpPr>
        <p:spPr>
          <a:xfrm>
            <a:off x="581040" y="156132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rmAutofit fontScale="92500" lnSpcReduction="9999"/>
          </a:bodyPr>
          <a:p>
            <a:pPr defTabSz="457200">
              <a:lnSpc>
                <a:spcPct val="100000"/>
              </a:lnSpc>
            </a:pPr>
            <a:r>
              <a:rPr b="0" lang="sr-R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Руковођење пројектима, поТпројектиМа и пројектниМ задациМА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81040" y="2132640"/>
            <a:ext cx="11029320" cy="189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06000" indent="-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Навести до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два, по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мишљењу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Комисије,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најистакнутија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пројекта,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потпројекта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или пројектна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задатака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којима је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руководио или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руководи.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3" name="Title 1"/>
          <p:cNvSpPr/>
          <p:nvPr/>
        </p:nvSpPr>
        <p:spPr>
          <a:xfrm>
            <a:off x="581040" y="3993840"/>
            <a:ext cx="11029320" cy="52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rmAutofit/>
          </a:bodyPr>
          <a:p>
            <a:pPr defTabSz="457200">
              <a:lnSpc>
                <a:spcPct val="100000"/>
              </a:lnSpc>
            </a:pPr>
            <a:r>
              <a:rPr b="0" lang="sr-RS" sz="24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Руковођење ДИсертацијама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132480" y="6423840"/>
            <a:ext cx="1051740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457200">
              <a:lnSpc>
                <a:spcPct val="110000"/>
              </a:lnSpc>
              <a:spcBef>
                <a:spcPts val="22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sr-RS" sz="11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  <a:ea typeface="Verdana"/>
              </a:rPr>
              <a:t>НАПОМЕНА: СЛАЈД ЈЕ ПОТРЕБНО ПРИКАЗАТИ САМО КОД ИЗБОРА У ЗВАЊЕ ВИШИ НАУЧНИ САРАДНИК ИЛИ НАУЧНИ САВЕТНИК</a:t>
            </a:r>
            <a:endParaRPr b="0" lang="en-US" sz="11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5" name="PlaceHolder 6"/>
          <p:cNvSpPr>
            <a:spLocks noGrp="1"/>
          </p:cNvSpPr>
          <p:nvPr>
            <p:ph type="body"/>
          </p:nvPr>
        </p:nvSpPr>
        <p:spPr>
          <a:xfrm>
            <a:off x="581040" y="4524480"/>
            <a:ext cx="11029320" cy="189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06000" indent="-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Навести до две, по избору Комисије,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дисертације којима је кандидат руководио у 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форми: </a:t>
            </a:r>
            <a:r>
              <a:rPr b="0" lang="ru-RU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&lt;Име и презиме&gt;, &lt;Наслов </a:t>
            </a:r>
            <a:r>
              <a:rPr b="0" lang="ru-RU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дисертације&gt;, &lt;Институција&gt;, &lt;Датум </a:t>
            </a:r>
            <a:r>
              <a:rPr b="0" lang="ru-RU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одбране&gt;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  <a:p>
            <a:pPr indent="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</a:pP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стало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(ре)избор у звање 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1" lang="sr-R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звање</a:t>
            </a: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600" strike="noStrike" u="none">
              <a:solidFill>
                <a:schemeClr val="dk1"/>
              </a:solidFill>
              <a:effectLst/>
              <a:uFillTx/>
              <a:latin typeface="Franklin Gothic Boo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81040" y="2340720"/>
            <a:ext cx="11029320" cy="363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06000" indent="-30600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Остало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sldNum" idx="6"/>
          </p:nvPr>
        </p:nvSpPr>
        <p:spPr>
          <a:xfrm>
            <a:off x="10558440" y="6423840"/>
            <a:ext cx="105228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D92E9F5-486A-485C-BB51-54832314A1FA}" type="slidenum">
              <a:rPr b="0" lang="en-US" sz="9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Franklin Gothic Book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TextBox 3"/>
          <p:cNvSpPr/>
          <p:nvPr/>
        </p:nvSpPr>
        <p:spPr>
          <a:xfrm>
            <a:off x="581040" y="1019160"/>
            <a:ext cx="11029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sr-RS" sz="24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0" name="Picture 2" descr=""/>
          <p:cNvPicPr/>
          <p:nvPr/>
        </p:nvPicPr>
        <p:blipFill>
          <a:blip r:embed="rId2"/>
          <a:stretch/>
        </p:blipFill>
        <p:spPr>
          <a:xfrm>
            <a:off x="10650240" y="165960"/>
            <a:ext cx="1364760" cy="118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име и презиме</a:t>
            </a: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81040" y="1870560"/>
            <a:ext cx="11029680" cy="465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&lt;</a:t>
            </a:r>
            <a:r>
              <a:rPr b="0" lang="sr-RS" sz="24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ПОДНАСЛО</a:t>
            </a:r>
            <a:r>
              <a:rPr b="0" lang="sr-RS" sz="24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В</a:t>
            </a:r>
            <a:r>
              <a:rPr b="0" lang="en-US" sz="24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&gt;</a:t>
            </a:r>
            <a:endParaRPr b="0" lang="en-US" sz="2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subTitle"/>
          </p:nvPr>
        </p:nvSpPr>
        <p:spPr>
          <a:xfrm>
            <a:off x="2712240" y="3982320"/>
            <a:ext cx="6767280" cy="45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algn="ctr" defTabSz="457200">
              <a:lnSpc>
                <a:spcPct val="110000"/>
              </a:lnSpc>
              <a:spcBef>
                <a:spcPts val="561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2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Др</a:t>
            </a:r>
            <a:r>
              <a:rPr b="0" lang="en-US" sz="2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</a:t>
            </a:r>
            <a:r>
              <a:rPr b="0" lang="en-US" sz="28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Андреј јЕгоров</a:t>
            </a:r>
            <a:r>
              <a:rPr b="0" lang="en-US" sz="2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 (Andrei Egorov)</a:t>
            </a:r>
            <a:endParaRPr b="0" lang="en-US" sz="2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872720" y="466956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др Марко Војиновић (ИФ)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title"/>
          </p:nvPr>
        </p:nvSpPr>
        <p:spPr>
          <a:xfrm>
            <a:off x="1541880" y="2090520"/>
            <a:ext cx="9108000" cy="73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1" lang="en-US" sz="3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Избор у звање</a:t>
            </a:r>
            <a:endParaRPr b="1" lang="en-US" sz="3600" strike="noStrike" u="none" cap="all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872720" y="5006520"/>
            <a:ext cx="434412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др Бранислав Цветковић (ИФ)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1872720" y="5343120"/>
            <a:ext cx="5213880" cy="37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285840" indent="-285840" defTabSz="45720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проф. др Марија </a:t>
            </a: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Димитријевић </a:t>
            </a: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Ћирић (ФФ)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1541520" y="2723400"/>
            <a:ext cx="9108720" cy="71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10000"/>
              </a:lnSpc>
              <a:spcBef>
                <a:spcPts val="720"/>
              </a:spcBef>
              <a:spcAft>
                <a:spcPts val="601"/>
              </a:spcAft>
              <a:tabLst>
                <a:tab algn="l" pos="0"/>
              </a:tabLst>
            </a:pPr>
            <a:r>
              <a:rPr b="1" lang="en-US" sz="3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Научн</a:t>
            </a:r>
            <a:r>
              <a:rPr b="1" lang="en-US" sz="3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и </a:t>
            </a:r>
            <a:r>
              <a:rPr b="1" lang="en-US" sz="3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сарадн</a:t>
            </a:r>
            <a:r>
              <a:rPr b="1" lang="en-US" sz="3600" strike="noStrike" u="none" cap="all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Verdana"/>
              </a:rPr>
              <a:t>ик</a:t>
            </a:r>
            <a:endParaRPr b="1" lang="en-US" sz="3600" strike="noStrike" u="none" cap="all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Избор у звање научни сарадник</a:t>
            </a:r>
            <a:endParaRPr b="1" lang="en-US" sz="2600" strike="noStrike" u="none" cap="all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др Андреј </a:t>
            </a: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Јегоров</a:t>
            </a:r>
            <a:endParaRPr b="0" lang="en-US" sz="2400" strike="noStrike" u="none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69984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Физички факултет </a:t>
            </a: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Московског државног </a:t>
            </a: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универзитета </a:t>
            </a: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Ломоносов (Русија)</a:t>
            </a:r>
            <a:endParaRPr b="0" lang="en-US" sz="1400" strike="noStrike" u="none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/>
          </p:nvPr>
        </p:nvSpPr>
        <p:spPr>
          <a:xfrm>
            <a:off x="287172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  <a:ea typeface="Verdana"/>
              </a:rPr>
              <a:t>Физички факултет Московског државног универзитета Ломоносов (Русија)</a:t>
            </a:r>
            <a:endParaRPr b="0" lang="en-US" sz="1400" strike="noStrike" u="none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/>
          </p:nvPr>
        </p:nvSpPr>
        <p:spPr>
          <a:xfrm>
            <a:off x="5056920" y="441324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Универзитет Јужне Калифорније (САД)</a:t>
            </a:r>
            <a:endParaRPr b="0" lang="en-US" sz="1400" strike="noStrike" u="none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4" name="PlaceHolder 6"/>
          <p:cNvSpPr>
            <a:spLocks noGrp="1"/>
          </p:cNvSpPr>
          <p:nvPr>
            <p:ph/>
          </p:nvPr>
        </p:nvSpPr>
        <p:spPr>
          <a:xfrm>
            <a:off x="7235640" y="440892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60000" indent="-360000">
              <a:lnSpc>
                <a:spcPct val="110000"/>
              </a:lnSpc>
              <a:spcBef>
                <a:spcPts val="1417"/>
              </a:spcBef>
              <a:buNone/>
            </a:pPr>
            <a:r>
              <a:rPr b="0" lang="en-US" sz="1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 </a:t>
            </a:r>
            <a:endParaRPr b="0" lang="en-US" sz="1400" strike="noStrike" u="none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/>
          </p:nvPr>
        </p:nvSpPr>
        <p:spPr>
          <a:xfrm>
            <a:off x="61740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Verdana"/>
              </a:rPr>
              <a:t>2004-2008</a:t>
            </a:r>
            <a:endParaRPr b="0" lang="en-US" sz="1800" strike="noStrike" u="none">
              <a:solidFill>
                <a:schemeClr val="lt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6" name="PlaceHolder 8"/>
          <p:cNvSpPr>
            <a:spLocks noGrp="1"/>
          </p:cNvSpPr>
          <p:nvPr>
            <p:ph/>
          </p:nvPr>
        </p:nvSpPr>
        <p:spPr>
          <a:xfrm>
            <a:off x="2792880" y="56005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Verdana"/>
              </a:rPr>
              <a:t>2008-2010</a:t>
            </a:r>
            <a:endParaRPr b="0" lang="en-US" sz="1800" strike="noStrike" u="none">
              <a:solidFill>
                <a:schemeClr val="lt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7" name="PlaceHolder 9"/>
          <p:cNvSpPr>
            <a:spLocks noGrp="1"/>
          </p:cNvSpPr>
          <p:nvPr>
            <p:ph/>
          </p:nvPr>
        </p:nvSpPr>
        <p:spPr>
          <a:xfrm>
            <a:off x="4967640" y="56005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Verdana"/>
              </a:rPr>
              <a:t>2010-2016</a:t>
            </a:r>
            <a:endParaRPr b="0" lang="en-US" sz="1800" strike="noStrike" u="none">
              <a:solidFill>
                <a:schemeClr val="lt1"/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98" name="PlaceHolder 10"/>
          <p:cNvSpPr>
            <a:spLocks noGrp="1"/>
          </p:cNvSpPr>
          <p:nvPr>
            <p:ph/>
          </p:nvPr>
        </p:nvSpPr>
        <p:spPr>
          <a:xfrm>
            <a:off x="713808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N/A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99" name="PlaceHolder 11"/>
          <p:cNvSpPr>
            <a:spLocks noGrp="1"/>
          </p:cNvSpPr>
          <p:nvPr>
            <p:ph/>
          </p:nvPr>
        </p:nvSpPr>
        <p:spPr>
          <a:xfrm>
            <a:off x="9315000" y="5602320"/>
            <a:ext cx="2179440" cy="57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Verdana"/>
                <a:ea typeface="Verdana"/>
              </a:rPr>
              <a:t>N/A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</a:endParaRPr>
          </a:p>
        </p:txBody>
      </p:sp>
      <p:sp>
        <p:nvSpPr>
          <p:cNvPr id="100" name="PlaceHolder 12"/>
          <p:cNvSpPr>
            <a:spLocks noGrp="1"/>
          </p:cNvSpPr>
          <p:nvPr>
            <p:ph/>
          </p:nvPr>
        </p:nvSpPr>
        <p:spPr>
          <a:xfrm>
            <a:off x="3695760" y="2735280"/>
            <a:ext cx="4800960" cy="36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18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Тула (СССР), 1986.</a:t>
            </a:r>
            <a:endParaRPr b="0" lang="en-US" sz="1800" strike="noStrike" u="none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pic>
        <p:nvPicPr>
          <p:cNvPr id="101" name="Picture Placeholder 13" descr=""/>
          <p:cNvPicPr/>
          <p:nvPr/>
        </p:nvPicPr>
        <p:blipFill>
          <a:blip r:embed="rId1"/>
          <a:stretch/>
        </p:blipFill>
        <p:spPr>
          <a:xfrm>
            <a:off x="9372600" y="1331640"/>
            <a:ext cx="1747080" cy="232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" name="Text Placeholder 15"/>
          <p:cNvSpPr txBox="1"/>
          <p:nvPr/>
        </p:nvSpPr>
        <p:spPr>
          <a:xfrm>
            <a:off x="700200" y="4413600"/>
            <a:ext cx="2021400" cy="988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indent="-324000" algn="ctr" defTabSz="457200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tabLst>
                <a:tab algn="l" pos="0"/>
              </a:tabLst>
            </a:pPr>
            <a:endParaRPr b="0" lang="en-US" sz="1400" strike="noStrike" u="none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Избор у звање научни сарадник</a:t>
            </a:r>
            <a:endParaRPr b="1" lang="en-US" sz="2600" strike="noStrike" u="none" cap="all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581040" y="2340720"/>
            <a:ext cx="11029320" cy="363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06000" indent="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Најистакнутији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резултат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кандидата је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извођење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ограничења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на масу WIMP-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коришћењем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постојећих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података из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радио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посматрања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галаксије M31.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 Анихилација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WIMP-ова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може да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производе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релативистичк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е е+е- парове,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који би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генерисали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синхротронску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радио емисију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у галактичком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магнетном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пољу. Др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Јегоров је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анализирао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нове осетљиве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радио снимке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са LOFAR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телескопа,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израдио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свеобухватни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модел М31 у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GALPROP-у,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прецизније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одредио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густину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дифузне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материје и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расподелу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магнетног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поља у М31, и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извео да маса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стандардног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термалног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WIMP-а мора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бити већа од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40 GeV. Ово је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конзервативна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граница, 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реална доња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граница може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бити и око 100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GeV. Ови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резултати су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веома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конкурентни у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односу на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друге методе,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посебно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посматрања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патуљастих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сателита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Млечног пута.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  <a:p>
            <a:pPr marL="306000" indent="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A. E. Egorov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and E.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Pierpaoli, </a:t>
            </a:r>
            <a:r>
              <a:rPr b="0" i="1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Physical Review </a:t>
            </a:r>
            <a:r>
              <a:rPr b="0" i="1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D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 </a:t>
            </a:r>
            <a:r>
              <a:rPr b="1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88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, 023504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(2013).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  <a:p>
            <a:pPr marL="306000" indent="0" defTabSz="45720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</a:pP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A. E. Egorov, </a:t>
            </a:r>
            <a:r>
              <a:rPr b="0" i="1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Physical Review </a:t>
            </a:r>
            <a:r>
              <a:rPr b="0" i="1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D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 </a:t>
            </a:r>
            <a:r>
              <a:rPr b="1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106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, 023023 </a:t>
            </a:r>
            <a:r>
              <a:rPr b="0" lang="en-US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  <a:ea typeface="Verdana"/>
              </a:rPr>
              <a:t>(2022).</a:t>
            </a:r>
            <a:endParaRPr b="0" lang="en-US" sz="18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др Андреј </a:t>
            </a: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Јегоров</a:t>
            </a:r>
            <a:endParaRPr b="0" lang="en-US" sz="2400" strike="noStrike" u="none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81040" y="492480"/>
            <a:ext cx="11029320" cy="52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600" strike="noStrike" u="none" cap="all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Verdana"/>
              </a:rPr>
              <a:t>Избор у звање научни сарадник</a:t>
            </a:r>
            <a:endParaRPr b="1" lang="en-US" sz="2600" strike="noStrike" u="none" cap="all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Verdana"/>
              <a:ea typeface="Verdana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2214360" y="1027440"/>
            <a:ext cx="6173640" cy="43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457200"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2400" strike="noStrike" u="none">
                <a:solidFill>
                  <a:srgbClr val="145991"/>
                </a:solidFill>
                <a:effectLst/>
                <a:uFillTx/>
                <a:latin typeface="Verdana"/>
              </a:rPr>
              <a:t>др Андреј Јегоров</a:t>
            </a:r>
            <a:endParaRPr b="0" lang="en-US" sz="2400" strike="noStrike" u="none">
              <a:solidFill>
                <a:srgbClr val="145991"/>
              </a:solidFill>
              <a:effectLst/>
              <a:uFillTx/>
              <a:latin typeface="Verdana"/>
              <a:ea typeface="Verdana"/>
            </a:endParaRPr>
          </a:p>
        </p:txBody>
      </p:sp>
      <p:graphicFrame>
        <p:nvGraphicFramePr>
          <p:cNvPr id="108" name="Group 6"/>
          <p:cNvGraphicFramePr/>
          <p:nvPr/>
        </p:nvGraphicFramePr>
        <p:xfrm>
          <a:off x="5971680" y="2381400"/>
          <a:ext cx="5638680" cy="847800"/>
        </p:xfrm>
        <a:graphic>
          <a:graphicData uri="http://schemas.openxmlformats.org/drawingml/2006/table">
            <a:tbl>
              <a:tblPr/>
              <a:tblGrid>
                <a:gridCol w="2016720"/>
                <a:gridCol w="1811160"/>
                <a:gridCol w="1811160"/>
              </a:tblGrid>
              <a:tr h="0">
                <a:tc>
                  <a:txBody>
                    <a:bodyPr lIns="90000" rIns="90000" anchor="t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1" lang="sr-R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УКУПНО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1" lang="sr-R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ОСТВАРЕНО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1" lang="sr-R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ПОТРЕБНО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 lIns="90000" rIns="90000" anchor="t" anchorCtr="1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Укупно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129 (</a:t>
                      </a:r>
                      <a:r>
                        <a:rPr b="1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84.89</a:t>
                      </a: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0">
                <a:tc>
                  <a:txBody>
                    <a:bodyPr lIns="90000" rIns="90000" anchor="t" anchorCtr="1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М21+М22+М23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121 (</a:t>
                      </a:r>
                      <a:r>
                        <a:rPr b="1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77.75</a:t>
                      </a: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9" name="Group 6"/>
          <p:cNvGraphicFramePr/>
          <p:nvPr/>
        </p:nvGraphicFramePr>
        <p:xfrm>
          <a:off x="646560" y="2381400"/>
          <a:ext cx="2301480" cy="1130400"/>
        </p:xfrm>
        <a:graphic>
          <a:graphicData uri="http://schemas.openxmlformats.org/drawingml/2006/table">
            <a:tbl>
              <a:tblPr/>
              <a:tblGrid>
                <a:gridCol w="1415520"/>
                <a:gridCol w="886320"/>
              </a:tblGrid>
              <a:tr h="0"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1" lang="sr-R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КАТЕГОРИЈА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1" lang="sr-R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БРОЈ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М21а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0"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М21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0"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М22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</a:tr>
              <a:tr h="0">
                <a:tc>
                  <a:txBody>
                    <a:bodyPr lIns="90000" rIns="90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М23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ctr" anchorCtr="1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0">
                <a:tc>
                  <a:txBody>
                    <a:bodyPr lIns="90000" rIns="90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М33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ctr" anchorCtr="1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0" name="Group 6"/>
          <p:cNvGraphicFramePr/>
          <p:nvPr/>
        </p:nvGraphicFramePr>
        <p:xfrm>
          <a:off x="3056760" y="2381400"/>
          <a:ext cx="2811600" cy="565200"/>
        </p:xfrm>
        <a:graphic>
          <a:graphicData uri="http://schemas.openxmlformats.org/drawingml/2006/table">
            <a:tbl>
              <a:tblPr/>
              <a:tblGrid>
                <a:gridCol w="1608120"/>
                <a:gridCol w="1203480"/>
              </a:tblGrid>
              <a:tr h="0"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1" lang="sr-R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БРОЈ ЦИТАТА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1" lang="en-U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h-</a:t>
                      </a:r>
                      <a:r>
                        <a:rPr b="1" lang="sr-RS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ИНДЕКС</a:t>
                      </a:r>
                      <a:endParaRPr b="0" lang="en-US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 lIns="90000" rIns="90000" anchor="ctr" anchorCtr="1">
                      <a:noAutofit/>
                    </a:bodyPr>
                    <a:p>
                      <a:pPr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WoS: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169 (</a:t>
                      </a:r>
                      <a:r>
                        <a:rPr b="1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142</a:t>
                      </a: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 defTabSz="457200">
                        <a:lnSpc>
                          <a:spcPct val="83000"/>
                        </a:lnSpc>
                        <a:tabLst>
                          <a:tab algn="l" pos="0"/>
                        </a:tabLst>
                      </a:pPr>
                      <a:r>
                        <a:rPr b="0" lang="sr-R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0">
                <a:tc>
                  <a:txBody>
                    <a:bodyPr lIns="90000" rIns="90000" anchor="ctr">
                      <a:noAutofit/>
                    </a:bodyPr>
                    <a:p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Scopus: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algn="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212 (</a:t>
                      </a: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137</a:t>
                      </a: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ctr" anchorCtr="1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DividendVTI">
  <a:themeElements>
    <a:clrScheme name="Aspect">
      <a:dk1>
        <a:srgbClr val="000000"/>
      </a:dk1>
      <a:lt1>
        <a:srgbClr val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 pitchFamily="0" charset="1"/>
        <a:ea typeface=""/>
        <a:cs typeface=""/>
      </a:majorFont>
      <a:minorFont>
        <a:latin typeface="Franklin Gothic Book" panose="020B05020201040202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8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  <a:tileRect l="0" t="0" r="0" b="0"/>
        </a:gradFill>
      </a:fillStyleLst>
      <a:lnStyleLst>
        <a:ln w="12700" cap="rnd" cmpd="sng" algn="ctr">
          <a:prstDash val="solid"/>
        </a:ln>
        <a:ln w="22225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lumMod val="88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lumMod val="86000"/>
              </a:schemeClr>
            </a:gs>
          </a:gsLst>
          <a:path path="circle">
            <a:fillToRect l="50000" t="50000" r="100000" b="100000"/>
          </a:path>
          <a:tileRect l="0" t="0" r="0" b="0"/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D2D995-20F0-4C14-BF62-1248AB4B484D}">
  <ds:schemaRefs>
    <ds:schemaRef ds:uri="http://purl.org/dc/elements/1.1/"/>
    <ds:schemaRef ds:uri="71af3243-3dd4-4a8d-8c0d-dd76da1f02a5"/>
    <ds:schemaRef ds:uri="http://www.w3.org/XML/1998/namespace"/>
    <ds:schemaRef ds:uri="16c05727-aa75-4e4a-9b5f-8a80a1165891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65255AC-12AC-4323-AA35-9BAC798B66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{C16AFF45-C899-4934-878B-CD75F6A48F8C}tf67061901_win32</Template>
  <TotalTime>398</TotalTime>
  <Application>LibreOffice/25.2.6.2$Linux_X86_64 LibreOffice_project/520$Build-2</Application>
  <AppVersion>15.0000</AppVersion>
  <Words>25</Words>
  <Paragraphs>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2021-08-05T12:39:25Z</dcterms:created>
  <dc:creator>Andreja</dc:creator>
  <dc:description/>
  <dc:language>en-US</dc:language>
  <cp:lastModifiedBy/>
  <dcterms:modified xsi:type="dcterms:W3CDTF">2025-10-06T00:26:26Z</dcterms:modified>
  <cp:revision>234</cp:revision>
  <dc:subject/>
  <dc:title>Title Lorem Ipsum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PresentationFormat">
    <vt:lpwstr>Widescreen</vt:lpwstr>
  </property>
  <property fmtid="{D5CDD505-2E9C-101B-9397-08002B2CF9AE}" pid="4" name="Slides">
    <vt:i4>5</vt:i4>
  </property>
</Properties>
</file>