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292" r:id="rId5"/>
    <p:sldId id="293" r:id="rId6"/>
    <p:sldId id="296" r:id="rId7"/>
    <p:sldId id="298" r:id="rId8"/>
    <p:sldId id="2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991"/>
    <a:srgbClr val="578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96822-C64C-417A-A7F5-64B8DE4F00DB}" v="1" dt="2025-11-03T07:49:32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4" d="100"/>
          <a:sy n="64" d="100"/>
        </p:scale>
        <p:origin x="311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gana Maric" userId="c7f1527bb1b6a793" providerId="LiveId" clId="{8935F8D6-1B3B-467A-96ED-C30D16F21791}"/>
    <pc:docChg chg="modSld">
      <pc:chgData name="Dragana Maric" userId="c7f1527bb1b6a793" providerId="LiveId" clId="{8935F8D6-1B3B-467A-96ED-C30D16F21791}" dt="2025-11-03T07:53:33.103" v="7" actId="2711"/>
      <pc:docMkLst>
        <pc:docMk/>
      </pc:docMkLst>
      <pc:sldChg chg="addSp modSp mod">
        <pc:chgData name="Dragana Maric" userId="c7f1527bb1b6a793" providerId="LiveId" clId="{8935F8D6-1B3B-467A-96ED-C30D16F21791}" dt="2025-11-03T07:49:40.275" v="1" actId="1076"/>
        <pc:sldMkLst>
          <pc:docMk/>
          <pc:sldMk cId="4148672761" sldId="293"/>
        </pc:sldMkLst>
        <pc:spChg chg="add mod">
          <ac:chgData name="Dragana Maric" userId="c7f1527bb1b6a793" providerId="LiveId" clId="{8935F8D6-1B3B-467A-96ED-C30D16F21791}" dt="2025-11-03T07:49:40.275" v="1" actId="1076"/>
          <ac:spMkLst>
            <pc:docMk/>
            <pc:sldMk cId="4148672761" sldId="293"/>
            <ac:spMk id="4" creationId="{6A22D743-E3C8-2B95-9E6A-9DC670A3DCFA}"/>
          </ac:spMkLst>
        </pc:spChg>
      </pc:sldChg>
      <pc:sldChg chg="modSp mod">
        <pc:chgData name="Dragana Maric" userId="c7f1527bb1b6a793" providerId="LiveId" clId="{8935F8D6-1B3B-467A-96ED-C30D16F21791}" dt="2025-11-03T07:53:33.103" v="7" actId="2711"/>
        <pc:sldMkLst>
          <pc:docMk/>
          <pc:sldMk cId="2240742404" sldId="294"/>
        </pc:sldMkLst>
        <pc:graphicFrameChg chg="modGraphic">
          <ac:chgData name="Dragana Maric" userId="c7f1527bb1b6a793" providerId="LiveId" clId="{8935F8D6-1B3B-467A-96ED-C30D16F21791}" dt="2025-11-03T07:53:33.103" v="7" actId="2711"/>
          <ac:graphicFrameMkLst>
            <pc:docMk/>
            <pc:sldMk cId="2240742404" sldId="294"/>
            <ac:graphicFrameMk id="20" creationId="{DAA38BB3-2364-4A70-887A-B824C2768511}"/>
          </ac:graphicFrameMkLst>
        </pc:graphicFrameChg>
      </pc:sldChg>
      <pc:sldChg chg="modSp mod">
        <pc:chgData name="Dragana Maric" userId="c7f1527bb1b6a793" providerId="LiveId" clId="{8935F8D6-1B3B-467A-96ED-C30D16F21791}" dt="2025-11-03T07:52:57.223" v="6" actId="6549"/>
        <pc:sldMkLst>
          <pc:docMk/>
          <pc:sldMk cId="1844328013" sldId="298"/>
        </pc:sldMkLst>
        <pc:spChg chg="mod">
          <ac:chgData name="Dragana Maric" userId="c7f1527bb1b6a793" providerId="LiveId" clId="{8935F8D6-1B3B-467A-96ED-C30D16F21791}" dt="2025-11-03T07:52:57.223" v="6" actId="6549"/>
          <ac:spMkLst>
            <pc:docMk/>
            <pc:sldMk cId="1844328013" sldId="298"/>
            <ac:spMk id="3" creationId="{D008A2C5-4999-868E-F07C-5A75226AD8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166B-543F-4592-9FC7-E4F5C18A844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430BA-94A8-437B-A2BD-91079AAB6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словна стра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12097" y="3982304"/>
            <a:ext cx="6767806" cy="456727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0D3A417-A2B0-4B9C-8230-0EDA0A3F72D1}"/>
              </a:ext>
            </a:extLst>
          </p:cNvPr>
          <p:cNvSpPr txBox="1">
            <a:spLocks/>
          </p:cNvSpPr>
          <p:nvPr userDrawn="1"/>
        </p:nvSpPr>
        <p:spPr>
          <a:xfrm>
            <a:off x="0" y="3391436"/>
            <a:ext cx="12191999" cy="609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Cyrl-RS" sz="20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Кандидат</a:t>
            </a:r>
            <a:endParaRPr lang="en-US" sz="2000" b="0" spc="0" baseline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781F0A4-3C19-46DD-9CAA-6D17458544E5}"/>
              </a:ext>
            </a:extLst>
          </p:cNvPr>
          <p:cNvSpPr txBox="1">
            <a:spLocks/>
          </p:cNvSpPr>
          <p:nvPr userDrawn="1"/>
        </p:nvSpPr>
        <p:spPr>
          <a:xfrm>
            <a:off x="495903" y="4674257"/>
            <a:ext cx="2725410" cy="377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Cyrl-RS" sz="1600" b="0" i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Комисија</a:t>
            </a:r>
            <a:endParaRPr lang="en-US" sz="1600" b="0" i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2732" y="4669478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1</a:t>
            </a:r>
            <a:r>
              <a:rPr lang="en-US" dirty="0"/>
              <a:t>&gt;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0C1E5C10-F362-4D29-BDB3-8761443257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1830" y="2090699"/>
            <a:ext cx="9108340" cy="733960"/>
          </a:xfrm>
          <a:effectLst/>
        </p:spPr>
        <p:txBody>
          <a:bodyPr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</a:t>
            </a:r>
            <a:endParaRPr lang="en-US" dirty="0"/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7A54A6B6-D39C-4CB9-BA10-EC09060EF0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872731" y="5006355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2</a:t>
            </a:r>
            <a:r>
              <a:rPr lang="en-US" dirty="0"/>
              <a:t>&gt;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B0CA8C9E-0788-4641-81C8-E331309370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2731" y="5343232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3</a:t>
            </a:r>
            <a:r>
              <a:rPr lang="en-US" dirty="0"/>
              <a:t>&gt;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9D2117CE-4C95-45C7-82B5-845C5823378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72731" y="5680109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4</a:t>
            </a:r>
            <a:r>
              <a:rPr lang="en-US" dirty="0"/>
              <a:t>&gt;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DB7B79B1-75DF-42F4-ADC4-204E01066C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72730" y="6016986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5</a:t>
            </a:r>
            <a:r>
              <a:rPr lang="en-US" dirty="0"/>
              <a:t>&gt;</a:t>
            </a:r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id="{936B068D-3093-4176-A2CF-7C06173EC6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2784" y="231652"/>
            <a:ext cx="1687508" cy="1461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486002-0C94-44F3-B2A7-51D61A909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41463" y="2723428"/>
            <a:ext cx="9109075" cy="719866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 cap="all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иографски подац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3" y="1019175"/>
            <a:ext cx="173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Биографски подаци</a:t>
            </a:r>
            <a:endParaRPr lang="en-US" sz="2400" b="0" spc="0" baseline="0" dirty="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EC59ACD7-1E39-42A4-B40A-49198BF362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6308" y="3932765"/>
            <a:ext cx="398857" cy="345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445D82B3-DD54-4D88-BD6C-57C08A646399}"/>
              </a:ext>
            </a:extLst>
          </p:cNvPr>
          <p:cNvGrpSpPr/>
          <p:nvPr userDrawn="1"/>
        </p:nvGrpSpPr>
        <p:grpSpPr>
          <a:xfrm>
            <a:off x="617887" y="3732243"/>
            <a:ext cx="11008065" cy="2442657"/>
            <a:chOff x="403274" y="3732243"/>
            <a:chExt cx="11385449" cy="244265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A4D9C3D-7299-4A2A-AAB1-A98C907A624E}"/>
                </a:ext>
              </a:extLst>
            </p:cNvPr>
            <p:cNvSpPr/>
            <p:nvPr/>
          </p:nvSpPr>
          <p:spPr>
            <a:xfrm>
              <a:off x="40327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0 w 2371968"/>
                <a:gd name="connsiteY5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0" tIns="177800" rIns="160418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74EDEEA-A96A-46DB-8A17-FA8B7CAD58E4}"/>
                </a:ext>
              </a:extLst>
            </p:cNvPr>
            <p:cNvSpPr/>
            <p:nvPr/>
          </p:nvSpPr>
          <p:spPr>
            <a:xfrm>
              <a:off x="403274" y="4000186"/>
              <a:ext cx="2253367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Основне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D4DB138-DDF5-45B6-8052-1BD1F89E7D2B}"/>
                </a:ext>
              </a:extLst>
            </p:cNvPr>
            <p:cNvSpPr/>
            <p:nvPr/>
          </p:nvSpPr>
          <p:spPr>
            <a:xfrm>
              <a:off x="265664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C2D274B-CAFA-4C98-B42A-EEB845F5946F}"/>
                </a:ext>
              </a:extLst>
            </p:cNvPr>
            <p:cNvSpPr/>
            <p:nvPr/>
          </p:nvSpPr>
          <p:spPr>
            <a:xfrm>
              <a:off x="2656641" y="4000186"/>
              <a:ext cx="2253366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Мастер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EACB50-8955-48E4-9056-D73ED79F18FC}"/>
                </a:ext>
              </a:extLst>
            </p:cNvPr>
            <p:cNvSpPr/>
            <p:nvPr/>
          </p:nvSpPr>
          <p:spPr>
            <a:xfrm>
              <a:off x="491001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F955079-5934-4853-ACB1-BE6230903756}"/>
                </a:ext>
              </a:extLst>
            </p:cNvPr>
            <p:cNvSpPr/>
            <p:nvPr/>
          </p:nvSpPr>
          <p:spPr>
            <a:xfrm>
              <a:off x="4932824" y="4000186"/>
              <a:ext cx="2230541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Докторске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1AE031-ED5F-45D5-9D35-C7090F9DA400}"/>
                </a:ext>
              </a:extLst>
            </p:cNvPr>
            <p:cNvSpPr/>
            <p:nvPr/>
          </p:nvSpPr>
          <p:spPr>
            <a:xfrm>
              <a:off x="716338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0A33F6-73BB-4DEC-A625-0FE17443BF61}"/>
                </a:ext>
              </a:extLst>
            </p:cNvPr>
            <p:cNvSpPr/>
            <p:nvPr/>
          </p:nvSpPr>
          <p:spPr>
            <a:xfrm>
              <a:off x="7198207" y="4000186"/>
              <a:ext cx="2236822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 Запослен у 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FA89165-C1F0-44B9-A25C-513104A1E9B5}"/>
                </a:ext>
              </a:extLst>
            </p:cNvPr>
            <p:cNvSpPr/>
            <p:nvPr/>
          </p:nvSpPr>
          <p:spPr>
            <a:xfrm>
              <a:off x="941675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29879E2-62EA-483C-8535-88D1848EB427}"/>
                </a:ext>
              </a:extLst>
            </p:cNvPr>
            <p:cNvSpPr/>
            <p:nvPr/>
          </p:nvSpPr>
          <p:spPr>
            <a:xfrm>
              <a:off x="9416735" y="4000186"/>
              <a:ext cx="2371968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Последњи избор у звање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C8BE968-32A8-4A69-ABB4-ABCEE31549C3}"/>
                </a:ext>
              </a:extLst>
            </p:cNvPr>
            <p:cNvCxnSpPr>
              <a:cxnSpLocks/>
            </p:cNvCxnSpPr>
            <p:nvPr/>
          </p:nvCxnSpPr>
          <p:spPr>
            <a:xfrm>
              <a:off x="40327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3748CDE-B040-4C17-B9E7-43D1EA5CB673}"/>
                </a:ext>
              </a:extLst>
            </p:cNvPr>
            <p:cNvCxnSpPr>
              <a:cxnSpLocks/>
            </p:cNvCxnSpPr>
            <p:nvPr/>
          </p:nvCxnSpPr>
          <p:spPr>
            <a:xfrm>
              <a:off x="265664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9F2CFAD-0DA4-4F47-961C-A83817CF09F7}"/>
                </a:ext>
              </a:extLst>
            </p:cNvPr>
            <p:cNvCxnSpPr>
              <a:cxnSpLocks/>
            </p:cNvCxnSpPr>
            <p:nvPr/>
          </p:nvCxnSpPr>
          <p:spPr>
            <a:xfrm>
              <a:off x="491001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01BA719-8039-449D-8F54-1BDEB7E28147}"/>
                </a:ext>
              </a:extLst>
            </p:cNvPr>
            <p:cNvCxnSpPr>
              <a:cxnSpLocks/>
            </p:cNvCxnSpPr>
            <p:nvPr/>
          </p:nvCxnSpPr>
          <p:spPr>
            <a:xfrm>
              <a:off x="716338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41093C9-9BF7-4469-85C5-F069F8670DB9}"/>
                </a:ext>
              </a:extLst>
            </p:cNvPr>
            <p:cNvCxnSpPr>
              <a:cxnSpLocks/>
            </p:cNvCxnSpPr>
            <p:nvPr/>
          </p:nvCxnSpPr>
          <p:spPr>
            <a:xfrm>
              <a:off x="941675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EEECC2-492D-4864-B8ED-DE606FD2B2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233F79-3E94-42A0-B8FC-93D73C818E4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685338" y="1797050"/>
            <a:ext cx="1716087" cy="171767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14599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6EC86CE-D28A-4D4B-B1DF-E58FB4163A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9797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45497E0A-F3A1-4AA2-AB21-583D3E6ABD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71621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314AF5B9-30C6-4D53-ACAB-ED56A9F808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7030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64C50462-1722-4864-BED5-C99824A5E5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5689" y="44087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лабораторија</a:t>
            </a:r>
            <a:r>
              <a:rPr lang="en-US" dirty="0"/>
              <a:t>&gt;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6F100EC3-AA6C-497D-8A24-8046023945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7538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633FD0D7-52F9-4458-9684-626FB9D937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92724" y="560040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E5C87C97-5E95-49E9-99F4-B0ECA56AA94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67560" y="560040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3B9949A4-3035-4555-B9DC-814CF9160A9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37945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</a:t>
            </a:r>
            <a:endParaRPr lang="en-US" dirty="0"/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EE41092A-6A8C-44D0-B0FC-7FA1864761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14975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1C90B7-A24F-4DFB-8D74-8D2EBF0E9162}"/>
              </a:ext>
            </a:extLst>
          </p:cNvPr>
          <p:cNvSpPr txBox="1"/>
          <p:nvPr userDrawn="1"/>
        </p:nvSpPr>
        <p:spPr>
          <a:xfrm>
            <a:off x="551789" y="2734590"/>
            <a:ext cx="3143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Место и година рођења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277E8C1F-BAAE-4387-AF75-65FE1CF31C4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95700" y="2735263"/>
            <a:ext cx="4801378" cy="3667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место</a:t>
            </a:r>
            <a:r>
              <a:rPr lang="en-US" dirty="0"/>
              <a:t>&gt;</a:t>
            </a:r>
            <a:r>
              <a:rPr lang="sr-Cyrl-RS" dirty="0"/>
              <a:t>, </a:t>
            </a:r>
            <a:r>
              <a:rPr lang="en-US" dirty="0"/>
              <a:t>&lt;</a:t>
            </a:r>
            <a:r>
              <a:rPr lang="sr-Cyrl-RS" dirty="0"/>
              <a:t>година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јистакнутије научно достигнућ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40864"/>
            <a:ext cx="11029615" cy="3634486"/>
          </a:xfrm>
        </p:spPr>
        <p:txBody>
          <a:bodyPr anchor="t"/>
          <a:lstStyle>
            <a:lvl1pPr marL="306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 dirty="0"/>
              <a:t>Изабрати и укратко описати једно достигнуће које је кандидат остварио у периоду након претходног избора у звање. Дати кратак опис и прокоментарисати његов значај у односу на област истраживања. Представити на максимално два слајда уз коришћење слика/дијаграма, уколико је то могуће.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Најистакнутије научно достигнуће</a:t>
            </a:r>
            <a:endParaRPr lang="en-US" sz="2400" b="0" spc="0" baseline="0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6511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вантитативни резул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C15A62A-52D3-434B-9B51-58FCC31043E8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Квантитативни резултати кандидата</a:t>
            </a:r>
            <a:endParaRPr lang="en-US" sz="2400" b="0" spc="0" baseline="0" dirty="0"/>
          </a:p>
        </p:txBody>
      </p:sp>
    </p:spTree>
    <p:extLst>
      <p:ext uri="{BB962C8B-B14F-4D97-AF65-F5344CB8AC3E}">
        <p14:creationId xmlns:p14="http://schemas.microsoft.com/office/powerpoint/2010/main" val="326791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уковођења пројекти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542057"/>
            <a:ext cx="11029616" cy="4616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пројектима, поТпројекти</a:t>
            </a:r>
            <a:r>
              <a:rPr lang="en-U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</a:t>
            </a:r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и пројектни</a:t>
            </a:r>
            <a:r>
              <a:rPr lang="en-U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задаци</a:t>
            </a:r>
            <a:r>
              <a:rPr lang="en-U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endParaRPr lang="en-US" sz="2400" b="0" spc="0" baseline="0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02983"/>
            <a:ext cx="11029616" cy="996029"/>
          </a:xfrm>
        </p:spPr>
        <p:txBody>
          <a:bodyPr anchor="t">
            <a:noAutofit/>
          </a:bodyPr>
          <a:lstStyle>
            <a:lvl1pPr marL="171450" marR="0" indent="-17145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/>
              <a:t>Навести до два, по мишљењу Комисије, најистакнутија пројекта, потпројекта или пројектна задатка којима је кандидат руководио или руководи.</a:t>
            </a:r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385" y="6423914"/>
            <a:ext cx="10517785" cy="377902"/>
          </a:xfrm>
        </p:spPr>
        <p:txBody>
          <a:bodyPr>
            <a:normAutofit/>
          </a:bodyPr>
          <a:lstStyle>
            <a:lvl1pPr marL="0" indent="0" algn="l">
              <a:buFont typeface="Century Gothic" panose="020B0502020202020204" pitchFamily="34" charset="0"/>
              <a:buNone/>
              <a:defRPr sz="1100" b="1" i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sr-Cyrl-RS" dirty="0"/>
              <a:t>НАПОМЕНА: СЛАЈД ЈЕ ПОТРЕБНО ПРИКАЗАТИ САМО КОД ИЗБОРА У ЗВАЊЕ ВИШИ НАУЧНИ САРАДНИК ИЛИ НАУЧНИ САВЕТНИК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05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уковођења пројектима и дисертација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561255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пројектима, поТпројектиМа и пројектниМ задациМА</a:t>
            </a:r>
            <a:endParaRPr lang="en-US" sz="2400" b="0" spc="0" baseline="0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132649"/>
            <a:ext cx="11029615" cy="1899332"/>
          </a:xfrm>
        </p:spPr>
        <p:txBody>
          <a:bodyPr anchor="t"/>
          <a:lstStyle>
            <a:lvl1pPr marL="306000" marR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/>
              <a:t>Навести до два, по мишљењу Комисије, најистакнутија пројекта, потпројекта или пројектна задатака којима је кандидат руководио или руководи.</a:t>
            </a:r>
            <a:endParaRPr lang="ru-RU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1" y="3993869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ДИсертацијама</a:t>
            </a:r>
            <a:endParaRPr lang="en-US" sz="2400" b="0" spc="0" baseline="0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385" y="6423914"/>
            <a:ext cx="10517785" cy="377902"/>
          </a:xfrm>
        </p:spPr>
        <p:txBody>
          <a:bodyPr>
            <a:normAutofit/>
          </a:bodyPr>
          <a:lstStyle>
            <a:lvl1pPr marL="0" indent="0" algn="l">
              <a:buFont typeface="Century Gothic" panose="020B0502020202020204" pitchFamily="34" charset="0"/>
              <a:buNone/>
              <a:defRPr sz="1100" b="1" i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sr-Cyrl-RS" dirty="0"/>
              <a:t>НАПОМЕНА: СЛАЈД ЈЕ ПОТРЕБНО ПРИКАЗАТИ САМО КОД ИЗБОРА У ЗВАЊЕ ВИШИ НАУЧНИ САРАДНИК ИЛИ НАУЧНИ САВЕТНИК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81192" y="4524582"/>
            <a:ext cx="11029615" cy="1899332"/>
          </a:xfrm>
        </p:spPr>
        <p:txBody>
          <a:bodyPr anchor="t"/>
          <a:lstStyle>
            <a:lvl1pPr marL="306000" marR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/>
              <a:t>Навести до две, по избору Комисије, дисертације којима је кандидат руководио у форми: </a:t>
            </a:r>
            <a:r>
              <a:rPr lang="ru-RU" dirty="0"/>
              <a:t>&lt;Име и презиме&gt;, &lt;Наслов дисертације&gt;, &lt;Институција&gt;, &lt;Датум одбране&gt;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88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тал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40864"/>
            <a:ext cx="11029615" cy="3634486"/>
          </a:xfrm>
        </p:spPr>
        <p:txBody>
          <a:bodyPr anchor="t"/>
          <a:lstStyle>
            <a:lvl1pPr marL="306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&lt;</a:t>
            </a:r>
            <a:r>
              <a:rPr lang="sr-Cyrl-RS" dirty="0"/>
              <a:t>Остало</a:t>
            </a:r>
            <a:r>
              <a:rPr lang="en-US" dirty="0"/>
              <a:t>&gt;</a:t>
            </a:r>
            <a:endParaRPr lang="ru-R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39D9DDE-B78B-4BAF-9C58-1C88A79567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1025" y="1870426"/>
            <a:ext cx="11029950" cy="466374"/>
          </a:xfrm>
        </p:spPr>
        <p:txBody>
          <a:bodyPr>
            <a:normAutofit/>
          </a:bodyPr>
          <a:lstStyle>
            <a:lvl1pPr marL="0" indent="0">
              <a:buNone/>
              <a:defRPr sz="2400" cap="all" baseline="0"/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ПОДНАСЛОВ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6716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70" r:id="rId4"/>
    <p:sldLayoutId id="2147483673" r:id="rId5"/>
    <p:sldLayoutId id="2147483676" r:id="rId6"/>
    <p:sldLayoutId id="2147483672" r:id="rId7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20000"/>
        <a:buFont typeface="Century Gothic" panose="020B0502020202020204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20000"/>
        <a:buFont typeface="Century Gothic" panose="020B0502020202020204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40/epjd/s10053-021-00138-z" TargetMode="External"/><Relationship Id="rId2" Type="http://schemas.openxmlformats.org/officeDocument/2006/relationships/hyperlink" Target="https://doi.org/10.1063/5.0044419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oi.org/10.1140/epjd/s10053-024-00808-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5CD3009D-0316-4899-BCE2-3B4DC33C04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cap="none" dirty="0"/>
              <a:t>др</a:t>
            </a:r>
            <a:r>
              <a:rPr lang="sr-Cyrl-RS" dirty="0"/>
              <a:t> Јелена Марјановић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C6C43-CFCB-4C79-8772-B0C8A1A4EE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Драгана Марић (ИФ)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370525-CC16-4BA6-BC05-D8D08B378D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РЕИЗБОР у Звање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F2FEC2E-1065-4070-952F-BBFBBED4C5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Гордана Маловић (ИФ)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291131-D116-469B-9588-970DBBEDBC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Весна Ковачевић (ФФ)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E72A78-E091-4078-8147-E446703C1F5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Научни сарадник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4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EB85-C71E-4725-AB7E-C03D5CE0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Реизбор у звање научни сарадник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C1FC9-021D-4671-BD4B-9239F612D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22971" y="1060656"/>
            <a:ext cx="6174107" cy="436563"/>
          </a:xfrm>
        </p:spPr>
        <p:txBody>
          <a:bodyPr/>
          <a:lstStyle/>
          <a:p>
            <a:r>
              <a:rPr lang="sr-Cyrl-RS" sz="2400" dirty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 Јелена Марјановић</a:t>
            </a:r>
            <a:endParaRPr lang="en-US" sz="2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BB415C-EEAF-4CEE-BDFD-DB4858B5E7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Физички факултет Универзитета у Београду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B9769A-9FE7-4E80-81B7-439C93ED583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Физички факултет Универзитета у Београду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6A398B-AF65-42E2-959D-17C51AFE1D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lnSpcReduction="10000"/>
          </a:bodyPr>
          <a:lstStyle/>
          <a:p>
            <a:r>
              <a:rPr lang="sr-Cyrl-RS" sz="1400" dirty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Лабораторија за неравнотежне процесе и примену плазме</a:t>
            </a:r>
            <a:endParaRPr lang="en-US" sz="1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8F11D14-4C84-434F-8A8C-474F3B28D4A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sr-Cyrl-RS" dirty="0"/>
              <a:t>2002-2010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9E54C4-2E92-43EC-B5E3-21B606AF6D8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r-Cyrl-RS" dirty="0"/>
              <a:t>2011-2020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A6B9D13-D210-4D93-861C-7AB19EB221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r-Cyrl-RS" dirty="0"/>
              <a:t>1.01.2011.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65C53BA-4222-4884-AD33-049DBF50C03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sr-Cyrl-RS" dirty="0"/>
              <a:t>16.04.2021.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A35DFBA-E49B-4101-A758-11B456A481D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Крушевац, 1983.</a:t>
            </a:r>
            <a:endParaRPr lang="en-US" dirty="0"/>
          </a:p>
        </p:txBody>
      </p:sp>
      <p:pic>
        <p:nvPicPr>
          <p:cNvPr id="17" name="Picture Placeholder 16"/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t="7761" b="7761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A22D743-E3C8-2B95-9E6A-9DC670A3DCFA}"/>
              </a:ext>
            </a:extLst>
          </p:cNvPr>
          <p:cNvSpPr txBox="1">
            <a:spLocks/>
          </p:cNvSpPr>
          <p:nvPr/>
        </p:nvSpPr>
        <p:spPr>
          <a:xfrm>
            <a:off x="2775496" y="4408750"/>
            <a:ext cx="2021844" cy="989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Tx/>
              <a:buNone/>
              <a:defRPr sz="1400" kern="120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/>
              <a:t>Физички факултет Универзитета у Београду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67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91CD-B09F-4617-A373-7F9049B02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784" y="2383197"/>
            <a:ext cx="11029615" cy="4237736"/>
          </a:xfrm>
        </p:spPr>
        <p:txBody>
          <a:bodyPr>
            <a:normAutofit fontScale="25000" lnSpcReduction="20000"/>
          </a:bodyPr>
          <a:lstStyle/>
          <a:p>
            <a:pPr marL="398463" marR="0" lvl="0" indent="-3984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RS" sz="4200" b="1" dirty="0"/>
              <a:t>DC </a:t>
            </a:r>
            <a:r>
              <a:rPr lang="sr-Cyrl-RS" sz="4200" b="1" dirty="0"/>
              <a:t>пробој и карактеристике пражњења на ниском притиску у парама течности</a:t>
            </a:r>
            <a:endParaRPr lang="en-GB" sz="4200" dirty="0"/>
          </a:p>
          <a:p>
            <a:pPr marL="287338" indent="-287338">
              <a:buFont typeface="Courier New" panose="02070309020205020404" pitchFamily="49" charset="0"/>
              <a:buChar char="o"/>
            </a:pPr>
            <a:r>
              <a:rPr lang="sr-Cyrl-RS" sz="4200" dirty="0"/>
              <a:t>Резултати истраживања су инкорпорирани у базу референтних података за пробој и неравнотежна пражњења „Центра за неравнотежне процесе“. Радови који су публиковани након претходног избора у звање, а односе се на дати истраживачки правац су:</a:t>
            </a:r>
            <a:endParaRPr lang="en-GB" sz="4200" dirty="0"/>
          </a:p>
          <a:p>
            <a:pPr marL="0" indent="0">
              <a:buNone/>
            </a:pPr>
            <a:r>
              <a:rPr lang="sr-Cyrl-RS" sz="4200" dirty="0" err="1"/>
              <a:t>Референц</a:t>
            </a:r>
            <a:r>
              <a:rPr lang="sr-Latn-RS" sz="4200" dirty="0"/>
              <a:t>e</a:t>
            </a:r>
            <a:r>
              <a:rPr lang="sr-Cyrl-RS" sz="4200" dirty="0"/>
              <a:t>: </a:t>
            </a:r>
            <a:r>
              <a:rPr lang="en-US" sz="4200" b="1" dirty="0"/>
              <a:t>J</a:t>
            </a:r>
            <a:r>
              <a:rPr lang="sr-Cyrl-RS" sz="4200" b="1" dirty="0"/>
              <a:t>.</a:t>
            </a:r>
            <a:r>
              <a:rPr lang="en-US" sz="4200" b="1" dirty="0"/>
              <a:t> </a:t>
            </a:r>
            <a:r>
              <a:rPr lang="en-US" sz="4200" b="1" dirty="0" err="1"/>
              <a:t>Marjanović</a:t>
            </a:r>
            <a:r>
              <a:rPr lang="en-US" sz="4200" dirty="0"/>
              <a:t>, D</a:t>
            </a:r>
            <a:r>
              <a:rPr lang="sr-Cyrl-RS" sz="4200" dirty="0"/>
              <a:t>.</a:t>
            </a:r>
            <a:r>
              <a:rPr lang="en-US" sz="4200" dirty="0"/>
              <a:t> </a:t>
            </a:r>
            <a:r>
              <a:rPr lang="en-US" sz="4200" dirty="0" err="1"/>
              <a:t>Marić</a:t>
            </a:r>
            <a:r>
              <a:rPr lang="en-US" sz="4200" dirty="0"/>
              <a:t>, G</a:t>
            </a:r>
            <a:r>
              <a:rPr lang="sr-Cyrl-RS" sz="4200" dirty="0"/>
              <a:t>.</a:t>
            </a:r>
            <a:r>
              <a:rPr lang="en-US" sz="4200" dirty="0"/>
              <a:t> Malović, Z</a:t>
            </a:r>
            <a:r>
              <a:rPr lang="sr-Cyrl-RS" sz="4200" dirty="0"/>
              <a:t>.</a:t>
            </a:r>
            <a:r>
              <a:rPr lang="en-US" sz="4200" dirty="0"/>
              <a:t> Lj. </a:t>
            </a:r>
            <a:r>
              <a:rPr lang="en-US" sz="4200" dirty="0" err="1"/>
              <a:t>Petrović</a:t>
            </a:r>
            <a:r>
              <a:rPr lang="en-US" sz="4200" dirty="0"/>
              <a:t>, </a:t>
            </a:r>
            <a:r>
              <a:rPr lang="en-US" sz="4200" i="1" dirty="0"/>
              <a:t>Voltage–current characteristics of low-pressure discharges in vapors of several alcohols</a:t>
            </a:r>
            <a:r>
              <a:rPr lang="en-US" sz="4200" dirty="0"/>
              <a:t>, Journal of Applied Physics </a:t>
            </a:r>
            <a:r>
              <a:rPr lang="en-US" sz="4200" b="1" dirty="0"/>
              <a:t>129</a:t>
            </a:r>
            <a:r>
              <a:rPr lang="en-US" sz="4200" dirty="0"/>
              <a:t>, 143303</a:t>
            </a:r>
            <a:r>
              <a:rPr lang="sr-Cyrl-RS" sz="4200" dirty="0"/>
              <a:t> (10</a:t>
            </a:r>
            <a:r>
              <a:rPr lang="en-US" sz="4200" dirty="0" err="1"/>
              <a:t>pp</a:t>
            </a:r>
            <a:r>
              <a:rPr lang="sr-Cyrl-RS" sz="4200" dirty="0"/>
              <a:t>)</a:t>
            </a:r>
            <a:r>
              <a:rPr lang="en-US" sz="4200" dirty="0"/>
              <a:t>, 2021</a:t>
            </a:r>
            <a:r>
              <a:rPr lang="sr-Latn-RS" sz="4200" dirty="0"/>
              <a:t>, </a:t>
            </a:r>
            <a:r>
              <a:rPr lang="en-US" sz="4200" dirty="0"/>
              <a:t> </a:t>
            </a:r>
            <a:r>
              <a:rPr lang="en-US" sz="4200" u="sng" dirty="0">
                <a:hlinkClick r:id="rId2"/>
              </a:rPr>
              <a:t>https://doi.org/10.1063/5.0044419</a:t>
            </a:r>
            <a:endParaRPr lang="sr-Latn-RS" sz="4200" dirty="0"/>
          </a:p>
          <a:p>
            <a:pPr marL="0" indent="0">
              <a:buNone/>
            </a:pPr>
            <a:r>
              <a:rPr lang="sr-Latn-RS" sz="4200" b="1" dirty="0"/>
              <a:t>                   </a:t>
            </a:r>
            <a:r>
              <a:rPr lang="en-US" sz="4200" b="1" dirty="0"/>
              <a:t>J</a:t>
            </a:r>
            <a:r>
              <a:rPr lang="sr-Cyrl-RS" sz="4200" b="1" dirty="0"/>
              <a:t>.</a:t>
            </a:r>
            <a:r>
              <a:rPr lang="en-US" sz="4200" b="1" dirty="0"/>
              <a:t> </a:t>
            </a:r>
            <a:r>
              <a:rPr lang="en-US" sz="4200" b="1" dirty="0" err="1"/>
              <a:t>Marjanović</a:t>
            </a:r>
            <a:r>
              <a:rPr lang="en-US" sz="4200" dirty="0"/>
              <a:t>, D</a:t>
            </a:r>
            <a:r>
              <a:rPr lang="sr-Cyrl-RS" sz="4200" dirty="0"/>
              <a:t>.</a:t>
            </a:r>
            <a:r>
              <a:rPr lang="en-US" sz="4200" dirty="0"/>
              <a:t> </a:t>
            </a:r>
            <a:r>
              <a:rPr lang="en-US" sz="4200" dirty="0" err="1"/>
              <a:t>Marić</a:t>
            </a:r>
            <a:r>
              <a:rPr lang="en-US" sz="4200" dirty="0"/>
              <a:t>, G</a:t>
            </a:r>
            <a:r>
              <a:rPr lang="sr-Cyrl-RS" sz="4200" dirty="0"/>
              <a:t>.</a:t>
            </a:r>
            <a:r>
              <a:rPr lang="en-US" sz="4200" dirty="0"/>
              <a:t> Malović, Z</a:t>
            </a:r>
            <a:r>
              <a:rPr lang="sr-Cyrl-RS" sz="4200" dirty="0"/>
              <a:t>.</a:t>
            </a:r>
            <a:r>
              <a:rPr lang="en-US" sz="4200" dirty="0"/>
              <a:t> Lj. </a:t>
            </a:r>
            <a:r>
              <a:rPr lang="en-US" sz="4200" dirty="0" err="1"/>
              <a:t>Petrović</a:t>
            </a:r>
            <a:r>
              <a:rPr lang="en-US" sz="4200" dirty="0"/>
              <a:t>, </a:t>
            </a:r>
            <a:r>
              <a:rPr lang="en-US" sz="4200" i="1" dirty="0"/>
              <a:t>Effective ionization coefficients for low current dc discharges in alcohol vapours at low pressure</a:t>
            </a:r>
            <a:r>
              <a:rPr lang="en-US" sz="4200" dirty="0"/>
              <a:t>, The European Physical Journal D </a:t>
            </a:r>
            <a:r>
              <a:rPr lang="en-US" sz="4200" b="1" dirty="0"/>
              <a:t>75</a:t>
            </a:r>
            <a:r>
              <a:rPr lang="en-US" sz="4200" dirty="0"/>
              <a:t>, 191 (7pp), 2021</a:t>
            </a:r>
            <a:r>
              <a:rPr lang="sr-Latn-RS" sz="4200" dirty="0"/>
              <a:t>, </a:t>
            </a:r>
            <a:r>
              <a:rPr lang="en-US" sz="4200" dirty="0"/>
              <a:t> </a:t>
            </a:r>
            <a:r>
              <a:rPr lang="en-US" sz="4200" u="sng" dirty="0">
                <a:hlinkClick r:id="rId3"/>
              </a:rPr>
              <a:t>https://doi.org/10.1140/epjd/s10053-021-00138-z</a:t>
            </a:r>
            <a:endParaRPr lang="sr-Latn-RS" sz="4200" u="sng" dirty="0"/>
          </a:p>
          <a:p>
            <a:pPr marL="398463" indent="-3984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tabLst>
                <a:tab pos="398463" algn="l"/>
              </a:tabLst>
            </a:pPr>
            <a:r>
              <a:rPr lang="sr-Latn-RS" sz="4200" b="1" dirty="0"/>
              <a:t>DC </a:t>
            </a:r>
            <a:r>
              <a:rPr lang="sr-Cyrl-RS" sz="4200" b="1" dirty="0"/>
              <a:t>пробој на ниском притиску у фреонима четврте генерације</a:t>
            </a:r>
            <a:endParaRPr lang="sr-Latn-RS" sz="4200" b="1" dirty="0"/>
          </a:p>
          <a:p>
            <a:pPr>
              <a:buFont typeface="Courier New" panose="02070309020205020404" pitchFamily="49" charset="0"/>
              <a:buChar char="o"/>
              <a:tabLst>
                <a:tab pos="287338" algn="l"/>
              </a:tabLst>
            </a:pPr>
            <a:r>
              <a:rPr lang="sr-Cyrl-RS" sz="4200" dirty="0"/>
              <a:t>Обрађени су гасови: </a:t>
            </a:r>
            <a:r>
              <a:rPr lang="sr-Latn-RS" sz="4200" dirty="0"/>
              <a:t>1,1,1,2-Teтрафлуороетан</a:t>
            </a:r>
            <a:r>
              <a:rPr lang="sr-Cyrl-RS" sz="4200" dirty="0"/>
              <a:t>, 2,3,3,3-Тетрафлуоропропен и транс</a:t>
            </a:r>
            <a:r>
              <a:rPr lang="sr-Latn-RS" sz="4200" dirty="0"/>
              <a:t>-1,3,3,3-</a:t>
            </a:r>
            <a:r>
              <a:rPr lang="sr-Cyrl-RS" sz="4200" dirty="0"/>
              <a:t> </a:t>
            </a:r>
            <a:r>
              <a:rPr lang="sr-Latn-RS" sz="4200" dirty="0"/>
              <a:t>Тетрафлуоропропен. </a:t>
            </a:r>
            <a:r>
              <a:rPr lang="sr-Cyrl-RS" sz="4200" dirty="0"/>
              <a:t>Измерене су Пашенове криве, ефективни коефицијенти јонизације (α</a:t>
            </a:r>
            <a:r>
              <a:rPr lang="sr-Latn-RS" sz="4200" baseline="-25000" dirty="0" err="1"/>
              <a:t>eff</a:t>
            </a:r>
            <a:r>
              <a:rPr lang="sr-Cyrl-RS" sz="4200" baseline="-25000" dirty="0"/>
              <a:t>)</a:t>
            </a:r>
            <a:r>
              <a:rPr lang="sr-Cyrl-RS" sz="4200" dirty="0"/>
              <a:t> и ефективни коефицијенти секундарне емисије (</a:t>
            </a:r>
            <a:r>
              <a:rPr lang="sr-Latn-RS" sz="4200" dirty="0" err="1"/>
              <a:t>γ</a:t>
            </a:r>
            <a:r>
              <a:rPr lang="sr-Latn-RS" sz="4200" baseline="-25000" dirty="0" err="1"/>
              <a:t>eff</a:t>
            </a:r>
            <a:r>
              <a:rPr lang="sr-Cyrl-RS" sz="4200" dirty="0"/>
              <a:t>), урађена су спектрално разложена снимања просторне структуре пражњења, што је омогућило нормирање података за сударне пресеке и прорачун транспортних коефицијената честица у овим гасовима.</a:t>
            </a:r>
            <a:endParaRPr lang="sr-Latn-RS" sz="4200" dirty="0"/>
          </a:p>
          <a:p>
            <a:pPr marL="0" indent="0" algn="just">
              <a:buNone/>
            </a:pPr>
            <a:r>
              <a:rPr lang="sr-Cyrl-RS" sz="4200" dirty="0"/>
              <a:t>Референца:</a:t>
            </a:r>
            <a:r>
              <a:rPr lang="en-US" sz="4200" b="1" dirty="0"/>
              <a:t> J</a:t>
            </a:r>
            <a:r>
              <a:rPr lang="sr-Cyrl-RS" sz="4200" b="1" dirty="0"/>
              <a:t>.</a:t>
            </a:r>
            <a:r>
              <a:rPr lang="en-US" sz="4200" b="1" dirty="0"/>
              <a:t> </a:t>
            </a:r>
            <a:r>
              <a:rPr lang="en-US" sz="4200" b="1" dirty="0" err="1"/>
              <a:t>Marjanović</a:t>
            </a:r>
            <a:r>
              <a:rPr lang="en-US" sz="4200" dirty="0"/>
              <a:t>, D</a:t>
            </a:r>
            <a:r>
              <a:rPr lang="sr-Cyrl-RS" sz="4200" dirty="0"/>
              <a:t>.</a:t>
            </a:r>
            <a:r>
              <a:rPr lang="en-US" sz="4200" dirty="0"/>
              <a:t> </a:t>
            </a:r>
            <a:r>
              <a:rPr lang="en-US" sz="4200" dirty="0" err="1"/>
              <a:t>Marić</a:t>
            </a:r>
            <a:r>
              <a:rPr lang="en-US" sz="4200" dirty="0"/>
              <a:t>, Z</a:t>
            </a:r>
            <a:r>
              <a:rPr lang="sr-Cyrl-RS" sz="4200" dirty="0"/>
              <a:t>.</a:t>
            </a:r>
            <a:r>
              <a:rPr lang="en-US" sz="4200" dirty="0"/>
              <a:t> Lj. </a:t>
            </a:r>
            <a:r>
              <a:rPr lang="en-US" sz="4200" dirty="0" err="1"/>
              <a:t>Petrović</a:t>
            </a:r>
            <a:r>
              <a:rPr lang="en-US" sz="4200" dirty="0"/>
              <a:t>,</a:t>
            </a:r>
            <a:r>
              <a:rPr lang="sr-Latn-RS" sz="4200" dirty="0"/>
              <a:t> </a:t>
            </a:r>
            <a:r>
              <a:rPr lang="en-GB" sz="4200" i="1" dirty="0"/>
              <a:t>Reduced ionization coefficients in low-current dc discharge in freons of a new generation</a:t>
            </a:r>
            <a:r>
              <a:rPr lang="en-US" sz="4200" dirty="0"/>
              <a:t>,</a:t>
            </a:r>
            <a:r>
              <a:rPr lang="sr-Latn-RS" sz="4200" dirty="0"/>
              <a:t> </a:t>
            </a:r>
            <a:r>
              <a:rPr lang="en-US" sz="4200" dirty="0"/>
              <a:t>Eur. Phys. J. D </a:t>
            </a:r>
            <a:r>
              <a:rPr lang="en-US" sz="4200" b="1" dirty="0"/>
              <a:t>78</a:t>
            </a:r>
            <a:r>
              <a:rPr lang="en-US" sz="4200" dirty="0"/>
              <a:t>, 14 (8pp), 2024</a:t>
            </a:r>
            <a:r>
              <a:rPr lang="sr-Latn-RS" sz="4200" dirty="0"/>
              <a:t>,</a:t>
            </a:r>
            <a:r>
              <a:rPr lang="en-US" sz="4200" dirty="0"/>
              <a:t> </a:t>
            </a:r>
            <a:r>
              <a:rPr lang="en-US" sz="4200" u="sng" dirty="0">
                <a:solidFill>
                  <a:srgbClr val="0000FF"/>
                </a:solidFill>
                <a:hlinkClick r:id="rId4"/>
              </a:rPr>
              <a:t>https://doi.org/10.1140/epjd/s10053-024-00808-8</a:t>
            </a:r>
            <a:r>
              <a:rPr lang="sr-Latn-RS" sz="4200" u="sng" dirty="0">
                <a:solidFill>
                  <a:srgbClr val="0000FF"/>
                </a:solidFill>
              </a:rPr>
              <a:t> </a:t>
            </a:r>
            <a:endParaRPr lang="sr-Latn-RS" sz="4200" b="1" dirty="0"/>
          </a:p>
          <a:p>
            <a:pPr marL="398463" indent="-3984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sr-Cyrl-RS" sz="4200" b="1" dirty="0"/>
              <a:t> Детекција и мерење </a:t>
            </a:r>
            <a:r>
              <a:rPr lang="sr-Latn-RS" sz="4200" b="1" dirty="0"/>
              <a:t>RF </a:t>
            </a:r>
            <a:r>
              <a:rPr lang="sr-Cyrl-RS" sz="4200" b="1" dirty="0"/>
              <a:t>пробоја на ниском притиску</a:t>
            </a:r>
            <a:endParaRPr lang="sr-Latn-RS" sz="4200" b="1" dirty="0"/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7000"/>
              <a:buFont typeface="Courier New" panose="02070309020205020404" pitchFamily="49" charset="0"/>
              <a:buChar char="o"/>
            </a:pPr>
            <a:r>
              <a:rPr lang="sr-Cyrl-RS" sz="4400" dirty="0"/>
              <a:t>Развијен је нови експериментални уређај базиран на комбинованој техници електричног мерења са капацитивно спрегнутим мостом  и снимању брзом </a:t>
            </a:r>
            <a:r>
              <a:rPr lang="sr-Latn-CS" sz="4400" dirty="0"/>
              <a:t>ICCD</a:t>
            </a:r>
            <a:r>
              <a:rPr lang="sr-Cyrl-RS" sz="4400" dirty="0"/>
              <a:t> камером. Постојеће технике мерења пробоја у </a:t>
            </a:r>
            <a:r>
              <a:rPr lang="en-GB" sz="4400" dirty="0"/>
              <a:t>RF </a:t>
            </a:r>
            <a:r>
              <a:rPr lang="sr-Cyrl-RS" sz="4400" dirty="0"/>
              <a:t>електричним пољима не обезбеђују неопходну осетљивост и прецизност у одређивању тренутка пробоја и пробојног напона, у првом реду због драстичног утицаја струје помераја на вредност струје пражњења. Нова техника мерења обезбеђује знатно већу осетљивост у мерењима. Основна идеја овог рада је да се анализира могућност примене добро дефинисаних експерименталних услова у високофреквентној области, на добијање елементарних параметара пражњења, као што је урађено у случају </a:t>
            </a:r>
            <a:r>
              <a:rPr lang="en-GB" sz="4400" dirty="0"/>
              <a:t>DC </a:t>
            </a:r>
            <a:r>
              <a:rPr lang="sr-Cyrl-RS" sz="4400" dirty="0"/>
              <a:t>пражњења. Експериментално добијени подаци ће се упоредити са нумеричким моделом </a:t>
            </a:r>
            <a:r>
              <a:rPr lang="sr-Latn-RS" sz="4400" dirty="0"/>
              <a:t>RF</a:t>
            </a:r>
            <a:r>
              <a:rPr lang="sr-Cyrl-RS" sz="4400" dirty="0"/>
              <a:t> пробоја који је развијен у нашој лабораторији</a:t>
            </a:r>
            <a:r>
              <a:rPr lang="sr-Latn-RS" sz="4400" dirty="0"/>
              <a:t>.</a:t>
            </a:r>
            <a:endParaRPr lang="en-GB" sz="4400" b="1" dirty="0"/>
          </a:p>
          <a:p>
            <a:pPr algn="just"/>
            <a:endParaRPr lang="en-GB" sz="4400" dirty="0"/>
          </a:p>
          <a:p>
            <a:endParaRPr lang="en-GB" sz="3200" dirty="0"/>
          </a:p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900" dirty="0"/>
          </a:p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sr-Cyrl-RS" sz="26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B8EB85-C71E-4725-AB7E-C03D5CE0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Реизбор у звање научни сарадник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2FC1FC9-021D-4671-BD4B-9239F612D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sz="2400" dirty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 Јелена Марјановић</a:t>
            </a:r>
            <a:endParaRPr lang="en-US" sz="2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75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8B62B-43D9-87EC-D087-DAC3FAE07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8A2C5-4999-868E-F07C-5A75226AD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335981"/>
          </a:xfrm>
        </p:spPr>
        <p:txBody>
          <a:bodyPr>
            <a:normAutofit fontScale="25000" lnSpcReduction="20000"/>
          </a:bodyPr>
          <a:lstStyle/>
          <a:p>
            <a:pPr marR="0" lvl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4800" dirty="0"/>
              <a:t>У оквиру истраживања спроведених током оцењиваног периода, остварени су значајни резултати у области електричног пробоја у фреонима четврте генерације (HFO – хидрофлуороолефини), који представљају еколошки прихватљиве гасове са изузетно ниским потенцијалом за глобално загревање и безбедне по озонски омотач. Ови гасови имају кључну улогу у бројним савременим технологијама, укључујући нанотехнологију, примену плазме у обради материјала и функционализацији површина, системима за детекцију честица, расхладним уређајима и електричним изолационим системима. Како већина ових примена подразумева рад у условима умерених и високих електричних поља (</a:t>
            </a:r>
            <a:r>
              <a:rPr lang="ru-RU" sz="4800" i="1" dirty="0"/>
              <a:t>E/N</a:t>
            </a:r>
            <a:r>
              <a:rPr lang="ru-RU" sz="4800" dirty="0"/>
              <a:t>), од суштинске је важности прибављање поузданих података у тим режимима, ради унапређења постојећих и развоја нових технолошких решења. Подаци доступни у литератури углавном потичу из </a:t>
            </a:r>
            <a:r>
              <a:rPr lang="en-US" sz="4800" dirty="0"/>
              <a:t>”</a:t>
            </a:r>
            <a:r>
              <a:rPr lang="ru-RU" sz="4800" dirty="0"/>
              <a:t>swarm</a:t>
            </a:r>
            <a:r>
              <a:rPr lang="en-US" sz="4800" dirty="0"/>
              <a:t>”</a:t>
            </a:r>
            <a:r>
              <a:rPr lang="ru-RU" sz="4800" dirty="0"/>
              <a:t> експеримената, који се спроводе у условима ниских електричних поља и стога не обухватају критичне режиме рада релевантне за индустријске примене. У том контексту, спроведена су експериментална мерења која су обухватила:</a:t>
            </a:r>
          </a:p>
          <a:p>
            <a:pPr marL="0" marR="0" lvl="0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        • Пашенове криве,</a:t>
            </a:r>
          </a:p>
          <a:p>
            <a:pPr marL="0" marR="0" lvl="0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        • Ефективне коефицијенте јонизације (α</a:t>
            </a:r>
            <a:r>
              <a:rPr lang="ru-RU" sz="4800" baseline="-25000" dirty="0"/>
              <a:t>eff</a:t>
            </a:r>
            <a:r>
              <a:rPr lang="ru-RU" sz="4800" dirty="0"/>
              <a:t>),</a:t>
            </a:r>
          </a:p>
          <a:p>
            <a:pPr marL="0" marR="0" lvl="0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        • Ефективне коефицијенте секундарне емисије (γ</a:t>
            </a:r>
            <a:r>
              <a:rPr lang="ru-RU" sz="4800" baseline="-25000" dirty="0"/>
              <a:t>eff</a:t>
            </a:r>
            <a:r>
              <a:rPr lang="ru-RU" sz="4800" dirty="0"/>
              <a:t>),</a:t>
            </a:r>
          </a:p>
          <a:p>
            <a:pPr marL="0" marR="0" lvl="0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        • Спектрално разложена снимања просторне структуре пражњења.</a:t>
            </a:r>
          </a:p>
          <a:p>
            <a:pPr marL="0" marR="0" lvl="0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r-Cyrl-RS" sz="4800" dirty="0"/>
          </a:p>
          <a:p>
            <a:pPr marL="324000" lvl="1" indent="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Ови резултати омогућили су детаљнији увид у механизме који доводе до електричног пробоја и утичу на развој пражњења у условима умерених и високих електричних поља. Наши резултати проширују постојећи опсег на вредности </a:t>
            </a:r>
            <a:r>
              <a:rPr lang="ru-RU" sz="4800" i="1" dirty="0"/>
              <a:t>E/N</a:t>
            </a:r>
            <a:r>
              <a:rPr lang="ru-RU" sz="4800" dirty="0"/>
              <a:t> &gt; 2 kTd, што је од директног значаја за бројне примене. Комбиновањем добијених података о јонизационим коефицијентима, пробојним напонима и струјно-напонским карактеристикама, формирани су комплетни сетови пресека и других параметара пражњења, неопходни за поуздано нумеричко моделовање плазме у овим гасовима.</a:t>
            </a:r>
          </a:p>
          <a:p>
            <a:pPr marL="324000" lvl="1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r-Cyrl-RS" sz="5200" dirty="0"/>
          </a:p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sr-Cyrl-RS" sz="4800" dirty="0"/>
              <a:t>Референца: </a:t>
            </a:r>
            <a:r>
              <a:rPr lang="en-US" sz="4800" b="1" dirty="0"/>
              <a:t>J</a:t>
            </a:r>
            <a:r>
              <a:rPr lang="sr-Cyrl-RS" sz="4800" b="1" dirty="0"/>
              <a:t>.</a:t>
            </a:r>
            <a:r>
              <a:rPr lang="en-US" sz="4800" b="1" dirty="0"/>
              <a:t> Marjanović</a:t>
            </a:r>
            <a:r>
              <a:rPr lang="en-US" sz="4800" dirty="0"/>
              <a:t>, D</a:t>
            </a:r>
            <a:r>
              <a:rPr lang="sr-Cyrl-RS" sz="4800" dirty="0"/>
              <a:t>.</a:t>
            </a:r>
            <a:r>
              <a:rPr lang="en-US" sz="4800" dirty="0"/>
              <a:t> Marić, Z</a:t>
            </a:r>
            <a:r>
              <a:rPr lang="sr-Cyrl-RS" sz="4800" dirty="0"/>
              <a:t>.</a:t>
            </a:r>
            <a:r>
              <a:rPr lang="en-US" sz="4800" dirty="0"/>
              <a:t> </a:t>
            </a:r>
            <a:r>
              <a:rPr lang="en-US" sz="4800" dirty="0" err="1"/>
              <a:t>Lj</a:t>
            </a:r>
            <a:r>
              <a:rPr lang="en-US" sz="4800" dirty="0"/>
              <a:t>. Petrović,</a:t>
            </a:r>
            <a:r>
              <a:rPr lang="sr-Cyrl-RS" sz="4800" dirty="0"/>
              <a:t> </a:t>
            </a:r>
            <a:r>
              <a:rPr lang="en-GB" sz="4800" i="1" dirty="0"/>
              <a:t>Reduced ionization coefficients in low-current dc discharge in freons of a new generation</a:t>
            </a:r>
            <a:r>
              <a:rPr lang="en-US" sz="4800" dirty="0"/>
              <a:t>,</a:t>
            </a:r>
            <a:r>
              <a:rPr lang="sr-Cyrl-RS" sz="4800" dirty="0"/>
              <a:t> </a:t>
            </a:r>
            <a:r>
              <a:rPr lang="en-US" sz="4800" dirty="0"/>
              <a:t>Eur. Phys. J. D </a:t>
            </a:r>
            <a:r>
              <a:rPr lang="en-US" sz="4800" b="1" dirty="0"/>
              <a:t>78</a:t>
            </a:r>
            <a:r>
              <a:rPr lang="en-US" sz="4800" dirty="0"/>
              <a:t>, 14 (8pp), 2024</a:t>
            </a: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21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B4A8BC-0583-49C4-EAA1-E6A44D42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Реизбор у звање научни сарадник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6B2029-AF19-B90C-24C6-1A77A5C383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sz="2400" dirty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 Јелена Марјановић</a:t>
            </a:r>
            <a:endParaRPr lang="en-US" sz="2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32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Group 6">
            <a:extLst>
              <a:ext uri="{FF2B5EF4-FFF2-40B4-BE49-F238E27FC236}">
                <a16:creationId xmlns:a16="http://schemas.microsoft.com/office/drawing/2014/main" id="{DAA38BB3-2364-4A70-887A-B824C2768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854369"/>
              </p:ext>
            </p:extLst>
          </p:nvPr>
        </p:nvGraphicFramePr>
        <p:xfrm>
          <a:off x="5692192" y="2396066"/>
          <a:ext cx="6322008" cy="1298743"/>
        </p:xfrm>
        <a:graphic>
          <a:graphicData uri="http://schemas.openxmlformats.org/drawingml/2006/table">
            <a:tbl>
              <a:tblPr/>
              <a:tblGrid>
                <a:gridCol w="3358675">
                  <a:extLst>
                    <a:ext uri="{9D8B030D-6E8A-4147-A177-3AD203B41FA5}">
                      <a16:colId xmlns:a16="http://schemas.microsoft.com/office/drawing/2014/main" val="1342224922"/>
                    </a:ext>
                  </a:extLst>
                </a:gridCol>
                <a:gridCol w="1412796">
                  <a:extLst>
                    <a:ext uri="{9D8B030D-6E8A-4147-A177-3AD203B41FA5}">
                      <a16:colId xmlns:a16="http://schemas.microsoft.com/office/drawing/2014/main" val="2156263360"/>
                    </a:ext>
                  </a:extLst>
                </a:gridCol>
                <a:gridCol w="1550537">
                  <a:extLst>
                    <a:ext uri="{9D8B030D-6E8A-4147-A177-3AD203B41FA5}">
                      <a16:colId xmlns:a16="http://schemas.microsoft.com/office/drawing/2014/main" val="206242611"/>
                    </a:ext>
                  </a:extLst>
                </a:gridCol>
              </a:tblGrid>
              <a:tr h="515407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УКУПНО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ОСТВАРЕНО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ПОТРЕБНО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56654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Укупно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28,92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77077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sr-Cyrl-R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Обавезни: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M11+M12+M21+M22+M23+М91+М92+М93</a:t>
                      </a:r>
                      <a:endParaRPr kumimoji="0" lang="en-US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050249"/>
                  </a:ext>
                </a:extLst>
              </a:tr>
            </a:tbl>
          </a:graphicData>
        </a:graphic>
      </p:graphicFrame>
      <p:graphicFrame>
        <p:nvGraphicFramePr>
          <p:cNvPr id="21" name="Group 6">
            <a:extLst>
              <a:ext uri="{FF2B5EF4-FFF2-40B4-BE49-F238E27FC236}">
                <a16:creationId xmlns:a16="http://schemas.microsoft.com/office/drawing/2014/main" id="{8E57F8D9-FBCF-4B8C-9AA4-149CBB3A61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884333"/>
              </p:ext>
            </p:extLst>
          </p:nvPr>
        </p:nvGraphicFramePr>
        <p:xfrm>
          <a:off x="254001" y="2373078"/>
          <a:ext cx="2370667" cy="967740"/>
        </p:xfrm>
        <a:graphic>
          <a:graphicData uri="http://schemas.openxmlformats.org/drawingml/2006/table">
            <a:tbl>
              <a:tblPr/>
              <a:tblGrid>
                <a:gridCol w="1583267">
                  <a:extLst>
                    <a:ext uri="{9D8B030D-6E8A-4147-A177-3AD203B41FA5}">
                      <a16:colId xmlns:a16="http://schemas.microsoft.com/office/drawing/2014/main" val="134222492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15626336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КАТЕГОРИЈА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БРОЈ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56654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М20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Latn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050249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М30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Latn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0" lang="sr-Cyrl-R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275411"/>
                  </a:ext>
                </a:extLst>
              </a:tr>
            </a:tbl>
          </a:graphicData>
        </a:graphic>
      </p:graphicFrame>
      <p:graphicFrame>
        <p:nvGraphicFramePr>
          <p:cNvPr id="25" name="Group 6">
            <a:extLst>
              <a:ext uri="{FF2B5EF4-FFF2-40B4-BE49-F238E27FC236}">
                <a16:creationId xmlns:a16="http://schemas.microsoft.com/office/drawing/2014/main" id="{F855725A-072E-48C9-AD40-A75151E8C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779371"/>
              </p:ext>
            </p:extLst>
          </p:nvPr>
        </p:nvGraphicFramePr>
        <p:xfrm>
          <a:off x="2743646" y="2390011"/>
          <a:ext cx="2812042" cy="645160"/>
        </p:xfrm>
        <a:graphic>
          <a:graphicData uri="http://schemas.openxmlformats.org/drawingml/2006/table">
            <a:tbl>
              <a:tblPr/>
              <a:tblGrid>
                <a:gridCol w="1608393">
                  <a:extLst>
                    <a:ext uri="{9D8B030D-6E8A-4147-A177-3AD203B41FA5}">
                      <a16:colId xmlns:a16="http://schemas.microsoft.com/office/drawing/2014/main" val="1342224922"/>
                    </a:ext>
                  </a:extLst>
                </a:gridCol>
                <a:gridCol w="1203649">
                  <a:extLst>
                    <a:ext uri="{9D8B030D-6E8A-4147-A177-3AD203B41FA5}">
                      <a16:colId xmlns:a16="http://schemas.microsoft.com/office/drawing/2014/main" val="215626336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БРОЈ ЦИТАТА</a:t>
                      </a: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h-</a:t>
                      </a:r>
                      <a:r>
                        <a:rPr kumimoji="0" lang="sr-Cyrl-R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ИНДЕКС</a:t>
                      </a: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56654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Latn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83 (65)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Noto Sans CJK SC" charset="0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sr-Latn-R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anchor="ctr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77077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2FC1FC9-021D-4671-BD4B-9239F612D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sz="2400" dirty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 Јелена Марјановић</a:t>
            </a:r>
            <a:endParaRPr lang="en-US" sz="2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DB8EB85-C71E-4725-AB7E-C03D5CE0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Реизбор у звање научни сарадник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74240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sz="24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D2D995-20F0-4C14-BF62-1248AB4B484D}">
  <ds:schemaRefs>
    <ds:schemaRef ds:uri="http://purl.org/dc/elements/1.1/"/>
    <ds:schemaRef ds:uri="71af3243-3dd4-4a8d-8c0d-dd76da1f02a5"/>
    <ds:schemaRef ds:uri="http://www.w3.org/XML/1998/namespace"/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{C16AFF45-C899-4934-878B-CD75F6A48F8C}tf67061901_win32</Template>
  <TotalTime>710</TotalTime>
  <Words>857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Calibri</vt:lpstr>
      <vt:lpstr>Century Gothic</vt:lpstr>
      <vt:lpstr>Courier New</vt:lpstr>
      <vt:lpstr>Franklin Gothic Book</vt:lpstr>
      <vt:lpstr>Verdana</vt:lpstr>
      <vt:lpstr>Wingdings</vt:lpstr>
      <vt:lpstr>Wingdings 2</vt:lpstr>
      <vt:lpstr>DividendVTI</vt:lpstr>
      <vt:lpstr>РЕИЗБОР у Звање</vt:lpstr>
      <vt:lpstr>Реизбор у звање научни сарадник</vt:lpstr>
      <vt:lpstr>Реизбор у звање научни сарадник</vt:lpstr>
      <vt:lpstr>Реизбор у звање научни сарадник</vt:lpstr>
      <vt:lpstr>Реизбор у звање научни сарадник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Andreja</dc:creator>
  <cp:lastModifiedBy>Dragana Maric</cp:lastModifiedBy>
  <cp:revision>249</cp:revision>
  <dcterms:created xsi:type="dcterms:W3CDTF">2021-08-05T12:39:25Z</dcterms:created>
  <dcterms:modified xsi:type="dcterms:W3CDTF">2025-11-03T07:53:44Z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