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7772400" cy="100584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Насловна страна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2"/>
          <p:cNvSpPr/>
          <p:nvPr/>
        </p:nvSpPr>
        <p:spPr>
          <a:xfrm>
            <a:off x="0" y="3391560"/>
            <a:ext cx="12191760" cy="609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rmAutofit/>
          </a:bodyPr>
          <a:lstStyle/>
          <a:p>
            <a:pPr algn="ctr" defTabSz="457200">
              <a:lnSpc>
                <a:spcPct val="110000"/>
              </a:lnSpc>
              <a:spcBef>
                <a:spcPts val="400"/>
              </a:spcBef>
              <a:spcAft>
                <a:spcPts val="601"/>
              </a:spcAft>
              <a:tabLst>
                <a:tab pos="0" algn="l"/>
              </a:tabLst>
            </a:pPr>
            <a:r>
              <a:rPr lang="sr-RS" sz="2000" b="0" u="none" strike="noStrik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Кандидат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Subtitle 2"/>
          <p:cNvSpPr/>
          <p:nvPr/>
        </p:nvSpPr>
        <p:spPr>
          <a:xfrm>
            <a:off x="496080" y="4674240"/>
            <a:ext cx="2725200" cy="377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rmAutofit/>
          </a:bodyPr>
          <a:lstStyle/>
          <a:p>
            <a:pPr defTabSz="457200">
              <a:lnSpc>
                <a:spcPct val="110000"/>
              </a:lnSpc>
              <a:spcBef>
                <a:spcPts val="320"/>
              </a:spcBef>
              <a:spcAft>
                <a:spcPts val="601"/>
              </a:spcAft>
              <a:tabLst>
                <a:tab pos="0" algn="l"/>
              </a:tabLst>
            </a:pPr>
            <a:r>
              <a:rPr lang="sr-RS" sz="1600" b="0" u="none" strike="noStrik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Комисија</a:t>
            </a:r>
            <a:endParaRPr lang="en-US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body"/>
          </p:nvPr>
        </p:nvSpPr>
        <p:spPr>
          <a:xfrm>
            <a:off x="1872720" y="4669560"/>
            <a:ext cx="4344120" cy="377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285840" indent="-285840" defTabSz="457200">
              <a:lnSpc>
                <a:spcPct val="110000"/>
              </a:lnSpc>
              <a:spcBef>
                <a:spcPts val="32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lang="en-US" sz="16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lang="sr-RS" sz="16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Члан 1</a:t>
            </a:r>
            <a:r>
              <a:rPr lang="en-US" sz="16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title"/>
          </p:nvPr>
        </p:nvSpPr>
        <p:spPr>
          <a:xfrm>
            <a:off x="1541880" y="2090520"/>
            <a:ext cx="9108000" cy="733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sr-RS" sz="3600" b="1" u="none" strike="noStrik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(ре)избор у звање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Franklin Gothic Book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1872720" y="5006520"/>
            <a:ext cx="4344120" cy="377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285840" indent="-285840" defTabSz="457200">
              <a:lnSpc>
                <a:spcPct val="110000"/>
              </a:lnSpc>
              <a:spcBef>
                <a:spcPts val="32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lang="en-US" sz="16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lang="sr-RS" sz="16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Члан 2</a:t>
            </a:r>
            <a:r>
              <a:rPr lang="en-US" sz="16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1872720" y="5343120"/>
            <a:ext cx="4344120" cy="377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285840" indent="-285840" defTabSz="457200">
              <a:lnSpc>
                <a:spcPct val="110000"/>
              </a:lnSpc>
              <a:spcBef>
                <a:spcPts val="32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lang="en-US" sz="16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lang="sr-RS" sz="16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Члан 3</a:t>
            </a:r>
            <a:r>
              <a:rPr lang="en-US" sz="16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1872720" y="5680080"/>
            <a:ext cx="4344120" cy="377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285840" indent="-285840" defTabSz="457200">
              <a:lnSpc>
                <a:spcPct val="110000"/>
              </a:lnSpc>
              <a:spcBef>
                <a:spcPts val="32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lang="en-US" sz="16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lang="sr-RS" sz="16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Члан 4</a:t>
            </a:r>
            <a:r>
              <a:rPr lang="en-US" sz="16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body"/>
          </p:nvPr>
        </p:nvSpPr>
        <p:spPr>
          <a:xfrm>
            <a:off x="1872720" y="6017040"/>
            <a:ext cx="4344120" cy="377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285840" indent="-285840" defTabSz="457200">
              <a:lnSpc>
                <a:spcPct val="110000"/>
              </a:lnSpc>
              <a:spcBef>
                <a:spcPts val="32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lang="en-US" sz="16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lang="sr-RS" sz="16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Члан 5</a:t>
            </a:r>
            <a:r>
              <a:rPr lang="en-US" sz="16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pic>
        <p:nvPicPr>
          <p:cNvPr id="8" name="Picture 2"/>
          <p:cNvPicPr/>
          <p:nvPr/>
        </p:nvPicPr>
        <p:blipFill>
          <a:blip r:embed="rId2"/>
          <a:stretch/>
        </p:blipFill>
        <p:spPr>
          <a:xfrm>
            <a:off x="10262880" y="231480"/>
            <a:ext cx="1687320" cy="1461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PlaceHolder 7"/>
          <p:cNvSpPr>
            <a:spLocks noGrp="1"/>
          </p:cNvSpPr>
          <p:nvPr>
            <p:ph type="body"/>
          </p:nvPr>
        </p:nvSpPr>
        <p:spPr>
          <a:xfrm>
            <a:off x="1541520" y="2723400"/>
            <a:ext cx="9108720" cy="719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algn="ctr" defTabSz="457200">
              <a:lnSpc>
                <a:spcPct val="110000"/>
              </a:lnSpc>
              <a:spcBef>
                <a:spcPts val="720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en-US" sz="3600" b="1" u="none" strike="noStrik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lang="sr-RS" sz="3600" b="1" u="none" strike="noStrik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ЗВАЊЕ</a:t>
            </a:r>
            <a:r>
              <a:rPr lang="en-US" sz="3600" b="1" u="none" strike="noStrik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lang="en-US" sz="3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Биографски подаци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81040" y="492480"/>
            <a:ext cx="11029320" cy="526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sr-RS" sz="2600" b="1" u="none" strike="noStrik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(ре)избор у звање </a:t>
            </a:r>
            <a:r>
              <a:rPr lang="en-US" sz="2600" b="1" u="none" strike="noStrik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lang="sr-RS" sz="2600" b="1" u="none" strike="noStrik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звање</a:t>
            </a:r>
            <a:r>
              <a:rPr lang="en-US" sz="2600" b="1" u="none" strike="noStrik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lang="en-US" sz="2600" b="0" u="none" strike="noStrike">
              <a:solidFill>
                <a:schemeClr val="dk1"/>
              </a:solidFill>
              <a:effectLst/>
              <a:uFillTx/>
              <a:latin typeface="Franklin Gothic Book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ldNum" idx="1"/>
          </p:nvPr>
        </p:nvSpPr>
        <p:spPr>
          <a:xfrm>
            <a:off x="10558440" y="6423840"/>
            <a:ext cx="105228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9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Franklin Gothic Book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F9C785A-EA90-4771-A3C3-A80882B1CCD4}" type="slidenum">
              <a:rPr lang="en-US" sz="9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Franklin Gothic Book"/>
              </a:rPr>
              <a:t>‹#›</a:t>
            </a:fld>
            <a:endParaRPr lang="en-US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TextBox 3"/>
          <p:cNvSpPr/>
          <p:nvPr/>
        </p:nvSpPr>
        <p:spPr>
          <a:xfrm>
            <a:off x="581040" y="1019160"/>
            <a:ext cx="1732320" cy="46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sr-RS" sz="2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Кандидат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Picture 2"/>
          <p:cNvPicPr/>
          <p:nvPr/>
        </p:nvPicPr>
        <p:blipFill>
          <a:blip r:embed="rId2"/>
          <a:stretch/>
        </p:blipFill>
        <p:spPr>
          <a:xfrm>
            <a:off x="10650240" y="165960"/>
            <a:ext cx="1364760" cy="1182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Title 1"/>
          <p:cNvSpPr/>
          <p:nvPr/>
        </p:nvSpPr>
        <p:spPr>
          <a:xfrm>
            <a:off x="581040" y="1797120"/>
            <a:ext cx="11029320" cy="52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>
            <a:normAutofit/>
          </a:bodyPr>
          <a:lstStyle/>
          <a:p>
            <a:pPr defTabSz="457200">
              <a:lnSpc>
                <a:spcPct val="100000"/>
              </a:lnSpc>
            </a:pPr>
            <a:r>
              <a:rPr lang="sr-RS" sz="2400" b="0" u="none" strike="noStrik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Биографски подаци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" name="Picture 2"/>
          <p:cNvPicPr/>
          <p:nvPr/>
        </p:nvPicPr>
        <p:blipFill>
          <a:blip r:embed="rId2"/>
          <a:stretch/>
        </p:blipFill>
        <p:spPr>
          <a:xfrm>
            <a:off x="8716320" y="3932640"/>
            <a:ext cx="398520" cy="3452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6" name="Group 14"/>
          <p:cNvGrpSpPr/>
          <p:nvPr/>
        </p:nvGrpSpPr>
        <p:grpSpPr>
          <a:xfrm>
            <a:off x="617760" y="3732120"/>
            <a:ext cx="11007720" cy="2442240"/>
            <a:chOff x="617760" y="3732120"/>
            <a:chExt cx="11007720" cy="2442240"/>
          </a:xfrm>
        </p:grpSpPr>
        <p:sp>
          <p:nvSpPr>
            <p:cNvPr id="17" name="Freeform: Shape 15"/>
            <p:cNvSpPr/>
            <p:nvPr/>
          </p:nvSpPr>
          <p:spPr>
            <a:xfrm>
              <a:off x="617760" y="5602680"/>
              <a:ext cx="2292840" cy="571680"/>
            </a:xfrm>
            <a:custGeom>
              <a:avLst/>
              <a:gdLst>
                <a:gd name="textAreaLeft" fmla="*/ 0 w 2292840"/>
                <a:gd name="textAreaRight" fmla="*/ 2293200 w 2292840"/>
                <a:gd name="textAreaTop" fmla="*/ 0 h 571680"/>
                <a:gd name="textAreaBottom" fmla="*/ 572040 h 571680"/>
                <a:gd name="GluePoint1X" fmla="*/ 0 w 2371968"/>
                <a:gd name="GluePoint1Y" fmla="*/ 0 h 572142"/>
                <a:gd name="GluePoint2X" fmla="*/ 2228933 w 2371968"/>
                <a:gd name="GluePoint2Y" fmla="*/ 0 h 572142"/>
                <a:gd name="GluePoint3X" fmla="*/ 2371968 w 2371968"/>
                <a:gd name="GluePoint3Y" fmla="*/ 286071 h 572142"/>
                <a:gd name="GluePoint4X" fmla="*/ 2228933 w 2371968"/>
                <a:gd name="GluePoint4Y" fmla="*/ 572142 h 572142"/>
                <a:gd name="GluePoint5X" fmla="*/ 0 w 2371968"/>
                <a:gd name="GluePoint5Y" fmla="*/ 572142 h 572142"/>
                <a:gd name="GluePoint6X" fmla="*/ 0 w 2371968"/>
                <a:gd name="GluePoint6Y" fmla="*/ 0 h 57214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371968" h="572142">
                  <a:moveTo>
                    <a:pt x="0" y="0"/>
                  </a:moveTo>
                  <a:lnTo>
                    <a:pt x="2228933" y="0"/>
                  </a:lnTo>
                  <a:lnTo>
                    <a:pt x="2371968" y="286071"/>
                  </a:lnTo>
                  <a:lnTo>
                    <a:pt x="2228933" y="572142"/>
                  </a:lnTo>
                  <a:lnTo>
                    <a:pt x="0" y="5721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5991"/>
            </a:solidFill>
            <a:ln>
              <a:noFill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88920" tIns="177840" rIns="160560" bIns="177840" numCol="1" spcCol="1440" anchor="ctr">
              <a:noAutofit/>
            </a:bodyPr>
            <a:lstStyle/>
            <a:p>
              <a:pPr algn="ctr" defTabSz="622440">
                <a:lnSpc>
                  <a:spcPct val="90000"/>
                </a:lnSpc>
                <a:spcAft>
                  <a:spcPts val="490"/>
                </a:spcAft>
                <a:tabLst>
                  <a:tab pos="0" algn="l"/>
                </a:tabLst>
              </a:pPr>
              <a:endParaRPr lang="en-US" sz="1400" b="0" u="none" strike="noStrike">
                <a:solidFill>
                  <a:schemeClr val="lt1"/>
                </a:solidFill>
                <a:effectLst/>
                <a:uFillTx/>
                <a:latin typeface="Franklin Gothic Book"/>
              </a:endParaRPr>
            </a:p>
          </p:txBody>
        </p:sp>
        <p:sp>
          <p:nvSpPr>
            <p:cNvPr id="18" name="Freeform: Shape 16"/>
            <p:cNvSpPr/>
            <p:nvPr/>
          </p:nvSpPr>
          <p:spPr>
            <a:xfrm>
              <a:off x="617760" y="4000320"/>
              <a:ext cx="2178360" cy="548640"/>
            </a:xfrm>
            <a:custGeom>
              <a:avLst/>
              <a:gdLst>
                <a:gd name="textAreaLeft" fmla="*/ 0 w 2178360"/>
                <a:gd name="textAreaRight" fmla="*/ 2178720 w 2178360"/>
                <a:gd name="textAreaTop" fmla="*/ 0 h 548640"/>
                <a:gd name="textAreaBottom" fmla="*/ 549000 h 548640"/>
                <a:gd name="GluePoint1X" fmla="*/ 0 w 1926038"/>
                <a:gd name="GluePoint1Y" fmla="*/ 0 h 1055856"/>
                <a:gd name="GluePoint2X" fmla="*/ 1926038 w 1926038"/>
                <a:gd name="GluePoint2Y" fmla="*/ 0 h 1055856"/>
                <a:gd name="GluePoint3X" fmla="*/ 1926038 w 1926038"/>
                <a:gd name="GluePoint3Y" fmla="*/ 1055856 h 1055856"/>
                <a:gd name="GluePoint4X" fmla="*/ 0 w 1926038"/>
                <a:gd name="GluePoint4Y" fmla="*/ 1055856 h 1055856"/>
                <a:gd name="GluePoint5X" fmla="*/ 0 w 1926038"/>
                <a:gd name="GluePoint5Y" fmla="*/ 0 h 105585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1926038" h="1055856">
                  <a:moveTo>
                    <a:pt x="0" y="0"/>
                  </a:moveTo>
                  <a:lnTo>
                    <a:pt x="1926038" y="0"/>
                  </a:lnTo>
                  <a:lnTo>
                    <a:pt x="1926038" y="1055856"/>
                  </a:lnTo>
                  <a:lnTo>
                    <a:pt x="0" y="105585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0" tIns="0" rIns="0" bIns="0" numCol="1" spcCol="1440" anchor="t">
              <a:noAutofit/>
            </a:bodyPr>
            <a:lstStyle/>
            <a:p>
              <a:pPr algn="ctr" defTabSz="622440">
                <a:lnSpc>
                  <a:spcPct val="90000"/>
                </a:lnSpc>
                <a:spcAft>
                  <a:spcPts val="524"/>
                </a:spcAft>
                <a:tabLst>
                  <a:tab pos="0" algn="l"/>
                </a:tabLst>
              </a:pPr>
              <a:r>
                <a:rPr lang="sr-RS" sz="1500" b="1" u="none" strike="noStrike">
                  <a:solidFill>
                    <a:schemeClr val="dk1">
                      <a:lumMod val="65000"/>
                      <a:lumOff val="35000"/>
                    </a:schemeClr>
                  </a:solidFill>
                  <a:effectLst/>
                  <a:uFillTx/>
                  <a:latin typeface="Verdana"/>
                  <a:ea typeface="Verdana"/>
                </a:rPr>
                <a:t>Основне студије</a:t>
              </a:r>
              <a:endParaRPr lang="en-US" sz="15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" name="Freeform: Shape 17"/>
            <p:cNvSpPr/>
            <p:nvPr/>
          </p:nvSpPr>
          <p:spPr>
            <a:xfrm>
              <a:off x="2796480" y="5602680"/>
              <a:ext cx="2292840" cy="571680"/>
            </a:xfrm>
            <a:custGeom>
              <a:avLst/>
              <a:gdLst>
                <a:gd name="textAreaLeft" fmla="*/ 0 w 2292840"/>
                <a:gd name="textAreaRight" fmla="*/ 2293200 w 2292840"/>
                <a:gd name="textAreaTop" fmla="*/ 0 h 571680"/>
                <a:gd name="textAreaBottom" fmla="*/ 572040 h 571680"/>
                <a:gd name="GluePoint1X" fmla="*/ 0 w 2371968"/>
                <a:gd name="GluePoint1Y" fmla="*/ 0 h 572142"/>
                <a:gd name="GluePoint2X" fmla="*/ 2228933 w 2371968"/>
                <a:gd name="GluePoint2Y" fmla="*/ 0 h 572142"/>
                <a:gd name="GluePoint3X" fmla="*/ 2371968 w 2371968"/>
                <a:gd name="GluePoint3Y" fmla="*/ 286071 h 572142"/>
                <a:gd name="GluePoint4X" fmla="*/ 2228933 w 2371968"/>
                <a:gd name="GluePoint4Y" fmla="*/ 572142 h 572142"/>
                <a:gd name="GluePoint5X" fmla="*/ 0 w 2371968"/>
                <a:gd name="GluePoint5Y" fmla="*/ 572142 h 572142"/>
                <a:gd name="GluePoint6X" fmla="*/ 143036 w 2371968"/>
                <a:gd name="GluePoint6Y" fmla="*/ 286071 h 572142"/>
                <a:gd name="GluePoint7X" fmla="*/ 0 w 2371968"/>
                <a:gd name="GluePoint7Y" fmla="*/ 0 h 57214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2371968" h="572142">
                  <a:moveTo>
                    <a:pt x="0" y="0"/>
                  </a:moveTo>
                  <a:lnTo>
                    <a:pt x="2228933" y="0"/>
                  </a:lnTo>
                  <a:lnTo>
                    <a:pt x="2371968" y="286071"/>
                  </a:lnTo>
                  <a:lnTo>
                    <a:pt x="2228933" y="572142"/>
                  </a:lnTo>
                  <a:lnTo>
                    <a:pt x="0" y="572142"/>
                  </a:lnTo>
                  <a:lnTo>
                    <a:pt x="143036" y="2860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5991"/>
            </a:solidFill>
            <a:ln>
              <a:noFill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231840" tIns="177840" rIns="231840" bIns="177840" numCol="1" spcCol="1440" anchor="ctr">
              <a:noAutofit/>
            </a:bodyPr>
            <a:lstStyle/>
            <a:p>
              <a:pPr algn="ctr" defTabSz="622440">
                <a:lnSpc>
                  <a:spcPct val="90000"/>
                </a:lnSpc>
                <a:spcAft>
                  <a:spcPts val="490"/>
                </a:spcAft>
                <a:tabLst>
                  <a:tab pos="0" algn="l"/>
                </a:tabLst>
              </a:pPr>
              <a:endParaRPr lang="en-US" sz="1400" b="0" u="none" strike="noStrike">
                <a:solidFill>
                  <a:schemeClr val="lt1"/>
                </a:solidFill>
                <a:effectLst/>
                <a:uFillTx/>
                <a:latin typeface="Franklin Gothic Book"/>
              </a:endParaRPr>
            </a:p>
          </p:txBody>
        </p:sp>
        <p:sp>
          <p:nvSpPr>
            <p:cNvPr id="20" name="Freeform: Shape 18"/>
            <p:cNvSpPr/>
            <p:nvPr/>
          </p:nvSpPr>
          <p:spPr>
            <a:xfrm>
              <a:off x="2796480" y="4000320"/>
              <a:ext cx="2178360" cy="548640"/>
            </a:xfrm>
            <a:custGeom>
              <a:avLst/>
              <a:gdLst>
                <a:gd name="textAreaLeft" fmla="*/ 0 w 2178360"/>
                <a:gd name="textAreaRight" fmla="*/ 2178720 w 2178360"/>
                <a:gd name="textAreaTop" fmla="*/ 0 h 548640"/>
                <a:gd name="textAreaBottom" fmla="*/ 549000 h 548640"/>
                <a:gd name="GluePoint1X" fmla="*/ 0 w 1926038"/>
                <a:gd name="GluePoint1Y" fmla="*/ 0 h 1055856"/>
                <a:gd name="GluePoint2X" fmla="*/ 1926038 w 1926038"/>
                <a:gd name="GluePoint2Y" fmla="*/ 0 h 1055856"/>
                <a:gd name="GluePoint3X" fmla="*/ 1926038 w 1926038"/>
                <a:gd name="GluePoint3Y" fmla="*/ 1055856 h 1055856"/>
                <a:gd name="GluePoint4X" fmla="*/ 0 w 1926038"/>
                <a:gd name="GluePoint4Y" fmla="*/ 1055856 h 1055856"/>
                <a:gd name="GluePoint5X" fmla="*/ 0 w 1926038"/>
                <a:gd name="GluePoint5Y" fmla="*/ 0 h 105585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1926038" h="1055856">
                  <a:moveTo>
                    <a:pt x="0" y="0"/>
                  </a:moveTo>
                  <a:lnTo>
                    <a:pt x="1926038" y="0"/>
                  </a:lnTo>
                  <a:lnTo>
                    <a:pt x="1926038" y="1055856"/>
                  </a:lnTo>
                  <a:lnTo>
                    <a:pt x="0" y="105585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0" tIns="0" rIns="0" bIns="0" numCol="1" spcCol="1440" anchor="t">
              <a:noAutofit/>
            </a:bodyPr>
            <a:lstStyle/>
            <a:p>
              <a:pPr algn="ctr" defTabSz="622440">
                <a:lnSpc>
                  <a:spcPct val="90000"/>
                </a:lnSpc>
                <a:spcAft>
                  <a:spcPts val="524"/>
                </a:spcAft>
                <a:tabLst>
                  <a:tab pos="0" algn="l"/>
                </a:tabLst>
              </a:pPr>
              <a:r>
                <a:rPr lang="sr-RS" sz="1500" b="1" u="none" strike="noStrike">
                  <a:solidFill>
                    <a:schemeClr val="dk1">
                      <a:lumMod val="65000"/>
                      <a:lumOff val="35000"/>
                    </a:schemeClr>
                  </a:solidFill>
                  <a:effectLst/>
                  <a:uFillTx/>
                  <a:latin typeface="Verdana"/>
                  <a:ea typeface="Verdana"/>
                </a:rPr>
                <a:t>Мастер студије</a:t>
              </a:r>
              <a:endParaRPr lang="en-US" sz="15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" name="Freeform: Shape 19"/>
            <p:cNvSpPr/>
            <p:nvPr/>
          </p:nvSpPr>
          <p:spPr>
            <a:xfrm>
              <a:off x="4975200" y="5602680"/>
              <a:ext cx="2292840" cy="571680"/>
            </a:xfrm>
            <a:custGeom>
              <a:avLst/>
              <a:gdLst>
                <a:gd name="textAreaLeft" fmla="*/ 0 w 2292840"/>
                <a:gd name="textAreaRight" fmla="*/ 2293200 w 2292840"/>
                <a:gd name="textAreaTop" fmla="*/ 0 h 571680"/>
                <a:gd name="textAreaBottom" fmla="*/ 572040 h 571680"/>
                <a:gd name="GluePoint1X" fmla="*/ 0 w 2371968"/>
                <a:gd name="GluePoint1Y" fmla="*/ 0 h 572142"/>
                <a:gd name="GluePoint2X" fmla="*/ 2228933 w 2371968"/>
                <a:gd name="GluePoint2Y" fmla="*/ 0 h 572142"/>
                <a:gd name="GluePoint3X" fmla="*/ 2371968 w 2371968"/>
                <a:gd name="GluePoint3Y" fmla="*/ 286071 h 572142"/>
                <a:gd name="GluePoint4X" fmla="*/ 2228933 w 2371968"/>
                <a:gd name="GluePoint4Y" fmla="*/ 572142 h 572142"/>
                <a:gd name="GluePoint5X" fmla="*/ 0 w 2371968"/>
                <a:gd name="GluePoint5Y" fmla="*/ 572142 h 572142"/>
                <a:gd name="GluePoint6X" fmla="*/ 143036 w 2371968"/>
                <a:gd name="GluePoint6Y" fmla="*/ 286071 h 572142"/>
                <a:gd name="GluePoint7X" fmla="*/ 0 w 2371968"/>
                <a:gd name="GluePoint7Y" fmla="*/ 0 h 57214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2371968" h="572142">
                  <a:moveTo>
                    <a:pt x="0" y="0"/>
                  </a:moveTo>
                  <a:lnTo>
                    <a:pt x="2228933" y="0"/>
                  </a:lnTo>
                  <a:lnTo>
                    <a:pt x="2371968" y="286071"/>
                  </a:lnTo>
                  <a:lnTo>
                    <a:pt x="2228933" y="572142"/>
                  </a:lnTo>
                  <a:lnTo>
                    <a:pt x="0" y="572142"/>
                  </a:lnTo>
                  <a:lnTo>
                    <a:pt x="143036" y="2860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5991"/>
            </a:solidFill>
            <a:ln>
              <a:noFill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231840" tIns="177840" rIns="231840" bIns="177840" numCol="1" spcCol="1440" anchor="ctr">
              <a:noAutofit/>
            </a:bodyPr>
            <a:lstStyle/>
            <a:p>
              <a:pPr algn="ctr" defTabSz="622440">
                <a:lnSpc>
                  <a:spcPct val="90000"/>
                </a:lnSpc>
                <a:spcAft>
                  <a:spcPts val="490"/>
                </a:spcAft>
                <a:tabLst>
                  <a:tab pos="0" algn="l"/>
                </a:tabLst>
              </a:pPr>
              <a:endParaRPr lang="en-US" sz="1400" b="0" u="none" strike="noStrike">
                <a:solidFill>
                  <a:schemeClr val="lt1"/>
                </a:solidFill>
                <a:effectLst/>
                <a:uFillTx/>
                <a:latin typeface="Franklin Gothic Book"/>
              </a:endParaRPr>
            </a:p>
          </p:txBody>
        </p:sp>
        <p:sp>
          <p:nvSpPr>
            <p:cNvPr id="22" name="Freeform: Shape 20"/>
            <p:cNvSpPr/>
            <p:nvPr/>
          </p:nvSpPr>
          <p:spPr>
            <a:xfrm>
              <a:off x="4997160" y="4000320"/>
              <a:ext cx="2156400" cy="548640"/>
            </a:xfrm>
            <a:custGeom>
              <a:avLst/>
              <a:gdLst>
                <a:gd name="textAreaLeft" fmla="*/ 0 w 2156400"/>
                <a:gd name="textAreaRight" fmla="*/ 2156760 w 2156400"/>
                <a:gd name="textAreaTop" fmla="*/ 0 h 548640"/>
                <a:gd name="textAreaBottom" fmla="*/ 549000 h 548640"/>
                <a:gd name="GluePoint1X" fmla="*/ 0 w 1926038"/>
                <a:gd name="GluePoint1Y" fmla="*/ 0 h 1055856"/>
                <a:gd name="GluePoint2X" fmla="*/ 1926038 w 1926038"/>
                <a:gd name="GluePoint2Y" fmla="*/ 0 h 1055856"/>
                <a:gd name="GluePoint3X" fmla="*/ 1926038 w 1926038"/>
                <a:gd name="GluePoint3Y" fmla="*/ 1055856 h 1055856"/>
                <a:gd name="GluePoint4X" fmla="*/ 0 w 1926038"/>
                <a:gd name="GluePoint4Y" fmla="*/ 1055856 h 1055856"/>
                <a:gd name="GluePoint5X" fmla="*/ 0 w 1926038"/>
                <a:gd name="GluePoint5Y" fmla="*/ 0 h 105585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1926038" h="1055856">
                  <a:moveTo>
                    <a:pt x="0" y="0"/>
                  </a:moveTo>
                  <a:lnTo>
                    <a:pt x="1926038" y="0"/>
                  </a:lnTo>
                  <a:lnTo>
                    <a:pt x="1926038" y="1055856"/>
                  </a:lnTo>
                  <a:lnTo>
                    <a:pt x="0" y="105585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0" tIns="0" rIns="0" bIns="0" numCol="1" spcCol="1440" anchor="t">
              <a:noAutofit/>
            </a:bodyPr>
            <a:lstStyle/>
            <a:p>
              <a:pPr algn="ctr" defTabSz="622440">
                <a:lnSpc>
                  <a:spcPct val="90000"/>
                </a:lnSpc>
                <a:spcAft>
                  <a:spcPts val="524"/>
                </a:spcAft>
                <a:tabLst>
                  <a:tab pos="0" algn="l"/>
                </a:tabLst>
              </a:pPr>
              <a:r>
                <a:rPr lang="sr-RS" sz="1500" b="1" u="none" strike="noStrike">
                  <a:solidFill>
                    <a:schemeClr val="dk1">
                      <a:lumMod val="65000"/>
                      <a:lumOff val="35000"/>
                    </a:schemeClr>
                  </a:solidFill>
                  <a:effectLst/>
                  <a:uFillTx/>
                  <a:latin typeface="Verdana"/>
                  <a:ea typeface="Verdana"/>
                </a:rPr>
                <a:t>Докторске студије</a:t>
              </a:r>
              <a:endParaRPr lang="en-US" sz="15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" name="Freeform: Shape 21"/>
            <p:cNvSpPr/>
            <p:nvPr/>
          </p:nvSpPr>
          <p:spPr>
            <a:xfrm>
              <a:off x="7153920" y="5602680"/>
              <a:ext cx="2292840" cy="571680"/>
            </a:xfrm>
            <a:custGeom>
              <a:avLst/>
              <a:gdLst>
                <a:gd name="textAreaLeft" fmla="*/ 0 w 2292840"/>
                <a:gd name="textAreaRight" fmla="*/ 2293200 w 2292840"/>
                <a:gd name="textAreaTop" fmla="*/ 0 h 571680"/>
                <a:gd name="textAreaBottom" fmla="*/ 572040 h 571680"/>
                <a:gd name="GluePoint1X" fmla="*/ 0 w 2371968"/>
                <a:gd name="GluePoint1Y" fmla="*/ 0 h 572142"/>
                <a:gd name="GluePoint2X" fmla="*/ 2228933 w 2371968"/>
                <a:gd name="GluePoint2Y" fmla="*/ 0 h 572142"/>
                <a:gd name="GluePoint3X" fmla="*/ 2371968 w 2371968"/>
                <a:gd name="GluePoint3Y" fmla="*/ 286071 h 572142"/>
                <a:gd name="GluePoint4X" fmla="*/ 2228933 w 2371968"/>
                <a:gd name="GluePoint4Y" fmla="*/ 572142 h 572142"/>
                <a:gd name="GluePoint5X" fmla="*/ 0 w 2371968"/>
                <a:gd name="GluePoint5Y" fmla="*/ 572142 h 572142"/>
                <a:gd name="GluePoint6X" fmla="*/ 143036 w 2371968"/>
                <a:gd name="GluePoint6Y" fmla="*/ 286071 h 572142"/>
                <a:gd name="GluePoint7X" fmla="*/ 0 w 2371968"/>
                <a:gd name="GluePoint7Y" fmla="*/ 0 h 57214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2371968" h="572142">
                  <a:moveTo>
                    <a:pt x="0" y="0"/>
                  </a:moveTo>
                  <a:lnTo>
                    <a:pt x="2228933" y="0"/>
                  </a:lnTo>
                  <a:lnTo>
                    <a:pt x="2371968" y="286071"/>
                  </a:lnTo>
                  <a:lnTo>
                    <a:pt x="2228933" y="572142"/>
                  </a:lnTo>
                  <a:lnTo>
                    <a:pt x="0" y="572142"/>
                  </a:lnTo>
                  <a:lnTo>
                    <a:pt x="143036" y="2860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5991"/>
            </a:solidFill>
            <a:ln>
              <a:noFill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231840" tIns="177840" rIns="231840" bIns="177840" numCol="1" spcCol="1440" anchor="ctr">
              <a:noAutofit/>
            </a:bodyPr>
            <a:lstStyle/>
            <a:p>
              <a:pPr algn="ctr" defTabSz="622440">
                <a:lnSpc>
                  <a:spcPct val="90000"/>
                </a:lnSpc>
                <a:spcAft>
                  <a:spcPts val="490"/>
                </a:spcAft>
                <a:tabLst>
                  <a:tab pos="0" algn="l"/>
                </a:tabLst>
              </a:pPr>
              <a:endParaRPr lang="en-US" sz="1400" b="0" u="none" strike="noStrike">
                <a:solidFill>
                  <a:schemeClr val="lt1"/>
                </a:solidFill>
                <a:effectLst/>
                <a:uFillTx/>
                <a:latin typeface="Franklin Gothic Book"/>
              </a:endParaRPr>
            </a:p>
          </p:txBody>
        </p:sp>
        <p:sp>
          <p:nvSpPr>
            <p:cNvPr id="24" name="Freeform: Shape 22"/>
            <p:cNvSpPr/>
            <p:nvPr/>
          </p:nvSpPr>
          <p:spPr>
            <a:xfrm>
              <a:off x="7187760" y="4000320"/>
              <a:ext cx="2162160" cy="548640"/>
            </a:xfrm>
            <a:custGeom>
              <a:avLst/>
              <a:gdLst>
                <a:gd name="textAreaLeft" fmla="*/ 0 w 2162160"/>
                <a:gd name="textAreaRight" fmla="*/ 2162520 w 2162160"/>
                <a:gd name="textAreaTop" fmla="*/ 0 h 548640"/>
                <a:gd name="textAreaBottom" fmla="*/ 549000 h 548640"/>
                <a:gd name="GluePoint1X" fmla="*/ 0 w 1926038"/>
                <a:gd name="GluePoint1Y" fmla="*/ 0 h 1055856"/>
                <a:gd name="GluePoint2X" fmla="*/ 1926038 w 1926038"/>
                <a:gd name="GluePoint2Y" fmla="*/ 0 h 1055856"/>
                <a:gd name="GluePoint3X" fmla="*/ 1926038 w 1926038"/>
                <a:gd name="GluePoint3Y" fmla="*/ 1055856 h 1055856"/>
                <a:gd name="GluePoint4X" fmla="*/ 0 w 1926038"/>
                <a:gd name="GluePoint4Y" fmla="*/ 1055856 h 1055856"/>
                <a:gd name="GluePoint5X" fmla="*/ 0 w 1926038"/>
                <a:gd name="GluePoint5Y" fmla="*/ 0 h 105585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1926038" h="1055856">
                  <a:moveTo>
                    <a:pt x="0" y="0"/>
                  </a:moveTo>
                  <a:lnTo>
                    <a:pt x="1926038" y="0"/>
                  </a:lnTo>
                  <a:lnTo>
                    <a:pt x="1926038" y="1055856"/>
                  </a:lnTo>
                  <a:lnTo>
                    <a:pt x="0" y="105585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0" tIns="0" rIns="0" bIns="0" numCol="1" spcCol="1440" anchor="t">
              <a:noAutofit/>
            </a:bodyPr>
            <a:lstStyle/>
            <a:p>
              <a:pPr defTabSz="622440">
                <a:lnSpc>
                  <a:spcPct val="90000"/>
                </a:lnSpc>
                <a:spcAft>
                  <a:spcPts val="524"/>
                </a:spcAft>
                <a:tabLst>
                  <a:tab pos="0" algn="l"/>
                </a:tabLst>
              </a:pPr>
              <a:r>
                <a:rPr lang="sr-RS" sz="1500" b="1" u="none" strike="noStrike">
                  <a:solidFill>
                    <a:schemeClr val="dk1">
                      <a:lumMod val="65000"/>
                      <a:lumOff val="35000"/>
                    </a:schemeClr>
                  </a:solidFill>
                  <a:effectLst/>
                  <a:uFillTx/>
                  <a:latin typeface="Verdana"/>
                  <a:ea typeface="Verdana"/>
                </a:rPr>
                <a:t>   Запослен у </a:t>
              </a:r>
              <a:endParaRPr lang="en-US" sz="15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" name="Freeform: Shape 23"/>
            <p:cNvSpPr/>
            <p:nvPr/>
          </p:nvSpPr>
          <p:spPr>
            <a:xfrm>
              <a:off x="9332640" y="5602680"/>
              <a:ext cx="2292840" cy="571680"/>
            </a:xfrm>
            <a:custGeom>
              <a:avLst/>
              <a:gdLst>
                <a:gd name="textAreaLeft" fmla="*/ 0 w 2292840"/>
                <a:gd name="textAreaRight" fmla="*/ 2293200 w 2292840"/>
                <a:gd name="textAreaTop" fmla="*/ 0 h 571680"/>
                <a:gd name="textAreaBottom" fmla="*/ 572040 h 571680"/>
                <a:gd name="GluePoint1X" fmla="*/ 0 w 2371968"/>
                <a:gd name="GluePoint1Y" fmla="*/ 0 h 572142"/>
                <a:gd name="GluePoint2X" fmla="*/ 2228933 w 2371968"/>
                <a:gd name="GluePoint2Y" fmla="*/ 0 h 572142"/>
                <a:gd name="GluePoint3X" fmla="*/ 2371968 w 2371968"/>
                <a:gd name="GluePoint3Y" fmla="*/ 286071 h 572142"/>
                <a:gd name="GluePoint4X" fmla="*/ 2228933 w 2371968"/>
                <a:gd name="GluePoint4Y" fmla="*/ 572142 h 572142"/>
                <a:gd name="GluePoint5X" fmla="*/ 0 w 2371968"/>
                <a:gd name="GluePoint5Y" fmla="*/ 572142 h 572142"/>
                <a:gd name="GluePoint6X" fmla="*/ 143036 w 2371968"/>
                <a:gd name="GluePoint6Y" fmla="*/ 286071 h 572142"/>
                <a:gd name="GluePoint7X" fmla="*/ 0 w 2371968"/>
                <a:gd name="GluePoint7Y" fmla="*/ 0 h 57214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2371968" h="572142">
                  <a:moveTo>
                    <a:pt x="0" y="0"/>
                  </a:moveTo>
                  <a:lnTo>
                    <a:pt x="2228933" y="0"/>
                  </a:lnTo>
                  <a:lnTo>
                    <a:pt x="2371968" y="286071"/>
                  </a:lnTo>
                  <a:lnTo>
                    <a:pt x="2228933" y="572142"/>
                  </a:lnTo>
                  <a:lnTo>
                    <a:pt x="0" y="572142"/>
                  </a:lnTo>
                  <a:lnTo>
                    <a:pt x="143036" y="2860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5991"/>
            </a:solidFill>
            <a:ln>
              <a:noFill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231840" tIns="177840" rIns="231840" bIns="177840" numCol="1" spcCol="1440" anchor="ctr">
              <a:noAutofit/>
            </a:bodyPr>
            <a:lstStyle/>
            <a:p>
              <a:pPr algn="ctr" defTabSz="622440">
                <a:lnSpc>
                  <a:spcPct val="90000"/>
                </a:lnSpc>
                <a:spcAft>
                  <a:spcPts val="490"/>
                </a:spcAft>
                <a:tabLst>
                  <a:tab pos="0" algn="l"/>
                </a:tabLst>
              </a:pPr>
              <a:endParaRPr lang="en-US" sz="1400" b="0" u="none" strike="noStrike">
                <a:solidFill>
                  <a:schemeClr val="lt1"/>
                </a:solidFill>
                <a:effectLst/>
                <a:uFillTx/>
                <a:latin typeface="Franklin Gothic Book"/>
              </a:endParaRPr>
            </a:p>
          </p:txBody>
        </p:sp>
        <p:sp>
          <p:nvSpPr>
            <p:cNvPr id="26" name="Freeform: Shape 24"/>
            <p:cNvSpPr/>
            <p:nvPr/>
          </p:nvSpPr>
          <p:spPr>
            <a:xfrm>
              <a:off x="9332640" y="4000320"/>
              <a:ext cx="2292840" cy="548640"/>
            </a:xfrm>
            <a:custGeom>
              <a:avLst/>
              <a:gdLst>
                <a:gd name="textAreaLeft" fmla="*/ 0 w 2292840"/>
                <a:gd name="textAreaRight" fmla="*/ 2293200 w 2292840"/>
                <a:gd name="textAreaTop" fmla="*/ 0 h 548640"/>
                <a:gd name="textAreaBottom" fmla="*/ 549000 h 548640"/>
                <a:gd name="GluePoint1X" fmla="*/ 0 w 1926038"/>
                <a:gd name="GluePoint1Y" fmla="*/ 0 h 1055856"/>
                <a:gd name="GluePoint2X" fmla="*/ 1926038 w 1926038"/>
                <a:gd name="GluePoint2Y" fmla="*/ 0 h 1055856"/>
                <a:gd name="GluePoint3X" fmla="*/ 1926038 w 1926038"/>
                <a:gd name="GluePoint3Y" fmla="*/ 1055856 h 1055856"/>
                <a:gd name="GluePoint4X" fmla="*/ 0 w 1926038"/>
                <a:gd name="GluePoint4Y" fmla="*/ 1055856 h 1055856"/>
                <a:gd name="GluePoint5X" fmla="*/ 0 w 1926038"/>
                <a:gd name="GluePoint5Y" fmla="*/ 0 h 105585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1926038" h="1055856">
                  <a:moveTo>
                    <a:pt x="0" y="0"/>
                  </a:moveTo>
                  <a:lnTo>
                    <a:pt x="1926038" y="0"/>
                  </a:lnTo>
                  <a:lnTo>
                    <a:pt x="1926038" y="1055856"/>
                  </a:lnTo>
                  <a:lnTo>
                    <a:pt x="0" y="105585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0" tIns="0" rIns="0" bIns="0" numCol="1" spcCol="1440" anchor="t">
              <a:noAutofit/>
            </a:bodyPr>
            <a:lstStyle/>
            <a:p>
              <a:pPr algn="ctr" defTabSz="622440">
                <a:lnSpc>
                  <a:spcPct val="90000"/>
                </a:lnSpc>
                <a:spcAft>
                  <a:spcPts val="524"/>
                </a:spcAft>
                <a:tabLst>
                  <a:tab pos="0" algn="l"/>
                </a:tabLst>
              </a:pPr>
              <a:r>
                <a:rPr lang="sr-RS" sz="1500" b="1" u="none" strike="noStrike">
                  <a:solidFill>
                    <a:schemeClr val="dk1">
                      <a:lumMod val="65000"/>
                      <a:lumOff val="35000"/>
                    </a:schemeClr>
                  </a:solidFill>
                  <a:effectLst/>
                  <a:uFillTx/>
                  <a:latin typeface="Verdana"/>
                  <a:ea typeface="Verdana"/>
                </a:rPr>
                <a:t>Последњи избор у звање</a:t>
              </a:r>
              <a:endParaRPr lang="en-US" sz="15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cxnSp>
          <p:nvCxnSpPr>
            <p:cNvPr id="27" name="Straight Connector 25"/>
            <p:cNvCxnSpPr/>
            <p:nvPr/>
          </p:nvCxnSpPr>
          <p:spPr>
            <a:xfrm>
              <a:off x="617760" y="3732120"/>
              <a:ext cx="360" cy="1670400"/>
            </a:xfrm>
            <a:prstGeom prst="straightConnector1">
              <a:avLst/>
            </a:prstGeom>
            <a:ln cap="rnd">
              <a:solidFill>
                <a:srgbClr val="145991"/>
              </a:solidFill>
              <a:round/>
            </a:ln>
          </p:spPr>
        </p:cxnSp>
        <p:cxnSp>
          <p:nvCxnSpPr>
            <p:cNvPr id="28" name="Straight Connector 26"/>
            <p:cNvCxnSpPr/>
            <p:nvPr/>
          </p:nvCxnSpPr>
          <p:spPr>
            <a:xfrm>
              <a:off x="2796480" y="3732120"/>
              <a:ext cx="360" cy="1670400"/>
            </a:xfrm>
            <a:prstGeom prst="straightConnector1">
              <a:avLst/>
            </a:prstGeom>
            <a:ln cap="rnd">
              <a:solidFill>
                <a:srgbClr val="145991"/>
              </a:solidFill>
              <a:round/>
            </a:ln>
          </p:spPr>
        </p:cxnSp>
        <p:cxnSp>
          <p:nvCxnSpPr>
            <p:cNvPr id="29" name="Straight Connector 27"/>
            <p:cNvCxnSpPr/>
            <p:nvPr/>
          </p:nvCxnSpPr>
          <p:spPr>
            <a:xfrm>
              <a:off x="4975200" y="3732120"/>
              <a:ext cx="360" cy="1670400"/>
            </a:xfrm>
            <a:prstGeom prst="straightConnector1">
              <a:avLst/>
            </a:prstGeom>
            <a:ln cap="rnd">
              <a:solidFill>
                <a:srgbClr val="145991"/>
              </a:solidFill>
              <a:round/>
            </a:ln>
          </p:spPr>
        </p:cxnSp>
        <p:cxnSp>
          <p:nvCxnSpPr>
            <p:cNvPr id="30" name="Straight Connector 28"/>
            <p:cNvCxnSpPr/>
            <p:nvPr/>
          </p:nvCxnSpPr>
          <p:spPr>
            <a:xfrm>
              <a:off x="7153920" y="3732120"/>
              <a:ext cx="360" cy="1670400"/>
            </a:xfrm>
            <a:prstGeom prst="straightConnector1">
              <a:avLst/>
            </a:prstGeom>
            <a:ln cap="rnd">
              <a:solidFill>
                <a:srgbClr val="145991"/>
              </a:solidFill>
              <a:round/>
            </a:ln>
          </p:spPr>
        </p:cxnSp>
        <p:cxnSp>
          <p:nvCxnSpPr>
            <p:cNvPr id="31" name="Straight Connector 29"/>
            <p:cNvCxnSpPr/>
            <p:nvPr/>
          </p:nvCxnSpPr>
          <p:spPr>
            <a:xfrm>
              <a:off x="9332280" y="3732120"/>
              <a:ext cx="360" cy="1670400"/>
            </a:xfrm>
            <a:prstGeom prst="straightConnector1">
              <a:avLst/>
            </a:prstGeom>
            <a:ln cap="rnd">
              <a:solidFill>
                <a:srgbClr val="145991"/>
              </a:solidFill>
              <a:round/>
            </a:ln>
          </p:spPr>
        </p:cxnSp>
      </p:grp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2214360" y="1027440"/>
            <a:ext cx="6173640" cy="436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457200">
              <a:lnSpc>
                <a:spcPct val="110000"/>
              </a:lnSpc>
              <a:spcBef>
                <a:spcPts val="47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en-US" sz="2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lang="sr-RS" sz="2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име и презиме</a:t>
            </a:r>
            <a:r>
              <a:rPr lang="en-US" sz="2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lang="en-US" sz="2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9685440" y="1797120"/>
            <a:ext cx="1715760" cy="1717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11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Seventh Outline Level</a:t>
            </a: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699840" y="4413240"/>
            <a:ext cx="2021400" cy="988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algn="ctr" defTabSz="457200">
              <a:lnSpc>
                <a:spcPct val="110000"/>
              </a:lnSpc>
              <a:spcBef>
                <a:spcPts val="281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lang="sr-RS" sz="1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институција</a:t>
            </a:r>
            <a:r>
              <a:rPr lang="en-US" sz="1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35" name="PlaceHolder 6"/>
          <p:cNvSpPr>
            <a:spLocks noGrp="1"/>
          </p:cNvSpPr>
          <p:nvPr>
            <p:ph type="body"/>
          </p:nvPr>
        </p:nvSpPr>
        <p:spPr>
          <a:xfrm>
            <a:off x="2871720" y="4413240"/>
            <a:ext cx="2021400" cy="988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algn="ctr" defTabSz="457200">
              <a:lnSpc>
                <a:spcPct val="110000"/>
              </a:lnSpc>
              <a:spcBef>
                <a:spcPts val="281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lang="sr-RS" sz="1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институција</a:t>
            </a:r>
            <a:r>
              <a:rPr lang="en-US" sz="1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36" name="PlaceHolder 7"/>
          <p:cNvSpPr>
            <a:spLocks noGrp="1"/>
          </p:cNvSpPr>
          <p:nvPr>
            <p:ph type="body"/>
          </p:nvPr>
        </p:nvSpPr>
        <p:spPr>
          <a:xfrm>
            <a:off x="5056920" y="4413240"/>
            <a:ext cx="2021400" cy="988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algn="ctr" defTabSz="457200">
              <a:lnSpc>
                <a:spcPct val="110000"/>
              </a:lnSpc>
              <a:spcBef>
                <a:spcPts val="281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lang="sr-RS" sz="1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институција</a:t>
            </a:r>
            <a:r>
              <a:rPr lang="en-US" sz="1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37" name="PlaceHolder 8"/>
          <p:cNvSpPr>
            <a:spLocks noGrp="1"/>
          </p:cNvSpPr>
          <p:nvPr>
            <p:ph type="body"/>
          </p:nvPr>
        </p:nvSpPr>
        <p:spPr>
          <a:xfrm>
            <a:off x="7235640" y="4408920"/>
            <a:ext cx="2021400" cy="988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algn="ctr" defTabSz="457200">
              <a:lnSpc>
                <a:spcPct val="110000"/>
              </a:lnSpc>
              <a:spcBef>
                <a:spcPts val="281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lang="sr-RS" sz="1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лабораторија</a:t>
            </a:r>
            <a:r>
              <a:rPr lang="en-US" sz="1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38" name="PlaceHolder 9"/>
          <p:cNvSpPr>
            <a:spLocks noGrp="1"/>
          </p:cNvSpPr>
          <p:nvPr>
            <p:ph type="body"/>
          </p:nvPr>
        </p:nvSpPr>
        <p:spPr>
          <a:xfrm>
            <a:off x="617400" y="5602320"/>
            <a:ext cx="2179440" cy="572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algn="ctr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sr-RS" sz="1800" b="0" u="none" strike="noStrike">
                <a:solidFill>
                  <a:schemeClr val="lt1"/>
                </a:solidFill>
                <a:effectLst/>
                <a:uFillTx/>
                <a:latin typeface="Verdana"/>
                <a:ea typeface="Verdana"/>
              </a:rPr>
              <a:t>20ХХ-20ХХ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39" name="PlaceHolder 10"/>
          <p:cNvSpPr>
            <a:spLocks noGrp="1"/>
          </p:cNvSpPr>
          <p:nvPr>
            <p:ph type="body"/>
          </p:nvPr>
        </p:nvSpPr>
        <p:spPr>
          <a:xfrm>
            <a:off x="2792880" y="5600520"/>
            <a:ext cx="2179440" cy="572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algn="ctr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sr-RS" sz="1800" b="0" u="none" strike="noStrike">
                <a:solidFill>
                  <a:schemeClr val="lt1"/>
                </a:solidFill>
                <a:effectLst/>
                <a:uFillTx/>
                <a:latin typeface="Verdana"/>
                <a:ea typeface="Verdana"/>
              </a:rPr>
              <a:t>20ХХ-20ХХ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40" name="PlaceHolder 11"/>
          <p:cNvSpPr>
            <a:spLocks noGrp="1"/>
          </p:cNvSpPr>
          <p:nvPr>
            <p:ph type="body"/>
          </p:nvPr>
        </p:nvSpPr>
        <p:spPr>
          <a:xfrm>
            <a:off x="4967640" y="5600520"/>
            <a:ext cx="2179440" cy="572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algn="ctr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sr-RS" sz="1800" b="0" u="none" strike="noStrike">
                <a:solidFill>
                  <a:schemeClr val="lt1"/>
                </a:solidFill>
                <a:effectLst/>
                <a:uFillTx/>
                <a:latin typeface="Verdana"/>
                <a:ea typeface="Verdana"/>
              </a:rPr>
              <a:t>20ХХ-20ХХ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41" name="PlaceHolder 12"/>
          <p:cNvSpPr>
            <a:spLocks noGrp="1"/>
          </p:cNvSpPr>
          <p:nvPr>
            <p:ph type="body"/>
          </p:nvPr>
        </p:nvSpPr>
        <p:spPr>
          <a:xfrm>
            <a:off x="7138080" y="5602320"/>
            <a:ext cx="2179440" cy="572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algn="ctr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sr-RS" sz="1800" b="0" u="none" strike="noStrike">
                <a:solidFill>
                  <a:schemeClr val="lt1"/>
                </a:solidFill>
                <a:effectLst/>
                <a:uFillTx/>
                <a:latin typeface="Verdana"/>
                <a:ea typeface="Verdana"/>
              </a:rPr>
              <a:t>20ХХ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42" name="PlaceHolder 13"/>
          <p:cNvSpPr>
            <a:spLocks noGrp="1"/>
          </p:cNvSpPr>
          <p:nvPr>
            <p:ph type="body"/>
          </p:nvPr>
        </p:nvSpPr>
        <p:spPr>
          <a:xfrm>
            <a:off x="9315000" y="5602320"/>
            <a:ext cx="2179440" cy="572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algn="ctr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sr-RS" sz="1800" b="0" u="none" strike="noStrike">
                <a:solidFill>
                  <a:schemeClr val="lt1"/>
                </a:solidFill>
                <a:effectLst/>
                <a:uFillTx/>
                <a:latin typeface="Verdana"/>
                <a:ea typeface="Verdana"/>
              </a:rPr>
              <a:t>20ХХ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43" name="TextBox 41"/>
          <p:cNvSpPr/>
          <p:nvPr/>
        </p:nvSpPr>
        <p:spPr>
          <a:xfrm>
            <a:off x="551880" y="2734560"/>
            <a:ext cx="3142800" cy="369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sr-RS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Место и година рођења 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14"/>
          <p:cNvSpPr>
            <a:spLocks noGrp="1"/>
          </p:cNvSpPr>
          <p:nvPr>
            <p:ph type="body"/>
          </p:nvPr>
        </p:nvSpPr>
        <p:spPr>
          <a:xfrm>
            <a:off x="3695760" y="2735280"/>
            <a:ext cx="4800960" cy="366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en-US" sz="18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lang="sr-RS" sz="18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место</a:t>
            </a:r>
            <a:r>
              <a:rPr lang="en-US" sz="18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&gt;</a:t>
            </a:r>
            <a:r>
              <a:rPr lang="sr-RS" sz="18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, </a:t>
            </a:r>
            <a:r>
              <a:rPr lang="en-US" sz="18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lang="sr-RS" sz="18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година</a:t>
            </a:r>
            <a:r>
              <a:rPr lang="en-US" sz="18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Најистакнутије научно достигнуће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81040" y="492480"/>
            <a:ext cx="11029320" cy="526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sr-RS" sz="2600" b="1" u="none" strike="noStrik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(ре)избор у звање </a:t>
            </a:r>
            <a:r>
              <a:rPr lang="en-US" sz="2600" b="1" u="none" strike="noStrik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lang="sr-RS" sz="2600" b="1" u="none" strike="noStrik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звање</a:t>
            </a:r>
            <a:r>
              <a:rPr lang="en-US" sz="2600" b="1" u="none" strike="noStrik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lang="en-US" sz="2600" b="0" u="none" strike="noStrike">
              <a:solidFill>
                <a:schemeClr val="dk1"/>
              </a:solidFill>
              <a:effectLst/>
              <a:uFillTx/>
              <a:latin typeface="Franklin Gothic Book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581040" y="2340720"/>
            <a:ext cx="11029320" cy="3634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06000" indent="-306000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lang="ru-RU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Изабрати и укратко описати једно достигнуће које је кандидат остварио у периоду након претходног избора у звање. Дати кратак опис и прокоментарисати његов значај у односу на област истраживања. Представити на максимално два слајда уз коришћење слика/дијаграма, уколико је то могуће.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sldNum" idx="2"/>
          </p:nvPr>
        </p:nvSpPr>
        <p:spPr>
          <a:xfrm>
            <a:off x="10558440" y="6423840"/>
            <a:ext cx="105228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9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Franklin Gothic Book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47FA0DA-D1F4-4508-95BD-1AC5223BAE88}" type="slidenum">
              <a:rPr lang="en-US" sz="9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Franklin Gothic Book"/>
              </a:rPr>
              <a:t>‹#›</a:t>
            </a:fld>
            <a:endParaRPr lang="en-US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TextBox 3"/>
          <p:cNvSpPr/>
          <p:nvPr/>
        </p:nvSpPr>
        <p:spPr>
          <a:xfrm>
            <a:off x="581040" y="1019160"/>
            <a:ext cx="11029320" cy="46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sr-RS" sz="2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Кандидат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9" name="Picture 2"/>
          <p:cNvPicPr/>
          <p:nvPr/>
        </p:nvPicPr>
        <p:blipFill>
          <a:blip r:embed="rId2"/>
          <a:stretch/>
        </p:blipFill>
        <p:spPr>
          <a:xfrm>
            <a:off x="10650240" y="165960"/>
            <a:ext cx="1364760" cy="1182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" name="Title 1"/>
          <p:cNvSpPr/>
          <p:nvPr/>
        </p:nvSpPr>
        <p:spPr>
          <a:xfrm>
            <a:off x="581040" y="1797120"/>
            <a:ext cx="11029320" cy="52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>
            <a:normAutofit/>
          </a:bodyPr>
          <a:lstStyle/>
          <a:p>
            <a:pPr defTabSz="457200">
              <a:lnSpc>
                <a:spcPct val="100000"/>
              </a:lnSpc>
            </a:pPr>
            <a:r>
              <a:rPr lang="sr-RS" sz="2400" b="0" u="none" strike="noStrik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Најистакнутије научно достигнуће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2214360" y="1027440"/>
            <a:ext cx="6173640" cy="436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457200">
              <a:lnSpc>
                <a:spcPct val="110000"/>
              </a:lnSpc>
              <a:spcBef>
                <a:spcPts val="47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en-US" sz="2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lang="sr-RS" sz="2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име и презиме</a:t>
            </a:r>
            <a:r>
              <a:rPr lang="en-US" sz="2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lang="en-US" sz="2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Квантитативни резултати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81040" y="492480"/>
            <a:ext cx="11029320" cy="526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sr-RS" sz="2600" b="1" u="none" strike="noStrik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(ре)избор у звање </a:t>
            </a:r>
            <a:r>
              <a:rPr lang="en-US" sz="2600" b="1" u="none" strike="noStrik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lang="sr-RS" sz="2600" b="1" u="none" strike="noStrik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звање</a:t>
            </a:r>
            <a:r>
              <a:rPr lang="en-US" sz="2600" b="1" u="none" strike="noStrik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lang="en-US" sz="2600" b="0" u="none" strike="noStrike">
              <a:solidFill>
                <a:schemeClr val="dk1"/>
              </a:solidFill>
              <a:effectLst/>
              <a:uFillTx/>
              <a:latin typeface="Franklin Gothic Book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sldNum" idx="3"/>
          </p:nvPr>
        </p:nvSpPr>
        <p:spPr>
          <a:xfrm>
            <a:off x="10558440" y="6423840"/>
            <a:ext cx="105228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9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Franklin Gothic Book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D4C5A52-6C8F-4E69-8B9A-B3033DFD93D8}" type="slidenum">
              <a:rPr lang="en-US" sz="9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Franklin Gothic Book"/>
              </a:rPr>
              <a:t>‹#›</a:t>
            </a:fld>
            <a:endParaRPr lang="en-US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TextBox 3"/>
          <p:cNvSpPr/>
          <p:nvPr/>
        </p:nvSpPr>
        <p:spPr>
          <a:xfrm>
            <a:off x="581040" y="1019160"/>
            <a:ext cx="11029320" cy="46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sr-RS" sz="2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Кандидат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5" name="Picture 2"/>
          <p:cNvPicPr/>
          <p:nvPr/>
        </p:nvPicPr>
        <p:blipFill>
          <a:blip r:embed="rId2"/>
          <a:stretch/>
        </p:blipFill>
        <p:spPr>
          <a:xfrm>
            <a:off x="10650240" y="165960"/>
            <a:ext cx="1364760" cy="1182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2214360" y="1027440"/>
            <a:ext cx="6173640" cy="436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457200">
              <a:lnSpc>
                <a:spcPct val="110000"/>
              </a:lnSpc>
              <a:spcBef>
                <a:spcPts val="47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en-US" sz="2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lang="sr-RS" sz="2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име и презиме</a:t>
            </a:r>
            <a:r>
              <a:rPr lang="en-US" sz="2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lang="en-US" sz="2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57" name="Title 1"/>
          <p:cNvSpPr/>
          <p:nvPr/>
        </p:nvSpPr>
        <p:spPr>
          <a:xfrm>
            <a:off x="581040" y="1797120"/>
            <a:ext cx="11029320" cy="52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>
            <a:normAutofit/>
          </a:bodyPr>
          <a:lstStyle/>
          <a:p>
            <a:pPr defTabSz="457200">
              <a:lnSpc>
                <a:spcPct val="100000"/>
              </a:lnSpc>
            </a:pPr>
            <a:r>
              <a:rPr lang="sr-RS" sz="2400" b="0" u="none" strike="noStrik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Квантитативни резултати кандидата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Руковођења пројектима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81040" y="492480"/>
            <a:ext cx="11029320" cy="526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sr-RS" sz="2600" b="1" u="none" strike="noStrik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(ре)избор у звање </a:t>
            </a:r>
            <a:r>
              <a:rPr lang="en-US" sz="2600" b="1" u="none" strike="noStrik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lang="sr-RS" sz="2600" b="1" u="none" strike="noStrik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звање</a:t>
            </a:r>
            <a:r>
              <a:rPr lang="en-US" sz="2600" b="1" u="none" strike="noStrik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lang="en-US" sz="2600" b="0" u="none" strike="noStrike">
              <a:solidFill>
                <a:schemeClr val="dk1"/>
              </a:solidFill>
              <a:effectLst/>
              <a:uFillTx/>
              <a:latin typeface="Franklin Gothic Book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sldNum" idx="4"/>
          </p:nvPr>
        </p:nvSpPr>
        <p:spPr>
          <a:xfrm>
            <a:off x="10558440" y="6423840"/>
            <a:ext cx="105228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9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Franklin Gothic Book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906B91C8-F8D8-4C06-B090-0383B2BD52C8}" type="slidenum">
              <a:rPr lang="en-US" sz="9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Franklin Gothic Book"/>
              </a:rPr>
              <a:t>‹#›</a:t>
            </a:fld>
            <a:endParaRPr lang="en-US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TextBox 3"/>
          <p:cNvSpPr/>
          <p:nvPr/>
        </p:nvSpPr>
        <p:spPr>
          <a:xfrm>
            <a:off x="581040" y="1019160"/>
            <a:ext cx="11029320" cy="46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sr-RS" sz="2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Кандидат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1" name="Picture 2"/>
          <p:cNvPicPr/>
          <p:nvPr/>
        </p:nvPicPr>
        <p:blipFill>
          <a:blip r:embed="rId2"/>
          <a:stretch/>
        </p:blipFill>
        <p:spPr>
          <a:xfrm>
            <a:off x="10650240" y="165960"/>
            <a:ext cx="1364760" cy="1182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2214360" y="1027440"/>
            <a:ext cx="6173640" cy="436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457200">
              <a:lnSpc>
                <a:spcPct val="110000"/>
              </a:lnSpc>
              <a:spcBef>
                <a:spcPts val="47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en-US" sz="2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lang="sr-RS" sz="2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име и презиме</a:t>
            </a:r>
            <a:r>
              <a:rPr lang="en-US" sz="2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lang="en-US" sz="2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63" name="Title 1"/>
          <p:cNvSpPr/>
          <p:nvPr/>
        </p:nvSpPr>
        <p:spPr>
          <a:xfrm>
            <a:off x="581040" y="1541880"/>
            <a:ext cx="11029320" cy="46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>
            <a:normAutofit fontScale="92500"/>
          </a:bodyPr>
          <a:lstStyle/>
          <a:p>
            <a:pPr defTabSz="457200">
              <a:lnSpc>
                <a:spcPct val="100000"/>
              </a:lnSpc>
            </a:pPr>
            <a:r>
              <a:rPr lang="sr-RS" sz="2400" b="0" u="none" strike="noStrik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Руковођење пројектима, поТпројекти</a:t>
            </a:r>
            <a:r>
              <a:rPr lang="en-US" sz="2400" b="0" u="none" strike="noStrik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Ma</a:t>
            </a:r>
            <a:r>
              <a:rPr lang="sr-RS" sz="2400" b="0" u="none" strike="noStrik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 и пројектни</a:t>
            </a:r>
            <a:r>
              <a:rPr lang="en-US" sz="2400" b="0" u="none" strike="noStrik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m</a:t>
            </a:r>
            <a:r>
              <a:rPr lang="sr-RS" sz="2400" b="0" u="none" strike="noStrik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 задаци</a:t>
            </a:r>
            <a:r>
              <a:rPr lang="en-US" sz="2400" b="0" u="none" strike="noStrik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M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581040" y="2302920"/>
            <a:ext cx="11029320" cy="995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171360" indent="-171360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lang="sr-RS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Навести до два, по мишљењу Комисије, најистакнутија пројекта, потпројекта или пројектна задатка којима је кандидат руководио или руководи.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65" name="PlaceHolder 5"/>
          <p:cNvSpPr>
            <a:spLocks noGrp="1"/>
          </p:cNvSpPr>
          <p:nvPr>
            <p:ph type="body"/>
          </p:nvPr>
        </p:nvSpPr>
        <p:spPr>
          <a:xfrm>
            <a:off x="132480" y="6423840"/>
            <a:ext cx="10517400" cy="377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defTabSz="457200">
              <a:lnSpc>
                <a:spcPct val="110000"/>
              </a:lnSpc>
              <a:spcBef>
                <a:spcPts val="221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sr-RS" sz="11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НАПОМЕНА: СЛАЈД ЈЕ ПОТРЕБНО ПРИКАЗАТИ САМО КОД ИЗБОРА У ЗВАЊЕ ВИШИ НАУЧНИ САРАДНИК ИЛИ НАУЧНИ САВЕТНИК</a:t>
            </a:r>
            <a:endParaRPr lang="en-US" sz="11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руковођења пројектима и дисертацијама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81040" y="492480"/>
            <a:ext cx="11029320" cy="526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sr-RS" sz="2600" b="1" u="none" strike="noStrik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(ре)избор у звање </a:t>
            </a:r>
            <a:r>
              <a:rPr lang="en-US" sz="2600" b="1" u="none" strike="noStrik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lang="sr-RS" sz="2600" b="1" u="none" strike="noStrik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звање</a:t>
            </a:r>
            <a:r>
              <a:rPr lang="en-US" sz="2600" b="1" u="none" strike="noStrik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lang="en-US" sz="2600" b="0" u="none" strike="noStrike">
              <a:solidFill>
                <a:schemeClr val="dk1"/>
              </a:solidFill>
              <a:effectLst/>
              <a:uFillTx/>
              <a:latin typeface="Franklin Gothic Book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sldNum" idx="5"/>
          </p:nvPr>
        </p:nvSpPr>
        <p:spPr>
          <a:xfrm>
            <a:off x="10558440" y="6423840"/>
            <a:ext cx="105228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9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Franklin Gothic Book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2379A7A-A8C2-4C14-AA25-0E5114E7CC7E}" type="slidenum">
              <a:rPr lang="en-US" sz="9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Franklin Gothic Book"/>
              </a:rPr>
              <a:t>‹#›</a:t>
            </a:fld>
            <a:endParaRPr lang="en-US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TextBox 3"/>
          <p:cNvSpPr/>
          <p:nvPr/>
        </p:nvSpPr>
        <p:spPr>
          <a:xfrm>
            <a:off x="581040" y="1019160"/>
            <a:ext cx="11029320" cy="46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sr-RS" sz="2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Кандидат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9" name="Picture 2"/>
          <p:cNvPicPr/>
          <p:nvPr/>
        </p:nvPicPr>
        <p:blipFill>
          <a:blip r:embed="rId2"/>
          <a:stretch/>
        </p:blipFill>
        <p:spPr>
          <a:xfrm>
            <a:off x="10650240" y="165960"/>
            <a:ext cx="1364760" cy="1182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2214360" y="1027440"/>
            <a:ext cx="6173640" cy="436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457200">
              <a:lnSpc>
                <a:spcPct val="110000"/>
              </a:lnSpc>
              <a:spcBef>
                <a:spcPts val="47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en-US" sz="2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lang="sr-RS" sz="2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име и презиме</a:t>
            </a:r>
            <a:r>
              <a:rPr lang="en-US" sz="2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lang="en-US" sz="2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71" name="Title 1"/>
          <p:cNvSpPr/>
          <p:nvPr/>
        </p:nvSpPr>
        <p:spPr>
          <a:xfrm>
            <a:off x="581040" y="1561320"/>
            <a:ext cx="11029320" cy="52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>
            <a:normAutofit fontScale="92500" lnSpcReduction="9999"/>
          </a:bodyPr>
          <a:lstStyle/>
          <a:p>
            <a:pPr defTabSz="457200">
              <a:lnSpc>
                <a:spcPct val="100000"/>
              </a:lnSpc>
            </a:pPr>
            <a:r>
              <a:rPr lang="sr-RS" sz="2400" b="0" u="none" strike="noStrik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Руковођење пројектима, поТпројектиМа и пројектниМ задациМА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581040" y="2132640"/>
            <a:ext cx="11029320" cy="189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06000" indent="-306000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lang="sr-RS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Навести до два, по мишљењу Комисије, најистакнутија пројекта, потпројекта или пројектна задатака којима је кандидат руководио или руководи.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73" name="Title 1"/>
          <p:cNvSpPr/>
          <p:nvPr/>
        </p:nvSpPr>
        <p:spPr>
          <a:xfrm>
            <a:off x="581040" y="3993840"/>
            <a:ext cx="11029320" cy="52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>
            <a:normAutofit/>
          </a:bodyPr>
          <a:lstStyle/>
          <a:p>
            <a:pPr defTabSz="457200">
              <a:lnSpc>
                <a:spcPct val="100000"/>
              </a:lnSpc>
            </a:pPr>
            <a:r>
              <a:rPr lang="sr-RS" sz="2400" b="0" u="none" strike="noStrik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Руковођење ДИсертацијама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132480" y="6423840"/>
            <a:ext cx="10517400" cy="377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defTabSz="457200">
              <a:lnSpc>
                <a:spcPct val="110000"/>
              </a:lnSpc>
              <a:spcBef>
                <a:spcPts val="221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sr-RS" sz="11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НАПОМЕНА: СЛАЈД ЈЕ ПОТРЕБНО ПРИКАЗАТИ САМО КОД ИЗБОРА У ЗВАЊЕ ВИШИ НАУЧНИ САРАДНИК ИЛИ НАУЧНИ САВЕТНИК</a:t>
            </a:r>
            <a:endParaRPr lang="en-US" sz="11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75" name="PlaceHolder 6"/>
          <p:cNvSpPr>
            <a:spLocks noGrp="1"/>
          </p:cNvSpPr>
          <p:nvPr>
            <p:ph type="body"/>
          </p:nvPr>
        </p:nvSpPr>
        <p:spPr>
          <a:xfrm>
            <a:off x="581040" y="4524480"/>
            <a:ext cx="11029320" cy="189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06000" indent="-306000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lang="sr-RS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Навести до две, по избору Комисије, дисертације којима је кандидат руководио у форми: </a:t>
            </a:r>
            <a:r>
              <a:rPr lang="ru-RU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&lt;Име и презиме&gt;, &lt;Наслов дисертације&gt;, &lt;Институција&gt;, &lt;Датум одбране&gt;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  <a:p>
            <a:pPr indent="0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None/>
            </a:pP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стало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81040" y="492480"/>
            <a:ext cx="11029320" cy="526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sr-RS" sz="2600" b="1" u="none" strike="noStrik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(ре)избор у звање </a:t>
            </a:r>
            <a:r>
              <a:rPr lang="en-US" sz="2600" b="1" u="none" strike="noStrik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lang="sr-RS" sz="2600" b="1" u="none" strike="noStrik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звање</a:t>
            </a:r>
            <a:r>
              <a:rPr lang="en-US" sz="2600" b="1" u="none" strike="noStrik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lang="en-US" sz="2600" b="0" u="none" strike="noStrike">
              <a:solidFill>
                <a:schemeClr val="dk1"/>
              </a:solidFill>
              <a:effectLst/>
              <a:uFillTx/>
              <a:latin typeface="Franklin Gothic Book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81040" y="2340720"/>
            <a:ext cx="11029320" cy="3634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06000" indent="-306000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lang="en-US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lang="sr-RS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Остало</a:t>
            </a:r>
            <a:r>
              <a:rPr lang="en-US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sldNum" idx="6"/>
          </p:nvPr>
        </p:nvSpPr>
        <p:spPr>
          <a:xfrm>
            <a:off x="10558440" y="6423840"/>
            <a:ext cx="105228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9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Franklin Gothic Book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D92E9F5-486A-485C-BB51-54832314A1FA}" type="slidenum">
              <a:rPr lang="en-US" sz="9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Franklin Gothic Book"/>
              </a:rPr>
              <a:t>‹#›</a:t>
            </a:fld>
            <a:endParaRPr lang="en-US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TextBox 3"/>
          <p:cNvSpPr/>
          <p:nvPr/>
        </p:nvSpPr>
        <p:spPr>
          <a:xfrm>
            <a:off x="581040" y="1019160"/>
            <a:ext cx="11029320" cy="46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sr-RS" sz="2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Кандидат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0" name="Picture 2"/>
          <p:cNvPicPr/>
          <p:nvPr/>
        </p:nvPicPr>
        <p:blipFill>
          <a:blip r:embed="rId2"/>
          <a:stretch/>
        </p:blipFill>
        <p:spPr>
          <a:xfrm>
            <a:off x="10650240" y="165960"/>
            <a:ext cx="1364760" cy="1182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2214360" y="1027440"/>
            <a:ext cx="6173640" cy="436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457200">
              <a:lnSpc>
                <a:spcPct val="110000"/>
              </a:lnSpc>
              <a:spcBef>
                <a:spcPts val="47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en-US" sz="2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lang="sr-RS" sz="2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име и презиме</a:t>
            </a:r>
            <a:r>
              <a:rPr lang="en-US" sz="2400" b="0" u="none" strike="noStrik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lang="en-US" sz="2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581040" y="1870560"/>
            <a:ext cx="11029680" cy="465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lnSpcReduction="9999"/>
          </a:bodyPr>
          <a:lstStyle/>
          <a:p>
            <a:pPr indent="0" defTabSz="457200">
              <a:lnSpc>
                <a:spcPct val="110000"/>
              </a:lnSpc>
              <a:spcBef>
                <a:spcPts val="47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en-US" sz="2400" b="0" u="none" strike="noStrik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lang="sr-RS" sz="2400" b="0" u="none" strike="noStrik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ПОДНАСЛОВ</a:t>
            </a:r>
            <a:r>
              <a:rPr lang="en-US" sz="2400" b="0" u="none" strike="noStrik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lang="en-US" sz="2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subTitle"/>
          </p:nvPr>
        </p:nvSpPr>
        <p:spPr>
          <a:xfrm>
            <a:off x="2712240" y="3982320"/>
            <a:ext cx="6767280" cy="456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fontScale="92500" lnSpcReduction="19999"/>
          </a:bodyPr>
          <a:lstStyle/>
          <a:p>
            <a:pPr algn="ctr" defTabSz="457200">
              <a:lnSpc>
                <a:spcPct val="110000"/>
              </a:lnSpc>
              <a:spcBef>
                <a:spcPts val="561"/>
              </a:spcBef>
              <a:spcAft>
                <a:spcPts val="601"/>
              </a:spcAft>
              <a:tabLst>
                <a:tab pos="0" algn="l"/>
              </a:tabLst>
            </a:pPr>
            <a:r>
              <a:rPr lang="en-US" sz="2800" b="0" u="none" strike="noStrike" dirty="0" err="1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Др</a:t>
            </a:r>
            <a:r>
              <a:rPr lang="sr-Cyrl-RS" sz="2800" b="0" u="none" strike="noStrike" dirty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 Илија Симоновић</a:t>
            </a:r>
            <a:endParaRPr lang="en-US" sz="2800" b="0" u="none" strike="noStrike" dirty="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1872720" y="4669560"/>
            <a:ext cx="4344120" cy="377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285840" indent="-285840" defTabSz="457200">
              <a:lnSpc>
                <a:spcPct val="110000"/>
              </a:lnSpc>
              <a:spcBef>
                <a:spcPts val="32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lang="en-US" sz="1600" b="0" u="none" strike="noStrike" dirty="0" err="1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др</a:t>
            </a:r>
            <a:r>
              <a:rPr lang="en-US" sz="1600" b="0" u="none" strike="noStrike" dirty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 </a:t>
            </a:r>
            <a:r>
              <a:rPr lang="sr-Cyrl-RS" sz="1600" b="0" u="none" strike="noStrike" dirty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Саша </a:t>
            </a:r>
            <a:r>
              <a:rPr lang="sr-Cyrl-RS" sz="1600" b="0" u="none" strike="noStrike" dirty="0" err="1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Дујко</a:t>
            </a:r>
            <a:r>
              <a:rPr lang="en-US" sz="1600" b="0" u="none" strike="noStrike" dirty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 (ИФ)</a:t>
            </a:r>
            <a:endParaRPr lang="en-US" sz="1600" b="0" u="none" strike="noStrike" dirty="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title"/>
          </p:nvPr>
        </p:nvSpPr>
        <p:spPr>
          <a:xfrm>
            <a:off x="1541880" y="2090520"/>
            <a:ext cx="9108000" cy="733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sr-Cyrl-RS" sz="3600" b="1" cap="all" dirty="0">
                <a:solidFill>
                  <a:schemeClr val="dk1">
                    <a:lumMod val="65000"/>
                    <a:lumOff val="35000"/>
                  </a:schemeClr>
                </a:solidFill>
                <a:latin typeface="Verdana"/>
              </a:rPr>
              <a:t>РЕ</a:t>
            </a:r>
            <a:r>
              <a:rPr lang="en-US" sz="3600" b="1" u="none" strike="noStrike" cap="all" dirty="0" err="1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Избор</a:t>
            </a:r>
            <a:r>
              <a:rPr lang="en-US" sz="3600" b="1" u="none" strike="noStrike" cap="all" dirty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 у </a:t>
            </a:r>
            <a:r>
              <a:rPr lang="en-US" sz="3600" b="1" u="none" strike="noStrike" cap="all" dirty="0" err="1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звање</a:t>
            </a:r>
            <a:endParaRPr lang="en-US" sz="3600" b="1" u="none" strike="noStrike" cap="all" dirty="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/>
          </p:nvPr>
        </p:nvSpPr>
        <p:spPr>
          <a:xfrm>
            <a:off x="1872720" y="5006520"/>
            <a:ext cx="4344120" cy="377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285840" indent="-285840" defTabSz="457200">
              <a:lnSpc>
                <a:spcPct val="110000"/>
              </a:lnSpc>
              <a:spcBef>
                <a:spcPts val="32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lang="en-US" sz="1600" b="0" u="none" strike="noStrike" dirty="0" err="1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др</a:t>
            </a:r>
            <a:r>
              <a:rPr lang="en-US" sz="1600" b="0" u="none" strike="noStrike" dirty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 </a:t>
            </a:r>
            <a:r>
              <a:rPr lang="sr-Cyrl-RS" sz="1600" b="0" u="none" strike="noStrike" dirty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Невена </a:t>
            </a:r>
            <a:r>
              <a:rPr lang="sr-Cyrl-RS" sz="1600" b="0" u="none" strike="noStrike" dirty="0" err="1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Пуач</a:t>
            </a:r>
            <a:r>
              <a:rPr lang="en-US" sz="1600" b="0" u="none" strike="noStrike" dirty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 (ИФ)</a:t>
            </a:r>
            <a:endParaRPr lang="en-US" sz="1600" b="0" u="none" strike="noStrike" dirty="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/>
          </p:nvPr>
        </p:nvSpPr>
        <p:spPr>
          <a:xfrm>
            <a:off x="1872720" y="5343120"/>
            <a:ext cx="5213880" cy="377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285840" indent="-285840" defTabSz="457200">
              <a:lnSpc>
                <a:spcPct val="110000"/>
              </a:lnSpc>
              <a:spcBef>
                <a:spcPts val="32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lang="en-US" sz="1600" b="0" u="none" strike="noStrike" dirty="0" err="1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проф</a:t>
            </a:r>
            <a:r>
              <a:rPr lang="en-US" sz="1600" b="0" u="none" strike="noStrike" dirty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. </a:t>
            </a:r>
            <a:r>
              <a:rPr lang="en-US" sz="1600" b="0" u="none" strike="noStrike" dirty="0" err="1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др</a:t>
            </a:r>
            <a:r>
              <a:rPr lang="en-US" sz="1600" b="0" u="none" strike="noStrike" dirty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 </a:t>
            </a:r>
            <a:r>
              <a:rPr lang="sr-Cyrl-RS" sz="1600" b="0" u="none" strike="noStrike" dirty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Ђорђе Спасојевић</a:t>
            </a:r>
            <a:r>
              <a:rPr lang="en-US" sz="1600" b="0" u="none" strike="noStrike" dirty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 (ФФ)</a:t>
            </a:r>
            <a:endParaRPr lang="en-US" sz="1600" b="0" u="none" strike="noStrike" dirty="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/>
          </p:nvPr>
        </p:nvSpPr>
        <p:spPr>
          <a:xfrm>
            <a:off x="1541520" y="2723400"/>
            <a:ext cx="9108720" cy="719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algn="ctr" defTabSz="457200">
              <a:lnSpc>
                <a:spcPct val="110000"/>
              </a:lnSpc>
              <a:spcBef>
                <a:spcPts val="720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en-US" sz="3600" b="1" u="none" strike="noStrike" cap="all" dirty="0" err="1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Научни</a:t>
            </a:r>
            <a:r>
              <a:rPr lang="en-US" sz="3600" b="1" u="none" strike="noStrike" cap="all" dirty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 </a:t>
            </a:r>
            <a:r>
              <a:rPr lang="en-US" sz="3600" b="1" u="none" strike="noStrike" cap="all" dirty="0" err="1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сарадник</a:t>
            </a:r>
            <a:endParaRPr lang="en-US" sz="3600" b="1" u="none" strike="noStrike" cap="all" dirty="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Verdana"/>
              <a:ea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581040" y="492480"/>
            <a:ext cx="11029320" cy="526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sr-Cyrl-RS" sz="2600" b="1" u="none" strike="noStrike" cap="all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РЕ</a:t>
            </a:r>
            <a:r>
              <a:rPr lang="en-US" sz="2600" b="1" u="none" strike="noStrike" cap="all" dirty="0" err="1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Избор</a:t>
            </a:r>
            <a:r>
              <a:rPr lang="en-US" sz="2600" b="1" u="none" strike="noStrike" cap="all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 у </a:t>
            </a:r>
            <a:r>
              <a:rPr lang="en-US" sz="2600" b="1" u="none" strike="noStrike" cap="all" dirty="0" err="1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звање</a:t>
            </a:r>
            <a:r>
              <a:rPr lang="en-US" sz="2600" b="1" u="none" strike="noStrike" cap="all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 </a:t>
            </a:r>
            <a:r>
              <a:rPr lang="en-US" sz="2600" b="1" u="none" strike="noStrike" cap="all" dirty="0" err="1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научни</a:t>
            </a:r>
            <a:r>
              <a:rPr lang="en-US" sz="2600" b="1" u="none" strike="noStrike" cap="all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 </a:t>
            </a:r>
            <a:r>
              <a:rPr lang="en-US" sz="2600" b="1" u="none" strike="noStrike" cap="all" dirty="0" err="1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сарадник</a:t>
            </a:r>
            <a:endParaRPr lang="en-US" sz="2600" b="1" u="none" strike="noStrike" cap="all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2214360" y="1027440"/>
            <a:ext cx="6173640" cy="436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457200">
              <a:lnSpc>
                <a:spcPct val="110000"/>
              </a:lnSpc>
              <a:spcBef>
                <a:spcPts val="479"/>
              </a:spcBef>
              <a:spcAft>
                <a:spcPts val="601"/>
              </a:spcAft>
              <a:tabLst>
                <a:tab pos="0" algn="l"/>
              </a:tabLst>
            </a:pPr>
            <a:r>
              <a:rPr lang="en-US" sz="2400" b="0" u="none" strike="noStrike" dirty="0" err="1">
                <a:solidFill>
                  <a:srgbClr val="145991"/>
                </a:solidFill>
                <a:effectLst/>
                <a:uFillTx/>
                <a:latin typeface="Verdana"/>
              </a:rPr>
              <a:t>др</a:t>
            </a:r>
            <a:r>
              <a:rPr lang="en-US" sz="2400" b="0" u="none" strike="noStrike" dirty="0">
                <a:solidFill>
                  <a:srgbClr val="145991"/>
                </a:solidFill>
                <a:effectLst/>
                <a:uFillTx/>
                <a:latin typeface="Verdana"/>
              </a:rPr>
              <a:t> </a:t>
            </a:r>
            <a:r>
              <a:rPr lang="sr-Cyrl-RS" sz="2400" b="0" u="none" strike="noStrike" dirty="0">
                <a:solidFill>
                  <a:srgbClr val="145991"/>
                </a:solidFill>
                <a:effectLst/>
                <a:uFillTx/>
                <a:latin typeface="Verdana"/>
              </a:rPr>
              <a:t>Илија Симоновић</a:t>
            </a:r>
            <a:endParaRPr lang="en-US" sz="2400" b="0" u="none" strike="noStrike" dirty="0">
              <a:solidFill>
                <a:srgbClr val="145991"/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92" name="PlaceHolder 4"/>
          <p:cNvSpPr>
            <a:spLocks noGrp="1"/>
          </p:cNvSpPr>
          <p:nvPr>
            <p:ph/>
          </p:nvPr>
        </p:nvSpPr>
        <p:spPr>
          <a:xfrm>
            <a:off x="2871720" y="4413240"/>
            <a:ext cx="2021400" cy="988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 defTabSz="457200">
              <a:lnSpc>
                <a:spcPct val="110000"/>
              </a:lnSpc>
              <a:spcBef>
                <a:spcPts val="281"/>
              </a:spcBef>
              <a:spcAft>
                <a:spcPts val="601"/>
              </a:spcAft>
              <a:tabLst>
                <a:tab pos="0" algn="l"/>
              </a:tabLst>
            </a:pPr>
            <a:r>
              <a:rPr lang="ru-RU" sz="1400" b="0" u="none" strike="noStrike" dirty="0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Физички факултет Универзитета у Београду</a:t>
            </a:r>
            <a:endParaRPr lang="en-US" sz="1400" b="0" u="none" strike="noStrike" dirty="0">
              <a:solidFill>
                <a:srgbClr val="145991"/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93" name="PlaceHolder 5"/>
          <p:cNvSpPr>
            <a:spLocks noGrp="1"/>
          </p:cNvSpPr>
          <p:nvPr>
            <p:ph/>
          </p:nvPr>
        </p:nvSpPr>
        <p:spPr>
          <a:xfrm>
            <a:off x="5056920" y="4413240"/>
            <a:ext cx="2021400" cy="988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algn="ctr" defTabSz="457200">
              <a:lnSpc>
                <a:spcPct val="110000"/>
              </a:lnSpc>
              <a:spcBef>
                <a:spcPts val="281"/>
              </a:spcBef>
              <a:spcAft>
                <a:spcPts val="601"/>
              </a:spcAft>
              <a:tabLst>
                <a:tab pos="0" algn="l"/>
              </a:tabLst>
            </a:pPr>
            <a:r>
              <a:rPr lang="ru-RU" sz="1400" b="0" u="none" strike="noStrike" dirty="0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Физички факултет Универзитета у Београду</a:t>
            </a:r>
            <a:endParaRPr lang="en-US" sz="1400" b="0" u="none" strike="noStrike" dirty="0">
              <a:solidFill>
                <a:srgbClr val="145991"/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94" name="PlaceHolder 6"/>
          <p:cNvSpPr>
            <a:spLocks noGrp="1"/>
          </p:cNvSpPr>
          <p:nvPr>
            <p:ph/>
          </p:nvPr>
        </p:nvSpPr>
        <p:spPr>
          <a:xfrm>
            <a:off x="7235640" y="4408920"/>
            <a:ext cx="2021400" cy="988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60000" indent="-360000">
              <a:lnSpc>
                <a:spcPct val="110000"/>
              </a:lnSpc>
              <a:spcBef>
                <a:spcPts val="1417"/>
              </a:spcBef>
              <a:buNone/>
            </a:pPr>
            <a:r>
              <a:rPr lang="en-US" sz="1400" b="0" u="none" strike="noStrike" dirty="0">
                <a:solidFill>
                  <a:srgbClr val="145991"/>
                </a:solidFill>
                <a:effectLst/>
                <a:uFillTx/>
                <a:latin typeface="Verdana"/>
              </a:rPr>
              <a:t> </a:t>
            </a:r>
            <a:endParaRPr lang="en-US" sz="1400" b="0" u="none" strike="noStrike" dirty="0">
              <a:solidFill>
                <a:srgbClr val="145991"/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95" name="PlaceHolder 7"/>
          <p:cNvSpPr>
            <a:spLocks noGrp="1"/>
          </p:cNvSpPr>
          <p:nvPr>
            <p:ph/>
          </p:nvPr>
        </p:nvSpPr>
        <p:spPr>
          <a:xfrm>
            <a:off x="617400" y="5602320"/>
            <a:ext cx="2179440" cy="572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tabLst>
                <a:tab pos="0" algn="l"/>
              </a:tabLst>
            </a:pPr>
            <a:r>
              <a:rPr lang="en-US" sz="1800" b="0" u="none" strike="noStrike" dirty="0">
                <a:solidFill>
                  <a:schemeClr val="lt1"/>
                </a:solidFill>
                <a:effectLst/>
                <a:uFillTx/>
                <a:latin typeface="Verdana"/>
              </a:rPr>
              <a:t>20</a:t>
            </a:r>
            <a:r>
              <a:rPr lang="sr-Cyrl-RS" sz="1800" dirty="0">
                <a:solidFill>
                  <a:schemeClr val="lt1"/>
                </a:solidFill>
                <a:latin typeface="Verdana"/>
              </a:rPr>
              <a:t>08</a:t>
            </a:r>
            <a:r>
              <a:rPr lang="en-US" sz="1800" b="0" u="none" strike="noStrike" dirty="0">
                <a:solidFill>
                  <a:schemeClr val="lt1"/>
                </a:solidFill>
                <a:effectLst/>
                <a:uFillTx/>
                <a:latin typeface="Verdana"/>
              </a:rPr>
              <a:t>-20</a:t>
            </a:r>
            <a:r>
              <a:rPr lang="sr-Cyrl-RS" sz="1800" b="0" u="none" strike="noStrike" dirty="0">
                <a:solidFill>
                  <a:schemeClr val="lt1"/>
                </a:solidFill>
                <a:effectLst/>
                <a:uFillTx/>
                <a:latin typeface="Verdana"/>
              </a:rPr>
              <a:t>12</a:t>
            </a:r>
            <a:endParaRPr lang="en-US" sz="1800" b="0" u="none" strike="noStrike" dirty="0">
              <a:solidFill>
                <a:schemeClr val="lt1"/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96" name="PlaceHolder 8"/>
          <p:cNvSpPr>
            <a:spLocks noGrp="1"/>
          </p:cNvSpPr>
          <p:nvPr>
            <p:ph/>
          </p:nvPr>
        </p:nvSpPr>
        <p:spPr>
          <a:xfrm>
            <a:off x="2792880" y="5600520"/>
            <a:ext cx="2179440" cy="572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tabLst>
                <a:tab pos="0" algn="l"/>
              </a:tabLst>
            </a:pPr>
            <a:r>
              <a:rPr lang="en-US" sz="1800" b="0" u="none" strike="noStrike" dirty="0">
                <a:solidFill>
                  <a:schemeClr val="lt1"/>
                </a:solidFill>
                <a:effectLst/>
                <a:uFillTx/>
                <a:latin typeface="Verdana"/>
              </a:rPr>
              <a:t>20</a:t>
            </a:r>
            <a:r>
              <a:rPr lang="sr-Cyrl-RS" sz="1800" b="0" u="none" strike="noStrike" dirty="0">
                <a:solidFill>
                  <a:schemeClr val="lt1"/>
                </a:solidFill>
                <a:effectLst/>
                <a:uFillTx/>
                <a:latin typeface="Verdana"/>
              </a:rPr>
              <a:t>12</a:t>
            </a:r>
            <a:r>
              <a:rPr lang="en-US" sz="1800" b="0" u="none" strike="noStrike" dirty="0">
                <a:solidFill>
                  <a:schemeClr val="lt1"/>
                </a:solidFill>
                <a:effectLst/>
                <a:uFillTx/>
                <a:latin typeface="Verdana"/>
              </a:rPr>
              <a:t>-201</a:t>
            </a:r>
            <a:r>
              <a:rPr lang="sr-Cyrl-RS" sz="1800" b="0" u="none" strike="noStrike" dirty="0">
                <a:solidFill>
                  <a:schemeClr val="lt1"/>
                </a:solidFill>
                <a:effectLst/>
                <a:uFillTx/>
                <a:latin typeface="Verdana"/>
              </a:rPr>
              <a:t>3</a:t>
            </a:r>
            <a:endParaRPr lang="en-US" sz="1800" b="0" u="none" strike="noStrike" dirty="0">
              <a:solidFill>
                <a:schemeClr val="lt1"/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97" name="PlaceHolder 9"/>
          <p:cNvSpPr>
            <a:spLocks noGrp="1"/>
          </p:cNvSpPr>
          <p:nvPr>
            <p:ph/>
          </p:nvPr>
        </p:nvSpPr>
        <p:spPr>
          <a:xfrm>
            <a:off x="4967640" y="5600520"/>
            <a:ext cx="2179440" cy="572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tabLst>
                <a:tab pos="0" algn="l"/>
              </a:tabLst>
            </a:pPr>
            <a:r>
              <a:rPr lang="en-US" sz="1800" b="0" u="none" strike="noStrike" dirty="0">
                <a:solidFill>
                  <a:schemeClr val="lt1"/>
                </a:solidFill>
                <a:effectLst/>
                <a:uFillTx/>
                <a:latin typeface="Verdana"/>
              </a:rPr>
              <a:t>201</a:t>
            </a:r>
            <a:r>
              <a:rPr lang="sr-Cyrl-RS" sz="1800" b="0" u="none" strike="noStrike" dirty="0">
                <a:solidFill>
                  <a:schemeClr val="lt1"/>
                </a:solidFill>
                <a:effectLst/>
                <a:uFillTx/>
                <a:latin typeface="Verdana"/>
              </a:rPr>
              <a:t>3</a:t>
            </a:r>
            <a:r>
              <a:rPr lang="en-US" sz="1800" b="0" u="none" strike="noStrike" dirty="0">
                <a:solidFill>
                  <a:schemeClr val="lt1"/>
                </a:solidFill>
                <a:effectLst/>
                <a:uFillTx/>
                <a:latin typeface="Verdana"/>
              </a:rPr>
              <a:t>-20</a:t>
            </a:r>
            <a:r>
              <a:rPr lang="sr-Cyrl-RS" sz="1800" b="0" u="none" strike="noStrike" dirty="0">
                <a:solidFill>
                  <a:schemeClr val="lt1"/>
                </a:solidFill>
                <a:effectLst/>
                <a:uFillTx/>
                <a:latin typeface="Verdana"/>
              </a:rPr>
              <a:t>20</a:t>
            </a:r>
            <a:endParaRPr lang="en-US" sz="1800" b="0" u="none" strike="noStrike" dirty="0">
              <a:solidFill>
                <a:schemeClr val="lt1"/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98" name="PlaceHolder 10"/>
          <p:cNvSpPr>
            <a:spLocks noGrp="1"/>
          </p:cNvSpPr>
          <p:nvPr>
            <p:ph/>
          </p:nvPr>
        </p:nvSpPr>
        <p:spPr>
          <a:xfrm>
            <a:off x="7138080" y="5602320"/>
            <a:ext cx="2179440" cy="572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tabLst>
                <a:tab pos="0" algn="l"/>
              </a:tabLst>
            </a:pPr>
            <a:r>
              <a:rPr lang="sr-Cyrl-RS" sz="1800" dirty="0">
                <a:solidFill>
                  <a:schemeClr val="lt1"/>
                </a:solidFill>
                <a:latin typeface="Verdana"/>
                <a:ea typeface="Verdana"/>
              </a:rPr>
              <a:t>Новембар 2013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99" name="PlaceHolder 11"/>
          <p:cNvSpPr>
            <a:spLocks noGrp="1"/>
          </p:cNvSpPr>
          <p:nvPr>
            <p:ph/>
          </p:nvPr>
        </p:nvSpPr>
        <p:spPr>
          <a:xfrm>
            <a:off x="9315000" y="5602320"/>
            <a:ext cx="2179440" cy="572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tabLst>
                <a:tab pos="0" algn="l"/>
              </a:tabLst>
            </a:pPr>
            <a:r>
              <a:rPr lang="sr-Cyrl-RS" sz="1800" dirty="0">
                <a:solidFill>
                  <a:schemeClr val="lt1"/>
                </a:solidFill>
                <a:latin typeface="Verdana"/>
                <a:ea typeface="Verdana"/>
              </a:rPr>
              <a:t>16</a:t>
            </a:r>
            <a:r>
              <a:rPr lang="sr-Cyrl-RS" sz="1800" b="0" u="none" strike="noStrike" dirty="0">
                <a:solidFill>
                  <a:schemeClr val="lt1"/>
                </a:solidFill>
                <a:effectLst/>
                <a:uFillTx/>
                <a:latin typeface="Verdana"/>
                <a:ea typeface="Verdana"/>
              </a:rPr>
              <a:t>.04</a:t>
            </a:r>
            <a:r>
              <a:rPr lang="sr-Cyrl-RS" sz="1800" dirty="0">
                <a:solidFill>
                  <a:schemeClr val="lt1"/>
                </a:solidFill>
                <a:latin typeface="Verdana"/>
                <a:ea typeface="Verdana"/>
              </a:rPr>
              <a:t>.2021.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100" name="PlaceHolder 12"/>
          <p:cNvSpPr>
            <a:spLocks noGrp="1"/>
          </p:cNvSpPr>
          <p:nvPr>
            <p:ph/>
          </p:nvPr>
        </p:nvSpPr>
        <p:spPr>
          <a:xfrm>
            <a:off x="3695760" y="2735280"/>
            <a:ext cx="4800960" cy="366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lnSpcReduction="9999"/>
          </a:bodyPr>
          <a:lstStyle/>
          <a:p>
            <a:pPr indent="0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tabLst>
                <a:tab pos="0" algn="l"/>
              </a:tabLst>
            </a:pPr>
            <a:r>
              <a:rPr lang="sr-Cyrl-RS" sz="1800" b="0" u="none" strike="noStrike" dirty="0">
                <a:solidFill>
                  <a:srgbClr val="145991"/>
                </a:solidFill>
                <a:effectLst/>
                <a:uFillTx/>
                <a:latin typeface="Verdana"/>
              </a:rPr>
              <a:t>Крагујевац</a:t>
            </a:r>
            <a:r>
              <a:rPr lang="en-US" sz="1800" b="0" u="none" strike="noStrike" dirty="0">
                <a:solidFill>
                  <a:srgbClr val="145991"/>
                </a:solidFill>
                <a:effectLst/>
                <a:uFillTx/>
                <a:latin typeface="Verdana"/>
              </a:rPr>
              <a:t>, </a:t>
            </a:r>
            <a:r>
              <a:rPr lang="sr-Cyrl-RS" sz="1800" dirty="0">
                <a:solidFill>
                  <a:srgbClr val="145991"/>
                </a:solidFill>
                <a:latin typeface="Verdana"/>
              </a:rPr>
              <a:t>1989</a:t>
            </a:r>
            <a:r>
              <a:rPr lang="en-US" sz="1800" b="0" u="none" strike="noStrike" dirty="0">
                <a:solidFill>
                  <a:srgbClr val="145991"/>
                </a:solidFill>
                <a:effectLst/>
                <a:uFillTx/>
                <a:latin typeface="Verdana"/>
              </a:rPr>
              <a:t>.</a:t>
            </a:r>
            <a:endParaRPr lang="en-US" sz="1800" b="0" u="none" strike="noStrike" dirty="0">
              <a:solidFill>
                <a:srgbClr val="145991"/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6" name="PlaceHolder 4">
            <a:extLst>
              <a:ext uri="{FF2B5EF4-FFF2-40B4-BE49-F238E27FC236}">
                <a16:creationId xmlns:a16="http://schemas.microsoft.com/office/drawing/2014/main" id="{DD1DA236-F570-BF88-84A9-DA144B5BE7DE}"/>
              </a:ext>
            </a:extLst>
          </p:cNvPr>
          <p:cNvSpPr txBox="1">
            <a:spLocks/>
          </p:cNvSpPr>
          <p:nvPr/>
        </p:nvSpPr>
        <p:spPr>
          <a:xfrm>
            <a:off x="689473" y="4409993"/>
            <a:ext cx="2021400" cy="988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>
              <a:lnSpc>
                <a:spcPct val="110000"/>
              </a:lnSpc>
              <a:spcBef>
                <a:spcPts val="281"/>
              </a:spcBef>
              <a:spcAft>
                <a:spcPts val="601"/>
              </a:spcAft>
              <a:tabLst>
                <a:tab pos="0" algn="l"/>
              </a:tabLst>
            </a:pPr>
            <a:r>
              <a:rPr lang="ru-RU" sz="1400" dirty="0">
                <a:solidFill>
                  <a:srgbClr val="145991"/>
                </a:solidFill>
                <a:latin typeface="Verdana"/>
                <a:ea typeface="Verdana"/>
              </a:rPr>
              <a:t>Физички факултет Универзитета у Београду</a:t>
            </a:r>
            <a:endParaRPr lang="en-US" sz="1400" dirty="0">
              <a:solidFill>
                <a:srgbClr val="145991"/>
              </a:solidFill>
              <a:latin typeface="Verdana"/>
              <a:ea typeface="Verdana"/>
            </a:endParaRPr>
          </a:p>
        </p:txBody>
      </p:sp>
      <p:sp>
        <p:nvSpPr>
          <p:cNvPr id="7" name="PlaceHolder 5">
            <a:extLst>
              <a:ext uri="{FF2B5EF4-FFF2-40B4-BE49-F238E27FC236}">
                <a16:creationId xmlns:a16="http://schemas.microsoft.com/office/drawing/2014/main" id="{728B7B39-8935-9A27-1427-C0C32E9F9567}"/>
              </a:ext>
            </a:extLst>
          </p:cNvPr>
          <p:cNvSpPr txBox="1">
            <a:spLocks/>
          </p:cNvSpPr>
          <p:nvPr/>
        </p:nvSpPr>
        <p:spPr>
          <a:xfrm>
            <a:off x="7261859" y="4409996"/>
            <a:ext cx="2021400" cy="988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>
              <a:lnSpc>
                <a:spcPct val="110000"/>
              </a:lnSpc>
              <a:spcBef>
                <a:spcPts val="281"/>
              </a:spcBef>
              <a:spcAft>
                <a:spcPts val="601"/>
              </a:spcAft>
              <a:tabLst>
                <a:tab pos="0" algn="l"/>
              </a:tabLst>
            </a:pPr>
            <a:r>
              <a:rPr lang="ru-RU" sz="1400" dirty="0">
                <a:solidFill>
                  <a:srgbClr val="145991"/>
                </a:solidFill>
                <a:latin typeface="Verdana"/>
                <a:ea typeface="Verdana"/>
              </a:rPr>
              <a:t>Лабораторија за неравнотежне процесе и примену плазме</a:t>
            </a:r>
            <a:endParaRPr lang="en-US" sz="1400" dirty="0">
              <a:solidFill>
                <a:srgbClr val="145991"/>
              </a:solidFill>
              <a:latin typeface="Verdana"/>
              <a:ea typeface="Verdana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19AF4D2-882D-FBD7-D1E7-3DDC60BE57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5801" y="1375576"/>
            <a:ext cx="2184559" cy="228933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81040" y="492480"/>
            <a:ext cx="11029320" cy="526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sr-Cyrl-RS" sz="2600" b="1" u="none" strike="noStrike" cap="all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РЕ</a:t>
            </a:r>
            <a:r>
              <a:rPr lang="en-US" sz="2600" b="1" u="none" strike="noStrike" cap="all" dirty="0" err="1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Избор</a:t>
            </a:r>
            <a:r>
              <a:rPr lang="en-US" sz="2600" b="1" u="none" strike="noStrike" cap="all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 у </a:t>
            </a:r>
            <a:r>
              <a:rPr lang="en-US" sz="2600" b="1" u="none" strike="noStrike" cap="all" dirty="0" err="1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звање</a:t>
            </a:r>
            <a:r>
              <a:rPr lang="en-US" sz="2600" b="1" u="none" strike="noStrike" cap="all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 </a:t>
            </a:r>
            <a:r>
              <a:rPr lang="en-US" sz="2600" b="1" u="none" strike="noStrike" cap="all" dirty="0" err="1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научни</a:t>
            </a:r>
            <a:r>
              <a:rPr lang="en-US" sz="2600" b="1" u="none" strike="noStrike" cap="all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 </a:t>
            </a:r>
            <a:r>
              <a:rPr lang="en-US" sz="2600" b="1" u="none" strike="noStrike" cap="all" dirty="0" err="1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сарадник</a:t>
            </a:r>
            <a:endParaRPr lang="en-US" sz="2600" b="1" u="none" strike="noStrike" cap="all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581039" y="2340720"/>
            <a:ext cx="11510441" cy="3634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06000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</a:pPr>
            <a:r>
              <a:rPr lang="ru-RU" sz="1800" dirty="0">
                <a:solidFill>
                  <a:schemeClr val="dk1">
                    <a:lumMod val="75000"/>
                    <a:lumOff val="25000"/>
                  </a:schemeClr>
                </a:solidFill>
                <a:latin typeface="Verdana"/>
                <a:ea typeface="Verdana"/>
              </a:rPr>
              <a:t>Кандидат је развио компјутерски програм који у АМРЕКС (енг. AMReX) библиотеци имплементира флуидни модел првог реда за нумеричко моделовање стримера. </a:t>
            </a:r>
            <a:r>
              <a:rPr lang="sr-Cyrl-RS" sz="1800" dirty="0">
                <a:solidFill>
                  <a:schemeClr val="dk1">
                    <a:lumMod val="75000"/>
                    <a:lumOff val="25000"/>
                  </a:schemeClr>
                </a:solidFill>
                <a:latin typeface="Verdana"/>
                <a:ea typeface="Verdana"/>
              </a:rPr>
              <a:t>АМРЕКС је</a:t>
            </a:r>
            <a:r>
              <a:rPr lang="en-US" sz="1800" dirty="0">
                <a:solidFill>
                  <a:schemeClr val="dk1">
                    <a:lumMod val="75000"/>
                    <a:lumOff val="25000"/>
                  </a:schemeClr>
                </a:solidFill>
                <a:latin typeface="Verdana"/>
                <a:ea typeface="Verdana"/>
              </a:rPr>
              <a:t> C++</a:t>
            </a:r>
            <a:r>
              <a:rPr lang="sr-Cyrl-RS" sz="1800" dirty="0">
                <a:solidFill>
                  <a:schemeClr val="dk1">
                    <a:lumMod val="75000"/>
                    <a:lumOff val="25000"/>
                  </a:schemeClr>
                </a:solidFill>
                <a:latin typeface="Verdana"/>
                <a:ea typeface="Verdana"/>
              </a:rPr>
              <a:t> библиотека отвореног типа</a:t>
            </a:r>
            <a:r>
              <a:rPr lang="ru-RU" sz="1800" dirty="0">
                <a:solidFill>
                  <a:schemeClr val="dk1">
                    <a:lumMod val="75000"/>
                    <a:lumOff val="25000"/>
                  </a:schemeClr>
                </a:solidFill>
                <a:latin typeface="Verdana"/>
                <a:ea typeface="Verdana"/>
              </a:rPr>
              <a:t> </a:t>
            </a:r>
            <a:r>
              <a:rPr lang="sr-Cyrl-RS" sz="1800" dirty="0">
                <a:solidFill>
                  <a:schemeClr val="dk1">
                    <a:lumMod val="75000"/>
                    <a:lumOff val="25000"/>
                  </a:schemeClr>
                </a:solidFill>
                <a:latin typeface="Verdana"/>
                <a:ea typeface="Verdana"/>
              </a:rPr>
              <a:t>за нумеричке прорачуне са прилагодљивим </a:t>
            </a:r>
            <a:r>
              <a:rPr lang="sr-Cyrl-RS" sz="1800" dirty="0" err="1">
                <a:solidFill>
                  <a:schemeClr val="dk1">
                    <a:lumMod val="75000"/>
                    <a:lumOff val="25000"/>
                  </a:schemeClr>
                </a:solidFill>
                <a:latin typeface="Verdana"/>
                <a:ea typeface="Verdana"/>
              </a:rPr>
              <a:t>профињавањем</a:t>
            </a:r>
            <a:r>
              <a:rPr lang="sr-Cyrl-RS" sz="1800" dirty="0">
                <a:solidFill>
                  <a:schemeClr val="dk1">
                    <a:lumMod val="75000"/>
                    <a:lumOff val="25000"/>
                  </a:schemeClr>
                </a:solidFill>
                <a:latin typeface="Verdana"/>
                <a:ea typeface="Verdana"/>
              </a:rPr>
              <a:t> просторног </a:t>
            </a:r>
            <a:r>
              <a:rPr lang="sr-Cyrl-RS" sz="1800" dirty="0" err="1">
                <a:solidFill>
                  <a:schemeClr val="dk1">
                    <a:lumMod val="75000"/>
                    <a:lumOff val="25000"/>
                  </a:schemeClr>
                </a:solidFill>
                <a:latin typeface="Verdana"/>
                <a:ea typeface="Verdana"/>
              </a:rPr>
              <a:t>грида</a:t>
            </a:r>
            <a:r>
              <a:rPr lang="sr-Cyrl-RS" sz="1800" dirty="0">
                <a:solidFill>
                  <a:schemeClr val="dk1">
                    <a:lumMod val="75000"/>
                    <a:lumOff val="25000"/>
                  </a:schemeClr>
                </a:solidFill>
                <a:latin typeface="Verdana"/>
                <a:ea typeface="Verdana"/>
              </a:rPr>
              <a:t>. </a:t>
            </a:r>
            <a:r>
              <a:rPr lang="ru-RU" sz="1800" dirty="0">
                <a:solidFill>
                  <a:schemeClr val="dk1">
                    <a:lumMod val="75000"/>
                    <a:lumOff val="25000"/>
                  </a:schemeClr>
                </a:solidFill>
                <a:latin typeface="Verdana"/>
                <a:ea typeface="Verdana"/>
              </a:rPr>
              <a:t>Просторна дискретизација у овом програму је имплементирана применом методе коначних запремина. Временска интеграција је имплементирана применом Хеунове методе. Програм омогућава коришћење великог броја нивоа за профињење</a:t>
            </a:r>
            <a:r>
              <a:rPr lang="sr-Cyrl-RS" sz="1800" dirty="0">
                <a:solidFill>
                  <a:schemeClr val="dk1">
                    <a:lumMod val="75000"/>
                    <a:lumOff val="25000"/>
                  </a:schemeClr>
                </a:solidFill>
                <a:latin typeface="Verdana"/>
                <a:ea typeface="Verdana"/>
              </a:rPr>
              <a:t> просторног </a:t>
            </a:r>
            <a:r>
              <a:rPr lang="sr-Cyrl-RS" sz="1800" dirty="0" err="1">
                <a:solidFill>
                  <a:schemeClr val="dk1">
                    <a:lumMod val="75000"/>
                    <a:lumOff val="25000"/>
                  </a:schemeClr>
                </a:solidFill>
                <a:latin typeface="Verdana"/>
                <a:ea typeface="Verdana"/>
              </a:rPr>
              <a:t>грида</a:t>
            </a:r>
            <a:r>
              <a:rPr lang="ru-RU" sz="1800" dirty="0">
                <a:solidFill>
                  <a:schemeClr val="dk1">
                    <a:lumMod val="75000"/>
                    <a:lumOff val="25000"/>
                  </a:schemeClr>
                </a:solidFill>
                <a:latin typeface="Verdana"/>
                <a:ea typeface="Verdana"/>
              </a:rPr>
              <a:t>, чиме се обезбеђује висока резолуција у уској околини стримерског фронта, који одређује динамику стримера. Фотојонизација је имплементирана применом Хелмхолцове репрезентације Железнијаковог интеграла. Овај програм је детаљно тестиран поређењем са резултатима Афиво-стример програма и осталих примера из литературе у случају ваздуха, као и смеша перфлуоронитрила и угљен диоксида које су од значајна за високонапонску технологију. </a:t>
            </a:r>
          </a:p>
          <a:p>
            <a:pPr marL="306000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</a:pPr>
            <a:r>
              <a:rPr lang="sr-Latn-RS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I. Simonović, D. </a:t>
            </a:r>
            <a:r>
              <a:rPr lang="sr-Latn-RS" sz="1800" b="0" u="none" strike="noStrike" dirty="0" err="1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Bošnjaković</a:t>
            </a:r>
            <a:r>
              <a:rPr lang="sr-Latn-RS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, J. </a:t>
            </a:r>
            <a:r>
              <a:rPr lang="sr-Latn-RS" sz="1800" b="0" u="none" strike="noStrike" dirty="0" err="1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Teunissen</a:t>
            </a:r>
            <a:r>
              <a:rPr lang="sr-Latn-RS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 </a:t>
            </a:r>
            <a:r>
              <a:rPr lang="sr-Latn-RS" sz="1800" b="0" u="none" strike="noStrike" dirty="0" err="1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and</a:t>
            </a:r>
            <a:r>
              <a:rPr lang="sr-Latn-RS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 S. </a:t>
            </a:r>
            <a:r>
              <a:rPr lang="sr-Latn-RS" sz="1800" b="0" u="none" strike="noStrike" dirty="0" err="1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Dujko</a:t>
            </a:r>
            <a:r>
              <a:rPr lang="en-US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, </a:t>
            </a:r>
            <a:r>
              <a:rPr lang="en-US" sz="1800" b="0" i="1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Plasma Sources Science and Technology</a:t>
            </a:r>
            <a:r>
              <a:rPr lang="en-US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 </a:t>
            </a:r>
            <a:r>
              <a:rPr lang="en-US" sz="1800" b="1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33</a:t>
            </a:r>
            <a:r>
              <a:rPr lang="en-US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, 085012 </a:t>
            </a:r>
            <a:r>
              <a:rPr lang="en-US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(2024).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/>
          </p:nvPr>
        </p:nvSpPr>
        <p:spPr>
          <a:xfrm>
            <a:off x="2214360" y="1027440"/>
            <a:ext cx="6173640" cy="436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457200">
              <a:lnSpc>
                <a:spcPct val="110000"/>
              </a:lnSpc>
              <a:spcBef>
                <a:spcPts val="479"/>
              </a:spcBef>
              <a:spcAft>
                <a:spcPts val="601"/>
              </a:spcAft>
              <a:tabLst>
                <a:tab pos="0" algn="l"/>
              </a:tabLst>
            </a:pPr>
            <a:r>
              <a:rPr lang="en-US" sz="2400" b="0" u="none" strike="noStrike" dirty="0" err="1">
                <a:solidFill>
                  <a:srgbClr val="145991"/>
                </a:solidFill>
                <a:effectLst/>
                <a:uFillTx/>
                <a:latin typeface="Verdana"/>
              </a:rPr>
              <a:t>др</a:t>
            </a:r>
            <a:r>
              <a:rPr lang="en-US" sz="2400" b="0" u="none" strike="noStrike" dirty="0">
                <a:solidFill>
                  <a:srgbClr val="145991"/>
                </a:solidFill>
                <a:effectLst/>
                <a:uFillTx/>
                <a:latin typeface="Verdana"/>
              </a:rPr>
              <a:t> </a:t>
            </a:r>
            <a:r>
              <a:rPr lang="sr-Cyrl-RS" sz="2400" b="0" u="none" strike="noStrike" dirty="0">
                <a:solidFill>
                  <a:srgbClr val="145991"/>
                </a:solidFill>
                <a:effectLst/>
                <a:uFillTx/>
                <a:latin typeface="Verdana"/>
              </a:rPr>
              <a:t>Илија Симоновић</a:t>
            </a:r>
            <a:endParaRPr lang="en-US" sz="2400" b="0" u="none" strike="noStrike" dirty="0">
              <a:solidFill>
                <a:srgbClr val="145991"/>
              </a:solidFill>
              <a:effectLst/>
              <a:uFillTx/>
              <a:latin typeface="Verdana"/>
              <a:ea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581040" y="492480"/>
            <a:ext cx="11029320" cy="526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sr-Cyrl-RS" sz="2600" b="1" u="none" strike="noStrike" cap="all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РЕ</a:t>
            </a:r>
            <a:r>
              <a:rPr lang="en-US" sz="2600" b="1" u="none" strike="noStrike" cap="all" dirty="0" err="1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Избор</a:t>
            </a:r>
            <a:r>
              <a:rPr lang="en-US" sz="2600" b="1" u="none" strike="noStrike" cap="all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 у </a:t>
            </a:r>
            <a:r>
              <a:rPr lang="en-US" sz="2600" b="1" u="none" strike="noStrike" cap="all" dirty="0" err="1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звање</a:t>
            </a:r>
            <a:r>
              <a:rPr lang="en-US" sz="2600" b="1" u="none" strike="noStrike" cap="all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 </a:t>
            </a:r>
            <a:r>
              <a:rPr lang="en-US" sz="2600" b="1" u="none" strike="noStrike" cap="all" dirty="0" err="1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научни</a:t>
            </a:r>
            <a:r>
              <a:rPr lang="en-US" sz="2600" b="1" u="none" strike="noStrike" cap="all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 </a:t>
            </a:r>
            <a:r>
              <a:rPr lang="en-US" sz="2600" b="1" u="none" strike="noStrike" cap="all" dirty="0" err="1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сарадник</a:t>
            </a:r>
            <a:endParaRPr lang="en-US" sz="2600" b="1" u="none" strike="noStrike" cap="all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2214360" y="1027440"/>
            <a:ext cx="6173640" cy="436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457200">
              <a:lnSpc>
                <a:spcPct val="110000"/>
              </a:lnSpc>
              <a:spcBef>
                <a:spcPts val="479"/>
              </a:spcBef>
              <a:spcAft>
                <a:spcPts val="601"/>
              </a:spcAft>
              <a:tabLst>
                <a:tab pos="0" algn="l"/>
              </a:tabLst>
            </a:pPr>
            <a:r>
              <a:rPr lang="en-US" sz="2400" b="0" u="none" strike="noStrike" dirty="0" err="1">
                <a:solidFill>
                  <a:srgbClr val="145991"/>
                </a:solidFill>
                <a:effectLst/>
                <a:uFillTx/>
                <a:latin typeface="Verdana"/>
              </a:rPr>
              <a:t>др</a:t>
            </a:r>
            <a:r>
              <a:rPr lang="en-US" sz="2400" b="0" u="none" strike="noStrike" dirty="0">
                <a:solidFill>
                  <a:srgbClr val="145991"/>
                </a:solidFill>
                <a:effectLst/>
                <a:uFillTx/>
                <a:latin typeface="Verdana"/>
              </a:rPr>
              <a:t> </a:t>
            </a:r>
            <a:r>
              <a:rPr lang="sr-Cyrl-RS" sz="2400" b="0" u="none" strike="noStrike" dirty="0">
                <a:solidFill>
                  <a:srgbClr val="145991"/>
                </a:solidFill>
                <a:effectLst/>
                <a:uFillTx/>
                <a:latin typeface="Verdana"/>
              </a:rPr>
              <a:t>Илија Симоновић</a:t>
            </a:r>
            <a:endParaRPr lang="en-US" sz="2400" b="0" u="none" strike="noStrike" dirty="0">
              <a:solidFill>
                <a:srgbClr val="145991"/>
              </a:solidFill>
              <a:effectLst/>
              <a:uFillTx/>
              <a:latin typeface="Verdana"/>
              <a:ea typeface="Verdana"/>
            </a:endParaRPr>
          </a:p>
        </p:txBody>
      </p:sp>
      <p:graphicFrame>
        <p:nvGraphicFramePr>
          <p:cNvPr id="108" name="Group 6"/>
          <p:cNvGraphicFramePr/>
          <p:nvPr>
            <p:extLst>
              <p:ext uri="{D42A27DB-BD31-4B8C-83A1-F6EECF244321}">
                <p14:modId xmlns:p14="http://schemas.microsoft.com/office/powerpoint/2010/main" val="2067104100"/>
              </p:ext>
            </p:extLst>
          </p:nvPr>
        </p:nvGraphicFramePr>
        <p:xfrm>
          <a:off x="5971680" y="2381400"/>
          <a:ext cx="5639040" cy="962406"/>
        </p:xfrm>
        <a:graphic>
          <a:graphicData uri="http://schemas.openxmlformats.org/drawingml/2006/table">
            <a:tbl>
              <a:tblPr/>
              <a:tblGrid>
                <a:gridCol w="2016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1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1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83000"/>
                        </a:lnSpc>
                        <a:tabLst>
                          <a:tab pos="0" algn="l"/>
                        </a:tabLst>
                      </a:pPr>
                      <a:r>
                        <a:rPr lang="sr-RS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УКУПНО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83000"/>
                        </a:lnSpc>
                        <a:tabLst>
                          <a:tab pos="0" algn="l"/>
                        </a:tabLst>
                      </a:pPr>
                      <a:r>
                        <a:rPr lang="sr-RS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ОСТВАРЕНО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83000"/>
                        </a:lnSpc>
                        <a:tabLst>
                          <a:tab pos="0" algn="l"/>
                        </a:tabLst>
                      </a:pPr>
                      <a:r>
                        <a:rPr lang="sr-RS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ПОТРЕБНО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83000"/>
                        </a:lnSpc>
                        <a:tabLst>
                          <a:tab pos="0" algn="l"/>
                        </a:tabLst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Укупно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83000"/>
                        </a:lnSpc>
                        <a:tabLst>
                          <a:tab pos="0" algn="l"/>
                        </a:tabLst>
                      </a:pPr>
                      <a:r>
                        <a:rPr lang="sr-Cyrl-RS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45.5</a:t>
                      </a:r>
                      <a:r>
                        <a:rPr lang="sr-RS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(</a:t>
                      </a:r>
                      <a:r>
                        <a:rPr lang="sr-Cyrl-RS" sz="1800" b="1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39</a:t>
                      </a:r>
                      <a:r>
                        <a:rPr lang="sr-RS" sz="1800" b="1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.</a:t>
                      </a:r>
                      <a:r>
                        <a:rPr lang="sr-Cyrl-RS" sz="1800" b="1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5</a:t>
                      </a:r>
                      <a:r>
                        <a:rPr lang="sr-RS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)</a:t>
                      </a:r>
                      <a:endParaRPr lang="en-US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83000"/>
                        </a:lnSpc>
                        <a:tabLst>
                          <a:tab pos="0" algn="l"/>
                        </a:tabLst>
                      </a:pPr>
                      <a:r>
                        <a:rPr lang="sr-R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16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83000"/>
                        </a:lnSpc>
                        <a:tabLst>
                          <a:tab pos="0" algn="l"/>
                        </a:tabLst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М21+М22+М23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83000"/>
                        </a:lnSpc>
                        <a:tabLst>
                          <a:tab pos="0" algn="l"/>
                        </a:tabLst>
                      </a:pPr>
                      <a:r>
                        <a:rPr lang="sr-Cyrl-RS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36</a:t>
                      </a:r>
                      <a:r>
                        <a:rPr lang="sr-RS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(</a:t>
                      </a:r>
                      <a:r>
                        <a:rPr lang="sr-Cyrl-RS" sz="1800" b="1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30</a:t>
                      </a:r>
                      <a:r>
                        <a:rPr lang="sr-RS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)</a:t>
                      </a:r>
                      <a:endParaRPr lang="en-US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83000"/>
                        </a:lnSpc>
                        <a:tabLst>
                          <a:tab pos="0" algn="l"/>
                        </a:tabLst>
                      </a:pPr>
                      <a:r>
                        <a:rPr lang="sr-RS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6</a:t>
                      </a:r>
                      <a:endParaRPr lang="en-US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9" name="Group 6"/>
          <p:cNvGraphicFramePr/>
          <p:nvPr>
            <p:extLst>
              <p:ext uri="{D42A27DB-BD31-4B8C-83A1-F6EECF244321}">
                <p14:modId xmlns:p14="http://schemas.microsoft.com/office/powerpoint/2010/main" val="1432141913"/>
              </p:ext>
            </p:extLst>
          </p:nvPr>
        </p:nvGraphicFramePr>
        <p:xfrm>
          <a:off x="646560" y="2381400"/>
          <a:ext cx="2301840" cy="1693926"/>
        </p:xfrm>
        <a:graphic>
          <a:graphicData uri="http://schemas.openxmlformats.org/drawingml/2006/table">
            <a:tbl>
              <a:tblPr/>
              <a:tblGrid>
                <a:gridCol w="1415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6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83000"/>
                        </a:lnSpc>
                        <a:tabLst>
                          <a:tab pos="0" algn="l"/>
                        </a:tabLst>
                      </a:pPr>
                      <a:r>
                        <a:rPr lang="sr-RS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КАТЕГОРИЈА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anchor="ctr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83000"/>
                        </a:lnSpc>
                        <a:tabLst>
                          <a:tab pos="0" algn="l"/>
                        </a:tabLst>
                      </a:pPr>
                      <a:r>
                        <a:rPr lang="sr-RS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БРОЈ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anchor="ctr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83000"/>
                        </a:lnSpc>
                        <a:tabLst>
                          <a:tab pos="0" algn="l"/>
                        </a:tabLst>
                      </a:pPr>
                      <a:r>
                        <a:rPr lang="sr-R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М21а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anchor="ctr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83000"/>
                        </a:lnSpc>
                        <a:tabLst>
                          <a:tab pos="0" algn="l"/>
                        </a:tabLst>
                      </a:pPr>
                      <a:r>
                        <a:rPr lang="sr-Cyrl-RS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3</a:t>
                      </a:r>
                      <a:endParaRPr lang="en-US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anchor="ctr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83000"/>
                        </a:lnSpc>
                        <a:tabLst>
                          <a:tab pos="0" algn="l"/>
                        </a:tabLst>
                      </a:pPr>
                      <a:r>
                        <a:rPr lang="sr-RS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М</a:t>
                      </a:r>
                      <a:r>
                        <a:rPr lang="sr-Cyrl-RS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3</a:t>
                      </a:r>
                      <a:r>
                        <a:rPr lang="sr-RS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</a:t>
                      </a:r>
                      <a:endParaRPr lang="en-US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anchor="ctr">
                    <a:lnL w="5760">
                      <a:solidFill>
                        <a:srgbClr val="FFFFFF"/>
                      </a:solidFill>
                      <a:prstDash val="soli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83000"/>
                        </a:lnSpc>
                        <a:tabLst>
                          <a:tab pos="0" algn="l"/>
                        </a:tabLst>
                      </a:pPr>
                      <a:r>
                        <a:rPr lang="sr-Cyrl-RS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</a:t>
                      </a:r>
                      <a:endParaRPr lang="en-US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anchor="ctr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М</a:t>
                      </a:r>
                      <a:r>
                        <a:rPr lang="sr-Cyrl-RS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3</a:t>
                      </a:r>
                      <a:r>
                        <a:rPr lang="en-US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3</a:t>
                      </a:r>
                    </a:p>
                  </a:txBody>
                  <a:tcPr marL="90000" marR="90000" anchor="ctr">
                    <a:lnL w="5760">
                      <a:solidFill>
                        <a:srgbClr val="FFFFFF"/>
                      </a:solidFill>
                      <a:prstDash val="soli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</a:t>
                      </a:r>
                      <a:endParaRPr lang="en-US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90000" marR="90000" anchor="ctr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М3</a:t>
                      </a:r>
                      <a:r>
                        <a:rPr lang="sr-Cyrl-RS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4</a:t>
                      </a:r>
                      <a:endParaRPr lang="en-US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90000" marR="90000" anchor="ctr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9</a:t>
                      </a:r>
                      <a:endParaRPr lang="en-US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90000" marR="90000" anchor="ctr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10" name="Group 6"/>
          <p:cNvGraphicFramePr/>
          <p:nvPr>
            <p:extLst>
              <p:ext uri="{D42A27DB-BD31-4B8C-83A1-F6EECF244321}">
                <p14:modId xmlns:p14="http://schemas.microsoft.com/office/powerpoint/2010/main" val="1868471552"/>
              </p:ext>
            </p:extLst>
          </p:nvPr>
        </p:nvGraphicFramePr>
        <p:xfrm>
          <a:off x="3056760" y="2381400"/>
          <a:ext cx="2811600" cy="960882"/>
        </p:xfrm>
        <a:graphic>
          <a:graphicData uri="http://schemas.openxmlformats.org/drawingml/2006/table">
            <a:tbl>
              <a:tblPr/>
              <a:tblGrid>
                <a:gridCol w="1608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3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83000"/>
                        </a:lnSpc>
                        <a:tabLst>
                          <a:tab pos="0" algn="l"/>
                        </a:tabLst>
                      </a:pPr>
                      <a:r>
                        <a:rPr lang="sr-RS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БРОЈ ЦИТАТА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anchor="ctr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83000"/>
                        </a:lnSpc>
                        <a:tabLst>
                          <a:tab pos="0" algn="l"/>
                        </a:tabLst>
                      </a:pPr>
                      <a:r>
                        <a:rPr lang="en-US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h-</a:t>
                      </a:r>
                      <a:r>
                        <a:rPr lang="sr-RS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ИНДЕКС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anchor="ctr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Scopus:</a:t>
                      </a:r>
                    </a:p>
                    <a:p>
                      <a:pPr algn="r"/>
                      <a:r>
                        <a:rPr lang="sr-Cyrl-RS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121</a:t>
                      </a:r>
                      <a:r>
                        <a:rPr lang="en-US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(</a:t>
                      </a:r>
                      <a:r>
                        <a:rPr lang="sr-Cyrl-RS" sz="1800" b="1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73</a:t>
                      </a:r>
                      <a:r>
                        <a:rPr lang="en-US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)</a:t>
                      </a:r>
                    </a:p>
                  </a:txBody>
                  <a:tcPr marL="90000" marR="90000" anchor="ctr">
                    <a:lnL w="5760">
                      <a:solidFill>
                        <a:srgbClr val="FFFFFF"/>
                      </a:solidFill>
                      <a:prstDash val="soli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</a:t>
                      </a:r>
                      <a:r>
                        <a:rPr lang="sr-Cyrl-RS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(</a:t>
                      </a:r>
                      <a:r>
                        <a:rPr lang="sr-Cyrl-RS" sz="1800" b="1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</a:t>
                      </a:r>
                      <a:r>
                        <a:rPr lang="sr-Cyrl-RS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)</a:t>
                      </a:r>
                      <a:endParaRPr lang="en-US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anchor="ctr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Aspect">
      <a:dk1>
        <a:srgbClr val="000000"/>
      </a:dk1>
      <a:lt1>
        <a:srgbClr val="FFFFFF"/>
      </a:lt1>
      <a:dk2>
        <a:srgbClr val="585753"/>
      </a:dk2>
      <a:lt2>
        <a:srgbClr val="EBDDC3"/>
      </a:lt2>
      <a:accent1>
        <a:srgbClr val="71B9E4"/>
      </a:accent1>
      <a:accent2>
        <a:srgbClr val="E25D3C"/>
      </a:accent2>
      <a:accent3>
        <a:srgbClr val="BDB59D"/>
      </a:accent3>
      <a:accent4>
        <a:srgbClr val="A5AB81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Dividend">
      <a:majorFont>
        <a:latin typeface="Franklin Gothic Demi" panose="020B0502020104020203"/>
        <a:ea typeface=""/>
        <a:cs typeface=""/>
      </a:majorFont>
      <a:minorFont>
        <a:latin typeface="Franklin Gothic Book" panose="020B0502020104020203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8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  <a:tileRect/>
        </a:gradFill>
        <a:gradFill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22225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lumMod val="88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lumMod val="8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{C16AFF45-C899-4934-878B-CD75F6A48F8C}tf67061901_win32</Template>
  <TotalTime>520</TotalTime>
  <Words>305</Words>
  <Application>Microsoft Office PowerPoint</Application>
  <PresentationFormat>Widescreen</PresentationFormat>
  <Paragraphs>49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Century Gothic</vt:lpstr>
      <vt:lpstr>Franklin Gothic Book</vt:lpstr>
      <vt:lpstr>Symbol</vt:lpstr>
      <vt:lpstr>Times New Roman</vt:lpstr>
      <vt:lpstr>Verdana</vt:lpstr>
      <vt:lpstr>Wingdings</vt:lpstr>
      <vt:lpstr>DividendVTI</vt:lpstr>
      <vt:lpstr>РЕИзбор у звање</vt:lpstr>
      <vt:lpstr>РЕИзбор у звање научни сарадник</vt:lpstr>
      <vt:lpstr>РЕИзбор у звање научни сарадник</vt:lpstr>
      <vt:lpstr>РЕИзбор у звање научни сарадник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Lorem Ipsum</dc:title>
  <dc:subject/>
  <dc:creator>Andreja</dc:creator>
  <dc:description/>
  <cp:lastModifiedBy>Sneza</cp:lastModifiedBy>
  <cp:revision>260</cp:revision>
  <dcterms:created xsi:type="dcterms:W3CDTF">2021-08-05T12:39:25Z</dcterms:created>
  <dcterms:modified xsi:type="dcterms:W3CDTF">2025-10-30T10:49:09Z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PresentationFormat">
    <vt:lpwstr>Widescreen</vt:lpwstr>
  </property>
  <property fmtid="{D5CDD505-2E9C-101B-9397-08002B2CF9AE}" pid="4" name="Slides">
    <vt:i4>5</vt:i4>
  </property>
</Properties>
</file>