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170" d="100"/>
          <a:sy n="170" d="100"/>
        </p:scale>
        <p:origin x="5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1024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D1B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6858000" y="0"/>
            <a:ext cx="2286000" cy="5143500"/>
          </a:xfrm>
          <a:prstGeom prst="rect">
            <a:avLst/>
          </a:prstGeom>
          <a:solidFill>
            <a:srgbClr val="1A3068"/>
          </a:solidFill>
          <a:ln w="12700">
            <a:solidFill>
              <a:srgbClr val="1A3068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3" name="Shape 1"/>
          <p:cNvSpPr/>
          <p:nvPr/>
        </p:nvSpPr>
        <p:spPr>
          <a:xfrm>
            <a:off x="7498080" y="0"/>
            <a:ext cx="1645920" cy="5143500"/>
          </a:xfrm>
          <a:prstGeom prst="rect">
            <a:avLst/>
          </a:prstGeom>
          <a:solidFill>
            <a:srgbClr val="162347"/>
          </a:solidFill>
          <a:ln w="12700">
            <a:solidFill>
              <a:srgbClr val="162347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4" name="Shape 2"/>
          <p:cNvSpPr/>
          <p:nvPr/>
        </p:nvSpPr>
        <p:spPr>
          <a:xfrm>
            <a:off x="457200" y="1417320"/>
            <a:ext cx="109728" cy="1691640"/>
          </a:xfrm>
          <a:prstGeom prst="rect">
            <a:avLst/>
          </a:prstGeom>
          <a:solidFill>
            <a:srgbClr val="F5A623"/>
          </a:solidFill>
          <a:ln w="12700">
            <a:solidFill>
              <a:srgbClr val="F5A623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5" name="Text 3"/>
          <p:cNvSpPr/>
          <p:nvPr/>
        </p:nvSpPr>
        <p:spPr>
          <a:xfrm>
            <a:off x="685800" y="1371600"/>
            <a:ext cx="621792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European Open Science Cloud:</a:t>
            </a:r>
            <a:endParaRPr lang="en-US" sz="2800" dirty="0"/>
          </a:p>
        </p:txBody>
      </p:sp>
      <p:sp>
        <p:nvSpPr>
          <p:cNvPr id="6" name="Text 4"/>
          <p:cNvSpPr/>
          <p:nvPr/>
        </p:nvSpPr>
        <p:spPr>
          <a:xfrm>
            <a:off x="685800" y="1920240"/>
            <a:ext cx="6217920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200" dirty="0">
                <a:solidFill>
                  <a:srgbClr val="4A90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Enabling Open and Collaborative Research</a:t>
            </a:r>
            <a:endParaRPr lang="en-US" sz="2200" dirty="0"/>
          </a:p>
        </p:txBody>
      </p:sp>
      <p:sp>
        <p:nvSpPr>
          <p:cNvPr id="7" name="Shape 5"/>
          <p:cNvSpPr/>
          <p:nvPr/>
        </p:nvSpPr>
        <p:spPr>
          <a:xfrm>
            <a:off x="685800" y="2743200"/>
            <a:ext cx="5029200" cy="0"/>
          </a:xfrm>
          <a:prstGeom prst="line">
            <a:avLst/>
          </a:prstGeom>
          <a:noFill/>
          <a:ln w="12700">
            <a:solidFill>
              <a:srgbClr val="F5A623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8" name="Text 6"/>
          <p:cNvSpPr/>
          <p:nvPr/>
        </p:nvSpPr>
        <p:spPr>
          <a:xfrm>
            <a:off x="685800" y="2880360"/>
            <a:ext cx="54864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Prof. Boro </a:t>
            </a:r>
            <a:r>
              <a:rPr lang="en-US" sz="1400" b="1" dirty="0" err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Jakimovski</a:t>
            </a: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, prof. Anastas Mishev</a:t>
            </a:r>
            <a:endParaRPr lang="en-US" sz="1400" dirty="0"/>
          </a:p>
        </p:txBody>
      </p:sp>
      <p:sp>
        <p:nvSpPr>
          <p:cNvPr id="9" name="Text 7"/>
          <p:cNvSpPr/>
          <p:nvPr/>
        </p:nvSpPr>
        <p:spPr>
          <a:xfrm>
            <a:off x="685800" y="3200400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D0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Ss. Cyril and Methodius University of Skopje, North Macedonia</a:t>
            </a:r>
            <a:endParaRPr lang="en-US" sz="1100" dirty="0"/>
          </a:p>
        </p:txBody>
      </p:sp>
      <p:sp>
        <p:nvSpPr>
          <p:cNvPr id="10" name="Text 8"/>
          <p:cNvSpPr/>
          <p:nvPr/>
        </p:nvSpPr>
        <p:spPr>
          <a:xfrm>
            <a:off x="685800" y="3520440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50" i="1" dirty="0">
                <a:solidFill>
                  <a:srgbClr val="8899B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Workshop: In memory of Antun Balaž — Insights into Complex Systems</a:t>
            </a:r>
            <a:endParaRPr lang="en-US" sz="1050" dirty="0"/>
          </a:p>
        </p:txBody>
      </p:sp>
      <p:sp>
        <p:nvSpPr>
          <p:cNvPr id="11" name="Text 9"/>
          <p:cNvSpPr/>
          <p:nvPr/>
        </p:nvSpPr>
        <p:spPr>
          <a:xfrm>
            <a:off x="685800" y="3840480"/>
            <a:ext cx="59436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8899B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Institute of Physics Belgrade  |  June 12, 2026</a:t>
            </a:r>
            <a:endParaRPr lang="en-US" sz="1050" dirty="0"/>
          </a:p>
        </p:txBody>
      </p:sp>
      <p:sp>
        <p:nvSpPr>
          <p:cNvPr id="12" name="Shape 10"/>
          <p:cNvSpPr/>
          <p:nvPr/>
        </p:nvSpPr>
        <p:spPr>
          <a:xfrm>
            <a:off x="685800" y="4251960"/>
            <a:ext cx="5303520" cy="502920"/>
          </a:xfrm>
          <a:prstGeom prst="rect">
            <a:avLst/>
          </a:prstGeom>
          <a:solidFill>
            <a:srgbClr val="1A2F5A"/>
          </a:solidFill>
          <a:ln w="12700">
            <a:solidFill>
              <a:srgbClr val="F5A623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3" name="Text 11"/>
          <p:cNvSpPr/>
          <p:nvPr/>
        </p:nvSpPr>
        <p:spPr>
          <a:xfrm>
            <a:off x="685800" y="4251960"/>
            <a:ext cx="530352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i="1" dirty="0">
                <a:solidFill>
                  <a:srgbClr val="F5A62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✦  In memory of Dr. Antun Balaž (1973–2025)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D1B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960120"/>
          </a:xfrm>
          <a:prstGeom prst="rect">
            <a:avLst/>
          </a:prstGeom>
          <a:solidFill>
            <a:srgbClr val="0A1528"/>
          </a:solidFill>
          <a:ln w="12700">
            <a:solidFill>
              <a:srgbClr val="0A1528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411480" cy="960120"/>
          </a:xfrm>
          <a:prstGeom prst="rect">
            <a:avLst/>
          </a:prstGeom>
          <a:solidFill>
            <a:srgbClr val="F5A623"/>
          </a:solidFill>
          <a:ln w="12700">
            <a:solidFill>
              <a:srgbClr val="F5A623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4" name="Text 2"/>
          <p:cNvSpPr/>
          <p:nvPr/>
        </p:nvSpPr>
        <p:spPr>
          <a:xfrm>
            <a:off x="548640" y="0"/>
            <a:ext cx="8412480" cy="9601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Antun's Contributions — Projects &amp; Community</a:t>
            </a:r>
            <a:endParaRPr lang="en-US" sz="2200" dirty="0"/>
          </a:p>
        </p:txBody>
      </p:sp>
      <p:sp>
        <p:nvSpPr>
          <p:cNvPr id="5" name="Shape 3"/>
          <p:cNvSpPr/>
          <p:nvPr/>
        </p:nvSpPr>
        <p:spPr>
          <a:xfrm>
            <a:off x="0" y="4846320"/>
            <a:ext cx="9144000" cy="297180"/>
          </a:xfrm>
          <a:prstGeom prst="rect">
            <a:avLst/>
          </a:prstGeom>
          <a:solidFill>
            <a:srgbClr val="0D1B3E"/>
          </a:solidFill>
          <a:ln w="12700">
            <a:solidFill>
              <a:srgbClr val="0D1B3E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6" name="Text 4"/>
          <p:cNvSpPr/>
          <p:nvPr/>
        </p:nvSpPr>
        <p:spPr>
          <a:xfrm>
            <a:off x="274320" y="4846320"/>
            <a:ext cx="8595360" cy="2971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D0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EOSC: Enabling Open and Collaborative Research  |  In memory of Antun Balaž  |  June 2026</a:t>
            </a:r>
            <a:endParaRPr lang="en-US" sz="900" dirty="0"/>
          </a:p>
        </p:txBody>
      </p:sp>
      <p:sp>
        <p:nvSpPr>
          <p:cNvPr id="7" name="Shape 5"/>
          <p:cNvSpPr/>
          <p:nvPr/>
        </p:nvSpPr>
        <p:spPr>
          <a:xfrm>
            <a:off x="228600" y="1097280"/>
            <a:ext cx="2788920" cy="1920240"/>
          </a:xfrm>
          <a:prstGeom prst="rect">
            <a:avLst/>
          </a:prstGeom>
          <a:solidFill>
            <a:srgbClr val="111E38"/>
          </a:solidFill>
          <a:ln w="19050">
            <a:solidFill>
              <a:srgbClr val="1565C0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8" name="Shape 6"/>
          <p:cNvSpPr/>
          <p:nvPr/>
        </p:nvSpPr>
        <p:spPr>
          <a:xfrm>
            <a:off x="228600" y="1097280"/>
            <a:ext cx="2788920" cy="365760"/>
          </a:xfrm>
          <a:prstGeom prst="rect">
            <a:avLst/>
          </a:prstGeom>
          <a:solidFill>
            <a:srgbClr val="1565C0"/>
          </a:solidFill>
          <a:ln w="12700">
            <a:solidFill>
              <a:srgbClr val="1565C0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9" name="Text 7"/>
          <p:cNvSpPr/>
          <p:nvPr/>
        </p:nvSpPr>
        <p:spPr>
          <a:xfrm>
            <a:off x="228600" y="1097280"/>
            <a:ext cx="27889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Scientific background</a:t>
            </a:r>
            <a:endParaRPr lang="en-US" sz="1200" dirty="0"/>
          </a:p>
        </p:txBody>
      </p:sp>
      <p:sp>
        <p:nvSpPr>
          <p:cNvPr id="10" name="Text 8"/>
          <p:cNvSpPr/>
          <p:nvPr/>
        </p:nvSpPr>
        <p:spPr>
          <a:xfrm>
            <a:off x="320040" y="1508760"/>
            <a:ext cx="2606040" cy="1508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100" i="1" dirty="0">
                <a:solidFill>
                  <a:srgbClr val="D0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Researcher in ultracold quantum gases and Bose-Einstein condensation, with expertise in collective and nonlinear excitations of BEC systems, developing novel numerical methods and parallel algorithms — a natural foundation for leadership in high-performance and distributed computing </a:t>
            </a:r>
            <a:endParaRPr lang="en-US" sz="1100" dirty="0"/>
          </a:p>
        </p:txBody>
      </p:sp>
      <p:sp>
        <p:nvSpPr>
          <p:cNvPr id="11" name="Shape 9"/>
          <p:cNvSpPr/>
          <p:nvPr/>
        </p:nvSpPr>
        <p:spPr>
          <a:xfrm>
            <a:off x="3154680" y="1097280"/>
            <a:ext cx="2788920" cy="1920240"/>
          </a:xfrm>
          <a:prstGeom prst="rect">
            <a:avLst/>
          </a:prstGeom>
          <a:solidFill>
            <a:srgbClr val="111E38"/>
          </a:solidFill>
          <a:ln w="19050">
            <a:solidFill>
              <a:srgbClr val="003DA5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2" name="Shape 10"/>
          <p:cNvSpPr/>
          <p:nvPr/>
        </p:nvSpPr>
        <p:spPr>
          <a:xfrm>
            <a:off x="3154680" y="1097280"/>
            <a:ext cx="2788920" cy="365760"/>
          </a:xfrm>
          <a:prstGeom prst="rect">
            <a:avLst/>
          </a:prstGeom>
          <a:solidFill>
            <a:srgbClr val="003DA5"/>
          </a:solidFill>
          <a:ln w="12700">
            <a:solidFill>
              <a:srgbClr val="003DA5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3" name="Text 11"/>
          <p:cNvSpPr/>
          <p:nvPr/>
        </p:nvSpPr>
        <p:spPr>
          <a:xfrm>
            <a:off x="3154680" y="1097280"/>
            <a:ext cx="27889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Entry into e-infrastructure</a:t>
            </a:r>
            <a:endParaRPr lang="en-US" sz="1200" dirty="0"/>
          </a:p>
        </p:txBody>
      </p:sp>
      <p:sp>
        <p:nvSpPr>
          <p:cNvPr id="14" name="Text 12"/>
          <p:cNvSpPr/>
          <p:nvPr/>
        </p:nvSpPr>
        <p:spPr>
          <a:xfrm>
            <a:off x="3246120" y="1508760"/>
            <a:ext cx="2606040" cy="12801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100" i="1" dirty="0">
                <a:solidFill>
                  <a:srgbClr val="D0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key contributor to the SEE-GRID </a:t>
            </a:r>
            <a:r>
              <a:rPr lang="en-US" sz="1100" i="1" dirty="0" err="1">
                <a:solidFill>
                  <a:srgbClr val="D0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programme</a:t>
            </a:r>
            <a:r>
              <a:rPr lang="en-US" sz="1100" i="1" dirty="0">
                <a:solidFill>
                  <a:srgbClr val="D0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, which established a strong regional human network in distributed scientific computing and built a powerful Grid infrastructure across South-Eastern Europe, spanning multiple phases over six years</a:t>
            </a:r>
            <a:endParaRPr lang="en-US" sz="1100" dirty="0"/>
          </a:p>
        </p:txBody>
      </p:sp>
      <p:sp>
        <p:nvSpPr>
          <p:cNvPr id="15" name="Shape 13"/>
          <p:cNvSpPr/>
          <p:nvPr/>
        </p:nvSpPr>
        <p:spPr>
          <a:xfrm>
            <a:off x="6080760" y="1097279"/>
            <a:ext cx="2788920" cy="1920239"/>
          </a:xfrm>
          <a:prstGeom prst="rect">
            <a:avLst/>
          </a:prstGeom>
          <a:solidFill>
            <a:srgbClr val="111E38"/>
          </a:solidFill>
          <a:ln w="19050">
            <a:solidFill>
              <a:srgbClr val="004B87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6" name="Shape 14"/>
          <p:cNvSpPr/>
          <p:nvPr/>
        </p:nvSpPr>
        <p:spPr>
          <a:xfrm>
            <a:off x="6080760" y="1097280"/>
            <a:ext cx="2788920" cy="365760"/>
          </a:xfrm>
          <a:prstGeom prst="rect">
            <a:avLst/>
          </a:prstGeom>
          <a:solidFill>
            <a:srgbClr val="004B87"/>
          </a:solidFill>
          <a:ln w="12700">
            <a:solidFill>
              <a:srgbClr val="004B87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7" name="Text 15"/>
          <p:cNvSpPr/>
          <p:nvPr/>
        </p:nvSpPr>
        <p:spPr>
          <a:xfrm>
            <a:off x="6080760" y="1097280"/>
            <a:ext cx="27889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Leadership and institutional roles</a:t>
            </a:r>
            <a:endParaRPr lang="en-US" sz="1200" dirty="0"/>
          </a:p>
        </p:txBody>
      </p:sp>
      <p:sp>
        <p:nvSpPr>
          <p:cNvPr id="18" name="Text 16"/>
          <p:cNvSpPr/>
          <p:nvPr/>
        </p:nvSpPr>
        <p:spPr>
          <a:xfrm>
            <a:off x="6172200" y="1508760"/>
            <a:ext cx="2606040" cy="14173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100" i="1" dirty="0">
                <a:solidFill>
                  <a:srgbClr val="D0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Corresponding member of SANU, Deputy Director of the Institute of Physics Belgrade, President of the National Science Council for Physics, and a member of the Management Board of the European Open Science Cloud (EOSC) since 2021 — spanning national, regional, and pan-European governance</a:t>
            </a:r>
            <a:endParaRPr lang="en-US" sz="1100" dirty="0"/>
          </a:p>
        </p:txBody>
      </p:sp>
      <p:sp>
        <p:nvSpPr>
          <p:cNvPr id="23" name="Shape 21"/>
          <p:cNvSpPr/>
          <p:nvPr/>
        </p:nvSpPr>
        <p:spPr>
          <a:xfrm>
            <a:off x="2474125" y="3165921"/>
            <a:ext cx="4031605" cy="1268919"/>
          </a:xfrm>
          <a:prstGeom prst="rect">
            <a:avLst/>
          </a:prstGeom>
          <a:solidFill>
            <a:srgbClr val="111E38"/>
          </a:solidFill>
          <a:ln w="19050">
            <a:solidFill>
              <a:srgbClr val="512DA8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4" name="Shape 22"/>
          <p:cNvSpPr/>
          <p:nvPr/>
        </p:nvSpPr>
        <p:spPr>
          <a:xfrm>
            <a:off x="2474126" y="3165921"/>
            <a:ext cx="4031604" cy="365760"/>
          </a:xfrm>
          <a:prstGeom prst="rect">
            <a:avLst/>
          </a:prstGeom>
          <a:solidFill>
            <a:srgbClr val="512DA8"/>
          </a:solidFill>
          <a:ln w="12700">
            <a:solidFill>
              <a:srgbClr val="512DA8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5" name="Text 23"/>
          <p:cNvSpPr/>
          <p:nvPr/>
        </p:nvSpPr>
        <p:spPr>
          <a:xfrm>
            <a:off x="2489114" y="3165921"/>
            <a:ext cx="4016615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Vision for regional collaboration</a:t>
            </a:r>
            <a:endParaRPr lang="en-US" sz="1200" dirty="0"/>
          </a:p>
        </p:txBody>
      </p:sp>
      <p:sp>
        <p:nvSpPr>
          <p:cNvPr id="26" name="Text 24"/>
          <p:cNvSpPr/>
          <p:nvPr/>
        </p:nvSpPr>
        <p:spPr>
          <a:xfrm>
            <a:off x="2565566" y="3577401"/>
            <a:ext cx="3880204" cy="10972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100" i="1" dirty="0">
                <a:solidFill>
                  <a:srgbClr val="D0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Championed equitable access to research infrastructure for Southeast European scientists, translating that vision into concrete action through projects including VI-SEEM, NI4OS-Europe, EOSC Future, EOSC Beyond, and Skills4EOSC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D1B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960120"/>
          </a:xfrm>
          <a:prstGeom prst="rect">
            <a:avLst/>
          </a:prstGeom>
          <a:solidFill>
            <a:srgbClr val="0A1528"/>
          </a:solidFill>
          <a:ln w="12700">
            <a:solidFill>
              <a:srgbClr val="0A1528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411480" cy="960120"/>
          </a:xfrm>
          <a:prstGeom prst="rect">
            <a:avLst/>
          </a:prstGeom>
          <a:solidFill>
            <a:srgbClr val="F5A623"/>
          </a:solidFill>
          <a:ln w="12700">
            <a:solidFill>
              <a:srgbClr val="F5A623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4" name="Text 2"/>
          <p:cNvSpPr/>
          <p:nvPr/>
        </p:nvSpPr>
        <p:spPr>
          <a:xfrm>
            <a:off x="548640" y="0"/>
            <a:ext cx="8412480" cy="9601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Antun's Legacy</a:t>
            </a:r>
            <a:endParaRPr lang="en-US" sz="2200" dirty="0"/>
          </a:p>
        </p:txBody>
      </p:sp>
      <p:sp>
        <p:nvSpPr>
          <p:cNvPr id="5" name="Shape 3"/>
          <p:cNvSpPr/>
          <p:nvPr/>
        </p:nvSpPr>
        <p:spPr>
          <a:xfrm>
            <a:off x="0" y="4846320"/>
            <a:ext cx="9144000" cy="297180"/>
          </a:xfrm>
          <a:prstGeom prst="rect">
            <a:avLst/>
          </a:prstGeom>
          <a:solidFill>
            <a:srgbClr val="0D1B3E"/>
          </a:solidFill>
          <a:ln w="12700">
            <a:solidFill>
              <a:srgbClr val="0D1B3E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6" name="Text 4"/>
          <p:cNvSpPr/>
          <p:nvPr/>
        </p:nvSpPr>
        <p:spPr>
          <a:xfrm>
            <a:off x="274320" y="4846320"/>
            <a:ext cx="8595360" cy="2971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D0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EOSC: Enabling Open and Collaborative Research  |  In memory of Antun Balaž  |  June 2026</a:t>
            </a:r>
            <a:endParaRPr lang="en-US" sz="900" dirty="0"/>
          </a:p>
        </p:txBody>
      </p:sp>
      <p:sp>
        <p:nvSpPr>
          <p:cNvPr id="7" name="Shape 5"/>
          <p:cNvSpPr/>
          <p:nvPr/>
        </p:nvSpPr>
        <p:spPr>
          <a:xfrm>
            <a:off x="320040" y="1143000"/>
            <a:ext cx="2697480" cy="3383280"/>
          </a:xfrm>
          <a:prstGeom prst="rect">
            <a:avLst/>
          </a:prstGeom>
          <a:solidFill>
            <a:srgbClr val="111E38"/>
          </a:solidFill>
          <a:ln w="12700">
            <a:solidFill>
              <a:srgbClr val="F5A623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8" name="Text 6"/>
          <p:cNvSpPr/>
          <p:nvPr/>
        </p:nvSpPr>
        <p:spPr>
          <a:xfrm>
            <a:off x="320040" y="1234440"/>
            <a:ext cx="269748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6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🏗️</a:t>
            </a:r>
            <a:endParaRPr lang="en-US" sz="2600" dirty="0"/>
          </a:p>
        </p:txBody>
      </p:sp>
      <p:sp>
        <p:nvSpPr>
          <p:cNvPr id="9" name="Text 7"/>
          <p:cNvSpPr/>
          <p:nvPr/>
        </p:nvSpPr>
        <p:spPr>
          <a:xfrm>
            <a:off x="320040" y="1783080"/>
            <a:ext cx="26974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F5A62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What he built</a:t>
            </a:r>
            <a:endParaRPr lang="en-US" sz="1300" dirty="0"/>
          </a:p>
        </p:txBody>
      </p:sp>
      <p:sp>
        <p:nvSpPr>
          <p:cNvPr id="10" name="Shape 8"/>
          <p:cNvSpPr/>
          <p:nvPr/>
        </p:nvSpPr>
        <p:spPr>
          <a:xfrm>
            <a:off x="594360" y="2240280"/>
            <a:ext cx="2148840" cy="0"/>
          </a:xfrm>
          <a:prstGeom prst="line">
            <a:avLst/>
          </a:prstGeom>
          <a:noFill/>
          <a:ln w="12700">
            <a:solidFill>
              <a:srgbClr val="1E3060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1" name="Text 9"/>
          <p:cNvSpPr/>
          <p:nvPr/>
        </p:nvSpPr>
        <p:spPr>
          <a:xfrm>
            <a:off x="457200" y="2331720"/>
            <a:ext cx="2423160" cy="2057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150" dirty="0">
                <a:solidFill>
                  <a:srgbClr val="D0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Foundational e-infrastructure contributions that remain operational and continue to serve the regional research community.</a:t>
            </a:r>
            <a:endParaRPr lang="en-US" sz="1150" dirty="0"/>
          </a:p>
        </p:txBody>
      </p:sp>
      <p:sp>
        <p:nvSpPr>
          <p:cNvPr id="12" name="Shape 10"/>
          <p:cNvSpPr/>
          <p:nvPr/>
        </p:nvSpPr>
        <p:spPr>
          <a:xfrm>
            <a:off x="3246120" y="1143000"/>
            <a:ext cx="2697480" cy="3383280"/>
          </a:xfrm>
          <a:prstGeom prst="rect">
            <a:avLst/>
          </a:prstGeom>
          <a:solidFill>
            <a:srgbClr val="111E38"/>
          </a:solidFill>
          <a:ln w="12700">
            <a:solidFill>
              <a:srgbClr val="F5A623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3" name="Text 11"/>
          <p:cNvSpPr/>
          <p:nvPr/>
        </p:nvSpPr>
        <p:spPr>
          <a:xfrm>
            <a:off x="3246120" y="1234440"/>
            <a:ext cx="269748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6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🤝</a:t>
            </a:r>
            <a:endParaRPr lang="en-US" sz="2600" dirty="0"/>
          </a:p>
        </p:txBody>
      </p:sp>
      <p:sp>
        <p:nvSpPr>
          <p:cNvPr id="14" name="Text 12"/>
          <p:cNvSpPr/>
          <p:nvPr/>
        </p:nvSpPr>
        <p:spPr>
          <a:xfrm>
            <a:off x="3246120" y="1783080"/>
            <a:ext cx="26974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F5A62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people he mentored</a:t>
            </a:r>
            <a:endParaRPr lang="en-US" sz="1300" dirty="0"/>
          </a:p>
        </p:txBody>
      </p:sp>
      <p:sp>
        <p:nvSpPr>
          <p:cNvPr id="15" name="Shape 13"/>
          <p:cNvSpPr/>
          <p:nvPr/>
        </p:nvSpPr>
        <p:spPr>
          <a:xfrm>
            <a:off x="3520440" y="2240280"/>
            <a:ext cx="2148840" cy="0"/>
          </a:xfrm>
          <a:prstGeom prst="line">
            <a:avLst/>
          </a:prstGeom>
          <a:noFill/>
          <a:ln w="12700">
            <a:solidFill>
              <a:srgbClr val="1E3060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6" name="Text 14"/>
          <p:cNvSpPr/>
          <p:nvPr/>
        </p:nvSpPr>
        <p:spPr>
          <a:xfrm>
            <a:off x="3383280" y="2331720"/>
            <a:ext cx="2423160" cy="2057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150" dirty="0">
                <a:solidFill>
                  <a:srgbClr val="D0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generation of researchers and engineers who carry forward his commitment to open, accessible science.</a:t>
            </a:r>
            <a:endParaRPr lang="en-US" sz="1150" dirty="0"/>
          </a:p>
        </p:txBody>
      </p:sp>
      <p:sp>
        <p:nvSpPr>
          <p:cNvPr id="17" name="Shape 15"/>
          <p:cNvSpPr/>
          <p:nvPr/>
        </p:nvSpPr>
        <p:spPr>
          <a:xfrm>
            <a:off x="6172200" y="1143000"/>
            <a:ext cx="2697480" cy="3383280"/>
          </a:xfrm>
          <a:prstGeom prst="rect">
            <a:avLst/>
          </a:prstGeom>
          <a:solidFill>
            <a:srgbClr val="111E38"/>
          </a:solidFill>
          <a:ln w="12700">
            <a:solidFill>
              <a:srgbClr val="F5A623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8" name="Text 16"/>
          <p:cNvSpPr/>
          <p:nvPr/>
        </p:nvSpPr>
        <p:spPr>
          <a:xfrm>
            <a:off x="6172200" y="1234440"/>
            <a:ext cx="269748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6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🌍</a:t>
            </a:r>
            <a:endParaRPr lang="en-US" sz="2600" dirty="0"/>
          </a:p>
        </p:txBody>
      </p:sp>
      <p:sp>
        <p:nvSpPr>
          <p:cNvPr id="19" name="Text 17"/>
          <p:cNvSpPr/>
          <p:nvPr/>
        </p:nvSpPr>
        <p:spPr>
          <a:xfrm>
            <a:off x="6172200" y="1783080"/>
            <a:ext cx="26974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F5A62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culture he shaped</a:t>
            </a:r>
            <a:endParaRPr lang="en-US" sz="1300" dirty="0"/>
          </a:p>
        </p:txBody>
      </p:sp>
      <p:sp>
        <p:nvSpPr>
          <p:cNvPr id="20" name="Shape 18"/>
          <p:cNvSpPr/>
          <p:nvPr/>
        </p:nvSpPr>
        <p:spPr>
          <a:xfrm>
            <a:off x="6446520" y="2240280"/>
            <a:ext cx="2148840" cy="0"/>
          </a:xfrm>
          <a:prstGeom prst="line">
            <a:avLst/>
          </a:prstGeom>
          <a:noFill/>
          <a:ln w="12700">
            <a:solidFill>
              <a:srgbClr val="1E3060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1" name="Text 19"/>
          <p:cNvSpPr/>
          <p:nvPr/>
        </p:nvSpPr>
        <p:spPr>
          <a:xfrm>
            <a:off x="6309360" y="2331720"/>
            <a:ext cx="2423160" cy="2057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150" dirty="0">
                <a:solidFill>
                  <a:srgbClr val="D0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collaborative spirit across borders — the belief that science grows stronger when infrastructure is shared and knowledge is open.</a:t>
            </a:r>
            <a:endParaRPr lang="en-US" sz="1150" dirty="0"/>
          </a:p>
        </p:txBody>
      </p:sp>
      <p:sp>
        <p:nvSpPr>
          <p:cNvPr id="22" name="Shape 20"/>
          <p:cNvSpPr/>
          <p:nvPr/>
        </p:nvSpPr>
        <p:spPr>
          <a:xfrm>
            <a:off x="320040" y="4617720"/>
            <a:ext cx="8503920" cy="256032"/>
          </a:xfrm>
          <a:prstGeom prst="rect">
            <a:avLst/>
          </a:prstGeom>
          <a:solidFill>
            <a:srgbClr val="0E1A30"/>
          </a:solidFill>
          <a:ln w="12700">
            <a:solidFill>
              <a:srgbClr val="0E1A30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3" name="Text 21"/>
          <p:cNvSpPr/>
          <p:nvPr/>
        </p:nvSpPr>
        <p:spPr>
          <a:xfrm>
            <a:off x="320040" y="4617720"/>
            <a:ext cx="850392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i="1" dirty="0">
                <a:solidFill>
                  <a:srgbClr val="8899B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✦  [Optional: personal reflection from the speaker]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4F6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0D1B3E"/>
          </a:solidFill>
          <a:ln w="12700">
            <a:solidFill>
              <a:srgbClr val="0D1B3E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3" name="Text 1"/>
          <p:cNvSpPr/>
          <p:nvPr/>
        </p:nvSpPr>
        <p:spPr>
          <a:xfrm>
            <a:off x="274320" y="0"/>
            <a:ext cx="8595360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EOSC Today — State of Play 2025/2026</a:t>
            </a:r>
            <a:endParaRPr lang="en-US" sz="2200" dirty="0"/>
          </a:p>
        </p:txBody>
      </p:sp>
      <p:sp>
        <p:nvSpPr>
          <p:cNvPr id="4" name="Shape 2"/>
          <p:cNvSpPr/>
          <p:nvPr/>
        </p:nvSpPr>
        <p:spPr>
          <a:xfrm>
            <a:off x="0" y="685800"/>
            <a:ext cx="1463040" cy="274320"/>
          </a:xfrm>
          <a:prstGeom prst="rect">
            <a:avLst/>
          </a:prstGeom>
          <a:solidFill>
            <a:srgbClr val="4A90D9"/>
          </a:solidFill>
          <a:ln w="12700">
            <a:solidFill>
              <a:srgbClr val="4A90D9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5" name="Text 3"/>
          <p:cNvSpPr/>
          <p:nvPr/>
        </p:nvSpPr>
        <p:spPr>
          <a:xfrm>
            <a:off x="0" y="685800"/>
            <a:ext cx="14630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EOSC TODAY</a:t>
            </a:r>
            <a:endParaRPr lang="en-US" sz="900" dirty="0"/>
          </a:p>
        </p:txBody>
      </p:sp>
      <p:sp>
        <p:nvSpPr>
          <p:cNvPr id="6" name="Shape 4"/>
          <p:cNvSpPr/>
          <p:nvPr/>
        </p:nvSpPr>
        <p:spPr>
          <a:xfrm>
            <a:off x="0" y="4846320"/>
            <a:ext cx="9144000" cy="297180"/>
          </a:xfrm>
          <a:prstGeom prst="rect">
            <a:avLst/>
          </a:prstGeom>
          <a:solidFill>
            <a:srgbClr val="0D1B3E"/>
          </a:solidFill>
          <a:ln w="12700">
            <a:solidFill>
              <a:srgbClr val="0D1B3E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7" name="Text 5"/>
          <p:cNvSpPr/>
          <p:nvPr/>
        </p:nvSpPr>
        <p:spPr>
          <a:xfrm>
            <a:off x="274320" y="4846320"/>
            <a:ext cx="8595360" cy="2971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D0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EOSC: Enabling Open and Collaborative Research  |  In memory of Antun Balaž  |  June 2026</a:t>
            </a:r>
            <a:endParaRPr lang="en-US" sz="900" dirty="0"/>
          </a:p>
        </p:txBody>
      </p:sp>
      <p:sp>
        <p:nvSpPr>
          <p:cNvPr id="8" name="Shape 6"/>
          <p:cNvSpPr/>
          <p:nvPr/>
        </p:nvSpPr>
        <p:spPr>
          <a:xfrm>
            <a:off x="274320" y="914400"/>
            <a:ext cx="1920240" cy="1005840"/>
          </a:xfrm>
          <a:prstGeom prst="rect">
            <a:avLst/>
          </a:prstGeom>
          <a:solidFill>
            <a:srgbClr val="1A3068"/>
          </a:solidFill>
          <a:ln w="12700">
            <a:solidFill>
              <a:srgbClr val="1A3068"/>
            </a:solidFill>
            <a:prstDash val="solid"/>
          </a:ln>
          <a:effectLst>
            <a:outerShdw blurRad="762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9" name="Text 7"/>
          <p:cNvSpPr/>
          <p:nvPr/>
        </p:nvSpPr>
        <p:spPr>
          <a:xfrm>
            <a:off x="274320" y="914400"/>
            <a:ext cx="192024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4A90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2M+</a:t>
            </a:r>
            <a:endParaRPr lang="en-US" sz="2200" dirty="0"/>
          </a:p>
        </p:txBody>
      </p:sp>
      <p:sp>
        <p:nvSpPr>
          <p:cNvPr id="10" name="Text 8"/>
          <p:cNvSpPr/>
          <p:nvPr/>
        </p:nvSpPr>
        <p:spPr>
          <a:xfrm>
            <a:off x="274320" y="1508760"/>
            <a:ext cx="192024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D0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Researchers</a:t>
            </a:r>
            <a:endParaRPr lang="en-US" sz="900" dirty="0"/>
          </a:p>
          <a:p>
            <a:pPr marL="0" indent="0" algn="ctr">
              <a:buNone/>
            </a:pPr>
            <a:r>
              <a:rPr lang="en-US" sz="900" dirty="0">
                <a:solidFill>
                  <a:srgbClr val="D0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with EOSC access</a:t>
            </a:r>
            <a:endParaRPr lang="en-US" sz="900" dirty="0"/>
          </a:p>
        </p:txBody>
      </p:sp>
      <p:sp>
        <p:nvSpPr>
          <p:cNvPr id="11" name="Shape 9"/>
          <p:cNvSpPr/>
          <p:nvPr/>
        </p:nvSpPr>
        <p:spPr>
          <a:xfrm>
            <a:off x="2450592" y="914400"/>
            <a:ext cx="1920240" cy="1005840"/>
          </a:xfrm>
          <a:prstGeom prst="rect">
            <a:avLst/>
          </a:prstGeom>
          <a:solidFill>
            <a:srgbClr val="1A3068"/>
          </a:solidFill>
          <a:ln w="12700">
            <a:solidFill>
              <a:srgbClr val="1A3068"/>
            </a:solidFill>
            <a:prstDash val="solid"/>
          </a:ln>
          <a:effectLst>
            <a:outerShdw blurRad="762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2" name="Text 10"/>
          <p:cNvSpPr/>
          <p:nvPr/>
        </p:nvSpPr>
        <p:spPr>
          <a:xfrm>
            <a:off x="2450592" y="914400"/>
            <a:ext cx="192024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4A90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200+</a:t>
            </a:r>
            <a:endParaRPr lang="en-US" sz="2200" dirty="0"/>
          </a:p>
        </p:txBody>
      </p:sp>
      <p:sp>
        <p:nvSpPr>
          <p:cNvPr id="13" name="Text 11"/>
          <p:cNvSpPr/>
          <p:nvPr/>
        </p:nvSpPr>
        <p:spPr>
          <a:xfrm>
            <a:off x="2450592" y="1508760"/>
            <a:ext cx="192024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D0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Services in</a:t>
            </a:r>
            <a:endParaRPr lang="en-US" sz="900" dirty="0"/>
          </a:p>
          <a:p>
            <a:pPr marL="0" indent="0" algn="ctr">
              <a:buNone/>
            </a:pPr>
            <a:r>
              <a:rPr lang="en-US" sz="900" dirty="0">
                <a:solidFill>
                  <a:srgbClr val="D0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EOSC catalogue</a:t>
            </a:r>
            <a:endParaRPr lang="en-US" sz="900" dirty="0"/>
          </a:p>
        </p:txBody>
      </p:sp>
      <p:sp>
        <p:nvSpPr>
          <p:cNvPr id="14" name="Shape 12"/>
          <p:cNvSpPr/>
          <p:nvPr/>
        </p:nvSpPr>
        <p:spPr>
          <a:xfrm>
            <a:off x="4626864" y="914400"/>
            <a:ext cx="1920240" cy="1005840"/>
          </a:xfrm>
          <a:prstGeom prst="rect">
            <a:avLst/>
          </a:prstGeom>
          <a:solidFill>
            <a:srgbClr val="1A3068"/>
          </a:solidFill>
          <a:ln w="12700">
            <a:solidFill>
              <a:srgbClr val="1A3068"/>
            </a:solidFill>
            <a:prstDash val="solid"/>
          </a:ln>
          <a:effectLst>
            <a:outerShdw blurRad="762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5" name="Text 13"/>
          <p:cNvSpPr/>
          <p:nvPr/>
        </p:nvSpPr>
        <p:spPr>
          <a:xfrm>
            <a:off x="4626864" y="914400"/>
            <a:ext cx="192024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4A90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40+</a:t>
            </a:r>
            <a:endParaRPr lang="en-US" sz="2200" dirty="0"/>
          </a:p>
        </p:txBody>
      </p:sp>
      <p:sp>
        <p:nvSpPr>
          <p:cNvPr id="16" name="Text 14"/>
          <p:cNvSpPr/>
          <p:nvPr/>
        </p:nvSpPr>
        <p:spPr>
          <a:xfrm>
            <a:off x="4626864" y="1508760"/>
            <a:ext cx="192024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D0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Countries</a:t>
            </a:r>
            <a:endParaRPr lang="en-US" sz="900" dirty="0"/>
          </a:p>
          <a:p>
            <a:pPr marL="0" indent="0" algn="ctr">
              <a:buNone/>
            </a:pPr>
            <a:r>
              <a:rPr lang="en-US" sz="900" dirty="0">
                <a:solidFill>
                  <a:srgbClr val="D0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participating</a:t>
            </a:r>
            <a:endParaRPr lang="en-US" sz="900" dirty="0"/>
          </a:p>
        </p:txBody>
      </p:sp>
      <p:sp>
        <p:nvSpPr>
          <p:cNvPr id="17" name="Shape 15"/>
          <p:cNvSpPr/>
          <p:nvPr/>
        </p:nvSpPr>
        <p:spPr>
          <a:xfrm>
            <a:off x="6803136" y="914400"/>
            <a:ext cx="1920240" cy="1005840"/>
          </a:xfrm>
          <a:prstGeom prst="rect">
            <a:avLst/>
          </a:prstGeom>
          <a:solidFill>
            <a:srgbClr val="1A3068"/>
          </a:solidFill>
          <a:ln w="12700">
            <a:solidFill>
              <a:srgbClr val="1A3068"/>
            </a:solidFill>
            <a:prstDash val="solid"/>
          </a:ln>
          <a:effectLst>
            <a:outerShdw blurRad="762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8" name="Text 16"/>
          <p:cNvSpPr/>
          <p:nvPr/>
        </p:nvSpPr>
        <p:spPr>
          <a:xfrm>
            <a:off x="6803136" y="914400"/>
            <a:ext cx="192024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4A90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EOSC</a:t>
            </a:r>
            <a:endParaRPr lang="en-US" sz="2200" dirty="0"/>
          </a:p>
          <a:p>
            <a:pPr marL="0" indent="0" algn="ctr">
              <a:buNone/>
            </a:pPr>
            <a:r>
              <a:rPr lang="en-US" sz="2200" b="1" dirty="0">
                <a:solidFill>
                  <a:srgbClr val="4A90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Fed.</a:t>
            </a:r>
            <a:endParaRPr lang="en-US" sz="2200" dirty="0"/>
          </a:p>
        </p:txBody>
      </p:sp>
      <p:sp>
        <p:nvSpPr>
          <p:cNvPr id="19" name="Text 17"/>
          <p:cNvSpPr/>
          <p:nvPr/>
        </p:nvSpPr>
        <p:spPr>
          <a:xfrm>
            <a:off x="6803136" y="1508760"/>
            <a:ext cx="192024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D0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Federation model</a:t>
            </a:r>
            <a:endParaRPr lang="en-US" sz="900" dirty="0"/>
          </a:p>
          <a:p>
            <a:pPr marL="0" indent="0" algn="ctr">
              <a:buNone/>
            </a:pPr>
            <a:r>
              <a:rPr lang="en-US" sz="900" dirty="0">
                <a:solidFill>
                  <a:srgbClr val="D0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launched 2024</a:t>
            </a:r>
            <a:endParaRPr lang="en-US" sz="900" dirty="0"/>
          </a:p>
        </p:txBody>
      </p:sp>
      <p:sp>
        <p:nvSpPr>
          <p:cNvPr id="20" name="Shape 18"/>
          <p:cNvSpPr/>
          <p:nvPr/>
        </p:nvSpPr>
        <p:spPr>
          <a:xfrm>
            <a:off x="274320" y="2103120"/>
            <a:ext cx="8595360" cy="2514600"/>
          </a:xfrm>
          <a:prstGeom prst="rect">
            <a:avLst/>
          </a:prstGeom>
          <a:solidFill>
            <a:srgbClr val="FFFFFF"/>
          </a:solidFill>
          <a:ln w="12700">
            <a:solidFill>
              <a:srgbClr val="D0D8E8"/>
            </a:solidFill>
            <a:prstDash val="solid"/>
          </a:ln>
          <a:effectLst>
            <a:outerShdw blurRad="762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21" name="Text 19"/>
          <p:cNvSpPr/>
          <p:nvPr/>
        </p:nvSpPr>
        <p:spPr>
          <a:xfrm>
            <a:off x="457200" y="2240280"/>
            <a:ext cx="8229600" cy="22860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200" dirty="0">
                <a:solidFill>
                  <a:srgbClr val="2222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EOSC Federation launched (2024): EOSC EU Node serves as blueprint for national nodes across Europe</a:t>
            </a:r>
            <a:endParaRPr lang="en-US" sz="12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200" dirty="0">
                <a:solidFill>
                  <a:srgbClr val="2222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Federated AAI (Authentication &amp; Authorization Infrastructure) operational — single sign-on for research across borders</a:t>
            </a:r>
            <a:endParaRPr lang="en-US" sz="12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200" dirty="0">
                <a:solidFill>
                  <a:srgbClr val="2222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FAIR data principles widely adopted — growing repository ecosystem with interoperable metadata</a:t>
            </a:r>
            <a:endParaRPr lang="en-US" sz="12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200" dirty="0">
                <a:solidFill>
                  <a:srgbClr val="2222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SEE region has moved from observer to active contributor — NRENs and research institutes as service providers</a:t>
            </a:r>
            <a:endParaRPr lang="en-US" sz="1200" dirty="0"/>
          </a:p>
          <a:p>
            <a:pPr marL="342900" indent="-342900">
              <a:buSzPct val="100000"/>
              <a:buChar char="•"/>
            </a:pPr>
            <a:r>
              <a:rPr lang="en-US" sz="1200" dirty="0">
                <a:solidFill>
                  <a:srgbClr val="2222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Post-2027 sustainability being planned — EOSC Gravity project shaping future governance model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4F6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0D1B3E"/>
          </a:solidFill>
          <a:ln w="12700">
            <a:solidFill>
              <a:srgbClr val="0D1B3E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3" name="Text 1"/>
          <p:cNvSpPr/>
          <p:nvPr/>
        </p:nvSpPr>
        <p:spPr>
          <a:xfrm>
            <a:off x="274320" y="0"/>
            <a:ext cx="8595360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Challenges &amp; Open Questions</a:t>
            </a:r>
            <a:endParaRPr lang="en-US" sz="2200" dirty="0"/>
          </a:p>
        </p:txBody>
      </p:sp>
      <p:sp>
        <p:nvSpPr>
          <p:cNvPr id="4" name="Shape 2"/>
          <p:cNvSpPr/>
          <p:nvPr/>
        </p:nvSpPr>
        <p:spPr>
          <a:xfrm>
            <a:off x="0" y="685800"/>
            <a:ext cx="1463040" cy="274320"/>
          </a:xfrm>
          <a:prstGeom prst="rect">
            <a:avLst/>
          </a:prstGeom>
          <a:solidFill>
            <a:srgbClr val="F5A623"/>
          </a:solidFill>
          <a:ln w="12700">
            <a:solidFill>
              <a:srgbClr val="F5A623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5" name="Text 3"/>
          <p:cNvSpPr/>
          <p:nvPr/>
        </p:nvSpPr>
        <p:spPr>
          <a:xfrm>
            <a:off x="0" y="685800"/>
            <a:ext cx="14630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CHALLENGES</a:t>
            </a:r>
            <a:endParaRPr lang="en-US" sz="900" dirty="0"/>
          </a:p>
        </p:txBody>
      </p:sp>
      <p:sp>
        <p:nvSpPr>
          <p:cNvPr id="6" name="Shape 4"/>
          <p:cNvSpPr/>
          <p:nvPr/>
        </p:nvSpPr>
        <p:spPr>
          <a:xfrm>
            <a:off x="0" y="4846320"/>
            <a:ext cx="9144000" cy="297180"/>
          </a:xfrm>
          <a:prstGeom prst="rect">
            <a:avLst/>
          </a:prstGeom>
          <a:solidFill>
            <a:srgbClr val="0D1B3E"/>
          </a:solidFill>
          <a:ln w="12700">
            <a:solidFill>
              <a:srgbClr val="0D1B3E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7" name="Text 5"/>
          <p:cNvSpPr/>
          <p:nvPr/>
        </p:nvSpPr>
        <p:spPr>
          <a:xfrm>
            <a:off x="274320" y="4846320"/>
            <a:ext cx="8595360" cy="2971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D0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EOSC: Enabling Open and Collaborative Research  |  In memory of Antun Balaž  |  June 2026</a:t>
            </a:r>
            <a:endParaRPr lang="en-US" sz="900" dirty="0"/>
          </a:p>
        </p:txBody>
      </p:sp>
      <p:sp>
        <p:nvSpPr>
          <p:cNvPr id="8" name="Shape 6"/>
          <p:cNvSpPr/>
          <p:nvPr/>
        </p:nvSpPr>
        <p:spPr>
          <a:xfrm>
            <a:off x="320040" y="1005840"/>
            <a:ext cx="4114800" cy="1645920"/>
          </a:xfrm>
          <a:prstGeom prst="rect">
            <a:avLst/>
          </a:prstGeom>
          <a:solidFill>
            <a:srgbClr val="FFFFFF"/>
          </a:solidFill>
          <a:ln w="12700">
            <a:solidFill>
              <a:srgbClr val="D0D8E8"/>
            </a:solidFill>
            <a:prstDash val="solid"/>
          </a:ln>
          <a:effectLst>
            <a:outerShdw blurRad="762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9" name="Text 7"/>
          <p:cNvSpPr/>
          <p:nvPr/>
        </p:nvSpPr>
        <p:spPr>
          <a:xfrm>
            <a:off x="457200" y="1097280"/>
            <a:ext cx="384048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A30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💰  Sustainability</a:t>
            </a:r>
            <a:endParaRPr lang="en-US" sz="1300" dirty="0"/>
          </a:p>
        </p:txBody>
      </p:sp>
      <p:sp>
        <p:nvSpPr>
          <p:cNvPr id="10" name="Text 8"/>
          <p:cNvSpPr/>
          <p:nvPr/>
        </p:nvSpPr>
        <p:spPr>
          <a:xfrm>
            <a:off x="457200" y="1481328"/>
            <a:ext cx="3840480" cy="10972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15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Long-term funding beyond project cycles remains the critical open question. National governments and institutions must step up.</a:t>
            </a:r>
            <a:endParaRPr lang="en-US" sz="1150" dirty="0"/>
          </a:p>
        </p:txBody>
      </p:sp>
      <p:sp>
        <p:nvSpPr>
          <p:cNvPr id="11" name="Shape 9"/>
          <p:cNvSpPr/>
          <p:nvPr/>
        </p:nvSpPr>
        <p:spPr>
          <a:xfrm>
            <a:off x="4709160" y="1005840"/>
            <a:ext cx="4114800" cy="1645920"/>
          </a:xfrm>
          <a:prstGeom prst="rect">
            <a:avLst/>
          </a:prstGeom>
          <a:solidFill>
            <a:srgbClr val="FFFFFF"/>
          </a:solidFill>
          <a:ln w="12700">
            <a:solidFill>
              <a:srgbClr val="D0D8E8"/>
            </a:solidFill>
            <a:prstDash val="solid"/>
          </a:ln>
          <a:effectLst>
            <a:outerShdw blurRad="762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2" name="Text 10"/>
          <p:cNvSpPr/>
          <p:nvPr/>
        </p:nvSpPr>
        <p:spPr>
          <a:xfrm>
            <a:off x="4846320" y="1097280"/>
            <a:ext cx="384048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A30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📚  Skills Gap</a:t>
            </a:r>
            <a:endParaRPr lang="en-US" sz="1300" dirty="0"/>
          </a:p>
        </p:txBody>
      </p:sp>
      <p:sp>
        <p:nvSpPr>
          <p:cNvPr id="13" name="Text 11"/>
          <p:cNvSpPr/>
          <p:nvPr/>
        </p:nvSpPr>
        <p:spPr>
          <a:xfrm>
            <a:off x="4846320" y="1481328"/>
            <a:ext cx="3840480" cy="10972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15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Training researchers and data stewards is a continuous effort. Skills4EOSC addressed this, but national structures are still maturing.</a:t>
            </a:r>
            <a:endParaRPr lang="en-US" sz="1150" dirty="0"/>
          </a:p>
        </p:txBody>
      </p:sp>
      <p:sp>
        <p:nvSpPr>
          <p:cNvPr id="14" name="Shape 12"/>
          <p:cNvSpPr/>
          <p:nvPr/>
        </p:nvSpPr>
        <p:spPr>
          <a:xfrm>
            <a:off x="320040" y="2834640"/>
            <a:ext cx="4114800" cy="1645920"/>
          </a:xfrm>
          <a:prstGeom prst="rect">
            <a:avLst/>
          </a:prstGeom>
          <a:solidFill>
            <a:srgbClr val="FFFFFF"/>
          </a:solidFill>
          <a:ln w="12700">
            <a:solidFill>
              <a:srgbClr val="D0D8E8"/>
            </a:solidFill>
            <a:prstDash val="solid"/>
          </a:ln>
          <a:effectLst>
            <a:outerShdw blurRad="762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5" name="Text 13"/>
          <p:cNvSpPr/>
          <p:nvPr/>
        </p:nvSpPr>
        <p:spPr>
          <a:xfrm>
            <a:off x="457200" y="2926080"/>
            <a:ext cx="384048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A30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🏛️  Institutional Commitment</a:t>
            </a:r>
            <a:endParaRPr lang="en-US" sz="1300" dirty="0"/>
          </a:p>
        </p:txBody>
      </p:sp>
      <p:sp>
        <p:nvSpPr>
          <p:cNvPr id="16" name="Text 14"/>
          <p:cNvSpPr/>
          <p:nvPr/>
        </p:nvSpPr>
        <p:spPr>
          <a:xfrm>
            <a:off x="457200" y="3310128"/>
            <a:ext cx="3840480" cy="10972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15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Open science requires policy changes at university and national level — not just infrastructure but culture shifts.</a:t>
            </a:r>
            <a:endParaRPr lang="en-US" sz="1150" dirty="0"/>
          </a:p>
        </p:txBody>
      </p:sp>
      <p:sp>
        <p:nvSpPr>
          <p:cNvPr id="17" name="Shape 15"/>
          <p:cNvSpPr/>
          <p:nvPr/>
        </p:nvSpPr>
        <p:spPr>
          <a:xfrm>
            <a:off x="4709160" y="2834640"/>
            <a:ext cx="4114800" cy="1645920"/>
          </a:xfrm>
          <a:prstGeom prst="rect">
            <a:avLst/>
          </a:prstGeom>
          <a:solidFill>
            <a:srgbClr val="FFFFFF"/>
          </a:solidFill>
          <a:ln w="12700">
            <a:solidFill>
              <a:srgbClr val="D0D8E8"/>
            </a:solidFill>
            <a:prstDash val="solid"/>
          </a:ln>
          <a:effectLst>
            <a:outerShdw blurRad="762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8" name="Text 16"/>
          <p:cNvSpPr/>
          <p:nvPr/>
        </p:nvSpPr>
        <p:spPr>
          <a:xfrm>
            <a:off x="4846320" y="2926080"/>
            <a:ext cx="384048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A30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🌍  Western Balkans Integration</a:t>
            </a:r>
            <a:endParaRPr lang="en-US" sz="1300" dirty="0"/>
          </a:p>
        </p:txBody>
      </p:sp>
      <p:sp>
        <p:nvSpPr>
          <p:cNvPr id="19" name="Text 17"/>
          <p:cNvSpPr/>
          <p:nvPr/>
        </p:nvSpPr>
        <p:spPr>
          <a:xfrm>
            <a:off x="4846320" y="3310128"/>
            <a:ext cx="3840480" cy="10972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15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Countries outside EU (incl. North Macedonia) face governance and funding gaps — EOSC must remain inclusive.</a:t>
            </a:r>
            <a:endParaRPr lang="en-US" sz="115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D1B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210312"/>
            <a:ext cx="9144000" cy="960120"/>
          </a:xfrm>
          <a:prstGeom prst="rect">
            <a:avLst/>
          </a:prstGeom>
          <a:solidFill>
            <a:srgbClr val="0A1528"/>
          </a:solidFill>
          <a:ln w="12700">
            <a:solidFill>
              <a:srgbClr val="0A1528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411480" cy="960120"/>
          </a:xfrm>
          <a:prstGeom prst="rect">
            <a:avLst/>
          </a:prstGeom>
          <a:solidFill>
            <a:srgbClr val="4A90D9"/>
          </a:solidFill>
          <a:ln w="12700">
            <a:solidFill>
              <a:srgbClr val="4A90D9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4" name="Text 2"/>
          <p:cNvSpPr/>
          <p:nvPr/>
        </p:nvSpPr>
        <p:spPr>
          <a:xfrm>
            <a:off x="548640" y="0"/>
            <a:ext cx="8412480" cy="9601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Conclusion — The Journey Continues</a:t>
            </a:r>
            <a:endParaRPr lang="en-US" sz="2200" dirty="0"/>
          </a:p>
        </p:txBody>
      </p:sp>
      <p:sp>
        <p:nvSpPr>
          <p:cNvPr id="5" name="Shape 3"/>
          <p:cNvSpPr/>
          <p:nvPr/>
        </p:nvSpPr>
        <p:spPr>
          <a:xfrm>
            <a:off x="0" y="4846320"/>
            <a:ext cx="9144000" cy="297180"/>
          </a:xfrm>
          <a:prstGeom prst="rect">
            <a:avLst/>
          </a:prstGeom>
          <a:solidFill>
            <a:srgbClr val="0D1B3E"/>
          </a:solidFill>
          <a:ln w="12700">
            <a:solidFill>
              <a:srgbClr val="0D1B3E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6" name="Text 4"/>
          <p:cNvSpPr/>
          <p:nvPr/>
        </p:nvSpPr>
        <p:spPr>
          <a:xfrm>
            <a:off x="274320" y="4846320"/>
            <a:ext cx="8595360" cy="2971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D0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EOSC: Enabling Open and Collaborative Research  |  In memory of Antun Balaž  |  June 2026</a:t>
            </a:r>
            <a:endParaRPr lang="en-US" sz="900" dirty="0"/>
          </a:p>
        </p:txBody>
      </p:sp>
      <p:sp>
        <p:nvSpPr>
          <p:cNvPr id="7" name="Shape 5"/>
          <p:cNvSpPr/>
          <p:nvPr/>
        </p:nvSpPr>
        <p:spPr>
          <a:xfrm>
            <a:off x="274320" y="1097280"/>
            <a:ext cx="1234440" cy="384048"/>
          </a:xfrm>
          <a:prstGeom prst="rect">
            <a:avLst/>
          </a:prstGeom>
          <a:solidFill>
            <a:srgbClr val="1565C0"/>
          </a:solidFill>
          <a:ln w="12700">
            <a:solidFill>
              <a:srgbClr val="1565C0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8" name="Text 6"/>
          <p:cNvSpPr/>
          <p:nvPr/>
        </p:nvSpPr>
        <p:spPr>
          <a:xfrm>
            <a:off x="274320" y="1097280"/>
            <a:ext cx="123444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VI-SEEM</a:t>
            </a:r>
            <a:endParaRPr lang="en-US" sz="1100" dirty="0"/>
          </a:p>
        </p:txBody>
      </p:sp>
      <p:sp>
        <p:nvSpPr>
          <p:cNvPr id="9" name="Text 7"/>
          <p:cNvSpPr/>
          <p:nvPr/>
        </p:nvSpPr>
        <p:spPr>
          <a:xfrm>
            <a:off x="1554480" y="1097280"/>
            <a:ext cx="32004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6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</a:t>
            </a:r>
            <a:endParaRPr lang="en-US" sz="1600" dirty="0"/>
          </a:p>
        </p:txBody>
      </p:sp>
      <p:sp>
        <p:nvSpPr>
          <p:cNvPr id="10" name="Shape 8"/>
          <p:cNvSpPr/>
          <p:nvPr/>
        </p:nvSpPr>
        <p:spPr>
          <a:xfrm>
            <a:off x="1920240" y="1097280"/>
            <a:ext cx="1234440" cy="384048"/>
          </a:xfrm>
          <a:prstGeom prst="rect">
            <a:avLst/>
          </a:prstGeom>
          <a:solidFill>
            <a:srgbClr val="003DA5"/>
          </a:solidFill>
          <a:ln w="12700">
            <a:solidFill>
              <a:srgbClr val="003DA5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1" name="Text 9"/>
          <p:cNvSpPr/>
          <p:nvPr/>
        </p:nvSpPr>
        <p:spPr>
          <a:xfrm>
            <a:off x="1920240" y="1097280"/>
            <a:ext cx="123444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NI4OS</a:t>
            </a:r>
            <a:endParaRPr lang="en-US" sz="1100" dirty="0"/>
          </a:p>
        </p:txBody>
      </p:sp>
      <p:sp>
        <p:nvSpPr>
          <p:cNvPr id="12" name="Text 10"/>
          <p:cNvSpPr/>
          <p:nvPr/>
        </p:nvSpPr>
        <p:spPr>
          <a:xfrm>
            <a:off x="3200400" y="1097280"/>
            <a:ext cx="32004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6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</a:t>
            </a:r>
            <a:endParaRPr lang="en-US" sz="1600" dirty="0"/>
          </a:p>
        </p:txBody>
      </p:sp>
      <p:sp>
        <p:nvSpPr>
          <p:cNvPr id="13" name="Shape 11"/>
          <p:cNvSpPr/>
          <p:nvPr/>
        </p:nvSpPr>
        <p:spPr>
          <a:xfrm>
            <a:off x="3566160" y="1097280"/>
            <a:ext cx="1234440" cy="384048"/>
          </a:xfrm>
          <a:prstGeom prst="rect">
            <a:avLst/>
          </a:prstGeom>
          <a:solidFill>
            <a:srgbClr val="004B87"/>
          </a:solidFill>
          <a:ln w="12700">
            <a:solidFill>
              <a:srgbClr val="004B87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4" name="Text 12"/>
          <p:cNvSpPr/>
          <p:nvPr/>
        </p:nvSpPr>
        <p:spPr>
          <a:xfrm>
            <a:off x="3566160" y="1097280"/>
            <a:ext cx="123444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EOSC Future</a:t>
            </a:r>
            <a:endParaRPr lang="en-US" sz="1100" dirty="0"/>
          </a:p>
        </p:txBody>
      </p:sp>
      <p:sp>
        <p:nvSpPr>
          <p:cNvPr id="15" name="Text 13"/>
          <p:cNvSpPr/>
          <p:nvPr/>
        </p:nvSpPr>
        <p:spPr>
          <a:xfrm>
            <a:off x="4846320" y="1097280"/>
            <a:ext cx="32004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6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</a:t>
            </a:r>
            <a:endParaRPr lang="en-US" sz="1600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1D0803F-3D60-B89A-FC59-0878C1F28C7D}"/>
              </a:ext>
            </a:extLst>
          </p:cNvPr>
          <p:cNvGrpSpPr/>
          <p:nvPr/>
        </p:nvGrpSpPr>
        <p:grpSpPr>
          <a:xfrm>
            <a:off x="6730208" y="1088136"/>
            <a:ext cx="1308641" cy="393192"/>
            <a:chOff x="5257800" y="118872"/>
            <a:chExt cx="1308641" cy="393192"/>
          </a:xfrm>
        </p:grpSpPr>
        <p:sp>
          <p:nvSpPr>
            <p:cNvPr id="16" name="Shape 14"/>
            <p:cNvSpPr/>
            <p:nvPr/>
          </p:nvSpPr>
          <p:spPr>
            <a:xfrm>
              <a:off x="5332001" y="128016"/>
              <a:ext cx="1234440" cy="384048"/>
            </a:xfrm>
            <a:prstGeom prst="rect">
              <a:avLst/>
            </a:prstGeom>
            <a:solidFill>
              <a:srgbClr val="2E7D32"/>
            </a:solidFill>
            <a:ln w="12700">
              <a:solidFill>
                <a:srgbClr val="2E7D32"/>
              </a:solidFill>
              <a:prstDash val="soli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Text 15"/>
            <p:cNvSpPr/>
            <p:nvPr/>
          </p:nvSpPr>
          <p:spPr>
            <a:xfrm>
              <a:off x="5257800" y="118872"/>
              <a:ext cx="1234440" cy="384048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 algn="ctr">
                <a:buNone/>
              </a:pPr>
              <a:r>
                <a:rPr lang="en-US" sz="1100" b="1" dirty="0">
                  <a:solidFill>
                    <a:srgbClr val="FFFFFF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EOSC Beyond</a:t>
              </a:r>
              <a:endParaRPr lang="en-US" sz="1100" dirty="0"/>
            </a:p>
          </p:txBody>
        </p:sp>
      </p:grpSp>
      <p:sp>
        <p:nvSpPr>
          <p:cNvPr id="18" name="Text 16"/>
          <p:cNvSpPr/>
          <p:nvPr/>
        </p:nvSpPr>
        <p:spPr>
          <a:xfrm>
            <a:off x="6492240" y="1097280"/>
            <a:ext cx="32004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6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+</a:t>
            </a:r>
            <a:endParaRPr lang="en-US" sz="1600" dirty="0"/>
          </a:p>
        </p:txBody>
      </p:sp>
      <p:sp>
        <p:nvSpPr>
          <p:cNvPr id="19" name="Shape 17"/>
          <p:cNvSpPr/>
          <p:nvPr/>
        </p:nvSpPr>
        <p:spPr>
          <a:xfrm>
            <a:off x="5240185" y="1113619"/>
            <a:ext cx="1234440" cy="384048"/>
          </a:xfrm>
          <a:prstGeom prst="rect">
            <a:avLst/>
          </a:prstGeom>
          <a:solidFill>
            <a:srgbClr val="512DA8"/>
          </a:solidFill>
          <a:ln w="12700">
            <a:solidFill>
              <a:srgbClr val="512DA8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0" name="Text 18"/>
          <p:cNvSpPr/>
          <p:nvPr/>
        </p:nvSpPr>
        <p:spPr>
          <a:xfrm>
            <a:off x="5240185" y="1113619"/>
            <a:ext cx="123444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Skills4EOSC</a:t>
            </a:r>
            <a:endParaRPr lang="en-US" sz="1100" dirty="0"/>
          </a:p>
        </p:txBody>
      </p:sp>
      <p:sp>
        <p:nvSpPr>
          <p:cNvPr id="21" name="Shape 19"/>
          <p:cNvSpPr/>
          <p:nvPr/>
        </p:nvSpPr>
        <p:spPr>
          <a:xfrm>
            <a:off x="320040" y="1645920"/>
            <a:ext cx="73152" cy="530352"/>
          </a:xfrm>
          <a:prstGeom prst="rect">
            <a:avLst/>
          </a:prstGeom>
          <a:solidFill>
            <a:srgbClr val="4A90D9"/>
          </a:solidFill>
          <a:ln w="12700">
            <a:solidFill>
              <a:srgbClr val="4A90D9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2" name="Text 20"/>
          <p:cNvSpPr/>
          <p:nvPr/>
        </p:nvSpPr>
        <p:spPr>
          <a:xfrm>
            <a:off x="548640" y="1645920"/>
            <a:ext cx="832104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D0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From fragmented regional e-infrastructure to a federated European Open Science Cloud — a decade of continuous, collective effort</a:t>
            </a:r>
            <a:endParaRPr lang="en-US" sz="1200" dirty="0"/>
          </a:p>
        </p:txBody>
      </p:sp>
      <p:sp>
        <p:nvSpPr>
          <p:cNvPr id="23" name="Shape 21"/>
          <p:cNvSpPr/>
          <p:nvPr/>
        </p:nvSpPr>
        <p:spPr>
          <a:xfrm>
            <a:off x="320040" y="2377440"/>
            <a:ext cx="73152" cy="530352"/>
          </a:xfrm>
          <a:prstGeom prst="rect">
            <a:avLst/>
          </a:prstGeom>
          <a:solidFill>
            <a:srgbClr val="00897B"/>
          </a:solidFill>
          <a:ln w="12700">
            <a:solidFill>
              <a:srgbClr val="00897B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4" name="Text 22"/>
          <p:cNvSpPr/>
          <p:nvPr/>
        </p:nvSpPr>
        <p:spPr>
          <a:xfrm>
            <a:off x="548640" y="2377440"/>
            <a:ext cx="832104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D0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SEE region has moved from beneficiary to active contributor, with IPB and its researchers at the heart of this transformation</a:t>
            </a:r>
            <a:endParaRPr lang="en-US" sz="1200" dirty="0"/>
          </a:p>
        </p:txBody>
      </p:sp>
      <p:sp>
        <p:nvSpPr>
          <p:cNvPr id="25" name="Shape 23"/>
          <p:cNvSpPr/>
          <p:nvPr/>
        </p:nvSpPr>
        <p:spPr>
          <a:xfrm>
            <a:off x="320040" y="3108960"/>
            <a:ext cx="73152" cy="530352"/>
          </a:xfrm>
          <a:prstGeom prst="rect">
            <a:avLst/>
          </a:prstGeom>
          <a:solidFill>
            <a:srgbClr val="F5A623"/>
          </a:solidFill>
          <a:ln w="12700">
            <a:solidFill>
              <a:srgbClr val="F5A623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6" name="Text 24"/>
          <p:cNvSpPr/>
          <p:nvPr/>
        </p:nvSpPr>
        <p:spPr>
          <a:xfrm>
            <a:off x="548640" y="3108960"/>
            <a:ext cx="832104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D0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Open science is not just about technology — it is about trust, collaboration, and the people who build it together</a:t>
            </a:r>
            <a:endParaRPr lang="en-US" sz="1200" dirty="0"/>
          </a:p>
        </p:txBody>
      </p:sp>
      <p:sp>
        <p:nvSpPr>
          <p:cNvPr id="27" name="Shape 25"/>
          <p:cNvSpPr/>
          <p:nvPr/>
        </p:nvSpPr>
        <p:spPr>
          <a:xfrm>
            <a:off x="320040" y="3840480"/>
            <a:ext cx="73152" cy="530352"/>
          </a:xfrm>
          <a:prstGeom prst="rect">
            <a:avLst/>
          </a:prstGeom>
          <a:solidFill>
            <a:srgbClr val="F5A623"/>
          </a:solidFill>
          <a:ln w="12700">
            <a:solidFill>
              <a:srgbClr val="F5A623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8" name="Text 26"/>
          <p:cNvSpPr/>
          <p:nvPr/>
        </p:nvSpPr>
        <p:spPr>
          <a:xfrm>
            <a:off x="548640" y="3840480"/>
            <a:ext cx="832104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i="1" dirty="0">
                <a:solidFill>
                  <a:srgbClr val="F5A62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Antun Balaž embodied this spirit. His work across these projects is woven into the infrastructure that European researchers use today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D1B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960120"/>
          </a:xfrm>
          <a:prstGeom prst="rect">
            <a:avLst/>
          </a:prstGeom>
          <a:solidFill>
            <a:srgbClr val="0A1528"/>
          </a:solidFill>
          <a:ln w="12700">
            <a:solidFill>
              <a:srgbClr val="0A1528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411480" cy="960120"/>
          </a:xfrm>
          <a:prstGeom prst="rect">
            <a:avLst/>
          </a:prstGeom>
          <a:solidFill>
            <a:srgbClr val="F5A623"/>
          </a:solidFill>
          <a:ln w="12700">
            <a:solidFill>
              <a:srgbClr val="F5A623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4" name="Text 2"/>
          <p:cNvSpPr/>
          <p:nvPr/>
        </p:nvSpPr>
        <p:spPr>
          <a:xfrm>
            <a:off x="548640" y="0"/>
            <a:ext cx="8412480" cy="9601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Thank You  |  Acknowledgements &amp; References</a:t>
            </a:r>
            <a:endParaRPr lang="en-US" sz="2000" dirty="0"/>
          </a:p>
        </p:txBody>
      </p:sp>
      <p:sp>
        <p:nvSpPr>
          <p:cNvPr id="5" name="Text 3"/>
          <p:cNvSpPr/>
          <p:nvPr/>
        </p:nvSpPr>
        <p:spPr>
          <a:xfrm>
            <a:off x="457200" y="1078992"/>
            <a:ext cx="822960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i="1" dirty="0">
                <a:solidFill>
                  <a:srgbClr val="4A90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Thank you for the invitation and for keeping Antun's memory alive through science.</a:t>
            </a:r>
            <a:endParaRPr lang="en-US" sz="1300" dirty="0"/>
          </a:p>
        </p:txBody>
      </p:sp>
      <p:sp>
        <p:nvSpPr>
          <p:cNvPr id="6" name="Shape 4"/>
          <p:cNvSpPr/>
          <p:nvPr/>
        </p:nvSpPr>
        <p:spPr>
          <a:xfrm>
            <a:off x="320040" y="1572768"/>
            <a:ext cx="3657600" cy="1005840"/>
          </a:xfrm>
          <a:prstGeom prst="rect">
            <a:avLst/>
          </a:prstGeom>
          <a:solidFill>
            <a:srgbClr val="111E38"/>
          </a:solidFill>
          <a:ln w="12700">
            <a:solidFill>
              <a:srgbClr val="4A90D9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7" name="Text 5"/>
          <p:cNvSpPr/>
          <p:nvPr/>
        </p:nvSpPr>
        <p:spPr>
          <a:xfrm>
            <a:off x="457200" y="1627632"/>
            <a:ext cx="3383280" cy="8686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r>
              <a:rPr lang="en-US" sz="1100" b="1" dirty="0">
                <a:solidFill>
                  <a:srgbClr val="D0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Prof. Boro </a:t>
            </a:r>
            <a:r>
              <a:rPr lang="en-US" sz="1100" b="1" dirty="0" err="1">
                <a:solidFill>
                  <a:srgbClr val="D0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Jakimovski</a:t>
            </a:r>
            <a:r>
              <a:rPr lang="en-US" sz="1100" b="1" dirty="0">
                <a:solidFill>
                  <a:srgbClr val="D0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
Prof. Anastas Mishev
</a:t>
            </a:r>
            <a:r>
              <a:rPr lang="en-US" sz="1100" dirty="0">
                <a:solidFill>
                  <a:srgbClr val="D0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Saints Cyril and Methodius University</a:t>
            </a:r>
            <a:endParaRPr lang="en-US" sz="1100" dirty="0"/>
          </a:p>
          <a:p>
            <a:pPr marL="0" indent="0">
              <a:buNone/>
            </a:pPr>
            <a:r>
              <a:rPr lang="en-US" sz="1100" dirty="0">
                <a:solidFill>
                  <a:srgbClr val="D0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Skopje, North Macedonia</a:t>
            </a:r>
            <a:endParaRPr lang="en-US" sz="1100" dirty="0"/>
          </a:p>
        </p:txBody>
      </p:sp>
      <p:sp>
        <p:nvSpPr>
          <p:cNvPr id="8" name="Shape 6"/>
          <p:cNvSpPr/>
          <p:nvPr/>
        </p:nvSpPr>
        <p:spPr>
          <a:xfrm>
            <a:off x="4206240" y="1572768"/>
            <a:ext cx="4617720" cy="1005840"/>
          </a:xfrm>
          <a:prstGeom prst="rect">
            <a:avLst/>
          </a:prstGeom>
          <a:solidFill>
            <a:srgbClr val="111E38"/>
          </a:solidFill>
          <a:ln w="12700">
            <a:solidFill>
              <a:srgbClr val="F5A623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9" name="Text 7"/>
          <p:cNvSpPr/>
          <p:nvPr/>
        </p:nvSpPr>
        <p:spPr>
          <a:xfrm>
            <a:off x="4343400" y="1627632"/>
            <a:ext cx="4343400" cy="8686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100" dirty="0">
                <a:solidFill>
                  <a:srgbClr val="D0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Funded by EC Horizon 2020 &amp; Horizon Europe</a:t>
            </a:r>
            <a:endParaRPr lang="en-US" sz="1100" dirty="0"/>
          </a:p>
          <a:p>
            <a:pPr marL="0" indent="0">
              <a:buNone/>
            </a:pPr>
            <a:r>
              <a:rPr lang="en-US" sz="1100" dirty="0">
                <a:solidFill>
                  <a:srgbClr val="D0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With gratitude to all EOSC project collaborators</a:t>
            </a:r>
            <a:endParaRPr lang="en-US" sz="1100" dirty="0"/>
          </a:p>
          <a:p>
            <a:pPr marL="0" indent="0">
              <a:buNone/>
            </a:pPr>
            <a:r>
              <a:rPr lang="en-US" sz="1100" dirty="0">
                <a:solidFill>
                  <a:srgbClr val="D0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and to the community Antun helped build</a:t>
            </a:r>
            <a:endParaRPr lang="en-US" sz="1100" dirty="0"/>
          </a:p>
        </p:txBody>
      </p:sp>
      <p:sp>
        <p:nvSpPr>
          <p:cNvPr id="10" name="Shape 8"/>
          <p:cNvSpPr/>
          <p:nvPr/>
        </p:nvSpPr>
        <p:spPr>
          <a:xfrm>
            <a:off x="320040" y="2743200"/>
            <a:ext cx="8503920" cy="1874520"/>
          </a:xfrm>
          <a:prstGeom prst="rect">
            <a:avLst/>
          </a:prstGeom>
          <a:solidFill>
            <a:srgbClr val="0E1A30"/>
          </a:solidFill>
          <a:ln w="12700">
            <a:solidFill>
              <a:srgbClr val="1E3060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1" name="Text 9"/>
          <p:cNvSpPr/>
          <p:nvPr/>
        </p:nvSpPr>
        <p:spPr>
          <a:xfrm>
            <a:off x="457200" y="2816352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4A90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References</a:t>
            </a:r>
            <a:endParaRPr lang="en-US" sz="1100" dirty="0"/>
          </a:p>
        </p:txBody>
      </p:sp>
      <p:sp>
        <p:nvSpPr>
          <p:cNvPr id="12" name="Text 10"/>
          <p:cNvSpPr/>
          <p:nvPr/>
        </p:nvSpPr>
        <p:spPr>
          <a:xfrm>
            <a:off x="457200" y="3127248"/>
            <a:ext cx="8229600" cy="14173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spcAft>
                <a:spcPts val="300"/>
              </a:spcAft>
              <a:buNone/>
            </a:pPr>
            <a:r>
              <a:rPr lang="en-US" sz="950" dirty="0">
                <a:solidFill>
                  <a:srgbClr val="8899B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[1] VI-SEEM: VRE for Regional Interdisciplinary Communities in SEE &amp; EM — H2020 GA 675121 — cordis.europa.eu/project/id/675121</a:t>
            </a:r>
            <a:endParaRPr lang="en-US" sz="950" dirty="0"/>
          </a:p>
          <a:p>
            <a:pPr marL="0" indent="0">
              <a:spcAft>
                <a:spcPts val="300"/>
              </a:spcAft>
              <a:buNone/>
            </a:pPr>
            <a:r>
              <a:rPr lang="en-US" sz="950" dirty="0">
                <a:solidFill>
                  <a:srgbClr val="8899B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[2] NI4OS-Europe: National Initiatives for Open Science in Europe — H2020 GA 857645 — cordis.europa.eu/project/id/857645</a:t>
            </a:r>
            <a:endParaRPr lang="en-US" sz="950" dirty="0"/>
          </a:p>
          <a:p>
            <a:pPr marL="0" indent="0">
              <a:spcAft>
                <a:spcPts val="300"/>
              </a:spcAft>
              <a:buNone/>
            </a:pPr>
            <a:r>
              <a:rPr lang="en-US" sz="950" dirty="0">
                <a:solidFill>
                  <a:srgbClr val="8899B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[3] EOSC Future: Integration of e-Infrastructures for Open Science — H2020 GA 101017536 — cordis.europa.eu/project/id/101017536</a:t>
            </a:r>
            <a:endParaRPr lang="en-US" sz="950" dirty="0"/>
          </a:p>
          <a:p>
            <a:pPr marL="0" indent="0">
              <a:spcAft>
                <a:spcPts val="300"/>
              </a:spcAft>
              <a:buNone/>
            </a:pPr>
            <a:r>
              <a:rPr lang="en-US" sz="950" dirty="0">
                <a:solidFill>
                  <a:srgbClr val="8899B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[4] Skills4EOSC: Training Ecosystem for Open and FAIR Science — HE GA 101058527 — cordis.europa.eu/project/id/101058527</a:t>
            </a:r>
            <a:endParaRPr lang="en-US" sz="9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4F6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0D1B3E"/>
          </a:solidFill>
          <a:ln w="12700">
            <a:solidFill>
              <a:srgbClr val="0D1B3E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3" name="Text 1"/>
          <p:cNvSpPr/>
          <p:nvPr/>
        </p:nvSpPr>
        <p:spPr>
          <a:xfrm>
            <a:off x="274320" y="0"/>
            <a:ext cx="8595360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Introduction — The Open Science Vision</a:t>
            </a:r>
            <a:endParaRPr lang="en-US" sz="2200" dirty="0"/>
          </a:p>
        </p:txBody>
      </p:sp>
      <p:sp>
        <p:nvSpPr>
          <p:cNvPr id="4" name="Shape 2"/>
          <p:cNvSpPr/>
          <p:nvPr/>
        </p:nvSpPr>
        <p:spPr>
          <a:xfrm>
            <a:off x="0" y="685800"/>
            <a:ext cx="1463040" cy="274320"/>
          </a:xfrm>
          <a:prstGeom prst="rect">
            <a:avLst/>
          </a:prstGeom>
          <a:solidFill>
            <a:srgbClr val="4A90D9"/>
          </a:solidFill>
          <a:ln w="12700">
            <a:solidFill>
              <a:srgbClr val="4A90D9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5" name="Text 3"/>
          <p:cNvSpPr/>
          <p:nvPr/>
        </p:nvSpPr>
        <p:spPr>
          <a:xfrm>
            <a:off x="0" y="685800"/>
            <a:ext cx="14630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INTRODUCTION</a:t>
            </a:r>
            <a:endParaRPr lang="en-US" sz="900" dirty="0"/>
          </a:p>
        </p:txBody>
      </p:sp>
      <p:sp>
        <p:nvSpPr>
          <p:cNvPr id="6" name="Shape 4"/>
          <p:cNvSpPr/>
          <p:nvPr/>
        </p:nvSpPr>
        <p:spPr>
          <a:xfrm>
            <a:off x="0" y="4846320"/>
            <a:ext cx="9144000" cy="297180"/>
          </a:xfrm>
          <a:prstGeom prst="rect">
            <a:avLst/>
          </a:prstGeom>
          <a:solidFill>
            <a:srgbClr val="0D1B3E"/>
          </a:solidFill>
          <a:ln w="12700">
            <a:solidFill>
              <a:srgbClr val="0D1B3E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7" name="Text 5"/>
          <p:cNvSpPr/>
          <p:nvPr/>
        </p:nvSpPr>
        <p:spPr>
          <a:xfrm>
            <a:off x="274320" y="4846320"/>
            <a:ext cx="8595360" cy="2971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D0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EOSC: Enabling Open and Collaborative Research  |  In memory of Antun Balaž  |  June 2026</a:t>
            </a:r>
            <a:endParaRPr lang="en-US" sz="900" dirty="0"/>
          </a:p>
        </p:txBody>
      </p:sp>
      <p:sp>
        <p:nvSpPr>
          <p:cNvPr id="8" name="Shape 6"/>
          <p:cNvSpPr/>
          <p:nvPr/>
        </p:nvSpPr>
        <p:spPr>
          <a:xfrm>
            <a:off x="320040" y="1097280"/>
            <a:ext cx="2743200" cy="3383280"/>
          </a:xfrm>
          <a:prstGeom prst="rect">
            <a:avLst/>
          </a:prstGeom>
          <a:solidFill>
            <a:srgbClr val="FFFFFF"/>
          </a:solidFill>
          <a:ln w="25400">
            <a:solidFill>
              <a:srgbClr val="4A90D9"/>
            </a:solidFill>
            <a:prstDash val="solid"/>
          </a:ln>
          <a:effectLst>
            <a:outerShdw blurRad="101600" dist="381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9" name="Shape 7"/>
          <p:cNvSpPr/>
          <p:nvPr/>
        </p:nvSpPr>
        <p:spPr>
          <a:xfrm>
            <a:off x="320040" y="1097280"/>
            <a:ext cx="2743200" cy="457200"/>
          </a:xfrm>
          <a:prstGeom prst="rect">
            <a:avLst/>
          </a:prstGeom>
          <a:solidFill>
            <a:srgbClr val="4A90D9"/>
          </a:solidFill>
          <a:ln w="12700">
            <a:solidFill>
              <a:srgbClr val="4A90D9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0" name="Text 8"/>
          <p:cNvSpPr/>
          <p:nvPr/>
        </p:nvSpPr>
        <p:spPr>
          <a:xfrm>
            <a:off x="320040" y="1097280"/>
            <a:ext cx="2743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🔓  Open Science</a:t>
            </a:r>
            <a:endParaRPr lang="en-US" sz="1300" dirty="0"/>
          </a:p>
        </p:txBody>
      </p:sp>
      <p:sp>
        <p:nvSpPr>
          <p:cNvPr id="11" name="Text 9"/>
          <p:cNvSpPr/>
          <p:nvPr/>
        </p:nvSpPr>
        <p:spPr>
          <a:xfrm>
            <a:off x="457200" y="1645920"/>
            <a:ext cx="2468880" cy="2651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2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Free flow of knowledge, data and publications across borders and disciplines — from individual labs to pan-European infrastructure.</a:t>
            </a:r>
            <a:endParaRPr lang="en-US" sz="1200" dirty="0"/>
          </a:p>
        </p:txBody>
      </p:sp>
      <p:sp>
        <p:nvSpPr>
          <p:cNvPr id="12" name="Shape 10"/>
          <p:cNvSpPr/>
          <p:nvPr/>
        </p:nvSpPr>
        <p:spPr>
          <a:xfrm>
            <a:off x="3246120" y="1097280"/>
            <a:ext cx="2743200" cy="3383280"/>
          </a:xfrm>
          <a:prstGeom prst="rect">
            <a:avLst/>
          </a:prstGeom>
          <a:solidFill>
            <a:srgbClr val="FFFFFF"/>
          </a:solidFill>
          <a:ln w="25400">
            <a:solidFill>
              <a:srgbClr val="00897B"/>
            </a:solidFill>
            <a:prstDash val="solid"/>
          </a:ln>
          <a:effectLst>
            <a:outerShdw blurRad="101600" dist="381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3" name="Shape 11"/>
          <p:cNvSpPr/>
          <p:nvPr/>
        </p:nvSpPr>
        <p:spPr>
          <a:xfrm>
            <a:off x="3246120" y="1097280"/>
            <a:ext cx="2743200" cy="457200"/>
          </a:xfrm>
          <a:prstGeom prst="rect">
            <a:avLst/>
          </a:prstGeom>
          <a:solidFill>
            <a:srgbClr val="00897B"/>
          </a:solidFill>
          <a:ln w="12700">
            <a:solidFill>
              <a:srgbClr val="00897B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4" name="Text 12"/>
          <p:cNvSpPr/>
          <p:nvPr/>
        </p:nvSpPr>
        <p:spPr>
          <a:xfrm>
            <a:off x="3246120" y="1097280"/>
            <a:ext cx="2743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🌐  European Policy</a:t>
            </a:r>
            <a:endParaRPr lang="en-US" sz="1300" dirty="0"/>
          </a:p>
        </p:txBody>
      </p:sp>
      <p:sp>
        <p:nvSpPr>
          <p:cNvPr id="15" name="Text 13"/>
          <p:cNvSpPr/>
          <p:nvPr/>
        </p:nvSpPr>
        <p:spPr>
          <a:xfrm>
            <a:off x="3383280" y="1645920"/>
            <a:ext cx="2468880" cy="2651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2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EC Horizon 2020 &amp; Horizon Europe mandates FAIR data and open access. EOSC is the flagship instrument for this transformation.</a:t>
            </a:r>
            <a:endParaRPr lang="en-US" sz="1200" dirty="0"/>
          </a:p>
        </p:txBody>
      </p:sp>
      <p:sp>
        <p:nvSpPr>
          <p:cNvPr id="16" name="Shape 14"/>
          <p:cNvSpPr/>
          <p:nvPr/>
        </p:nvSpPr>
        <p:spPr>
          <a:xfrm>
            <a:off x="6172200" y="1097280"/>
            <a:ext cx="2743200" cy="3383280"/>
          </a:xfrm>
          <a:prstGeom prst="rect">
            <a:avLst/>
          </a:prstGeom>
          <a:solidFill>
            <a:srgbClr val="FFFFFF"/>
          </a:solidFill>
          <a:ln w="25400">
            <a:solidFill>
              <a:srgbClr val="F5A623"/>
            </a:solidFill>
            <a:prstDash val="solid"/>
          </a:ln>
          <a:effectLst>
            <a:outerShdw blurRad="101600" dist="381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7" name="Shape 15"/>
          <p:cNvSpPr/>
          <p:nvPr/>
        </p:nvSpPr>
        <p:spPr>
          <a:xfrm>
            <a:off x="6172200" y="1097280"/>
            <a:ext cx="2743200" cy="457200"/>
          </a:xfrm>
          <a:prstGeom prst="rect">
            <a:avLst/>
          </a:prstGeom>
          <a:solidFill>
            <a:srgbClr val="F5A623"/>
          </a:solidFill>
          <a:ln w="12700">
            <a:solidFill>
              <a:srgbClr val="F5A623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8" name="Text 16"/>
          <p:cNvSpPr/>
          <p:nvPr/>
        </p:nvSpPr>
        <p:spPr>
          <a:xfrm>
            <a:off x="6172200" y="1097280"/>
            <a:ext cx="2743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🤝  The SEE Challenge</a:t>
            </a:r>
            <a:endParaRPr lang="en-US" sz="1300" dirty="0"/>
          </a:p>
        </p:txBody>
      </p:sp>
      <p:sp>
        <p:nvSpPr>
          <p:cNvPr id="19" name="Text 17"/>
          <p:cNvSpPr/>
          <p:nvPr/>
        </p:nvSpPr>
        <p:spPr>
          <a:xfrm>
            <a:off x="6309360" y="1645920"/>
            <a:ext cx="2468880" cy="2651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2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Bridging the digital divide: connecting South-East Europe to the mainstream European research data infrastructure.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4F6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0D1B3E"/>
          </a:solidFill>
          <a:ln w="12700">
            <a:solidFill>
              <a:srgbClr val="0D1B3E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3" name="Text 1"/>
          <p:cNvSpPr/>
          <p:nvPr/>
        </p:nvSpPr>
        <p:spPr>
          <a:xfrm>
            <a:off x="274320" y="0"/>
            <a:ext cx="8595360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Regional Landscape — Where We Started</a:t>
            </a:r>
            <a:endParaRPr lang="en-US" sz="2200" dirty="0"/>
          </a:p>
        </p:txBody>
      </p:sp>
      <p:sp>
        <p:nvSpPr>
          <p:cNvPr id="4" name="Shape 2"/>
          <p:cNvSpPr/>
          <p:nvPr/>
        </p:nvSpPr>
        <p:spPr>
          <a:xfrm>
            <a:off x="0" y="685800"/>
            <a:ext cx="1463040" cy="274320"/>
          </a:xfrm>
          <a:prstGeom prst="rect">
            <a:avLst/>
          </a:prstGeom>
          <a:solidFill>
            <a:srgbClr val="4A90D9"/>
          </a:solidFill>
          <a:ln w="12700">
            <a:solidFill>
              <a:srgbClr val="4A90D9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5" name="Text 3"/>
          <p:cNvSpPr/>
          <p:nvPr/>
        </p:nvSpPr>
        <p:spPr>
          <a:xfrm>
            <a:off x="0" y="685800"/>
            <a:ext cx="14630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INTRODUCTION</a:t>
            </a:r>
            <a:endParaRPr lang="en-US" sz="900" dirty="0"/>
          </a:p>
        </p:txBody>
      </p:sp>
      <p:sp>
        <p:nvSpPr>
          <p:cNvPr id="6" name="Shape 4"/>
          <p:cNvSpPr/>
          <p:nvPr/>
        </p:nvSpPr>
        <p:spPr>
          <a:xfrm>
            <a:off x="0" y="4846320"/>
            <a:ext cx="9144000" cy="297180"/>
          </a:xfrm>
          <a:prstGeom prst="rect">
            <a:avLst/>
          </a:prstGeom>
          <a:solidFill>
            <a:srgbClr val="0D1B3E"/>
          </a:solidFill>
          <a:ln w="12700">
            <a:solidFill>
              <a:srgbClr val="0D1B3E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7" name="Text 5"/>
          <p:cNvSpPr/>
          <p:nvPr/>
        </p:nvSpPr>
        <p:spPr>
          <a:xfrm>
            <a:off x="274320" y="4846320"/>
            <a:ext cx="8595360" cy="2971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D0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EOSC: Enabling Open and Collaborative Research  |  In memory of Antun Balaž  |  June 2026</a:t>
            </a:r>
            <a:endParaRPr lang="en-US" sz="900" dirty="0"/>
          </a:p>
        </p:txBody>
      </p:sp>
      <p:sp>
        <p:nvSpPr>
          <p:cNvPr id="8" name="Shape 6"/>
          <p:cNvSpPr/>
          <p:nvPr/>
        </p:nvSpPr>
        <p:spPr>
          <a:xfrm>
            <a:off x="320040" y="1005840"/>
            <a:ext cx="3931920" cy="3657600"/>
          </a:xfrm>
          <a:prstGeom prst="rect">
            <a:avLst/>
          </a:prstGeom>
          <a:solidFill>
            <a:srgbClr val="FFFFFF"/>
          </a:solidFill>
          <a:ln w="12700">
            <a:solidFill>
              <a:srgbClr val="D0D8E8"/>
            </a:solidFill>
            <a:prstDash val="solid"/>
          </a:ln>
          <a:effectLst>
            <a:outerShdw blurRad="762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9" name="Shape 7"/>
          <p:cNvSpPr/>
          <p:nvPr/>
        </p:nvSpPr>
        <p:spPr>
          <a:xfrm>
            <a:off x="320040" y="1005840"/>
            <a:ext cx="3931920" cy="384048"/>
          </a:xfrm>
          <a:prstGeom prst="rect">
            <a:avLst/>
          </a:prstGeom>
          <a:solidFill>
            <a:srgbClr val="1A3068"/>
          </a:solidFill>
          <a:ln w="12700">
            <a:solidFill>
              <a:srgbClr val="1A3068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0" name="Text 8"/>
          <p:cNvSpPr/>
          <p:nvPr/>
        </p:nvSpPr>
        <p:spPr>
          <a:xfrm>
            <a:off x="320040" y="1005840"/>
            <a:ext cx="393192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Challenges before 2015</a:t>
            </a:r>
            <a:endParaRPr lang="en-US" sz="1300" dirty="0"/>
          </a:p>
        </p:txBody>
      </p:sp>
      <p:sp>
        <p:nvSpPr>
          <p:cNvPr id="11" name="Text 9"/>
          <p:cNvSpPr/>
          <p:nvPr/>
        </p:nvSpPr>
        <p:spPr>
          <a:xfrm>
            <a:off x="502920" y="1463040"/>
            <a:ext cx="3566160" cy="30175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15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Fragmented national e-infrastructures with no regional integration</a:t>
            </a:r>
            <a:endParaRPr lang="en-US" sz="115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15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Limited HPC access for SEE researchers</a:t>
            </a:r>
            <a:endParaRPr lang="en-US" sz="115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15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 common VRE or shared data services</a:t>
            </a:r>
            <a:endParaRPr lang="en-US" sz="115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15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Brain drain — top talent lacking local infrastructure</a:t>
            </a:r>
            <a:endParaRPr lang="en-US" sz="115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15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Weak alignment with Western European research practices</a:t>
            </a:r>
            <a:endParaRPr lang="en-US" sz="115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15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Growing gap vs. EU mainstream in open science readiness</a:t>
            </a:r>
            <a:endParaRPr lang="en-US" sz="1150" dirty="0"/>
          </a:p>
        </p:txBody>
      </p:sp>
      <p:sp>
        <p:nvSpPr>
          <p:cNvPr id="12" name="Shape 10"/>
          <p:cNvSpPr/>
          <p:nvPr/>
        </p:nvSpPr>
        <p:spPr>
          <a:xfrm>
            <a:off x="4572000" y="1005840"/>
            <a:ext cx="4251960" cy="3657600"/>
          </a:xfrm>
          <a:prstGeom prst="rect">
            <a:avLst/>
          </a:prstGeom>
          <a:solidFill>
            <a:srgbClr val="FFFFFF"/>
          </a:solidFill>
          <a:ln w="12700">
            <a:solidFill>
              <a:srgbClr val="D0D8E8"/>
            </a:solidFill>
            <a:prstDash val="solid"/>
          </a:ln>
          <a:effectLst>
            <a:outerShdw blurRad="762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3" name="Shape 11"/>
          <p:cNvSpPr/>
          <p:nvPr/>
        </p:nvSpPr>
        <p:spPr>
          <a:xfrm>
            <a:off x="4572000" y="1005840"/>
            <a:ext cx="4251960" cy="384048"/>
          </a:xfrm>
          <a:prstGeom prst="rect">
            <a:avLst/>
          </a:prstGeom>
          <a:solidFill>
            <a:srgbClr val="4A90D9"/>
          </a:solidFill>
          <a:ln w="12700">
            <a:solidFill>
              <a:srgbClr val="4A90D9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4" name="Text 12"/>
          <p:cNvSpPr/>
          <p:nvPr/>
        </p:nvSpPr>
        <p:spPr>
          <a:xfrm>
            <a:off x="4572000" y="1005840"/>
            <a:ext cx="425196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Project Journey</a:t>
            </a:r>
            <a:endParaRPr lang="en-US" sz="1300" dirty="0"/>
          </a:p>
        </p:txBody>
      </p:sp>
      <p:sp>
        <p:nvSpPr>
          <p:cNvPr id="15" name="Shape 13"/>
          <p:cNvSpPr/>
          <p:nvPr/>
        </p:nvSpPr>
        <p:spPr>
          <a:xfrm>
            <a:off x="4800600" y="1554480"/>
            <a:ext cx="274320" cy="274320"/>
          </a:xfrm>
          <a:prstGeom prst="ellipse">
            <a:avLst/>
          </a:prstGeom>
          <a:solidFill>
            <a:srgbClr val="1565C0"/>
          </a:solidFill>
          <a:ln w="12700">
            <a:solidFill>
              <a:srgbClr val="1565C0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6" name="Shape 14"/>
          <p:cNvSpPr/>
          <p:nvPr/>
        </p:nvSpPr>
        <p:spPr>
          <a:xfrm>
            <a:off x="4937760" y="1828800"/>
            <a:ext cx="0" cy="320040"/>
          </a:xfrm>
          <a:prstGeom prst="line">
            <a:avLst/>
          </a:prstGeom>
          <a:noFill/>
          <a:ln w="25400">
            <a:solidFill>
              <a:srgbClr val="D0D8E8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7" name="Text 15"/>
          <p:cNvSpPr/>
          <p:nvPr/>
        </p:nvSpPr>
        <p:spPr>
          <a:xfrm>
            <a:off x="5166360" y="1508760"/>
            <a:ext cx="9601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1565C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2015–18</a:t>
            </a:r>
            <a:endParaRPr lang="en-US" sz="1000" dirty="0"/>
          </a:p>
        </p:txBody>
      </p:sp>
      <p:sp>
        <p:nvSpPr>
          <p:cNvPr id="18" name="Text 16"/>
          <p:cNvSpPr/>
          <p:nvPr/>
        </p:nvSpPr>
        <p:spPr>
          <a:xfrm>
            <a:off x="6172200" y="1508760"/>
            <a:ext cx="246888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VI-SEEM</a:t>
            </a:r>
            <a:endParaRPr lang="en-US" sz="1100" dirty="0"/>
          </a:p>
        </p:txBody>
      </p:sp>
      <p:sp>
        <p:nvSpPr>
          <p:cNvPr id="19" name="Shape 17"/>
          <p:cNvSpPr/>
          <p:nvPr/>
        </p:nvSpPr>
        <p:spPr>
          <a:xfrm>
            <a:off x="4800600" y="2176272"/>
            <a:ext cx="274320" cy="274320"/>
          </a:xfrm>
          <a:prstGeom prst="ellipse">
            <a:avLst/>
          </a:prstGeom>
          <a:solidFill>
            <a:srgbClr val="003DA5"/>
          </a:solidFill>
          <a:ln w="12700">
            <a:solidFill>
              <a:srgbClr val="003DA5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0" name="Shape 18"/>
          <p:cNvSpPr/>
          <p:nvPr/>
        </p:nvSpPr>
        <p:spPr>
          <a:xfrm>
            <a:off x="4937760" y="2450592"/>
            <a:ext cx="0" cy="320040"/>
          </a:xfrm>
          <a:prstGeom prst="line">
            <a:avLst/>
          </a:prstGeom>
          <a:noFill/>
          <a:ln w="25400">
            <a:solidFill>
              <a:srgbClr val="D0D8E8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1" name="Text 19"/>
          <p:cNvSpPr/>
          <p:nvPr/>
        </p:nvSpPr>
        <p:spPr>
          <a:xfrm>
            <a:off x="5166360" y="2130552"/>
            <a:ext cx="9601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003DA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2019–22</a:t>
            </a:r>
            <a:endParaRPr lang="en-US" sz="1000" dirty="0"/>
          </a:p>
        </p:txBody>
      </p:sp>
      <p:sp>
        <p:nvSpPr>
          <p:cNvPr id="22" name="Text 20"/>
          <p:cNvSpPr/>
          <p:nvPr/>
        </p:nvSpPr>
        <p:spPr>
          <a:xfrm>
            <a:off x="6172200" y="2130552"/>
            <a:ext cx="246888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NI4OS-Europe</a:t>
            </a:r>
            <a:endParaRPr lang="en-US" sz="1100" dirty="0"/>
          </a:p>
        </p:txBody>
      </p:sp>
      <p:sp>
        <p:nvSpPr>
          <p:cNvPr id="23" name="Shape 21"/>
          <p:cNvSpPr/>
          <p:nvPr/>
        </p:nvSpPr>
        <p:spPr>
          <a:xfrm>
            <a:off x="4800600" y="2798064"/>
            <a:ext cx="274320" cy="274320"/>
          </a:xfrm>
          <a:prstGeom prst="ellipse">
            <a:avLst/>
          </a:prstGeom>
          <a:solidFill>
            <a:srgbClr val="004B87"/>
          </a:solidFill>
          <a:ln w="12700">
            <a:solidFill>
              <a:srgbClr val="004B87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4" name="Shape 22"/>
          <p:cNvSpPr/>
          <p:nvPr/>
        </p:nvSpPr>
        <p:spPr>
          <a:xfrm>
            <a:off x="4937760" y="3072384"/>
            <a:ext cx="0" cy="320040"/>
          </a:xfrm>
          <a:prstGeom prst="line">
            <a:avLst/>
          </a:prstGeom>
          <a:noFill/>
          <a:ln w="25400">
            <a:solidFill>
              <a:srgbClr val="D0D8E8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5" name="Text 23"/>
          <p:cNvSpPr/>
          <p:nvPr/>
        </p:nvSpPr>
        <p:spPr>
          <a:xfrm>
            <a:off x="5166360" y="2752344"/>
            <a:ext cx="9601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004B8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2021–23</a:t>
            </a:r>
            <a:endParaRPr lang="en-US" sz="1000" dirty="0"/>
          </a:p>
        </p:txBody>
      </p:sp>
      <p:sp>
        <p:nvSpPr>
          <p:cNvPr id="26" name="Text 24"/>
          <p:cNvSpPr/>
          <p:nvPr/>
        </p:nvSpPr>
        <p:spPr>
          <a:xfrm>
            <a:off x="6172200" y="2752344"/>
            <a:ext cx="246888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EOSC Future</a:t>
            </a:r>
            <a:endParaRPr lang="en-US" sz="1100" dirty="0"/>
          </a:p>
        </p:txBody>
      </p:sp>
      <p:sp>
        <p:nvSpPr>
          <p:cNvPr id="28" name="Shape 26"/>
          <p:cNvSpPr/>
          <p:nvPr/>
        </p:nvSpPr>
        <p:spPr>
          <a:xfrm>
            <a:off x="4937760" y="3694176"/>
            <a:ext cx="0" cy="320040"/>
          </a:xfrm>
          <a:prstGeom prst="line">
            <a:avLst/>
          </a:prstGeom>
          <a:noFill/>
          <a:ln w="25400">
            <a:solidFill>
              <a:srgbClr val="D0D8E8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8CCAE98-5814-0324-831B-35D4793B7F56}"/>
              </a:ext>
            </a:extLst>
          </p:cNvPr>
          <p:cNvGrpSpPr/>
          <p:nvPr/>
        </p:nvGrpSpPr>
        <p:grpSpPr>
          <a:xfrm>
            <a:off x="4823459" y="3991431"/>
            <a:ext cx="1325880" cy="365760"/>
            <a:chOff x="4800600" y="3374136"/>
            <a:chExt cx="1325880" cy="365760"/>
          </a:xfrm>
        </p:grpSpPr>
        <p:sp>
          <p:nvSpPr>
            <p:cNvPr id="27" name="Shape 25"/>
            <p:cNvSpPr/>
            <p:nvPr/>
          </p:nvSpPr>
          <p:spPr>
            <a:xfrm>
              <a:off x="4800600" y="3419856"/>
              <a:ext cx="274320" cy="274320"/>
            </a:xfrm>
            <a:prstGeom prst="ellipse">
              <a:avLst/>
            </a:prstGeom>
            <a:solidFill>
              <a:srgbClr val="2E7D32"/>
            </a:solidFill>
            <a:ln w="12700">
              <a:solidFill>
                <a:srgbClr val="2E7D32"/>
              </a:solidFill>
              <a:prstDash val="solid"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9" name="Text 27"/>
            <p:cNvSpPr/>
            <p:nvPr/>
          </p:nvSpPr>
          <p:spPr>
            <a:xfrm>
              <a:off x="5166360" y="3374136"/>
              <a:ext cx="960120" cy="365760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sz="1000" b="1" dirty="0">
                  <a:solidFill>
                    <a:srgbClr val="2E7D32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2023–26</a:t>
              </a:r>
              <a:endParaRPr lang="en-US" sz="1000" dirty="0"/>
            </a:p>
          </p:txBody>
        </p:sp>
      </p:grpSp>
      <p:sp>
        <p:nvSpPr>
          <p:cNvPr id="30" name="Text 28"/>
          <p:cNvSpPr/>
          <p:nvPr/>
        </p:nvSpPr>
        <p:spPr>
          <a:xfrm>
            <a:off x="6133974" y="3983936"/>
            <a:ext cx="246888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EOSC Beyond</a:t>
            </a:r>
            <a:endParaRPr lang="en-US" sz="1100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B51CCBC-53C5-BE98-6CE3-92C63C9A2CBE}"/>
              </a:ext>
            </a:extLst>
          </p:cNvPr>
          <p:cNvGrpSpPr/>
          <p:nvPr/>
        </p:nvGrpSpPr>
        <p:grpSpPr>
          <a:xfrm>
            <a:off x="4800600" y="3365142"/>
            <a:ext cx="1325880" cy="365760"/>
            <a:chOff x="4800600" y="3995928"/>
            <a:chExt cx="1325880" cy="365760"/>
          </a:xfrm>
        </p:grpSpPr>
        <p:sp>
          <p:nvSpPr>
            <p:cNvPr id="31" name="Shape 29"/>
            <p:cNvSpPr/>
            <p:nvPr/>
          </p:nvSpPr>
          <p:spPr>
            <a:xfrm>
              <a:off x="4800600" y="4041648"/>
              <a:ext cx="274320" cy="274320"/>
            </a:xfrm>
            <a:prstGeom prst="ellipse">
              <a:avLst/>
            </a:prstGeom>
            <a:solidFill>
              <a:srgbClr val="512DA8"/>
            </a:solidFill>
            <a:ln w="12700">
              <a:solidFill>
                <a:srgbClr val="512DA8"/>
              </a:solidFill>
              <a:prstDash val="soli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Text 30"/>
            <p:cNvSpPr/>
            <p:nvPr/>
          </p:nvSpPr>
          <p:spPr>
            <a:xfrm>
              <a:off x="5166360" y="3995928"/>
              <a:ext cx="960120" cy="365760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sz="1000" b="1" dirty="0">
                  <a:solidFill>
                    <a:srgbClr val="512DA8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2022–25</a:t>
              </a:r>
              <a:endParaRPr lang="en-US" sz="1000" dirty="0"/>
            </a:p>
          </p:txBody>
        </p:sp>
      </p:grpSp>
      <p:sp>
        <p:nvSpPr>
          <p:cNvPr id="33" name="Text 31"/>
          <p:cNvSpPr/>
          <p:nvPr/>
        </p:nvSpPr>
        <p:spPr>
          <a:xfrm>
            <a:off x="6126479" y="3351351"/>
            <a:ext cx="246888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Skills4EOSC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AF2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960120"/>
          </a:xfrm>
          <a:prstGeom prst="rect">
            <a:avLst/>
          </a:prstGeom>
          <a:solidFill>
            <a:srgbClr val="1565C0"/>
          </a:solidFill>
          <a:ln w="12700">
            <a:solidFill>
              <a:srgbClr val="1565C0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411480" cy="960120"/>
          </a:xfrm>
          <a:prstGeom prst="rect">
            <a:avLst/>
          </a:prstGeom>
          <a:solidFill>
            <a:srgbClr val="00897B"/>
          </a:solidFill>
          <a:ln w="12700">
            <a:solidFill>
              <a:srgbClr val="00897B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4" name="Text 2"/>
          <p:cNvSpPr/>
          <p:nvPr/>
        </p:nvSpPr>
        <p:spPr>
          <a:xfrm>
            <a:off x="548640" y="0"/>
            <a:ext cx="3200400" cy="9601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200" b="1" kern="0" spc="4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VI-SEEM</a:t>
            </a:r>
            <a:endParaRPr lang="en-US" sz="3200" dirty="0"/>
          </a:p>
        </p:txBody>
      </p:sp>
      <p:sp>
        <p:nvSpPr>
          <p:cNvPr id="5" name="Text 3"/>
          <p:cNvSpPr/>
          <p:nvPr/>
        </p:nvSpPr>
        <p:spPr>
          <a:xfrm>
            <a:off x="3032355" y="0"/>
            <a:ext cx="5212080" cy="9601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i="1" dirty="0">
                <a:solidFill>
                  <a:srgbClr val="B3CFF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VRE for Regional Interdisciplinary Communities in SEE &amp; Eastern Mediterranean</a:t>
            </a:r>
            <a:endParaRPr lang="en-US" sz="1100" dirty="0"/>
          </a:p>
        </p:txBody>
      </p:sp>
      <p:sp>
        <p:nvSpPr>
          <p:cNvPr id="6" name="Shape 4"/>
          <p:cNvSpPr/>
          <p:nvPr/>
        </p:nvSpPr>
        <p:spPr>
          <a:xfrm>
            <a:off x="0" y="4846320"/>
            <a:ext cx="9144000" cy="297180"/>
          </a:xfrm>
          <a:prstGeom prst="rect">
            <a:avLst/>
          </a:prstGeom>
          <a:solidFill>
            <a:srgbClr val="0D1B3E"/>
          </a:solidFill>
          <a:ln w="12700">
            <a:solidFill>
              <a:srgbClr val="0D1B3E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7" name="Text 5"/>
          <p:cNvSpPr/>
          <p:nvPr/>
        </p:nvSpPr>
        <p:spPr>
          <a:xfrm>
            <a:off x="274320" y="4846320"/>
            <a:ext cx="8595360" cy="2971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D0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EOSC: Enabling Open and Collaborative Research  |  In memory of Antun Balaž  |  June 2026</a:t>
            </a:r>
            <a:endParaRPr lang="en-US" sz="900" dirty="0"/>
          </a:p>
        </p:txBody>
      </p:sp>
      <p:sp>
        <p:nvSpPr>
          <p:cNvPr id="8" name="Shape 6"/>
          <p:cNvSpPr/>
          <p:nvPr/>
        </p:nvSpPr>
        <p:spPr>
          <a:xfrm>
            <a:off x="274320" y="1051560"/>
            <a:ext cx="1920240" cy="685800"/>
          </a:xfrm>
          <a:prstGeom prst="rect">
            <a:avLst/>
          </a:prstGeom>
          <a:solidFill>
            <a:srgbClr val="00897B"/>
          </a:solidFill>
          <a:ln w="12700">
            <a:solidFill>
              <a:srgbClr val="00897B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9" name="Text 7"/>
          <p:cNvSpPr/>
          <p:nvPr/>
        </p:nvSpPr>
        <p:spPr>
          <a:xfrm>
            <a:off x="274320" y="1051560"/>
            <a:ext cx="192024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16</a:t>
            </a:r>
            <a:endParaRPr lang="en-US" sz="1800" dirty="0"/>
          </a:p>
        </p:txBody>
      </p:sp>
      <p:sp>
        <p:nvSpPr>
          <p:cNvPr id="10" name="Text 8"/>
          <p:cNvSpPr/>
          <p:nvPr/>
        </p:nvSpPr>
        <p:spPr>
          <a:xfrm>
            <a:off x="274320" y="1435608"/>
            <a:ext cx="1920240" cy="3017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D0EEF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Partners</a:t>
            </a:r>
            <a:endParaRPr lang="en-US" sz="900" dirty="0"/>
          </a:p>
        </p:txBody>
      </p:sp>
      <p:sp>
        <p:nvSpPr>
          <p:cNvPr id="11" name="Shape 9"/>
          <p:cNvSpPr/>
          <p:nvPr/>
        </p:nvSpPr>
        <p:spPr>
          <a:xfrm>
            <a:off x="2450592" y="1051560"/>
            <a:ext cx="1920240" cy="685800"/>
          </a:xfrm>
          <a:prstGeom prst="rect">
            <a:avLst/>
          </a:prstGeom>
          <a:solidFill>
            <a:srgbClr val="00897B"/>
          </a:solidFill>
          <a:ln w="12700">
            <a:solidFill>
              <a:srgbClr val="00897B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2" name="Text 10"/>
          <p:cNvSpPr/>
          <p:nvPr/>
        </p:nvSpPr>
        <p:spPr>
          <a:xfrm>
            <a:off x="2450592" y="1051560"/>
            <a:ext cx="192024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1800" dirty="0"/>
          </a:p>
        </p:txBody>
      </p:sp>
      <p:sp>
        <p:nvSpPr>
          <p:cNvPr id="13" name="Text 11"/>
          <p:cNvSpPr/>
          <p:nvPr/>
        </p:nvSpPr>
        <p:spPr>
          <a:xfrm>
            <a:off x="2450592" y="1435608"/>
            <a:ext cx="1920240" cy="3017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D0EEF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Focus</a:t>
            </a:r>
            <a:endParaRPr lang="en-US" sz="900" dirty="0"/>
          </a:p>
          <a:p>
            <a:pPr marL="0" indent="0" algn="ctr">
              <a:buNone/>
            </a:pPr>
            <a:r>
              <a:rPr lang="en-US" sz="900" dirty="0">
                <a:solidFill>
                  <a:srgbClr val="D0EEF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Communities</a:t>
            </a:r>
            <a:endParaRPr lang="en-US" sz="900" dirty="0"/>
          </a:p>
        </p:txBody>
      </p:sp>
      <p:sp>
        <p:nvSpPr>
          <p:cNvPr id="14" name="Shape 12"/>
          <p:cNvSpPr/>
          <p:nvPr/>
        </p:nvSpPr>
        <p:spPr>
          <a:xfrm>
            <a:off x="4626864" y="1051560"/>
            <a:ext cx="1920240" cy="685800"/>
          </a:xfrm>
          <a:prstGeom prst="rect">
            <a:avLst/>
          </a:prstGeom>
          <a:solidFill>
            <a:srgbClr val="00897B"/>
          </a:solidFill>
          <a:ln w="12700">
            <a:solidFill>
              <a:srgbClr val="00897B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5" name="Text 13"/>
          <p:cNvSpPr/>
          <p:nvPr/>
        </p:nvSpPr>
        <p:spPr>
          <a:xfrm>
            <a:off x="4626864" y="1051560"/>
            <a:ext cx="192024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H2020</a:t>
            </a:r>
            <a:endParaRPr lang="en-US" sz="1800" dirty="0"/>
          </a:p>
        </p:txBody>
      </p:sp>
      <p:sp>
        <p:nvSpPr>
          <p:cNvPr id="16" name="Text 14"/>
          <p:cNvSpPr/>
          <p:nvPr/>
        </p:nvSpPr>
        <p:spPr>
          <a:xfrm>
            <a:off x="4626864" y="1435608"/>
            <a:ext cx="1920240" cy="3017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D0EEF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GA 675121</a:t>
            </a:r>
            <a:endParaRPr lang="en-US" sz="900" dirty="0"/>
          </a:p>
        </p:txBody>
      </p:sp>
      <p:sp>
        <p:nvSpPr>
          <p:cNvPr id="17" name="Shape 15"/>
          <p:cNvSpPr/>
          <p:nvPr/>
        </p:nvSpPr>
        <p:spPr>
          <a:xfrm>
            <a:off x="6803136" y="1051560"/>
            <a:ext cx="1920240" cy="685800"/>
          </a:xfrm>
          <a:prstGeom prst="rect">
            <a:avLst/>
          </a:prstGeom>
          <a:solidFill>
            <a:srgbClr val="00897B"/>
          </a:solidFill>
          <a:ln w="12700">
            <a:solidFill>
              <a:srgbClr val="00897B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8" name="Text 16"/>
          <p:cNvSpPr/>
          <p:nvPr/>
        </p:nvSpPr>
        <p:spPr>
          <a:xfrm>
            <a:off x="6803136" y="1051560"/>
            <a:ext cx="192024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2015–18</a:t>
            </a:r>
            <a:endParaRPr lang="en-US" sz="1800" dirty="0"/>
          </a:p>
        </p:txBody>
      </p:sp>
      <p:sp>
        <p:nvSpPr>
          <p:cNvPr id="19" name="Text 17"/>
          <p:cNvSpPr/>
          <p:nvPr/>
        </p:nvSpPr>
        <p:spPr>
          <a:xfrm>
            <a:off x="6803136" y="1435608"/>
            <a:ext cx="1920240" cy="3017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D0EEF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Duration</a:t>
            </a:r>
            <a:endParaRPr lang="en-US" sz="900" dirty="0"/>
          </a:p>
        </p:txBody>
      </p:sp>
      <p:sp>
        <p:nvSpPr>
          <p:cNvPr id="20" name="Shape 18"/>
          <p:cNvSpPr/>
          <p:nvPr/>
        </p:nvSpPr>
        <p:spPr>
          <a:xfrm>
            <a:off x="274320" y="1874520"/>
            <a:ext cx="4114800" cy="2743200"/>
          </a:xfrm>
          <a:prstGeom prst="rect">
            <a:avLst/>
          </a:prstGeom>
          <a:solidFill>
            <a:srgbClr val="FFFFFF"/>
          </a:solidFill>
          <a:ln w="12700">
            <a:solidFill>
              <a:srgbClr val="C5D8F0"/>
            </a:solidFill>
            <a:prstDash val="solid"/>
          </a:ln>
          <a:effectLst>
            <a:outerShdw blurRad="762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21" name="Text 19"/>
          <p:cNvSpPr/>
          <p:nvPr/>
        </p:nvSpPr>
        <p:spPr>
          <a:xfrm>
            <a:off x="274320" y="1874520"/>
            <a:ext cx="411480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1565C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What it did</a:t>
            </a:r>
            <a:endParaRPr lang="en-US" sz="1200" dirty="0"/>
          </a:p>
        </p:txBody>
      </p:sp>
      <p:sp>
        <p:nvSpPr>
          <p:cNvPr id="22" name="Text 20"/>
          <p:cNvSpPr/>
          <p:nvPr/>
        </p:nvSpPr>
        <p:spPr>
          <a:xfrm>
            <a:off x="411480" y="2286000"/>
            <a:ext cx="3840480" cy="22402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1150" dirty="0">
                <a:solidFill>
                  <a:srgbClr val="2222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Unified regional e-infrastructures (HPC, Grid, Cloud) into a single Virtual Research Environment</a:t>
            </a:r>
            <a:endParaRPr lang="en-US" sz="1150" dirty="0"/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1150" dirty="0">
                <a:solidFill>
                  <a:srgbClr val="2222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Served Life Sciences, Climatology &amp; Digital Cultural Heritage communities</a:t>
            </a:r>
            <a:endParaRPr lang="en-US" sz="1150" dirty="0"/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1150" dirty="0">
                <a:solidFill>
                  <a:srgbClr val="2222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16 partners across SEE &amp; Eastern Mediterranean</a:t>
            </a:r>
            <a:endParaRPr lang="en-US" sz="1150" dirty="0"/>
          </a:p>
          <a:p>
            <a:pPr marL="342900" indent="-342900">
              <a:buSzPct val="100000"/>
              <a:buChar char="•"/>
            </a:pPr>
            <a:r>
              <a:rPr lang="en-US" sz="1150" dirty="0">
                <a:solidFill>
                  <a:srgbClr val="2222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Open calls for compute &amp; data resources for regional researchers</a:t>
            </a:r>
            <a:endParaRPr lang="en-US" sz="1150" dirty="0"/>
          </a:p>
        </p:txBody>
      </p:sp>
      <p:sp>
        <p:nvSpPr>
          <p:cNvPr id="23" name="Shape 21"/>
          <p:cNvSpPr/>
          <p:nvPr/>
        </p:nvSpPr>
        <p:spPr>
          <a:xfrm>
            <a:off x="4617720" y="1874520"/>
            <a:ext cx="4206240" cy="2743200"/>
          </a:xfrm>
          <a:prstGeom prst="rect">
            <a:avLst/>
          </a:prstGeom>
          <a:solidFill>
            <a:srgbClr val="FFFFFF"/>
          </a:solidFill>
          <a:ln w="12700">
            <a:solidFill>
              <a:srgbClr val="C5D8F0"/>
            </a:solidFill>
            <a:prstDash val="solid"/>
          </a:ln>
          <a:effectLst>
            <a:outerShdw blurRad="762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24" name="Text 22"/>
          <p:cNvSpPr/>
          <p:nvPr/>
        </p:nvSpPr>
        <p:spPr>
          <a:xfrm>
            <a:off x="4617720" y="1874520"/>
            <a:ext cx="420624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1565C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Key Outcomes &amp; IPB Role</a:t>
            </a:r>
            <a:endParaRPr lang="en-US" sz="1200" dirty="0"/>
          </a:p>
        </p:txBody>
      </p:sp>
      <p:sp>
        <p:nvSpPr>
          <p:cNvPr id="25" name="Text 23"/>
          <p:cNvSpPr/>
          <p:nvPr/>
        </p:nvSpPr>
        <p:spPr>
          <a:xfrm>
            <a:off x="4754880" y="2286000"/>
            <a:ext cx="3931920" cy="22402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1150" dirty="0">
                <a:solidFill>
                  <a:srgbClr val="2222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First integrated cross-border VRE for the SEEM region</a:t>
            </a:r>
            <a:endParaRPr lang="en-US" sz="1150" dirty="0"/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1150" dirty="0">
                <a:solidFill>
                  <a:srgbClr val="2222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Reduced digital divide &amp; improved research competitiveness</a:t>
            </a:r>
            <a:endParaRPr lang="en-US" sz="1150" dirty="0"/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1150" dirty="0">
                <a:solidFill>
                  <a:srgbClr val="2222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IPB was a core consortium partner — contributing HPC resources, application support &amp; scientific user engagement</a:t>
            </a:r>
            <a:endParaRPr lang="en-US" sz="1150" dirty="0"/>
          </a:p>
          <a:p>
            <a:pPr marL="342900" indent="-342900">
              <a:buSzPct val="100000"/>
              <a:buChar char="•"/>
            </a:pPr>
            <a:r>
              <a:rPr lang="en-US" sz="1150" dirty="0">
                <a:solidFill>
                  <a:srgbClr val="2222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Antun Balaž: key contributor to compute infrastructure &amp; community outreach</a:t>
            </a:r>
            <a:endParaRPr lang="en-US" sz="1150" dirty="0"/>
          </a:p>
        </p:txBody>
      </p:sp>
      <p:sp>
        <p:nvSpPr>
          <p:cNvPr id="26" name="Text 24"/>
          <p:cNvSpPr/>
          <p:nvPr/>
        </p:nvSpPr>
        <p:spPr>
          <a:xfrm>
            <a:off x="274320" y="4645152"/>
            <a:ext cx="64008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i="1" dirty="0">
                <a:solidFill>
                  <a:srgbClr val="0089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🔗  vi-seem.eu  |  cordis.europa.eu/project/id/675121</a:t>
            </a:r>
            <a:endParaRPr lang="en-US" sz="900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77D8455-D51B-A459-740C-4376B8C20D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2084" y="13716"/>
            <a:ext cx="891915" cy="92434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F2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960120"/>
          </a:xfrm>
          <a:prstGeom prst="rect">
            <a:avLst/>
          </a:prstGeom>
          <a:solidFill>
            <a:srgbClr val="003DA5"/>
          </a:solidFill>
          <a:ln w="12700">
            <a:solidFill>
              <a:srgbClr val="003DA5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411480" cy="960120"/>
          </a:xfrm>
          <a:prstGeom prst="rect">
            <a:avLst/>
          </a:prstGeom>
          <a:solidFill>
            <a:srgbClr val="F06A25"/>
          </a:solidFill>
          <a:ln w="12700">
            <a:solidFill>
              <a:srgbClr val="F06A25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4" name="Text 2"/>
          <p:cNvSpPr/>
          <p:nvPr/>
        </p:nvSpPr>
        <p:spPr>
          <a:xfrm>
            <a:off x="548640" y="0"/>
            <a:ext cx="4114800" cy="9601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NI4OS-Europe</a:t>
            </a:r>
            <a:endParaRPr lang="en-US" sz="3000" dirty="0"/>
          </a:p>
        </p:txBody>
      </p:sp>
      <p:sp>
        <p:nvSpPr>
          <p:cNvPr id="5" name="Text 3"/>
          <p:cNvSpPr/>
          <p:nvPr/>
        </p:nvSpPr>
        <p:spPr>
          <a:xfrm>
            <a:off x="4663440" y="0"/>
            <a:ext cx="4297680" cy="9601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i="1" dirty="0">
                <a:solidFill>
                  <a:srgbClr val="B3C6F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National Initiatives for Open Science in Europe</a:t>
            </a:r>
            <a:endParaRPr lang="en-US" sz="1100" dirty="0"/>
          </a:p>
        </p:txBody>
      </p:sp>
      <p:sp>
        <p:nvSpPr>
          <p:cNvPr id="6" name="Shape 4"/>
          <p:cNvSpPr/>
          <p:nvPr/>
        </p:nvSpPr>
        <p:spPr>
          <a:xfrm>
            <a:off x="0" y="4846320"/>
            <a:ext cx="9144000" cy="297180"/>
          </a:xfrm>
          <a:prstGeom prst="rect">
            <a:avLst/>
          </a:prstGeom>
          <a:solidFill>
            <a:srgbClr val="0D1B3E"/>
          </a:solidFill>
          <a:ln w="12700">
            <a:solidFill>
              <a:srgbClr val="0D1B3E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7" name="Text 5"/>
          <p:cNvSpPr/>
          <p:nvPr/>
        </p:nvSpPr>
        <p:spPr>
          <a:xfrm>
            <a:off x="274320" y="4846320"/>
            <a:ext cx="8595360" cy="2971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D0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EOSC: Enabling Open and Collaborative Research  |  In memory of Antun Balaž  |  June 2026</a:t>
            </a:r>
            <a:endParaRPr lang="en-US" sz="900" dirty="0"/>
          </a:p>
        </p:txBody>
      </p:sp>
      <p:sp>
        <p:nvSpPr>
          <p:cNvPr id="8" name="Shape 6"/>
          <p:cNvSpPr/>
          <p:nvPr/>
        </p:nvSpPr>
        <p:spPr>
          <a:xfrm>
            <a:off x="274320" y="1051560"/>
            <a:ext cx="1920240" cy="685800"/>
          </a:xfrm>
          <a:prstGeom prst="rect">
            <a:avLst/>
          </a:prstGeom>
          <a:solidFill>
            <a:srgbClr val="F06A25"/>
          </a:solidFill>
          <a:ln w="12700">
            <a:solidFill>
              <a:srgbClr val="F06A25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9" name="Text 7"/>
          <p:cNvSpPr/>
          <p:nvPr/>
        </p:nvSpPr>
        <p:spPr>
          <a:xfrm>
            <a:off x="274320" y="1051560"/>
            <a:ext cx="192024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15</a:t>
            </a:r>
            <a:endParaRPr lang="en-US" sz="1800" dirty="0"/>
          </a:p>
        </p:txBody>
      </p:sp>
      <p:sp>
        <p:nvSpPr>
          <p:cNvPr id="10" name="Text 8"/>
          <p:cNvSpPr/>
          <p:nvPr/>
        </p:nvSpPr>
        <p:spPr>
          <a:xfrm>
            <a:off x="274320" y="1435608"/>
            <a:ext cx="1920240" cy="3017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FDE8D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Countries</a:t>
            </a:r>
            <a:endParaRPr lang="en-US" sz="900" dirty="0"/>
          </a:p>
        </p:txBody>
      </p:sp>
      <p:sp>
        <p:nvSpPr>
          <p:cNvPr id="11" name="Shape 9"/>
          <p:cNvSpPr/>
          <p:nvPr/>
        </p:nvSpPr>
        <p:spPr>
          <a:xfrm>
            <a:off x="2450592" y="1051560"/>
            <a:ext cx="1920240" cy="685800"/>
          </a:xfrm>
          <a:prstGeom prst="rect">
            <a:avLst/>
          </a:prstGeom>
          <a:solidFill>
            <a:srgbClr val="F06A25"/>
          </a:solidFill>
          <a:ln w="12700">
            <a:solidFill>
              <a:srgbClr val="F06A25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2" name="Text 10"/>
          <p:cNvSpPr/>
          <p:nvPr/>
        </p:nvSpPr>
        <p:spPr>
          <a:xfrm>
            <a:off x="2450592" y="1051560"/>
            <a:ext cx="192024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44</a:t>
            </a:r>
            <a:endParaRPr lang="en-US" sz="1800" dirty="0"/>
          </a:p>
        </p:txBody>
      </p:sp>
      <p:sp>
        <p:nvSpPr>
          <p:cNvPr id="13" name="Text 11"/>
          <p:cNvSpPr/>
          <p:nvPr/>
        </p:nvSpPr>
        <p:spPr>
          <a:xfrm>
            <a:off x="2450592" y="1435608"/>
            <a:ext cx="1920240" cy="3017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FDE8D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Partners</a:t>
            </a:r>
            <a:endParaRPr lang="en-US" sz="900" dirty="0"/>
          </a:p>
        </p:txBody>
      </p:sp>
      <p:sp>
        <p:nvSpPr>
          <p:cNvPr id="14" name="Shape 12"/>
          <p:cNvSpPr/>
          <p:nvPr/>
        </p:nvSpPr>
        <p:spPr>
          <a:xfrm>
            <a:off x="4626864" y="1051560"/>
            <a:ext cx="1920240" cy="685800"/>
          </a:xfrm>
          <a:prstGeom prst="rect">
            <a:avLst/>
          </a:prstGeom>
          <a:solidFill>
            <a:srgbClr val="F06A25"/>
          </a:solidFill>
          <a:ln w="12700">
            <a:solidFill>
              <a:srgbClr val="F06A25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5" name="Text 13"/>
          <p:cNvSpPr/>
          <p:nvPr/>
        </p:nvSpPr>
        <p:spPr>
          <a:xfrm>
            <a:off x="4626864" y="1051560"/>
            <a:ext cx="192024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H2020</a:t>
            </a:r>
            <a:endParaRPr lang="en-US" sz="1800" dirty="0"/>
          </a:p>
        </p:txBody>
      </p:sp>
      <p:sp>
        <p:nvSpPr>
          <p:cNvPr id="16" name="Text 14"/>
          <p:cNvSpPr/>
          <p:nvPr/>
        </p:nvSpPr>
        <p:spPr>
          <a:xfrm>
            <a:off x="4626864" y="1435608"/>
            <a:ext cx="1920240" cy="3017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FDE8D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GA 857645</a:t>
            </a:r>
            <a:endParaRPr lang="en-US" sz="900" dirty="0"/>
          </a:p>
        </p:txBody>
      </p:sp>
      <p:sp>
        <p:nvSpPr>
          <p:cNvPr id="17" name="Shape 15"/>
          <p:cNvSpPr/>
          <p:nvPr/>
        </p:nvSpPr>
        <p:spPr>
          <a:xfrm>
            <a:off x="6803136" y="1051560"/>
            <a:ext cx="1920240" cy="685800"/>
          </a:xfrm>
          <a:prstGeom prst="rect">
            <a:avLst/>
          </a:prstGeom>
          <a:solidFill>
            <a:srgbClr val="F06A25"/>
          </a:solidFill>
          <a:ln w="12700">
            <a:solidFill>
              <a:srgbClr val="F06A25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8" name="Text 16"/>
          <p:cNvSpPr/>
          <p:nvPr/>
        </p:nvSpPr>
        <p:spPr>
          <a:xfrm>
            <a:off x="6803136" y="1051560"/>
            <a:ext cx="192024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2019–22</a:t>
            </a:r>
            <a:endParaRPr lang="en-US" sz="1800" dirty="0"/>
          </a:p>
        </p:txBody>
      </p:sp>
      <p:sp>
        <p:nvSpPr>
          <p:cNvPr id="19" name="Text 17"/>
          <p:cNvSpPr/>
          <p:nvPr/>
        </p:nvSpPr>
        <p:spPr>
          <a:xfrm>
            <a:off x="6803136" y="1435608"/>
            <a:ext cx="1920240" cy="3017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FDE8D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Duration</a:t>
            </a:r>
            <a:endParaRPr lang="en-US" sz="900" dirty="0"/>
          </a:p>
        </p:txBody>
      </p:sp>
      <p:sp>
        <p:nvSpPr>
          <p:cNvPr id="20" name="Shape 18"/>
          <p:cNvSpPr/>
          <p:nvPr/>
        </p:nvSpPr>
        <p:spPr>
          <a:xfrm>
            <a:off x="274320" y="1874520"/>
            <a:ext cx="4114800" cy="2743200"/>
          </a:xfrm>
          <a:prstGeom prst="rect">
            <a:avLst/>
          </a:prstGeom>
          <a:solidFill>
            <a:srgbClr val="FFFFFF"/>
          </a:solidFill>
          <a:ln w="12700">
            <a:solidFill>
              <a:srgbClr val="C8D4F0"/>
            </a:solidFill>
            <a:prstDash val="solid"/>
          </a:ln>
          <a:effectLst>
            <a:outerShdw blurRad="762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21" name="Text 19"/>
          <p:cNvSpPr/>
          <p:nvPr/>
        </p:nvSpPr>
        <p:spPr>
          <a:xfrm>
            <a:off x="274320" y="1874520"/>
            <a:ext cx="411480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003DA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What it did</a:t>
            </a:r>
            <a:endParaRPr lang="en-US" sz="1200" dirty="0"/>
          </a:p>
        </p:txBody>
      </p:sp>
      <p:sp>
        <p:nvSpPr>
          <p:cNvPr id="22" name="Text 20"/>
          <p:cNvSpPr/>
          <p:nvPr/>
        </p:nvSpPr>
        <p:spPr>
          <a:xfrm>
            <a:off x="411480" y="2286000"/>
            <a:ext cx="3840480" cy="22402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1150" dirty="0">
                <a:solidFill>
                  <a:srgbClr val="2222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On-boarded national open science providers into EOSC service portfolio</a:t>
            </a:r>
            <a:endParaRPr lang="en-US" sz="1150" dirty="0"/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1150" dirty="0">
                <a:solidFill>
                  <a:srgbClr val="2222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Set up National Open Science Cloud Initiatives (NOSCIs) in 15 countries</a:t>
            </a:r>
            <a:endParaRPr lang="en-US" sz="1150" dirty="0"/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1150" dirty="0">
                <a:solidFill>
                  <a:srgbClr val="2222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Spread FAIR principles &amp; trained researchers and data stewards regionally</a:t>
            </a:r>
            <a:endParaRPr lang="en-US" sz="1150" dirty="0"/>
          </a:p>
          <a:p>
            <a:pPr marL="342900" indent="-342900">
              <a:buSzPct val="100000"/>
              <a:buChar char="•"/>
            </a:pPr>
            <a:r>
              <a:rPr lang="en-US" sz="1150" dirty="0">
                <a:solidFill>
                  <a:srgbClr val="2222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Coordinated with OpenAIRE NOADs, RDA national nodes and NGIs</a:t>
            </a:r>
            <a:endParaRPr lang="en-US" sz="1150" dirty="0"/>
          </a:p>
        </p:txBody>
      </p:sp>
      <p:sp>
        <p:nvSpPr>
          <p:cNvPr id="23" name="Shape 21"/>
          <p:cNvSpPr/>
          <p:nvPr/>
        </p:nvSpPr>
        <p:spPr>
          <a:xfrm>
            <a:off x="4617720" y="1874520"/>
            <a:ext cx="4206240" cy="2743200"/>
          </a:xfrm>
          <a:prstGeom prst="rect">
            <a:avLst/>
          </a:prstGeom>
          <a:solidFill>
            <a:srgbClr val="FFFFFF"/>
          </a:solidFill>
          <a:ln w="12700">
            <a:solidFill>
              <a:srgbClr val="C8D4F0"/>
            </a:solidFill>
            <a:prstDash val="solid"/>
          </a:ln>
          <a:effectLst>
            <a:outerShdw blurRad="762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24" name="Text 22"/>
          <p:cNvSpPr/>
          <p:nvPr/>
        </p:nvSpPr>
        <p:spPr>
          <a:xfrm>
            <a:off x="4617720" y="1874520"/>
            <a:ext cx="420624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003DA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Key Outcomes &amp; IPB Role</a:t>
            </a:r>
            <a:endParaRPr lang="en-US" sz="1200" dirty="0"/>
          </a:p>
        </p:txBody>
      </p:sp>
      <p:sp>
        <p:nvSpPr>
          <p:cNvPr id="25" name="Text 23"/>
          <p:cNvSpPr/>
          <p:nvPr/>
        </p:nvSpPr>
        <p:spPr>
          <a:xfrm>
            <a:off x="4754880" y="2286000"/>
            <a:ext cx="3931920" cy="22402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1150" dirty="0">
                <a:solidFill>
                  <a:srgbClr val="2222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Successfully built a federated ecosystem praised in EC final review</a:t>
            </a:r>
            <a:endParaRPr lang="en-US" sz="1150" dirty="0"/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1150" dirty="0">
                <a:solidFill>
                  <a:srgbClr val="2222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North Macedonia and IPB among active regional contributors</a:t>
            </a:r>
            <a:endParaRPr lang="en-US" sz="1150" dirty="0"/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1150" dirty="0">
                <a:solidFill>
                  <a:srgbClr val="2222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IPB contributed services and national expertise to open science uptake</a:t>
            </a:r>
            <a:endParaRPr lang="en-US" sz="1150" dirty="0"/>
          </a:p>
          <a:p>
            <a:pPr marL="342900" indent="-342900">
              <a:buSzPct val="100000"/>
              <a:buChar char="•"/>
            </a:pPr>
            <a:r>
              <a:rPr lang="en-US" sz="1150" dirty="0">
                <a:solidFill>
                  <a:srgbClr val="2222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Antun Balaž: one of the key scientific drivers for the adoption of the services on-boarded by the </a:t>
            </a:r>
            <a:r>
              <a:rPr lang="en-US" sz="1150" dirty="0" err="1">
                <a:solidFill>
                  <a:srgbClr val="2222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proejct</a:t>
            </a:r>
            <a:endParaRPr lang="en-US" sz="1150" dirty="0"/>
          </a:p>
        </p:txBody>
      </p:sp>
      <p:sp>
        <p:nvSpPr>
          <p:cNvPr id="26" name="Text 24"/>
          <p:cNvSpPr/>
          <p:nvPr/>
        </p:nvSpPr>
        <p:spPr>
          <a:xfrm>
            <a:off x="274320" y="4645152"/>
            <a:ext cx="64008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i="1" dirty="0">
                <a:solidFill>
                  <a:srgbClr val="F06A2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🔗  ni4os.eu  |  cordis.europa.eu/project/id/857645</a:t>
            </a:r>
            <a:endParaRPr lang="en-US" sz="900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CB7CED9-8786-F439-5203-206CA4827D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2616" y="0"/>
            <a:ext cx="1701384" cy="95277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8F4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-7495" y="0"/>
            <a:ext cx="9144000" cy="960120"/>
          </a:xfrm>
          <a:prstGeom prst="rect">
            <a:avLst/>
          </a:prstGeom>
          <a:solidFill>
            <a:srgbClr val="004B87"/>
          </a:solidFill>
          <a:ln w="12700">
            <a:solidFill>
              <a:srgbClr val="004B87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411480" cy="960120"/>
          </a:xfrm>
          <a:prstGeom prst="rect">
            <a:avLst/>
          </a:prstGeom>
          <a:solidFill>
            <a:srgbClr val="00A3E0"/>
          </a:solidFill>
          <a:ln w="12700">
            <a:solidFill>
              <a:srgbClr val="00A3E0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4" name="Text 2"/>
          <p:cNvSpPr/>
          <p:nvPr/>
        </p:nvSpPr>
        <p:spPr>
          <a:xfrm>
            <a:off x="548640" y="0"/>
            <a:ext cx="3657600" cy="9601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EOSC Future</a:t>
            </a:r>
            <a:endParaRPr lang="en-US" sz="3000" dirty="0"/>
          </a:p>
        </p:txBody>
      </p:sp>
      <p:sp>
        <p:nvSpPr>
          <p:cNvPr id="5" name="Text 3"/>
          <p:cNvSpPr/>
          <p:nvPr/>
        </p:nvSpPr>
        <p:spPr>
          <a:xfrm>
            <a:off x="2887107" y="0"/>
            <a:ext cx="4754880" cy="9601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i="1" dirty="0">
                <a:solidFill>
                  <a:srgbClr val="A8D8F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Integrating, Consolidating and Connecting e-Infrastructures for Open Science</a:t>
            </a:r>
            <a:endParaRPr lang="en-US" sz="1100" dirty="0"/>
          </a:p>
        </p:txBody>
      </p:sp>
      <p:sp>
        <p:nvSpPr>
          <p:cNvPr id="6" name="Shape 4"/>
          <p:cNvSpPr/>
          <p:nvPr/>
        </p:nvSpPr>
        <p:spPr>
          <a:xfrm>
            <a:off x="0" y="4846320"/>
            <a:ext cx="9144000" cy="297180"/>
          </a:xfrm>
          <a:prstGeom prst="rect">
            <a:avLst/>
          </a:prstGeom>
          <a:solidFill>
            <a:srgbClr val="0D1B3E"/>
          </a:solidFill>
          <a:ln w="12700">
            <a:solidFill>
              <a:srgbClr val="0D1B3E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7" name="Text 5"/>
          <p:cNvSpPr/>
          <p:nvPr/>
        </p:nvSpPr>
        <p:spPr>
          <a:xfrm>
            <a:off x="274320" y="4846320"/>
            <a:ext cx="8595360" cy="2971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D0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EOSC: Enabling Open and Collaborative Research  |  In memory of Antun Balaž  |  June 2026</a:t>
            </a:r>
            <a:endParaRPr lang="en-US" sz="900" dirty="0"/>
          </a:p>
        </p:txBody>
      </p:sp>
      <p:sp>
        <p:nvSpPr>
          <p:cNvPr id="8" name="Shape 6"/>
          <p:cNvSpPr/>
          <p:nvPr/>
        </p:nvSpPr>
        <p:spPr>
          <a:xfrm>
            <a:off x="274320" y="1051560"/>
            <a:ext cx="1920240" cy="685800"/>
          </a:xfrm>
          <a:prstGeom prst="rect">
            <a:avLst/>
          </a:prstGeom>
          <a:solidFill>
            <a:srgbClr val="00A3E0"/>
          </a:solidFill>
          <a:ln w="12700">
            <a:solidFill>
              <a:srgbClr val="00A3E0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9" name="Text 7"/>
          <p:cNvSpPr/>
          <p:nvPr/>
        </p:nvSpPr>
        <p:spPr>
          <a:xfrm>
            <a:off x="274320" y="1051560"/>
            <a:ext cx="192024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EOSC-Core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274320" y="1435608"/>
            <a:ext cx="1920240" cy="3017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CCEE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Service Layer</a:t>
            </a:r>
            <a:endParaRPr lang="en-US" sz="900" dirty="0"/>
          </a:p>
        </p:txBody>
      </p:sp>
      <p:sp>
        <p:nvSpPr>
          <p:cNvPr id="11" name="Shape 9"/>
          <p:cNvSpPr/>
          <p:nvPr/>
        </p:nvSpPr>
        <p:spPr>
          <a:xfrm>
            <a:off x="2450592" y="1051560"/>
            <a:ext cx="1920240" cy="685800"/>
          </a:xfrm>
          <a:prstGeom prst="rect">
            <a:avLst/>
          </a:prstGeom>
          <a:solidFill>
            <a:srgbClr val="00A3E0"/>
          </a:solidFill>
          <a:ln w="12700">
            <a:solidFill>
              <a:srgbClr val="00A3E0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2" name="Text 10"/>
          <p:cNvSpPr/>
          <p:nvPr/>
        </p:nvSpPr>
        <p:spPr>
          <a:xfrm>
            <a:off x="2450592" y="1051560"/>
            <a:ext cx="192024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EOSC-Xch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2450592" y="1435608"/>
            <a:ext cx="1920240" cy="3017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CCEE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Exchange Layer</a:t>
            </a:r>
            <a:endParaRPr lang="en-US" sz="900" dirty="0"/>
          </a:p>
        </p:txBody>
      </p:sp>
      <p:sp>
        <p:nvSpPr>
          <p:cNvPr id="14" name="Shape 12"/>
          <p:cNvSpPr/>
          <p:nvPr/>
        </p:nvSpPr>
        <p:spPr>
          <a:xfrm>
            <a:off x="4626864" y="1051560"/>
            <a:ext cx="1920240" cy="685800"/>
          </a:xfrm>
          <a:prstGeom prst="rect">
            <a:avLst/>
          </a:prstGeom>
          <a:solidFill>
            <a:srgbClr val="00A3E0"/>
          </a:solidFill>
          <a:ln w="12700">
            <a:solidFill>
              <a:srgbClr val="00A3E0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5" name="Text 13"/>
          <p:cNvSpPr/>
          <p:nvPr/>
        </p:nvSpPr>
        <p:spPr>
          <a:xfrm>
            <a:off x="4626864" y="1051560"/>
            <a:ext cx="192024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H2020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4626864" y="1435608"/>
            <a:ext cx="1920240" cy="3017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CCEE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GA 101017536</a:t>
            </a:r>
            <a:endParaRPr lang="en-US" sz="900" dirty="0"/>
          </a:p>
        </p:txBody>
      </p:sp>
      <p:sp>
        <p:nvSpPr>
          <p:cNvPr id="17" name="Shape 15"/>
          <p:cNvSpPr/>
          <p:nvPr/>
        </p:nvSpPr>
        <p:spPr>
          <a:xfrm>
            <a:off x="6803136" y="1051560"/>
            <a:ext cx="1920240" cy="685800"/>
          </a:xfrm>
          <a:prstGeom prst="rect">
            <a:avLst/>
          </a:prstGeom>
          <a:solidFill>
            <a:srgbClr val="00A3E0"/>
          </a:solidFill>
          <a:ln w="12700">
            <a:solidFill>
              <a:srgbClr val="00A3E0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8" name="Text 16"/>
          <p:cNvSpPr/>
          <p:nvPr/>
        </p:nvSpPr>
        <p:spPr>
          <a:xfrm>
            <a:off x="6803136" y="1051560"/>
            <a:ext cx="192024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2021–23</a:t>
            </a:r>
            <a:endParaRPr lang="en-US" sz="1400" dirty="0"/>
          </a:p>
        </p:txBody>
      </p:sp>
      <p:sp>
        <p:nvSpPr>
          <p:cNvPr id="19" name="Text 17"/>
          <p:cNvSpPr/>
          <p:nvPr/>
        </p:nvSpPr>
        <p:spPr>
          <a:xfrm>
            <a:off x="6803136" y="1435608"/>
            <a:ext cx="1920240" cy="3017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CCEE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Duration</a:t>
            </a:r>
            <a:endParaRPr lang="en-US" sz="900" dirty="0"/>
          </a:p>
        </p:txBody>
      </p:sp>
      <p:sp>
        <p:nvSpPr>
          <p:cNvPr id="20" name="Shape 18"/>
          <p:cNvSpPr/>
          <p:nvPr/>
        </p:nvSpPr>
        <p:spPr>
          <a:xfrm>
            <a:off x="274320" y="1874520"/>
            <a:ext cx="4114800" cy="2743200"/>
          </a:xfrm>
          <a:prstGeom prst="rect">
            <a:avLst/>
          </a:prstGeom>
          <a:solidFill>
            <a:srgbClr val="FFFFFF"/>
          </a:solidFill>
          <a:ln w="12700">
            <a:solidFill>
              <a:srgbClr val="B8D8F0"/>
            </a:solidFill>
            <a:prstDash val="solid"/>
          </a:ln>
          <a:effectLst>
            <a:outerShdw blurRad="762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21" name="Text 19"/>
          <p:cNvSpPr/>
          <p:nvPr/>
        </p:nvSpPr>
        <p:spPr>
          <a:xfrm>
            <a:off x="274320" y="1874520"/>
            <a:ext cx="411480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004B8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What it did</a:t>
            </a:r>
            <a:endParaRPr lang="en-US" sz="1200" dirty="0"/>
          </a:p>
        </p:txBody>
      </p:sp>
      <p:sp>
        <p:nvSpPr>
          <p:cNvPr id="22" name="Text 20"/>
          <p:cNvSpPr/>
          <p:nvPr/>
        </p:nvSpPr>
        <p:spPr>
          <a:xfrm>
            <a:off x="411480" y="2286000"/>
            <a:ext cx="3840480" cy="22402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1150" dirty="0">
                <a:solidFill>
                  <a:srgbClr val="2222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Operationalized the EOSC platform: EOSC-Core, EOSC-Exchange &amp; Interoperability Framework</a:t>
            </a:r>
            <a:endParaRPr lang="en-US" sz="1150" dirty="0"/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1150" dirty="0">
                <a:solidFill>
                  <a:srgbClr val="2222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Brought together all major stakeholders under one project umbrella</a:t>
            </a:r>
            <a:endParaRPr lang="en-US" sz="1150" dirty="0"/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1150" dirty="0">
                <a:solidFill>
                  <a:srgbClr val="2222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Developed scientific use cases with thematic research communities</a:t>
            </a:r>
            <a:endParaRPr lang="en-US" sz="1150" dirty="0"/>
          </a:p>
          <a:p>
            <a:pPr marL="342900" indent="-342900">
              <a:buSzPct val="100000"/>
              <a:buChar char="•"/>
            </a:pPr>
            <a:r>
              <a:rPr lang="en-US" sz="1150" dirty="0">
                <a:solidFill>
                  <a:srgbClr val="2222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Launched EOSC Digital Innovation Hub and EOSC Observatory</a:t>
            </a:r>
            <a:endParaRPr lang="en-US" sz="1150" dirty="0"/>
          </a:p>
        </p:txBody>
      </p:sp>
      <p:sp>
        <p:nvSpPr>
          <p:cNvPr id="23" name="Shape 21"/>
          <p:cNvSpPr/>
          <p:nvPr/>
        </p:nvSpPr>
        <p:spPr>
          <a:xfrm>
            <a:off x="4617720" y="1874520"/>
            <a:ext cx="4206240" cy="2743200"/>
          </a:xfrm>
          <a:prstGeom prst="rect">
            <a:avLst/>
          </a:prstGeom>
          <a:solidFill>
            <a:srgbClr val="FFFFFF"/>
          </a:solidFill>
          <a:ln w="12700">
            <a:solidFill>
              <a:srgbClr val="B8D8F0"/>
            </a:solidFill>
            <a:prstDash val="solid"/>
          </a:ln>
          <a:effectLst>
            <a:outerShdw blurRad="762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24" name="Text 22"/>
          <p:cNvSpPr/>
          <p:nvPr/>
        </p:nvSpPr>
        <p:spPr>
          <a:xfrm>
            <a:off x="4617720" y="1874520"/>
            <a:ext cx="420624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004B8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Key Outcomes &amp; IPB Role</a:t>
            </a:r>
            <a:endParaRPr lang="en-US" sz="1200" dirty="0"/>
          </a:p>
        </p:txBody>
      </p:sp>
      <p:sp>
        <p:nvSpPr>
          <p:cNvPr id="25" name="Text 23"/>
          <p:cNvSpPr/>
          <p:nvPr/>
        </p:nvSpPr>
        <p:spPr>
          <a:xfrm>
            <a:off x="4754880" y="2286000"/>
            <a:ext cx="3931920" cy="22402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1150" dirty="0">
                <a:solidFill>
                  <a:srgbClr val="2222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EOSC transitioned from vision to operational federated data space</a:t>
            </a:r>
            <a:endParaRPr lang="en-US" sz="1150" dirty="0"/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1150" dirty="0">
                <a:solidFill>
                  <a:srgbClr val="2222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Regional communities gained access to EOSC-Core services</a:t>
            </a:r>
            <a:endParaRPr lang="en-US" sz="1150" dirty="0"/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1150" dirty="0">
                <a:solidFill>
                  <a:srgbClr val="2222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IPB contributed expertise in HPC use cases and community engagement</a:t>
            </a:r>
            <a:endParaRPr lang="en-US" sz="1150" dirty="0"/>
          </a:p>
          <a:p>
            <a:pPr marL="342900" indent="-342900">
              <a:buSzPct val="100000"/>
              <a:buChar char="•"/>
            </a:pPr>
            <a:r>
              <a:rPr lang="en-US" sz="1150" dirty="0">
                <a:solidFill>
                  <a:srgbClr val="2222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Antun Balaž: regional support in the SEE/WB region</a:t>
            </a:r>
            <a:endParaRPr lang="en-US" sz="1150" dirty="0"/>
          </a:p>
        </p:txBody>
      </p:sp>
      <p:sp>
        <p:nvSpPr>
          <p:cNvPr id="26" name="Text 24"/>
          <p:cNvSpPr/>
          <p:nvPr/>
        </p:nvSpPr>
        <p:spPr>
          <a:xfrm>
            <a:off x="274320" y="4645152"/>
            <a:ext cx="64008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i="1" dirty="0">
                <a:solidFill>
                  <a:srgbClr val="00A3E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🔗  eosc-future.eu  |  cordis.europa.eu/project/id/101017536</a:t>
            </a:r>
            <a:endParaRPr lang="en-US" sz="900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060B3E67-8199-1425-19B7-54E7112082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2556" y="0"/>
            <a:ext cx="1791443" cy="96012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0EC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960120"/>
          </a:xfrm>
          <a:prstGeom prst="rect">
            <a:avLst/>
          </a:prstGeom>
          <a:solidFill>
            <a:srgbClr val="512DA8"/>
          </a:solidFill>
          <a:ln w="12700">
            <a:solidFill>
              <a:srgbClr val="512DA8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411480" cy="960120"/>
          </a:xfrm>
          <a:prstGeom prst="rect">
            <a:avLst/>
          </a:prstGeom>
          <a:solidFill>
            <a:srgbClr val="00897B"/>
          </a:solidFill>
          <a:ln w="12700">
            <a:solidFill>
              <a:srgbClr val="00897B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4" name="Text 2"/>
          <p:cNvSpPr/>
          <p:nvPr/>
        </p:nvSpPr>
        <p:spPr>
          <a:xfrm>
            <a:off x="548640" y="0"/>
            <a:ext cx="3657600" cy="9601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Skills4EOSC</a:t>
            </a:r>
            <a:endParaRPr lang="en-US" sz="3000" dirty="0"/>
          </a:p>
        </p:txBody>
      </p:sp>
      <p:sp>
        <p:nvSpPr>
          <p:cNvPr id="5" name="Text 3"/>
          <p:cNvSpPr/>
          <p:nvPr/>
        </p:nvSpPr>
        <p:spPr>
          <a:xfrm>
            <a:off x="3111955" y="0"/>
            <a:ext cx="5020205" cy="9601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50" i="1" dirty="0">
                <a:solidFill>
                  <a:srgbClr val="CCBBF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Skills for the European Open Science Commons — Training Ecosystem for FAIR Science</a:t>
            </a:r>
            <a:endParaRPr lang="en-US" sz="1050" dirty="0"/>
          </a:p>
        </p:txBody>
      </p:sp>
      <p:sp>
        <p:nvSpPr>
          <p:cNvPr id="6" name="Shape 4"/>
          <p:cNvSpPr/>
          <p:nvPr/>
        </p:nvSpPr>
        <p:spPr>
          <a:xfrm>
            <a:off x="0" y="4846320"/>
            <a:ext cx="9144000" cy="297180"/>
          </a:xfrm>
          <a:prstGeom prst="rect">
            <a:avLst/>
          </a:prstGeom>
          <a:solidFill>
            <a:srgbClr val="0D1B3E"/>
          </a:solidFill>
          <a:ln w="12700">
            <a:solidFill>
              <a:srgbClr val="0D1B3E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7" name="Text 5"/>
          <p:cNvSpPr/>
          <p:nvPr/>
        </p:nvSpPr>
        <p:spPr>
          <a:xfrm>
            <a:off x="274320" y="4846320"/>
            <a:ext cx="8595360" cy="2971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D0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EOSC: Enabling Open and Collaborative Research  |  In memory of Antun Balaž  |  June 2026</a:t>
            </a:r>
            <a:endParaRPr lang="en-US" sz="900" dirty="0"/>
          </a:p>
        </p:txBody>
      </p:sp>
      <p:sp>
        <p:nvSpPr>
          <p:cNvPr id="8" name="Shape 6"/>
          <p:cNvSpPr/>
          <p:nvPr/>
        </p:nvSpPr>
        <p:spPr>
          <a:xfrm>
            <a:off x="274320" y="1051560"/>
            <a:ext cx="1920240" cy="685800"/>
          </a:xfrm>
          <a:prstGeom prst="rect">
            <a:avLst/>
          </a:prstGeom>
          <a:solidFill>
            <a:srgbClr val="00897B"/>
          </a:solidFill>
          <a:ln w="12700">
            <a:solidFill>
              <a:srgbClr val="00897B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9" name="Text 7"/>
          <p:cNvSpPr/>
          <p:nvPr/>
        </p:nvSpPr>
        <p:spPr>
          <a:xfrm>
            <a:off x="274320" y="1051560"/>
            <a:ext cx="192024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18</a:t>
            </a:r>
            <a:endParaRPr lang="en-US" sz="1800" dirty="0"/>
          </a:p>
        </p:txBody>
      </p:sp>
      <p:sp>
        <p:nvSpPr>
          <p:cNvPr id="10" name="Text 8"/>
          <p:cNvSpPr/>
          <p:nvPr/>
        </p:nvSpPr>
        <p:spPr>
          <a:xfrm>
            <a:off x="274320" y="1435608"/>
            <a:ext cx="1920240" cy="3017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C0EEE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Countries</a:t>
            </a:r>
            <a:endParaRPr lang="en-US" sz="900" dirty="0"/>
          </a:p>
        </p:txBody>
      </p:sp>
      <p:sp>
        <p:nvSpPr>
          <p:cNvPr id="11" name="Shape 9"/>
          <p:cNvSpPr/>
          <p:nvPr/>
        </p:nvSpPr>
        <p:spPr>
          <a:xfrm>
            <a:off x="2450592" y="1051560"/>
            <a:ext cx="1920240" cy="685800"/>
          </a:xfrm>
          <a:prstGeom prst="rect">
            <a:avLst/>
          </a:prstGeom>
          <a:solidFill>
            <a:srgbClr val="00897B"/>
          </a:solidFill>
          <a:ln w="12700">
            <a:solidFill>
              <a:srgbClr val="00897B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2" name="Text 10"/>
          <p:cNvSpPr/>
          <p:nvPr/>
        </p:nvSpPr>
        <p:spPr>
          <a:xfrm>
            <a:off x="2450592" y="1051560"/>
            <a:ext cx="192024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44</a:t>
            </a:r>
            <a:endParaRPr lang="en-US" sz="1800" dirty="0"/>
          </a:p>
        </p:txBody>
      </p:sp>
      <p:sp>
        <p:nvSpPr>
          <p:cNvPr id="13" name="Text 11"/>
          <p:cNvSpPr/>
          <p:nvPr/>
        </p:nvSpPr>
        <p:spPr>
          <a:xfrm>
            <a:off x="2450592" y="1435608"/>
            <a:ext cx="1920240" cy="3017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C0EEE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Partners</a:t>
            </a:r>
            <a:endParaRPr lang="en-US" sz="900" dirty="0"/>
          </a:p>
        </p:txBody>
      </p:sp>
      <p:sp>
        <p:nvSpPr>
          <p:cNvPr id="14" name="Shape 12"/>
          <p:cNvSpPr/>
          <p:nvPr/>
        </p:nvSpPr>
        <p:spPr>
          <a:xfrm>
            <a:off x="4626864" y="1051560"/>
            <a:ext cx="1920240" cy="685800"/>
          </a:xfrm>
          <a:prstGeom prst="rect">
            <a:avLst/>
          </a:prstGeom>
          <a:solidFill>
            <a:srgbClr val="00897B"/>
          </a:solidFill>
          <a:ln w="12700">
            <a:solidFill>
              <a:srgbClr val="00897B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5" name="Text 13"/>
          <p:cNvSpPr/>
          <p:nvPr/>
        </p:nvSpPr>
        <p:spPr>
          <a:xfrm>
            <a:off x="4626864" y="1051560"/>
            <a:ext cx="192024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HE</a:t>
            </a:r>
            <a:endParaRPr lang="en-US" sz="1800" dirty="0"/>
          </a:p>
        </p:txBody>
      </p:sp>
      <p:sp>
        <p:nvSpPr>
          <p:cNvPr id="16" name="Text 14"/>
          <p:cNvSpPr/>
          <p:nvPr/>
        </p:nvSpPr>
        <p:spPr>
          <a:xfrm>
            <a:off x="4626864" y="1435608"/>
            <a:ext cx="1920240" cy="3017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C0EEE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GA 101058527</a:t>
            </a:r>
            <a:endParaRPr lang="en-US" sz="900" dirty="0"/>
          </a:p>
        </p:txBody>
      </p:sp>
      <p:sp>
        <p:nvSpPr>
          <p:cNvPr id="17" name="Shape 15"/>
          <p:cNvSpPr/>
          <p:nvPr/>
        </p:nvSpPr>
        <p:spPr>
          <a:xfrm>
            <a:off x="6803136" y="1051560"/>
            <a:ext cx="1920240" cy="685800"/>
          </a:xfrm>
          <a:prstGeom prst="rect">
            <a:avLst/>
          </a:prstGeom>
          <a:solidFill>
            <a:srgbClr val="00897B"/>
          </a:solidFill>
          <a:ln w="12700">
            <a:solidFill>
              <a:srgbClr val="00897B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8" name="Text 16"/>
          <p:cNvSpPr/>
          <p:nvPr/>
        </p:nvSpPr>
        <p:spPr>
          <a:xfrm>
            <a:off x="6803136" y="1051560"/>
            <a:ext cx="192024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2022–25</a:t>
            </a:r>
            <a:endParaRPr lang="en-US" sz="1800" dirty="0"/>
          </a:p>
        </p:txBody>
      </p:sp>
      <p:sp>
        <p:nvSpPr>
          <p:cNvPr id="19" name="Text 17"/>
          <p:cNvSpPr/>
          <p:nvPr/>
        </p:nvSpPr>
        <p:spPr>
          <a:xfrm>
            <a:off x="6803136" y="1435608"/>
            <a:ext cx="1920240" cy="3017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C0EEE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Duration</a:t>
            </a:r>
            <a:endParaRPr lang="en-US" sz="900" dirty="0"/>
          </a:p>
        </p:txBody>
      </p:sp>
      <p:sp>
        <p:nvSpPr>
          <p:cNvPr id="20" name="Shape 18"/>
          <p:cNvSpPr/>
          <p:nvPr/>
        </p:nvSpPr>
        <p:spPr>
          <a:xfrm>
            <a:off x="274320" y="1874520"/>
            <a:ext cx="4114800" cy="2743200"/>
          </a:xfrm>
          <a:prstGeom prst="rect">
            <a:avLst/>
          </a:prstGeom>
          <a:solidFill>
            <a:srgbClr val="FFFFFF"/>
          </a:solidFill>
          <a:ln w="12700">
            <a:solidFill>
              <a:srgbClr val="CCBBF5"/>
            </a:solidFill>
            <a:prstDash val="solid"/>
          </a:ln>
          <a:effectLst>
            <a:outerShdw blurRad="762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21" name="Text 19"/>
          <p:cNvSpPr/>
          <p:nvPr/>
        </p:nvSpPr>
        <p:spPr>
          <a:xfrm>
            <a:off x="274320" y="1874520"/>
            <a:ext cx="411480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512DA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What it does</a:t>
            </a:r>
            <a:endParaRPr lang="en-US" sz="1200" dirty="0"/>
          </a:p>
        </p:txBody>
      </p:sp>
      <p:sp>
        <p:nvSpPr>
          <p:cNvPr id="22" name="Text 20"/>
          <p:cNvSpPr/>
          <p:nvPr/>
        </p:nvSpPr>
        <p:spPr>
          <a:xfrm>
            <a:off x="411480" y="2286000"/>
            <a:ext cx="3840480" cy="22402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1150" dirty="0">
                <a:solidFill>
                  <a:srgbClr val="2222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Addresses the human dimension of open science — skills &amp; training</a:t>
            </a:r>
            <a:endParaRPr lang="en-US" sz="1150" dirty="0"/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1150" dirty="0">
                <a:solidFill>
                  <a:srgbClr val="2222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Network of Competence Centres (CCs) across 18 European countries</a:t>
            </a:r>
            <a:endParaRPr lang="en-US" sz="1150" dirty="0"/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1150" dirty="0">
                <a:solidFill>
                  <a:srgbClr val="2222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FAIR-by-Design methodology for reusable training materials</a:t>
            </a:r>
            <a:endParaRPr lang="en-US" sz="1150" dirty="0"/>
          </a:p>
          <a:p>
            <a:pPr marL="342900" indent="-342900">
              <a:buSzPct val="100000"/>
              <a:buChar char="•"/>
            </a:pPr>
            <a:r>
              <a:rPr lang="en-US" sz="1150" dirty="0">
                <a:solidFill>
                  <a:srgbClr val="2222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Harmonised curricula and professional recognition framework for data stewards</a:t>
            </a:r>
            <a:endParaRPr lang="en-US" sz="1150" dirty="0"/>
          </a:p>
        </p:txBody>
      </p:sp>
      <p:sp>
        <p:nvSpPr>
          <p:cNvPr id="23" name="Shape 21"/>
          <p:cNvSpPr/>
          <p:nvPr/>
        </p:nvSpPr>
        <p:spPr>
          <a:xfrm>
            <a:off x="4617720" y="1874520"/>
            <a:ext cx="4206240" cy="2743200"/>
          </a:xfrm>
          <a:prstGeom prst="rect">
            <a:avLst/>
          </a:prstGeom>
          <a:solidFill>
            <a:srgbClr val="FFFFFF"/>
          </a:solidFill>
          <a:ln w="12700">
            <a:solidFill>
              <a:srgbClr val="CCBBF5"/>
            </a:solidFill>
            <a:prstDash val="solid"/>
          </a:ln>
          <a:effectLst>
            <a:outerShdw blurRad="762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24" name="Text 22"/>
          <p:cNvSpPr/>
          <p:nvPr/>
        </p:nvSpPr>
        <p:spPr>
          <a:xfrm>
            <a:off x="4617720" y="1874520"/>
            <a:ext cx="420624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512DA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Key Outcomes &amp; IPB Role</a:t>
            </a:r>
            <a:endParaRPr lang="en-US" sz="1200" dirty="0"/>
          </a:p>
        </p:txBody>
      </p:sp>
      <p:sp>
        <p:nvSpPr>
          <p:cNvPr id="25" name="Text 23"/>
          <p:cNvSpPr/>
          <p:nvPr/>
        </p:nvSpPr>
        <p:spPr>
          <a:xfrm>
            <a:off x="4754880" y="2286000"/>
            <a:ext cx="3931920" cy="22402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1150" dirty="0">
                <a:solidFill>
                  <a:srgbClr val="2222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Pan-European training ecosystem and quality assurance framework established</a:t>
            </a:r>
            <a:endParaRPr lang="en-US" sz="1150" dirty="0"/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1150" dirty="0">
                <a:solidFill>
                  <a:srgbClr val="2222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Recognition system for open science skills across Europe</a:t>
            </a:r>
            <a:endParaRPr lang="en-US" sz="1150" dirty="0"/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1150" dirty="0">
                <a:solidFill>
                  <a:srgbClr val="2222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IPB participated in training activities and Competence Centre network</a:t>
            </a:r>
            <a:endParaRPr lang="en-US" sz="1150" dirty="0"/>
          </a:p>
          <a:p>
            <a:pPr marL="342900" indent="-342900">
              <a:buSzPct val="100000"/>
              <a:buChar char="•"/>
            </a:pPr>
            <a:r>
              <a:rPr lang="en-US" sz="1150" dirty="0">
                <a:solidFill>
                  <a:srgbClr val="2222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Antun </a:t>
            </a:r>
            <a:r>
              <a:rPr lang="en-US" sz="1150" dirty="0" err="1">
                <a:solidFill>
                  <a:srgbClr val="2222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Balaž</a:t>
            </a:r>
            <a:r>
              <a:rPr lang="en-US" sz="1150" dirty="0">
                <a:solidFill>
                  <a:srgbClr val="2222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: Training and adoption of OS principles at the national level</a:t>
            </a:r>
            <a:endParaRPr lang="en-US" sz="1150" dirty="0"/>
          </a:p>
        </p:txBody>
      </p:sp>
      <p:sp>
        <p:nvSpPr>
          <p:cNvPr id="26" name="Text 24"/>
          <p:cNvSpPr/>
          <p:nvPr/>
        </p:nvSpPr>
        <p:spPr>
          <a:xfrm>
            <a:off x="274320" y="4645152"/>
            <a:ext cx="64008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i="1" dirty="0">
                <a:solidFill>
                  <a:srgbClr val="512DA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🔗  skills4eosc.eu  |  cordis.europa.eu/project/id/101058527</a:t>
            </a:r>
            <a:endParaRPr lang="en-US" sz="900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A0B18C67-DDDB-4913-55D0-808EEDA440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4728" y="-12192"/>
            <a:ext cx="1109271" cy="97061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A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-7495" y="0"/>
            <a:ext cx="9144000" cy="960120"/>
          </a:xfrm>
          <a:prstGeom prst="rect">
            <a:avLst/>
          </a:prstGeom>
          <a:solidFill>
            <a:srgbClr val="2E7D32"/>
          </a:solidFill>
          <a:ln w="12700">
            <a:solidFill>
              <a:srgbClr val="2E7D32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411480" cy="960120"/>
          </a:xfrm>
          <a:prstGeom prst="rect">
            <a:avLst/>
          </a:prstGeom>
          <a:solidFill>
            <a:srgbClr val="00695C"/>
          </a:solidFill>
          <a:ln w="12700">
            <a:solidFill>
              <a:srgbClr val="00695C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4" name="Text 2"/>
          <p:cNvSpPr/>
          <p:nvPr/>
        </p:nvSpPr>
        <p:spPr>
          <a:xfrm>
            <a:off x="548640" y="0"/>
            <a:ext cx="3657600" cy="9601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EOSC Beyond</a:t>
            </a:r>
            <a:endParaRPr lang="en-US" sz="3000" dirty="0"/>
          </a:p>
        </p:txBody>
      </p:sp>
      <p:sp>
        <p:nvSpPr>
          <p:cNvPr id="5" name="Text 3"/>
          <p:cNvSpPr/>
          <p:nvPr/>
        </p:nvSpPr>
        <p:spPr>
          <a:xfrm>
            <a:off x="3066993" y="0"/>
            <a:ext cx="4754880" cy="9601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i="1" dirty="0">
                <a:solidFill>
                  <a:srgbClr val="A8E6C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Extending EOSC — Cross-Domain Interoperability &amp; New Communities</a:t>
            </a:r>
            <a:endParaRPr lang="en-US" sz="1100" dirty="0"/>
          </a:p>
        </p:txBody>
      </p:sp>
      <p:sp>
        <p:nvSpPr>
          <p:cNvPr id="6" name="Shape 4"/>
          <p:cNvSpPr/>
          <p:nvPr/>
        </p:nvSpPr>
        <p:spPr>
          <a:xfrm>
            <a:off x="0" y="4846320"/>
            <a:ext cx="9144000" cy="297180"/>
          </a:xfrm>
          <a:prstGeom prst="rect">
            <a:avLst/>
          </a:prstGeom>
          <a:solidFill>
            <a:srgbClr val="0D1B3E"/>
          </a:solidFill>
          <a:ln w="12700">
            <a:solidFill>
              <a:srgbClr val="0D1B3E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7" name="Text 5"/>
          <p:cNvSpPr/>
          <p:nvPr/>
        </p:nvSpPr>
        <p:spPr>
          <a:xfrm>
            <a:off x="274320" y="4846320"/>
            <a:ext cx="8595360" cy="2971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D0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EOSC: Enabling Open and Collaborative Research  |  In memory of Antun Balaž  |  June 2026</a:t>
            </a:r>
            <a:endParaRPr lang="en-US" sz="900" dirty="0"/>
          </a:p>
        </p:txBody>
      </p:sp>
      <p:sp>
        <p:nvSpPr>
          <p:cNvPr id="8" name="Shape 6"/>
          <p:cNvSpPr/>
          <p:nvPr/>
        </p:nvSpPr>
        <p:spPr>
          <a:xfrm>
            <a:off x="274320" y="1051560"/>
            <a:ext cx="1920240" cy="685800"/>
          </a:xfrm>
          <a:prstGeom prst="rect">
            <a:avLst/>
          </a:prstGeom>
          <a:solidFill>
            <a:srgbClr val="00695C"/>
          </a:solidFill>
          <a:ln w="12700">
            <a:solidFill>
              <a:srgbClr val="00695C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9" name="Text 7"/>
          <p:cNvSpPr/>
          <p:nvPr/>
        </p:nvSpPr>
        <p:spPr>
          <a:xfrm>
            <a:off x="274320" y="1051560"/>
            <a:ext cx="192024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Cross-Domain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274320" y="1435608"/>
            <a:ext cx="1920240" cy="3017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CCF0E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Interoperability</a:t>
            </a:r>
            <a:endParaRPr lang="en-US" sz="900" dirty="0"/>
          </a:p>
        </p:txBody>
      </p:sp>
      <p:sp>
        <p:nvSpPr>
          <p:cNvPr id="11" name="Shape 9"/>
          <p:cNvSpPr/>
          <p:nvPr/>
        </p:nvSpPr>
        <p:spPr>
          <a:xfrm>
            <a:off x="2450592" y="1051560"/>
            <a:ext cx="1920240" cy="685800"/>
          </a:xfrm>
          <a:prstGeom prst="rect">
            <a:avLst/>
          </a:prstGeom>
          <a:solidFill>
            <a:srgbClr val="00695C"/>
          </a:solidFill>
          <a:ln w="12700">
            <a:solidFill>
              <a:srgbClr val="00695C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2" name="Text 10"/>
          <p:cNvSpPr/>
          <p:nvPr/>
        </p:nvSpPr>
        <p:spPr>
          <a:xfrm>
            <a:off x="2450592" y="1051560"/>
            <a:ext cx="192024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New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2450592" y="1435608"/>
            <a:ext cx="1920240" cy="3017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CCF0E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Communities</a:t>
            </a:r>
            <a:endParaRPr lang="en-US" sz="900" dirty="0"/>
          </a:p>
        </p:txBody>
      </p:sp>
      <p:sp>
        <p:nvSpPr>
          <p:cNvPr id="14" name="Shape 12"/>
          <p:cNvSpPr/>
          <p:nvPr/>
        </p:nvSpPr>
        <p:spPr>
          <a:xfrm>
            <a:off x="4626864" y="1051560"/>
            <a:ext cx="1920240" cy="685800"/>
          </a:xfrm>
          <a:prstGeom prst="rect">
            <a:avLst/>
          </a:prstGeom>
          <a:solidFill>
            <a:srgbClr val="00695C"/>
          </a:solidFill>
          <a:ln w="12700">
            <a:solidFill>
              <a:srgbClr val="00695C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5" name="Text 13"/>
          <p:cNvSpPr/>
          <p:nvPr/>
        </p:nvSpPr>
        <p:spPr>
          <a:xfrm>
            <a:off x="4626864" y="1051560"/>
            <a:ext cx="192024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HE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4626864" y="1435608"/>
            <a:ext cx="1920240" cy="3017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CCF0E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Horizon Europe</a:t>
            </a:r>
            <a:endParaRPr lang="en-US" sz="900" dirty="0"/>
          </a:p>
        </p:txBody>
      </p:sp>
      <p:sp>
        <p:nvSpPr>
          <p:cNvPr id="17" name="Shape 15"/>
          <p:cNvSpPr/>
          <p:nvPr/>
        </p:nvSpPr>
        <p:spPr>
          <a:xfrm>
            <a:off x="6803136" y="1051560"/>
            <a:ext cx="1920240" cy="685800"/>
          </a:xfrm>
          <a:prstGeom prst="rect">
            <a:avLst/>
          </a:prstGeom>
          <a:solidFill>
            <a:srgbClr val="00695C"/>
          </a:solidFill>
          <a:ln w="12700">
            <a:solidFill>
              <a:srgbClr val="00695C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8" name="Text 16"/>
          <p:cNvSpPr/>
          <p:nvPr/>
        </p:nvSpPr>
        <p:spPr>
          <a:xfrm>
            <a:off x="6803136" y="1051560"/>
            <a:ext cx="192024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2023–26</a:t>
            </a:r>
            <a:endParaRPr lang="en-US" sz="1400" dirty="0"/>
          </a:p>
        </p:txBody>
      </p:sp>
      <p:sp>
        <p:nvSpPr>
          <p:cNvPr id="19" name="Text 17"/>
          <p:cNvSpPr/>
          <p:nvPr/>
        </p:nvSpPr>
        <p:spPr>
          <a:xfrm>
            <a:off x="6803136" y="1435608"/>
            <a:ext cx="1920240" cy="3017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CCF0E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Duration</a:t>
            </a:r>
            <a:endParaRPr lang="en-US" sz="900" dirty="0"/>
          </a:p>
        </p:txBody>
      </p:sp>
      <p:sp>
        <p:nvSpPr>
          <p:cNvPr id="20" name="Shape 18"/>
          <p:cNvSpPr/>
          <p:nvPr/>
        </p:nvSpPr>
        <p:spPr>
          <a:xfrm>
            <a:off x="274320" y="1874520"/>
            <a:ext cx="4114800" cy="2743200"/>
          </a:xfrm>
          <a:prstGeom prst="rect">
            <a:avLst/>
          </a:prstGeom>
          <a:solidFill>
            <a:srgbClr val="FFFFFF"/>
          </a:solidFill>
          <a:ln w="12700">
            <a:solidFill>
              <a:srgbClr val="B0DEC0"/>
            </a:solidFill>
            <a:prstDash val="solid"/>
          </a:ln>
          <a:effectLst>
            <a:outerShdw blurRad="762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21" name="Text 19"/>
          <p:cNvSpPr/>
          <p:nvPr/>
        </p:nvSpPr>
        <p:spPr>
          <a:xfrm>
            <a:off x="274320" y="1874520"/>
            <a:ext cx="411480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2E7D3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What it does</a:t>
            </a:r>
            <a:endParaRPr lang="en-US" sz="1200" dirty="0"/>
          </a:p>
        </p:txBody>
      </p:sp>
      <p:sp>
        <p:nvSpPr>
          <p:cNvPr id="22" name="Text 20"/>
          <p:cNvSpPr/>
          <p:nvPr/>
        </p:nvSpPr>
        <p:spPr>
          <a:xfrm>
            <a:off x="411480" y="2286000"/>
            <a:ext cx="3840480" cy="22402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1150" dirty="0">
                <a:solidFill>
                  <a:srgbClr val="2222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Pushes EOSC boundaries with cross-domain interoperability frameworks</a:t>
            </a:r>
            <a:endParaRPr lang="en-US" sz="1150" dirty="0"/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1150" dirty="0">
                <a:solidFill>
                  <a:srgbClr val="2222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Integrates new scientific communities beyond initial EOSC scope</a:t>
            </a:r>
            <a:endParaRPr lang="en-US" sz="1150" dirty="0"/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1150" dirty="0">
                <a:solidFill>
                  <a:srgbClr val="2222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Advances AAI (Authentication &amp; Authorization Infrastructure) for federated access</a:t>
            </a:r>
            <a:endParaRPr lang="en-US" sz="1150" dirty="0"/>
          </a:p>
          <a:p>
            <a:pPr marL="342900" indent="-342900">
              <a:buSzPct val="100000"/>
              <a:buChar char="•"/>
            </a:pPr>
            <a:r>
              <a:rPr lang="en-US" sz="1150" dirty="0">
                <a:solidFill>
                  <a:srgbClr val="2222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Bridges EOSC with global data spaces and non-European partners</a:t>
            </a:r>
            <a:endParaRPr lang="en-US" sz="1150" dirty="0"/>
          </a:p>
        </p:txBody>
      </p:sp>
      <p:sp>
        <p:nvSpPr>
          <p:cNvPr id="23" name="Shape 21"/>
          <p:cNvSpPr/>
          <p:nvPr/>
        </p:nvSpPr>
        <p:spPr>
          <a:xfrm>
            <a:off x="4617720" y="1874520"/>
            <a:ext cx="4206240" cy="2743200"/>
          </a:xfrm>
          <a:prstGeom prst="rect">
            <a:avLst/>
          </a:prstGeom>
          <a:solidFill>
            <a:srgbClr val="FFFFFF"/>
          </a:solidFill>
          <a:ln w="12700">
            <a:solidFill>
              <a:srgbClr val="B0DEC0"/>
            </a:solidFill>
            <a:prstDash val="solid"/>
          </a:ln>
          <a:effectLst>
            <a:outerShdw blurRad="762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24" name="Text 22"/>
          <p:cNvSpPr/>
          <p:nvPr/>
        </p:nvSpPr>
        <p:spPr>
          <a:xfrm>
            <a:off x="4617720" y="1874520"/>
            <a:ext cx="420624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2E7D3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Key Directions &amp; IPB Role</a:t>
            </a:r>
            <a:endParaRPr lang="en-US" sz="1200" dirty="0"/>
          </a:p>
        </p:txBody>
      </p:sp>
      <p:sp>
        <p:nvSpPr>
          <p:cNvPr id="25" name="Text 23"/>
          <p:cNvSpPr/>
          <p:nvPr/>
        </p:nvSpPr>
        <p:spPr>
          <a:xfrm>
            <a:off x="4754880" y="2286000"/>
            <a:ext cx="3931920" cy="22402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1150" dirty="0">
                <a:solidFill>
                  <a:srgbClr val="2222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Expanding EOSC reach into underserved disciplines and regions</a:t>
            </a:r>
            <a:endParaRPr lang="en-US" sz="1150" dirty="0"/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1150" dirty="0">
                <a:solidFill>
                  <a:srgbClr val="2222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Building on NI4OS and EOSC Future foundations for SEE continuity</a:t>
            </a:r>
            <a:endParaRPr lang="en-US" sz="1150" dirty="0"/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1150" dirty="0">
                <a:solidFill>
                  <a:srgbClr val="2222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IPB maintains active role in regional coordination and service provision</a:t>
            </a:r>
            <a:endParaRPr lang="en-US" sz="1150" dirty="0"/>
          </a:p>
          <a:p>
            <a:pPr marL="342900" indent="-342900">
              <a:buSzPct val="100000"/>
              <a:buChar char="•"/>
            </a:pPr>
            <a:r>
              <a:rPr lang="en-US" sz="1150" dirty="0">
                <a:solidFill>
                  <a:srgbClr val="2222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Antun </a:t>
            </a:r>
            <a:r>
              <a:rPr lang="en-US" sz="1150" dirty="0" err="1">
                <a:solidFill>
                  <a:srgbClr val="2222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Balaž</a:t>
            </a:r>
            <a:r>
              <a:rPr lang="en-US" sz="1150" dirty="0">
                <a:solidFill>
                  <a:srgbClr val="2222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: unfortunately, we lost Antun before he could share with us his wisdom and insights. </a:t>
            </a:r>
            <a:endParaRPr lang="en-US" sz="1150" dirty="0"/>
          </a:p>
        </p:txBody>
      </p:sp>
      <p:sp>
        <p:nvSpPr>
          <p:cNvPr id="26" name="Text 24"/>
          <p:cNvSpPr/>
          <p:nvPr/>
        </p:nvSpPr>
        <p:spPr>
          <a:xfrm>
            <a:off x="274320" y="4645152"/>
            <a:ext cx="64008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i="1" dirty="0">
                <a:solidFill>
                  <a:srgbClr val="0069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🔗  eosc-beyond.eu  |  cordis.europa.eu/project/id/101131875</a:t>
            </a:r>
            <a:endParaRPr lang="en-US" sz="900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AB55E6EF-F5C3-94A6-C1D7-906A921173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1606" y="-15748"/>
            <a:ext cx="1932393" cy="96012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D1B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960120"/>
          </a:xfrm>
          <a:prstGeom prst="rect">
            <a:avLst/>
          </a:prstGeom>
          <a:solidFill>
            <a:srgbClr val="0A1528"/>
          </a:solidFill>
          <a:ln w="12700">
            <a:solidFill>
              <a:srgbClr val="0A1528"/>
            </a:solidFill>
            <a:prstDash val="solid"/>
          </a:ln>
        </p:spPr>
        <p:txBody>
          <a:bodyPr/>
          <a:lstStyle/>
          <a:p>
            <a:endParaRPr lang="en-GB" dirty="0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411480" cy="960120"/>
          </a:xfrm>
          <a:prstGeom prst="rect">
            <a:avLst/>
          </a:prstGeom>
          <a:solidFill>
            <a:srgbClr val="F5A623"/>
          </a:solidFill>
          <a:ln w="12700">
            <a:solidFill>
              <a:srgbClr val="F5A623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4" name="Text 2"/>
          <p:cNvSpPr/>
          <p:nvPr/>
        </p:nvSpPr>
        <p:spPr>
          <a:xfrm>
            <a:off x="548640" y="0"/>
            <a:ext cx="8412480" cy="9601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Dr. Antun Balaž — The Scientist Behind the Infrastructure</a:t>
            </a:r>
            <a:endParaRPr lang="en-US" sz="2200" dirty="0"/>
          </a:p>
        </p:txBody>
      </p:sp>
      <p:sp>
        <p:nvSpPr>
          <p:cNvPr id="5" name="Shape 3"/>
          <p:cNvSpPr/>
          <p:nvPr/>
        </p:nvSpPr>
        <p:spPr>
          <a:xfrm>
            <a:off x="0" y="4846320"/>
            <a:ext cx="9144000" cy="297180"/>
          </a:xfrm>
          <a:prstGeom prst="rect">
            <a:avLst/>
          </a:prstGeom>
          <a:solidFill>
            <a:srgbClr val="0D1B3E"/>
          </a:solidFill>
          <a:ln w="12700">
            <a:solidFill>
              <a:srgbClr val="0D1B3E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6" name="Text 4"/>
          <p:cNvSpPr/>
          <p:nvPr/>
        </p:nvSpPr>
        <p:spPr>
          <a:xfrm>
            <a:off x="274320" y="4846320"/>
            <a:ext cx="8595360" cy="2971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D0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EOSC: Enabling Open and Collaborative Research  |  In memory of Antun Balaž  |  June 2026</a:t>
            </a:r>
            <a:endParaRPr lang="en-US" sz="900" dirty="0"/>
          </a:p>
        </p:txBody>
      </p:sp>
      <p:sp>
        <p:nvSpPr>
          <p:cNvPr id="8" name="Text 6"/>
          <p:cNvSpPr/>
          <p:nvPr/>
        </p:nvSpPr>
        <p:spPr>
          <a:xfrm>
            <a:off x="320040" y="1097280"/>
            <a:ext cx="2560320" cy="33832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8899B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📷</a:t>
            </a:r>
            <a:endParaRPr lang="en-US" sz="1200" dirty="0"/>
          </a:p>
          <a:p>
            <a:pPr marL="0" indent="0" algn="ctr">
              <a:buNone/>
            </a:pPr>
            <a:endParaRPr lang="en-US" sz="1200" dirty="0"/>
          </a:p>
          <a:p>
            <a:pPr marL="0" indent="0" algn="ctr">
              <a:buNone/>
            </a:pPr>
            <a:r>
              <a:rPr lang="en-US" sz="1200" dirty="0">
                <a:solidFill>
                  <a:srgbClr val="8899B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Photo of</a:t>
            </a:r>
            <a:endParaRPr lang="en-US" sz="1200" dirty="0"/>
          </a:p>
          <a:p>
            <a:pPr marL="0" indent="0" algn="ctr">
              <a:buNone/>
            </a:pPr>
            <a:r>
              <a:rPr lang="en-US" sz="1200" dirty="0">
                <a:solidFill>
                  <a:srgbClr val="8899B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Antun Balaž</a:t>
            </a:r>
            <a:endParaRPr lang="en-US" sz="1200" dirty="0"/>
          </a:p>
          <a:p>
            <a:pPr marL="0" indent="0" algn="ctr">
              <a:buNone/>
            </a:pPr>
            <a:endParaRPr lang="en-US" sz="1200" dirty="0"/>
          </a:p>
          <a:p>
            <a:pPr marL="0" indent="0" algn="ctr">
              <a:buNone/>
            </a:pPr>
            <a:r>
              <a:rPr lang="en-US" sz="1200" dirty="0">
                <a:solidFill>
                  <a:srgbClr val="8899B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(to be added)</a:t>
            </a:r>
            <a:endParaRPr lang="en-US" sz="1200" dirty="0"/>
          </a:p>
        </p:txBody>
      </p:sp>
      <p:sp>
        <p:nvSpPr>
          <p:cNvPr id="9" name="Shape 7"/>
          <p:cNvSpPr/>
          <p:nvPr/>
        </p:nvSpPr>
        <p:spPr>
          <a:xfrm>
            <a:off x="3108960" y="1097280"/>
            <a:ext cx="5760720" cy="3383280"/>
          </a:xfrm>
          <a:prstGeom prst="rect">
            <a:avLst/>
          </a:prstGeom>
          <a:solidFill>
            <a:srgbClr val="111E38"/>
          </a:solidFill>
          <a:ln w="12700">
            <a:solidFill>
              <a:srgbClr val="1E3060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0" name="Text 8"/>
          <p:cNvSpPr/>
          <p:nvPr/>
        </p:nvSpPr>
        <p:spPr>
          <a:xfrm>
            <a:off x="3291840" y="1188720"/>
            <a:ext cx="53949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F5A62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Dr. Antun Balaž  (1973 – 2025)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3291840" y="1600200"/>
            <a:ext cx="53949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i="1" dirty="0">
                <a:solidFill>
                  <a:srgbClr val="D0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Institute of Physics Belgrade, Serbia</a:t>
            </a:r>
            <a:endParaRPr lang="en-US" sz="1200" dirty="0"/>
          </a:p>
        </p:txBody>
      </p:sp>
      <p:sp>
        <p:nvSpPr>
          <p:cNvPr id="12" name="Shape 10"/>
          <p:cNvSpPr/>
          <p:nvPr/>
        </p:nvSpPr>
        <p:spPr>
          <a:xfrm>
            <a:off x="3291840" y="1938528"/>
            <a:ext cx="5303520" cy="0"/>
          </a:xfrm>
          <a:prstGeom prst="line">
            <a:avLst/>
          </a:prstGeom>
          <a:noFill/>
          <a:ln w="9525">
            <a:solidFill>
              <a:srgbClr val="F5A623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3" name="Text 11"/>
          <p:cNvSpPr/>
          <p:nvPr/>
        </p:nvSpPr>
        <p:spPr>
          <a:xfrm>
            <a:off x="3291840" y="2029968"/>
            <a:ext cx="5394960" cy="23317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200" dirty="0">
                <a:solidFill>
                  <a:schemeClr val="bg1"/>
                </a:solidFill>
              </a:rPr>
              <a:t>Antun </a:t>
            </a:r>
            <a:r>
              <a:rPr lang="en-US" sz="1200" dirty="0" err="1">
                <a:solidFill>
                  <a:schemeClr val="bg1"/>
                </a:solidFill>
              </a:rPr>
              <a:t>Balaž</a:t>
            </a:r>
            <a:r>
              <a:rPr lang="en-US" sz="1200" dirty="0">
                <a:solidFill>
                  <a:schemeClr val="bg1"/>
                </a:solidFill>
              </a:rPr>
              <a:t> was a Principal Research Fellow and Deputy Director at the Institute of Physics Belgrade, where he founded and led the Scientific Computing Laboratory — bridging world-class physics research with the development of regional and European open science infrastructure.</a:t>
            </a:r>
          </a:p>
          <a:p>
            <a:pPr marL="0" indent="0">
              <a:buNone/>
            </a:pPr>
            <a:r>
              <a:rPr lang="en-US" sz="1200" dirty="0">
                <a:solidFill>
                  <a:schemeClr val="bg1"/>
                </a:solidFill>
              </a:rPr>
              <a:t>He was a friend and colleague, always willing to help and guide. He will be missed…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6286EED-FCA0-0EC1-FE54-CC2FDF9D07B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5030" t="10277" r="18294" b="6723"/>
          <a:stretch>
            <a:fillRect/>
          </a:stretch>
        </p:blipFill>
        <p:spPr>
          <a:xfrm>
            <a:off x="411480" y="960120"/>
            <a:ext cx="2296220" cy="381121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1886</Words>
  <Application>Microsoft Macintosh PowerPoint</Application>
  <PresentationFormat>On-screen Show (16:9)</PresentationFormat>
  <Paragraphs>256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European Open Science Cloud: Enabling Open and Collaborative Research</dc:title>
  <dc:subject>PptxGenJS Presentation</dc:subject>
  <dc:creator>Prof. Anastas Mishev</dc:creator>
  <cp:lastModifiedBy>Anastas Mishev</cp:lastModifiedBy>
  <cp:revision>13</cp:revision>
  <dcterms:created xsi:type="dcterms:W3CDTF">2026-05-31T20:26:17Z</dcterms:created>
  <dcterms:modified xsi:type="dcterms:W3CDTF">2026-06-08T07:08:17Z</dcterms:modified>
</cp:coreProperties>
</file>