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3"/>
  </p:notesMasterIdLst>
  <p:handoutMasterIdLst>
    <p:handoutMasterId r:id="rId24"/>
  </p:handoutMasterIdLst>
  <p:sldIdLst>
    <p:sldId id="257" r:id="rId2"/>
    <p:sldId id="363" r:id="rId3"/>
    <p:sldId id="362" r:id="rId4"/>
    <p:sldId id="368" r:id="rId5"/>
    <p:sldId id="438" r:id="rId6"/>
    <p:sldId id="439" r:id="rId7"/>
    <p:sldId id="304" r:id="rId8"/>
    <p:sldId id="371" r:id="rId9"/>
    <p:sldId id="372" r:id="rId10"/>
    <p:sldId id="373" r:id="rId11"/>
    <p:sldId id="440" r:id="rId12"/>
    <p:sldId id="443" r:id="rId13"/>
    <p:sldId id="444" r:id="rId14"/>
    <p:sldId id="445" r:id="rId15"/>
    <p:sldId id="447" r:id="rId16"/>
    <p:sldId id="448" r:id="rId17"/>
    <p:sldId id="449" r:id="rId18"/>
    <p:sldId id="460" r:id="rId19"/>
    <p:sldId id="461" r:id="rId20"/>
    <p:sldId id="464" r:id="rId21"/>
    <p:sldId id="45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3C6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1" autoAdjust="0"/>
    <p:restoredTop sz="64563" autoAdjust="0"/>
  </p:normalViewPr>
  <p:slideViewPr>
    <p:cSldViewPr>
      <p:cViewPr varScale="1">
        <p:scale>
          <a:sx n="76" d="100"/>
          <a:sy n="76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892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09D9C1-3D5C-46C1-8B99-1D9C06251667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DFD9E9-1436-4009-AB2E-1033E87E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3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238E15-2360-4D66-A116-55F9515E5123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34EBA-7780-47B7-9848-22A79D7F4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0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Hello, my name is </a:t>
            </a:r>
            <a:r>
              <a:rPr lang="en-GB" dirty="0" err="1"/>
              <a:t>Aleksandar</a:t>
            </a:r>
            <a:r>
              <a:rPr lang="en-GB" dirty="0"/>
              <a:t> </a:t>
            </a:r>
            <a:r>
              <a:rPr lang="en-GB" dirty="0" err="1"/>
              <a:t>Kirilov</a:t>
            </a:r>
            <a:r>
              <a:rPr lang="en-GB" dirty="0"/>
              <a:t>, </a:t>
            </a:r>
            <a:r>
              <a:rPr lang="en-GB" dirty="0" err="1"/>
              <a:t>i`m</a:t>
            </a:r>
            <a:r>
              <a:rPr lang="bg-BG" dirty="0"/>
              <a:t> </a:t>
            </a:r>
            <a:r>
              <a:rPr lang="en-US" dirty="0"/>
              <a:t>a researcher at IICT</a:t>
            </a:r>
            <a:r>
              <a:rPr lang="en-US" baseline="0" dirty="0"/>
              <a:t> and would like to present my report on designing a </a:t>
            </a:r>
            <a:r>
              <a:rPr lang="en-US" sz="1200" dirty="0"/>
              <a:t>SYSTEM FOR BIOINFORMATIC PROCESSING OF METAGENOMIC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4EBA-7780-47B7-9848-22A79D7F44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dc.acad.b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dc.acad.b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0" y="1295400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247" y="1503727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286000" y="152400"/>
            <a:ext cx="4191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 OF INFORMATION AND COMMUNICATION 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BULGARIAN ACADEMY OF SCIENCES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324600" y="6478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http://www.nchdc.acad.bg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87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574" y="803325"/>
            <a:ext cx="584632" cy="349583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096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http://www.nchdc.acad.bg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fld id="{C458D316-2735-47D3-A780-02EE0F3D2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7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721E0B90-8CC7-4C68-9D19-B6E59573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960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721E0B90-8CC7-4C68-9D19-B6E59573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5928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721E0B90-8CC7-4C68-9D19-B6E59573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558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574" y="803325"/>
            <a:ext cx="584632" cy="349583"/>
          </a:xfrm>
          <a:prstGeom prst="rect">
            <a:avLst/>
          </a:prstGeom>
        </p:spPr>
        <p:txBody>
          <a:bodyPr/>
          <a:lstStyle/>
          <a:p>
            <a:fld id="{721E0B90-8CC7-4C68-9D19-B6E59573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359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574" y="803325"/>
            <a:ext cx="584632" cy="349583"/>
          </a:xfrm>
          <a:prstGeom prst="rect">
            <a:avLst/>
          </a:prstGeom>
        </p:spPr>
        <p:txBody>
          <a:bodyPr/>
          <a:lstStyle/>
          <a:p>
            <a:fld id="{721E0B90-8CC7-4C68-9D19-B6E59573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791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25" y="93756"/>
            <a:ext cx="914400" cy="10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4" r:id="rId6"/>
    <p:sldLayoutId id="2147483795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pl-mxp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7800" y="1752600"/>
            <a:ext cx="5791200" cy="1295400"/>
          </a:xfrm>
        </p:spPr>
        <p:txBody>
          <a:bodyPr>
            <a:noAutofit/>
          </a:bodyPr>
          <a:lstStyle/>
          <a:p>
            <a:r>
              <a:rPr lang="en-GB" sz="2600" dirty="0"/>
              <a:t>High-performance applications on heterogenous systems - benchmarking and optimisation</a:t>
            </a:r>
            <a:endParaRPr lang="en-US" sz="2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4811" y="3352800"/>
            <a:ext cx="7086600" cy="1828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Emanouil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Atanassov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Bulgarian Academy of Sciences,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of Information and Communication Technologies, Sofia, Bulgaria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memory of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Antun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Balaž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insights into complex systems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11 - 12 Jun 2026, Belgrade, Institute of Physics Belgrade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A6FA77B-67F4-24F5-6BE5-BADF404A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precision test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1C5DBF3-17CD-4C72-8559-EF5DAAA73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1" y="1333500"/>
            <a:ext cx="4533899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The test is at </a:t>
            </a:r>
            <a:r>
              <a:rPr lang="en-US" sz="2400" dirty="0">
                <a:hlinkClick r:id="rId2"/>
              </a:rPr>
              <a:t>https://hpl-mxp.org/</a:t>
            </a:r>
            <a:endParaRPr lang="en-US" sz="2400" dirty="0"/>
          </a:p>
          <a:p>
            <a:r>
              <a:rPr lang="en-US" sz="2400" dirty="0"/>
              <a:t>Much fewer systems provided test results. </a:t>
            </a:r>
          </a:p>
          <a:p>
            <a:r>
              <a:rPr lang="en-US" sz="2400" dirty="0"/>
              <a:t>The test measures acceleration of the computations done in mixed precision (with refinement) vs double precision </a:t>
            </a:r>
            <a:r>
              <a:rPr lang="en-US" sz="2400" dirty="0" err="1"/>
              <a:t>Linpack</a:t>
            </a:r>
            <a:r>
              <a:rPr lang="en-US" sz="2400" dirty="0"/>
              <a:t>. </a:t>
            </a:r>
          </a:p>
          <a:p>
            <a:r>
              <a:rPr lang="en-US" sz="2400" dirty="0"/>
              <a:t>We again used NVIDIA binary named HPL-AI, because of the connection with AI workloads, where smaller precisions are used (even smaller than single precision). </a:t>
            </a:r>
          </a:p>
          <a:p>
            <a:r>
              <a:rPr lang="en-GB" sz="2400" dirty="0"/>
              <a:t>19.76s 15.37 </a:t>
            </a:r>
            <a:r>
              <a:rPr lang="en-GB" sz="2400" dirty="0" err="1"/>
              <a:t>Pflops</a:t>
            </a:r>
            <a:r>
              <a:rPr lang="en-GB" sz="2400" dirty="0"/>
              <a:t>   9.12s   10.52 </a:t>
            </a:r>
            <a:r>
              <a:rPr lang="en-GB" sz="2400" dirty="0" err="1"/>
              <a:t>Pflops</a:t>
            </a:r>
            <a:r>
              <a:rPr lang="en-GB" sz="2400" dirty="0"/>
              <a:t> with refinement</a:t>
            </a:r>
          </a:p>
          <a:p>
            <a:r>
              <a:rPr lang="en-GB" sz="2400" dirty="0"/>
              <a:t>Speedup vs double precision </a:t>
            </a:r>
            <a:r>
              <a:rPr lang="en-GB" sz="2400" dirty="0" err="1"/>
              <a:t>Linpack</a:t>
            </a:r>
            <a:r>
              <a:rPr lang="en-GB" sz="2400" dirty="0"/>
              <a:t> – 4 times.</a:t>
            </a:r>
          </a:p>
          <a:p>
            <a:r>
              <a:rPr lang="en-GB" sz="2400" dirty="0"/>
              <a:t>NVIDIA A100 potential in lower precision computations:</a:t>
            </a:r>
          </a:p>
          <a:p>
            <a:pPr lvl="1"/>
            <a:r>
              <a:rPr lang="en-GB" sz="2400" dirty="0"/>
              <a:t>Half Precision (FP16) – 78 TFLOPS</a:t>
            </a:r>
          </a:p>
          <a:p>
            <a:pPr lvl="1"/>
            <a:r>
              <a:rPr lang="en-GB" sz="2400" dirty="0"/>
              <a:t>Brain Floating Point (BF16) – 39 TFLOPS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E18D7-B8CD-D45F-97CC-E518D52E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88" y="1371600"/>
            <a:ext cx="38100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4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F268-911F-5CF0-89E3-D21A9B28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A2A0-6A5E-64C1-0B55-4465C3F1A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HEMUS achieves &gt;2.5 </a:t>
            </a:r>
            <a:r>
              <a:rPr lang="en-US" dirty="0" err="1"/>
              <a:t>Pflop</a:t>
            </a:r>
            <a:r>
              <a:rPr lang="en-US" dirty="0"/>
              <a:t>/s with less power than </a:t>
            </a:r>
            <a:r>
              <a:rPr lang="en-US" dirty="0" err="1"/>
              <a:t>Avitohol</a:t>
            </a:r>
            <a:r>
              <a:rPr lang="en-US" dirty="0"/>
              <a:t> </a:t>
            </a:r>
          </a:p>
          <a:p>
            <a:r>
              <a:rPr lang="en-GB" dirty="0"/>
              <a:t>Efficiency of measured </a:t>
            </a:r>
            <a:r>
              <a:rPr lang="en-GB" dirty="0" err="1"/>
              <a:t>linpack</a:t>
            </a:r>
            <a:r>
              <a:rPr lang="en-GB" dirty="0"/>
              <a:t> performance vs theoretical peak performance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F8DC3-F551-394F-178E-72F966D7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C9E86-532A-E8DB-8269-E0D93672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6C637A-30A5-2E49-54EB-7D139258D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3521"/>
              </p:ext>
            </p:extLst>
          </p:nvPr>
        </p:nvGraphicFramePr>
        <p:xfrm>
          <a:off x="2057400" y="37984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31371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53733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639587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30851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 </a:t>
                      </a:r>
                      <a:r>
                        <a:rPr lang="en-US" dirty="0" err="1"/>
                        <a:t>Linpack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Theoretical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6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Avitohol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6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481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HEMUS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79%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3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5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DB9A-386E-98F7-CFB6-A54F294B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GB" dirty="0" err="1"/>
              <a:t>atency</a:t>
            </a:r>
            <a:r>
              <a:rPr lang="en-GB" dirty="0"/>
              <a:t> and bandwidth 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3C384-54D5-DA16-ACD0-E03406FA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9668A-3D16-F13C-7531-365C7A4E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 descr="A graph with blue dotsAI-generated content may be incorrect.">
            <a:extLst>
              <a:ext uri="{FF2B5EF4-FFF2-40B4-BE49-F238E27FC236}">
                <a16:creationId xmlns:a16="http://schemas.microsoft.com/office/drawing/2014/main" id="{425B590A-409D-654A-AD6E-8B0055D43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4706"/>
            <a:ext cx="4000502" cy="26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D9E4D-FBD5-69E7-48FA-3F91FDDBA57B}"/>
              </a:ext>
            </a:extLst>
          </p:cNvPr>
          <p:cNvSpPr txBox="1"/>
          <p:nvPr/>
        </p:nvSpPr>
        <p:spPr>
          <a:xfrm>
            <a:off x="797359" y="519905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Fig. OSU MPI Latency Benchmark</a:t>
            </a:r>
          </a:p>
        </p:txBody>
      </p:sp>
      <p:pic>
        <p:nvPicPr>
          <p:cNvPr id="8" name="Picture 7" descr="A graph with a line graph and a message sizeAI-generated content may be incorrect.">
            <a:extLst>
              <a:ext uri="{FF2B5EF4-FFF2-40B4-BE49-F238E27FC236}">
                <a16:creationId xmlns:a16="http://schemas.microsoft.com/office/drawing/2014/main" id="{EC735BA2-1935-696C-242C-D7B4EA651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98" y="2424705"/>
            <a:ext cx="3965715" cy="26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42340-9DC4-1BB1-98DC-BEFB34C67583}"/>
              </a:ext>
            </a:extLst>
          </p:cNvPr>
          <p:cNvSpPr txBox="1"/>
          <p:nvPr/>
        </p:nvSpPr>
        <p:spPr>
          <a:xfrm>
            <a:off x="4796508" y="5199050"/>
            <a:ext cx="404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Fig. OSU MPI Bandwidth Benchmark</a:t>
            </a:r>
          </a:p>
        </p:txBody>
      </p:sp>
    </p:spTree>
    <p:extLst>
      <p:ext uri="{BB962C8B-B14F-4D97-AF65-F5344CB8AC3E}">
        <p14:creationId xmlns:p14="http://schemas.microsoft.com/office/powerpoint/2010/main" val="38078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BC2B-2B92-C410-1F5C-0D21D422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59" y="76802"/>
            <a:ext cx="6589199" cy="1280890"/>
          </a:xfrm>
        </p:spPr>
        <p:txBody>
          <a:bodyPr/>
          <a:lstStyle/>
          <a:p>
            <a:r>
              <a:rPr lang="en-GB" dirty="0"/>
              <a:t>Test results on STREAM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C035-A90C-8ED0-29F7-8CCF44EB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58802-7657-7BB6-FDB4-B7D67DA7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D25E2-320E-9467-B78C-03661C1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6ABF0-B86E-0BE4-005E-9F7892DF9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82279"/>
            <a:ext cx="6096000" cy="406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914E09-01BF-F928-D66F-2C02454C1799}"/>
              </a:ext>
            </a:extLst>
          </p:cNvPr>
          <p:cNvSpPr txBox="1"/>
          <p:nvPr/>
        </p:nvSpPr>
        <p:spPr>
          <a:xfrm>
            <a:off x="1828800" y="5547700"/>
            <a:ext cx="65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Fig. 3. STREAM bandwidth results (in MB/s) for different FP32 operations on the NVIDIA A100</a:t>
            </a:r>
          </a:p>
        </p:txBody>
      </p:sp>
    </p:spTree>
    <p:extLst>
      <p:ext uri="{BB962C8B-B14F-4D97-AF65-F5344CB8AC3E}">
        <p14:creationId xmlns:p14="http://schemas.microsoft.com/office/powerpoint/2010/main" val="334268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EB8B-5EAC-D9F5-E72F-377647D0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59" y="176729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Quantum computing simulations using CPUs &amp;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1020-1C8A-D49F-F44F-88A7DA08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D9607-F125-F018-D36B-67294DF6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437B9-2273-7A30-6188-93E9B927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F9FA5-98E6-DB0C-2B14-F8AA950B0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07" y="1622760"/>
            <a:ext cx="7566377" cy="3777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44B17-6C4F-1E12-78FD-3CB2C3625B88}"/>
              </a:ext>
            </a:extLst>
          </p:cNvPr>
          <p:cNvSpPr txBox="1"/>
          <p:nvPr/>
        </p:nvSpPr>
        <p:spPr>
          <a:xfrm>
            <a:off x="2362200" y="5421063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GPU usage (%)</a:t>
            </a:r>
          </a:p>
        </p:txBody>
      </p:sp>
    </p:spTree>
    <p:extLst>
      <p:ext uri="{BB962C8B-B14F-4D97-AF65-F5344CB8AC3E}">
        <p14:creationId xmlns:p14="http://schemas.microsoft.com/office/powerpoint/2010/main" val="73596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70D1-F5B7-F512-DBF1-45C2BA6E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59" y="629011"/>
            <a:ext cx="6571141" cy="671290"/>
          </a:xfrm>
        </p:spPr>
        <p:txBody>
          <a:bodyPr/>
          <a:lstStyle/>
          <a:p>
            <a:r>
              <a:rPr lang="en-US" dirty="0"/>
              <a:t>Power consumption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F8E0-371B-E057-0393-E297EABC5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C6E55-95BB-53A7-D579-617B653F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88738-989E-87E9-F5B2-A7F5E18B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0462D-08EE-61D4-CEDB-E9A763A8C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07" y="1340784"/>
            <a:ext cx="7334593" cy="3993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9F2C7-3497-9774-37B3-54D39EE34BDC}"/>
              </a:ext>
            </a:extLst>
          </p:cNvPr>
          <p:cNvSpPr txBox="1"/>
          <p:nvPr/>
        </p:nvSpPr>
        <p:spPr>
          <a:xfrm>
            <a:off x="1199807" y="5513004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Fig. Average GPU usage (watts) for different number of qubits</a:t>
            </a:r>
          </a:p>
        </p:txBody>
      </p:sp>
    </p:spTree>
    <p:extLst>
      <p:ext uri="{BB962C8B-B14F-4D97-AF65-F5344CB8AC3E}">
        <p14:creationId xmlns:p14="http://schemas.microsoft.com/office/powerpoint/2010/main" val="259655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C0AD-A51B-43A0-296A-84F958F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069406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Speed of Quasi-Monte Carlo algorithms using GPUs when varying number of threads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6AE82-332B-4333-9B0E-C70481DE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DA93-47D5-30E6-D5D7-B49B864C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B559E-425A-539C-A252-36BADB85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F6EA7-1B53-696C-7971-6361FC89A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9134"/>
            <a:ext cx="70866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267DF-95D6-9F75-7C59-141F64A3ABB4}"/>
              </a:ext>
            </a:extLst>
          </p:cNvPr>
          <p:cNvSpPr txBox="1"/>
          <p:nvPr/>
        </p:nvSpPr>
        <p:spPr>
          <a:xfrm>
            <a:off x="1409701" y="5469619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Speeds of generation of the same algorithm, with varying number of points, dimension 4096 and different number of threads in the kernel launch</a:t>
            </a:r>
          </a:p>
        </p:txBody>
      </p:sp>
    </p:spTree>
    <p:extLst>
      <p:ext uri="{BB962C8B-B14F-4D97-AF65-F5344CB8AC3E}">
        <p14:creationId xmlns:p14="http://schemas.microsoft.com/office/powerpoint/2010/main" val="122954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AD83-E3CC-A725-3379-7D04032C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Speeds of MC and QMC generation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411DCC-1901-1F0E-A4B9-8748C9AA4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17559"/>
              </p:ext>
            </p:extLst>
          </p:nvPr>
        </p:nvGraphicFramePr>
        <p:xfrm>
          <a:off x="803890" y="2468880"/>
          <a:ext cx="77343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14835018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184021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447103714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411667187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277339771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996037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Generator/Number of points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4096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8192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16384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32768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65536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83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Sobol, custom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0.71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1.24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2.43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4.38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8.65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4766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Sobol</a:t>
                      </a:r>
                      <a:r>
                        <a:rPr lang="en-US" sz="1400" dirty="0">
                          <a:effectLst/>
                        </a:rPr>
                        <a:t>, custom with Owen scrambling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0.11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0.42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0.68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405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Sobol, cuRAND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1.24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1.24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1.24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1.24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1.24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6406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Philox32 (custom RNG)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16.35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32.74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53.63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87.99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113.27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5836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cuRAND Philox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27.78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55.56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79.87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113.07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147.69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523741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EE5B1-B6AA-EDC1-5BC8-595B7A62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832CB-CB54-35C6-CEC4-43B28DB7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72DDE-478C-1C2D-FE0F-A98CB9A28680}"/>
              </a:ext>
            </a:extLst>
          </p:cNvPr>
          <p:cNvSpPr txBox="1"/>
          <p:nvPr/>
        </p:nvSpPr>
        <p:spPr>
          <a:xfrm>
            <a:off x="1295400" y="4491335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Speeds of generation when using different algorithms (random, Sobol with and without scrambling, library or custom), with varying number of points and dimension 4096.</a:t>
            </a:r>
          </a:p>
        </p:txBody>
      </p:sp>
    </p:spTree>
    <p:extLst>
      <p:ext uri="{BB962C8B-B14F-4D97-AF65-F5344CB8AC3E}">
        <p14:creationId xmlns:p14="http://schemas.microsoft.com/office/powerpoint/2010/main" val="129264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6E7C-5DA4-BFD4-F718-4719D471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37415"/>
            <a:ext cx="6589199" cy="528798"/>
          </a:xfrm>
        </p:spPr>
        <p:txBody>
          <a:bodyPr>
            <a:normAutofit fontScale="90000"/>
          </a:bodyPr>
          <a:lstStyle/>
          <a:p>
            <a:r>
              <a:rPr lang="en-US" dirty="0"/>
              <a:t>MC/QMC in</a:t>
            </a:r>
            <a:r>
              <a:rPr lang="en-GB" dirty="0" err="1"/>
              <a:t>tegration</a:t>
            </a:r>
            <a:r>
              <a:rPr lang="en-GB" dirty="0"/>
              <a:t> errors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3947C0-86F5-40C0-3D52-9C21CED69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59" y="1216034"/>
            <a:ext cx="6096000" cy="44989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726F7-96F2-3062-DE21-DDD3DFE3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B161F-9090-6718-775C-4F3A8744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81BD4-75CE-6792-4798-6AFE32708831}"/>
              </a:ext>
            </a:extLst>
          </p:cNvPr>
          <p:cNvSpPr txBox="1"/>
          <p:nvPr/>
        </p:nvSpPr>
        <p:spPr>
          <a:xfrm>
            <a:off x="2766943" y="5705092"/>
            <a:ext cx="511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Figure: Errors in numerical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57485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3E1D-3324-ECD5-0B37-679013E2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59" y="658781"/>
            <a:ext cx="6589199" cy="638669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 of specifically optimized direction numbers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56B65-0BE4-C55C-C1B1-F4EA9444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D377B-1354-94B7-7E33-92F23942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2AB32-F4CD-DB8E-6993-DAF5BFF4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41" y="1676400"/>
            <a:ext cx="7460788" cy="3960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9CAF9-EB9B-D72D-842C-BB2B7CF58019}"/>
              </a:ext>
            </a:extLst>
          </p:cNvPr>
          <p:cNvSpPr txBox="1"/>
          <p:nvPr/>
        </p:nvSpPr>
        <p:spPr>
          <a:xfrm>
            <a:off x="1676400" y="5789898"/>
            <a:ext cx="659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Figure: Spurious correlations - </a:t>
            </a:r>
            <a:r>
              <a:rPr lang="en-GB" sz="1600" dirty="0" err="1"/>
              <a:t>Kuo</a:t>
            </a:r>
            <a:r>
              <a:rPr lang="en-GB" sz="1600" dirty="0"/>
              <a:t> (green) vs optimised (pink)</a:t>
            </a:r>
          </a:p>
        </p:txBody>
      </p:sp>
    </p:spTree>
    <p:extLst>
      <p:ext uri="{BB962C8B-B14F-4D97-AF65-F5344CB8AC3E}">
        <p14:creationId xmlns:p14="http://schemas.microsoft.com/office/powerpoint/2010/main" val="184323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D2F30DB-65C5-BC2C-3DD9-200D5CEE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887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HEterogeneous</a:t>
            </a:r>
            <a:r>
              <a:rPr lang="en-US" dirty="0"/>
              <a:t> </a:t>
            </a:r>
            <a:r>
              <a:rPr lang="en-US" dirty="0" err="1"/>
              <a:t>MUltipurpose</a:t>
            </a:r>
            <a:r>
              <a:rPr lang="en-US" dirty="0"/>
              <a:t> Supercomputer - General view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7FA342-21E0-937E-4548-6B4BAC8E2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8153400" cy="38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FE5F-08F9-3096-BC6E-1212B99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907" y="666622"/>
            <a:ext cx="6589199" cy="671290"/>
          </a:xfrm>
        </p:spPr>
        <p:txBody>
          <a:bodyPr>
            <a:normAutofit/>
          </a:bodyPr>
          <a:lstStyle/>
          <a:p>
            <a:r>
              <a:rPr lang="en-GB" dirty="0"/>
              <a:t>Generation speeds on GPU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C4F7EA-57D6-C2DB-E0A6-7ED3C0272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66" y="1337912"/>
            <a:ext cx="5906185" cy="44822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D20AC-0844-3BE3-996A-B6843B81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5CF04-6AA9-7F54-68C6-1152DD32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57556-2900-9FA8-41F6-68F415AEF06B}"/>
              </a:ext>
            </a:extLst>
          </p:cNvPr>
          <p:cNvSpPr txBox="1"/>
          <p:nvPr/>
        </p:nvSpPr>
        <p:spPr>
          <a:xfrm>
            <a:off x="2522943" y="5820195"/>
            <a:ext cx="544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Table: Performance for 65536 points</a:t>
            </a:r>
          </a:p>
        </p:txBody>
      </p:sp>
    </p:spTree>
    <p:extLst>
      <p:ext uri="{BB962C8B-B14F-4D97-AF65-F5344CB8AC3E}">
        <p14:creationId xmlns:p14="http://schemas.microsoft.com/office/powerpoint/2010/main" val="71381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4C31-0154-EA16-B650-F221FA1B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err="1"/>
              <a:t>Acknowledgements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F36C4-129E-8935-BEFE-C8F353D1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0B3A1-A9E2-33EA-C012-28BF8FC6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32765F-8349-6CB3-1CEF-358846DDB783}"/>
              </a:ext>
            </a:extLst>
          </p:cNvPr>
          <p:cNvSpPr txBox="1">
            <a:spLocks/>
          </p:cNvSpPr>
          <p:nvPr/>
        </p:nvSpPr>
        <p:spPr>
          <a:xfrm>
            <a:off x="1295400" y="1752600"/>
            <a:ext cx="7086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bg-BG" sz="2100" dirty="0" err="1"/>
              <a:t>This</a:t>
            </a:r>
            <a:r>
              <a:rPr lang="bg-BG" sz="2100" dirty="0"/>
              <a:t> </a:t>
            </a:r>
            <a:r>
              <a:rPr lang="bg-BG" sz="2100" dirty="0" err="1"/>
              <a:t>work</a:t>
            </a:r>
            <a:r>
              <a:rPr lang="bg-BG" sz="2100" dirty="0"/>
              <a:t> </a:t>
            </a:r>
            <a:r>
              <a:rPr lang="bg-BG" sz="2100" dirty="0" err="1"/>
              <a:t>has</a:t>
            </a:r>
            <a:r>
              <a:rPr lang="bg-BG" sz="2100" dirty="0"/>
              <a:t> </a:t>
            </a:r>
            <a:r>
              <a:rPr lang="bg-BG" sz="2100" dirty="0" err="1"/>
              <a:t>been</a:t>
            </a:r>
            <a:r>
              <a:rPr lang="bg-BG" sz="2100" dirty="0"/>
              <a:t> </a:t>
            </a:r>
            <a:r>
              <a:rPr lang="bg-BG" sz="2100" dirty="0" err="1"/>
              <a:t>accomplished</a:t>
            </a:r>
            <a:r>
              <a:rPr lang="bg-BG" sz="2100" dirty="0"/>
              <a:t> </a:t>
            </a:r>
            <a:r>
              <a:rPr lang="bg-BG" sz="2100" dirty="0" err="1"/>
              <a:t>with</a:t>
            </a:r>
            <a:r>
              <a:rPr lang="bg-BG" sz="2100" dirty="0"/>
              <a:t> </a:t>
            </a:r>
            <a:r>
              <a:rPr lang="bg-BG" sz="2100" dirty="0" err="1"/>
              <a:t>the</a:t>
            </a:r>
            <a:r>
              <a:rPr lang="bg-BG" sz="2100" dirty="0"/>
              <a:t> </a:t>
            </a:r>
            <a:r>
              <a:rPr lang="bg-BG" sz="2100" dirty="0" err="1"/>
              <a:t>partial</a:t>
            </a:r>
            <a:r>
              <a:rPr lang="bg-BG" sz="2100" dirty="0"/>
              <a:t> </a:t>
            </a:r>
            <a:r>
              <a:rPr lang="bg-BG" sz="2100" dirty="0" err="1"/>
              <a:t>support</a:t>
            </a:r>
            <a:r>
              <a:rPr lang="bg-BG" sz="2100" dirty="0"/>
              <a:t> </a:t>
            </a:r>
            <a:r>
              <a:rPr lang="bg-BG" sz="2100" dirty="0" err="1"/>
              <a:t>by</a:t>
            </a:r>
            <a:r>
              <a:rPr lang="en-GB" sz="2100" dirty="0"/>
              <a:t> </a:t>
            </a:r>
            <a:r>
              <a:rPr lang="bg-BG" sz="2100" dirty="0" err="1"/>
              <a:t>the</a:t>
            </a:r>
            <a:r>
              <a:rPr lang="bg-BG" sz="2100" dirty="0"/>
              <a:t> </a:t>
            </a:r>
            <a:r>
              <a:rPr lang="bg-BG" sz="2100" b="1" dirty="0"/>
              <a:t>Grant №</a:t>
            </a:r>
            <a:r>
              <a:rPr lang="en-GB" sz="2100" b="1" dirty="0"/>
              <a:t>D01-98/26.06.2025</a:t>
            </a:r>
            <a:r>
              <a:rPr lang="bg-BG" sz="2100" b="1" dirty="0"/>
              <a:t> </a:t>
            </a:r>
            <a:r>
              <a:rPr lang="bg-BG" sz="2100" dirty="0" err="1"/>
              <a:t>for</a:t>
            </a:r>
            <a:r>
              <a:rPr lang="bg-BG" sz="2100" dirty="0"/>
              <a:t> </a:t>
            </a:r>
            <a:r>
              <a:rPr lang="bg-BG" sz="2100" dirty="0" err="1"/>
              <a:t>providing</a:t>
            </a:r>
            <a:r>
              <a:rPr lang="bg-BG" sz="2100" dirty="0"/>
              <a:t> </a:t>
            </a:r>
            <a:r>
              <a:rPr lang="bg-BG" sz="2100" dirty="0" err="1"/>
              <a:t>access</a:t>
            </a:r>
            <a:r>
              <a:rPr lang="bg-BG" sz="2100" dirty="0"/>
              <a:t> </a:t>
            </a:r>
            <a:r>
              <a:rPr lang="bg-BG" sz="2100" dirty="0" err="1"/>
              <a:t>to</a:t>
            </a:r>
            <a:r>
              <a:rPr lang="bg-BG" sz="2100" dirty="0"/>
              <a:t> e-</a:t>
            </a:r>
            <a:r>
              <a:rPr lang="bg-BG" sz="2100" dirty="0" err="1"/>
              <a:t>infrastructure</a:t>
            </a:r>
            <a:r>
              <a:rPr lang="bg-BG" sz="2100" dirty="0"/>
              <a:t> </a:t>
            </a:r>
            <a:r>
              <a:rPr lang="bg-BG" sz="2100" dirty="0" err="1"/>
              <a:t>of</a:t>
            </a:r>
            <a:r>
              <a:rPr lang="bg-BG" sz="2100" dirty="0"/>
              <a:t> </a:t>
            </a:r>
            <a:r>
              <a:rPr lang="bg-BG" sz="2100" dirty="0" err="1"/>
              <a:t>the</a:t>
            </a:r>
            <a:r>
              <a:rPr lang="bg-BG" sz="2100" dirty="0"/>
              <a:t> </a:t>
            </a:r>
            <a:r>
              <a:rPr lang="bg-BG" sz="2100" b="1" dirty="0"/>
              <a:t>NCHDC – </a:t>
            </a:r>
            <a:r>
              <a:rPr lang="bg-BG" sz="2100" b="1" dirty="0" err="1"/>
              <a:t>part</a:t>
            </a:r>
            <a:r>
              <a:rPr lang="bg-BG" sz="2100" b="1" dirty="0"/>
              <a:t> </a:t>
            </a:r>
            <a:r>
              <a:rPr lang="bg-BG" sz="2100" b="1" dirty="0" err="1"/>
              <a:t>of</a:t>
            </a:r>
            <a:r>
              <a:rPr lang="bg-BG" sz="2100" b="1" dirty="0"/>
              <a:t> </a:t>
            </a:r>
            <a:r>
              <a:rPr lang="bg-BG" sz="2100" b="1" dirty="0" err="1"/>
              <a:t>the</a:t>
            </a:r>
            <a:r>
              <a:rPr lang="bg-BG" sz="2100" b="1" dirty="0"/>
              <a:t> </a:t>
            </a:r>
            <a:r>
              <a:rPr lang="bg-BG" sz="2100" b="1" dirty="0" err="1"/>
              <a:t>Bulgarian</a:t>
            </a:r>
            <a:r>
              <a:rPr lang="bg-BG" sz="2100" b="1" dirty="0"/>
              <a:t> National </a:t>
            </a:r>
            <a:r>
              <a:rPr lang="bg-BG" sz="2100" b="1" dirty="0" err="1"/>
              <a:t>Roadmap</a:t>
            </a:r>
            <a:r>
              <a:rPr lang="bg-BG" sz="2100" b="1" dirty="0"/>
              <a:t> </a:t>
            </a:r>
            <a:r>
              <a:rPr lang="bg-BG" sz="2100" b="1" dirty="0" err="1"/>
              <a:t>on</a:t>
            </a:r>
            <a:r>
              <a:rPr lang="bg-BG" sz="2100" b="1" dirty="0"/>
              <a:t> </a:t>
            </a:r>
            <a:r>
              <a:rPr lang="bg-BG" sz="2100" b="1" dirty="0" err="1"/>
              <a:t>RIs</a:t>
            </a:r>
            <a:r>
              <a:rPr lang="bg-BG" sz="2100" b="1" dirty="0"/>
              <a:t>.</a:t>
            </a:r>
            <a:endParaRPr lang="en-US" sz="2100" b="1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4809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0DF81FB-D997-6BDA-561A-64BBCD7A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589199" cy="1280890"/>
          </a:xfrm>
        </p:spPr>
        <p:txBody>
          <a:bodyPr/>
          <a:lstStyle/>
          <a:p>
            <a:r>
              <a:rPr lang="en-US" dirty="0"/>
              <a:t>HEMUS positioning within the datacenter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D633A51-3763-547F-288C-EB1CC1E5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3886360" cy="446704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supercomputer HEMUS has the natural focus within the datacenter. </a:t>
            </a:r>
          </a:p>
          <a:p>
            <a:r>
              <a:rPr lang="en-GB" sz="2400" dirty="0" err="1"/>
              <a:t>Infiniband</a:t>
            </a:r>
            <a:r>
              <a:rPr lang="en-GB" sz="2400" dirty="0"/>
              <a:t> connection with the storage system with capacity of more than 6 Petabytes</a:t>
            </a:r>
          </a:p>
          <a:p>
            <a:r>
              <a:rPr lang="en-GB" sz="2400" dirty="0"/>
              <a:t>Building monitoring system (BMS)</a:t>
            </a:r>
          </a:p>
          <a:p>
            <a:r>
              <a:rPr lang="en-GB" sz="2400" dirty="0"/>
              <a:t>UPS + diesel generator for power</a:t>
            </a:r>
          </a:p>
          <a:p>
            <a:r>
              <a:rPr lang="en-GB" sz="2400" dirty="0" err="1"/>
              <a:t>Infiniband</a:t>
            </a:r>
            <a:r>
              <a:rPr lang="en-GB" sz="2400" dirty="0"/>
              <a:t> connection with </a:t>
            </a:r>
            <a:r>
              <a:rPr lang="en-GB" sz="2400" dirty="0" err="1"/>
              <a:t>Avitohol</a:t>
            </a:r>
            <a:endParaRPr lang="en-GB" sz="2400" dirty="0"/>
          </a:p>
        </p:txBody>
      </p:sp>
      <p:pic>
        <p:nvPicPr>
          <p:cNvPr id="5" name="Картина 4" descr="Картина, която съдържа електроника, компютър, сървър, н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FD25CD4B-213C-3F42-C71D-97E55DA69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29360"/>
            <a:ext cx="2849524" cy="2137143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C79ECE9-3B5A-CEBD-80C4-805DCFC3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920" y="3491498"/>
            <a:ext cx="292633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22087FB-4705-4C36-1D82-60A19E7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510"/>
            <a:ext cx="6589199" cy="1280890"/>
          </a:xfrm>
        </p:spPr>
        <p:txBody>
          <a:bodyPr/>
          <a:lstStyle/>
          <a:p>
            <a:r>
              <a:rPr lang="en-US" dirty="0"/>
              <a:t>Non-blocking </a:t>
            </a:r>
            <a:r>
              <a:rPr lang="en-US" dirty="0" err="1"/>
              <a:t>Infiniband</a:t>
            </a:r>
            <a:r>
              <a:rPr lang="en-US" dirty="0"/>
              <a:t> interconnection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D4645D-BDAB-68C6-8F6F-ABF76CBC8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371600"/>
            <a:ext cx="4876800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9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FAFE-D9A4-67AB-77FC-6D0CEA3A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GPU- </a:t>
            </a:r>
            <a:r>
              <a:rPr lang="en-US" dirty="0"/>
              <a:t>enabled</a:t>
            </a:r>
            <a:r>
              <a:rPr lang="en-US" sz="3600" dirty="0"/>
              <a:t> subsystem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9B58E-244E-2BFC-DCA6-E2A76B85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45E35-9B73-BD6A-6A8C-554CD813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Картина 8" descr="Картина, която съдържа текст, електроника, н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E7327CEE-6092-2CBB-090A-F191ED801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946" y="2158292"/>
            <a:ext cx="4287686" cy="321478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FFD74F-1672-4E96-BA77-CEBAD93F33D4}"/>
              </a:ext>
            </a:extLst>
          </p:cNvPr>
          <p:cNvGraphicFramePr>
            <a:graphicFrameLocks noGrp="1"/>
          </p:cNvGraphicFramePr>
          <p:nvPr/>
        </p:nvGraphicFramePr>
        <p:xfrm>
          <a:off x="1264189" y="1593135"/>
          <a:ext cx="4435205" cy="4542674"/>
        </p:xfrm>
        <a:graphic>
          <a:graphicData uri="http://schemas.openxmlformats.org/drawingml/2006/table">
            <a:tbl>
              <a:tblPr/>
              <a:tblGrid>
                <a:gridCol w="80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Servers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x 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HPE </a:t>
                      </a:r>
                      <a:r>
                        <a:rPr lang="en-US" sz="1000" dirty="0" err="1">
                          <a:latin typeface="Times New Roman"/>
                          <a:ea typeface="Calibri"/>
                          <a:cs typeface="Times New Roman"/>
                        </a:rPr>
                        <a:t>ProLiant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 XL675d Gen10 Plus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CPUs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 AMD EPYC 7742 (2.25GHz/64-core/225W) 64 cores/128 HT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(128 cores / 256 HT per node)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GPU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 x NVIDIA A100 TENSOR CORE 40GB SXM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Peak 64-bit floating point performance - 19,5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Tflops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Memory bandwidth - 1,555GB/s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Interconnectivity within node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NVLink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: 600GB/s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(8 x 20 =160 in total, 160x40 GB = 6,25 TB RAM)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RAM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16x32 GB = 512 GB DDR4-3200 MHz per node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CPUs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2 560 cores / 5 120 HT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RAM</a:t>
                      </a:r>
                      <a:endParaRPr lang="en-US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TB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Interconnect </a:t>
                      </a:r>
                      <a:endParaRPr lang="en-US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Non-blocking HDR </a:t>
                      </a:r>
                      <a:r>
                        <a:rPr lang="en-US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Infiniband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Bandwidth</a:t>
                      </a:r>
                      <a:endParaRPr lang="en-US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 </a:t>
                      </a:r>
                      <a:r>
                        <a:rPr lang="en-US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Gbps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Storage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x 480GB SATA SSD - 960 GB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x 3.84TB </a:t>
                      </a:r>
                      <a:r>
                        <a:rPr lang="en-US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NVMe</a:t>
                      </a: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Gen3 SFF SC U.3 SSD = 15.36 TB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Total: 16.30 TB per node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x 16.30 TB = 320 TB total 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7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ABDA-D44A-7B2D-B7F8-074D7C6F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- only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C16C-79DE-284B-41F3-C1CDC73E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1E3C9-2F18-16BC-562C-36ADD411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6F800-8070-6B5B-DD1C-E6D1EBF0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D066AC-34D9-E20C-2F02-34D9728112FE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147004"/>
          <a:ext cx="4663440" cy="372514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Servers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bg-BG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x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HPE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ProLiant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XL220n Gen10 Plus 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CPUs 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2x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Intel Xeon-Platinum 8352Y 2.2GHz 32-cores/64 HT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(64 cores / 128HT per node)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RAM 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16x16GB = 256 GB DDR4-3200 MHz per node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CPUs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8 192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cores/</a:t>
                      </a:r>
                      <a:r>
                        <a:rPr lang="bg-BG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16 384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HT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RAM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TB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Interconnect 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Non-blocking NDR Infiniband 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Bandwidth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Gbps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Storage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x</a:t>
                      </a:r>
                      <a:r>
                        <a:rPr lang="en-US" sz="12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480GB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NVMe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Gen3 SSD = 960 GB per node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Total:</a:t>
                      </a:r>
                      <a:r>
                        <a:rPr lang="en-US" sz="12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120 TB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Картина 10" descr="Картина, която съдържа сървър, н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CEE98F4E-1406-6A38-9432-A5972EB37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129587"/>
            <a:ext cx="2819400" cy="37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89199" cy="1280890"/>
          </a:xfrm>
        </p:spPr>
        <p:txBody>
          <a:bodyPr/>
          <a:lstStyle/>
          <a:p>
            <a:r>
              <a:rPr lang="en-US" dirty="0"/>
              <a:t>System for data storage and processing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3886200" cy="2744307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sz="1600" dirty="0"/>
          </a:p>
          <a:p>
            <a:pPr lvl="0"/>
            <a:r>
              <a:rPr lang="en-US" sz="1600" dirty="0"/>
              <a:t>Access to more than 5 PB of HDD/SSD storage</a:t>
            </a:r>
          </a:p>
          <a:p>
            <a:pPr lvl="0"/>
            <a:r>
              <a:rPr lang="en-US" sz="1600" dirty="0"/>
              <a:t>Servers with large amounts of RAM for in-memory data processing</a:t>
            </a:r>
            <a:endParaRPr lang="bg-BG" sz="1600" dirty="0"/>
          </a:p>
          <a:p>
            <a:pPr lvl="1"/>
            <a:r>
              <a:rPr lang="bg-BG" sz="1600" dirty="0"/>
              <a:t>4 х Intel </a:t>
            </a:r>
            <a:r>
              <a:rPr lang="bg-BG" sz="1600" dirty="0" err="1"/>
              <a:t>Xeon</a:t>
            </a:r>
            <a:r>
              <a:rPr lang="bg-BG" sz="1600" dirty="0"/>
              <a:t> </a:t>
            </a:r>
            <a:r>
              <a:rPr lang="bg-BG" sz="1600" dirty="0" err="1"/>
              <a:t>Gold</a:t>
            </a:r>
            <a:r>
              <a:rPr lang="bg-BG" sz="1600" dirty="0"/>
              <a:t> 6238L 2,1GHz</a:t>
            </a:r>
            <a:r>
              <a:rPr lang="en-US" sz="1600" dirty="0"/>
              <a:t>, </a:t>
            </a:r>
            <a:r>
              <a:rPr lang="bg-BG" sz="1600" dirty="0"/>
              <a:t>22 </a:t>
            </a:r>
            <a:r>
              <a:rPr lang="en-US" sz="1600" dirty="0"/>
              <a:t>cores</a:t>
            </a:r>
            <a:r>
              <a:rPr lang="bg-BG" sz="1600" dirty="0"/>
              <a:t>;</a:t>
            </a:r>
          </a:p>
          <a:p>
            <a:pPr lvl="1"/>
            <a:r>
              <a:rPr lang="bg-BG" sz="1600" dirty="0"/>
              <a:t>3 Т</a:t>
            </a:r>
            <a:r>
              <a:rPr lang="en-GB" sz="1600" dirty="0"/>
              <a:t>B RAM per server</a:t>
            </a:r>
            <a:endParaRPr lang="bg-BG" sz="1600" dirty="0"/>
          </a:p>
          <a:p>
            <a:pPr lvl="1"/>
            <a:r>
              <a:rPr lang="en-GB" sz="1600" dirty="0"/>
              <a:t>2</a:t>
            </a:r>
            <a:r>
              <a:rPr lang="bg-BG" sz="1600" dirty="0"/>
              <a:t> x </a:t>
            </a:r>
            <a:r>
              <a:rPr lang="en-GB" sz="1600" dirty="0"/>
              <a:t>480 GB </a:t>
            </a:r>
            <a:r>
              <a:rPr lang="bg-BG" sz="1600" dirty="0" err="1"/>
              <a:t>SSDs</a:t>
            </a:r>
            <a:r>
              <a:rPr lang="bg-BG" sz="1600" dirty="0"/>
              <a:t> </a:t>
            </a:r>
            <a:endParaRPr lang="en-US" sz="1600" dirty="0"/>
          </a:p>
          <a:p>
            <a:r>
              <a:rPr lang="bg-BG" sz="1600" dirty="0" err="1"/>
              <a:t>Melanox</a:t>
            </a:r>
            <a:r>
              <a:rPr lang="bg-BG" sz="1600" dirty="0"/>
              <a:t> </a:t>
            </a:r>
            <a:r>
              <a:rPr lang="bg-BG" sz="1600" dirty="0" err="1"/>
              <a:t>InfiniBand</a:t>
            </a:r>
            <a:r>
              <a:rPr lang="bg-BG" sz="1600" dirty="0"/>
              <a:t> HDR 40-port QSFP56 </a:t>
            </a:r>
            <a:r>
              <a:rPr lang="en-US" sz="1600" dirty="0"/>
              <a:t>m</a:t>
            </a:r>
            <a:r>
              <a:rPr lang="bg-BG" sz="1600" dirty="0" err="1"/>
              <a:t>anaged</a:t>
            </a:r>
            <a:r>
              <a:rPr lang="bg-BG" sz="1600" dirty="0"/>
              <a:t>, 200 </a:t>
            </a:r>
            <a:r>
              <a:rPr lang="en-GB" sz="1600" dirty="0"/>
              <a:t>Gbps</a:t>
            </a:r>
            <a:r>
              <a:rPr lang="bg-BG" sz="1600" dirty="0"/>
              <a:t> </a:t>
            </a:r>
            <a:r>
              <a:rPr lang="en-US" sz="1600" dirty="0"/>
              <a:t>per port</a:t>
            </a:r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6" name="Picture 5" descr="A picture containing computer, electronics, indoor&#10;&#10;Description automatically generated">
            <a:extLst>
              <a:ext uri="{FF2B5EF4-FFF2-40B4-BE49-F238E27FC236}">
                <a16:creationId xmlns:a16="http://schemas.microsoft.com/office/drawing/2014/main" id="{8C08BC79-906D-4239-B063-DF30F46B1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659817" cy="274430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60C597C-0812-D719-1EF6-E39AD1127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46" b="29727"/>
          <a:stretch/>
        </p:blipFill>
        <p:spPr>
          <a:xfrm>
            <a:off x="5817708" y="4660334"/>
            <a:ext cx="2540000" cy="748659"/>
          </a:xfrm>
          <a:prstGeom prst="rect">
            <a:avLst/>
          </a:prstGeom>
        </p:spPr>
      </p:pic>
      <p:pic>
        <p:nvPicPr>
          <p:cNvPr id="7" name="Picture 6" descr="A picture containing floor, building, sidewalk, subway&#10;&#10;Description automatically generated">
            <a:extLst>
              <a:ext uri="{FF2B5EF4-FFF2-40B4-BE49-F238E27FC236}">
                <a16:creationId xmlns:a16="http://schemas.microsoft.com/office/drawing/2014/main" id="{99FDB6BB-C80B-783C-72E3-65C4D1A49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3400"/>
            <a:ext cx="274569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53A8B1D-D9F8-43D0-4F85-693F2172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Linpack</a:t>
            </a:r>
            <a:r>
              <a:rPr lang="en-US" dirty="0"/>
              <a:t> test results and discussion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7623989-364D-8278-CF1D-9C8E7A6E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360</a:t>
            </a:r>
            <a:r>
              <a:rPr lang="en-US" sz="2400" baseline="30000" dirty="0"/>
              <a:t>th</a:t>
            </a:r>
            <a:r>
              <a:rPr lang="en-US" sz="2400" dirty="0"/>
              <a:t> place in Top500 list November 2024</a:t>
            </a:r>
          </a:p>
          <a:p>
            <a:r>
              <a:rPr lang="en-GB" sz="2400" b="0" i="0" dirty="0">
                <a:solidFill>
                  <a:srgbClr val="3D3C3F"/>
                </a:solidFill>
                <a:effectLst/>
                <a:latin typeface="DIN"/>
              </a:rPr>
              <a:t>2.53 </a:t>
            </a:r>
            <a:r>
              <a:rPr lang="en-GB" sz="2400" b="0" i="0" dirty="0" err="1">
                <a:solidFill>
                  <a:srgbClr val="3D3C3F"/>
                </a:solidFill>
                <a:effectLst/>
                <a:latin typeface="DIN"/>
              </a:rPr>
              <a:t>PFlop</a:t>
            </a:r>
            <a:r>
              <a:rPr lang="en-GB" sz="2400" b="0" i="0" dirty="0">
                <a:solidFill>
                  <a:srgbClr val="3D3C3F"/>
                </a:solidFill>
                <a:effectLst/>
                <a:latin typeface="DIN"/>
              </a:rPr>
              <a:t>/s</a:t>
            </a:r>
            <a:r>
              <a:rPr lang="en-US" sz="2400" b="0" i="0" dirty="0">
                <a:solidFill>
                  <a:srgbClr val="3D3C3F"/>
                </a:solidFill>
                <a:effectLst/>
                <a:latin typeface="DIN"/>
              </a:rPr>
              <a:t> </a:t>
            </a:r>
            <a:r>
              <a:rPr lang="en-US" sz="2400" b="0" i="0" dirty="0" err="1">
                <a:solidFill>
                  <a:srgbClr val="3D3C3F"/>
                </a:solidFill>
                <a:effectLst/>
                <a:latin typeface="DIN"/>
              </a:rPr>
              <a:t>Linpack</a:t>
            </a:r>
            <a:r>
              <a:rPr lang="en-US" sz="2400" b="0" i="0" dirty="0">
                <a:solidFill>
                  <a:srgbClr val="3D3C3F"/>
                </a:solidFill>
                <a:effectLst/>
                <a:latin typeface="DIN"/>
              </a:rPr>
              <a:t> performance </a:t>
            </a:r>
          </a:p>
          <a:p>
            <a:r>
              <a:rPr lang="en-US" sz="2400" dirty="0">
                <a:solidFill>
                  <a:srgbClr val="3D3C3F"/>
                </a:solidFill>
                <a:latin typeface="DIN"/>
              </a:rPr>
              <a:t>3.21 </a:t>
            </a:r>
            <a:r>
              <a:rPr lang="en-US" sz="2400" dirty="0" err="1">
                <a:solidFill>
                  <a:srgbClr val="3D3C3F"/>
                </a:solidFill>
                <a:latin typeface="DIN"/>
              </a:rPr>
              <a:t>Pflop</a:t>
            </a:r>
            <a:r>
              <a:rPr lang="en-US" sz="2400" dirty="0">
                <a:solidFill>
                  <a:srgbClr val="3D3C3F"/>
                </a:solidFill>
                <a:latin typeface="DIN"/>
              </a:rPr>
              <a:t>/s theoretical peak performance (of the </a:t>
            </a:r>
            <a:r>
              <a:rPr lang="en-US" sz="2400" dirty="0" err="1">
                <a:solidFill>
                  <a:srgbClr val="3D3C3F"/>
                </a:solidFill>
                <a:latin typeface="DIN"/>
              </a:rPr>
              <a:t>gpu</a:t>
            </a:r>
            <a:r>
              <a:rPr lang="en-US" sz="2400" dirty="0">
                <a:solidFill>
                  <a:srgbClr val="3D3C3F"/>
                </a:solidFill>
                <a:latin typeface="DIN"/>
              </a:rPr>
              <a:t> subsystem only, otherwise 0.5 more from the </a:t>
            </a:r>
            <a:r>
              <a:rPr lang="en-US" sz="2400" dirty="0" err="1">
                <a:solidFill>
                  <a:srgbClr val="3D3C3F"/>
                </a:solidFill>
                <a:latin typeface="DIN"/>
              </a:rPr>
              <a:t>cpu</a:t>
            </a:r>
            <a:r>
              <a:rPr lang="en-US" sz="2400" dirty="0">
                <a:solidFill>
                  <a:srgbClr val="3D3C3F"/>
                </a:solidFill>
                <a:latin typeface="DIN"/>
              </a:rPr>
              <a:t> subsystem)</a:t>
            </a:r>
          </a:p>
          <a:p>
            <a:r>
              <a:rPr lang="en-US" sz="2400" dirty="0">
                <a:solidFill>
                  <a:srgbClr val="3D3C3F"/>
                </a:solidFill>
                <a:latin typeface="DIN"/>
              </a:rPr>
              <a:t>The configuration of the grid in the HPL.dat file was important, 160 cards map to 8x20. </a:t>
            </a:r>
          </a:p>
          <a:p>
            <a:r>
              <a:rPr lang="en-US" sz="2400" dirty="0">
                <a:solidFill>
                  <a:srgbClr val="3D3C3F"/>
                </a:solidFill>
                <a:latin typeface="DIN"/>
              </a:rPr>
              <a:t>Usually </a:t>
            </a:r>
            <a:r>
              <a:rPr lang="en-US" sz="2400" dirty="0" err="1">
                <a:solidFill>
                  <a:srgbClr val="3D3C3F"/>
                </a:solidFill>
                <a:latin typeface="DIN"/>
              </a:rPr>
              <a:t>cpu</a:t>
            </a:r>
            <a:r>
              <a:rPr lang="en-US" sz="2400" dirty="0">
                <a:solidFill>
                  <a:srgbClr val="3D3C3F"/>
                </a:solidFill>
                <a:latin typeface="DIN"/>
              </a:rPr>
              <a:t>-based systems benefit from `more square’ grids.</a:t>
            </a:r>
          </a:p>
          <a:p>
            <a:r>
              <a:rPr lang="en-US" sz="2400" dirty="0">
                <a:solidFill>
                  <a:srgbClr val="3D3C3F"/>
                </a:solidFill>
                <a:latin typeface="DIN"/>
              </a:rPr>
              <a:t>GPU cards draw maximum power - 400W each card – 64 kW just for the cards.</a:t>
            </a:r>
          </a:p>
          <a:p>
            <a:pPr marL="0" indent="0">
              <a:buNone/>
            </a:pPr>
            <a:endParaRPr lang="en-US" sz="2400" dirty="0">
              <a:solidFill>
                <a:srgbClr val="3D3C3F"/>
              </a:solidFill>
              <a:latin typeface="DIN"/>
            </a:endParaRPr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012C51D5-2C37-B10A-63DF-A50EDB0445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1"/>
              <a:t>Use of High Performance Computing in Numerical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6FA55DE-A1A7-54DD-B732-BBCFBCB9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HPCG test results and discussion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C660CA6-0772-30A1-75A3-DA500A2D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less parameters could be changed in the input. </a:t>
            </a:r>
          </a:p>
          <a:p>
            <a:r>
              <a:rPr lang="en-US" dirty="0"/>
              <a:t>Less systems provided such tests (the efficiency with respect to the theoretical peak performance is smaller)</a:t>
            </a:r>
          </a:p>
          <a:p>
            <a:r>
              <a:rPr lang="en-GB" dirty="0">
                <a:solidFill>
                  <a:srgbClr val="3D3C3F"/>
                </a:solidFill>
                <a:latin typeface="DIN"/>
              </a:rPr>
              <a:t>109</a:t>
            </a:r>
            <a:r>
              <a:rPr lang="en-GB" baseline="30000" dirty="0">
                <a:solidFill>
                  <a:srgbClr val="3D3C3F"/>
                </a:solidFill>
                <a:latin typeface="DIN"/>
              </a:rPr>
              <a:t>th</a:t>
            </a:r>
            <a:r>
              <a:rPr lang="en-GB" dirty="0">
                <a:solidFill>
                  <a:srgbClr val="3D3C3F"/>
                </a:solidFill>
                <a:latin typeface="DIN"/>
              </a:rPr>
              <a:t> place with 36.42 Teraflops</a:t>
            </a:r>
            <a:endParaRPr lang="en-GB" dirty="0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C1E45815-FA58-0857-FBCB-114F24A8E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1"/>
              <a:t>Use of High Performance Computing in Numerical Simulations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8E8AD-AA61-11EA-D979-A8DDBB0B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8758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29960</TotalTime>
  <Words>1003</Words>
  <Application>Microsoft Office PowerPoint</Application>
  <PresentationFormat>Презентация на цял екран (4:3)</PresentationFormat>
  <Paragraphs>182</Paragraphs>
  <Slides>21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DIN</vt:lpstr>
      <vt:lpstr>Times New Roman</vt:lpstr>
      <vt:lpstr>Wingdings 3</vt:lpstr>
      <vt:lpstr>Wisp</vt:lpstr>
      <vt:lpstr>High-performance applications on heterogenous systems - benchmarking and optimisation</vt:lpstr>
      <vt:lpstr>HEterogeneous MUltipurpose Supercomputer - General view</vt:lpstr>
      <vt:lpstr>HEMUS positioning within the datacenter</vt:lpstr>
      <vt:lpstr>Non-blocking Infiniband interconnection</vt:lpstr>
      <vt:lpstr>GPU- enabled subsystem</vt:lpstr>
      <vt:lpstr>CPU - only subsystem</vt:lpstr>
      <vt:lpstr>System for data storage and processing</vt:lpstr>
      <vt:lpstr>Linpack test results and discussion</vt:lpstr>
      <vt:lpstr>HPCG test results and discussion</vt:lpstr>
      <vt:lpstr>Mixed precision test</vt:lpstr>
      <vt:lpstr>Efficiency</vt:lpstr>
      <vt:lpstr>Latency and bandwidth testing</vt:lpstr>
      <vt:lpstr>Test results on STREAM benchmark</vt:lpstr>
      <vt:lpstr>Quantum computing simulations using CPUs &amp; GPUs</vt:lpstr>
      <vt:lpstr>Power consumption</vt:lpstr>
      <vt:lpstr>Speed of Quasi-Monte Carlo algorithms using GPUs when varying number of threads</vt:lpstr>
      <vt:lpstr>Speeds of MC and QMC generation</vt:lpstr>
      <vt:lpstr>MC/QMC integration errors</vt:lpstr>
      <vt:lpstr>Advantage of specifically optimized direction numbers</vt:lpstr>
      <vt:lpstr>Generation speeds on GPU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Qna</dc:creator>
  <cp:lastModifiedBy>Emanouil Atanassov</cp:lastModifiedBy>
  <cp:revision>728</cp:revision>
  <cp:lastPrinted>2019-01-07T11:24:51Z</cp:lastPrinted>
  <dcterms:created xsi:type="dcterms:W3CDTF">2012-12-06T11:32:05Z</dcterms:created>
  <dcterms:modified xsi:type="dcterms:W3CDTF">2026-06-12T04:17:54Z</dcterms:modified>
</cp:coreProperties>
</file>