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1"/>
  </p:notesMasterIdLst>
  <p:sldIdLst>
    <p:sldId id="276" r:id="rId2"/>
    <p:sldId id="368" r:id="rId3"/>
    <p:sldId id="442" r:id="rId4"/>
    <p:sldId id="443" r:id="rId5"/>
    <p:sldId id="385" r:id="rId6"/>
    <p:sldId id="406" r:id="rId7"/>
    <p:sldId id="387" r:id="rId8"/>
    <p:sldId id="396" r:id="rId9"/>
    <p:sldId id="397" r:id="rId10"/>
    <p:sldId id="401" r:id="rId11"/>
    <p:sldId id="375" r:id="rId12"/>
    <p:sldId id="402" r:id="rId13"/>
    <p:sldId id="459" r:id="rId14"/>
    <p:sldId id="403" r:id="rId15"/>
    <p:sldId id="407" r:id="rId16"/>
    <p:sldId id="408" r:id="rId17"/>
    <p:sldId id="426" r:id="rId18"/>
    <p:sldId id="434" r:id="rId19"/>
    <p:sldId id="444" r:id="rId20"/>
    <p:sldId id="411" r:id="rId21"/>
    <p:sldId id="427" r:id="rId22"/>
    <p:sldId id="412" r:id="rId23"/>
    <p:sldId id="428" r:id="rId24"/>
    <p:sldId id="462" r:id="rId25"/>
    <p:sldId id="429" r:id="rId26"/>
    <p:sldId id="447" r:id="rId27"/>
    <p:sldId id="437" r:id="rId28"/>
    <p:sldId id="438" r:id="rId29"/>
    <p:sldId id="415" r:id="rId30"/>
    <p:sldId id="449" r:id="rId31"/>
    <p:sldId id="383" r:id="rId32"/>
    <p:sldId id="458" r:id="rId33"/>
    <p:sldId id="460" r:id="rId34"/>
    <p:sldId id="461" r:id="rId35"/>
    <p:sldId id="445" r:id="rId36"/>
    <p:sldId id="439" r:id="rId37"/>
    <p:sldId id="454" r:id="rId38"/>
    <p:sldId id="455" r:id="rId39"/>
    <p:sldId id="45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28" autoAdjust="0"/>
    <p:restoredTop sz="86411" autoAdjust="0"/>
  </p:normalViewPr>
  <p:slideViewPr>
    <p:cSldViewPr snapToGrid="0" showGuides="1">
      <p:cViewPr>
        <p:scale>
          <a:sx n="100" d="100"/>
          <a:sy n="100" d="100"/>
        </p:scale>
        <p:origin x="115" y="-24"/>
      </p:cViewPr>
      <p:guideLst>
        <p:guide orient="horz" pos="2160"/>
        <p:guide pos="2880"/>
        <p:guide orient="horz" pos="2183"/>
      </p:guideLst>
    </p:cSldViewPr>
  </p:slideViewPr>
  <p:outlineViewPr>
    <p:cViewPr>
      <p:scale>
        <a:sx n="33" d="100"/>
        <a:sy n="33" d="100"/>
      </p:scale>
      <p:origin x="0" y="-30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3155D-5EC2-4AF6-B571-723FA786F1DE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BB782-20E4-4884-B3D0-ADC17BCA0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177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876F7-1113-4945-A7A3-BFAADAE1FF0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170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678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302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40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347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err="1" smtClean="0"/>
              <a:t>Antun</a:t>
            </a:r>
            <a:r>
              <a:rPr lang="en-US" i="1" dirty="0" smtClean="0"/>
              <a:t> from a conference in Luxemburg</a:t>
            </a:r>
            <a:endParaRPr lang="en-GB" i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137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53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01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091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964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676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489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3B764-090A-4406-89E9-BEDC325EE56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03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3B764-090A-4406-89E9-BEDC325EE56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22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B782-20E4-4884-B3D0-ADC17BCA0EE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830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63923"/>
            <a:ext cx="7772400" cy="12183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&lt;Title Case, Arial, 36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Black&gt; &lt;</a:t>
            </a:r>
            <a:r>
              <a:rPr lang="en-GB" noProof="0" dirty="0" err="1" smtClean="0"/>
              <a:t>xxxxxxxxCenteredxxxxxxxx</a:t>
            </a:r>
            <a:r>
              <a:rPr lang="en-GB" noProof="0" dirty="0" smtClean="0"/>
              <a:t>&gt;</a:t>
            </a:r>
          </a:p>
        </p:txBody>
      </p:sp>
      <p:pic>
        <p:nvPicPr>
          <p:cNvPr id="7" name="Picture 6" descr="header.jpg"/>
          <p:cNvPicPr>
            <a:picLocks noChangeAspect="1"/>
          </p:cNvPicPr>
          <p:nvPr userDrawn="1"/>
        </p:nvPicPr>
        <p:blipFill rotWithShape="1">
          <a:blip r:embed="rId2" cstate="print"/>
          <a:srcRect t="86476"/>
          <a:stretch/>
        </p:blipFill>
        <p:spPr>
          <a:xfrm>
            <a:off x="7522" y="4"/>
            <a:ext cx="9144000" cy="2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691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652" y="1602770"/>
            <a:ext cx="8229600" cy="4523394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1pPr>
            <a:lvl2pPr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Ø"/>
              <a:defRPr sz="1500">
                <a:latin typeface="Arial" pitchFamily="34" charset="0"/>
                <a:cs typeface="Arial" pitchFamily="34" charset="0"/>
              </a:defRPr>
            </a:lvl2pPr>
            <a:lvl3pPr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-"/>
              <a:defRPr sz="135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GB" noProof="0" dirty="0" smtClean="0"/>
              <a:t>First-level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sentence case, Arial, 24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black</a:t>
            </a:r>
          </a:p>
          <a:p>
            <a:pPr lvl="1"/>
            <a:r>
              <a:rPr lang="en-GB" noProof="0" dirty="0" smtClean="0"/>
              <a:t>Second-level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sentence case, Arial, 20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black</a:t>
            </a:r>
          </a:p>
          <a:p>
            <a:pPr lvl="2"/>
            <a:r>
              <a:rPr lang="en-GB" noProof="0" dirty="0" smtClean="0"/>
              <a:t>Third-level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sentence case, Arial, 18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black</a:t>
            </a:r>
          </a:p>
          <a:p>
            <a:r>
              <a:rPr lang="en-GB" noProof="0" dirty="0" smtClean="0"/>
              <a:t>18 </a:t>
            </a:r>
            <a:r>
              <a:rPr lang="en-GB" noProof="0" dirty="0" err="1" smtClean="0"/>
              <a:t>pt</a:t>
            </a:r>
            <a:r>
              <a:rPr lang="en-GB" noProof="0" dirty="0" smtClean="0"/>
              <a:t> is the smallest font size permitted.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5666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42688" y="462340"/>
            <a:ext cx="6508679" cy="54695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Titles sentence case, Arial 28pt</a:t>
            </a:r>
            <a:endParaRPr lang="en-GB" noProof="0" dirty="0"/>
          </a:p>
        </p:txBody>
      </p:sp>
      <p:pic>
        <p:nvPicPr>
          <p:cNvPr id="13" name="Picture 12" descr="stri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9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72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25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5666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42688" y="462336"/>
            <a:ext cx="8336578" cy="94522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Titles sentence case, Arial 28pt, Bold, Black</a:t>
            </a:r>
            <a:endParaRPr lang="en-GB" noProof="0" dirty="0"/>
          </a:p>
        </p:txBody>
      </p:sp>
      <p:pic>
        <p:nvPicPr>
          <p:cNvPr id="13" name="Picture 12" descr="stri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9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1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25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5666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3" name="Picture 12" descr="stri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9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96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25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654" y="1602770"/>
            <a:ext cx="3950413" cy="4523394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1pPr>
            <a:lvl2pPr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Ø"/>
              <a:defRPr sz="1500">
                <a:latin typeface="Arial" pitchFamily="34" charset="0"/>
                <a:cs typeface="Arial" pitchFamily="34" charset="0"/>
              </a:defRPr>
            </a:lvl2pPr>
            <a:lvl3pPr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-"/>
              <a:defRPr sz="135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GB" noProof="0" dirty="0" smtClean="0"/>
              <a:t>First-level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sentence case, Arial, 24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black</a:t>
            </a:r>
          </a:p>
          <a:p>
            <a:pPr lvl="1"/>
            <a:r>
              <a:rPr lang="en-GB" noProof="0" dirty="0" smtClean="0"/>
              <a:t>Second-level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sentence case, Arial, 20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black</a:t>
            </a:r>
          </a:p>
          <a:p>
            <a:pPr lvl="2"/>
            <a:r>
              <a:rPr lang="en-GB" noProof="0" dirty="0" smtClean="0"/>
              <a:t>Third-level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sentence case, Arial, 18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black</a:t>
            </a:r>
          </a:p>
          <a:p>
            <a:r>
              <a:rPr lang="en-GB" noProof="0" dirty="0" smtClean="0"/>
              <a:t>18 </a:t>
            </a:r>
            <a:r>
              <a:rPr lang="en-GB" noProof="0" dirty="0" err="1" smtClean="0"/>
              <a:t>pt</a:t>
            </a:r>
            <a:r>
              <a:rPr lang="en-GB" noProof="0" dirty="0" smtClean="0"/>
              <a:t> is the smallest font size permitted.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56937" y="1599103"/>
            <a:ext cx="3923011" cy="4523394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1pPr>
            <a:lvl2pPr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Ø"/>
              <a:defRPr sz="1500">
                <a:latin typeface="Arial" pitchFamily="34" charset="0"/>
                <a:cs typeface="Arial" pitchFamily="34" charset="0"/>
              </a:defRPr>
            </a:lvl2pPr>
            <a:lvl3pPr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-"/>
              <a:defRPr sz="135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GB" noProof="0" dirty="0" smtClean="0"/>
              <a:t>First-level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sentence case, Arial, 24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black</a:t>
            </a:r>
          </a:p>
          <a:p>
            <a:pPr lvl="1"/>
            <a:r>
              <a:rPr lang="en-GB" noProof="0" dirty="0" smtClean="0"/>
              <a:t>Second-level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sentence case, Arial, 20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black</a:t>
            </a:r>
          </a:p>
          <a:p>
            <a:pPr lvl="2"/>
            <a:r>
              <a:rPr lang="en-GB" noProof="0" dirty="0" smtClean="0"/>
              <a:t>Third-level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sentence case, Arial, 18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black</a:t>
            </a:r>
          </a:p>
          <a:p>
            <a:r>
              <a:rPr lang="en-GB" noProof="0" dirty="0" smtClean="0"/>
              <a:t>18 </a:t>
            </a:r>
            <a:r>
              <a:rPr lang="en-GB" noProof="0" dirty="0" err="1" smtClean="0"/>
              <a:t>pt</a:t>
            </a:r>
            <a:r>
              <a:rPr lang="en-GB" noProof="0" dirty="0" smtClean="0"/>
              <a:t> is the smallest font size permitted.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5666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442688" y="462336"/>
            <a:ext cx="8237260" cy="94522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Titles sentence case, Arial 22pt, Bold, Black</a:t>
            </a:r>
            <a:endParaRPr lang="en-GB" noProof="0" dirty="0"/>
          </a:p>
        </p:txBody>
      </p:sp>
      <p:pic>
        <p:nvPicPr>
          <p:cNvPr id="25" name="Picture 24" descr="stri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9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547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5" userDrawn="1">
          <p15:clr>
            <a:srgbClr val="FBAE40"/>
          </p15:clr>
        </p15:guide>
        <p15:guide id="3" pos="22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1FCC69C-9B8E-4208-8737-B4C333BC0DAC}" type="slidenum">
              <a:rPr lang="en-IE" smtClean="0">
                <a:solidFill>
                  <a:prstClr val="black"/>
                </a:solidFill>
              </a:rPr>
              <a:pPr/>
              <a:t>‹#›</a:t>
            </a:fld>
            <a:endParaRPr lang="en-I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0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82420"/>
            <a:ext cx="9144000" cy="873031"/>
          </a:xfrm>
        </p:spPr>
        <p:txBody>
          <a:bodyPr>
            <a:noAutofit/>
          </a:bodyPr>
          <a:lstStyle/>
          <a:p>
            <a:r>
              <a:rPr lang="en-US" sz="3200" dirty="0"/>
              <a:t>Nature-inspired periodicity on optical table </a:t>
            </a:r>
            <a:r>
              <a:rPr lang="en-GB" sz="3200" dirty="0" smtClean="0"/>
              <a:t> 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0" y="1913120"/>
            <a:ext cx="9144000" cy="4525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50"/>
              </a:spcBef>
              <a:buNone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Jovana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Petrovi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ć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Vinča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Institute of Nuclear Sciences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Belgrade, Serbia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spcBef>
                <a:spcPts val="45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spcBef>
                <a:spcPts val="45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spcBef>
                <a:spcPts val="450"/>
              </a:spcBef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46" y="2786151"/>
            <a:ext cx="4643108" cy="348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5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Coupling of Zeeman states in a BEC</a:t>
            </a:r>
            <a:endParaRPr lang="en-GB" dirty="0"/>
          </a:p>
        </p:txBody>
      </p:sp>
      <p:pic>
        <p:nvPicPr>
          <p:cNvPr id="36" name="Immagine 15" descr="Crop_3.png"/>
          <p:cNvPicPr>
            <a:picLocks noChangeAspect="1"/>
          </p:cNvPicPr>
          <p:nvPr/>
        </p:nvPicPr>
        <p:blipFill rotWithShape="1">
          <a:blip r:embed="rId2"/>
          <a:srcRect r="4361"/>
          <a:stretch/>
        </p:blipFill>
        <p:spPr>
          <a:xfrm rot="5400000">
            <a:off x="5504737" y="2989292"/>
            <a:ext cx="5225790" cy="15083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24722" y="5242841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dirty="0">
                <a:solidFill>
                  <a:srgbClr val="C00000"/>
                </a:solidFill>
              </a:rPr>
              <a:t>m</a:t>
            </a:r>
            <a:r>
              <a:rPr lang="sr-Latn-RS" sz="2400" baseline="-25000" dirty="0">
                <a:solidFill>
                  <a:srgbClr val="C00000"/>
                </a:solidFill>
              </a:rPr>
              <a:t>F </a:t>
            </a:r>
            <a:r>
              <a:rPr lang="sr-Latn-RS" sz="2400" dirty="0">
                <a:solidFill>
                  <a:srgbClr val="C00000"/>
                </a:solidFill>
              </a:rPr>
              <a:t>= 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301862" y="4099841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dirty="0">
                <a:solidFill>
                  <a:srgbClr val="002060"/>
                </a:solidFill>
              </a:rPr>
              <a:t>m</a:t>
            </a:r>
            <a:r>
              <a:rPr lang="sr-Latn-RS" sz="2400" baseline="-25000" dirty="0">
                <a:solidFill>
                  <a:srgbClr val="002060"/>
                </a:solidFill>
              </a:rPr>
              <a:t>F </a:t>
            </a:r>
            <a:r>
              <a:rPr lang="sr-Latn-RS" sz="2400" dirty="0">
                <a:solidFill>
                  <a:srgbClr val="002060"/>
                </a:solidFill>
              </a:rPr>
              <a:t>= </a:t>
            </a:r>
            <a:r>
              <a:rPr lang="sr-Latn-RS" sz="2400" dirty="0" smtClean="0">
                <a:solidFill>
                  <a:srgbClr val="002060"/>
                </a:solidFill>
              </a:rPr>
              <a:t>1</a:t>
            </a:r>
            <a:endParaRPr lang="sr-Latn-RS" sz="2400" dirty="0">
              <a:solidFill>
                <a:srgbClr val="00206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301862" y="3008387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</a:t>
            </a:r>
            <a:r>
              <a:rPr lang="sr-Latn-RS" sz="2400" baseline="-25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 </a:t>
            </a:r>
            <a:r>
              <a:rPr lang="sr-Latn-R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= </a:t>
            </a:r>
            <a:r>
              <a:rPr lang="sr-Latn-R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0</a:t>
            </a:r>
            <a:endParaRPr lang="sr-Latn-R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01862" y="1939155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dirty="0">
                <a:solidFill>
                  <a:schemeClr val="accent3"/>
                </a:solidFill>
              </a:rPr>
              <a:t>m</a:t>
            </a:r>
            <a:r>
              <a:rPr lang="sr-Latn-RS" sz="2400" baseline="-25000" dirty="0">
                <a:solidFill>
                  <a:schemeClr val="accent3"/>
                </a:solidFill>
              </a:rPr>
              <a:t>F </a:t>
            </a:r>
            <a:r>
              <a:rPr lang="sr-Latn-RS" sz="2400" dirty="0">
                <a:solidFill>
                  <a:schemeClr val="accent3"/>
                </a:solidFill>
              </a:rPr>
              <a:t>= </a:t>
            </a:r>
            <a:r>
              <a:rPr lang="sr-Latn-RS" sz="2400" dirty="0" smtClean="0">
                <a:solidFill>
                  <a:schemeClr val="accent3"/>
                </a:solidFill>
              </a:rPr>
              <a:t>-1</a:t>
            </a:r>
            <a:endParaRPr lang="sr-Latn-RS" sz="2400" dirty="0">
              <a:solidFill>
                <a:schemeClr val="accent3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279039" y="1035588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dirty="0" smtClean="0"/>
              <a:t>m</a:t>
            </a:r>
            <a:r>
              <a:rPr lang="sr-Latn-RS" sz="2400" baseline="-25000" dirty="0" smtClean="0"/>
              <a:t>F </a:t>
            </a:r>
            <a:r>
              <a:rPr lang="sr-Latn-RS" sz="2400" dirty="0" smtClean="0"/>
              <a:t>= -2</a:t>
            </a:r>
            <a:endParaRPr lang="sr-Latn-RS" sz="2400" dirty="0"/>
          </a:p>
        </p:txBody>
      </p:sp>
      <p:pic>
        <p:nvPicPr>
          <p:cNvPr id="22" name="Picture 8" descr="Rabi_24072012_Exp_vs_Th_noLeg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66" y="1183025"/>
            <a:ext cx="6733299" cy="505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4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294" y="1138916"/>
            <a:ext cx="9370587" cy="5400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A multi-state interferometer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42688" y="6413702"/>
            <a:ext cx="398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Petrovic et al. New J. Phys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043002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(2013)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85798" y="829780"/>
            <a:ext cx="9960281" cy="5517680"/>
            <a:chOff x="585798" y="829780"/>
            <a:chExt cx="9960281" cy="55176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8469"/>
            <a:stretch/>
          </p:blipFill>
          <p:spPr>
            <a:xfrm>
              <a:off x="585798" y="829780"/>
              <a:ext cx="9960281" cy="551768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545580" y="1516380"/>
              <a:ext cx="4000499" cy="163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A multi-state interferometer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42688" y="6413702"/>
            <a:ext cx="394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Petrovic et al. New J. Phys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043002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(2013)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A multi-state interferometer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42688" y="6413702"/>
            <a:ext cx="402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Petrovic et al. New J. Phys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043002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(2013)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60" y="1296055"/>
            <a:ext cx="6302120" cy="2529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1577" t="52437" r="41385" b="8741"/>
          <a:stretch/>
        </p:blipFill>
        <p:spPr>
          <a:xfrm>
            <a:off x="4726983" y="3990814"/>
            <a:ext cx="1697064" cy="2340244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7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Quantum memory read-out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8842" r="46300"/>
          <a:stretch/>
        </p:blipFill>
        <p:spPr>
          <a:xfrm>
            <a:off x="404813" y="1177872"/>
            <a:ext cx="4339463" cy="263471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47134" y="3752636"/>
            <a:ext cx="2844415" cy="2603718"/>
            <a:chOff x="5416658" y="1790052"/>
            <a:chExt cx="3580108" cy="32623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56767" t="7981" r="2375" b="-660"/>
            <a:stretch/>
          </p:blipFill>
          <p:spPr>
            <a:xfrm>
              <a:off x="5416658" y="1790053"/>
              <a:ext cx="3580108" cy="32623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997844" y="1790052"/>
              <a:ext cx="309966" cy="255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41285" y="1141399"/>
            <a:ext cx="4220164" cy="5315692"/>
            <a:chOff x="4841285" y="1040662"/>
            <a:chExt cx="4220164" cy="531569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1285" y="1040662"/>
              <a:ext cx="4220164" cy="531569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415580" y="1309607"/>
              <a:ext cx="363686" cy="3719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90484" y="1171631"/>
              <a:ext cx="11031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r-Latn-RS" sz="2400" dirty="0" smtClean="0"/>
                <a:t>m</a:t>
              </a:r>
              <a:r>
                <a:rPr lang="sr-Latn-RS" sz="2400" baseline="-25000" dirty="0" smtClean="0"/>
                <a:t>F </a:t>
              </a:r>
              <a:r>
                <a:rPr lang="sr-Latn-RS" sz="2400" dirty="0" smtClean="0"/>
                <a:t>= +2</a:t>
              </a:r>
              <a:endParaRPr lang="sr-Latn-RS" sz="2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04354" y="2096322"/>
              <a:ext cx="11031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r-Latn-RS" sz="2400" dirty="0" smtClean="0"/>
                <a:t>m</a:t>
              </a:r>
              <a:r>
                <a:rPr lang="sr-Latn-RS" sz="2400" baseline="-25000" dirty="0" smtClean="0"/>
                <a:t>F </a:t>
              </a:r>
              <a:r>
                <a:rPr lang="sr-Latn-RS" sz="2400" dirty="0" smtClean="0"/>
                <a:t>= +1</a:t>
              </a:r>
              <a:endParaRPr lang="sr-Latn-RS" sz="2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57444" y="3006011"/>
              <a:ext cx="9492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r-Latn-RS" sz="2400" dirty="0" smtClean="0"/>
                <a:t>m</a:t>
              </a:r>
              <a:r>
                <a:rPr lang="sr-Latn-RS" sz="2400" baseline="-25000" dirty="0" smtClean="0"/>
                <a:t>F </a:t>
              </a:r>
              <a:r>
                <a:rPr lang="sr-Latn-RS" sz="2400" dirty="0" smtClean="0"/>
                <a:t>= 0</a:t>
              </a:r>
              <a:endParaRPr lang="sr-Latn-RS" sz="2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893642" y="3900057"/>
              <a:ext cx="10438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r-Latn-RS" sz="2400" dirty="0" smtClean="0"/>
                <a:t>m</a:t>
              </a:r>
              <a:r>
                <a:rPr lang="sr-Latn-RS" sz="2400" baseline="-25000" dirty="0" smtClean="0"/>
                <a:t>F </a:t>
              </a:r>
              <a:r>
                <a:rPr lang="sr-Latn-RS" sz="2400" dirty="0" smtClean="0"/>
                <a:t>= </a:t>
              </a:r>
              <a:r>
                <a:rPr lang="sr-Latn-RS" sz="2400" dirty="0"/>
                <a:t>-</a:t>
              </a:r>
              <a:r>
                <a:rPr lang="sr-Latn-RS" sz="2400" dirty="0" smtClean="0"/>
                <a:t>1</a:t>
              </a:r>
              <a:endParaRPr lang="sr-Latn-RS" sz="2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49793" y="4765524"/>
              <a:ext cx="10438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r-Latn-RS" sz="2400" dirty="0" smtClean="0"/>
                <a:t>m</a:t>
              </a:r>
              <a:r>
                <a:rPr lang="sr-Latn-RS" sz="2400" baseline="-25000" dirty="0" smtClean="0"/>
                <a:t>F </a:t>
              </a:r>
              <a:r>
                <a:rPr lang="sr-Latn-RS" sz="2400" dirty="0" smtClean="0"/>
                <a:t>= -</a:t>
              </a:r>
              <a:r>
                <a:rPr lang="sr-Latn-RS" sz="2400" dirty="0"/>
                <a:t>2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41285" y="1171631"/>
              <a:ext cx="304152" cy="4771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2688" y="6413702"/>
            <a:ext cx="3927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Lombardi et al. Opt</a:t>
            </a:r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. Express 22, 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19141 </a:t>
            </a:r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(2014)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2688" y="462340"/>
            <a:ext cx="7980641" cy="546955"/>
          </a:xfrm>
        </p:spPr>
        <p:txBody>
          <a:bodyPr/>
          <a:lstStyle/>
          <a:p>
            <a:r>
              <a:rPr lang="sr-Latn-RS" dirty="0" smtClean="0"/>
              <a:t>How do</a:t>
            </a:r>
            <a:r>
              <a:rPr lang="en-US" dirty="0" smtClean="0"/>
              <a:t> we construct periodic systems?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t="23851" r="6111" b="22222"/>
          <a:stretch/>
        </p:blipFill>
        <p:spPr>
          <a:xfrm rot="5400000">
            <a:off x="4537600" y="3073823"/>
            <a:ext cx="478269" cy="232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99" y="1136518"/>
            <a:ext cx="5111782" cy="509261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73396" y="2231136"/>
            <a:ext cx="217932" cy="2179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727782" y="2785872"/>
            <a:ext cx="217932" cy="2179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002102" y="3633216"/>
            <a:ext cx="217932" cy="2179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5618816" y="4435226"/>
            <a:ext cx="217932" cy="2179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4855464" y="4898522"/>
            <a:ext cx="217932" cy="2179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918032" y="4765172"/>
            <a:ext cx="217932" cy="2179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265760" y="4131188"/>
            <a:ext cx="217932" cy="2179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101168" y="3320036"/>
            <a:ext cx="217932" cy="2179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3429000" y="2567940"/>
            <a:ext cx="217932" cy="2179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4197096" y="2200656"/>
            <a:ext cx="217932" cy="2179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3769460" y="1784096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4425188" y="1670576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4994148" y="1701056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5583428" y="1924576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6050788" y="2259856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6467348" y="2838976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749588" y="3310050"/>
            <a:ext cx="99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GB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12466" y="2264645"/>
            <a:ext cx="99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754980" y="1418336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4876900" y="1438656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4958180" y="1448816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5049620" y="1458976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5141060" y="1489456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5212180" y="1499616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5313780" y="1540256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5374740" y="1550416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7591733" y="4315142"/>
            <a:ext cx="99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lang="en-GB" sz="3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014307" y="3003804"/>
            <a:ext cx="252000" cy="25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4371188" y="2812696"/>
            <a:ext cx="252000" cy="25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4787941" y="2877804"/>
            <a:ext cx="252000" cy="25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5093461" y="3129804"/>
            <a:ext cx="252000" cy="25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5183097" y="3537613"/>
            <a:ext cx="252000" cy="25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5051060" y="3867776"/>
            <a:ext cx="252000" cy="25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4644653" y="4097120"/>
            <a:ext cx="252000" cy="25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4206191" y="4035620"/>
            <a:ext cx="252000" cy="25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3888307" y="3783620"/>
            <a:ext cx="252000" cy="25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3787460" y="3339513"/>
            <a:ext cx="252000" cy="25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>
            <a:off x="7684941" y="1289090"/>
            <a:ext cx="99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36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7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4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1" t="6383" r="8128" b="34433"/>
          <a:stretch/>
        </p:blipFill>
        <p:spPr>
          <a:xfrm>
            <a:off x="792481" y="984047"/>
            <a:ext cx="7632000" cy="538627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2688" y="462340"/>
            <a:ext cx="8887292" cy="546955"/>
          </a:xfrm>
        </p:spPr>
        <p:txBody>
          <a:bodyPr/>
          <a:lstStyle/>
          <a:p>
            <a:r>
              <a:rPr lang="sr-Latn-RS" dirty="0" smtClean="0"/>
              <a:t>Commensurable eigenvalues effect periodicity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68170" r="7361" b="5665"/>
          <a:stretch/>
        </p:blipFill>
        <p:spPr>
          <a:xfrm>
            <a:off x="602086" y="4574224"/>
            <a:ext cx="7981793" cy="1796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68417" r="72572" b="13021"/>
          <a:stretch/>
        </p:blipFill>
        <p:spPr>
          <a:xfrm>
            <a:off x="974730" y="4633995"/>
            <a:ext cx="1673133" cy="8988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8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2800" y="460800"/>
            <a:ext cx="9954730" cy="682151"/>
          </a:xfrm>
        </p:spPr>
        <p:txBody>
          <a:bodyPr/>
          <a:lstStyle/>
          <a:p>
            <a:r>
              <a:rPr lang="sr-Latn-RS" dirty="0" smtClean="0"/>
              <a:t>Benefits from periodicity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706" y="2339694"/>
            <a:ext cx="4621421" cy="3644191"/>
            <a:chOff x="641145" y="3732801"/>
            <a:chExt cx="2656756" cy="2202517"/>
          </a:xfrm>
        </p:grpSpPr>
        <p:grpSp>
          <p:nvGrpSpPr>
            <p:cNvPr id="11" name="Group 10"/>
            <p:cNvGrpSpPr/>
            <p:nvPr/>
          </p:nvGrpSpPr>
          <p:grpSpPr>
            <a:xfrm>
              <a:off x="1075881" y="3732801"/>
              <a:ext cx="1840982" cy="2202517"/>
              <a:chOff x="1340687" y="4038886"/>
              <a:chExt cx="1840982" cy="2202517"/>
            </a:xfrm>
          </p:grpSpPr>
          <p:sp>
            <p:nvSpPr>
              <p:cNvPr id="36" name="Rechteck 26">
                <a:extLst>
                  <a:ext uri="{FF2B5EF4-FFF2-40B4-BE49-F238E27FC236}">
                    <a16:creationId xmlns:a16="http://schemas.microsoft.com/office/drawing/2014/main" xmlns="" id="{1290DE9D-0BA9-4A4D-9BAD-6063EF5C79A1}"/>
                  </a:ext>
                </a:extLst>
              </p:cNvPr>
              <p:cNvSpPr/>
              <p:nvPr/>
            </p:nvSpPr>
            <p:spPr>
              <a:xfrm>
                <a:off x="1349077" y="4038886"/>
                <a:ext cx="1831545" cy="220251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/>
              </a:p>
            </p:txBody>
          </p:sp>
          <p:pic>
            <p:nvPicPr>
              <p:cNvPr id="37" name="Grafik 5">
                <a:extLst>
                  <a:ext uri="{FF2B5EF4-FFF2-40B4-BE49-F238E27FC236}">
                    <a16:creationId xmlns:a16="http://schemas.microsoft.com/office/drawing/2014/main" xmlns="" id="{20FCD2EE-371B-45AC-8892-AD487707790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9" t="23748" r="9639" b="27686"/>
              <a:stretch/>
            </p:blipFill>
            <p:spPr>
              <a:xfrm>
                <a:off x="1340687" y="4270827"/>
                <a:ext cx="1840982" cy="1738637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2917664" y="4115725"/>
              <a:ext cx="216000" cy="1458917"/>
              <a:chOff x="2917664" y="4115725"/>
              <a:chExt cx="216000" cy="1458917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2917664" y="4115725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917664" y="4475092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917664" y="4835132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917664" y="5195172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917664" y="5528923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866107" y="4094887"/>
              <a:ext cx="216000" cy="1458917"/>
              <a:chOff x="2913699" y="4119894"/>
              <a:chExt cx="216000" cy="1458917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913699" y="4119894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913699" y="4483430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913699" y="4839301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913699" y="5199341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13699" y="5533092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41145" y="4004938"/>
              <a:ext cx="166061" cy="1644778"/>
              <a:chOff x="641145" y="4004938"/>
              <a:chExt cx="166061" cy="1644778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41145" y="4374270"/>
                <a:ext cx="166061" cy="204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1145" y="5445097"/>
                <a:ext cx="166060" cy="204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1145" y="4726681"/>
                <a:ext cx="166060" cy="204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1145" y="5094348"/>
                <a:ext cx="166060" cy="204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1145" y="4004938"/>
                <a:ext cx="166060" cy="204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131840" y="4027048"/>
              <a:ext cx="166061" cy="1644778"/>
              <a:chOff x="539552" y="4017756"/>
              <a:chExt cx="166061" cy="1644778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539552" y="4387088"/>
                <a:ext cx="166061" cy="204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9552" y="5457915"/>
                <a:ext cx="166060" cy="204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39552" y="4735227"/>
                <a:ext cx="166060" cy="204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39552" y="5107169"/>
                <a:ext cx="166060" cy="204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9552" y="4017756"/>
                <a:ext cx="166060" cy="204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2519380" y="2307836"/>
            <a:ext cx="4452054" cy="3644190"/>
            <a:chOff x="6614017" y="3732801"/>
            <a:chExt cx="2559390" cy="2202517"/>
          </a:xfrm>
        </p:grpSpPr>
        <p:grpSp>
          <p:nvGrpSpPr>
            <p:cNvPr id="39" name="Group 38"/>
            <p:cNvGrpSpPr/>
            <p:nvPr/>
          </p:nvGrpSpPr>
          <p:grpSpPr>
            <a:xfrm>
              <a:off x="6988880" y="3732801"/>
              <a:ext cx="1831592" cy="2202517"/>
              <a:chOff x="6988880" y="4038886"/>
              <a:chExt cx="1831592" cy="2202517"/>
            </a:xfrm>
          </p:grpSpPr>
          <p:sp>
            <p:nvSpPr>
              <p:cNvPr id="64" name="Rechteck 28">
                <a:extLst>
                  <a:ext uri="{FF2B5EF4-FFF2-40B4-BE49-F238E27FC236}">
                    <a16:creationId xmlns:a16="http://schemas.microsoft.com/office/drawing/2014/main" xmlns="" id="{C6A9B742-0E95-49DB-BDD2-11112E6D8BF0}"/>
                  </a:ext>
                </a:extLst>
              </p:cNvPr>
              <p:cNvSpPr/>
              <p:nvPr/>
            </p:nvSpPr>
            <p:spPr>
              <a:xfrm>
                <a:off x="6988880" y="4038886"/>
                <a:ext cx="1831592" cy="220251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pic>
            <p:nvPicPr>
              <p:cNvPr id="65" name="Grafik 14">
                <a:extLst>
                  <a:ext uri="{FF2B5EF4-FFF2-40B4-BE49-F238E27FC236}">
                    <a16:creationId xmlns:a16="http://schemas.microsoft.com/office/drawing/2014/main" xmlns="" id="{2DFA111B-26D7-431C-A41F-DE6B68F4FF5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04" t="26362" r="9224" b="27686"/>
              <a:stretch/>
            </p:blipFill>
            <p:spPr>
              <a:xfrm>
                <a:off x="6988880" y="4364400"/>
                <a:ext cx="1831592" cy="1645063"/>
              </a:xfrm>
              <a:prstGeom prst="rect">
                <a:avLst/>
              </a:prstGeom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6772880" y="4527787"/>
              <a:ext cx="216000" cy="576000"/>
              <a:chOff x="899616" y="4104034"/>
              <a:chExt cx="216000" cy="1458917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899616" y="4104034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616" y="4421523"/>
                <a:ext cx="216000" cy="4571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616" y="4823441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616" y="5264615"/>
                <a:ext cx="216000" cy="4571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616" y="5517232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805961" y="4541869"/>
              <a:ext cx="216000" cy="576000"/>
              <a:chOff x="899616" y="4104034"/>
              <a:chExt cx="216000" cy="1458917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899616" y="4104034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616" y="4421523"/>
                <a:ext cx="216000" cy="4571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899616" y="4823441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616" y="5264615"/>
                <a:ext cx="216000" cy="4571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616" y="5517232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614017" y="4454453"/>
              <a:ext cx="170226" cy="771851"/>
              <a:chOff x="612535" y="4121086"/>
              <a:chExt cx="170226" cy="1704608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612535" y="4384350"/>
                <a:ext cx="166060" cy="451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13077" y="5373799"/>
                <a:ext cx="166060" cy="451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13077" y="4744778"/>
                <a:ext cx="166060" cy="451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14144" y="5143447"/>
                <a:ext cx="166060" cy="451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16701" y="4121086"/>
                <a:ext cx="166060" cy="451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9003945" y="4462130"/>
              <a:ext cx="169462" cy="768374"/>
              <a:chOff x="579009" y="4118892"/>
              <a:chExt cx="169462" cy="169693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579837" y="4407808"/>
                <a:ext cx="166060" cy="45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80188" y="5363927"/>
                <a:ext cx="166060" cy="45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79009" y="4754373"/>
                <a:ext cx="166060" cy="45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79751" y="5155535"/>
                <a:ext cx="166060" cy="45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82411" y="4118892"/>
                <a:ext cx="166060" cy="45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2378117" y="2354430"/>
            <a:ext cx="4639180" cy="3644191"/>
            <a:chOff x="3584886" y="3732801"/>
            <a:chExt cx="2666965" cy="2202517"/>
          </a:xfrm>
        </p:grpSpPr>
        <p:grpSp>
          <p:nvGrpSpPr>
            <p:cNvPr id="67" name="Group 66"/>
            <p:cNvGrpSpPr/>
            <p:nvPr/>
          </p:nvGrpSpPr>
          <p:grpSpPr>
            <a:xfrm>
              <a:off x="4036554" y="3732801"/>
              <a:ext cx="1831594" cy="2202517"/>
              <a:chOff x="4036554" y="4038886"/>
              <a:chExt cx="1831594" cy="2202517"/>
            </a:xfrm>
          </p:grpSpPr>
          <p:sp>
            <p:nvSpPr>
              <p:cNvPr id="92" name="Rechteck 27">
                <a:extLst>
                  <a:ext uri="{FF2B5EF4-FFF2-40B4-BE49-F238E27FC236}">
                    <a16:creationId xmlns:a16="http://schemas.microsoft.com/office/drawing/2014/main" xmlns="" id="{85B88555-664C-47C6-B884-A24A483C74BF}"/>
                  </a:ext>
                </a:extLst>
              </p:cNvPr>
              <p:cNvSpPr/>
              <p:nvPr/>
            </p:nvSpPr>
            <p:spPr>
              <a:xfrm>
                <a:off x="4036554" y="4038886"/>
                <a:ext cx="1831592" cy="220251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/>
              </a:p>
            </p:txBody>
          </p:sp>
          <p:pic>
            <p:nvPicPr>
              <p:cNvPr id="93" name="Grafik 7">
                <a:extLst>
                  <a:ext uri="{FF2B5EF4-FFF2-40B4-BE49-F238E27FC236}">
                    <a16:creationId xmlns:a16="http://schemas.microsoft.com/office/drawing/2014/main" xmlns="" id="{F2B01EED-FAD6-42C1-B1AC-B6AD40CFC07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98" t="23748" r="9432" b="30788"/>
              <a:stretch/>
            </p:blipFill>
            <p:spPr>
              <a:xfrm>
                <a:off x="4036602" y="4272368"/>
                <a:ext cx="1831546" cy="1626156"/>
              </a:xfrm>
              <a:prstGeom prst="rect">
                <a:avLst/>
              </a:prstGeom>
            </p:spPr>
          </p:pic>
        </p:grpSp>
        <p:grpSp>
          <p:nvGrpSpPr>
            <p:cNvPr id="68" name="Group 67"/>
            <p:cNvGrpSpPr/>
            <p:nvPr/>
          </p:nvGrpSpPr>
          <p:grpSpPr>
            <a:xfrm>
              <a:off x="3813259" y="4545837"/>
              <a:ext cx="216000" cy="576000"/>
              <a:chOff x="899616" y="4104034"/>
              <a:chExt cx="216000" cy="1458917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899616" y="4104034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899616" y="4463401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616" y="4823441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616" y="5183481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616" y="5517232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5868144" y="4563887"/>
              <a:ext cx="216000" cy="576000"/>
              <a:chOff x="899616" y="4104034"/>
              <a:chExt cx="216000" cy="1458917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899616" y="4104034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616" y="4463401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616" y="4823441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616" y="5183481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616" y="5517232"/>
                <a:ext cx="2160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6084151" y="4493016"/>
              <a:ext cx="167700" cy="760668"/>
              <a:chOff x="539535" y="4135906"/>
              <a:chExt cx="167700" cy="1679914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539552" y="4444059"/>
                <a:ext cx="166060" cy="451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39552" y="5363925"/>
                <a:ext cx="166060" cy="451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41175" y="4750869"/>
                <a:ext cx="166060" cy="451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39552" y="5064441"/>
                <a:ext cx="166060" cy="451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39535" y="4135906"/>
                <a:ext cx="166061" cy="451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3584886" y="4483064"/>
              <a:ext cx="173701" cy="752780"/>
              <a:chOff x="535732" y="4113908"/>
              <a:chExt cx="173701" cy="1662496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535732" y="4414010"/>
                <a:ext cx="166061" cy="45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43372" y="5324508"/>
                <a:ext cx="166061" cy="45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37929" y="4725922"/>
                <a:ext cx="166060" cy="45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39552" y="5013181"/>
                <a:ext cx="166061" cy="45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35732" y="4113908"/>
                <a:ext cx="166061" cy="45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</p:grpSp>
      </p:grpSp>
      <p:sp>
        <p:nvSpPr>
          <p:cNvPr id="96" name="TextBox 95"/>
          <p:cNvSpPr txBox="1"/>
          <p:nvPr/>
        </p:nvSpPr>
        <p:spPr>
          <a:xfrm>
            <a:off x="5448179" y="1755638"/>
            <a:ext cx="255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Output =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input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378117" y="1756237"/>
            <a:ext cx="2851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Multiply 97"/>
          <p:cNvSpPr/>
          <p:nvPr/>
        </p:nvSpPr>
        <p:spPr>
          <a:xfrm>
            <a:off x="7239814" y="3423016"/>
            <a:ext cx="1760730" cy="163423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9" name="Picture 2" descr="Check Mark Tick - Free vector graphic on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26" y="3451864"/>
            <a:ext cx="1498755" cy="147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 animBg="1"/>
      <p:bldP spid="9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Optical interconnect</a:t>
            </a:r>
            <a:endParaRPr lang="en-GB" dirty="0"/>
          </a:p>
        </p:txBody>
      </p:sp>
      <p:pic>
        <p:nvPicPr>
          <p:cNvPr id="5" name="Picture 2" descr="D:\Papers\PetrovicIEEE2022\Figures\Fig_Ineterconnects\Fiber_M7_psi0_1111111_num_analyt_w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 bwMode="auto">
          <a:xfrm>
            <a:off x="972835" y="1466888"/>
            <a:ext cx="7198330" cy="419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2000" y="6084000"/>
            <a:ext cx="4724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Petrovic et al. Opt. Laser Technol. 163, 109381 (2023)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2685" y="462336"/>
            <a:ext cx="8492087" cy="546955"/>
          </a:xfrm>
        </p:spPr>
        <p:txBody>
          <a:bodyPr/>
          <a:lstStyle/>
          <a:p>
            <a:r>
              <a:rPr lang="sr-Latn-RS" dirty="0" smtClean="0"/>
              <a:t>Long-haul optical fibre link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292" y="1483360"/>
            <a:ext cx="4869714" cy="27345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196081" y="3966200"/>
            <a:ext cx="4947920" cy="2181865"/>
            <a:chOff x="3322833" y="4671844"/>
            <a:chExt cx="4493518" cy="18559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48133" t="50342"/>
            <a:stretch/>
          </p:blipFill>
          <p:spPr>
            <a:xfrm>
              <a:off x="5445017" y="4724400"/>
              <a:ext cx="2371334" cy="17643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48133" b="47764"/>
            <a:stretch/>
          </p:blipFill>
          <p:spPr>
            <a:xfrm>
              <a:off x="3322833" y="4671844"/>
              <a:ext cx="2371334" cy="185595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22000" y="6084000"/>
            <a:ext cx="6991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Radosavljevic et al.,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OSA B 32, 2520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(20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1385"/>
          <a:stretch/>
        </p:blipFill>
        <p:spPr>
          <a:xfrm>
            <a:off x="438150" y="1922489"/>
            <a:ext cx="3615690" cy="25579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4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Periodicity in nature</a:t>
            </a:r>
            <a:endParaRPr lang="en-GB" dirty="0"/>
          </a:p>
        </p:txBody>
      </p:sp>
      <p:pic>
        <p:nvPicPr>
          <p:cNvPr id="1026" name="Picture 2" descr="Why Nature Prefers Hexagons - Nauti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0" b="9262"/>
          <a:stretch/>
        </p:blipFill>
        <p:spPr bwMode="auto">
          <a:xfrm>
            <a:off x="4727577" y="1469762"/>
            <a:ext cx="4208841" cy="23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y do the planets in the solar system orbit on the same plane? | Live  Sci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9" y="1463748"/>
            <a:ext cx="4208842" cy="236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volution of Man and Technology | Alphabyte S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97" y="4036542"/>
            <a:ext cx="4089473" cy="25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able mendeleev, Types of periodic system of chemical elements. Table mendeleev, chemistry basis, Types of periodic system of chemical elem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5" y="4036542"/>
            <a:ext cx="4235071" cy="238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8" r="9948"/>
          <a:stretch/>
        </p:blipFill>
        <p:spPr>
          <a:xfrm>
            <a:off x="4727577" y="4036541"/>
            <a:ext cx="4215897" cy="23822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ABBD64A-5059-43BD-84AB-4C75BDCC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88" y="462340"/>
            <a:ext cx="7492538" cy="546955"/>
          </a:xfrm>
        </p:spPr>
        <p:txBody>
          <a:bodyPr/>
          <a:lstStyle/>
          <a:p>
            <a:r>
              <a:rPr lang="sr-Latn-RS" dirty="0" smtClean="0"/>
              <a:t>How to construct a periodic system?</a:t>
            </a:r>
            <a:endParaRPr lang="en-GB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xmlns="" id="{A5C1995E-3056-4516-8C8B-8B667E4298C4}"/>
              </a:ext>
            </a:extLst>
          </p:cNvPr>
          <p:cNvSpPr/>
          <p:nvPr/>
        </p:nvSpPr>
        <p:spPr>
          <a:xfrm>
            <a:off x="565619" y="1717192"/>
            <a:ext cx="2473489" cy="8413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Commensurable 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eigenvalues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xmlns="" id="{983C560C-C2EB-4FC6-BA2E-1D5657FF1677}"/>
              </a:ext>
            </a:extLst>
          </p:cNvPr>
          <p:cNvSpPr/>
          <p:nvPr/>
        </p:nvSpPr>
        <p:spPr>
          <a:xfrm>
            <a:off x="3158713" y="1726215"/>
            <a:ext cx="2873577" cy="8413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</a:t>
            </a:r>
            <a:r>
              <a:rPr lang="sr-Latn-R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eigenvalue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xmlns="" id="{32748202-E565-4D61-8F3D-C5F33864816C}"/>
              </a:ext>
            </a:extLst>
          </p:cNvPr>
          <p:cNvSpPr/>
          <p:nvPr/>
        </p:nvSpPr>
        <p:spPr>
          <a:xfrm>
            <a:off x="6170974" y="1726214"/>
            <a:ext cx="2473489" cy="83302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Hamiltonian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4D9A1182-257E-4347-9A2B-403B440ED441}"/>
              </a:ext>
            </a:extLst>
          </p:cNvPr>
          <p:cNvSpPr txBox="1"/>
          <p:nvPr/>
        </p:nvSpPr>
        <p:spPr>
          <a:xfrm>
            <a:off x="522000" y="6084000"/>
            <a:ext cx="5346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Petrovic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Veerman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Ann. Phys.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392, 128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(2018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Latn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Collaboration with 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J.J.P. Veerman, State University Portland, US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rved Down Arrow 76">
            <a:extLst>
              <a:ext uri="{FF2B5EF4-FFF2-40B4-BE49-F238E27FC236}">
                <a16:creationId xmlns:a16="http://schemas.microsoft.com/office/drawing/2014/main" xmlns="" id="{0BAEE257-78E6-4635-85C6-73790D120E7B}"/>
              </a:ext>
            </a:extLst>
          </p:cNvPr>
          <p:cNvSpPr/>
          <p:nvPr/>
        </p:nvSpPr>
        <p:spPr>
          <a:xfrm>
            <a:off x="3516018" y="3503105"/>
            <a:ext cx="2516272" cy="638614"/>
          </a:xfrm>
          <a:prstGeom prst="curvedDownArrow">
            <a:avLst>
              <a:gd name="adj1" fmla="val 53189"/>
              <a:gd name="adj2" fmla="val 102921"/>
              <a:gd name="adj3" fmla="val 25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xmlns="" id="{3A4F8730-E3D5-4F4A-860F-6375BC995E21}"/>
              </a:ext>
            </a:extLst>
          </p:cNvPr>
          <p:cNvGrpSpPr/>
          <p:nvPr/>
        </p:nvGrpSpPr>
        <p:grpSpPr>
          <a:xfrm>
            <a:off x="937027" y="2848731"/>
            <a:ext cx="1832846" cy="2831615"/>
            <a:chOff x="1357115" y="2260256"/>
            <a:chExt cx="1916723" cy="29612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xmlns="" id="{435022AD-461D-4F94-A216-14EDCD44829E}"/>
                </a:ext>
              </a:extLst>
            </p:cNvPr>
            <p:cNvGrpSpPr/>
            <p:nvPr/>
          </p:nvGrpSpPr>
          <p:grpSpPr>
            <a:xfrm>
              <a:off x="1858271" y="2260256"/>
              <a:ext cx="1415567" cy="2961200"/>
              <a:chOff x="3858521" y="2374165"/>
              <a:chExt cx="1415567" cy="2892170"/>
            </a:xfrm>
          </p:grpSpPr>
          <p:sp>
            <p:nvSpPr>
              <p:cNvPr id="20" name="Rechteck: abgerundete Ecken 19">
                <a:extLst>
                  <a:ext uri="{FF2B5EF4-FFF2-40B4-BE49-F238E27FC236}">
                    <a16:creationId xmlns:a16="http://schemas.microsoft.com/office/drawing/2014/main" xmlns="" id="{B402BEF0-346D-405A-96C5-857C7F45D732}"/>
                  </a:ext>
                </a:extLst>
              </p:cNvPr>
              <p:cNvSpPr/>
              <p:nvPr/>
            </p:nvSpPr>
            <p:spPr>
              <a:xfrm rot="1266271">
                <a:off x="4148777" y="2374165"/>
                <a:ext cx="171521" cy="289217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21" name="Rechteck: abgerundete Ecken 20">
                <a:extLst>
                  <a:ext uri="{FF2B5EF4-FFF2-40B4-BE49-F238E27FC236}">
                    <a16:creationId xmlns:a16="http://schemas.microsoft.com/office/drawing/2014/main" xmlns="" id="{06FAB815-CE53-46C7-AF62-3E233CEC9400}"/>
                  </a:ext>
                </a:extLst>
              </p:cNvPr>
              <p:cNvSpPr/>
              <p:nvPr/>
            </p:nvSpPr>
            <p:spPr>
              <a:xfrm rot="5400000">
                <a:off x="4604893" y="3176807"/>
                <a:ext cx="104776" cy="611086"/>
              </a:xfrm>
              <a:prstGeom prst="round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22" name="Rechteck: abgerundete Ecken 21">
                <a:extLst>
                  <a:ext uri="{FF2B5EF4-FFF2-40B4-BE49-F238E27FC236}">
                    <a16:creationId xmlns:a16="http://schemas.microsoft.com/office/drawing/2014/main" xmlns="" id="{A38982EE-9EDA-486A-A131-57A17102CB21}"/>
                  </a:ext>
                </a:extLst>
              </p:cNvPr>
              <p:cNvSpPr/>
              <p:nvPr/>
            </p:nvSpPr>
            <p:spPr>
              <a:xfrm rot="5400000">
                <a:off x="4519316" y="3434933"/>
                <a:ext cx="104776" cy="6110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 dirty="0"/>
              </a:p>
            </p:txBody>
          </p:sp>
          <p:sp>
            <p:nvSpPr>
              <p:cNvPr id="23" name="Rechteck: abgerundete Ecken 22">
                <a:extLst>
                  <a:ext uri="{FF2B5EF4-FFF2-40B4-BE49-F238E27FC236}">
                    <a16:creationId xmlns:a16="http://schemas.microsoft.com/office/drawing/2014/main" xmlns="" id="{5C8EFC29-D035-427D-9940-8E3C07A36CBB}"/>
                  </a:ext>
                </a:extLst>
              </p:cNvPr>
              <p:cNvSpPr/>
              <p:nvPr/>
            </p:nvSpPr>
            <p:spPr>
              <a:xfrm rot="5400000">
                <a:off x="4304118" y="3920831"/>
                <a:ext cx="104776" cy="6110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24" name="Rechteck: abgerundete Ecken 23">
                <a:extLst>
                  <a:ext uri="{FF2B5EF4-FFF2-40B4-BE49-F238E27FC236}">
                    <a16:creationId xmlns:a16="http://schemas.microsoft.com/office/drawing/2014/main" xmlns="" id="{CEEE4D56-AE08-49A4-977B-725DE516CEA5}"/>
                  </a:ext>
                </a:extLst>
              </p:cNvPr>
              <p:cNvSpPr/>
              <p:nvPr/>
            </p:nvSpPr>
            <p:spPr>
              <a:xfrm rot="5400000">
                <a:off x="4111676" y="4422673"/>
                <a:ext cx="104776" cy="611086"/>
              </a:xfrm>
              <a:prstGeom prst="round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 dirty="0"/>
              </a:p>
            </p:txBody>
          </p:sp>
          <p:sp>
            <p:nvSpPr>
              <p:cNvPr id="25" name="Rechteck: abgerundete Ecken 24">
                <a:extLst>
                  <a:ext uri="{FF2B5EF4-FFF2-40B4-BE49-F238E27FC236}">
                    <a16:creationId xmlns:a16="http://schemas.microsoft.com/office/drawing/2014/main" xmlns="" id="{1B648AD0-9DC4-4E54-B5B2-2B1780E1DD51}"/>
                  </a:ext>
                </a:extLst>
              </p:cNvPr>
              <p:cNvSpPr/>
              <p:nvPr/>
            </p:nvSpPr>
            <p:spPr>
              <a:xfrm rot="5400000">
                <a:off x="4423100" y="3671590"/>
                <a:ext cx="104776" cy="61108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26" name="Rechteck: abgerundete Ecken 25">
                <a:extLst>
                  <a:ext uri="{FF2B5EF4-FFF2-40B4-BE49-F238E27FC236}">
                    <a16:creationId xmlns:a16="http://schemas.microsoft.com/office/drawing/2014/main" xmlns="" id="{13C7371E-0887-4741-9E1A-5D2F98567BC4}"/>
                  </a:ext>
                </a:extLst>
              </p:cNvPr>
              <p:cNvSpPr/>
              <p:nvPr/>
            </p:nvSpPr>
            <p:spPr>
              <a:xfrm rot="5400000">
                <a:off x="4916157" y="2409801"/>
                <a:ext cx="104776" cy="61108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 dirty="0"/>
              </a:p>
            </p:txBody>
          </p:sp>
          <p:sp>
            <p:nvSpPr>
              <p:cNvPr id="27" name="Rechteck: abgerundete Ecken 26">
                <a:extLst>
                  <a:ext uri="{FF2B5EF4-FFF2-40B4-BE49-F238E27FC236}">
                    <a16:creationId xmlns:a16="http://schemas.microsoft.com/office/drawing/2014/main" xmlns="" id="{F28E8E57-9535-45AF-A8D2-5DFA4B97C2EA}"/>
                  </a:ext>
                </a:extLst>
              </p:cNvPr>
              <p:cNvSpPr/>
              <p:nvPr/>
            </p:nvSpPr>
            <p:spPr>
              <a:xfrm rot="5400000">
                <a:off x="4795242" y="2667927"/>
                <a:ext cx="104776" cy="61108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28" name="Rechteck: abgerundete Ecken 27">
                <a:extLst>
                  <a:ext uri="{FF2B5EF4-FFF2-40B4-BE49-F238E27FC236}">
                    <a16:creationId xmlns:a16="http://schemas.microsoft.com/office/drawing/2014/main" xmlns="" id="{4E285F1F-0333-42BE-8AE6-6C8F6E52A27E}"/>
                  </a:ext>
                </a:extLst>
              </p:cNvPr>
              <p:cNvSpPr/>
              <p:nvPr/>
            </p:nvSpPr>
            <p:spPr>
              <a:xfrm rot="5400000">
                <a:off x="4716366" y="2905095"/>
                <a:ext cx="104776" cy="6110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 dirty="0"/>
              </a:p>
            </p:txBody>
          </p:sp>
          <p:sp>
            <p:nvSpPr>
              <p:cNvPr id="29" name="Rechteck: abgerundete Ecken 28">
                <a:extLst>
                  <a:ext uri="{FF2B5EF4-FFF2-40B4-BE49-F238E27FC236}">
                    <a16:creationId xmlns:a16="http://schemas.microsoft.com/office/drawing/2014/main" xmlns="" id="{22BB5A5C-DE5B-48C2-97EC-8539AF15B34A}"/>
                  </a:ext>
                </a:extLst>
              </p:cNvPr>
              <p:cNvSpPr/>
              <p:nvPr/>
            </p:nvSpPr>
            <p:spPr>
              <a:xfrm rot="1266271">
                <a:off x="4752133" y="2374165"/>
                <a:ext cx="171521" cy="289217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 dirty="0"/>
              </a:p>
            </p:txBody>
          </p:sp>
        </p:grpSp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xmlns="" id="{822560B9-F58E-45E9-AA38-3083D358039F}"/>
                </a:ext>
              </a:extLst>
            </p:cNvPr>
            <p:cNvSpPr/>
            <p:nvPr/>
          </p:nvSpPr>
          <p:spPr>
            <a:xfrm rot="5400000">
              <a:off x="2180648" y="4087481"/>
              <a:ext cx="107277" cy="6110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xmlns="" id="{69687875-6616-4065-BE81-8B2CBD006EF0}"/>
                </a:ext>
              </a:extLst>
            </p:cNvPr>
            <p:cNvSpPr txBox="1"/>
            <p:nvPr/>
          </p:nvSpPr>
          <p:spPr>
            <a:xfrm>
              <a:off x="1357115" y="4450891"/>
              <a:ext cx="554218" cy="482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 smtClean="0"/>
                <a:t>λ</a:t>
              </a:r>
              <a:r>
                <a:rPr lang="en-GB" sz="1200" dirty="0" smtClean="0"/>
                <a:t>1</a:t>
              </a:r>
              <a:endParaRPr lang="en-GB" sz="2400" dirty="0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xmlns="" id="{721675B6-52F4-476B-8FF7-0A51DABCB29B}"/>
                </a:ext>
              </a:extLst>
            </p:cNvPr>
            <p:cNvSpPr txBox="1"/>
            <p:nvPr/>
          </p:nvSpPr>
          <p:spPr>
            <a:xfrm>
              <a:off x="1611886" y="3677925"/>
              <a:ext cx="554218" cy="482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 smtClean="0"/>
                <a:t>λ</a:t>
              </a:r>
              <a:r>
                <a:rPr lang="en-GB" sz="1200" dirty="0" smtClean="0"/>
                <a:t>2</a:t>
              </a:r>
              <a:endParaRPr lang="en-GB" sz="2400" dirty="0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xmlns="" id="{4D4A3683-D10F-44E3-BE28-D9A313FF436A}"/>
                </a:ext>
              </a:extLst>
            </p:cNvPr>
            <p:cNvSpPr txBox="1"/>
            <p:nvPr/>
          </p:nvSpPr>
          <p:spPr>
            <a:xfrm>
              <a:off x="1848396" y="3116692"/>
              <a:ext cx="554218" cy="482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 smtClean="0"/>
                <a:t>λ</a:t>
              </a:r>
              <a:r>
                <a:rPr lang="en-GB" sz="1200" dirty="0" smtClean="0"/>
                <a:t>3</a:t>
              </a:r>
              <a:endParaRPr lang="en-GB" sz="24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xmlns="" id="{A866029C-5DAE-43D9-9916-D1215CD77CE2}"/>
                </a:ext>
              </a:extLst>
            </p:cNvPr>
            <p:cNvSpPr txBox="1"/>
            <p:nvPr/>
          </p:nvSpPr>
          <p:spPr>
            <a:xfrm>
              <a:off x="2023817" y="2648028"/>
              <a:ext cx="554218" cy="482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 smtClean="0"/>
                <a:t>λ</a:t>
              </a:r>
              <a:r>
                <a:rPr lang="en-GB" sz="1200" dirty="0" smtClean="0"/>
                <a:t>4</a:t>
              </a:r>
              <a:endParaRPr lang="en-GB" sz="24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xmlns="" id="{84378195-38AA-4322-9882-97CEFFE68905}"/>
                </a:ext>
              </a:extLst>
            </p:cNvPr>
            <p:cNvSpPr txBox="1"/>
            <p:nvPr/>
          </p:nvSpPr>
          <p:spPr>
            <a:xfrm>
              <a:off x="2158489" y="2331566"/>
              <a:ext cx="554218" cy="482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λ</a:t>
              </a:r>
              <a:r>
                <a:rPr lang="en-GB" sz="1200" dirty="0" smtClean="0"/>
                <a:t>5</a:t>
              </a:r>
              <a:endParaRPr lang="en-GB" sz="2400" dirty="0"/>
            </a:p>
          </p:txBody>
        </p:sp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xmlns="" id="{F71EDA91-FC10-4534-81A8-1EACF5DD2CD3}"/>
              </a:ext>
            </a:extLst>
          </p:cNvPr>
          <p:cNvSpPr txBox="1"/>
          <p:nvPr/>
        </p:nvSpPr>
        <p:spPr>
          <a:xfrm>
            <a:off x="3305536" y="4103766"/>
            <a:ext cx="1811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feld 57">
            <a:extLst>
              <a:ext uri="{FF2B5EF4-FFF2-40B4-BE49-F238E27FC236}">
                <a16:creationId xmlns:a16="http://schemas.microsoft.com/office/drawing/2014/main" xmlns="" id="{A93F2462-DA39-4EF1-96F5-A54D98CFED83}"/>
              </a:ext>
            </a:extLst>
          </p:cNvPr>
          <p:cNvSpPr txBox="1"/>
          <p:nvPr/>
        </p:nvSpPr>
        <p:spPr>
          <a:xfrm>
            <a:off x="5467299" y="4103766"/>
            <a:ext cx="392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 =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{{</a:t>
            </a:r>
            <a:r>
              <a:rPr lang="sr-Latn-R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r-Latn-R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j,j±1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sr-Latn-R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j,j±1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}}</a:t>
            </a:r>
            <a:r>
              <a:rPr lang="sr-Latn-R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36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1" grpId="0" animBg="1"/>
      <p:bldP spid="61" grpId="0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ABBD64A-5059-43BD-84AB-4C75BDCC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87" y="462340"/>
            <a:ext cx="8227627" cy="546955"/>
          </a:xfrm>
        </p:spPr>
        <p:txBody>
          <a:bodyPr/>
          <a:lstStyle/>
          <a:p>
            <a:r>
              <a:rPr lang="sr-Latn-RS" dirty="0" smtClean="0"/>
              <a:t>How to construct a photonic periodic system?</a:t>
            </a:r>
            <a:endParaRPr lang="en-GB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4D9A1182-257E-4347-9A2B-403B440ED441}"/>
              </a:ext>
            </a:extLst>
          </p:cNvPr>
          <p:cNvSpPr txBox="1"/>
          <p:nvPr/>
        </p:nvSpPr>
        <p:spPr>
          <a:xfrm>
            <a:off x="565619" y="6340693"/>
            <a:ext cx="5056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Petrovic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Veerman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Ann. Phys.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392, 128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xmlns="" id="{93103132-C157-48D1-9910-7D6512E9C5AC}"/>
              </a:ext>
            </a:extLst>
          </p:cNvPr>
          <p:cNvGrpSpPr/>
          <p:nvPr/>
        </p:nvGrpSpPr>
        <p:grpSpPr>
          <a:xfrm>
            <a:off x="259874" y="2800532"/>
            <a:ext cx="3782177" cy="2371188"/>
            <a:chOff x="7426852" y="4085948"/>
            <a:chExt cx="3379481" cy="2118721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xmlns="" id="{59AD69BB-F5EF-4AEF-A24C-9CB46234FBFA}"/>
                </a:ext>
              </a:extLst>
            </p:cNvPr>
            <p:cNvSpPr txBox="1"/>
            <p:nvPr/>
          </p:nvSpPr>
          <p:spPr>
            <a:xfrm>
              <a:off x="8642508" y="5507043"/>
              <a:ext cx="1637551" cy="697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j,j+1</a:t>
              </a:r>
              <a:endParaRPr lang="en-US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xmlns="" id="{3E3D977C-AE36-4101-B01B-DD70C4333434}"/>
                </a:ext>
              </a:extLst>
            </p:cNvPr>
            <p:cNvGrpSpPr/>
            <p:nvPr/>
          </p:nvGrpSpPr>
          <p:grpSpPr>
            <a:xfrm>
              <a:off x="7426852" y="4085948"/>
              <a:ext cx="3379481" cy="1408551"/>
              <a:chOff x="4498595" y="4227758"/>
              <a:chExt cx="3379481" cy="1408551"/>
            </a:xfrm>
          </p:grpSpPr>
          <p:grpSp>
            <p:nvGrpSpPr>
              <p:cNvPr id="34" name="Gruppieren 33">
                <a:extLst>
                  <a:ext uri="{FF2B5EF4-FFF2-40B4-BE49-F238E27FC236}">
                    <a16:creationId xmlns:a16="http://schemas.microsoft.com/office/drawing/2014/main" xmlns="" id="{6372733D-12D9-41D2-B02B-4225FAF6A5CC}"/>
                  </a:ext>
                </a:extLst>
              </p:cNvPr>
              <p:cNvGrpSpPr/>
              <p:nvPr/>
            </p:nvGrpSpPr>
            <p:grpSpPr>
              <a:xfrm>
                <a:off x="4498595" y="4227758"/>
                <a:ext cx="3379481" cy="1290494"/>
                <a:chOff x="4628212" y="3341868"/>
                <a:chExt cx="3379481" cy="1290494"/>
              </a:xfrm>
            </p:grpSpPr>
            <p:grpSp>
              <p:nvGrpSpPr>
                <p:cNvPr id="38" name="Group 49">
                  <a:extLst>
                    <a:ext uri="{FF2B5EF4-FFF2-40B4-BE49-F238E27FC236}">
                      <a16:creationId xmlns:a16="http://schemas.microsoft.com/office/drawing/2014/main" xmlns="" id="{7E458AC0-E8B9-489E-886F-EC7B4B47460D}"/>
                    </a:ext>
                  </a:extLst>
                </p:cNvPr>
                <p:cNvGrpSpPr/>
                <p:nvPr/>
              </p:nvGrpSpPr>
              <p:grpSpPr>
                <a:xfrm>
                  <a:off x="6383922" y="3411895"/>
                  <a:ext cx="963447" cy="1220467"/>
                  <a:chOff x="5651052" y="1861925"/>
                  <a:chExt cx="1783122" cy="2078652"/>
                </a:xfrm>
              </p:grpSpPr>
              <p:sp>
                <p:nvSpPr>
                  <p:cNvPr id="55" name="Rectangle 50">
                    <a:extLst>
                      <a:ext uri="{FF2B5EF4-FFF2-40B4-BE49-F238E27FC236}">
                        <a16:creationId xmlns:a16="http://schemas.microsoft.com/office/drawing/2014/main" xmlns="" id="{9769CF75-84CD-461D-8AC4-B7A554B9BD3B}"/>
                      </a:ext>
                    </a:extLst>
                  </p:cNvPr>
                  <p:cNvSpPr/>
                  <p:nvPr/>
                </p:nvSpPr>
                <p:spPr>
                  <a:xfrm rot="18379063">
                    <a:off x="5491768" y="2652823"/>
                    <a:ext cx="2075891" cy="49961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" name="Oval 51">
                    <a:extLst>
                      <a:ext uri="{FF2B5EF4-FFF2-40B4-BE49-F238E27FC236}">
                        <a16:creationId xmlns:a16="http://schemas.microsoft.com/office/drawing/2014/main" xmlns="" id="{252A43C7-24FD-4282-8C29-59592645B036}"/>
                      </a:ext>
                    </a:extLst>
                  </p:cNvPr>
                  <p:cNvSpPr/>
                  <p:nvPr/>
                </p:nvSpPr>
                <p:spPr>
                  <a:xfrm>
                    <a:off x="5651052" y="3436676"/>
                    <a:ext cx="524337" cy="47824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" name="Oval 52">
                    <a:extLst>
                      <a:ext uri="{FF2B5EF4-FFF2-40B4-BE49-F238E27FC236}">
                        <a16:creationId xmlns:a16="http://schemas.microsoft.com/office/drawing/2014/main" xmlns="" id="{25364B75-B786-429A-870D-8D8A8795D4E2}"/>
                      </a:ext>
                    </a:extLst>
                  </p:cNvPr>
                  <p:cNvSpPr/>
                  <p:nvPr/>
                </p:nvSpPr>
                <p:spPr>
                  <a:xfrm>
                    <a:off x="6914477" y="1861925"/>
                    <a:ext cx="519697" cy="48697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9" name="Group 49">
                  <a:extLst>
                    <a:ext uri="{FF2B5EF4-FFF2-40B4-BE49-F238E27FC236}">
                      <a16:creationId xmlns:a16="http://schemas.microsoft.com/office/drawing/2014/main" xmlns="" id="{91058CE7-A29D-454E-8567-A391F4D2E3F4}"/>
                    </a:ext>
                  </a:extLst>
                </p:cNvPr>
                <p:cNvGrpSpPr/>
                <p:nvPr/>
              </p:nvGrpSpPr>
              <p:grpSpPr>
                <a:xfrm>
                  <a:off x="5878756" y="3391316"/>
                  <a:ext cx="963447" cy="1220467"/>
                  <a:chOff x="5651052" y="1861925"/>
                  <a:chExt cx="1783122" cy="2078652"/>
                </a:xfrm>
              </p:grpSpPr>
              <p:sp>
                <p:nvSpPr>
                  <p:cNvPr id="52" name="Rectangle 50">
                    <a:extLst>
                      <a:ext uri="{FF2B5EF4-FFF2-40B4-BE49-F238E27FC236}">
                        <a16:creationId xmlns:a16="http://schemas.microsoft.com/office/drawing/2014/main" xmlns="" id="{E058E802-1BA0-4D39-B528-18B3B5B71EAE}"/>
                      </a:ext>
                    </a:extLst>
                  </p:cNvPr>
                  <p:cNvSpPr/>
                  <p:nvPr/>
                </p:nvSpPr>
                <p:spPr>
                  <a:xfrm rot="18379063">
                    <a:off x="5491768" y="2652823"/>
                    <a:ext cx="2075891" cy="49961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Oval 51">
                    <a:extLst>
                      <a:ext uri="{FF2B5EF4-FFF2-40B4-BE49-F238E27FC236}">
                        <a16:creationId xmlns:a16="http://schemas.microsoft.com/office/drawing/2014/main" xmlns="" id="{9E8A197C-D768-49C8-AB2F-F902D0BE5EDF}"/>
                      </a:ext>
                    </a:extLst>
                  </p:cNvPr>
                  <p:cNvSpPr/>
                  <p:nvPr/>
                </p:nvSpPr>
                <p:spPr>
                  <a:xfrm>
                    <a:off x="5651052" y="3436676"/>
                    <a:ext cx="524337" cy="47824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Oval 52">
                    <a:extLst>
                      <a:ext uri="{FF2B5EF4-FFF2-40B4-BE49-F238E27FC236}">
                        <a16:creationId xmlns:a16="http://schemas.microsoft.com/office/drawing/2014/main" xmlns="" id="{3BF76701-4F7E-4862-85A4-421E2D13F4D3}"/>
                      </a:ext>
                    </a:extLst>
                  </p:cNvPr>
                  <p:cNvSpPr/>
                  <p:nvPr/>
                </p:nvSpPr>
                <p:spPr>
                  <a:xfrm>
                    <a:off x="6914477" y="1861925"/>
                    <a:ext cx="519697" cy="48697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0" name="Group 49">
                  <a:extLst>
                    <a:ext uri="{FF2B5EF4-FFF2-40B4-BE49-F238E27FC236}">
                      <a16:creationId xmlns:a16="http://schemas.microsoft.com/office/drawing/2014/main" xmlns="" id="{A427F1AB-C3AD-45CB-BCC7-A13EB589FC9F}"/>
                    </a:ext>
                  </a:extLst>
                </p:cNvPr>
                <p:cNvGrpSpPr/>
                <p:nvPr/>
              </p:nvGrpSpPr>
              <p:grpSpPr>
                <a:xfrm>
                  <a:off x="5254907" y="3362447"/>
                  <a:ext cx="963447" cy="1220467"/>
                  <a:chOff x="5651052" y="1861925"/>
                  <a:chExt cx="1783122" cy="2078652"/>
                </a:xfrm>
              </p:grpSpPr>
              <p:sp>
                <p:nvSpPr>
                  <p:cNvPr id="49" name="Rectangle 50">
                    <a:extLst>
                      <a:ext uri="{FF2B5EF4-FFF2-40B4-BE49-F238E27FC236}">
                        <a16:creationId xmlns:a16="http://schemas.microsoft.com/office/drawing/2014/main" xmlns="" id="{021EF04A-F5C9-488F-9DD1-5B4BEAA526BA}"/>
                      </a:ext>
                    </a:extLst>
                  </p:cNvPr>
                  <p:cNvSpPr/>
                  <p:nvPr/>
                </p:nvSpPr>
                <p:spPr>
                  <a:xfrm rot="18379063">
                    <a:off x="5491768" y="2652823"/>
                    <a:ext cx="2075891" cy="49961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" name="Oval 51">
                    <a:extLst>
                      <a:ext uri="{FF2B5EF4-FFF2-40B4-BE49-F238E27FC236}">
                        <a16:creationId xmlns:a16="http://schemas.microsoft.com/office/drawing/2014/main" xmlns="" id="{E1791D8B-8250-41C6-9869-8B422E950AC7}"/>
                      </a:ext>
                    </a:extLst>
                  </p:cNvPr>
                  <p:cNvSpPr/>
                  <p:nvPr/>
                </p:nvSpPr>
                <p:spPr>
                  <a:xfrm>
                    <a:off x="5651052" y="3436676"/>
                    <a:ext cx="524337" cy="47824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" name="Oval 52">
                    <a:extLst>
                      <a:ext uri="{FF2B5EF4-FFF2-40B4-BE49-F238E27FC236}">
                        <a16:creationId xmlns:a16="http://schemas.microsoft.com/office/drawing/2014/main" xmlns="" id="{5668D5F0-1648-4118-8768-E5627A153B79}"/>
                      </a:ext>
                    </a:extLst>
                  </p:cNvPr>
                  <p:cNvSpPr/>
                  <p:nvPr/>
                </p:nvSpPr>
                <p:spPr>
                  <a:xfrm>
                    <a:off x="6914477" y="1861925"/>
                    <a:ext cx="519697" cy="48697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1" name="Group 49">
                  <a:extLst>
                    <a:ext uri="{FF2B5EF4-FFF2-40B4-BE49-F238E27FC236}">
                      <a16:creationId xmlns:a16="http://schemas.microsoft.com/office/drawing/2014/main" xmlns="" id="{5959BD36-E3D1-420E-8FB3-4095B6810689}"/>
                    </a:ext>
                  </a:extLst>
                </p:cNvPr>
                <p:cNvGrpSpPr/>
                <p:nvPr/>
              </p:nvGrpSpPr>
              <p:grpSpPr>
                <a:xfrm>
                  <a:off x="4628212" y="3341868"/>
                  <a:ext cx="963447" cy="1220467"/>
                  <a:chOff x="5651052" y="1861925"/>
                  <a:chExt cx="1783122" cy="2078652"/>
                </a:xfrm>
              </p:grpSpPr>
              <p:sp>
                <p:nvSpPr>
                  <p:cNvPr id="46" name="Rectangle 50">
                    <a:extLst>
                      <a:ext uri="{FF2B5EF4-FFF2-40B4-BE49-F238E27FC236}">
                        <a16:creationId xmlns:a16="http://schemas.microsoft.com/office/drawing/2014/main" xmlns="" id="{2EAF6998-C5B6-4BC5-8CDC-2F690F35E5C0}"/>
                      </a:ext>
                    </a:extLst>
                  </p:cNvPr>
                  <p:cNvSpPr/>
                  <p:nvPr/>
                </p:nvSpPr>
                <p:spPr>
                  <a:xfrm rot="18379063">
                    <a:off x="5491768" y="2652823"/>
                    <a:ext cx="2075891" cy="49961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Oval 51">
                    <a:extLst>
                      <a:ext uri="{FF2B5EF4-FFF2-40B4-BE49-F238E27FC236}">
                        <a16:creationId xmlns:a16="http://schemas.microsoft.com/office/drawing/2014/main" xmlns="" id="{35D3573A-7EF2-49BE-9BEE-61E6EC32A090}"/>
                      </a:ext>
                    </a:extLst>
                  </p:cNvPr>
                  <p:cNvSpPr/>
                  <p:nvPr/>
                </p:nvSpPr>
                <p:spPr>
                  <a:xfrm>
                    <a:off x="5651052" y="3436676"/>
                    <a:ext cx="524337" cy="47824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" name="Oval 52">
                    <a:extLst>
                      <a:ext uri="{FF2B5EF4-FFF2-40B4-BE49-F238E27FC236}">
                        <a16:creationId xmlns:a16="http://schemas.microsoft.com/office/drawing/2014/main" xmlns="" id="{69382C35-53BD-42B3-A3DD-0CE1CF58A44C}"/>
                      </a:ext>
                    </a:extLst>
                  </p:cNvPr>
                  <p:cNvSpPr/>
                  <p:nvPr/>
                </p:nvSpPr>
                <p:spPr>
                  <a:xfrm>
                    <a:off x="6914477" y="1861925"/>
                    <a:ext cx="519697" cy="48697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2" name="Group 49">
                  <a:extLst>
                    <a:ext uri="{FF2B5EF4-FFF2-40B4-BE49-F238E27FC236}">
                      <a16:creationId xmlns:a16="http://schemas.microsoft.com/office/drawing/2014/main" xmlns="" id="{52ED8F6F-C088-4F9D-88E2-2D95F0DAAA7A}"/>
                    </a:ext>
                  </a:extLst>
                </p:cNvPr>
                <p:cNvGrpSpPr/>
                <p:nvPr/>
              </p:nvGrpSpPr>
              <p:grpSpPr>
                <a:xfrm>
                  <a:off x="7044246" y="3399120"/>
                  <a:ext cx="963447" cy="1220467"/>
                  <a:chOff x="5651052" y="1861925"/>
                  <a:chExt cx="1783122" cy="2078652"/>
                </a:xfrm>
              </p:grpSpPr>
              <p:sp>
                <p:nvSpPr>
                  <p:cNvPr id="43" name="Rectangle 50">
                    <a:extLst>
                      <a:ext uri="{FF2B5EF4-FFF2-40B4-BE49-F238E27FC236}">
                        <a16:creationId xmlns:a16="http://schemas.microsoft.com/office/drawing/2014/main" xmlns="" id="{00ADBC42-9658-4644-AC8C-A6F7CBCE697E}"/>
                      </a:ext>
                    </a:extLst>
                  </p:cNvPr>
                  <p:cNvSpPr/>
                  <p:nvPr/>
                </p:nvSpPr>
                <p:spPr>
                  <a:xfrm rot="18379063">
                    <a:off x="5491768" y="2652823"/>
                    <a:ext cx="2075891" cy="49961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" name="Oval 51">
                    <a:extLst>
                      <a:ext uri="{FF2B5EF4-FFF2-40B4-BE49-F238E27FC236}">
                        <a16:creationId xmlns:a16="http://schemas.microsoft.com/office/drawing/2014/main" xmlns="" id="{58A6A5F3-9DEF-4A56-A60C-DDAF2101E0D2}"/>
                      </a:ext>
                    </a:extLst>
                  </p:cNvPr>
                  <p:cNvSpPr/>
                  <p:nvPr/>
                </p:nvSpPr>
                <p:spPr>
                  <a:xfrm>
                    <a:off x="5651052" y="3436676"/>
                    <a:ext cx="524337" cy="47824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" name="Oval 52">
                    <a:extLst>
                      <a:ext uri="{FF2B5EF4-FFF2-40B4-BE49-F238E27FC236}">
                        <a16:creationId xmlns:a16="http://schemas.microsoft.com/office/drawing/2014/main" xmlns="" id="{BA1A2D16-C081-4F18-8163-C52447C77206}"/>
                      </a:ext>
                    </a:extLst>
                  </p:cNvPr>
                  <p:cNvSpPr/>
                  <p:nvPr/>
                </p:nvSpPr>
                <p:spPr>
                  <a:xfrm>
                    <a:off x="6914477" y="1861925"/>
                    <a:ext cx="519697" cy="48697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35" name="Arc 66">
                <a:extLst>
                  <a:ext uri="{FF2B5EF4-FFF2-40B4-BE49-F238E27FC236}">
                    <a16:creationId xmlns:a16="http://schemas.microsoft.com/office/drawing/2014/main" xmlns="" id="{B1CEC48C-A825-408A-8468-72350FADB333}"/>
                  </a:ext>
                </a:extLst>
              </p:cNvPr>
              <p:cNvSpPr/>
              <p:nvPr/>
            </p:nvSpPr>
            <p:spPr>
              <a:xfrm>
                <a:off x="6012603" y="4915688"/>
                <a:ext cx="493507" cy="602564"/>
              </a:xfrm>
              <a:prstGeom prst="arc">
                <a:avLst>
                  <a:gd name="adj1" fmla="val 10971697"/>
                  <a:gd name="adj2" fmla="val 0"/>
                </a:avLst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67">
                <a:extLst>
                  <a:ext uri="{FF2B5EF4-FFF2-40B4-BE49-F238E27FC236}">
                    <a16:creationId xmlns:a16="http://schemas.microsoft.com/office/drawing/2014/main" xmlns="" id="{A98C6BD1-3B7C-41EE-8A1C-87C895F91763}"/>
                  </a:ext>
                </a:extLst>
              </p:cNvPr>
              <p:cNvSpPr txBox="1"/>
              <p:nvPr/>
            </p:nvSpPr>
            <p:spPr>
              <a:xfrm>
                <a:off x="5923019" y="4293537"/>
                <a:ext cx="1259387" cy="6976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j,j+1</a:t>
                </a:r>
                <a:endParaRPr lang="en-US" sz="32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7" name="Gerade Verbindung mit Pfeil 36">
                <a:extLst>
                  <a:ext uri="{FF2B5EF4-FFF2-40B4-BE49-F238E27FC236}">
                    <a16:creationId xmlns:a16="http://schemas.microsoft.com/office/drawing/2014/main" xmlns="" id="{F8D223A2-B462-4FC2-9555-749B95F150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36097" y="5636308"/>
                <a:ext cx="505280" cy="1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9A72797-8F70-4C7A-90E0-0DF84B9DA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055" y="4784428"/>
            <a:ext cx="3416260" cy="725150"/>
          </a:xfrm>
          <a:prstGeom prst="rect">
            <a:avLst/>
          </a:prstGeom>
        </p:spPr>
      </p:pic>
      <p:sp>
        <p:nvSpPr>
          <p:cNvPr id="59" name="Textfeld 57">
            <a:extLst>
              <a:ext uri="{FF2B5EF4-FFF2-40B4-BE49-F238E27FC236}">
                <a16:creationId xmlns:a16="http://schemas.microsoft.com/office/drawing/2014/main" xmlns="" id="{A93F2462-DA39-4EF1-96F5-A54D98CFED83}"/>
              </a:ext>
            </a:extLst>
          </p:cNvPr>
          <p:cNvSpPr txBox="1"/>
          <p:nvPr/>
        </p:nvSpPr>
        <p:spPr>
          <a:xfrm>
            <a:off x="457693" y="1758372"/>
            <a:ext cx="3757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 =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{{</a:t>
            </a:r>
            <a:r>
              <a:rPr lang="sr-Latn-R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r-Latn-R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j,j±1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sr-Latn-R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j,j±1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}}</a:t>
            </a:r>
            <a:r>
              <a:rPr lang="sr-Latn-R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0A8DAF39-17DB-4E56-B144-8897C3970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510" r="8487"/>
          <a:stretch/>
        </p:blipFill>
        <p:spPr>
          <a:xfrm>
            <a:off x="4361895" y="1863711"/>
            <a:ext cx="4632640" cy="2597592"/>
          </a:xfrm>
          <a:prstGeom prst="rect">
            <a:avLst/>
          </a:prstGeom>
        </p:spPr>
      </p:pic>
      <p:grpSp>
        <p:nvGrpSpPr>
          <p:cNvPr id="62" name="Gruppieren 30">
            <a:extLst>
              <a:ext uri="{FF2B5EF4-FFF2-40B4-BE49-F238E27FC236}">
                <a16:creationId xmlns:a16="http://schemas.microsoft.com/office/drawing/2014/main" xmlns="" id="{93103132-C157-48D1-9910-7D6512E9C5AC}"/>
              </a:ext>
            </a:extLst>
          </p:cNvPr>
          <p:cNvGrpSpPr/>
          <p:nvPr/>
        </p:nvGrpSpPr>
        <p:grpSpPr>
          <a:xfrm>
            <a:off x="7544462" y="2172505"/>
            <a:ext cx="1450073" cy="1636623"/>
            <a:chOff x="8677396" y="4135396"/>
            <a:chExt cx="1724510" cy="1946363"/>
          </a:xfrm>
        </p:grpSpPr>
        <p:sp>
          <p:nvSpPr>
            <p:cNvPr id="63" name="TextBox 67">
              <a:extLst>
                <a:ext uri="{FF2B5EF4-FFF2-40B4-BE49-F238E27FC236}">
                  <a16:creationId xmlns:a16="http://schemas.microsoft.com/office/drawing/2014/main" xmlns="" id="{59AD69BB-F5EF-4AEF-A24C-9CB46234FBFA}"/>
                </a:ext>
              </a:extLst>
            </p:cNvPr>
            <p:cNvSpPr txBox="1"/>
            <p:nvPr/>
          </p:nvSpPr>
          <p:spPr>
            <a:xfrm>
              <a:off x="8764354" y="5386312"/>
              <a:ext cx="1637552" cy="6954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4" name="Gruppieren 32">
              <a:extLst>
                <a:ext uri="{FF2B5EF4-FFF2-40B4-BE49-F238E27FC236}">
                  <a16:creationId xmlns:a16="http://schemas.microsoft.com/office/drawing/2014/main" xmlns="" id="{3E3D977C-AE36-4101-B01B-DD70C4333434}"/>
                </a:ext>
              </a:extLst>
            </p:cNvPr>
            <p:cNvGrpSpPr/>
            <p:nvPr/>
          </p:nvGrpSpPr>
          <p:grpSpPr>
            <a:xfrm>
              <a:off x="8677396" y="4135396"/>
              <a:ext cx="1500421" cy="1359103"/>
              <a:chOff x="5749139" y="4277206"/>
              <a:chExt cx="1500421" cy="1359103"/>
            </a:xfrm>
          </p:grpSpPr>
          <p:grpSp>
            <p:nvGrpSpPr>
              <p:cNvPr id="65" name="Gruppieren 33">
                <a:extLst>
                  <a:ext uri="{FF2B5EF4-FFF2-40B4-BE49-F238E27FC236}">
                    <a16:creationId xmlns:a16="http://schemas.microsoft.com/office/drawing/2014/main" xmlns="" id="{6372733D-12D9-41D2-B02B-4225FAF6A5CC}"/>
                  </a:ext>
                </a:extLst>
              </p:cNvPr>
              <p:cNvGrpSpPr/>
              <p:nvPr/>
            </p:nvGrpSpPr>
            <p:grpSpPr>
              <a:xfrm>
                <a:off x="5749139" y="4277206"/>
                <a:ext cx="1468613" cy="1241046"/>
                <a:chOff x="5878756" y="3391316"/>
                <a:chExt cx="1468613" cy="1241046"/>
              </a:xfrm>
            </p:grpSpPr>
            <p:grpSp>
              <p:nvGrpSpPr>
                <p:cNvPr id="69" name="Group 49">
                  <a:extLst>
                    <a:ext uri="{FF2B5EF4-FFF2-40B4-BE49-F238E27FC236}">
                      <a16:creationId xmlns:a16="http://schemas.microsoft.com/office/drawing/2014/main" xmlns="" id="{7E458AC0-E8B9-489E-886F-EC7B4B47460D}"/>
                    </a:ext>
                  </a:extLst>
                </p:cNvPr>
                <p:cNvGrpSpPr/>
                <p:nvPr/>
              </p:nvGrpSpPr>
              <p:grpSpPr>
                <a:xfrm>
                  <a:off x="6383922" y="3411895"/>
                  <a:ext cx="963447" cy="1220467"/>
                  <a:chOff x="5651052" y="1861925"/>
                  <a:chExt cx="1783122" cy="2078652"/>
                </a:xfrm>
              </p:grpSpPr>
              <p:sp>
                <p:nvSpPr>
                  <p:cNvPr id="86" name="Rectangle 50">
                    <a:extLst>
                      <a:ext uri="{FF2B5EF4-FFF2-40B4-BE49-F238E27FC236}">
                        <a16:creationId xmlns:a16="http://schemas.microsoft.com/office/drawing/2014/main" xmlns="" id="{9769CF75-84CD-461D-8AC4-B7A554B9BD3B}"/>
                      </a:ext>
                    </a:extLst>
                  </p:cNvPr>
                  <p:cNvSpPr/>
                  <p:nvPr/>
                </p:nvSpPr>
                <p:spPr>
                  <a:xfrm rot="18379063">
                    <a:off x="5491768" y="2652823"/>
                    <a:ext cx="2075891" cy="49961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7" name="Oval 51">
                    <a:extLst>
                      <a:ext uri="{FF2B5EF4-FFF2-40B4-BE49-F238E27FC236}">
                        <a16:creationId xmlns:a16="http://schemas.microsoft.com/office/drawing/2014/main" xmlns="" id="{252A43C7-24FD-4282-8C29-59592645B036}"/>
                      </a:ext>
                    </a:extLst>
                  </p:cNvPr>
                  <p:cNvSpPr/>
                  <p:nvPr/>
                </p:nvSpPr>
                <p:spPr>
                  <a:xfrm>
                    <a:off x="5651052" y="3436676"/>
                    <a:ext cx="524337" cy="47824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8" name="Oval 52">
                    <a:extLst>
                      <a:ext uri="{FF2B5EF4-FFF2-40B4-BE49-F238E27FC236}">
                        <a16:creationId xmlns:a16="http://schemas.microsoft.com/office/drawing/2014/main" xmlns="" id="{25364B75-B786-429A-870D-8D8A8795D4E2}"/>
                      </a:ext>
                    </a:extLst>
                  </p:cNvPr>
                  <p:cNvSpPr/>
                  <p:nvPr/>
                </p:nvSpPr>
                <p:spPr>
                  <a:xfrm>
                    <a:off x="6914477" y="1861925"/>
                    <a:ext cx="519697" cy="48697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" name="Group 49">
                  <a:extLst>
                    <a:ext uri="{FF2B5EF4-FFF2-40B4-BE49-F238E27FC236}">
                      <a16:creationId xmlns:a16="http://schemas.microsoft.com/office/drawing/2014/main" xmlns="" id="{91058CE7-A29D-454E-8567-A391F4D2E3F4}"/>
                    </a:ext>
                  </a:extLst>
                </p:cNvPr>
                <p:cNvGrpSpPr/>
                <p:nvPr/>
              </p:nvGrpSpPr>
              <p:grpSpPr>
                <a:xfrm>
                  <a:off x="5878756" y="3391316"/>
                  <a:ext cx="963447" cy="1220467"/>
                  <a:chOff x="5651052" y="1861925"/>
                  <a:chExt cx="1783122" cy="2078652"/>
                </a:xfrm>
              </p:grpSpPr>
              <p:sp>
                <p:nvSpPr>
                  <p:cNvPr id="83" name="Rectangle 50">
                    <a:extLst>
                      <a:ext uri="{FF2B5EF4-FFF2-40B4-BE49-F238E27FC236}">
                        <a16:creationId xmlns:a16="http://schemas.microsoft.com/office/drawing/2014/main" xmlns="" id="{E058E802-1BA0-4D39-B528-18B3B5B71EAE}"/>
                      </a:ext>
                    </a:extLst>
                  </p:cNvPr>
                  <p:cNvSpPr/>
                  <p:nvPr/>
                </p:nvSpPr>
                <p:spPr>
                  <a:xfrm rot="18379063">
                    <a:off x="5491768" y="2652823"/>
                    <a:ext cx="2075891" cy="49961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4" name="Oval 51">
                    <a:extLst>
                      <a:ext uri="{FF2B5EF4-FFF2-40B4-BE49-F238E27FC236}">
                        <a16:creationId xmlns:a16="http://schemas.microsoft.com/office/drawing/2014/main" xmlns="" id="{9E8A197C-D768-49C8-AB2F-F902D0BE5EDF}"/>
                      </a:ext>
                    </a:extLst>
                  </p:cNvPr>
                  <p:cNvSpPr/>
                  <p:nvPr/>
                </p:nvSpPr>
                <p:spPr>
                  <a:xfrm>
                    <a:off x="5651052" y="3436676"/>
                    <a:ext cx="524337" cy="47824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5" name="Oval 52">
                    <a:extLst>
                      <a:ext uri="{FF2B5EF4-FFF2-40B4-BE49-F238E27FC236}">
                        <a16:creationId xmlns:a16="http://schemas.microsoft.com/office/drawing/2014/main" xmlns="" id="{3BF76701-4F7E-4862-85A4-421E2D13F4D3}"/>
                      </a:ext>
                    </a:extLst>
                  </p:cNvPr>
                  <p:cNvSpPr/>
                  <p:nvPr/>
                </p:nvSpPr>
                <p:spPr>
                  <a:xfrm>
                    <a:off x="6914477" y="1861925"/>
                    <a:ext cx="519697" cy="48697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66" name="Arc 66">
                <a:extLst>
                  <a:ext uri="{FF2B5EF4-FFF2-40B4-BE49-F238E27FC236}">
                    <a16:creationId xmlns:a16="http://schemas.microsoft.com/office/drawing/2014/main" xmlns="" id="{B1CEC48C-A825-408A-8468-72350FADB333}"/>
                  </a:ext>
                </a:extLst>
              </p:cNvPr>
              <p:cNvSpPr/>
              <p:nvPr/>
            </p:nvSpPr>
            <p:spPr>
              <a:xfrm>
                <a:off x="6012603" y="4915688"/>
                <a:ext cx="493507" cy="602564"/>
              </a:xfrm>
              <a:prstGeom prst="arc">
                <a:avLst>
                  <a:gd name="adj1" fmla="val 10971697"/>
                  <a:gd name="adj2" fmla="val 0"/>
                </a:avLst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7">
                <a:extLst>
                  <a:ext uri="{FF2B5EF4-FFF2-40B4-BE49-F238E27FC236}">
                    <a16:creationId xmlns:a16="http://schemas.microsoft.com/office/drawing/2014/main" xmlns="" id="{A98C6BD1-3B7C-41EE-8A1C-87C895F91763}"/>
                  </a:ext>
                </a:extLst>
              </p:cNvPr>
              <p:cNvSpPr txBox="1"/>
              <p:nvPr/>
            </p:nvSpPr>
            <p:spPr>
              <a:xfrm>
                <a:off x="5990173" y="4316441"/>
                <a:ext cx="1259387" cy="695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32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8" name="Gerade Verbindung mit Pfeil 36">
                <a:extLst>
                  <a:ext uri="{FF2B5EF4-FFF2-40B4-BE49-F238E27FC236}">
                    <a16:creationId xmlns:a16="http://schemas.microsoft.com/office/drawing/2014/main" xmlns="" id="{F8D223A2-B462-4FC2-9555-749B95F150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36097" y="5636308"/>
                <a:ext cx="505280" cy="1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8" y="462340"/>
            <a:ext cx="7431239" cy="546955"/>
          </a:xfrm>
        </p:spPr>
        <p:txBody>
          <a:bodyPr/>
          <a:lstStyle/>
          <a:p>
            <a:r>
              <a:rPr lang="sr-Latn-RS" dirty="0" smtClean="0"/>
              <a:t>Spatial </a:t>
            </a:r>
            <a:r>
              <a:rPr lang="sr-Latn-RS" dirty="0" smtClean="0"/>
              <a:t>symmetry </a:t>
            </a:r>
            <a:r>
              <a:rPr lang="sr-Latn-RS" dirty="0" smtClean="0"/>
              <a:t>is not a </a:t>
            </a:r>
            <a:r>
              <a:rPr lang="sr-Latn-RS" dirty="0" smtClean="0"/>
              <a:t>requirement and spatial periodicity is forbidden 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7126726" y="2098097"/>
            <a:ext cx="300931" cy="1397179"/>
            <a:chOff x="6498771" y="1730829"/>
            <a:chExt cx="762000" cy="3537858"/>
          </a:xfrm>
        </p:grpSpPr>
        <p:pic>
          <p:nvPicPr>
            <p:cNvPr id="11" name="Picture 7" descr="D:\Papers\PetrovicIEEE2022\Figures\Fig_Ineterconnects\M13_Colorbar_Legen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06" t="4793" r="7785" b="51731"/>
            <a:stretch/>
          </p:blipFill>
          <p:spPr bwMode="auto">
            <a:xfrm>
              <a:off x="6498771" y="1730829"/>
              <a:ext cx="762000" cy="3537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092280" y="4725144"/>
              <a:ext cx="168491" cy="543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12388" y="3557250"/>
            <a:ext cx="392699" cy="419284"/>
            <a:chOff x="9483184" y="3600000"/>
            <a:chExt cx="523598" cy="559045"/>
          </a:xfrm>
        </p:grpSpPr>
        <p:pic>
          <p:nvPicPr>
            <p:cNvPr id="13" name="Picture 7" descr="D:\Papers\PetrovicIEEE2022\Figures\Fig_Ineterconnects\M13_Colorbar_Legen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71" t="41179" r="643" b="43110"/>
            <a:stretch/>
          </p:blipFill>
          <p:spPr bwMode="auto">
            <a:xfrm>
              <a:off x="9483184" y="3600000"/>
              <a:ext cx="523598" cy="559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487553" y="4159045"/>
              <a:ext cx="504481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/>
          <a:stretch/>
        </p:blipFill>
        <p:spPr>
          <a:xfrm>
            <a:off x="823937" y="1634168"/>
            <a:ext cx="7198896" cy="416795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379169" y="1826253"/>
            <a:ext cx="759606" cy="3472183"/>
            <a:chOff x="10020056" y="1654462"/>
            <a:chExt cx="523598" cy="2393388"/>
          </a:xfrm>
        </p:grpSpPr>
        <p:grpSp>
          <p:nvGrpSpPr>
            <p:cNvPr id="16" name="Group 15"/>
            <p:cNvGrpSpPr/>
            <p:nvPr/>
          </p:nvGrpSpPr>
          <p:grpSpPr>
            <a:xfrm>
              <a:off x="10043321" y="1654462"/>
              <a:ext cx="401241" cy="1862905"/>
              <a:chOff x="6498771" y="1730829"/>
              <a:chExt cx="762000" cy="3537858"/>
            </a:xfrm>
          </p:grpSpPr>
          <p:pic>
            <p:nvPicPr>
              <p:cNvPr id="17" name="Picture 7" descr="D:\Papers\PetrovicIEEE2022\Figures\Fig_Ineterconnects\M13_Colorbar_Legend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006" t="4793" r="7785" b="51731"/>
              <a:stretch/>
            </p:blipFill>
            <p:spPr bwMode="auto">
              <a:xfrm>
                <a:off x="6498771" y="1730829"/>
                <a:ext cx="762000" cy="353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7092280" y="4725144"/>
                <a:ext cx="168491" cy="5435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pic>
          <p:nvPicPr>
            <p:cNvPr id="19" name="Picture 7" descr="D:\Papers\PetrovicIEEE2022\Figures\Fig_Ineterconnects\M13_Colorbar_Legen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71" t="41179" r="643" b="43283"/>
            <a:stretch/>
          </p:blipFill>
          <p:spPr bwMode="auto">
            <a:xfrm>
              <a:off x="10020056" y="3494950"/>
              <a:ext cx="523598" cy="55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10036318" y="4041952"/>
              <a:ext cx="486000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522000" y="6038582"/>
            <a:ext cx="4724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Petrovic et al. Opt. Laser Technol. 163, 109381 (2023)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Perfect transfer</a:t>
            </a:r>
            <a:endParaRPr lang="en-GB" dirty="0"/>
          </a:p>
        </p:txBody>
      </p:sp>
      <p:pic>
        <p:nvPicPr>
          <p:cNvPr id="7" name="Picture 3" descr="D:\Papers\PetrovicIEEE2022\Figures\Fig_Ineterconnects\SiO2_M13_spin_num_analyt_w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/>
          <a:stretch/>
        </p:blipFill>
        <p:spPr bwMode="auto">
          <a:xfrm>
            <a:off x="338513" y="2093691"/>
            <a:ext cx="4774222" cy="285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32019" y="1653260"/>
            <a:ext cx="5121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perfect transfer (commensurability 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parity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1969009" y="2002847"/>
            <a:ext cx="181841" cy="309017"/>
          </a:xfrm>
          <a:prstGeom prst="down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TextBox 2"/>
          <p:cNvSpPr txBox="1"/>
          <p:nvPr/>
        </p:nvSpPr>
        <p:spPr>
          <a:xfrm flipH="1">
            <a:off x="5462373" y="3012011"/>
            <a:ext cx="3573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Wavelength dependence:</a:t>
            </a:r>
          </a:p>
          <a:p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longer 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wavelength, </a:t>
            </a:r>
          </a:p>
          <a:p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shorter the period.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8">
            <a:extLst>
              <a:ext uri="{FF2B5EF4-FFF2-40B4-BE49-F238E27FC236}">
                <a16:creationId xmlns:a16="http://schemas.microsoft.com/office/drawing/2014/main" xmlns="" id="{4D9A1182-257E-4347-9A2B-403B440ED441}"/>
              </a:ext>
            </a:extLst>
          </p:cNvPr>
          <p:cNvSpPr txBox="1"/>
          <p:nvPr/>
        </p:nvSpPr>
        <p:spPr>
          <a:xfrm>
            <a:off x="502603" y="6128117"/>
            <a:ext cx="5056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Petrovic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Veerman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Ann. Phys.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392, 128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Perfect transfer</a:t>
            </a:r>
            <a:endParaRPr lang="en-GB" dirty="0"/>
          </a:p>
        </p:txBody>
      </p:sp>
      <p:pic>
        <p:nvPicPr>
          <p:cNvPr id="7" name="Picture 3" descr="D:\Papers\PetrovicIEEE2022\Figures\Fig_Ineterconnects\SiO2_M13_spin_num_analyt_w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/>
          <a:stretch/>
        </p:blipFill>
        <p:spPr bwMode="auto">
          <a:xfrm>
            <a:off x="338513" y="2093691"/>
            <a:ext cx="4774222" cy="285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32019" y="1653260"/>
            <a:ext cx="5121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perfect transfer (commensurability 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parity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1969009" y="2002847"/>
            <a:ext cx="181841" cy="309017"/>
          </a:xfrm>
          <a:prstGeom prst="down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TextBox 2"/>
          <p:cNvSpPr txBox="1"/>
          <p:nvPr/>
        </p:nvSpPr>
        <p:spPr>
          <a:xfrm flipH="1">
            <a:off x="5462373" y="3012011"/>
            <a:ext cx="3573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Wavelength dependence:</a:t>
            </a:r>
          </a:p>
          <a:p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longer 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wavelength, </a:t>
            </a:r>
          </a:p>
          <a:p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shorter the period.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8">
            <a:extLst>
              <a:ext uri="{FF2B5EF4-FFF2-40B4-BE49-F238E27FC236}">
                <a16:creationId xmlns:a16="http://schemas.microsoft.com/office/drawing/2014/main" xmlns="" id="{4D9A1182-257E-4347-9A2B-403B440ED441}"/>
              </a:ext>
            </a:extLst>
          </p:cNvPr>
          <p:cNvSpPr txBox="1"/>
          <p:nvPr/>
        </p:nvSpPr>
        <p:spPr>
          <a:xfrm>
            <a:off x="502603" y="6128117"/>
            <a:ext cx="5056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Petrovic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Veerman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Ann. Phys.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392, 128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01835D1-3E74-489E-A08D-775FAD812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5437" r="6875"/>
          <a:stretch/>
        </p:blipFill>
        <p:spPr>
          <a:xfrm>
            <a:off x="4695079" y="2464264"/>
            <a:ext cx="4319499" cy="234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8" y="462340"/>
            <a:ext cx="8437152" cy="546955"/>
          </a:xfrm>
        </p:spPr>
        <p:txBody>
          <a:bodyPr/>
          <a:lstStyle/>
          <a:p>
            <a:r>
              <a:rPr lang="sr-Latn-RS" dirty="0" smtClean="0"/>
              <a:t>Demonstration by fs laser writing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47073" y="1658542"/>
            <a:ext cx="3088885" cy="1813409"/>
            <a:chOff x="386926" y="3857127"/>
            <a:chExt cx="2365453" cy="12558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926" y="3857127"/>
              <a:ext cx="2365453" cy="125588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72440" y="4001091"/>
              <a:ext cx="195493" cy="174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7307"/>
          <a:stretch/>
        </p:blipFill>
        <p:spPr>
          <a:xfrm>
            <a:off x="976279" y="3929686"/>
            <a:ext cx="3652984" cy="1063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000" y="5867026"/>
            <a:ext cx="5276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Vildoso et al. Opt. Express 31, 12703 (2023)</a:t>
            </a:r>
          </a:p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Stojano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J. Opt.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163, 109381 (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Latn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ollaboration with R. Vicencio, Universidad de Santiago, Chile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6100" t="14355" r="15427" b="19930"/>
          <a:stretch/>
        </p:blipFill>
        <p:spPr>
          <a:xfrm>
            <a:off x="4152689" y="5618556"/>
            <a:ext cx="953147" cy="4969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4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8" y="462340"/>
            <a:ext cx="8437152" cy="546955"/>
          </a:xfrm>
        </p:spPr>
        <p:txBody>
          <a:bodyPr/>
          <a:lstStyle/>
          <a:p>
            <a:r>
              <a:rPr lang="sr-Latn-RS" dirty="0" smtClean="0"/>
              <a:t>Demonstration by fs laser writing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47073" y="1658542"/>
            <a:ext cx="3088885" cy="1813409"/>
            <a:chOff x="386926" y="3857127"/>
            <a:chExt cx="2365453" cy="12558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926" y="3857127"/>
              <a:ext cx="2365453" cy="125588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72440" y="4001091"/>
              <a:ext cx="195493" cy="174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7307"/>
          <a:stretch/>
        </p:blipFill>
        <p:spPr>
          <a:xfrm>
            <a:off x="976279" y="3929686"/>
            <a:ext cx="3652984" cy="1063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A7FAA7-3408-40F0-B9B7-F22E1B3B8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1485" r="4463" b="68308"/>
          <a:stretch/>
        </p:blipFill>
        <p:spPr>
          <a:xfrm>
            <a:off x="5233054" y="1470888"/>
            <a:ext cx="3212682" cy="1520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1786" y="1428917"/>
            <a:ext cx="173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Latn-R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nterconnect</a:t>
            </a:r>
            <a:endParaRPr lang="en-GB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00" y="5867026"/>
            <a:ext cx="5276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Vildoso et al. Opt. Express 31, 12703 (2023)</a:t>
            </a:r>
          </a:p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Stojano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J. Opt.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163, 109381 (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Latn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ollaboration with R. Vicencio, Universidad de Santiago, Chile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6100" t="14355" r="15427" b="19930"/>
          <a:stretch/>
        </p:blipFill>
        <p:spPr>
          <a:xfrm>
            <a:off x="4152689" y="5618556"/>
            <a:ext cx="953147" cy="4969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8" y="462340"/>
            <a:ext cx="8437152" cy="546955"/>
          </a:xfrm>
        </p:spPr>
        <p:txBody>
          <a:bodyPr/>
          <a:lstStyle/>
          <a:p>
            <a:r>
              <a:rPr lang="sr-Latn-RS" dirty="0" smtClean="0"/>
              <a:t>Demonstration by fs laser writing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47073" y="1658542"/>
            <a:ext cx="3088885" cy="1813409"/>
            <a:chOff x="386926" y="3857127"/>
            <a:chExt cx="2365453" cy="12558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926" y="3857127"/>
              <a:ext cx="2365453" cy="125588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72440" y="4001091"/>
              <a:ext cx="195493" cy="174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7307"/>
          <a:stretch/>
        </p:blipFill>
        <p:spPr>
          <a:xfrm>
            <a:off x="976279" y="3929686"/>
            <a:ext cx="3652984" cy="1063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A7FAA7-3408-40F0-B9B7-F22E1B3B8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1485" r="4463" b="37054"/>
          <a:stretch/>
        </p:blipFill>
        <p:spPr>
          <a:xfrm>
            <a:off x="5233054" y="1470887"/>
            <a:ext cx="3212682" cy="3093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1786" y="1428917"/>
            <a:ext cx="173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Latn-R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nterconnect</a:t>
            </a:r>
            <a:endParaRPr lang="en-GB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4854" y="2992350"/>
            <a:ext cx="197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r-Latn-R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erfect transfer</a:t>
            </a:r>
            <a:endParaRPr lang="en-GB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0" y="5867026"/>
            <a:ext cx="5276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Vildoso et al. Opt. Express 31, 12703 (2023)</a:t>
            </a:r>
          </a:p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Stojano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J. Opt.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163, 109381 (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Latn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ollaboration with R. Vicencio, Universidad de Santiago, Chile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6100" t="14355" r="15427" b="19930"/>
          <a:stretch/>
        </p:blipFill>
        <p:spPr>
          <a:xfrm>
            <a:off x="4152689" y="5618556"/>
            <a:ext cx="953147" cy="49693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8" y="462340"/>
            <a:ext cx="8437152" cy="546955"/>
          </a:xfrm>
        </p:spPr>
        <p:txBody>
          <a:bodyPr/>
          <a:lstStyle/>
          <a:p>
            <a:r>
              <a:rPr lang="sr-Latn-RS" dirty="0" smtClean="0"/>
              <a:t>Demonstration by fs laser writing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47073" y="1658542"/>
            <a:ext cx="3088885" cy="1813409"/>
            <a:chOff x="386926" y="3857127"/>
            <a:chExt cx="2365453" cy="12558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926" y="3857127"/>
              <a:ext cx="2365453" cy="125588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72440" y="4001091"/>
              <a:ext cx="195493" cy="174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7307"/>
          <a:stretch/>
        </p:blipFill>
        <p:spPr>
          <a:xfrm>
            <a:off x="976279" y="3929686"/>
            <a:ext cx="3652984" cy="1063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A7FAA7-3408-40F0-B9B7-F22E1B3B8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1485" r="4463" b="3657"/>
          <a:stretch/>
        </p:blipFill>
        <p:spPr>
          <a:xfrm>
            <a:off x="5233054" y="1470887"/>
            <a:ext cx="3212682" cy="477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1786" y="1428917"/>
            <a:ext cx="173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r-Latn-R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nterconnect</a:t>
            </a:r>
            <a:endParaRPr lang="en-GB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4854" y="2992350"/>
            <a:ext cx="197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r-Latn-R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erfect transfer</a:t>
            </a:r>
            <a:endParaRPr lang="en-GB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9010" y="4698479"/>
            <a:ext cx="197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VIS/NIR splitter</a:t>
            </a:r>
            <a:endParaRPr lang="en-GB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0" y="5867026"/>
            <a:ext cx="5276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Vildoso et al. Opt. Express 31, 12703 (2023)</a:t>
            </a:r>
          </a:p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Stojano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J. Opt.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163, 109381 (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Latn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ollaboration with R. Vicencio, Universidad de Santiago, Chile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6100" t="14355" r="15427" b="19930"/>
          <a:stretch/>
        </p:blipFill>
        <p:spPr>
          <a:xfrm>
            <a:off x="4152689" y="5618556"/>
            <a:ext cx="953147" cy="4969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4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8" y="462340"/>
            <a:ext cx="8244112" cy="546955"/>
          </a:xfrm>
        </p:spPr>
        <p:txBody>
          <a:bodyPr/>
          <a:lstStyle/>
          <a:p>
            <a:r>
              <a:rPr lang="en-GB" sz="3200" dirty="0" smtClean="0"/>
              <a:t>Footprint </a:t>
            </a:r>
            <a:r>
              <a:rPr lang="sr-Latn-RS" sz="3200" dirty="0" smtClean="0"/>
              <a:t>scaling in different materials</a:t>
            </a:r>
            <a:endParaRPr lang="en-GB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60" y="1174209"/>
            <a:ext cx="6289040" cy="4714983"/>
          </a:xfrm>
        </p:spPr>
      </p:pic>
      <p:sp>
        <p:nvSpPr>
          <p:cNvPr id="12" name="TextBox 11"/>
          <p:cNvSpPr txBox="1"/>
          <p:nvPr/>
        </p:nvSpPr>
        <p:spPr>
          <a:xfrm>
            <a:off x="522000" y="6084000"/>
            <a:ext cx="4724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Petrovic et al. Opt. Laser Technol. 163, 109381 (2023)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Periodicity in nature</a:t>
            </a:r>
            <a:endParaRPr lang="en-GB" dirty="0"/>
          </a:p>
        </p:txBody>
      </p:sp>
      <p:pic>
        <p:nvPicPr>
          <p:cNvPr id="1026" name="Picture 2" descr="Why Nature Prefers Hexagons - Nauti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0" b="9262"/>
          <a:stretch/>
        </p:blipFill>
        <p:spPr bwMode="auto">
          <a:xfrm>
            <a:off x="4727577" y="1469762"/>
            <a:ext cx="4208841" cy="23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y do the planets in the solar system orbit on the same plane? | Live  Sci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9" y="1463748"/>
            <a:ext cx="4208842" cy="236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media.hswstatic.com/eyJidWNrZXQiOiJjb250ZW50Lmhzd3N0YXRpYy5jb20iLCJrZXkiOiJnaWZcL3JlZGVmaW5lZm91cnNlYXNvbnMtMS5qcGciLCJlZGl0cyI6eyJyZXNpemUiOnsid2lkdGgiOjgyOH19fQ=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5" y="1446814"/>
            <a:ext cx="4235070" cy="237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volution of Man and Technology | Alphabyte So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97" y="4036542"/>
            <a:ext cx="4089473" cy="25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able mendeleev, Types of periodic system of chemical elements. Table mendeleev, chemistry basis, Types of periodic system of chemical elem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5" y="4036542"/>
            <a:ext cx="4235071" cy="238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8" r="9948"/>
          <a:stretch/>
        </p:blipFill>
        <p:spPr>
          <a:xfrm>
            <a:off x="4727577" y="4036541"/>
            <a:ext cx="4215897" cy="23822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635" b="11499"/>
          <a:stretch/>
        </p:blipFill>
        <p:spPr>
          <a:xfrm>
            <a:off x="4771143" y="2873064"/>
            <a:ext cx="3749041" cy="330301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Fault tolerance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5101222" y="1389907"/>
            <a:ext cx="3088885" cy="1813409"/>
            <a:chOff x="386926" y="3857127"/>
            <a:chExt cx="2365453" cy="12558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926" y="3857127"/>
              <a:ext cx="2365453" cy="125588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72440" y="4001091"/>
              <a:ext cx="195493" cy="174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5" y="1576055"/>
            <a:ext cx="3988450" cy="39884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2000" y="6084000"/>
            <a:ext cx="4724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Petrovic et al. Opt.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Laser Technol. 163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109381 (2023)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6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periodicity is healthy?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2688" y="462340"/>
            <a:ext cx="7523441" cy="546955"/>
          </a:xfrm>
        </p:spPr>
        <p:txBody>
          <a:bodyPr/>
          <a:lstStyle/>
          <a:p>
            <a:r>
              <a:rPr lang="en-US" dirty="0"/>
              <a:t>How much periodicity is healthy</a:t>
            </a:r>
            <a:r>
              <a:rPr lang="en-US" dirty="0" smtClean="0"/>
              <a:t>?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8" b="25086"/>
          <a:stretch/>
        </p:blipFill>
        <p:spPr>
          <a:xfrm>
            <a:off x="341950" y="1379353"/>
            <a:ext cx="5379849" cy="13793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58591" y="194504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30–80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7466" y="1238031"/>
            <a:ext cx="3067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Heart beat 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variability</a:t>
            </a:r>
            <a:b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13" y="6423500"/>
            <a:ext cx="537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Petrovic et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Clinical Study SensSmart 576/15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(202</a:t>
            </a:r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-2025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2688" y="462340"/>
            <a:ext cx="7523441" cy="546955"/>
          </a:xfrm>
        </p:spPr>
        <p:txBody>
          <a:bodyPr/>
          <a:lstStyle/>
          <a:p>
            <a:r>
              <a:rPr lang="en-US" dirty="0"/>
              <a:t>How much periodicity is healthy</a:t>
            </a:r>
            <a:r>
              <a:rPr lang="en-US" dirty="0" smtClean="0"/>
              <a:t>?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8" b="25086"/>
          <a:stretch/>
        </p:blipFill>
        <p:spPr>
          <a:xfrm>
            <a:off x="341950" y="1379353"/>
            <a:ext cx="5379849" cy="137935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 b="27812"/>
          <a:stretch/>
        </p:blipFill>
        <p:spPr>
          <a:xfrm>
            <a:off x="380696" y="3024078"/>
            <a:ext cx="5377895" cy="14859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58591" y="194504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30–80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9846" y="358237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trial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fibrilation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&gt;100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7466" y="1238031"/>
            <a:ext cx="3067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Heart beat 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variability</a:t>
            </a:r>
            <a:b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13" y="6423500"/>
            <a:ext cx="537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Petrovic et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Clinical Study SensSmart 576/15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(202</a:t>
            </a:r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-2025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2688" y="462340"/>
            <a:ext cx="7523441" cy="546955"/>
          </a:xfrm>
        </p:spPr>
        <p:txBody>
          <a:bodyPr/>
          <a:lstStyle/>
          <a:p>
            <a:r>
              <a:rPr lang="en-US" dirty="0"/>
              <a:t>How much periodicity is healthy</a:t>
            </a:r>
            <a:r>
              <a:rPr lang="en-US" dirty="0" smtClean="0"/>
              <a:t>?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8" b="25086"/>
          <a:stretch/>
        </p:blipFill>
        <p:spPr>
          <a:xfrm>
            <a:off x="341950" y="1379353"/>
            <a:ext cx="5379849" cy="137935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4" b="27950"/>
          <a:stretch/>
        </p:blipFill>
        <p:spPr>
          <a:xfrm>
            <a:off x="380696" y="4775385"/>
            <a:ext cx="5379849" cy="146458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 b="27812"/>
          <a:stretch/>
        </p:blipFill>
        <p:spPr>
          <a:xfrm>
            <a:off x="380696" y="3024078"/>
            <a:ext cx="5377895" cy="14859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58591" y="194504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30–80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9846" y="358237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trial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fibrilation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&gt;100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19846" y="52678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Heart failure	10–40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7466" y="1238031"/>
            <a:ext cx="3067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Heart beat 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variability</a:t>
            </a:r>
            <a:b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13" y="6423500"/>
            <a:ext cx="537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Petrovic et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Clinical Study SensSmart 576/15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(202</a:t>
            </a:r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-2025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Continuity...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/>
          <a:stretch/>
        </p:blipFill>
        <p:spPr>
          <a:xfrm>
            <a:off x="404813" y="1218449"/>
            <a:ext cx="3920482" cy="3229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23735" r="45545" b="25493"/>
          <a:stretch/>
        </p:blipFill>
        <p:spPr>
          <a:xfrm>
            <a:off x="4460406" y="3831531"/>
            <a:ext cx="1134196" cy="913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7969" y="433012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~m</a:t>
            </a:r>
            <a:endParaRPr lang="en-GB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triped Right Arrow 9"/>
          <p:cNvSpPr/>
          <p:nvPr/>
        </p:nvSpPr>
        <p:spPr>
          <a:xfrm>
            <a:off x="6951367" y="2060294"/>
            <a:ext cx="51317" cy="4571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rved Down Arrow 11"/>
          <p:cNvSpPr/>
          <p:nvPr/>
        </p:nvSpPr>
        <p:spPr>
          <a:xfrm rot="1663920">
            <a:off x="4416409" y="3255991"/>
            <a:ext cx="827896" cy="375451"/>
          </a:xfrm>
          <a:prstGeom prst="curvedDownArrow">
            <a:avLst>
              <a:gd name="adj1" fmla="val 20700"/>
              <a:gd name="adj2" fmla="val 61169"/>
              <a:gd name="adj3" fmla="val 3161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73457" y="2343901"/>
            <a:ext cx="2720345" cy="1359633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55292" y="4661831"/>
            <a:ext cx="142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sr-Latn-R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GB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65736" y="4185637"/>
            <a:ext cx="734398" cy="298894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42019" y="5366622"/>
            <a:ext cx="142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~µm</a:t>
            </a:r>
            <a:endParaRPr lang="en-GB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2" t="11932" r="18429" b="14334"/>
          <a:stretch/>
        </p:blipFill>
        <p:spPr>
          <a:xfrm rot="5400000">
            <a:off x="6105484" y="4782575"/>
            <a:ext cx="731707" cy="812311"/>
          </a:xfrm>
          <a:prstGeom prst="rect">
            <a:avLst/>
          </a:prstGeom>
        </p:spPr>
      </p:pic>
      <p:sp>
        <p:nvSpPr>
          <p:cNvPr id="19" name="Curved Down Arrow 18"/>
          <p:cNvSpPr/>
          <p:nvPr/>
        </p:nvSpPr>
        <p:spPr>
          <a:xfrm rot="1663920">
            <a:off x="5746370" y="4297800"/>
            <a:ext cx="827896" cy="375451"/>
          </a:xfrm>
          <a:prstGeom prst="curvedDownArrow">
            <a:avLst>
              <a:gd name="adj1" fmla="val 20700"/>
              <a:gd name="adj2" fmla="val 61169"/>
              <a:gd name="adj3" fmla="val 3161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Curved Down Arrow 19"/>
          <p:cNvSpPr/>
          <p:nvPr/>
        </p:nvSpPr>
        <p:spPr>
          <a:xfrm rot="1663920">
            <a:off x="7019340" y="5297410"/>
            <a:ext cx="827896" cy="375451"/>
          </a:xfrm>
          <a:prstGeom prst="curvedDownArrow">
            <a:avLst>
              <a:gd name="adj1" fmla="val 20700"/>
              <a:gd name="adj2" fmla="val 61169"/>
              <a:gd name="adj3" fmla="val 3161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6823" y="5785998"/>
            <a:ext cx="2324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</a:t>
            </a:r>
            <a:endParaRPr lang="en-GB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" y="1109617"/>
            <a:ext cx="7457114" cy="518269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Continuity... Petnica 1997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Continuity... Petnica 2025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96081" y="1109617"/>
            <a:ext cx="195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solidFill>
                  <a:schemeClr val="bg1"/>
                </a:solidFill>
              </a:rPr>
              <a:t>Petnica 1997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109" t="8897" r="2486" b="13359"/>
          <a:stretch/>
        </p:blipFill>
        <p:spPr>
          <a:xfrm>
            <a:off x="914399" y="1508262"/>
            <a:ext cx="7455600" cy="4179149"/>
          </a:xfrm>
          <a:prstGeom prst="rect">
            <a:avLst/>
          </a:prstGeom>
        </p:spPr>
      </p:pic>
      <p:pic>
        <p:nvPicPr>
          <p:cNvPr id="9" name="Picture 2" descr="Лого ОД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06" y="5835464"/>
            <a:ext cx="9612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880" y="5883067"/>
            <a:ext cx="4910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etnica Science Center – Istraživačka stanica Petn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93" y="5879979"/>
            <a:ext cx="5064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FG Project Funded : Human-Computer Interaction : University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51" y="5835464"/>
            <a:ext cx="127478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nstitute of Physics Belgrade | Belgra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7" y="587997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Serbian Academy of Sciences and Arts (1960 – 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79" y="5816961"/>
            <a:ext cx="68418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Nauka i istraživanje u Srbij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23" y="5756928"/>
            <a:ext cx="217674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2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Raman pulse phase detection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337" y="1719024"/>
            <a:ext cx="6449325" cy="34199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6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Periodicity in nature</a:t>
            </a:r>
            <a:endParaRPr lang="en-GB" dirty="0"/>
          </a:p>
        </p:txBody>
      </p:sp>
      <p:pic>
        <p:nvPicPr>
          <p:cNvPr id="1026" name="Picture 2" descr="Why Nature Prefers Hexagons - Nauti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0" b="9262"/>
          <a:stretch/>
        </p:blipFill>
        <p:spPr bwMode="auto">
          <a:xfrm>
            <a:off x="4727577" y="1469762"/>
            <a:ext cx="4208841" cy="23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y do the planets in the solar system orbit on the same plane? | Live  Sci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9" y="1463748"/>
            <a:ext cx="4208842" cy="236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media.hswstatic.com/eyJidWNrZXQiOiJjb250ZW50Lmhzd3N0YXRpYy5jb20iLCJrZXkiOiJnaWZcL3JlZGVmaW5lZm91cnNlYXNvbnMtMS5qcGciLCJlZGl0cyI6eyJyZXNpemUiOnsid2lkdGgiOjgyOH19fQ=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5" y="1446814"/>
            <a:ext cx="4235070" cy="237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volution of Man and Technology | Alphabyte So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97" y="4036542"/>
            <a:ext cx="4089473" cy="25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able mendeleev, Types of periodic system of chemical elements. Table mendeleev, chemistry basis, Types of periodic system of chemical elem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5" y="4036542"/>
            <a:ext cx="4235071" cy="238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Atomic transitions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0" b="32125"/>
          <a:stretch/>
        </p:blipFill>
        <p:spPr>
          <a:xfrm>
            <a:off x="0" y="1619250"/>
            <a:ext cx="9144000" cy="3619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Wannier</a:t>
            </a:r>
            <a:r>
              <a:rPr lang="en-US" dirty="0" smtClean="0"/>
              <a:t>-Stark ladder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t="5582" r="1"/>
          <a:stretch/>
        </p:blipFill>
        <p:spPr>
          <a:xfrm>
            <a:off x="410704" y="1009295"/>
            <a:ext cx="8382149" cy="5400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4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Coupling of Zeeman states in a BEC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68332" y="1154493"/>
            <a:ext cx="5097051" cy="3512537"/>
            <a:chOff x="292147" y="1118331"/>
            <a:chExt cx="5097051" cy="35125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25" r="28330" b="6391"/>
            <a:stretch/>
          </p:blipFill>
          <p:spPr>
            <a:xfrm>
              <a:off x="292147" y="1118331"/>
              <a:ext cx="5097051" cy="351253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861560" y="3891728"/>
              <a:ext cx="527638" cy="739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Coupling of Zeeman states in a BEC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444547" y="1270731"/>
            <a:ext cx="2001473" cy="1379277"/>
            <a:chOff x="292147" y="1118331"/>
            <a:chExt cx="5097051" cy="35125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25" r="28330" b="6391"/>
            <a:stretch/>
          </p:blipFill>
          <p:spPr>
            <a:xfrm>
              <a:off x="292147" y="1118331"/>
              <a:ext cx="5097051" cy="351253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861560" y="3891728"/>
              <a:ext cx="527638" cy="739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887822" y="5110199"/>
            <a:ext cx="2207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/>
              <a:t>m</a:t>
            </a:r>
            <a:r>
              <a:rPr lang="sr-Latn-RS" sz="2400" baseline="-25000" dirty="0" smtClean="0"/>
              <a:t>F </a:t>
            </a:r>
            <a:r>
              <a:rPr lang="sr-Latn-RS" sz="2400" dirty="0" smtClean="0"/>
              <a:t>= 2</a:t>
            </a:r>
          </a:p>
          <a:p>
            <a:r>
              <a:rPr lang="sr-Latn-RS" sz="2400" dirty="0" smtClean="0"/>
              <a:t>N = 30000</a:t>
            </a:r>
          </a:p>
          <a:p>
            <a:r>
              <a:rPr lang="sr-Latn-RS" sz="2400" dirty="0" smtClean="0"/>
              <a:t>T = 0.5 </a:t>
            </a:r>
            <a:r>
              <a:rPr lang="el-GR" sz="2400" dirty="0" smtClean="0"/>
              <a:t>μ</a:t>
            </a:r>
            <a:r>
              <a:rPr lang="sr-Latn-RS" sz="2400" dirty="0" smtClean="0"/>
              <a:t>K </a:t>
            </a:r>
          </a:p>
          <a:p>
            <a:endParaRPr lang="en-GB" sz="2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2377440" y="1009296"/>
            <a:ext cx="4785148" cy="4105228"/>
            <a:chOff x="3116580" y="1009296"/>
            <a:chExt cx="4046008" cy="34711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50"/>
            <a:stretch/>
          </p:blipFill>
          <p:spPr>
            <a:xfrm>
              <a:off x="3116580" y="1178901"/>
              <a:ext cx="3965760" cy="3301507"/>
            </a:xfrm>
            <a:prstGeom prst="rect">
              <a:avLst/>
            </a:prstGeom>
          </p:spPr>
        </p:pic>
        <p:sp>
          <p:nvSpPr>
            <p:cNvPr id="7" name="Parallelogram 6"/>
            <p:cNvSpPr/>
            <p:nvPr/>
          </p:nvSpPr>
          <p:spPr>
            <a:xfrm rot="18581384" flipV="1">
              <a:off x="5465223" y="1189252"/>
              <a:ext cx="1663087" cy="1731642"/>
            </a:xfrm>
            <a:prstGeom prst="parallelogram">
              <a:avLst>
                <a:gd name="adj" fmla="val 120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64479" y="1009296"/>
              <a:ext cx="1717860" cy="830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uppo 37"/>
          <p:cNvGrpSpPr/>
          <p:nvPr/>
        </p:nvGrpSpPr>
        <p:grpSpPr>
          <a:xfrm>
            <a:off x="7458520" y="1130564"/>
            <a:ext cx="1350200" cy="5225790"/>
            <a:chOff x="7786709" y="2214554"/>
            <a:chExt cx="1143009" cy="4423882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86710" y="2214554"/>
              <a:ext cx="1143008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86709" y="3237964"/>
              <a:ext cx="1143008" cy="1014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786710" y="5572140"/>
              <a:ext cx="1143008" cy="106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786710" y="4357694"/>
              <a:ext cx="1143008" cy="1120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Oval 4"/>
          <p:cNvSpPr/>
          <p:nvPr/>
        </p:nvSpPr>
        <p:spPr>
          <a:xfrm rot="19288067">
            <a:off x="4501575" y="3245731"/>
            <a:ext cx="313439" cy="1295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274375"/>
            <a:ext cx="135731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72792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Coupling of Zeeman states in a BEC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444547" y="1270731"/>
            <a:ext cx="2001473" cy="1379277"/>
            <a:chOff x="292147" y="1118331"/>
            <a:chExt cx="5097051" cy="35125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25" r="28330" b="6391"/>
            <a:stretch/>
          </p:blipFill>
          <p:spPr>
            <a:xfrm>
              <a:off x="292147" y="1118331"/>
              <a:ext cx="5097051" cy="351253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861560" y="3891728"/>
              <a:ext cx="527638" cy="739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0"/>
          <a:stretch/>
        </p:blipFill>
        <p:spPr>
          <a:xfrm>
            <a:off x="2377440" y="1209885"/>
            <a:ext cx="4690240" cy="3904639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 rot="19288067">
            <a:off x="4501575" y="3245731"/>
            <a:ext cx="313439" cy="1295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 rot="19288067">
            <a:off x="4501575" y="3028314"/>
            <a:ext cx="313439" cy="1295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 rot="19288067">
            <a:off x="4493731" y="2779723"/>
            <a:ext cx="313439" cy="1295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 rot="19288067">
            <a:off x="4493731" y="2531132"/>
            <a:ext cx="313439" cy="1295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 rot="19288067">
            <a:off x="4501574" y="2313714"/>
            <a:ext cx="313439" cy="1295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Immagine 15" descr="Crop_3.png"/>
          <p:cNvPicPr>
            <a:picLocks noChangeAspect="1"/>
          </p:cNvPicPr>
          <p:nvPr/>
        </p:nvPicPr>
        <p:blipFill rotWithShape="1">
          <a:blip r:embed="rId4"/>
          <a:srcRect r="4361"/>
          <a:stretch/>
        </p:blipFill>
        <p:spPr>
          <a:xfrm rot="5400000">
            <a:off x="5496854" y="2989292"/>
            <a:ext cx="5225790" cy="15083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24722" y="5242841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</a:rPr>
              <a:t>m</a:t>
            </a:r>
            <a:r>
              <a:rPr lang="sr-Latn-RS" sz="2400" baseline="-25000" dirty="0">
                <a:solidFill>
                  <a:schemeClr val="bg1"/>
                </a:solidFill>
              </a:rPr>
              <a:t>F </a:t>
            </a:r>
            <a:r>
              <a:rPr lang="sr-Latn-RS" sz="2400" dirty="0">
                <a:solidFill>
                  <a:schemeClr val="bg1"/>
                </a:solidFill>
              </a:rPr>
              <a:t>= 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301862" y="4099841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</a:rPr>
              <a:t>m</a:t>
            </a:r>
            <a:r>
              <a:rPr lang="sr-Latn-RS" sz="2400" baseline="-25000" dirty="0">
                <a:solidFill>
                  <a:schemeClr val="bg1"/>
                </a:solidFill>
              </a:rPr>
              <a:t>F </a:t>
            </a:r>
            <a:r>
              <a:rPr lang="sr-Latn-RS" sz="2400" dirty="0">
                <a:solidFill>
                  <a:schemeClr val="bg1"/>
                </a:solidFill>
              </a:rPr>
              <a:t>= </a:t>
            </a:r>
            <a:r>
              <a:rPr lang="sr-Latn-RS" sz="2400" dirty="0" smtClean="0">
                <a:solidFill>
                  <a:schemeClr val="bg1"/>
                </a:solidFill>
              </a:rPr>
              <a:t>1</a:t>
            </a:r>
            <a:endParaRPr lang="sr-Latn-RS" sz="2400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301862" y="3008387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</a:rPr>
              <a:t>m</a:t>
            </a:r>
            <a:r>
              <a:rPr lang="sr-Latn-RS" sz="2400" baseline="-25000" dirty="0">
                <a:solidFill>
                  <a:schemeClr val="bg1"/>
                </a:solidFill>
              </a:rPr>
              <a:t>F </a:t>
            </a:r>
            <a:r>
              <a:rPr lang="sr-Latn-RS" sz="2400" dirty="0">
                <a:solidFill>
                  <a:schemeClr val="bg1"/>
                </a:solidFill>
              </a:rPr>
              <a:t>= </a:t>
            </a:r>
            <a:r>
              <a:rPr lang="sr-Latn-RS" sz="2400" dirty="0" smtClean="0">
                <a:solidFill>
                  <a:schemeClr val="bg1"/>
                </a:solidFill>
              </a:rPr>
              <a:t>0</a:t>
            </a:r>
            <a:endParaRPr lang="sr-Latn-RS" sz="24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01862" y="1939155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</a:rPr>
              <a:t>m</a:t>
            </a:r>
            <a:r>
              <a:rPr lang="sr-Latn-RS" sz="2400" baseline="-25000" dirty="0">
                <a:solidFill>
                  <a:schemeClr val="bg1"/>
                </a:solidFill>
              </a:rPr>
              <a:t>F </a:t>
            </a:r>
            <a:r>
              <a:rPr lang="sr-Latn-RS" sz="2400" dirty="0">
                <a:solidFill>
                  <a:schemeClr val="bg1"/>
                </a:solidFill>
              </a:rPr>
              <a:t>= </a:t>
            </a:r>
            <a:r>
              <a:rPr lang="sr-Latn-RS" sz="2400" dirty="0" smtClean="0">
                <a:solidFill>
                  <a:schemeClr val="bg1"/>
                </a:solidFill>
              </a:rPr>
              <a:t>-1</a:t>
            </a:r>
            <a:endParaRPr lang="sr-Latn-RS" sz="2400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263541" y="996843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dirty="0" smtClean="0">
                <a:solidFill>
                  <a:schemeClr val="bg1"/>
                </a:solidFill>
              </a:rPr>
              <a:t>m</a:t>
            </a:r>
            <a:r>
              <a:rPr lang="sr-Latn-RS" sz="2400" baseline="-25000" dirty="0" smtClean="0">
                <a:solidFill>
                  <a:schemeClr val="bg1"/>
                </a:solidFill>
              </a:rPr>
              <a:t>F </a:t>
            </a:r>
            <a:r>
              <a:rPr lang="sr-Latn-RS" sz="2400" dirty="0" smtClean="0">
                <a:solidFill>
                  <a:schemeClr val="bg1"/>
                </a:solidFill>
              </a:rPr>
              <a:t>= -2</a:t>
            </a:r>
            <a:endParaRPr lang="sr-Latn-RS" sz="2400" dirty="0">
              <a:solidFill>
                <a:schemeClr val="bg1"/>
              </a:solidFill>
            </a:endParaRPr>
          </a:p>
        </p:txBody>
      </p:sp>
      <p:sp>
        <p:nvSpPr>
          <p:cNvPr id="42" name="Freeform 12"/>
          <p:cNvSpPr>
            <a:spLocks/>
          </p:cNvSpPr>
          <p:nvPr/>
        </p:nvSpPr>
        <p:spPr bwMode="auto">
          <a:xfrm>
            <a:off x="2483454" y="2570383"/>
            <a:ext cx="3673505" cy="3167477"/>
          </a:xfrm>
          <a:custGeom>
            <a:avLst/>
            <a:gdLst>
              <a:gd name="T0" fmla="*/ 643 w 2216"/>
              <a:gd name="T1" fmla="*/ 105 h 1157"/>
              <a:gd name="T2" fmla="*/ 53 w 2216"/>
              <a:gd name="T3" fmla="*/ 151 h 1157"/>
              <a:gd name="T4" fmla="*/ 326 w 2216"/>
              <a:gd name="T5" fmla="*/ 1013 h 1157"/>
              <a:gd name="T6" fmla="*/ 1959 w 2216"/>
              <a:gd name="T7" fmla="*/ 1013 h 1157"/>
              <a:gd name="T8" fmla="*/ 1868 w 2216"/>
              <a:gd name="T9" fmla="*/ 604 h 1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16" h="1157">
                <a:moveTo>
                  <a:pt x="643" y="105"/>
                </a:moveTo>
                <a:cubicBezTo>
                  <a:pt x="374" y="52"/>
                  <a:pt x="106" y="0"/>
                  <a:pt x="53" y="151"/>
                </a:cubicBezTo>
                <a:cubicBezTo>
                  <a:pt x="0" y="302"/>
                  <a:pt x="8" y="869"/>
                  <a:pt x="326" y="1013"/>
                </a:cubicBezTo>
                <a:cubicBezTo>
                  <a:pt x="644" y="1157"/>
                  <a:pt x="1702" y="1081"/>
                  <a:pt x="1959" y="1013"/>
                </a:cubicBezTo>
                <a:cubicBezTo>
                  <a:pt x="2216" y="945"/>
                  <a:pt x="1883" y="672"/>
                  <a:pt x="1868" y="6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3205457" y="5247397"/>
            <a:ext cx="1496972" cy="4904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it-IT" dirty="0"/>
              <a:t>RF </a:t>
            </a:r>
            <a:r>
              <a:rPr lang="it-IT" dirty="0" smtClean="0"/>
              <a:t>Gen</a:t>
            </a:r>
            <a:r>
              <a:rPr lang="sr-Latn-RS" dirty="0" smtClean="0"/>
              <a:t>erator</a:t>
            </a:r>
            <a:endParaRPr lang="sr-Latn-RS" dirty="0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274375"/>
            <a:ext cx="135731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C69C-9B8E-4208-8737-B4C333BC0DAC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upati-toolbox-powerpoint-template_FINAL-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pati-toolbox-powerpoint-template_FINAL.potx" id="{4A749548-4D34-4B48-A18A-25D7529F213C}" vid="{C6566A9F-949E-40D4-A51C-42161E82F2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2824</TotalTime>
  <Words>851</Words>
  <Application>Microsoft Office PowerPoint</Application>
  <PresentationFormat>On-screen Show (4:3)</PresentationFormat>
  <Paragraphs>221</Paragraphs>
  <Slides>39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eupati-toolbox-powerpoint-template_FINAL-v2</vt:lpstr>
      <vt:lpstr>Nature-inspired periodicity on optical table   </vt:lpstr>
      <vt:lpstr>Periodicity in nature</vt:lpstr>
      <vt:lpstr>Periodicity in nature</vt:lpstr>
      <vt:lpstr>Periodicity in nature</vt:lpstr>
      <vt:lpstr>Atomic transitions</vt:lpstr>
      <vt:lpstr>Wannier-Stark ladder</vt:lpstr>
      <vt:lpstr>Coupling of Zeeman states in a BEC</vt:lpstr>
      <vt:lpstr>Coupling of Zeeman states in a BEC</vt:lpstr>
      <vt:lpstr>Coupling of Zeeman states in a BEC</vt:lpstr>
      <vt:lpstr>Coupling of Zeeman states in a BEC</vt:lpstr>
      <vt:lpstr>A multi-state interferometer</vt:lpstr>
      <vt:lpstr>A multi-state interferometer</vt:lpstr>
      <vt:lpstr>A multi-state interferometer</vt:lpstr>
      <vt:lpstr>Quantum memory read-out</vt:lpstr>
      <vt:lpstr>How do we construct periodic systems?</vt:lpstr>
      <vt:lpstr>Commensurable eigenvalues effect periodicity</vt:lpstr>
      <vt:lpstr>Benefits from periodicity</vt:lpstr>
      <vt:lpstr>Optical interconnect</vt:lpstr>
      <vt:lpstr>Long-haul optical fibre link</vt:lpstr>
      <vt:lpstr>How to construct a periodic system?</vt:lpstr>
      <vt:lpstr>How to construct a photonic periodic system?</vt:lpstr>
      <vt:lpstr>Spatial symmetry is not a requirement and spatial periodicity is forbidden </vt:lpstr>
      <vt:lpstr>Perfect transfer</vt:lpstr>
      <vt:lpstr>Perfect transfer</vt:lpstr>
      <vt:lpstr>Demonstration by fs laser writing</vt:lpstr>
      <vt:lpstr>Demonstration by fs laser writing</vt:lpstr>
      <vt:lpstr>Demonstration by fs laser writing</vt:lpstr>
      <vt:lpstr>Demonstration by fs laser writing</vt:lpstr>
      <vt:lpstr>Footprint scaling in different materials</vt:lpstr>
      <vt:lpstr>Fault tolerance</vt:lpstr>
      <vt:lpstr>How much periodicity is healthy?</vt:lpstr>
      <vt:lpstr>How much periodicity is healthy?</vt:lpstr>
      <vt:lpstr>How much periodicity is healthy?</vt:lpstr>
      <vt:lpstr>How much periodicity is healthy?</vt:lpstr>
      <vt:lpstr>Continuity...</vt:lpstr>
      <vt:lpstr>Continuity... Petnica 1997</vt:lpstr>
      <vt:lpstr>Continuity... Petnica 2025</vt:lpstr>
      <vt:lpstr>PowerPoint Presentation</vt:lpstr>
      <vt:lpstr>Raman pulse phase detection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MOTIVATION SCREENING FOR HEART FAILURE</dc:title>
  <dc:creator>Microsoft account</dc:creator>
  <cp:lastModifiedBy>Microsoft account</cp:lastModifiedBy>
  <cp:revision>205</cp:revision>
  <dcterms:created xsi:type="dcterms:W3CDTF">2026-02-08T16:40:03Z</dcterms:created>
  <dcterms:modified xsi:type="dcterms:W3CDTF">2026-06-12T09:59:28Z</dcterms:modified>
</cp:coreProperties>
</file>