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92" r:id="rId5"/>
    <p:sldId id="293" r:id="rId6"/>
    <p:sldId id="296" r:id="rId7"/>
    <p:sldId id="298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991"/>
    <a:srgbClr val="578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0166B-543F-4592-9FC7-E4F5C18A8448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30BA-94A8-437B-A2BD-91079AAB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ловна ст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12097" y="3982304"/>
            <a:ext cx="6767806" cy="45672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0D3A417-A2B0-4B9C-8230-0EDA0A3F72D1}"/>
              </a:ext>
            </a:extLst>
          </p:cNvPr>
          <p:cNvSpPr txBox="1">
            <a:spLocks/>
          </p:cNvSpPr>
          <p:nvPr userDrawn="1"/>
        </p:nvSpPr>
        <p:spPr>
          <a:xfrm>
            <a:off x="0" y="3391436"/>
            <a:ext cx="12191999" cy="609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20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Кандидат</a:t>
            </a:r>
            <a:endParaRPr lang="en-US" sz="2000" b="0" spc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781F0A4-3C19-46DD-9CAA-6D17458544E5}"/>
              </a:ext>
            </a:extLst>
          </p:cNvPr>
          <p:cNvSpPr txBox="1">
            <a:spLocks/>
          </p:cNvSpPr>
          <p:nvPr userDrawn="1"/>
        </p:nvSpPr>
        <p:spPr>
          <a:xfrm>
            <a:off x="495903" y="4674257"/>
            <a:ext cx="2725410" cy="37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16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Комисија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2ABA-68BD-431A-9E8B-A565EAD9F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2732" y="4669478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1</a:t>
            </a:r>
            <a:r>
              <a:rPr lang="en-US" dirty="0"/>
              <a:t>&gt;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C1E5C10-F362-4D29-BDB3-8761443257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1830" y="2090699"/>
            <a:ext cx="9108340" cy="733960"/>
          </a:xfrm>
          <a:effectLst/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A54A6B6-D39C-4CB9-BA10-EC09060EF0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2731" y="5006355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2</a:t>
            </a:r>
            <a:r>
              <a:rPr lang="en-US" dirty="0"/>
              <a:t>&gt;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0CA8C9E-0788-4641-81C8-E331309370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2731" y="5343232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3</a:t>
            </a:r>
            <a:r>
              <a:rPr lang="en-US" dirty="0"/>
              <a:t>&gt;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D2117CE-4C95-45C7-82B5-845C582337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2731" y="5680109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4</a:t>
            </a:r>
            <a:r>
              <a:rPr lang="en-US" dirty="0"/>
              <a:t>&gt;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B7B79B1-75DF-42F4-ADC4-204E01066C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72730" y="6016986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5</a:t>
            </a:r>
            <a:r>
              <a:rPr lang="en-US" dirty="0"/>
              <a:t>&gt;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936B068D-3093-4176-A2CF-7C06173EC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84" y="231652"/>
            <a:ext cx="1687508" cy="14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486002-0C94-44F3-B2A7-51D61A909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41463" y="2723428"/>
            <a:ext cx="9109075" cy="719866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графски подац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3" y="1019175"/>
            <a:ext cx="17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Биографски подаци</a:t>
            </a:r>
            <a:endParaRPr lang="en-US" sz="2400" b="0" spc="0" baseline="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C59ACD7-1E39-42A4-B40A-49198BF36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08" y="3932765"/>
            <a:ext cx="398857" cy="34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5D82B3-DD54-4D88-BD6C-57C08A646399}"/>
              </a:ext>
            </a:extLst>
          </p:cNvPr>
          <p:cNvGrpSpPr/>
          <p:nvPr userDrawn="1"/>
        </p:nvGrpSpPr>
        <p:grpSpPr>
          <a:xfrm>
            <a:off x="617887" y="3732243"/>
            <a:ext cx="11008065" cy="2442657"/>
            <a:chOff x="403274" y="3732243"/>
            <a:chExt cx="11385449" cy="244265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A4D9C3D-7299-4A2A-AAB1-A98C907A624E}"/>
                </a:ext>
              </a:extLst>
            </p:cNvPr>
            <p:cNvSpPr/>
            <p:nvPr/>
          </p:nvSpPr>
          <p:spPr>
            <a:xfrm>
              <a:off x="40327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0 w 2371968"/>
                <a:gd name="connsiteY5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0" tIns="177800" rIns="160418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4EDEEA-A96A-46DB-8A17-FA8B7CAD58E4}"/>
                </a:ext>
              </a:extLst>
            </p:cNvPr>
            <p:cNvSpPr/>
            <p:nvPr/>
          </p:nvSpPr>
          <p:spPr>
            <a:xfrm>
              <a:off x="403274" y="4000186"/>
              <a:ext cx="2253367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Основне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D4DB138-DDF5-45B6-8052-1BD1F89E7D2B}"/>
                </a:ext>
              </a:extLst>
            </p:cNvPr>
            <p:cNvSpPr/>
            <p:nvPr/>
          </p:nvSpPr>
          <p:spPr>
            <a:xfrm>
              <a:off x="265664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2D274B-CAFA-4C98-B42A-EEB845F5946F}"/>
                </a:ext>
              </a:extLst>
            </p:cNvPr>
            <p:cNvSpPr/>
            <p:nvPr/>
          </p:nvSpPr>
          <p:spPr>
            <a:xfrm>
              <a:off x="2656641" y="4000186"/>
              <a:ext cx="2253366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Мастер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EACB50-8955-48E4-9056-D73ED79F18FC}"/>
                </a:ext>
              </a:extLst>
            </p:cNvPr>
            <p:cNvSpPr/>
            <p:nvPr/>
          </p:nvSpPr>
          <p:spPr>
            <a:xfrm>
              <a:off x="491001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955079-5934-4853-ACB1-BE6230903756}"/>
                </a:ext>
              </a:extLst>
            </p:cNvPr>
            <p:cNvSpPr/>
            <p:nvPr/>
          </p:nvSpPr>
          <p:spPr>
            <a:xfrm>
              <a:off x="4932824" y="4000186"/>
              <a:ext cx="2230541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Докторске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1AE031-ED5F-45D5-9D35-C7090F9DA400}"/>
                </a:ext>
              </a:extLst>
            </p:cNvPr>
            <p:cNvSpPr/>
            <p:nvPr/>
          </p:nvSpPr>
          <p:spPr>
            <a:xfrm>
              <a:off x="716338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0A33F6-73BB-4DEC-A625-0FE17443BF61}"/>
                </a:ext>
              </a:extLst>
            </p:cNvPr>
            <p:cNvSpPr/>
            <p:nvPr/>
          </p:nvSpPr>
          <p:spPr>
            <a:xfrm>
              <a:off x="7198207" y="4000186"/>
              <a:ext cx="2236822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Запослен у 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A89165-C1F0-44B9-A25C-513104A1E9B5}"/>
                </a:ext>
              </a:extLst>
            </p:cNvPr>
            <p:cNvSpPr/>
            <p:nvPr/>
          </p:nvSpPr>
          <p:spPr>
            <a:xfrm>
              <a:off x="941675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9879E2-62EA-483C-8535-88D1848EB427}"/>
                </a:ext>
              </a:extLst>
            </p:cNvPr>
            <p:cNvSpPr/>
            <p:nvPr/>
          </p:nvSpPr>
          <p:spPr>
            <a:xfrm>
              <a:off x="9416735" y="4000186"/>
              <a:ext cx="2371968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Последњи избор у звање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8BE968-32A8-4A69-ABB4-ABCEE31549C3}"/>
                </a:ext>
              </a:extLst>
            </p:cNvPr>
            <p:cNvCxnSpPr>
              <a:cxnSpLocks/>
            </p:cNvCxnSpPr>
            <p:nvPr/>
          </p:nvCxnSpPr>
          <p:spPr>
            <a:xfrm>
              <a:off x="40327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748CDE-B040-4C17-B9E7-43D1EA5CB673}"/>
                </a:ext>
              </a:extLst>
            </p:cNvPr>
            <p:cNvCxnSpPr>
              <a:cxnSpLocks/>
            </p:cNvCxnSpPr>
            <p:nvPr/>
          </p:nvCxnSpPr>
          <p:spPr>
            <a:xfrm>
              <a:off x="265664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F2CFAD-0DA4-4F47-961C-A83817CF09F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01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01BA719-8039-449D-8F54-1BDEB7E28147}"/>
                </a:ext>
              </a:extLst>
            </p:cNvPr>
            <p:cNvCxnSpPr>
              <a:cxnSpLocks/>
            </p:cNvCxnSpPr>
            <p:nvPr/>
          </p:nvCxnSpPr>
          <p:spPr>
            <a:xfrm>
              <a:off x="716338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1093C9-9BF7-4469-85C5-F069F8670DB9}"/>
                </a:ext>
              </a:extLst>
            </p:cNvPr>
            <p:cNvCxnSpPr>
              <a:cxnSpLocks/>
            </p:cNvCxnSpPr>
            <p:nvPr/>
          </p:nvCxnSpPr>
          <p:spPr>
            <a:xfrm>
              <a:off x="941675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EECC2-492D-4864-B8ED-DE606FD2B2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33F79-3E94-42A0-B8FC-93D73C818E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85338" y="1797050"/>
            <a:ext cx="1716087" cy="17176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6EC86CE-D28A-4D4B-B1DF-E58FB4163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797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45497E0A-F3A1-4AA2-AB21-583D3E6AB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1621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314AF5B9-30C6-4D53-ACAB-ED56A9F808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030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64C50462-1722-4864-BED5-C99824A5E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689" y="44087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лабораторија</a:t>
            </a:r>
            <a:r>
              <a:rPr lang="en-US" dirty="0"/>
              <a:t>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F100EC3-AA6C-497D-8A24-8046023945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538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633FD0D7-52F9-4458-9684-626FB9D93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2724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E5C87C97-5E95-49E9-99F4-B0ECA56AA9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7560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3B9949A4-3035-4555-B9DC-814CF9160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794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EE41092A-6A8C-44D0-B0FC-7FA186476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1497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1C90B7-A24F-4DFB-8D74-8D2EBF0E9162}"/>
              </a:ext>
            </a:extLst>
          </p:cNvPr>
          <p:cNvSpPr txBox="1"/>
          <p:nvPr userDrawn="1"/>
        </p:nvSpPr>
        <p:spPr>
          <a:xfrm>
            <a:off x="551789" y="2734590"/>
            <a:ext cx="31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 и година рођења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77E8C1F-BAAE-4387-AF75-65FE1CF31C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95700" y="2735263"/>
            <a:ext cx="4801378" cy="36671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место</a:t>
            </a:r>
            <a:r>
              <a:rPr lang="en-US" dirty="0"/>
              <a:t>&gt;</a:t>
            </a:r>
            <a:r>
              <a:rPr lang="sr-Cyrl-RS" dirty="0"/>
              <a:t>, </a:t>
            </a:r>
            <a:r>
              <a:rPr lang="en-US" dirty="0"/>
              <a:t>&lt;</a:t>
            </a:r>
            <a:r>
              <a:rPr lang="sr-Cyrl-RS" dirty="0"/>
              <a:t>година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јистакнутије научно достигнућ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Изабрати и укратко описати једно достигнуће које је кандидат остварио у периоду након претходног избора у звање. Дати кратак опис и прокоментарисати његов значај у односу на област истраживања. Представити на максимално два слајда уз коришћење слика/дијаграма, уколико је то могуће.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Најистакнутије научно достигнуће</a:t>
            </a:r>
            <a:endParaRPr lang="en-US" sz="2400" b="0" spc="0" baseline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6511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нтитативни резул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15A62A-52D3-434B-9B51-58FCC31043E8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Квантитативни резултати кандидата</a:t>
            </a:r>
            <a:endParaRPr lang="en-US" sz="2400" b="0" spc="0" baseline="0" dirty="0"/>
          </a:p>
        </p:txBody>
      </p:sp>
    </p:spTree>
    <p:extLst>
      <p:ext uri="{BB962C8B-B14F-4D97-AF65-F5344CB8AC3E}">
        <p14:creationId xmlns:p14="http://schemas.microsoft.com/office/powerpoint/2010/main" val="326791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42057"/>
            <a:ext cx="1102961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пројектима, </a:t>
            </a:r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поТпројекти</a:t>
            </a:r>
            <a:r>
              <a:rPr lang="en-U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</a:t>
            </a:r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пројектни</a:t>
            </a:r>
            <a:r>
              <a:rPr lang="en-U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задаци</a:t>
            </a:r>
            <a:r>
              <a:rPr lang="en-U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endParaRPr lang="en-US" sz="2400" b="0" spc="0" baseline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02983"/>
            <a:ext cx="11029616" cy="996029"/>
          </a:xfrm>
        </p:spPr>
        <p:txBody>
          <a:bodyPr anchor="t"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sz="18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/>
              <a:t>Навести до </a:t>
            </a:r>
            <a:r>
              <a:rPr lang="sr-Cyrl-RS" dirty="0" smtClean="0"/>
              <a:t>два, </a:t>
            </a:r>
            <a:r>
              <a:rPr lang="sr-Cyrl-RS" dirty="0"/>
              <a:t>по мишљењу Комисије, </a:t>
            </a:r>
            <a:r>
              <a:rPr lang="sr-Cyrl-RS" dirty="0" smtClean="0"/>
              <a:t>најистакнутија </a:t>
            </a:r>
            <a:r>
              <a:rPr lang="sr-Cyrl-RS" dirty="0"/>
              <a:t>пројекта, потпројекта или </a:t>
            </a:r>
            <a:r>
              <a:rPr lang="sr-Cyrl-RS" dirty="0" smtClean="0"/>
              <a:t>пројектна задатка </a:t>
            </a:r>
            <a:r>
              <a:rPr lang="sr-Cyrl-RS" dirty="0"/>
              <a:t>којима је кандидат руководио или руководи.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5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 и дисертациј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61255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пројектима, поТпројектиМа и пројектниМ задациМА</a:t>
            </a:r>
            <a:endParaRPr lang="en-US" sz="2400" b="0" spc="0" baseline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132649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 smtClean="0"/>
              <a:t>Навести до два, по мишљењу Комисије, најистакнутија пројекта, потпројекта или пројектна задатака којима је кандидат руководио или руководи.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1" y="3993869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ДИсертацијама</a:t>
            </a:r>
            <a:endParaRPr lang="en-US" sz="2400" b="0" spc="0" baseline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 smtClean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1192" y="4524582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 smtClean="0"/>
              <a:t>Навести до две, по избору Комисије, дисертације којима је кандидат руководио у форми: </a:t>
            </a:r>
            <a:r>
              <a:rPr lang="ru-RU" dirty="0" smtClean="0"/>
              <a:t>&lt;Име и презиме&gt;, &lt;Наслов дисертације&gt;, &lt;Институција&gt;, &lt;Датум одбране&gt;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88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sr-Cyrl-RS" dirty="0"/>
              <a:t>Остало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39D9DDE-B78B-4BAF-9C58-1C88A79567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5" y="1870426"/>
            <a:ext cx="11029950" cy="466374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ПОДНАСЛОВ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6716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0" r:id="rId4"/>
    <p:sldLayoutId id="2147483673" r:id="rId5"/>
    <p:sldLayoutId id="2147483676" r:id="rId6"/>
    <p:sldLayoutId id="214748367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CD3009D-0316-4899-BCE2-3B4DC33C0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BA" dirty="0" smtClean="0"/>
              <a:t>Бојана Вишић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C6C43-CFCB-4C79-8772-B0C8A1A4E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Др Ненад Лазаревић (ИФ)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370525-CC16-4BA6-BC05-D8D08B378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Избор у звање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2FEC2E-1065-4070-952F-BBFBBED4C5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Др Зорица Константиновић (ИФ)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291131-D116-469B-9588-970DBBEDBC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Проф. Татјана Вуковић (ФФ)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E2508-5BD4-458A-8929-26A9C38441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Академик Зоран В. Поповић (САНУ)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72A78-E091-4078-8147-E446703C1F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Научни саветник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4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B85-C71E-4725-AB7E-C03D5CE0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ИЗБОР У ЗВАЊЕ НАУЧНИ САВЕТНИК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C1FC9-021D-4671-BD4B-9239F612D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BA" dirty="0" smtClean="0"/>
              <a:t>Бојана Вишић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B415C-EEAF-4CEE-BDFD-DB4858B5E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Физички факултет</a:t>
            </a:r>
          </a:p>
          <a:p>
            <a:r>
              <a:rPr lang="ru-RU" dirty="0"/>
              <a:t>Универзитета у</a:t>
            </a:r>
          </a:p>
          <a:p>
            <a:r>
              <a:rPr lang="ru-RU" dirty="0"/>
              <a:t>Београду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97E09B-90CE-461F-B69B-1A7DFC8C2B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Физички факултет</a:t>
            </a:r>
          </a:p>
          <a:p>
            <a:r>
              <a:rPr lang="ru-RU" dirty="0"/>
              <a:t>Универзитета у</a:t>
            </a:r>
          </a:p>
          <a:p>
            <a:r>
              <a:rPr lang="ru-RU" dirty="0"/>
              <a:t>Београду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B9769A-9FE7-4E80-81B7-439C93ED58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Институт Јожеф Стефан, Словенија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A398B-AF65-42E2-959D-17C51AFE1D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sr-Cyrl-BA" sz="1400" dirty="0" smtClean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Лабораторија за квантне материјале</a:t>
            </a:r>
            <a:endParaRPr lang="en-US" sz="1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F11D14-4C84-434F-8A8C-474F3B28D4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r-Cyrl-BA" dirty="0" smtClean="0"/>
              <a:t>2002-2007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3A7F96-88DA-4DA5-B36E-57226F572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r-Cyrl-BA" dirty="0" smtClean="0"/>
              <a:t>2008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E54C4-2E92-43EC-B5E3-21B606AF6D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r-Cyrl-BA" dirty="0" smtClean="0"/>
              <a:t>2009-2013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6B9D13-D210-4D93-861C-7AB19EB221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sr-Cyrl-BA" dirty="0" smtClean="0"/>
              <a:t>Децембар 2018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5C53BA-4222-4884-AD33-049DBF50C0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r-Cyrl-BA" dirty="0" smtClean="0"/>
              <a:t>31.05.2021.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A35DFBA-E49B-4101-A758-11B456A48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/>
              <a:t>Ваљево, 1983.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b="12465"/>
          <a:stretch>
            <a:fillRect/>
          </a:stretch>
        </p:blipFill>
        <p:spPr/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86A398B-AF65-42E2-959D-17C51AFE1D18}"/>
              </a:ext>
            </a:extLst>
          </p:cNvPr>
          <p:cNvSpPr txBox="1">
            <a:spLocks/>
          </p:cNvSpPr>
          <p:nvPr/>
        </p:nvSpPr>
        <p:spPr>
          <a:xfrm>
            <a:off x="9379581" y="4408750"/>
            <a:ext cx="2021844" cy="989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Tx/>
              <a:buNone/>
              <a:defRPr sz="1400" kern="120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20000"/>
              <a:buFont typeface="Century Gothic" panose="020B0502020202020204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20000"/>
              <a:buFont typeface="Century Gothic" panose="020B0502020202020204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dirty="0" smtClean="0"/>
              <a:t>Виша научна сарадница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7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E4FA-EF42-46E1-B893-990E8E80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ИЗБОР У ЗВАЊЕ НАУЧНИ САВЕТНИК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91CD-B09F-4617-A373-7F9049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68728"/>
          </a:xfrm>
        </p:spPr>
        <p:txBody>
          <a:bodyPr>
            <a:normAutofit fontScale="25000" lnSpcReduction="20000"/>
          </a:bodyPr>
          <a:lstStyle/>
          <a:p>
            <a:pPr lvl="0" algn="just"/>
            <a:endParaRPr lang="sr-Latn-RS" sz="5500" dirty="0" smtClean="0"/>
          </a:p>
          <a:p>
            <a:pPr marL="0" indent="0" algn="just">
              <a:buNone/>
            </a:pPr>
            <a:r>
              <a:rPr lang="en-US" sz="5500" dirty="0"/>
              <a:t>Б. В. </a:t>
            </a:r>
            <a:r>
              <a:rPr lang="en-US" sz="5500" dirty="0" err="1"/>
              <a:t>је</a:t>
            </a:r>
            <a:r>
              <a:rPr lang="en-US" sz="5500" dirty="0"/>
              <a:t> </a:t>
            </a:r>
            <a:r>
              <a:rPr lang="en-US" sz="5500" dirty="0" err="1"/>
              <a:t>водила</a:t>
            </a:r>
            <a:r>
              <a:rPr lang="en-US" sz="5500" dirty="0"/>
              <a:t> </a:t>
            </a:r>
            <a:r>
              <a:rPr lang="en-US" sz="5500" dirty="0" err="1"/>
              <a:t>истраживање</a:t>
            </a:r>
            <a:r>
              <a:rPr lang="en-US" sz="5500" dirty="0"/>
              <a:t> (</a:t>
            </a:r>
            <a:r>
              <a:rPr lang="en-US" sz="5500" dirty="0" err="1"/>
              <a:t>конципирала</a:t>
            </a:r>
            <a:r>
              <a:rPr lang="en-US" sz="5500" dirty="0"/>
              <a:t> </a:t>
            </a:r>
            <a:r>
              <a:rPr lang="en-US" sz="5500" dirty="0" err="1"/>
              <a:t>идеју</a:t>
            </a:r>
            <a:r>
              <a:rPr lang="en-US" sz="5500" dirty="0"/>
              <a:t>, </a:t>
            </a:r>
            <a:r>
              <a:rPr lang="en-US" sz="5500" dirty="0" err="1"/>
              <a:t>осмислила</a:t>
            </a:r>
            <a:r>
              <a:rPr lang="en-US" sz="5500" dirty="0"/>
              <a:t> </a:t>
            </a:r>
            <a:r>
              <a:rPr lang="en-US" sz="5500" dirty="0" err="1"/>
              <a:t>експерименте</a:t>
            </a:r>
            <a:r>
              <a:rPr lang="en-US" sz="5500" dirty="0"/>
              <a:t> и </a:t>
            </a:r>
            <a:r>
              <a:rPr lang="en-US" sz="5500" dirty="0" err="1"/>
              <a:t>написала</a:t>
            </a:r>
            <a:r>
              <a:rPr lang="en-US" sz="5500" dirty="0"/>
              <a:t> </a:t>
            </a:r>
            <a:r>
              <a:rPr lang="en-US" sz="5500" dirty="0" err="1"/>
              <a:t>рад</a:t>
            </a:r>
            <a:r>
              <a:rPr lang="en-US" sz="5500" dirty="0"/>
              <a:t>) у </a:t>
            </a:r>
            <a:r>
              <a:rPr lang="en-US" sz="5500" dirty="0" err="1"/>
              <a:t>оквиру</a:t>
            </a:r>
            <a:r>
              <a:rPr lang="en-US" sz="5500" dirty="0"/>
              <a:t> </a:t>
            </a:r>
            <a:r>
              <a:rPr lang="en-US" sz="5500" dirty="0" err="1"/>
              <a:t>којег</a:t>
            </a:r>
            <a:r>
              <a:rPr lang="en-US" sz="5500" dirty="0"/>
              <a:t> </a:t>
            </a:r>
            <a:r>
              <a:rPr lang="en-US" sz="5500" dirty="0" err="1"/>
              <a:t>је</a:t>
            </a:r>
            <a:r>
              <a:rPr lang="en-US" sz="5500" dirty="0"/>
              <a:t> </a:t>
            </a:r>
            <a:r>
              <a:rPr lang="en-US" sz="5500" dirty="0" err="1"/>
              <a:t>тим</a:t>
            </a:r>
            <a:r>
              <a:rPr lang="en-US" sz="5500" dirty="0"/>
              <a:t> </a:t>
            </a:r>
            <a:r>
              <a:rPr lang="en-US" sz="5500" dirty="0" err="1"/>
              <a:t>научника</a:t>
            </a:r>
            <a:r>
              <a:rPr lang="en-US" sz="5500" dirty="0"/>
              <a:t> </a:t>
            </a:r>
            <a:r>
              <a:rPr lang="en-US" sz="5500" dirty="0" err="1"/>
              <a:t>из</a:t>
            </a:r>
            <a:r>
              <a:rPr lang="en-US" sz="5500" dirty="0"/>
              <a:t> </a:t>
            </a:r>
            <a:r>
              <a:rPr lang="en-US" sz="5500" dirty="0" err="1"/>
              <a:t>Словеније</a:t>
            </a:r>
            <a:r>
              <a:rPr lang="en-US" sz="5500" dirty="0"/>
              <a:t> и </a:t>
            </a:r>
            <a:r>
              <a:rPr lang="en-US" sz="5500" dirty="0" err="1"/>
              <a:t>Немачке</a:t>
            </a:r>
            <a:r>
              <a:rPr lang="en-US" sz="5500" dirty="0"/>
              <a:t> </a:t>
            </a:r>
            <a:r>
              <a:rPr lang="en-US" sz="5500" dirty="0" err="1"/>
              <a:t>међу</a:t>
            </a:r>
            <a:r>
              <a:rPr lang="en-US" sz="5500" dirty="0"/>
              <a:t> </a:t>
            </a:r>
            <a:r>
              <a:rPr lang="en-US" sz="5500" dirty="0" err="1"/>
              <a:t>првима</a:t>
            </a:r>
            <a:r>
              <a:rPr lang="en-US" sz="5500" dirty="0"/>
              <a:t> у </a:t>
            </a:r>
            <a:r>
              <a:rPr lang="en-US" sz="5500" dirty="0" err="1"/>
              <a:t>свету</a:t>
            </a:r>
            <a:r>
              <a:rPr lang="en-US" sz="5500" dirty="0"/>
              <a:t> </a:t>
            </a:r>
            <a:r>
              <a:rPr lang="en-US" sz="5500" dirty="0" err="1"/>
              <a:t>синтетисао</a:t>
            </a:r>
            <a:r>
              <a:rPr lang="en-US" sz="5500" dirty="0"/>
              <a:t> и </a:t>
            </a:r>
            <a:r>
              <a:rPr lang="en-US" sz="5500" dirty="0" err="1"/>
              <a:t>карактерисао</a:t>
            </a:r>
            <a:r>
              <a:rPr lang="en-US" sz="5500" dirty="0"/>
              <a:t> </a:t>
            </a:r>
            <a:r>
              <a:rPr lang="en-US" sz="5500" dirty="0" err="1"/>
              <a:t>мешане</a:t>
            </a:r>
            <a:r>
              <a:rPr lang="en-US" sz="5500" dirty="0"/>
              <a:t> </a:t>
            </a:r>
            <a:r>
              <a:rPr lang="sr-Cyrl-BA" sz="5500" dirty="0"/>
              <a:t>Мо</a:t>
            </a:r>
            <a:r>
              <a:rPr lang="sr-Latn-RS" sz="5500" baseline="-25000" dirty="0"/>
              <a:t>x</a:t>
            </a:r>
            <a:r>
              <a:rPr lang="sr-Latn-RS" sz="5500" dirty="0"/>
              <a:t>W</a:t>
            </a:r>
            <a:r>
              <a:rPr lang="sr-Latn-RS" sz="5500" baseline="-25000" dirty="0"/>
              <a:t>1-x</a:t>
            </a:r>
            <a:r>
              <a:rPr lang="sr-Latn-RS" sz="5500" dirty="0"/>
              <a:t>S</a:t>
            </a:r>
            <a:r>
              <a:rPr lang="sr-Latn-RS" sz="5500" baseline="-25000" dirty="0"/>
              <a:t>2</a:t>
            </a:r>
            <a:r>
              <a:rPr lang="sr-Latn-RS" sz="5500" dirty="0"/>
              <a:t> </a:t>
            </a:r>
            <a:r>
              <a:rPr lang="en-US" sz="5500" dirty="0" err="1"/>
              <a:t>нанотубе</a:t>
            </a:r>
            <a:r>
              <a:rPr lang="en-US" sz="5500" dirty="0"/>
              <a:t>. </a:t>
            </a:r>
            <a:endParaRPr lang="sr-Latn-RS" sz="5500" dirty="0" smtClean="0"/>
          </a:p>
          <a:p>
            <a:pPr marL="0" indent="0" algn="just">
              <a:buNone/>
            </a:pPr>
            <a:r>
              <a:rPr lang="sr-Cyrl-BA" sz="5500" dirty="0" smtClean="0"/>
              <a:t>У </a:t>
            </a:r>
            <a:r>
              <a:rPr lang="sr-Cyrl-BA" sz="5500" dirty="0"/>
              <a:t>п</a:t>
            </a:r>
            <a:r>
              <a:rPr lang="en-US" sz="5500" dirty="0" err="1"/>
              <a:t>оследњих</a:t>
            </a:r>
            <a:r>
              <a:rPr lang="en-US" sz="5500" dirty="0"/>
              <a:t> </a:t>
            </a:r>
            <a:r>
              <a:rPr lang="en-US" sz="5500" dirty="0" err="1"/>
              <a:t>неколико</a:t>
            </a:r>
            <a:r>
              <a:rPr lang="en-US" sz="5500" dirty="0"/>
              <a:t> </a:t>
            </a:r>
            <a:r>
              <a:rPr lang="en-US" sz="5500" dirty="0" err="1"/>
              <a:t>година</a:t>
            </a:r>
            <a:r>
              <a:rPr lang="en-US" sz="5500" dirty="0"/>
              <a:t>, </a:t>
            </a:r>
            <a:r>
              <a:rPr lang="en-US" sz="5500" dirty="0" err="1"/>
              <a:t>дихалкогениди</a:t>
            </a:r>
            <a:r>
              <a:rPr lang="sr-Cyrl-BA" sz="5500" dirty="0"/>
              <a:t> прелазних метала</a:t>
            </a:r>
            <a:r>
              <a:rPr lang="en-US" sz="5500" dirty="0"/>
              <a:t> (</a:t>
            </a:r>
            <a:r>
              <a:rPr lang="en-US" sz="5500" dirty="0" err="1"/>
              <a:t>MoS</a:t>
            </a:r>
            <a:r>
              <a:rPr lang="en-US" sz="5500" dirty="0"/>
              <a:t>₂, WS₂ и </a:t>
            </a:r>
            <a:r>
              <a:rPr lang="en-US" sz="5500" dirty="0" err="1"/>
              <a:t>др</a:t>
            </a:r>
            <a:r>
              <a:rPr lang="en-US" sz="5500" dirty="0"/>
              <a:t>.)</a:t>
            </a:r>
            <a:r>
              <a:rPr lang="sr-Cyrl-BA" sz="5500" dirty="0"/>
              <a:t> су</a:t>
            </a:r>
            <a:r>
              <a:rPr lang="en-US" sz="5500" dirty="0"/>
              <a:t> </a:t>
            </a:r>
            <a:r>
              <a:rPr lang="en-US" sz="5500" dirty="0" err="1"/>
              <a:t>изазвали</a:t>
            </a:r>
            <a:r>
              <a:rPr lang="en-US" sz="5500" dirty="0"/>
              <a:t> </a:t>
            </a:r>
            <a:r>
              <a:rPr lang="en-US" sz="5500" dirty="0" err="1"/>
              <a:t>велико</a:t>
            </a:r>
            <a:r>
              <a:rPr lang="en-US" sz="5500" dirty="0"/>
              <a:t> </a:t>
            </a:r>
            <a:r>
              <a:rPr lang="en-US" sz="5500" dirty="0" err="1"/>
              <a:t>интересовање</a:t>
            </a:r>
            <a:r>
              <a:rPr lang="en-US" sz="5500" dirty="0"/>
              <a:t> </a:t>
            </a:r>
            <a:r>
              <a:rPr lang="en-US" sz="5500" dirty="0" err="1"/>
              <a:t>због</a:t>
            </a:r>
            <a:r>
              <a:rPr lang="en-US" sz="5500" dirty="0"/>
              <a:t> </a:t>
            </a:r>
            <a:r>
              <a:rPr lang="en-US" sz="5500" dirty="0" err="1"/>
              <a:t>својих</a:t>
            </a:r>
            <a:r>
              <a:rPr lang="en-US" sz="5500" dirty="0"/>
              <a:t> </a:t>
            </a:r>
            <a:r>
              <a:rPr lang="en-US" sz="5500" dirty="0" err="1"/>
              <a:t>изузетних</a:t>
            </a:r>
            <a:r>
              <a:rPr lang="en-US" sz="5500" dirty="0"/>
              <a:t> </a:t>
            </a:r>
            <a:r>
              <a:rPr lang="en-US" sz="5500" dirty="0" err="1"/>
              <a:t>особина</a:t>
            </a:r>
            <a:r>
              <a:rPr lang="en-US" sz="5500" dirty="0"/>
              <a:t>, </a:t>
            </a:r>
            <a:r>
              <a:rPr lang="en-US" sz="5500" dirty="0" err="1"/>
              <a:t>јер</a:t>
            </a:r>
            <a:r>
              <a:rPr lang="en-US" sz="5500" dirty="0"/>
              <a:t> </a:t>
            </a:r>
            <a:r>
              <a:rPr lang="en-US" sz="5500" dirty="0" err="1"/>
              <a:t>показују</a:t>
            </a:r>
            <a:r>
              <a:rPr lang="en-US" sz="5500" dirty="0"/>
              <a:t> </a:t>
            </a:r>
            <a:r>
              <a:rPr lang="en-US" sz="5500" dirty="0" err="1"/>
              <a:t>велики</a:t>
            </a:r>
            <a:r>
              <a:rPr lang="en-US" sz="5500" dirty="0"/>
              <a:t> </a:t>
            </a:r>
            <a:r>
              <a:rPr lang="en-US" sz="5500" dirty="0" err="1"/>
              <a:t>потенцијал</a:t>
            </a:r>
            <a:r>
              <a:rPr lang="en-US" sz="5500" dirty="0"/>
              <a:t> </a:t>
            </a:r>
            <a:r>
              <a:rPr lang="en-US" sz="5500" dirty="0" err="1"/>
              <a:t>за</a:t>
            </a:r>
            <a:r>
              <a:rPr lang="en-US" sz="5500" dirty="0"/>
              <a:t> </a:t>
            </a:r>
            <a:r>
              <a:rPr lang="en-US" sz="5500" dirty="0" err="1"/>
              <a:t>примену</a:t>
            </a:r>
            <a:r>
              <a:rPr lang="en-US" sz="5500" dirty="0"/>
              <a:t> </a:t>
            </a:r>
            <a:r>
              <a:rPr lang="en-US" sz="5500" dirty="0" err="1"/>
              <a:t>као</a:t>
            </a:r>
            <a:r>
              <a:rPr lang="en-US" sz="5500" dirty="0"/>
              <a:t> </a:t>
            </a:r>
            <a:r>
              <a:rPr lang="en-US" sz="5500" dirty="0" err="1"/>
              <a:t>транзистори</a:t>
            </a:r>
            <a:r>
              <a:rPr lang="en-US" sz="5500" dirty="0"/>
              <a:t>, </a:t>
            </a:r>
            <a:r>
              <a:rPr lang="en-US" sz="5500" dirty="0" err="1"/>
              <a:t>сензори</a:t>
            </a:r>
            <a:r>
              <a:rPr lang="en-US" sz="5500" dirty="0"/>
              <a:t>, </a:t>
            </a:r>
            <a:r>
              <a:rPr lang="en-US" sz="5500" dirty="0" err="1"/>
              <a:t>катализатори</a:t>
            </a:r>
            <a:r>
              <a:rPr lang="en-US" sz="5500" dirty="0"/>
              <a:t> и </a:t>
            </a:r>
            <a:r>
              <a:rPr lang="en-US" sz="5500" dirty="0" err="1"/>
              <a:t>слично</a:t>
            </a:r>
            <a:r>
              <a:rPr lang="en-US" sz="5500" dirty="0"/>
              <a:t>. </a:t>
            </a:r>
            <a:r>
              <a:rPr lang="en-US" sz="5500" dirty="0" err="1"/>
              <a:t>Поред</a:t>
            </a:r>
            <a:r>
              <a:rPr lang="en-US" sz="5500" dirty="0"/>
              <a:t> </a:t>
            </a:r>
            <a:r>
              <a:rPr lang="en-US" sz="5500" dirty="0" err="1"/>
              <a:t>тога</a:t>
            </a:r>
            <a:r>
              <a:rPr lang="en-US" sz="5500" dirty="0"/>
              <a:t>, </a:t>
            </a:r>
            <a:r>
              <a:rPr lang="en-US" sz="5500" dirty="0" err="1"/>
              <a:t>отворили</a:t>
            </a:r>
            <a:r>
              <a:rPr lang="en-US" sz="5500" dirty="0"/>
              <a:t> </a:t>
            </a:r>
            <a:r>
              <a:rPr lang="en-US" sz="5500" dirty="0" err="1"/>
              <a:t>су</a:t>
            </a:r>
            <a:r>
              <a:rPr lang="en-US" sz="5500" dirty="0"/>
              <a:t> </a:t>
            </a:r>
            <a:r>
              <a:rPr lang="en-US" sz="5500" dirty="0" err="1"/>
              <a:t>нову</a:t>
            </a:r>
            <a:r>
              <a:rPr lang="en-US" sz="5500" dirty="0"/>
              <a:t> </a:t>
            </a:r>
            <a:r>
              <a:rPr lang="en-US" sz="5500" dirty="0" err="1"/>
              <a:t>грану</a:t>
            </a:r>
            <a:r>
              <a:rPr lang="en-US" sz="5500" dirty="0"/>
              <a:t> </a:t>
            </a:r>
            <a:r>
              <a:rPr lang="en-US" sz="5500" dirty="0" err="1"/>
              <a:t>истраживања</a:t>
            </a:r>
            <a:r>
              <a:rPr lang="en-US" sz="5500" dirty="0"/>
              <a:t> у </a:t>
            </a:r>
            <a:r>
              <a:rPr lang="en-US" sz="5500" dirty="0" err="1"/>
              <a:t>области</a:t>
            </a:r>
            <a:r>
              <a:rPr lang="en-US" sz="5500" dirty="0"/>
              <a:t> </a:t>
            </a:r>
            <a:r>
              <a:rPr lang="en-US" sz="5500" dirty="0" err="1"/>
              <a:t>уређаја</a:t>
            </a:r>
            <a:r>
              <a:rPr lang="en-US" sz="5500" dirty="0"/>
              <a:t> </a:t>
            </a:r>
            <a:r>
              <a:rPr lang="en-US" sz="5500" dirty="0" err="1"/>
              <a:t>за</a:t>
            </a:r>
            <a:r>
              <a:rPr lang="en-US" sz="5500" dirty="0"/>
              <a:t> </a:t>
            </a:r>
            <a:r>
              <a:rPr lang="en-US" sz="5500" dirty="0" err="1"/>
              <a:t>емисију</a:t>
            </a:r>
            <a:r>
              <a:rPr lang="en-US" sz="5500" dirty="0"/>
              <a:t> </a:t>
            </a:r>
            <a:r>
              <a:rPr lang="en-US" sz="5500" dirty="0" err="1"/>
              <a:t>електрона</a:t>
            </a:r>
            <a:r>
              <a:rPr lang="en-US" sz="5500" dirty="0"/>
              <a:t> у </a:t>
            </a:r>
            <a:r>
              <a:rPr lang="en-US" sz="5500" dirty="0" err="1"/>
              <a:t>електричном</a:t>
            </a:r>
            <a:r>
              <a:rPr lang="en-US" sz="5500" dirty="0"/>
              <a:t> </a:t>
            </a:r>
            <a:r>
              <a:rPr lang="en-US" sz="5500" dirty="0" err="1"/>
              <a:t>пољу</a:t>
            </a:r>
            <a:r>
              <a:rPr lang="en-US" sz="5500" dirty="0"/>
              <a:t>. </a:t>
            </a:r>
            <a:r>
              <a:rPr lang="en-US" sz="5500" dirty="0" err="1"/>
              <a:t>Због</a:t>
            </a:r>
            <a:r>
              <a:rPr lang="en-US" sz="5500" dirty="0"/>
              <a:t> </a:t>
            </a:r>
            <a:r>
              <a:rPr lang="en-US" sz="5500" dirty="0" err="1"/>
              <a:t>своје</a:t>
            </a:r>
            <a:r>
              <a:rPr lang="en-US" sz="5500" dirty="0"/>
              <a:t> </a:t>
            </a:r>
            <a:r>
              <a:rPr lang="en-US" sz="5500" dirty="0" err="1"/>
              <a:t>слојевите</a:t>
            </a:r>
            <a:r>
              <a:rPr lang="en-US" sz="5500" dirty="0"/>
              <a:t> </a:t>
            </a:r>
            <a:r>
              <a:rPr lang="en-US" sz="5500" dirty="0" err="1"/>
              <a:t>структуре</a:t>
            </a:r>
            <a:r>
              <a:rPr lang="en-US" sz="5500" dirty="0"/>
              <a:t> и </a:t>
            </a:r>
            <a:r>
              <a:rPr lang="en-US" sz="5500" dirty="0" err="1"/>
              <a:t>присуства</a:t>
            </a:r>
            <a:r>
              <a:rPr lang="en-US" sz="5500" dirty="0"/>
              <a:t> </a:t>
            </a:r>
            <a:r>
              <a:rPr lang="en-US" sz="5500" dirty="0" err="1"/>
              <a:t>танких</a:t>
            </a:r>
            <a:r>
              <a:rPr lang="en-US" sz="5500" dirty="0"/>
              <a:t> </a:t>
            </a:r>
            <a:r>
              <a:rPr lang="en-US" sz="5500" dirty="0" err="1"/>
              <a:t>ивица</a:t>
            </a:r>
            <a:r>
              <a:rPr lang="sr-Cyrl-BA" sz="5500" dirty="0"/>
              <a:t>, </a:t>
            </a:r>
            <a:r>
              <a:rPr lang="en-US" sz="5500" dirty="0" err="1"/>
              <a:t>ови</a:t>
            </a:r>
            <a:r>
              <a:rPr lang="en-US" sz="5500" dirty="0"/>
              <a:t> </a:t>
            </a:r>
            <a:r>
              <a:rPr lang="en-US" sz="5500" dirty="0" err="1"/>
              <a:t>материјали</a:t>
            </a:r>
            <a:r>
              <a:rPr lang="en-US" sz="5500" dirty="0"/>
              <a:t> </a:t>
            </a:r>
            <a:r>
              <a:rPr lang="en-US" sz="5500" dirty="0" err="1"/>
              <a:t>могу</a:t>
            </a:r>
            <a:r>
              <a:rPr lang="en-US" sz="5500" dirty="0"/>
              <a:t> </a:t>
            </a:r>
            <a:r>
              <a:rPr lang="en-US" sz="5500" dirty="0" err="1"/>
              <a:t>значајно</a:t>
            </a:r>
            <a:r>
              <a:rPr lang="en-US" sz="5500" dirty="0"/>
              <a:t> </a:t>
            </a:r>
            <a:r>
              <a:rPr lang="en-US" sz="5500" dirty="0" err="1"/>
              <a:t>повећати</a:t>
            </a:r>
            <a:r>
              <a:rPr lang="en-US" sz="5500" dirty="0"/>
              <a:t> </a:t>
            </a:r>
            <a:r>
              <a:rPr lang="en-US" sz="5500" dirty="0" err="1"/>
              <a:t>локално</a:t>
            </a:r>
            <a:r>
              <a:rPr lang="en-US" sz="5500" dirty="0"/>
              <a:t> </a:t>
            </a:r>
            <a:r>
              <a:rPr lang="en-US" sz="5500" dirty="0" err="1"/>
              <a:t>електрично</a:t>
            </a:r>
            <a:r>
              <a:rPr lang="en-US" sz="5500" dirty="0"/>
              <a:t> </a:t>
            </a:r>
            <a:r>
              <a:rPr lang="en-US" sz="5500" dirty="0" err="1"/>
              <a:t>поље</a:t>
            </a:r>
            <a:r>
              <a:rPr lang="en-US" sz="5500" dirty="0"/>
              <a:t>, </a:t>
            </a:r>
            <a:r>
              <a:rPr lang="en-US" sz="5500" dirty="0" err="1"/>
              <a:t>што</a:t>
            </a:r>
            <a:r>
              <a:rPr lang="en-US" sz="5500" dirty="0"/>
              <a:t> </a:t>
            </a:r>
            <a:r>
              <a:rPr lang="en-US" sz="5500" dirty="0" err="1"/>
              <a:t>игра</a:t>
            </a:r>
            <a:r>
              <a:rPr lang="en-US" sz="5500" dirty="0"/>
              <a:t> </a:t>
            </a:r>
            <a:r>
              <a:rPr lang="en-US" sz="5500" dirty="0" err="1"/>
              <a:t>кључну</a:t>
            </a:r>
            <a:r>
              <a:rPr lang="en-US" sz="5500" dirty="0"/>
              <a:t> </a:t>
            </a:r>
            <a:r>
              <a:rPr lang="en-US" sz="5500" dirty="0" err="1"/>
              <a:t>улогу</a:t>
            </a:r>
            <a:r>
              <a:rPr lang="en-US" sz="5500" dirty="0"/>
              <a:t> у </a:t>
            </a:r>
            <a:r>
              <a:rPr lang="en-US" sz="5500" dirty="0" err="1"/>
              <a:t>процесу</a:t>
            </a:r>
            <a:r>
              <a:rPr lang="en-US" sz="5500" dirty="0"/>
              <a:t> </a:t>
            </a:r>
            <a:r>
              <a:rPr lang="en-US" sz="5500" dirty="0" err="1"/>
              <a:t>емисије</a:t>
            </a:r>
            <a:r>
              <a:rPr lang="en-US" sz="5500" dirty="0"/>
              <a:t> </a:t>
            </a:r>
            <a:r>
              <a:rPr lang="en-US" sz="5500" dirty="0" err="1"/>
              <a:t>електрона</a:t>
            </a:r>
            <a:r>
              <a:rPr lang="en-US" sz="5500" dirty="0"/>
              <a:t>. </a:t>
            </a:r>
            <a:endParaRPr lang="sr-Cyrl-BA" sz="5500" dirty="0" smtClean="0"/>
          </a:p>
          <a:p>
            <a:pPr marL="0" indent="0" algn="just">
              <a:buNone/>
            </a:pPr>
            <a:r>
              <a:rPr lang="sr-Cyrl-BA" sz="5500" dirty="0"/>
              <a:t> </a:t>
            </a:r>
            <a:r>
              <a:rPr lang="en-US" sz="5500" dirty="0" smtClean="0"/>
              <a:t>У </a:t>
            </a:r>
            <a:r>
              <a:rPr lang="en-US" sz="5500" dirty="0" err="1"/>
              <a:t>објављеном</a:t>
            </a:r>
            <a:r>
              <a:rPr lang="en-US" sz="5500" dirty="0"/>
              <a:t> </a:t>
            </a:r>
            <a:r>
              <a:rPr lang="en-US" sz="5500" dirty="0" err="1"/>
              <a:t>чланку</a:t>
            </a:r>
            <a:r>
              <a:rPr lang="en-US" sz="5500" dirty="0"/>
              <a:t>, </a:t>
            </a:r>
            <a:r>
              <a:rPr lang="en-US" sz="5500" dirty="0" err="1"/>
              <a:t>истраживачи</a:t>
            </a:r>
            <a:r>
              <a:rPr lang="en-US" sz="5500" dirty="0"/>
              <a:t> </a:t>
            </a:r>
            <a:r>
              <a:rPr lang="en-US" sz="5500" dirty="0" err="1"/>
              <a:t>су</a:t>
            </a:r>
            <a:r>
              <a:rPr lang="en-US" sz="5500" dirty="0"/>
              <a:t> </a:t>
            </a:r>
            <a:r>
              <a:rPr lang="en-US" sz="5500" dirty="0" err="1"/>
              <a:t>синтетисали</a:t>
            </a:r>
            <a:r>
              <a:rPr lang="en-US" sz="5500" dirty="0"/>
              <a:t> </a:t>
            </a:r>
            <a:r>
              <a:rPr lang="en-US" sz="5500" dirty="0" err="1"/>
              <a:t>нано</a:t>
            </a:r>
            <a:r>
              <a:rPr lang="sr-Cyrl-BA" sz="5500" dirty="0"/>
              <a:t>тубе</a:t>
            </a:r>
            <a:r>
              <a:rPr lang="en-US" sz="5500" dirty="0"/>
              <a:t> </a:t>
            </a:r>
            <a:r>
              <a:rPr lang="en-US" sz="5500" dirty="0" err="1"/>
              <a:t>од</a:t>
            </a:r>
            <a:r>
              <a:rPr lang="en-US" sz="5500" dirty="0"/>
              <a:t> </a:t>
            </a:r>
            <a:r>
              <a:rPr lang="en-US" sz="5500" dirty="0" err="1"/>
              <a:t>два</a:t>
            </a:r>
            <a:r>
              <a:rPr lang="en-US" sz="5500" dirty="0"/>
              <a:t> </a:t>
            </a:r>
            <a:r>
              <a:rPr lang="en-US" sz="5500" dirty="0" err="1"/>
              <a:t>различита</a:t>
            </a:r>
            <a:r>
              <a:rPr lang="en-US" sz="5500" dirty="0"/>
              <a:t> </a:t>
            </a:r>
            <a:r>
              <a:rPr lang="en-US" sz="5500" dirty="0" err="1"/>
              <a:t>метала</a:t>
            </a:r>
            <a:r>
              <a:rPr lang="en-US" sz="5500" dirty="0" smtClean="0"/>
              <a:t>,</a:t>
            </a:r>
            <a:r>
              <a:rPr lang="sr-Cyrl-BA" sz="5500" dirty="0" smtClean="0"/>
              <a:t> који су равномерно распоређени у кристалној решетки, што је показано различитим микроскопским методама. На овај начин су се </a:t>
            </a:r>
            <a:r>
              <a:rPr lang="en-US" sz="5500" dirty="0" smtClean="0"/>
              <a:t> </a:t>
            </a:r>
            <a:r>
              <a:rPr lang="en-US" sz="5500" dirty="0" err="1" smtClean="0"/>
              <a:t>додатно</a:t>
            </a:r>
            <a:r>
              <a:rPr lang="en-US" sz="5500" dirty="0" smtClean="0"/>
              <a:t> </a:t>
            </a:r>
            <a:r>
              <a:rPr lang="sr-Cyrl-BA" sz="5500" dirty="0" smtClean="0"/>
              <a:t>побољшала својства ових материјала као емитера електрона</a:t>
            </a:r>
            <a:r>
              <a:rPr lang="en-US" sz="5500" dirty="0" smtClean="0"/>
              <a:t>. </a:t>
            </a:r>
            <a:r>
              <a:rPr lang="en-US" sz="5500" dirty="0" err="1"/>
              <a:t>Од</a:t>
            </a:r>
            <a:r>
              <a:rPr lang="en-US" sz="5500" dirty="0"/>
              <a:t> </a:t>
            </a:r>
            <a:r>
              <a:rPr lang="en-US" sz="5500" dirty="0" err="1"/>
              <a:t>појединачних</a:t>
            </a:r>
            <a:r>
              <a:rPr lang="en-US" sz="5500" dirty="0"/>
              <a:t> </a:t>
            </a:r>
            <a:r>
              <a:rPr lang="en-US" sz="5500" dirty="0" err="1"/>
              <a:t>нано</a:t>
            </a:r>
            <a:r>
              <a:rPr lang="sr-Cyrl-BA" sz="5500" dirty="0"/>
              <a:t>туба</a:t>
            </a:r>
            <a:r>
              <a:rPr lang="en-US" sz="5500" dirty="0"/>
              <a:t> </a:t>
            </a:r>
            <a:r>
              <a:rPr lang="en-US" sz="5500" dirty="0" err="1"/>
              <a:t>направљени</a:t>
            </a:r>
            <a:r>
              <a:rPr lang="en-US" sz="5500" dirty="0"/>
              <a:t> </a:t>
            </a:r>
            <a:r>
              <a:rPr lang="en-US" sz="5500" dirty="0" err="1"/>
              <a:t>су</a:t>
            </a:r>
            <a:r>
              <a:rPr lang="en-US" sz="5500" dirty="0"/>
              <a:t> </a:t>
            </a:r>
            <a:r>
              <a:rPr lang="en-US" sz="5500" dirty="0" err="1" smtClean="0"/>
              <a:t>уређаји</a:t>
            </a:r>
            <a:r>
              <a:rPr lang="sr-Cyrl-BA" sz="5500" dirty="0" smtClean="0"/>
              <a:t> (</a:t>
            </a:r>
            <a:r>
              <a:rPr lang="sr-Latn-RS" sz="5500" dirty="0" smtClean="0"/>
              <a:t>devices)</a:t>
            </a:r>
            <a:r>
              <a:rPr lang="en-US" sz="5500" dirty="0" smtClean="0"/>
              <a:t> </a:t>
            </a:r>
            <a:r>
              <a:rPr lang="en-US" sz="5500" dirty="0" err="1"/>
              <a:t>за</a:t>
            </a:r>
            <a:r>
              <a:rPr lang="en-US" sz="5500" dirty="0"/>
              <a:t> </a:t>
            </a:r>
            <a:r>
              <a:rPr lang="en-US" sz="5500" dirty="0" err="1"/>
              <a:t>емисију</a:t>
            </a:r>
            <a:r>
              <a:rPr lang="en-US" sz="5500" dirty="0"/>
              <a:t> </a:t>
            </a:r>
            <a:r>
              <a:rPr lang="en-US" sz="5500" dirty="0" err="1"/>
              <a:t>електрона</a:t>
            </a:r>
            <a:r>
              <a:rPr lang="en-US" sz="5500" dirty="0"/>
              <a:t>, </a:t>
            </a:r>
            <a:r>
              <a:rPr lang="en-US" sz="5500" dirty="0" err="1"/>
              <a:t>који</a:t>
            </a:r>
            <a:r>
              <a:rPr lang="en-US" sz="5500" dirty="0"/>
              <a:t> </a:t>
            </a:r>
            <a:r>
              <a:rPr lang="en-US" sz="5500" dirty="0" err="1" smtClean="0"/>
              <a:t>показују</a:t>
            </a:r>
            <a:r>
              <a:rPr lang="en-US" sz="5500" dirty="0" smtClean="0"/>
              <a:t> </a:t>
            </a:r>
            <a:r>
              <a:rPr lang="en-US" sz="5500" dirty="0" err="1" smtClean="0"/>
              <a:t>резултате</a:t>
            </a:r>
            <a:r>
              <a:rPr lang="sr-Cyrl-BA" sz="5500" dirty="0" smtClean="0"/>
              <a:t> боље од основних, немешаних материјала</a:t>
            </a:r>
            <a:r>
              <a:rPr lang="en-US" sz="5500" dirty="0" smtClean="0"/>
              <a:t> </a:t>
            </a:r>
            <a:r>
              <a:rPr lang="en-US" sz="5500" dirty="0"/>
              <a:t>и </a:t>
            </a:r>
            <a:r>
              <a:rPr lang="en-US" sz="5500" dirty="0" err="1"/>
              <a:t>могли</a:t>
            </a:r>
            <a:r>
              <a:rPr lang="en-US" sz="5500" dirty="0"/>
              <a:t> </a:t>
            </a:r>
            <a:r>
              <a:rPr lang="en-US" sz="5500" dirty="0" err="1"/>
              <a:t>би</a:t>
            </a:r>
            <a:r>
              <a:rPr lang="en-US" sz="5500" dirty="0"/>
              <a:t> у </a:t>
            </a:r>
            <a:r>
              <a:rPr lang="en-US" sz="5500" dirty="0" err="1"/>
              <a:t>будућности</a:t>
            </a:r>
            <a:r>
              <a:rPr lang="en-US" sz="5500" dirty="0"/>
              <a:t> </a:t>
            </a:r>
            <a:r>
              <a:rPr lang="sr-Cyrl-BA" sz="5500" dirty="0" smtClean="0"/>
              <a:t>бити коришћени као нова </a:t>
            </a:r>
            <a:r>
              <a:rPr lang="en-US" sz="5500" dirty="0" err="1" smtClean="0"/>
              <a:t>генерациј</a:t>
            </a:r>
            <a:r>
              <a:rPr lang="sr-Cyrl-BA" sz="5500" smtClean="0"/>
              <a:t>а</a:t>
            </a:r>
            <a:r>
              <a:rPr lang="en-US" sz="5500" smtClean="0"/>
              <a:t> </a:t>
            </a:r>
            <a:r>
              <a:rPr lang="en-US" sz="5500" dirty="0" err="1"/>
              <a:t>уређаја</a:t>
            </a:r>
            <a:r>
              <a:rPr lang="en-US" sz="5500" dirty="0"/>
              <a:t> </a:t>
            </a:r>
            <a:r>
              <a:rPr lang="en-US" sz="5500" dirty="0" err="1"/>
              <a:t>за</a:t>
            </a:r>
            <a:r>
              <a:rPr lang="en-US" sz="5500" dirty="0"/>
              <a:t> </a:t>
            </a:r>
            <a:r>
              <a:rPr lang="en-US" sz="5500" dirty="0" err="1"/>
              <a:t>емисију</a:t>
            </a:r>
            <a:r>
              <a:rPr lang="en-US" sz="5500" dirty="0"/>
              <a:t> </a:t>
            </a:r>
            <a:r>
              <a:rPr lang="en-US" sz="5500" dirty="0" err="1"/>
              <a:t>електрона</a:t>
            </a:r>
            <a:r>
              <a:rPr lang="en-US" sz="5500" dirty="0"/>
              <a:t> у </a:t>
            </a:r>
            <a:r>
              <a:rPr lang="en-US" sz="5500" dirty="0" err="1"/>
              <a:t>електричном</a:t>
            </a:r>
            <a:r>
              <a:rPr lang="en-US" sz="5500" dirty="0"/>
              <a:t> </a:t>
            </a:r>
            <a:r>
              <a:rPr lang="en-US" sz="5500" dirty="0" err="1"/>
              <a:t>пољу</a:t>
            </a:r>
            <a:r>
              <a:rPr lang="en-US" sz="5500" dirty="0" smtClean="0"/>
              <a:t>.</a:t>
            </a:r>
            <a:endParaRPr lang="sr-Latn-RS" sz="5500" dirty="0" smtClean="0"/>
          </a:p>
          <a:p>
            <a:endParaRPr lang="en-GB" sz="5500" dirty="0"/>
          </a:p>
          <a:p>
            <a:pPr marL="0" lvl="0" indent="0">
              <a:buNone/>
            </a:pPr>
            <a:r>
              <a:rPr lang="sr-Latn-RS" sz="5500" dirty="0" smtClean="0"/>
              <a:t>	</a:t>
            </a:r>
            <a:r>
              <a:rPr lang="en-US" sz="5500" dirty="0" smtClean="0"/>
              <a:t>L</a:t>
            </a:r>
            <a:r>
              <a:rPr lang="en-US" sz="5500" dirty="0"/>
              <a:t>. Pirker, R. </a:t>
            </a:r>
            <a:r>
              <a:rPr lang="en-US" sz="5500" dirty="0" err="1"/>
              <a:t>Ławrowski</a:t>
            </a:r>
            <a:r>
              <a:rPr lang="en-US" sz="5500" dirty="0"/>
              <a:t>, </a:t>
            </a:r>
            <a:r>
              <a:rPr lang="sr-Latn-RS" sz="5500" dirty="0"/>
              <a:t>R</a:t>
            </a:r>
            <a:r>
              <a:rPr lang="sr-Cyrl-BA" sz="5500" dirty="0"/>
              <a:t>. </a:t>
            </a:r>
            <a:r>
              <a:rPr lang="en-US" sz="5500" dirty="0"/>
              <a:t>Schreiner, M. </a:t>
            </a:r>
            <a:r>
              <a:rPr lang="en-US" sz="5500" dirty="0" err="1"/>
              <a:t>Remškar</a:t>
            </a:r>
            <a:r>
              <a:rPr lang="en-US" sz="5500" dirty="0"/>
              <a:t> and </a:t>
            </a:r>
            <a:r>
              <a:rPr lang="en-US" sz="5500" b="1" dirty="0"/>
              <a:t>B. Višić. </a:t>
            </a:r>
            <a:r>
              <a:rPr lang="en-US" sz="5500" dirty="0" err="1" smtClean="0"/>
              <a:t>Mo</a:t>
            </a:r>
            <a:r>
              <a:rPr lang="en-US" sz="5500" baseline="-25000" dirty="0" err="1" smtClean="0"/>
              <a:t>x</a:t>
            </a:r>
            <a:r>
              <a:rPr lang="en-US" sz="5500" dirty="0" err="1" smtClean="0"/>
              <a:t>W</a:t>
            </a:r>
            <a:r>
              <a:rPr lang="en-US" sz="5500" baseline="-25000" dirty="0" err="1" smtClean="0"/>
              <a:t>x</a:t>
            </a:r>
            <a:r>
              <a:rPr lang="en-US" sz="5500" baseline="-25000" dirty="0" smtClean="0"/>
              <a:t>–1</a:t>
            </a:r>
            <a:r>
              <a:rPr lang="en-US" sz="5500" dirty="0" smtClean="0"/>
              <a:t>S</a:t>
            </a:r>
            <a:r>
              <a:rPr lang="en-US" sz="5500" baseline="-25000" dirty="0" smtClean="0"/>
              <a:t>2</a:t>
            </a:r>
            <a:r>
              <a:rPr lang="en-US" sz="5500" dirty="0" smtClean="0"/>
              <a:t> </a:t>
            </a:r>
            <a:r>
              <a:rPr lang="en-US" sz="5500" dirty="0"/>
              <a:t>nanotubes for advanced field emission </a:t>
            </a:r>
            <a:r>
              <a:rPr lang="sr-Latn-RS" sz="5500" dirty="0" smtClean="0"/>
              <a:t>	</a:t>
            </a:r>
            <a:r>
              <a:rPr lang="en-US" sz="5500" dirty="0" smtClean="0"/>
              <a:t>application</a:t>
            </a:r>
            <a:r>
              <a:rPr lang="en-US" sz="5500" dirty="0"/>
              <a:t>. </a:t>
            </a:r>
            <a:r>
              <a:rPr lang="sr-Latn-RS" sz="5500" dirty="0"/>
              <a:t> </a:t>
            </a:r>
            <a:r>
              <a:rPr lang="en-US" sz="5500" i="1" dirty="0" smtClean="0"/>
              <a:t>Advanced </a:t>
            </a:r>
            <a:r>
              <a:rPr lang="en-US" sz="5500" i="1" dirty="0"/>
              <a:t>Functional Materials</a:t>
            </a:r>
            <a:r>
              <a:rPr lang="en-US" sz="5500" dirty="0"/>
              <a:t>, </a:t>
            </a:r>
            <a:r>
              <a:rPr lang="en-US" sz="5500" i="1" dirty="0"/>
              <a:t>33</a:t>
            </a:r>
            <a:r>
              <a:rPr lang="en-US" sz="5500" dirty="0"/>
              <a:t>(15), p.2213869 (2023</a:t>
            </a:r>
            <a:r>
              <a:rPr lang="sr-Cyrl-BA" sz="5500" dirty="0"/>
              <a:t>). </a:t>
            </a:r>
            <a:r>
              <a:rPr lang="en-GB" sz="5500" dirty="0"/>
              <a:t>DOI</a:t>
            </a:r>
            <a:r>
              <a:rPr lang="sr-Cyrl-BA" sz="5500" dirty="0"/>
              <a:t>: 10.1002/adfm.202213869 </a:t>
            </a:r>
            <a:r>
              <a:rPr lang="sr-Latn-RS" sz="5500" dirty="0" smtClean="0"/>
              <a:t>	</a:t>
            </a:r>
            <a:r>
              <a:rPr lang="en-US" sz="5500" dirty="0" smtClean="0"/>
              <a:t>(IF</a:t>
            </a:r>
            <a:r>
              <a:rPr lang="sr-Latn-RS" sz="5500" dirty="0" smtClean="0"/>
              <a:t>=</a:t>
            </a:r>
            <a:r>
              <a:rPr lang="en-US" sz="5500" dirty="0" smtClean="0"/>
              <a:t>19,924</a:t>
            </a:r>
            <a:r>
              <a:rPr lang="sr-Latn-RS" sz="5500" dirty="0"/>
              <a:t>; </a:t>
            </a:r>
            <a:r>
              <a:rPr lang="sr-Cyrl-BA" sz="5500" b="1" dirty="0"/>
              <a:t>М21</a:t>
            </a:r>
            <a:r>
              <a:rPr lang="sr-Latn-RS" sz="5500" b="1" dirty="0"/>
              <a:t>a+</a:t>
            </a:r>
            <a:r>
              <a:rPr lang="en-US" sz="5500" dirty="0"/>
              <a:t>)</a:t>
            </a:r>
            <a:endParaRPr lang="en-GB" sz="55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23D1-279D-4972-AA06-42B41DCF0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BA" sz="2400" dirty="0" smtClean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Бојана Вишић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5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ИЗБОР У ЗВАЊЕ НАУЧНИ САВЕТНИК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BA" smtClean="0"/>
              <a:t>Бојана Вишић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BA" dirty="0" smtClean="0"/>
              <a:t>Ко-координаторка међународног </a:t>
            </a:r>
            <a:r>
              <a:rPr lang="sr-Cyrl-BA" dirty="0"/>
              <a:t>пројекта</a:t>
            </a:r>
            <a:r>
              <a:rPr lang="en-US" dirty="0"/>
              <a:t> HIP-2D-QM, </a:t>
            </a:r>
            <a:r>
              <a:rPr lang="sr-Cyrl-BA" dirty="0"/>
              <a:t>у оквиру </a:t>
            </a:r>
            <a:r>
              <a:rPr lang="en-US" dirty="0"/>
              <a:t>Horizon Europe </a:t>
            </a:r>
            <a:r>
              <a:rPr lang="sr-Cyrl-BA" dirty="0"/>
              <a:t>-HORIZON-WIDERA-2023-TALENTS-01-01 програма; </a:t>
            </a:r>
            <a:r>
              <a:rPr lang="sr-Cyrl-BA" dirty="0" smtClean="0"/>
              <a:t>01.11.2024</a:t>
            </a:r>
            <a:r>
              <a:rPr lang="sr-Cyrl-BA" dirty="0"/>
              <a:t>.-01.11.2029. </a:t>
            </a:r>
            <a:endParaRPr lang="en-GB" dirty="0"/>
          </a:p>
          <a:p>
            <a:pPr algn="just"/>
            <a:r>
              <a:rPr lang="sr-Cyrl-BA" dirty="0" smtClean="0"/>
              <a:t>Руководилац </a:t>
            </a:r>
            <a:r>
              <a:rPr lang="sr-Cyrl-BA" dirty="0"/>
              <a:t>билатералног пројекта са Словенијом, „Синтеза и карактеризација тернарних </a:t>
            </a:r>
            <a:r>
              <a:rPr lang="en-US" dirty="0"/>
              <a:t>Van der Waals Mo</a:t>
            </a:r>
            <a:r>
              <a:rPr lang="en-US" baseline="-25000" dirty="0"/>
              <a:t>x</a:t>
            </a:r>
            <a:r>
              <a:rPr lang="en-US" dirty="0"/>
              <a:t>W</a:t>
            </a:r>
            <a:r>
              <a:rPr lang="en-US" baseline="-25000" dirty="0"/>
              <a:t>x-1</a:t>
            </a:r>
            <a:r>
              <a:rPr lang="en-US" dirty="0"/>
              <a:t>S</a:t>
            </a:r>
            <a:r>
              <a:rPr lang="en-US" baseline="-25000" dirty="0"/>
              <a:t>2 </a:t>
            </a:r>
            <a:r>
              <a:rPr lang="sr-Cyrl-BA" dirty="0"/>
              <a:t>нанотуба за апликације у </a:t>
            </a:r>
            <a:r>
              <a:rPr lang="en-US" dirty="0"/>
              <a:t>field</a:t>
            </a:r>
            <a:r>
              <a:rPr lang="sr-Cyrl-BA" dirty="0"/>
              <a:t>-</a:t>
            </a:r>
            <a:r>
              <a:rPr lang="en-US" dirty="0"/>
              <a:t>emission</a:t>
            </a:r>
            <a:r>
              <a:rPr lang="sr-Cyrl-BA" dirty="0"/>
              <a:t> процесима“, </a:t>
            </a:r>
            <a:r>
              <a:rPr lang="sr-Cyrl-BA" dirty="0" smtClean="0"/>
              <a:t>01.07.2023</a:t>
            </a:r>
            <a:r>
              <a:rPr lang="sr-Cyrl-BA" dirty="0"/>
              <a:t>.- 01.07.2025.</a:t>
            </a:r>
            <a:endParaRPr lang="en-GB" dirty="0"/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sr-Cyrl-BA" dirty="0" smtClean="0"/>
              <a:t>Мастер рад:</a:t>
            </a:r>
          </a:p>
          <a:p>
            <a:pPr marL="0" indent="0" algn="just">
              <a:buNone/>
            </a:pPr>
            <a:r>
              <a:rPr lang="sr-Cyrl-BA" dirty="0"/>
              <a:t>Бланка </a:t>
            </a:r>
            <a:r>
              <a:rPr lang="sr-Cyrl-BA" dirty="0" smtClean="0"/>
              <a:t>Ђукић, </a:t>
            </a:r>
            <a:r>
              <a:rPr lang="sr-Cyrl-BA" dirty="0"/>
              <a:t>„Биокомпатибилност волфрам- и молибден- дисулфидних наноматеријала и њихова антибактеријска активност“, који је одбрањен 14.06.2024. на Биолошком Факултету Универзитета у Београду.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5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A2144A7C-0610-4405-A348-80E7740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ИЗБОР У ЗВАЊЕ НАУЧНИ САВЕТНИК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470976D-0107-4570-AE88-B69D47911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BA" dirty="0"/>
              <a:t>Бојана </a:t>
            </a:r>
            <a:r>
              <a:rPr lang="sr-Cyrl-BA" dirty="0" smtClean="0"/>
              <a:t>Вишић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0" name="Group 6">
            <a:extLst>
              <a:ext uri="{FF2B5EF4-FFF2-40B4-BE49-F238E27FC236}">
                <a16:creationId xmlns:a16="http://schemas.microsoft.com/office/drawing/2014/main" id="{DAA38BB3-2364-4A70-887A-B824C2768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35713"/>
              </p:ext>
            </p:extLst>
          </p:nvPr>
        </p:nvGraphicFramePr>
        <p:xfrm>
          <a:off x="5971592" y="2381545"/>
          <a:ext cx="5639216" cy="957453"/>
        </p:xfrm>
        <a:graphic>
          <a:graphicData uri="http://schemas.openxmlformats.org/drawingml/2006/table">
            <a:tbl>
              <a:tblPr/>
              <a:tblGrid>
                <a:gridCol w="2016782">
                  <a:extLst>
                    <a:ext uri="{9D8B030D-6E8A-4147-A177-3AD203B41FA5}">
                      <a16:colId xmlns:a16="http://schemas.microsoft.com/office/drawing/2014/main" val="1342224922"/>
                    </a:ext>
                  </a:extLst>
                </a:gridCol>
                <a:gridCol w="1683164">
                  <a:extLst>
                    <a:ext uri="{9D8B030D-6E8A-4147-A177-3AD203B41FA5}">
                      <a16:colId xmlns:a16="http://schemas.microsoft.com/office/drawing/2014/main" val="2156263360"/>
                    </a:ext>
                  </a:extLst>
                </a:gridCol>
                <a:gridCol w="1939270">
                  <a:extLst>
                    <a:ext uri="{9D8B030D-6E8A-4147-A177-3AD203B41FA5}">
                      <a16:colId xmlns:a16="http://schemas.microsoft.com/office/drawing/2014/main" val="20624261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ОСТВАРЕНО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ПОТРЕБНО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М10+М20+...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Noto Sans CJK SC" charset="0"/>
                        </a:rPr>
                        <a:t>82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Noto Sans CJK SC" charset="0"/>
                        </a:rPr>
                        <a:t> (81.172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Noto Sans CJK SC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7707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М11+М12+М21+...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50249"/>
                  </a:ext>
                </a:extLst>
              </a:tr>
            </a:tbl>
          </a:graphicData>
        </a:graphic>
      </p:graphicFrame>
      <p:graphicFrame>
        <p:nvGraphicFramePr>
          <p:cNvPr id="21" name="Group 6">
            <a:extLst>
              <a:ext uri="{FF2B5EF4-FFF2-40B4-BE49-F238E27FC236}">
                <a16:creationId xmlns:a16="http://schemas.microsoft.com/office/drawing/2014/main" id="{8E57F8D9-FBCF-4B8C-9AA4-149CBB3A6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647637"/>
              </p:ext>
            </p:extLst>
          </p:nvPr>
        </p:nvGraphicFramePr>
        <p:xfrm>
          <a:off x="646506" y="2381545"/>
          <a:ext cx="2301967" cy="957453"/>
        </p:xfrm>
        <a:graphic>
          <a:graphicData uri="http://schemas.openxmlformats.org/drawingml/2006/table">
            <a:tbl>
              <a:tblPr/>
              <a:tblGrid>
                <a:gridCol w="1415559">
                  <a:extLst>
                    <a:ext uri="{9D8B030D-6E8A-4147-A177-3AD203B41FA5}">
                      <a16:colId xmlns:a16="http://schemas.microsoft.com/office/drawing/2014/main" val="1342224922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15626336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КАТЕГОРИЈА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БРОЈ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М20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50249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М30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sr-Cyrl-R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275411"/>
                  </a:ext>
                </a:extLst>
              </a:tr>
            </a:tbl>
          </a:graphicData>
        </a:graphic>
      </p:graphicFrame>
      <p:graphicFrame>
        <p:nvGraphicFramePr>
          <p:cNvPr id="25" name="Group 6">
            <a:extLst>
              <a:ext uri="{FF2B5EF4-FFF2-40B4-BE49-F238E27FC236}">
                <a16:creationId xmlns:a16="http://schemas.microsoft.com/office/drawing/2014/main" id="{F855725A-072E-48C9-AD40-A75151E8C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1051"/>
              </p:ext>
            </p:extLst>
          </p:nvPr>
        </p:nvGraphicFramePr>
        <p:xfrm>
          <a:off x="3056913" y="2381545"/>
          <a:ext cx="2812042" cy="638302"/>
        </p:xfrm>
        <a:graphic>
          <a:graphicData uri="http://schemas.openxmlformats.org/drawingml/2006/table">
            <a:tbl>
              <a:tblPr/>
              <a:tblGrid>
                <a:gridCol w="1608393">
                  <a:extLst>
                    <a:ext uri="{9D8B030D-6E8A-4147-A177-3AD203B41FA5}">
                      <a16:colId xmlns:a16="http://schemas.microsoft.com/office/drawing/2014/main" val="134222492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215626336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БРОЈ ЦИТАТА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h-</a:t>
                      </a: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ИНДЕКС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560 </a:t>
                      </a:r>
                      <a:r>
                        <a:rPr kumimoji="0" lang="sr-Latn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(Scopus)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7707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7144"/>
              </p:ext>
            </p:extLst>
          </p:nvPr>
        </p:nvGraphicFramePr>
        <p:xfrm>
          <a:off x="5971592" y="3349285"/>
          <a:ext cx="5639216" cy="1002284"/>
        </p:xfrm>
        <a:graphic>
          <a:graphicData uri="http://schemas.openxmlformats.org/drawingml/2006/table">
            <a:tbl>
              <a:tblPr/>
              <a:tblGrid>
                <a:gridCol w="2016782">
                  <a:extLst>
                    <a:ext uri="{9D8B030D-6E8A-4147-A177-3AD203B41FA5}">
                      <a16:colId xmlns:a16="http://schemas.microsoft.com/office/drawing/2014/main" val="1590592165"/>
                    </a:ext>
                  </a:extLst>
                </a:gridCol>
                <a:gridCol w="1674372">
                  <a:extLst>
                    <a:ext uri="{9D8B030D-6E8A-4147-A177-3AD203B41FA5}">
                      <a16:colId xmlns:a16="http://schemas.microsoft.com/office/drawing/2014/main" val="1924833427"/>
                    </a:ext>
                  </a:extLst>
                </a:gridCol>
                <a:gridCol w="1948062">
                  <a:extLst>
                    <a:ext uri="{9D8B030D-6E8A-4147-A177-3AD203B41FA5}">
                      <a16:colId xmlns:a16="http://schemas.microsoft.com/office/drawing/2014/main" val="39821255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КВАЛИТАТИВНИ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r-Latn-RS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A4,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sr-Cyrl-R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sr-Cyrl-R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sr-Latn-RS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B6,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Најмање </a:t>
                      </a:r>
                      <a:r>
                        <a:rPr kumimoji="0" lang="sr-Latn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 збирне листе А и </a:t>
                      </a:r>
                      <a:r>
                        <a:rPr kumimoji="0" lang="sr-Cyrl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</a:t>
                      </a:r>
                      <a:r>
                        <a:rPr kumimoji="0" lang="sr-Latn-R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sr-Cyrl-BA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 од тога најмање један А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9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424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2E39320C47804BAD101153BEDF8D45" ma:contentTypeVersion="18" ma:contentTypeDescription="Create a new document." ma:contentTypeScope="" ma:versionID="4af237ba4a5f2af68bac0ce96214d18f">
  <xsd:schema xmlns:xsd="http://www.w3.org/2001/XMLSchema" xmlns:xs="http://www.w3.org/2001/XMLSchema" xmlns:p="http://schemas.microsoft.com/office/2006/metadata/properties" xmlns:ns3="c55493ce-1ed7-4b89-9e38-f6248f807367" xmlns:ns4="f097b45a-34a7-4605-a65b-08efc0eca588" targetNamespace="http://schemas.microsoft.com/office/2006/metadata/properties" ma:root="true" ma:fieldsID="bb7fe1fb5b35a22f07365e38e10a62f4" ns3:_="" ns4:_="">
    <xsd:import namespace="c55493ce-1ed7-4b89-9e38-f6248f807367"/>
    <xsd:import namespace="f097b45a-34a7-4605-a65b-08efc0eca5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493ce-1ed7-4b89-9e38-f6248f8073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b45a-34a7-4605-a65b-08efc0eca5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097b45a-34a7-4605-a65b-08efc0eca588" xsi:nil="true"/>
    <_activity xmlns="f097b45a-34a7-4605-a65b-08efc0eca588" xsi:nil="true"/>
  </documentManagement>
</p:properties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29E15-9E8D-4247-ABA9-8799BBCA4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493ce-1ed7-4b89-9e38-f6248f807367"/>
    <ds:schemaRef ds:uri="f097b45a-34a7-4605-a65b-08efc0eca5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www.w3.org/XML/1998/namespace"/>
    <ds:schemaRef ds:uri="http://schemas.openxmlformats.org/package/2006/metadata/core-properties"/>
    <ds:schemaRef ds:uri="http://purl.org/dc/elements/1.1/"/>
    <ds:schemaRef ds:uri="c55493ce-1ed7-4b89-9e38-f6248f807367"/>
    <ds:schemaRef ds:uri="http://schemas.microsoft.com/office/2006/documentManagement/types"/>
    <ds:schemaRef ds:uri="http://schemas.microsoft.com/office/infopath/2007/PartnerControls"/>
    <ds:schemaRef ds:uri="f097b45a-34a7-4605-a65b-08efc0eca588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{C16AFF45-C899-4934-878B-CD75F6A48F8C}tf67061901_win32</Template>
  <TotalTime>411</TotalTime>
  <Words>448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Franklin Gothic Book</vt:lpstr>
      <vt:lpstr>Noto Sans CJK SC</vt:lpstr>
      <vt:lpstr>Verdana</vt:lpstr>
      <vt:lpstr>Wingdings 2</vt:lpstr>
      <vt:lpstr>DividendVTI</vt:lpstr>
      <vt:lpstr>Избор у звање</vt:lpstr>
      <vt:lpstr>ИЗБОР У ЗВАЊЕ НАУЧНИ САВЕТНИК</vt:lpstr>
      <vt:lpstr>ИЗБОР У ЗВАЊЕ НАУЧНИ САВЕТНИК</vt:lpstr>
      <vt:lpstr>ИЗБОР У ЗВАЊЕ НАУЧНИ САВЕТНИК</vt:lpstr>
      <vt:lpstr>ИЗБОР У ЗВАЊЕ НАУЧНИ САВЕТНИК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Andreja</dc:creator>
  <cp:lastModifiedBy>Bojana Višić</cp:lastModifiedBy>
  <cp:revision>236</cp:revision>
  <dcterms:created xsi:type="dcterms:W3CDTF">2021-08-05T12:39:25Z</dcterms:created>
  <dcterms:modified xsi:type="dcterms:W3CDTF">2025-11-26T09:51:42Z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0x010100B22E39320C47804BAD101153BEDF8D45</vt:lpwstr>
  </property>
</Properties>
</file>