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tiff" ContentType="image/tiff"/>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92" r:id="rId5"/>
    <p:sldId id="293" r:id="rId6"/>
    <p:sldId id="296" r:id="rId7"/>
    <p:sldId id="300" r:id="rId8"/>
    <p:sldId id="298" r:id="rId9"/>
    <p:sldId id="2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45991"/>
    <a:srgbClr val="5788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p:scale>
          <a:sx n="90" d="100"/>
          <a:sy n="90" d="100"/>
        </p:scale>
        <p:origin x="-355"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64" d="100"/>
          <a:sy n="64" d="100"/>
        </p:scale>
        <p:origin x="3115"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0166B-543F-4592-9FC7-E4F5C18A8448}" type="datetimeFigureOut">
              <a:rPr lang="en-US" smtClean="0"/>
              <a:pPr/>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30BA-94A8-437B-A2BD-91079AAB671E}" type="slidenum">
              <a:rPr lang="en-US" smtClean="0"/>
              <a:pPr/>
              <a:t>‹#›</a:t>
            </a:fld>
            <a:endParaRPr lang="en-US"/>
          </a:p>
        </p:txBody>
      </p:sp>
    </p:spTree>
    <p:extLst>
      <p:ext uri="{BB962C8B-B14F-4D97-AF65-F5344CB8AC3E}">
        <p14:creationId xmlns:p14="http://schemas.microsoft.com/office/powerpoint/2010/main" xmlns="" val="24541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словна страна">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12097" y="3982304"/>
            <a:ext cx="6767806" cy="456727"/>
          </a:xfrm>
        </p:spPr>
        <p:txBody>
          <a:bodyPr anchor="ctr">
            <a:noAutofit/>
          </a:bodyPr>
          <a:lstStyle>
            <a:lvl1pPr marL="0" indent="0" algn="ctr">
              <a:buNone/>
              <a:defRPr sz="2800" b="0" cap="all">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a:t>
            </a:r>
            <a:r>
              <a:rPr lang="sr-Cyrl-RS" dirty="0"/>
              <a:t>Име и презиме</a:t>
            </a:r>
            <a:r>
              <a:rPr lang="en-US" dirty="0"/>
              <a:t>&gt;</a:t>
            </a:r>
          </a:p>
        </p:txBody>
      </p:sp>
      <p:sp>
        <p:nvSpPr>
          <p:cNvPr id="12" name="Subtitle 2">
            <a:extLst>
              <a:ext uri="{FF2B5EF4-FFF2-40B4-BE49-F238E27FC236}">
                <a16:creationId xmlns:a16="http://schemas.microsoft.com/office/drawing/2014/main" xmlns="" id="{30D3A417-A2B0-4B9C-8230-0EDA0A3F72D1}"/>
              </a:ext>
            </a:extLst>
          </p:cNvPr>
          <p:cNvSpPr txBox="1">
            <a:spLocks/>
          </p:cNvSpPr>
          <p:nvPr userDrawn="1"/>
        </p:nvSpPr>
        <p:spPr>
          <a:xfrm>
            <a:off x="0" y="3391436"/>
            <a:ext cx="12191999" cy="609372"/>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rgbClr val="14599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sr-Cyrl-RS" sz="2000" b="0" spc="0" baseline="0" dirty="0">
                <a:solidFill>
                  <a:schemeClr val="tx1">
                    <a:lumMod val="65000"/>
                    <a:lumOff val="35000"/>
                  </a:schemeClr>
                </a:solidFill>
              </a:rPr>
              <a:t>Кандидат</a:t>
            </a:r>
            <a:endParaRPr lang="en-US" sz="2000" b="0" spc="0" baseline="0" dirty="0">
              <a:solidFill>
                <a:schemeClr val="tx1">
                  <a:lumMod val="65000"/>
                  <a:lumOff val="35000"/>
                </a:schemeClr>
              </a:solidFill>
            </a:endParaRPr>
          </a:p>
        </p:txBody>
      </p:sp>
      <p:sp>
        <p:nvSpPr>
          <p:cNvPr id="13" name="Subtitle 2">
            <a:extLst>
              <a:ext uri="{FF2B5EF4-FFF2-40B4-BE49-F238E27FC236}">
                <a16:creationId xmlns:a16="http://schemas.microsoft.com/office/drawing/2014/main" xmlns="" id="{B781F0A4-3C19-46DD-9CAA-6D17458544E5}"/>
              </a:ext>
            </a:extLst>
          </p:cNvPr>
          <p:cNvSpPr txBox="1">
            <a:spLocks/>
          </p:cNvSpPr>
          <p:nvPr userDrawn="1"/>
        </p:nvSpPr>
        <p:spPr>
          <a:xfrm>
            <a:off x="495903" y="4674257"/>
            <a:ext cx="2725410" cy="377484"/>
          </a:xfrm>
          <a:prstGeom prst="rect">
            <a:avLst/>
          </a:prstGeom>
        </p:spPr>
        <p:txBody>
          <a:bodyPr vert="horz" lIns="91440" tIns="45720" rIns="91440" bIns="45720" rtlCol="0" anchor="ctr">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rgbClr val="14599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l"/>
            <a:r>
              <a:rPr lang="sr-Cyrl-RS" sz="1600" b="0" i="0" dirty="0">
                <a:solidFill>
                  <a:schemeClr val="tx1">
                    <a:lumMod val="65000"/>
                    <a:lumOff val="35000"/>
                  </a:schemeClr>
                </a:solidFill>
              </a:rPr>
              <a:t>Комисија</a:t>
            </a:r>
            <a:endParaRPr lang="en-US" sz="1600" b="0" i="0" dirty="0">
              <a:solidFill>
                <a:schemeClr val="tx1">
                  <a:lumMod val="65000"/>
                  <a:lumOff val="35000"/>
                </a:schemeClr>
              </a:solidFill>
            </a:endParaRPr>
          </a:p>
        </p:txBody>
      </p:sp>
      <p:sp>
        <p:nvSpPr>
          <p:cNvPr id="5" name="Text Placeholder 4">
            <a:extLst>
              <a:ext uri="{FF2B5EF4-FFF2-40B4-BE49-F238E27FC236}">
                <a16:creationId xmlns:a16="http://schemas.microsoft.com/office/drawing/2014/main" xmlns="" id="{7BBB2ABA-68BD-431A-9E8B-A565EAD9F111}"/>
              </a:ext>
            </a:extLst>
          </p:cNvPr>
          <p:cNvSpPr>
            <a:spLocks noGrp="1"/>
          </p:cNvSpPr>
          <p:nvPr>
            <p:ph type="body" sz="quarter" idx="13" hasCustomPrompt="1"/>
          </p:nvPr>
        </p:nvSpPr>
        <p:spPr>
          <a:xfrm>
            <a:off x="1872732" y="4669478"/>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1</a:t>
            </a:r>
            <a:r>
              <a:rPr lang="en-US" dirty="0"/>
              <a:t>&gt;</a:t>
            </a:r>
          </a:p>
        </p:txBody>
      </p:sp>
      <p:sp>
        <p:nvSpPr>
          <p:cNvPr id="31" name="Title 1">
            <a:extLst>
              <a:ext uri="{FF2B5EF4-FFF2-40B4-BE49-F238E27FC236}">
                <a16:creationId xmlns:a16="http://schemas.microsoft.com/office/drawing/2014/main" xmlns="" id="{0C1E5C10-F362-4D29-BDB3-8761443257C8}"/>
              </a:ext>
            </a:extLst>
          </p:cNvPr>
          <p:cNvSpPr>
            <a:spLocks noGrp="1"/>
          </p:cNvSpPr>
          <p:nvPr>
            <p:ph type="ctrTitle" hasCustomPrompt="1"/>
          </p:nvPr>
        </p:nvSpPr>
        <p:spPr>
          <a:xfrm>
            <a:off x="1541830" y="2090699"/>
            <a:ext cx="9108340" cy="733960"/>
          </a:xfrm>
          <a:effectLst/>
        </p:spPr>
        <p:txBody>
          <a:bodyPr anchor="ctr">
            <a:normAutofit/>
          </a:bodyPr>
          <a:lstStyle>
            <a:lvl1pPr algn="ctr">
              <a:defRPr sz="3600" b="1">
                <a:solidFill>
                  <a:schemeClr val="tx1">
                    <a:lumMod val="65000"/>
                    <a:lumOff val="35000"/>
                  </a:schemeClr>
                </a:solidFill>
              </a:defRPr>
            </a:lvl1pPr>
          </a:lstStyle>
          <a:p>
            <a:r>
              <a:rPr lang="sr-Cyrl-RS" dirty="0"/>
              <a:t>(</a:t>
            </a:r>
            <a:r>
              <a:rPr lang="sr-Cyrl-RS" dirty="0" err="1"/>
              <a:t>ре</a:t>
            </a:r>
            <a:r>
              <a:rPr lang="sr-Cyrl-RS" dirty="0"/>
              <a:t>)избор у звање</a:t>
            </a:r>
            <a:endParaRPr lang="en-US" dirty="0"/>
          </a:p>
        </p:txBody>
      </p:sp>
      <p:sp>
        <p:nvSpPr>
          <p:cNvPr id="34" name="Text Placeholder 4">
            <a:extLst>
              <a:ext uri="{FF2B5EF4-FFF2-40B4-BE49-F238E27FC236}">
                <a16:creationId xmlns:a16="http://schemas.microsoft.com/office/drawing/2014/main" xmlns="" id="{7A54A6B6-D39C-4CB9-BA10-EC09060EF071}"/>
              </a:ext>
            </a:extLst>
          </p:cNvPr>
          <p:cNvSpPr>
            <a:spLocks noGrp="1"/>
          </p:cNvSpPr>
          <p:nvPr>
            <p:ph type="body" sz="quarter" idx="19" hasCustomPrompt="1"/>
          </p:nvPr>
        </p:nvSpPr>
        <p:spPr>
          <a:xfrm>
            <a:off x="1872731" y="5006355"/>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2</a:t>
            </a:r>
            <a:r>
              <a:rPr lang="en-US" dirty="0"/>
              <a:t>&gt;</a:t>
            </a:r>
          </a:p>
        </p:txBody>
      </p:sp>
      <p:sp>
        <p:nvSpPr>
          <p:cNvPr id="35" name="Text Placeholder 4">
            <a:extLst>
              <a:ext uri="{FF2B5EF4-FFF2-40B4-BE49-F238E27FC236}">
                <a16:creationId xmlns:a16="http://schemas.microsoft.com/office/drawing/2014/main" xmlns="" id="{B0CA8C9E-0788-4641-81C8-E3313093705C}"/>
              </a:ext>
            </a:extLst>
          </p:cNvPr>
          <p:cNvSpPr>
            <a:spLocks noGrp="1"/>
          </p:cNvSpPr>
          <p:nvPr>
            <p:ph type="body" sz="quarter" idx="20" hasCustomPrompt="1"/>
          </p:nvPr>
        </p:nvSpPr>
        <p:spPr>
          <a:xfrm>
            <a:off x="1872731" y="5343232"/>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3</a:t>
            </a:r>
            <a:r>
              <a:rPr lang="en-US" dirty="0"/>
              <a:t>&gt;</a:t>
            </a:r>
          </a:p>
        </p:txBody>
      </p:sp>
      <p:sp>
        <p:nvSpPr>
          <p:cNvPr id="36" name="Text Placeholder 4">
            <a:extLst>
              <a:ext uri="{FF2B5EF4-FFF2-40B4-BE49-F238E27FC236}">
                <a16:creationId xmlns:a16="http://schemas.microsoft.com/office/drawing/2014/main" xmlns="" id="{9D2117CE-4C95-45C7-82B5-845C58233787}"/>
              </a:ext>
            </a:extLst>
          </p:cNvPr>
          <p:cNvSpPr>
            <a:spLocks noGrp="1"/>
          </p:cNvSpPr>
          <p:nvPr>
            <p:ph type="body" sz="quarter" idx="21" hasCustomPrompt="1"/>
          </p:nvPr>
        </p:nvSpPr>
        <p:spPr>
          <a:xfrm>
            <a:off x="1872731" y="5680109"/>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4</a:t>
            </a:r>
            <a:r>
              <a:rPr lang="en-US" dirty="0"/>
              <a:t>&gt;</a:t>
            </a:r>
          </a:p>
        </p:txBody>
      </p:sp>
      <p:sp>
        <p:nvSpPr>
          <p:cNvPr id="37" name="Text Placeholder 4">
            <a:extLst>
              <a:ext uri="{FF2B5EF4-FFF2-40B4-BE49-F238E27FC236}">
                <a16:creationId xmlns:a16="http://schemas.microsoft.com/office/drawing/2014/main" xmlns="" id="{DB7B79B1-75DF-42F4-ADC4-204E01066CF8}"/>
              </a:ext>
            </a:extLst>
          </p:cNvPr>
          <p:cNvSpPr>
            <a:spLocks noGrp="1"/>
          </p:cNvSpPr>
          <p:nvPr>
            <p:ph type="body" sz="quarter" idx="22" hasCustomPrompt="1"/>
          </p:nvPr>
        </p:nvSpPr>
        <p:spPr>
          <a:xfrm>
            <a:off x="1872730" y="6016986"/>
            <a:ext cx="4344571" cy="377902"/>
          </a:xfrm>
        </p:spPr>
        <p:txBody>
          <a:bodyPr>
            <a:normAutofit/>
          </a:bodyPr>
          <a:lstStyle>
            <a:lvl1pPr marL="285750" indent="-285750" algn="l">
              <a:buFont typeface="Century Gothic" panose="020B0502020202020204" pitchFamily="34" charset="0"/>
              <a:buChar char="◦"/>
              <a:defRPr sz="1600" i="0">
                <a:solidFill>
                  <a:schemeClr val="tx1">
                    <a:lumMod val="65000"/>
                    <a:lumOff val="35000"/>
                  </a:schemeClr>
                </a:solidFill>
              </a:defRPr>
            </a:lvl1pPr>
          </a:lstStyle>
          <a:p>
            <a:pPr lvl="0"/>
            <a:r>
              <a:rPr lang="en-US" dirty="0"/>
              <a:t>&lt;</a:t>
            </a:r>
            <a:r>
              <a:rPr lang="sr-Cyrl-RS" dirty="0"/>
              <a:t>Члан 5</a:t>
            </a:r>
            <a:r>
              <a:rPr lang="en-US" dirty="0"/>
              <a:t>&gt;</a:t>
            </a:r>
          </a:p>
        </p:txBody>
      </p:sp>
      <p:pic>
        <p:nvPicPr>
          <p:cNvPr id="29" name="Picture 2">
            <a:extLst>
              <a:ext uri="{FF2B5EF4-FFF2-40B4-BE49-F238E27FC236}">
                <a16:creationId xmlns:a16="http://schemas.microsoft.com/office/drawing/2014/main" xmlns="" id="{936B068D-3093-4176-A2CF-7C06173EC68A}"/>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262784" y="231652"/>
            <a:ext cx="1687508" cy="146185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 name="Text Placeholder 7">
            <a:extLst>
              <a:ext uri="{FF2B5EF4-FFF2-40B4-BE49-F238E27FC236}">
                <a16:creationId xmlns:a16="http://schemas.microsoft.com/office/drawing/2014/main" xmlns="" id="{14486002-0C94-44F3-B2A7-51D61A9091C4}"/>
              </a:ext>
            </a:extLst>
          </p:cNvPr>
          <p:cNvSpPr>
            <a:spLocks noGrp="1"/>
          </p:cNvSpPr>
          <p:nvPr>
            <p:ph type="body" sz="quarter" idx="23" hasCustomPrompt="1"/>
          </p:nvPr>
        </p:nvSpPr>
        <p:spPr>
          <a:xfrm>
            <a:off x="1541463" y="2723428"/>
            <a:ext cx="9109075" cy="719866"/>
          </a:xfrm>
        </p:spPr>
        <p:txBody>
          <a:bodyPr>
            <a:normAutofit/>
          </a:bodyPr>
          <a:lstStyle>
            <a:lvl1pPr marL="0" indent="0" algn="ctr">
              <a:buNone/>
              <a:defRPr sz="3600" b="1" i="0" cap="all" baseline="0">
                <a:solidFill>
                  <a:schemeClr val="tx1">
                    <a:lumMod val="65000"/>
                    <a:lumOff val="35000"/>
                  </a:schemeClr>
                </a:solidFill>
              </a:defRPr>
            </a:lvl1pPr>
          </a:lstStyle>
          <a:p>
            <a:pPr lvl="0"/>
            <a:r>
              <a:rPr lang="en-US" dirty="0"/>
              <a:t>&lt;</a:t>
            </a:r>
            <a:r>
              <a:rPr lang="sr-Cyrl-RS" dirty="0"/>
              <a:t>ЗВАЊЕ</a:t>
            </a:r>
            <a:r>
              <a:rPr lang="en-US" dirty="0"/>
              <a:t>&gt;</a:t>
            </a:r>
          </a:p>
        </p:txBody>
      </p:sp>
    </p:spTree>
    <p:extLst>
      <p:ext uri="{BB962C8B-B14F-4D97-AF65-F5344CB8AC3E}">
        <p14:creationId xmlns:p14="http://schemas.microsoft.com/office/powerpoint/2010/main" xmlns=""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Биографски подац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4" name="TextBox 3">
            <a:extLst>
              <a:ext uri="{FF2B5EF4-FFF2-40B4-BE49-F238E27FC236}">
                <a16:creationId xmlns:a16="http://schemas.microsoft.com/office/drawing/2014/main" xmlns="" id="{E7456E25-33D3-42F7-9AFC-30AFE47DC50B}"/>
              </a:ext>
            </a:extLst>
          </p:cNvPr>
          <p:cNvSpPr txBox="1"/>
          <p:nvPr userDrawn="1"/>
        </p:nvSpPr>
        <p:spPr>
          <a:xfrm>
            <a:off x="581193" y="1019175"/>
            <a:ext cx="1732800"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xmlns=""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 name="Title 1">
            <a:extLst>
              <a:ext uri="{FF2B5EF4-FFF2-40B4-BE49-F238E27FC236}">
                <a16:creationId xmlns:a16="http://schemas.microsoft.com/office/drawing/2014/main" xmlns="" id="{9EDB4143-BC99-479C-B616-B4FF1F970941}"/>
              </a:ext>
            </a:extLst>
          </p:cNvPr>
          <p:cNvSpPr txBox="1">
            <a:spLocks/>
          </p:cNvSpPr>
          <p:nvPr userDrawn="1"/>
        </p:nvSpPr>
        <p:spPr>
          <a:xfrm>
            <a:off x="581192" y="1797184"/>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Биографски подаци</a:t>
            </a:r>
            <a:endParaRPr lang="en-US" sz="2400" b="0" spc="0" baseline="0" dirty="0"/>
          </a:p>
        </p:txBody>
      </p:sp>
      <p:pic>
        <p:nvPicPr>
          <p:cNvPr id="14" name="Picture 2">
            <a:extLst>
              <a:ext uri="{FF2B5EF4-FFF2-40B4-BE49-F238E27FC236}">
                <a16:creationId xmlns:a16="http://schemas.microsoft.com/office/drawing/2014/main" xmlns="" id="{EC59ACD7-1E39-42A4-B40A-49198BF36260}"/>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716308" y="3932765"/>
            <a:ext cx="398857" cy="34552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15" name="Group 14">
            <a:extLst>
              <a:ext uri="{FF2B5EF4-FFF2-40B4-BE49-F238E27FC236}">
                <a16:creationId xmlns:a16="http://schemas.microsoft.com/office/drawing/2014/main" xmlns="" id="{445D82B3-DD54-4D88-BD6C-57C08A646399}"/>
              </a:ext>
            </a:extLst>
          </p:cNvPr>
          <p:cNvGrpSpPr/>
          <p:nvPr userDrawn="1"/>
        </p:nvGrpSpPr>
        <p:grpSpPr>
          <a:xfrm>
            <a:off x="617887" y="3732243"/>
            <a:ext cx="11008065" cy="2442657"/>
            <a:chOff x="403274" y="3732243"/>
            <a:chExt cx="11385449" cy="2442657"/>
          </a:xfrm>
        </p:grpSpPr>
        <p:sp>
          <p:nvSpPr>
            <p:cNvPr id="16" name="Freeform: Shape 15">
              <a:extLst>
                <a:ext uri="{FF2B5EF4-FFF2-40B4-BE49-F238E27FC236}">
                  <a16:creationId xmlns:a16="http://schemas.microsoft.com/office/drawing/2014/main" xmlns="" id="{0A4D9C3D-7299-4A2A-AAB1-A98C907A624E}"/>
                </a:ext>
              </a:extLst>
            </p:cNvPr>
            <p:cNvSpPr/>
            <p:nvPr/>
          </p:nvSpPr>
          <p:spPr>
            <a:xfrm>
              <a:off x="40327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0 w 2371968"/>
                <a:gd name="connsiteY5"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968" h="572142">
                  <a:moveTo>
                    <a:pt x="0" y="0"/>
                  </a:moveTo>
                  <a:lnTo>
                    <a:pt x="2228933" y="0"/>
                  </a:lnTo>
                  <a:lnTo>
                    <a:pt x="2371968" y="286071"/>
                  </a:lnTo>
                  <a:lnTo>
                    <a:pt x="2228933" y="572142"/>
                  </a:lnTo>
                  <a:lnTo>
                    <a:pt x="0" y="572142"/>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88900" tIns="177800" rIns="160418"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7" name="Freeform: Shape 16">
              <a:extLst>
                <a:ext uri="{FF2B5EF4-FFF2-40B4-BE49-F238E27FC236}">
                  <a16:creationId xmlns:a16="http://schemas.microsoft.com/office/drawing/2014/main" xmlns="" id="{574EDEEA-A96A-46DB-8A17-FA8B7CAD58E4}"/>
                </a:ext>
              </a:extLst>
            </p:cNvPr>
            <p:cNvSpPr/>
            <p:nvPr/>
          </p:nvSpPr>
          <p:spPr>
            <a:xfrm>
              <a:off x="403274" y="4000186"/>
              <a:ext cx="2253367"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Основне студије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18" name="Freeform: Shape 17">
              <a:extLst>
                <a:ext uri="{FF2B5EF4-FFF2-40B4-BE49-F238E27FC236}">
                  <a16:creationId xmlns:a16="http://schemas.microsoft.com/office/drawing/2014/main" xmlns="" id="{BD4DB138-DDF5-45B6-8052-1BD1F89E7D2B}"/>
                </a:ext>
              </a:extLst>
            </p:cNvPr>
            <p:cNvSpPr/>
            <p:nvPr/>
          </p:nvSpPr>
          <p:spPr>
            <a:xfrm>
              <a:off x="265664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9" name="Freeform: Shape 18">
              <a:extLst>
                <a:ext uri="{FF2B5EF4-FFF2-40B4-BE49-F238E27FC236}">
                  <a16:creationId xmlns:a16="http://schemas.microsoft.com/office/drawing/2014/main" xmlns="" id="{8C2D274B-CAFA-4C98-B42A-EEB845F5946F}"/>
                </a:ext>
              </a:extLst>
            </p:cNvPr>
            <p:cNvSpPr/>
            <p:nvPr/>
          </p:nvSpPr>
          <p:spPr>
            <a:xfrm>
              <a:off x="2656641" y="4000186"/>
              <a:ext cx="2253366"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Мастер студије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0" name="Freeform: Shape 19">
              <a:extLst>
                <a:ext uri="{FF2B5EF4-FFF2-40B4-BE49-F238E27FC236}">
                  <a16:creationId xmlns:a16="http://schemas.microsoft.com/office/drawing/2014/main" xmlns="" id="{E5EACB50-8955-48E4-9056-D73ED79F18FC}"/>
                </a:ext>
              </a:extLst>
            </p:cNvPr>
            <p:cNvSpPr/>
            <p:nvPr/>
          </p:nvSpPr>
          <p:spPr>
            <a:xfrm>
              <a:off x="491001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1" name="Freeform: Shape 20">
              <a:extLst>
                <a:ext uri="{FF2B5EF4-FFF2-40B4-BE49-F238E27FC236}">
                  <a16:creationId xmlns:a16="http://schemas.microsoft.com/office/drawing/2014/main" xmlns="" id="{4F955079-5934-4853-ACB1-BE6230903756}"/>
                </a:ext>
              </a:extLst>
            </p:cNvPr>
            <p:cNvSpPr/>
            <p:nvPr/>
          </p:nvSpPr>
          <p:spPr>
            <a:xfrm>
              <a:off x="4932824" y="4000186"/>
              <a:ext cx="2230541"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Докторске студије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2" name="Freeform: Shape 21">
              <a:extLst>
                <a:ext uri="{FF2B5EF4-FFF2-40B4-BE49-F238E27FC236}">
                  <a16:creationId xmlns:a16="http://schemas.microsoft.com/office/drawing/2014/main" xmlns="" id="{4A1AE031-ED5F-45D5-9D35-C7090F9DA400}"/>
                </a:ext>
              </a:extLst>
            </p:cNvPr>
            <p:cNvSpPr/>
            <p:nvPr/>
          </p:nvSpPr>
          <p:spPr>
            <a:xfrm>
              <a:off x="716338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3" name="Freeform: Shape 22">
              <a:extLst>
                <a:ext uri="{FF2B5EF4-FFF2-40B4-BE49-F238E27FC236}">
                  <a16:creationId xmlns:a16="http://schemas.microsoft.com/office/drawing/2014/main" xmlns="" id="{4D0A33F6-73BB-4DEC-A625-0FE17443BF61}"/>
                </a:ext>
              </a:extLst>
            </p:cNvPr>
            <p:cNvSpPr/>
            <p:nvPr/>
          </p:nvSpPr>
          <p:spPr>
            <a:xfrm>
              <a:off x="7198207" y="4000186"/>
              <a:ext cx="2236822"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   Запослен у </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4" name="Freeform: Shape 23">
              <a:extLst>
                <a:ext uri="{FF2B5EF4-FFF2-40B4-BE49-F238E27FC236}">
                  <a16:creationId xmlns:a16="http://schemas.microsoft.com/office/drawing/2014/main" xmlns="" id="{9FA89165-C1F0-44B9-A25C-513104A1E9B5}"/>
                </a:ext>
              </a:extLst>
            </p:cNvPr>
            <p:cNvSpPr/>
            <p:nvPr/>
          </p:nvSpPr>
          <p:spPr>
            <a:xfrm>
              <a:off x="9416755" y="5602758"/>
              <a:ext cx="2371968" cy="572142"/>
            </a:xfrm>
            <a:custGeom>
              <a:avLst/>
              <a:gdLst>
                <a:gd name="connsiteX0" fmla="*/ 0 w 2371968"/>
                <a:gd name="connsiteY0" fmla="*/ 0 h 572142"/>
                <a:gd name="connsiteX1" fmla="*/ 2228933 w 2371968"/>
                <a:gd name="connsiteY1" fmla="*/ 0 h 572142"/>
                <a:gd name="connsiteX2" fmla="*/ 2371968 w 2371968"/>
                <a:gd name="connsiteY2" fmla="*/ 286071 h 572142"/>
                <a:gd name="connsiteX3" fmla="*/ 2228933 w 2371968"/>
                <a:gd name="connsiteY3" fmla="*/ 572142 h 572142"/>
                <a:gd name="connsiteX4" fmla="*/ 0 w 2371968"/>
                <a:gd name="connsiteY4" fmla="*/ 572142 h 572142"/>
                <a:gd name="connsiteX5" fmla="*/ 143036 w 2371968"/>
                <a:gd name="connsiteY5" fmla="*/ 286071 h 572142"/>
                <a:gd name="connsiteX6" fmla="*/ 0 w 2371968"/>
                <a:gd name="connsiteY6" fmla="*/ 0 h 5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968" h="572142">
                  <a:moveTo>
                    <a:pt x="0" y="0"/>
                  </a:moveTo>
                  <a:lnTo>
                    <a:pt x="2228933" y="0"/>
                  </a:lnTo>
                  <a:lnTo>
                    <a:pt x="2371968" y="286071"/>
                  </a:lnTo>
                  <a:lnTo>
                    <a:pt x="2228933" y="572142"/>
                  </a:lnTo>
                  <a:lnTo>
                    <a:pt x="0" y="572142"/>
                  </a:lnTo>
                  <a:lnTo>
                    <a:pt x="143036" y="286071"/>
                  </a:lnTo>
                  <a:lnTo>
                    <a:pt x="0" y="0"/>
                  </a:lnTo>
                  <a:close/>
                </a:path>
              </a:pathLst>
            </a:custGeom>
            <a:solidFill>
              <a:srgbClr val="145991"/>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31936" tIns="177800" rIns="231935" bIns="177800"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5" name="Freeform: Shape 24">
              <a:extLst>
                <a:ext uri="{FF2B5EF4-FFF2-40B4-BE49-F238E27FC236}">
                  <a16:creationId xmlns:a16="http://schemas.microsoft.com/office/drawing/2014/main" xmlns="" id="{629879E2-62EA-483C-8535-88D1848EB427}"/>
                </a:ext>
              </a:extLst>
            </p:cNvPr>
            <p:cNvSpPr/>
            <p:nvPr/>
          </p:nvSpPr>
          <p:spPr>
            <a:xfrm>
              <a:off x="9416735" y="4000186"/>
              <a:ext cx="2371968" cy="548985"/>
            </a:xfrm>
            <a:custGeom>
              <a:avLst/>
              <a:gdLst>
                <a:gd name="connsiteX0" fmla="*/ 0 w 1926038"/>
                <a:gd name="connsiteY0" fmla="*/ 0 h 1055856"/>
                <a:gd name="connsiteX1" fmla="*/ 1926038 w 1926038"/>
                <a:gd name="connsiteY1" fmla="*/ 0 h 1055856"/>
                <a:gd name="connsiteX2" fmla="*/ 1926038 w 1926038"/>
                <a:gd name="connsiteY2" fmla="*/ 1055856 h 1055856"/>
                <a:gd name="connsiteX3" fmla="*/ 0 w 1926038"/>
                <a:gd name="connsiteY3" fmla="*/ 1055856 h 1055856"/>
                <a:gd name="connsiteX4" fmla="*/ 0 w 1926038"/>
                <a:gd name="connsiteY4" fmla="*/ 0 h 105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038" h="1055856">
                  <a:moveTo>
                    <a:pt x="0" y="0"/>
                  </a:moveTo>
                  <a:lnTo>
                    <a:pt x="1926038" y="0"/>
                  </a:lnTo>
                  <a:lnTo>
                    <a:pt x="1926038" y="1055856"/>
                  </a:lnTo>
                  <a:lnTo>
                    <a:pt x="0" y="105585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sr-Cyrl-RS" sz="1500" b="1" kern="1200" dirty="0">
                  <a:solidFill>
                    <a:schemeClr val="tx1">
                      <a:lumMod val="65000"/>
                      <a:lumOff val="35000"/>
                    </a:schemeClr>
                  </a:solidFill>
                  <a:latin typeface="Verdana" panose="020B0604030504040204" pitchFamily="34" charset="0"/>
                  <a:ea typeface="Verdana" panose="020B0604030504040204" pitchFamily="34" charset="0"/>
                </a:rPr>
                <a:t>Последњи избор у звање</a:t>
              </a:r>
              <a:endParaRPr lang="en-US" sz="1500" b="1" kern="1200" dirty="0">
                <a:solidFill>
                  <a:schemeClr val="tx1">
                    <a:lumMod val="65000"/>
                    <a:lumOff val="35000"/>
                  </a:schemeClr>
                </a:solidFill>
                <a:latin typeface="Verdana" panose="020B0604030504040204" pitchFamily="34" charset="0"/>
                <a:ea typeface="Verdana" panose="020B0604030504040204" pitchFamily="34" charset="0"/>
              </a:endParaRPr>
            </a:p>
          </p:txBody>
        </p:sp>
        <p:cxnSp>
          <p:nvCxnSpPr>
            <p:cNvPr id="26" name="Straight Connector 25">
              <a:extLst>
                <a:ext uri="{FF2B5EF4-FFF2-40B4-BE49-F238E27FC236}">
                  <a16:creationId xmlns:a16="http://schemas.microsoft.com/office/drawing/2014/main" xmlns="" id="{EC8BE968-32A8-4A69-ABB4-ABCEE31549C3}"/>
                </a:ext>
              </a:extLst>
            </p:cNvPr>
            <p:cNvCxnSpPr>
              <a:cxnSpLocks/>
            </p:cNvCxnSpPr>
            <p:nvPr/>
          </p:nvCxnSpPr>
          <p:spPr>
            <a:xfrm>
              <a:off x="40327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13748CDE-B040-4C17-B9E7-43D1EA5CB673}"/>
                </a:ext>
              </a:extLst>
            </p:cNvPr>
            <p:cNvCxnSpPr>
              <a:cxnSpLocks/>
            </p:cNvCxnSpPr>
            <p:nvPr/>
          </p:nvCxnSpPr>
          <p:spPr>
            <a:xfrm>
              <a:off x="265664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49F2CFAD-0DA4-4F47-961C-A83817CF09F7}"/>
                </a:ext>
              </a:extLst>
            </p:cNvPr>
            <p:cNvCxnSpPr>
              <a:cxnSpLocks/>
            </p:cNvCxnSpPr>
            <p:nvPr/>
          </p:nvCxnSpPr>
          <p:spPr>
            <a:xfrm>
              <a:off x="491001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01BA719-8039-449D-8F54-1BDEB7E28147}"/>
                </a:ext>
              </a:extLst>
            </p:cNvPr>
            <p:cNvCxnSpPr>
              <a:cxnSpLocks/>
            </p:cNvCxnSpPr>
            <p:nvPr/>
          </p:nvCxnSpPr>
          <p:spPr>
            <a:xfrm>
              <a:off x="716338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541093C9-9BF7-4469-85C5-F069F8670DB9}"/>
                </a:ext>
              </a:extLst>
            </p:cNvPr>
            <p:cNvCxnSpPr>
              <a:cxnSpLocks/>
            </p:cNvCxnSpPr>
            <p:nvPr/>
          </p:nvCxnSpPr>
          <p:spPr>
            <a:xfrm>
              <a:off x="9416755" y="3732243"/>
              <a:ext cx="0" cy="1670181"/>
            </a:xfrm>
            <a:prstGeom prst="line">
              <a:avLst/>
            </a:prstGeom>
            <a:ln>
              <a:solidFill>
                <a:srgbClr val="145991"/>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xmlns="" id="{21EEECC2-492D-4864-B8ED-DE606FD2B2F4}"/>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7" name="Picture Placeholder 6">
            <a:extLst>
              <a:ext uri="{FF2B5EF4-FFF2-40B4-BE49-F238E27FC236}">
                <a16:creationId xmlns:a16="http://schemas.microsoft.com/office/drawing/2014/main" xmlns="" id="{48233F79-3E94-42A0-B8FC-93D73C818E4E}"/>
              </a:ext>
            </a:extLst>
          </p:cNvPr>
          <p:cNvSpPr>
            <a:spLocks noGrp="1"/>
          </p:cNvSpPr>
          <p:nvPr>
            <p:ph type="pic" sz="quarter" idx="14"/>
          </p:nvPr>
        </p:nvSpPr>
        <p:spPr>
          <a:xfrm>
            <a:off x="9685338" y="1797050"/>
            <a:ext cx="1716087" cy="1717675"/>
          </a:xfrm>
        </p:spPr>
        <p:txBody>
          <a:bodyPr/>
          <a:lstStyle>
            <a:lvl1pPr marL="0" indent="0" algn="ctr">
              <a:buFontTx/>
              <a:buNone/>
              <a:defRPr>
                <a:solidFill>
                  <a:srgbClr val="145991"/>
                </a:solidFill>
              </a:defRPr>
            </a:lvl1pPr>
          </a:lstStyle>
          <a:p>
            <a:endParaRPr lang="en-US" dirty="0"/>
          </a:p>
        </p:txBody>
      </p:sp>
      <p:sp>
        <p:nvSpPr>
          <p:cNvPr id="31" name="Text Placeholder 30">
            <a:extLst>
              <a:ext uri="{FF2B5EF4-FFF2-40B4-BE49-F238E27FC236}">
                <a16:creationId xmlns:a16="http://schemas.microsoft.com/office/drawing/2014/main" xmlns="" id="{16EC86CE-D28A-4D4B-B1DF-E58FB4163A36}"/>
              </a:ext>
            </a:extLst>
          </p:cNvPr>
          <p:cNvSpPr>
            <a:spLocks noGrp="1"/>
          </p:cNvSpPr>
          <p:nvPr>
            <p:ph type="body" sz="quarter" idx="15" hasCustomPrompt="1"/>
          </p:nvPr>
        </p:nvSpPr>
        <p:spPr>
          <a:xfrm>
            <a:off x="699797" y="44132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институција</a:t>
            </a:r>
            <a:r>
              <a:rPr lang="en-US" dirty="0"/>
              <a:t>&gt;</a:t>
            </a:r>
          </a:p>
        </p:txBody>
      </p:sp>
      <p:sp>
        <p:nvSpPr>
          <p:cNvPr id="32" name="Text Placeholder 30">
            <a:extLst>
              <a:ext uri="{FF2B5EF4-FFF2-40B4-BE49-F238E27FC236}">
                <a16:creationId xmlns:a16="http://schemas.microsoft.com/office/drawing/2014/main" xmlns="" id="{45497E0A-F3A1-4AA2-AB21-583D3E6ABDF6}"/>
              </a:ext>
            </a:extLst>
          </p:cNvPr>
          <p:cNvSpPr>
            <a:spLocks noGrp="1"/>
          </p:cNvSpPr>
          <p:nvPr>
            <p:ph type="body" sz="quarter" idx="16" hasCustomPrompt="1"/>
          </p:nvPr>
        </p:nvSpPr>
        <p:spPr>
          <a:xfrm>
            <a:off x="2871621" y="44132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институција</a:t>
            </a:r>
            <a:r>
              <a:rPr lang="en-US" dirty="0"/>
              <a:t>&gt;</a:t>
            </a:r>
          </a:p>
        </p:txBody>
      </p:sp>
      <p:sp>
        <p:nvSpPr>
          <p:cNvPr id="33" name="Text Placeholder 30">
            <a:extLst>
              <a:ext uri="{FF2B5EF4-FFF2-40B4-BE49-F238E27FC236}">
                <a16:creationId xmlns:a16="http://schemas.microsoft.com/office/drawing/2014/main" xmlns="" id="{314AF5B9-30C6-4D53-ACAB-ED56A9F808AD}"/>
              </a:ext>
            </a:extLst>
          </p:cNvPr>
          <p:cNvSpPr>
            <a:spLocks noGrp="1"/>
          </p:cNvSpPr>
          <p:nvPr>
            <p:ph type="body" sz="quarter" idx="17" hasCustomPrompt="1"/>
          </p:nvPr>
        </p:nvSpPr>
        <p:spPr>
          <a:xfrm>
            <a:off x="5057030" y="44132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институција</a:t>
            </a:r>
            <a:r>
              <a:rPr lang="en-US" dirty="0"/>
              <a:t>&gt;</a:t>
            </a:r>
          </a:p>
        </p:txBody>
      </p:sp>
      <p:sp>
        <p:nvSpPr>
          <p:cNvPr id="34" name="Text Placeholder 30">
            <a:extLst>
              <a:ext uri="{FF2B5EF4-FFF2-40B4-BE49-F238E27FC236}">
                <a16:creationId xmlns:a16="http://schemas.microsoft.com/office/drawing/2014/main" xmlns="" id="{64C50462-1722-4864-BED5-C99824A5E570}"/>
              </a:ext>
            </a:extLst>
          </p:cNvPr>
          <p:cNvSpPr>
            <a:spLocks noGrp="1"/>
          </p:cNvSpPr>
          <p:nvPr>
            <p:ph type="body" sz="quarter" idx="18" hasCustomPrompt="1"/>
          </p:nvPr>
        </p:nvSpPr>
        <p:spPr>
          <a:xfrm>
            <a:off x="7235689" y="4408750"/>
            <a:ext cx="2021844" cy="989174"/>
          </a:xfrm>
        </p:spPr>
        <p:txBody>
          <a:bodyPr anchor="t">
            <a:normAutofit/>
          </a:bodyPr>
          <a:lstStyle>
            <a:lvl1pPr marL="0" indent="0" algn="ctr">
              <a:buFontTx/>
              <a:buNone/>
              <a:defRPr sz="1400">
                <a:solidFill>
                  <a:srgbClr val="145991"/>
                </a:solidFill>
              </a:defRPr>
            </a:lvl1pPr>
          </a:lstStyle>
          <a:p>
            <a:pPr lvl="0"/>
            <a:r>
              <a:rPr lang="en-US" dirty="0"/>
              <a:t>&lt;</a:t>
            </a:r>
            <a:r>
              <a:rPr lang="sr-Cyrl-RS" dirty="0"/>
              <a:t>лабораторија</a:t>
            </a:r>
            <a:r>
              <a:rPr lang="en-US" dirty="0"/>
              <a:t>&gt;</a:t>
            </a:r>
          </a:p>
        </p:txBody>
      </p:sp>
      <p:sp>
        <p:nvSpPr>
          <p:cNvPr id="36" name="Text Placeholder 35">
            <a:extLst>
              <a:ext uri="{FF2B5EF4-FFF2-40B4-BE49-F238E27FC236}">
                <a16:creationId xmlns:a16="http://schemas.microsoft.com/office/drawing/2014/main" xmlns="" id="{6F100EC3-AA6C-497D-8A24-804602394597}"/>
              </a:ext>
            </a:extLst>
          </p:cNvPr>
          <p:cNvSpPr>
            <a:spLocks noGrp="1"/>
          </p:cNvSpPr>
          <p:nvPr>
            <p:ph type="body" sz="quarter" idx="19" hasCustomPrompt="1"/>
          </p:nvPr>
        </p:nvSpPr>
        <p:spPr>
          <a:xfrm>
            <a:off x="617538" y="5602288"/>
            <a:ext cx="2179637" cy="573087"/>
          </a:xfrm>
        </p:spPr>
        <p:txBody>
          <a:bodyPr>
            <a:normAutofit/>
          </a:bodyPr>
          <a:lstStyle>
            <a:lvl1pPr marL="0" indent="0" algn="ctr">
              <a:buFontTx/>
              <a:buNone/>
              <a:defRPr sz="1800">
                <a:solidFill>
                  <a:schemeClr val="bg1"/>
                </a:solidFill>
              </a:defRPr>
            </a:lvl1pPr>
          </a:lstStyle>
          <a:p>
            <a:pPr lvl="0"/>
            <a:r>
              <a:rPr lang="sr-Cyrl-RS" dirty="0"/>
              <a:t>20ХХ-20ХХ</a:t>
            </a:r>
            <a:endParaRPr lang="en-US" dirty="0"/>
          </a:p>
        </p:txBody>
      </p:sp>
      <p:sp>
        <p:nvSpPr>
          <p:cNvPr id="38" name="Text Placeholder 35">
            <a:extLst>
              <a:ext uri="{FF2B5EF4-FFF2-40B4-BE49-F238E27FC236}">
                <a16:creationId xmlns:a16="http://schemas.microsoft.com/office/drawing/2014/main" xmlns="" id="{633FD0D7-52F9-4458-9684-626FB9D9377B}"/>
              </a:ext>
            </a:extLst>
          </p:cNvPr>
          <p:cNvSpPr>
            <a:spLocks noGrp="1"/>
          </p:cNvSpPr>
          <p:nvPr>
            <p:ph type="body" sz="quarter" idx="20" hasCustomPrompt="1"/>
          </p:nvPr>
        </p:nvSpPr>
        <p:spPr>
          <a:xfrm>
            <a:off x="2792724" y="5600408"/>
            <a:ext cx="2179637" cy="573087"/>
          </a:xfrm>
        </p:spPr>
        <p:txBody>
          <a:bodyPr>
            <a:normAutofit/>
          </a:bodyPr>
          <a:lstStyle>
            <a:lvl1pPr marL="0" indent="0" algn="ctr">
              <a:buFontTx/>
              <a:buNone/>
              <a:defRPr sz="1800">
                <a:solidFill>
                  <a:schemeClr val="bg1"/>
                </a:solidFill>
              </a:defRPr>
            </a:lvl1pPr>
          </a:lstStyle>
          <a:p>
            <a:pPr lvl="0"/>
            <a:r>
              <a:rPr lang="sr-Cyrl-RS" dirty="0"/>
              <a:t>20ХХ-20ХХ</a:t>
            </a:r>
            <a:endParaRPr lang="en-US" dirty="0"/>
          </a:p>
        </p:txBody>
      </p:sp>
      <p:sp>
        <p:nvSpPr>
          <p:cNvPr id="39" name="Text Placeholder 35">
            <a:extLst>
              <a:ext uri="{FF2B5EF4-FFF2-40B4-BE49-F238E27FC236}">
                <a16:creationId xmlns:a16="http://schemas.microsoft.com/office/drawing/2014/main" xmlns="" id="{E5C87C97-5E95-49E9-99F4-B0ECA56AA945}"/>
              </a:ext>
            </a:extLst>
          </p:cNvPr>
          <p:cNvSpPr>
            <a:spLocks noGrp="1"/>
          </p:cNvSpPr>
          <p:nvPr>
            <p:ph type="body" sz="quarter" idx="21" hasCustomPrompt="1"/>
          </p:nvPr>
        </p:nvSpPr>
        <p:spPr>
          <a:xfrm>
            <a:off x="4967560" y="5600408"/>
            <a:ext cx="2179637" cy="573087"/>
          </a:xfrm>
        </p:spPr>
        <p:txBody>
          <a:bodyPr>
            <a:normAutofit/>
          </a:bodyPr>
          <a:lstStyle>
            <a:lvl1pPr marL="0" indent="0" algn="ctr">
              <a:buFontTx/>
              <a:buNone/>
              <a:defRPr sz="1800">
                <a:solidFill>
                  <a:schemeClr val="bg1"/>
                </a:solidFill>
              </a:defRPr>
            </a:lvl1pPr>
          </a:lstStyle>
          <a:p>
            <a:pPr lvl="0"/>
            <a:r>
              <a:rPr lang="sr-Cyrl-RS" dirty="0"/>
              <a:t>20ХХ-20ХХ</a:t>
            </a:r>
            <a:endParaRPr lang="en-US" dirty="0"/>
          </a:p>
        </p:txBody>
      </p:sp>
      <p:sp>
        <p:nvSpPr>
          <p:cNvPr id="40" name="Text Placeholder 35">
            <a:extLst>
              <a:ext uri="{FF2B5EF4-FFF2-40B4-BE49-F238E27FC236}">
                <a16:creationId xmlns:a16="http://schemas.microsoft.com/office/drawing/2014/main" xmlns="" id="{3B9949A4-3035-4555-B9DC-814CF9160A91}"/>
              </a:ext>
            </a:extLst>
          </p:cNvPr>
          <p:cNvSpPr>
            <a:spLocks noGrp="1"/>
          </p:cNvSpPr>
          <p:nvPr>
            <p:ph type="body" sz="quarter" idx="22" hasCustomPrompt="1"/>
          </p:nvPr>
        </p:nvSpPr>
        <p:spPr>
          <a:xfrm>
            <a:off x="7137945" y="5602288"/>
            <a:ext cx="2179637" cy="573087"/>
          </a:xfrm>
        </p:spPr>
        <p:txBody>
          <a:bodyPr>
            <a:normAutofit/>
          </a:bodyPr>
          <a:lstStyle>
            <a:lvl1pPr marL="0" indent="0" algn="ctr">
              <a:buFontTx/>
              <a:buNone/>
              <a:defRPr sz="1800">
                <a:solidFill>
                  <a:schemeClr val="bg1"/>
                </a:solidFill>
              </a:defRPr>
            </a:lvl1pPr>
          </a:lstStyle>
          <a:p>
            <a:pPr lvl="0"/>
            <a:r>
              <a:rPr lang="sr-Cyrl-RS" dirty="0"/>
              <a:t>20ХХ</a:t>
            </a:r>
            <a:endParaRPr lang="en-US" dirty="0"/>
          </a:p>
        </p:txBody>
      </p:sp>
      <p:sp>
        <p:nvSpPr>
          <p:cNvPr id="41" name="Text Placeholder 35">
            <a:extLst>
              <a:ext uri="{FF2B5EF4-FFF2-40B4-BE49-F238E27FC236}">
                <a16:creationId xmlns:a16="http://schemas.microsoft.com/office/drawing/2014/main" xmlns="" id="{EE41092A-6A8C-44D0-B0FC-7FA186476123}"/>
              </a:ext>
            </a:extLst>
          </p:cNvPr>
          <p:cNvSpPr>
            <a:spLocks noGrp="1"/>
          </p:cNvSpPr>
          <p:nvPr>
            <p:ph type="body" sz="quarter" idx="23" hasCustomPrompt="1"/>
          </p:nvPr>
        </p:nvSpPr>
        <p:spPr>
          <a:xfrm>
            <a:off x="9314975" y="5602288"/>
            <a:ext cx="2179637" cy="573087"/>
          </a:xfrm>
        </p:spPr>
        <p:txBody>
          <a:bodyPr>
            <a:normAutofit/>
          </a:bodyPr>
          <a:lstStyle>
            <a:lvl1pPr marL="0" indent="0" algn="ctr">
              <a:buFontTx/>
              <a:buNone/>
              <a:defRPr sz="1800">
                <a:solidFill>
                  <a:schemeClr val="bg1"/>
                </a:solidFill>
              </a:defRPr>
            </a:lvl1pPr>
          </a:lstStyle>
          <a:p>
            <a:pPr lvl="0"/>
            <a:r>
              <a:rPr lang="sr-Cyrl-RS" dirty="0"/>
              <a:t>20ХХ</a:t>
            </a:r>
            <a:endParaRPr lang="en-US" dirty="0"/>
          </a:p>
        </p:txBody>
      </p:sp>
      <p:sp>
        <p:nvSpPr>
          <p:cNvPr id="42" name="TextBox 41">
            <a:extLst>
              <a:ext uri="{FF2B5EF4-FFF2-40B4-BE49-F238E27FC236}">
                <a16:creationId xmlns:a16="http://schemas.microsoft.com/office/drawing/2014/main" xmlns="" id="{4D1C90B7-A24F-4DFB-8D74-8D2EBF0E9162}"/>
              </a:ext>
            </a:extLst>
          </p:cNvPr>
          <p:cNvSpPr txBox="1"/>
          <p:nvPr userDrawn="1"/>
        </p:nvSpPr>
        <p:spPr>
          <a:xfrm>
            <a:off x="551789" y="2734590"/>
            <a:ext cx="3143133" cy="369332"/>
          </a:xfrm>
          <a:prstGeom prst="rect">
            <a:avLst/>
          </a:prstGeom>
          <a:noFill/>
        </p:spPr>
        <p:txBody>
          <a:bodyPr wrap="square" rtlCol="0">
            <a:spAutoFit/>
          </a:bodyPr>
          <a:lstStyle/>
          <a:p>
            <a:r>
              <a:rPr lang="sr-Cyrl-RS" dirty="0">
                <a:solidFill>
                  <a:schemeClr val="tx1">
                    <a:lumMod val="65000"/>
                    <a:lumOff val="35000"/>
                  </a:schemeClr>
                </a:solidFill>
                <a:latin typeface="Verdana" panose="020B0604030504040204" pitchFamily="34" charset="0"/>
                <a:ea typeface="Verdana" panose="020B0604030504040204" pitchFamily="34" charset="0"/>
              </a:rPr>
              <a:t>Место и година рођења </a:t>
            </a:r>
            <a:endParaRPr lang="en-US"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44" name="Text Placeholder 43">
            <a:extLst>
              <a:ext uri="{FF2B5EF4-FFF2-40B4-BE49-F238E27FC236}">
                <a16:creationId xmlns:a16="http://schemas.microsoft.com/office/drawing/2014/main" xmlns="" id="{277E8C1F-BAAE-4387-AF75-65FE1CF31C42}"/>
              </a:ext>
            </a:extLst>
          </p:cNvPr>
          <p:cNvSpPr>
            <a:spLocks noGrp="1"/>
          </p:cNvSpPr>
          <p:nvPr>
            <p:ph type="body" sz="quarter" idx="24" hasCustomPrompt="1"/>
          </p:nvPr>
        </p:nvSpPr>
        <p:spPr>
          <a:xfrm>
            <a:off x="3695700" y="2735263"/>
            <a:ext cx="4801378" cy="366712"/>
          </a:xfrm>
        </p:spPr>
        <p:txBody>
          <a:bodyPr/>
          <a:lstStyle>
            <a:lvl1pPr marL="0" indent="0">
              <a:buFontTx/>
              <a:buNone/>
              <a:defRPr>
                <a:solidFill>
                  <a:srgbClr val="145991"/>
                </a:solidFill>
              </a:defRPr>
            </a:lvl1pPr>
          </a:lstStyle>
          <a:p>
            <a:pPr lvl="0"/>
            <a:r>
              <a:rPr lang="en-US" dirty="0"/>
              <a:t>&lt;</a:t>
            </a:r>
            <a:r>
              <a:rPr lang="sr-Cyrl-RS" dirty="0"/>
              <a:t>место</a:t>
            </a:r>
            <a:r>
              <a:rPr lang="en-US" dirty="0"/>
              <a:t>&gt;</a:t>
            </a:r>
            <a:r>
              <a:rPr lang="sr-Cyrl-RS" dirty="0"/>
              <a:t>, </a:t>
            </a:r>
            <a:r>
              <a:rPr lang="en-US" dirty="0"/>
              <a:t>&lt;</a:t>
            </a:r>
            <a:r>
              <a:rPr lang="sr-Cyrl-RS" dirty="0"/>
              <a:t>година</a:t>
            </a:r>
            <a:r>
              <a:rPr lang="en-US" dirty="0"/>
              <a:t>&gt;</a:t>
            </a:r>
          </a:p>
        </p:txBody>
      </p:sp>
    </p:spTree>
    <p:extLst>
      <p:ext uri="{BB962C8B-B14F-4D97-AF65-F5344CB8AC3E}">
        <p14:creationId xmlns:p14="http://schemas.microsoft.com/office/powerpoint/2010/main" xmlns=""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јистакнутије научно достигнућ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3" name="Content Placeholder 2"/>
          <p:cNvSpPr>
            <a:spLocks noGrp="1"/>
          </p:cNvSpPr>
          <p:nvPr>
            <p:ph idx="1" hasCustomPrompt="1"/>
          </p:nvPr>
        </p:nvSpPr>
        <p:spPr>
          <a:xfrm>
            <a:off x="581192" y="2340864"/>
            <a:ext cx="11029615" cy="3634486"/>
          </a:xfrm>
        </p:spPr>
        <p:txBody>
          <a:bodyPr anchor="t"/>
          <a:lstStyle>
            <a:lvl1pPr marL="306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ru-RU" dirty="0"/>
              <a:t>Изабрати и укратко описати једно достигнуће које је кандидат остварио у периоду након претходног избора у звање. Дати кратак опис и прокоментарисати његов значај у односу на област истраживања. Представити на максимално два слајда уз коришћење слика/дијаграма, уколико је то могуће.</a:t>
            </a: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4" name="TextBox 3">
            <a:extLst>
              <a:ext uri="{FF2B5EF4-FFF2-40B4-BE49-F238E27FC236}">
                <a16:creationId xmlns:a16="http://schemas.microsoft.com/office/drawing/2014/main" xmlns=""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xmlns=""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 name="Title 1">
            <a:extLst>
              <a:ext uri="{FF2B5EF4-FFF2-40B4-BE49-F238E27FC236}">
                <a16:creationId xmlns:a16="http://schemas.microsoft.com/office/drawing/2014/main" xmlns="" id="{9EDB4143-BC99-479C-B616-B4FF1F970941}"/>
              </a:ext>
            </a:extLst>
          </p:cNvPr>
          <p:cNvSpPr txBox="1">
            <a:spLocks/>
          </p:cNvSpPr>
          <p:nvPr userDrawn="1"/>
        </p:nvSpPr>
        <p:spPr>
          <a:xfrm>
            <a:off x="581192" y="1797184"/>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Најистакнутије научно достигнуће</a:t>
            </a:r>
            <a:endParaRPr lang="en-US" sz="2400" b="0" spc="0" baseline="0" dirty="0"/>
          </a:p>
        </p:txBody>
      </p:sp>
      <p:sp>
        <p:nvSpPr>
          <p:cNvPr id="12" name="Text Placeholder 4">
            <a:extLst>
              <a:ext uri="{FF2B5EF4-FFF2-40B4-BE49-F238E27FC236}">
                <a16:creationId xmlns:a16="http://schemas.microsoft.com/office/drawing/2014/main" xmlns=""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Tree>
    <p:extLst>
      <p:ext uri="{BB962C8B-B14F-4D97-AF65-F5344CB8AC3E}">
        <p14:creationId xmlns:p14="http://schemas.microsoft.com/office/powerpoint/2010/main" xmlns="" val="37651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Квантитативни резултат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4" name="TextBox 3">
            <a:extLst>
              <a:ext uri="{FF2B5EF4-FFF2-40B4-BE49-F238E27FC236}">
                <a16:creationId xmlns:a16="http://schemas.microsoft.com/office/drawing/2014/main" xmlns=""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xmlns=""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xmlns=""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9" name="Title 1">
            <a:extLst>
              <a:ext uri="{FF2B5EF4-FFF2-40B4-BE49-F238E27FC236}">
                <a16:creationId xmlns:a16="http://schemas.microsoft.com/office/drawing/2014/main" xmlns="" id="{DC15A62A-52D3-434B-9B51-58FCC31043E8}"/>
              </a:ext>
            </a:extLst>
          </p:cNvPr>
          <p:cNvSpPr txBox="1">
            <a:spLocks/>
          </p:cNvSpPr>
          <p:nvPr userDrawn="1"/>
        </p:nvSpPr>
        <p:spPr>
          <a:xfrm>
            <a:off x="581192" y="1797184"/>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Квантитативни резултати кандидата</a:t>
            </a:r>
            <a:endParaRPr lang="en-US" sz="2400" b="0" spc="0" baseline="0" dirty="0"/>
          </a:p>
        </p:txBody>
      </p:sp>
    </p:spTree>
    <p:extLst>
      <p:ext uri="{BB962C8B-B14F-4D97-AF65-F5344CB8AC3E}">
        <p14:creationId xmlns:p14="http://schemas.microsoft.com/office/powerpoint/2010/main" xmlns="" val="326791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уковођења пројектим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4" name="TextBox 3">
            <a:extLst>
              <a:ext uri="{FF2B5EF4-FFF2-40B4-BE49-F238E27FC236}">
                <a16:creationId xmlns:a16="http://schemas.microsoft.com/office/drawing/2014/main" xmlns=""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xmlns=""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xmlns=""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8" name="Title 1">
            <a:extLst>
              <a:ext uri="{FF2B5EF4-FFF2-40B4-BE49-F238E27FC236}">
                <a16:creationId xmlns:a16="http://schemas.microsoft.com/office/drawing/2014/main" xmlns="" id="{9EDB4143-BC99-479C-B616-B4FF1F970941}"/>
              </a:ext>
            </a:extLst>
          </p:cNvPr>
          <p:cNvSpPr txBox="1">
            <a:spLocks/>
          </p:cNvSpPr>
          <p:nvPr userDrawn="1"/>
        </p:nvSpPr>
        <p:spPr>
          <a:xfrm>
            <a:off x="581192" y="1542057"/>
            <a:ext cx="11029616" cy="461665"/>
          </a:xfrm>
          <a:prstGeom prst="rect">
            <a:avLst/>
          </a:prstGeom>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Руковођење пројектима, </a:t>
            </a:r>
            <a:r>
              <a:rPr lang="sr-Cyrl-RS" sz="2400" b="0" spc="0" baseline="0" dirty="0" smtClean="0">
                <a:solidFill>
                  <a:schemeClr val="tx1">
                    <a:lumMod val="65000"/>
                    <a:lumOff val="35000"/>
                  </a:schemeClr>
                </a:solidFill>
                <a:latin typeface="Verdana" panose="020B0604030504040204" pitchFamily="34" charset="0"/>
                <a:ea typeface="Verdana" panose="020B0604030504040204" pitchFamily="34" charset="0"/>
              </a:rPr>
              <a:t>поТпројекти</a:t>
            </a:r>
            <a:r>
              <a:rPr lang="en-US" sz="2400" b="0" spc="0" baseline="0" dirty="0" smtClean="0">
                <a:solidFill>
                  <a:schemeClr val="tx1">
                    <a:lumMod val="65000"/>
                    <a:lumOff val="35000"/>
                  </a:schemeClr>
                </a:solidFill>
                <a:latin typeface="Verdana" panose="020B0604030504040204" pitchFamily="34" charset="0"/>
                <a:ea typeface="Verdana" panose="020B0604030504040204" pitchFamily="34" charset="0"/>
              </a:rPr>
              <a:t>Ma</a:t>
            </a:r>
            <a:r>
              <a:rPr lang="sr-Cyrl-RS" sz="2400" b="0" spc="0" baseline="0" dirty="0" smtClean="0">
                <a:solidFill>
                  <a:schemeClr val="tx1">
                    <a:lumMod val="65000"/>
                    <a:lumOff val="35000"/>
                  </a:schemeClr>
                </a:solidFill>
                <a:latin typeface="Verdana" panose="020B0604030504040204" pitchFamily="34" charset="0"/>
                <a:ea typeface="Verdana" panose="020B0604030504040204" pitchFamily="34" charset="0"/>
              </a:rPr>
              <a:t> </a:t>
            </a:r>
            <a:r>
              <a:rPr lang="sr-Cyrl-RS" sz="2400" b="0" spc="0" baseline="0" dirty="0">
                <a:solidFill>
                  <a:schemeClr val="tx1">
                    <a:lumMod val="65000"/>
                    <a:lumOff val="35000"/>
                  </a:schemeClr>
                </a:solidFill>
                <a:latin typeface="Verdana" panose="020B0604030504040204" pitchFamily="34" charset="0"/>
                <a:ea typeface="Verdana" panose="020B0604030504040204" pitchFamily="34" charset="0"/>
              </a:rPr>
              <a:t>и </a:t>
            </a:r>
            <a:r>
              <a:rPr lang="sr-Cyrl-RS" sz="2400" b="0" spc="0" baseline="0" dirty="0" smtClean="0">
                <a:solidFill>
                  <a:schemeClr val="tx1">
                    <a:lumMod val="65000"/>
                    <a:lumOff val="35000"/>
                  </a:schemeClr>
                </a:solidFill>
                <a:latin typeface="Verdana" panose="020B0604030504040204" pitchFamily="34" charset="0"/>
                <a:ea typeface="Verdana" panose="020B0604030504040204" pitchFamily="34" charset="0"/>
              </a:rPr>
              <a:t>пројектни</a:t>
            </a:r>
            <a:r>
              <a:rPr lang="en-US" sz="2400" b="0" spc="0" baseline="0" dirty="0" smtClean="0">
                <a:solidFill>
                  <a:schemeClr val="tx1">
                    <a:lumMod val="65000"/>
                    <a:lumOff val="35000"/>
                  </a:schemeClr>
                </a:solidFill>
                <a:latin typeface="Verdana" panose="020B0604030504040204" pitchFamily="34" charset="0"/>
                <a:ea typeface="Verdana" panose="020B0604030504040204" pitchFamily="34" charset="0"/>
              </a:rPr>
              <a:t>m</a:t>
            </a:r>
            <a:r>
              <a:rPr lang="sr-Cyrl-RS" sz="2400" b="0" spc="0" baseline="0" dirty="0" smtClean="0">
                <a:solidFill>
                  <a:schemeClr val="tx1">
                    <a:lumMod val="65000"/>
                    <a:lumOff val="35000"/>
                  </a:schemeClr>
                </a:solidFill>
                <a:latin typeface="Verdana" panose="020B0604030504040204" pitchFamily="34" charset="0"/>
                <a:ea typeface="Verdana" panose="020B0604030504040204" pitchFamily="34" charset="0"/>
              </a:rPr>
              <a:t> задаци</a:t>
            </a:r>
            <a:r>
              <a:rPr lang="en-US" sz="2400" b="0" spc="0" baseline="0" dirty="0" smtClean="0">
                <a:solidFill>
                  <a:schemeClr val="tx1">
                    <a:lumMod val="65000"/>
                    <a:lumOff val="35000"/>
                  </a:schemeClr>
                </a:solidFill>
                <a:latin typeface="Verdana" panose="020B0604030504040204" pitchFamily="34" charset="0"/>
                <a:ea typeface="Verdana" panose="020B0604030504040204" pitchFamily="34" charset="0"/>
              </a:rPr>
              <a:t>M</a:t>
            </a:r>
            <a:endParaRPr lang="en-US" sz="2400" b="0" spc="0" baseline="0" dirty="0"/>
          </a:p>
        </p:txBody>
      </p:sp>
      <p:sp>
        <p:nvSpPr>
          <p:cNvPr id="9" name="Content Placeholder 2"/>
          <p:cNvSpPr>
            <a:spLocks noGrp="1"/>
          </p:cNvSpPr>
          <p:nvPr>
            <p:ph idx="1" hasCustomPrompt="1"/>
          </p:nvPr>
        </p:nvSpPr>
        <p:spPr>
          <a:xfrm>
            <a:off x="581192" y="2302983"/>
            <a:ext cx="11029616" cy="996029"/>
          </a:xfrm>
        </p:spPr>
        <p:txBody>
          <a:bodyPr anchor="t">
            <a:noAutofit/>
          </a:bodyPr>
          <a:lstStyle>
            <a:lvl1pPr marL="171450" marR="0" indent="-171450" algn="l" defTabSz="457200" rtl="0" eaLnBrk="1" fontAlgn="auto" latinLnBrk="0" hangingPunct="1">
              <a:lnSpc>
                <a:spcPct val="110000"/>
              </a:lnSpc>
              <a:spcBef>
                <a:spcPct val="20000"/>
              </a:spcBef>
              <a:spcAft>
                <a:spcPts val="600"/>
              </a:spcAft>
              <a:buClr>
                <a:srgbClr val="145991"/>
              </a:buClr>
              <a:buSzPct val="100000"/>
              <a:buFont typeface="Century Gothic" panose="020B0502020202020204" pitchFamily="34" charset="0"/>
              <a:buChar char="◦"/>
              <a:tabLst/>
              <a:defRPr sz="1800" baseline="0">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sr-Cyrl-RS" dirty="0"/>
              <a:t>Навести до </a:t>
            </a:r>
            <a:r>
              <a:rPr lang="sr-Cyrl-RS" dirty="0" smtClean="0"/>
              <a:t>два, </a:t>
            </a:r>
            <a:r>
              <a:rPr lang="sr-Cyrl-RS" dirty="0"/>
              <a:t>по мишљењу Комисије, </a:t>
            </a:r>
            <a:r>
              <a:rPr lang="sr-Cyrl-RS" dirty="0" smtClean="0"/>
              <a:t>најистакнутија </a:t>
            </a:r>
            <a:r>
              <a:rPr lang="sr-Cyrl-RS" dirty="0"/>
              <a:t>пројекта, потпројекта или </a:t>
            </a:r>
            <a:r>
              <a:rPr lang="sr-Cyrl-RS" dirty="0" smtClean="0"/>
              <a:t>пројектна задатка </a:t>
            </a:r>
            <a:r>
              <a:rPr lang="sr-Cyrl-RS" dirty="0"/>
              <a:t>којима је кандидат руководио или руководи.</a:t>
            </a:r>
            <a:endParaRPr lang="en-US" dirty="0"/>
          </a:p>
        </p:txBody>
      </p:sp>
      <p:sp>
        <p:nvSpPr>
          <p:cNvPr id="13" name="Text Placeholder 4">
            <a:extLst>
              <a:ext uri="{FF2B5EF4-FFF2-40B4-BE49-F238E27FC236}">
                <a16:creationId xmlns:a16="http://schemas.microsoft.com/office/drawing/2014/main" xmlns="" id="{7BBB2ABA-68BD-431A-9E8B-A565EAD9F111}"/>
              </a:ext>
            </a:extLst>
          </p:cNvPr>
          <p:cNvSpPr>
            <a:spLocks noGrp="1"/>
          </p:cNvSpPr>
          <p:nvPr>
            <p:ph type="body" sz="quarter" idx="15" hasCustomPrompt="1"/>
          </p:nvPr>
        </p:nvSpPr>
        <p:spPr>
          <a:xfrm>
            <a:off x="132385" y="6423914"/>
            <a:ext cx="10517785" cy="377902"/>
          </a:xfrm>
        </p:spPr>
        <p:txBody>
          <a:bodyPr>
            <a:normAutofit/>
          </a:bodyPr>
          <a:lstStyle>
            <a:lvl1pPr marL="0" indent="0" algn="l">
              <a:buFont typeface="Century Gothic" panose="020B0502020202020204" pitchFamily="34" charset="0"/>
              <a:buNone/>
              <a:defRPr sz="1100" b="1" i="0" baseline="0">
                <a:solidFill>
                  <a:schemeClr val="tx1">
                    <a:lumMod val="65000"/>
                    <a:lumOff val="35000"/>
                  </a:schemeClr>
                </a:solidFill>
              </a:defRPr>
            </a:lvl1pPr>
          </a:lstStyle>
          <a:p>
            <a:pPr lvl="0"/>
            <a:r>
              <a:rPr lang="sr-Cyrl-RS" dirty="0"/>
              <a:t>НАПОМЕНА: СЛАЈД ЈЕ ПОТРЕБНО ПРИКАЗАТИ САМО КОД ИЗБОРА У ЗВАЊЕ ВИШИ НАУЧНИ САРАДНИК ИЛИ НАУЧНИ САВЕТНИК</a:t>
            </a:r>
            <a:endParaRPr lang="en-US" dirty="0"/>
          </a:p>
        </p:txBody>
      </p:sp>
    </p:spTree>
    <p:extLst>
      <p:ext uri="{BB962C8B-B14F-4D97-AF65-F5344CB8AC3E}">
        <p14:creationId xmlns:p14="http://schemas.microsoft.com/office/powerpoint/2010/main" xmlns="" val="318605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уковођења пројектима и дисертацијам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4" name="TextBox 3">
            <a:extLst>
              <a:ext uri="{FF2B5EF4-FFF2-40B4-BE49-F238E27FC236}">
                <a16:creationId xmlns:a16="http://schemas.microsoft.com/office/drawing/2014/main" xmlns=""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xmlns=""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xmlns=""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8" name="Title 1">
            <a:extLst>
              <a:ext uri="{FF2B5EF4-FFF2-40B4-BE49-F238E27FC236}">
                <a16:creationId xmlns:a16="http://schemas.microsoft.com/office/drawing/2014/main" xmlns="" id="{9EDB4143-BC99-479C-B616-B4FF1F970941}"/>
              </a:ext>
            </a:extLst>
          </p:cNvPr>
          <p:cNvSpPr txBox="1">
            <a:spLocks/>
          </p:cNvSpPr>
          <p:nvPr userDrawn="1"/>
        </p:nvSpPr>
        <p:spPr>
          <a:xfrm>
            <a:off x="581192" y="1561255"/>
            <a:ext cx="11029616" cy="526569"/>
          </a:xfrm>
          <a:prstGeom prst="rect">
            <a:avLst/>
          </a:prstGeom>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smtClean="0">
                <a:solidFill>
                  <a:schemeClr val="tx1">
                    <a:lumMod val="65000"/>
                    <a:lumOff val="35000"/>
                  </a:schemeClr>
                </a:solidFill>
                <a:latin typeface="Verdana" panose="020B0604030504040204" pitchFamily="34" charset="0"/>
                <a:ea typeface="Verdana" panose="020B0604030504040204" pitchFamily="34" charset="0"/>
              </a:rPr>
              <a:t>Руковођење пројектима, поТпројектиМа и пројектниМ задациМА</a:t>
            </a:r>
            <a:endParaRPr lang="en-US" sz="2400" b="0" spc="0" baseline="0" dirty="0"/>
          </a:p>
        </p:txBody>
      </p:sp>
      <p:sp>
        <p:nvSpPr>
          <p:cNvPr id="9" name="Content Placeholder 2"/>
          <p:cNvSpPr>
            <a:spLocks noGrp="1"/>
          </p:cNvSpPr>
          <p:nvPr>
            <p:ph idx="1" hasCustomPrompt="1"/>
          </p:nvPr>
        </p:nvSpPr>
        <p:spPr>
          <a:xfrm>
            <a:off x="581192" y="2132649"/>
            <a:ext cx="11029615" cy="1899332"/>
          </a:xfrm>
        </p:spPr>
        <p:txBody>
          <a:bodyPr anchor="t"/>
          <a:lstStyle>
            <a:lvl1pPr marL="306000" marR="0" indent="-306000" algn="l" defTabSz="457200" rtl="0" eaLnBrk="1" fontAlgn="auto" latinLnBrk="0" hangingPunct="1">
              <a:lnSpc>
                <a:spcPct val="110000"/>
              </a:lnSpc>
              <a:spcBef>
                <a:spcPct val="20000"/>
              </a:spcBef>
              <a:spcAft>
                <a:spcPts val="600"/>
              </a:spcAft>
              <a:buClr>
                <a:srgbClr val="145991"/>
              </a:buClr>
              <a:buSzPct val="100000"/>
              <a:buFont typeface="Century Gothic" panose="020B0502020202020204" pitchFamily="34" charset="0"/>
              <a:buChar char="◦"/>
              <a:tabLst/>
              <a:defRPr baseline="0">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sr-Cyrl-RS" dirty="0" smtClean="0"/>
              <a:t>Навести до два, по мишљењу Комисије, најистакнутија пројекта, потпројекта или пројектна задатака којима је кандидат руководио или руководи.</a:t>
            </a:r>
            <a:endParaRPr lang="ru-RU" dirty="0"/>
          </a:p>
        </p:txBody>
      </p:sp>
      <p:sp>
        <p:nvSpPr>
          <p:cNvPr id="14" name="Title 1">
            <a:extLst>
              <a:ext uri="{FF2B5EF4-FFF2-40B4-BE49-F238E27FC236}">
                <a16:creationId xmlns:a16="http://schemas.microsoft.com/office/drawing/2014/main" xmlns="" id="{9EDB4143-BC99-479C-B616-B4FF1F970941}"/>
              </a:ext>
            </a:extLst>
          </p:cNvPr>
          <p:cNvSpPr txBox="1">
            <a:spLocks/>
          </p:cNvSpPr>
          <p:nvPr userDrawn="1"/>
        </p:nvSpPr>
        <p:spPr>
          <a:xfrm>
            <a:off x="581191" y="3993869"/>
            <a:ext cx="11029616" cy="526569"/>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1"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400" b="0" spc="0" baseline="0" dirty="0" smtClean="0">
                <a:solidFill>
                  <a:schemeClr val="tx1">
                    <a:lumMod val="65000"/>
                    <a:lumOff val="35000"/>
                  </a:schemeClr>
                </a:solidFill>
                <a:latin typeface="Verdana" panose="020B0604030504040204" pitchFamily="34" charset="0"/>
                <a:ea typeface="Verdana" panose="020B0604030504040204" pitchFamily="34" charset="0"/>
              </a:rPr>
              <a:t>Руковођење ДИсертацијама</a:t>
            </a:r>
            <a:endParaRPr lang="en-US" sz="2400" b="0" spc="0" baseline="0" dirty="0"/>
          </a:p>
        </p:txBody>
      </p:sp>
      <p:sp>
        <p:nvSpPr>
          <p:cNvPr id="13" name="Text Placeholder 4">
            <a:extLst>
              <a:ext uri="{FF2B5EF4-FFF2-40B4-BE49-F238E27FC236}">
                <a16:creationId xmlns:a16="http://schemas.microsoft.com/office/drawing/2014/main" xmlns="" id="{7BBB2ABA-68BD-431A-9E8B-A565EAD9F111}"/>
              </a:ext>
            </a:extLst>
          </p:cNvPr>
          <p:cNvSpPr>
            <a:spLocks noGrp="1"/>
          </p:cNvSpPr>
          <p:nvPr>
            <p:ph type="body" sz="quarter" idx="15" hasCustomPrompt="1"/>
          </p:nvPr>
        </p:nvSpPr>
        <p:spPr>
          <a:xfrm>
            <a:off x="132385" y="6423914"/>
            <a:ext cx="10517785" cy="377902"/>
          </a:xfrm>
        </p:spPr>
        <p:txBody>
          <a:bodyPr>
            <a:normAutofit/>
          </a:bodyPr>
          <a:lstStyle>
            <a:lvl1pPr marL="0" indent="0" algn="l">
              <a:buFont typeface="Century Gothic" panose="020B0502020202020204" pitchFamily="34" charset="0"/>
              <a:buNone/>
              <a:defRPr sz="1100" b="1" i="0" baseline="0">
                <a:solidFill>
                  <a:schemeClr val="tx1">
                    <a:lumMod val="65000"/>
                    <a:lumOff val="35000"/>
                  </a:schemeClr>
                </a:solidFill>
              </a:defRPr>
            </a:lvl1pPr>
          </a:lstStyle>
          <a:p>
            <a:pPr lvl="0"/>
            <a:r>
              <a:rPr lang="sr-Cyrl-RS" dirty="0" smtClean="0"/>
              <a:t>НАПОМЕНА: СЛАЈД ЈЕ ПОТРЕБНО ПРИКАЗАТИ САМО КОД ИЗБОРА У ЗВАЊЕ ВИШИ НАУЧНИ САРАДНИК ИЛИ НАУЧНИ САВЕТНИК</a:t>
            </a:r>
            <a:endParaRPr lang="en-US" dirty="0"/>
          </a:p>
        </p:txBody>
      </p:sp>
      <p:sp>
        <p:nvSpPr>
          <p:cNvPr id="15" name="Content Placeholder 2"/>
          <p:cNvSpPr>
            <a:spLocks noGrp="1"/>
          </p:cNvSpPr>
          <p:nvPr>
            <p:ph idx="16" hasCustomPrompt="1"/>
          </p:nvPr>
        </p:nvSpPr>
        <p:spPr>
          <a:xfrm>
            <a:off x="581192" y="4524582"/>
            <a:ext cx="11029615" cy="1899332"/>
          </a:xfrm>
        </p:spPr>
        <p:txBody>
          <a:bodyPr anchor="t"/>
          <a:lstStyle>
            <a:lvl1pPr marL="306000" marR="0" indent="-306000" algn="l" defTabSz="457200" rtl="0" eaLnBrk="1" fontAlgn="auto" latinLnBrk="0" hangingPunct="1">
              <a:lnSpc>
                <a:spcPct val="110000"/>
              </a:lnSpc>
              <a:spcBef>
                <a:spcPct val="20000"/>
              </a:spcBef>
              <a:spcAft>
                <a:spcPts val="600"/>
              </a:spcAft>
              <a:buClr>
                <a:srgbClr val="145991"/>
              </a:buClr>
              <a:buSzPct val="100000"/>
              <a:buFont typeface="Century Gothic" panose="020B0502020202020204" pitchFamily="34" charset="0"/>
              <a:buChar char="◦"/>
              <a:tabLst/>
              <a:defRPr baseline="0">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sr-Cyrl-RS" dirty="0" smtClean="0"/>
              <a:t>Навести до две, по избору Комисије, дисертације којима је кандидат руководио у форми: </a:t>
            </a:r>
            <a:r>
              <a:rPr lang="ru-RU" dirty="0" smtClean="0"/>
              <a:t>&lt;Име и презиме&gt;, &lt;Наслов дисертације&gt;, &lt;Институција&gt;, &lt;Датум одбране&gt;</a:t>
            </a:r>
          </a:p>
          <a:p>
            <a:pPr lvl="0"/>
            <a:endParaRPr lang="ru-RU" dirty="0"/>
          </a:p>
        </p:txBody>
      </p:sp>
    </p:spTree>
    <p:extLst>
      <p:ext uri="{BB962C8B-B14F-4D97-AF65-F5344CB8AC3E}">
        <p14:creationId xmlns:p14="http://schemas.microsoft.com/office/powerpoint/2010/main" xmlns="" val="244488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стало">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492606"/>
            <a:ext cx="11029616" cy="526569"/>
          </a:xfrm>
        </p:spPr>
        <p:txBody>
          <a:bodyPr>
            <a:normAutofit/>
          </a:bodyPr>
          <a:lstStyle>
            <a:lvl1pPr>
              <a:defRPr sz="2600" b="1">
                <a:latin typeface="Verdana" panose="020B0604030504040204" pitchFamily="34" charset="0"/>
                <a:ea typeface="Verdana" panose="020B0604030504040204" pitchFamily="34" charset="0"/>
              </a:defRPr>
            </a:lvl1pPr>
          </a:lstStyle>
          <a:p>
            <a:r>
              <a:rPr lang="sr-Cyrl-RS" dirty="0"/>
              <a:t>(</a:t>
            </a:r>
            <a:r>
              <a:rPr lang="sr-Cyrl-RS" dirty="0" err="1"/>
              <a:t>ре</a:t>
            </a:r>
            <a:r>
              <a:rPr lang="sr-Cyrl-RS" dirty="0"/>
              <a:t>)избор у звање </a:t>
            </a:r>
            <a:r>
              <a:rPr lang="en-US" dirty="0"/>
              <a:t>&lt;</a:t>
            </a:r>
            <a:r>
              <a:rPr lang="sr-Cyrl-RS" dirty="0"/>
              <a:t>звање</a:t>
            </a:r>
            <a:r>
              <a:rPr lang="en-US" dirty="0"/>
              <a:t>&gt;</a:t>
            </a:r>
          </a:p>
        </p:txBody>
      </p:sp>
      <p:sp>
        <p:nvSpPr>
          <p:cNvPr id="3" name="Content Placeholder 2"/>
          <p:cNvSpPr>
            <a:spLocks noGrp="1"/>
          </p:cNvSpPr>
          <p:nvPr>
            <p:ph idx="1" hasCustomPrompt="1"/>
          </p:nvPr>
        </p:nvSpPr>
        <p:spPr>
          <a:xfrm>
            <a:off x="581192" y="2340864"/>
            <a:ext cx="11029615" cy="3634486"/>
          </a:xfrm>
        </p:spPr>
        <p:txBody>
          <a:bodyPr anchor="t"/>
          <a:lstStyle>
            <a:lvl1pPr marL="306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1pPr>
            <a:lvl2pPr marL="630000" indent="-306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2pPr>
            <a:lvl3pPr marL="900000" indent="-270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3pPr>
            <a:lvl4pPr marL="124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4pPr>
            <a:lvl5pPr marL="1602000" indent="-234000">
              <a:buClr>
                <a:srgbClr val="145991"/>
              </a:buClr>
              <a:buFont typeface="Century Gothic" panose="020B0502020202020204" pitchFamily="34" charset="0"/>
              <a:buChar char="◦"/>
              <a:defRPr>
                <a:latin typeface="Verdana" panose="020B0604030504040204" pitchFamily="34" charset="0"/>
                <a:ea typeface="Verdana" panose="020B0604030504040204" pitchFamily="34" charset="0"/>
              </a:defRPr>
            </a:lvl5pPr>
          </a:lstStyle>
          <a:p>
            <a:pPr lvl="0"/>
            <a:r>
              <a:rPr lang="en-US" dirty="0"/>
              <a:t>&lt;</a:t>
            </a:r>
            <a:r>
              <a:rPr lang="sr-Cyrl-RS" dirty="0"/>
              <a:t>Остало</a:t>
            </a:r>
            <a:r>
              <a:rPr lang="en-US" dirty="0"/>
              <a:t>&gt;</a:t>
            </a:r>
            <a:endParaRPr lang="ru-RU"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4" name="TextBox 3">
            <a:extLst>
              <a:ext uri="{FF2B5EF4-FFF2-40B4-BE49-F238E27FC236}">
                <a16:creationId xmlns:a16="http://schemas.microsoft.com/office/drawing/2014/main" xmlns="" id="{E7456E25-33D3-42F7-9AFC-30AFE47DC50B}"/>
              </a:ext>
            </a:extLst>
          </p:cNvPr>
          <p:cNvSpPr txBox="1"/>
          <p:nvPr userDrawn="1"/>
        </p:nvSpPr>
        <p:spPr>
          <a:xfrm>
            <a:off x="581192" y="1019175"/>
            <a:ext cx="11029615" cy="461665"/>
          </a:xfrm>
          <a:prstGeom prst="rect">
            <a:avLst/>
          </a:prstGeom>
          <a:noFill/>
        </p:spPr>
        <p:txBody>
          <a:bodyPr wrap="square" rtlCol="0">
            <a:spAutoFit/>
          </a:bodyPr>
          <a:lstStyle/>
          <a:p>
            <a:r>
              <a:rPr lang="sr-Cyrl-RS" sz="2400" dirty="0">
                <a:solidFill>
                  <a:schemeClr val="tx1">
                    <a:lumMod val="75000"/>
                    <a:lumOff val="25000"/>
                  </a:schemeClr>
                </a:solidFill>
                <a:latin typeface="Verdana" panose="020B0604030504040204" pitchFamily="34" charset="0"/>
                <a:ea typeface="Verdana" panose="020B0604030504040204" pitchFamily="34" charset="0"/>
              </a:rPr>
              <a:t>Кандидат</a:t>
            </a:r>
            <a:endParaRPr lang="en-US" sz="2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xmlns="" id="{9EFAEF35-6745-4BC2-913D-5AC359985729}"/>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650170" y="165932"/>
            <a:ext cx="1365250" cy="11826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Text Placeholder 4">
            <a:extLst>
              <a:ext uri="{FF2B5EF4-FFF2-40B4-BE49-F238E27FC236}">
                <a16:creationId xmlns:a16="http://schemas.microsoft.com/office/drawing/2014/main" xmlns="" id="{E768E53E-5274-4DFB-9AE9-A5E6FBC709EE}"/>
              </a:ext>
            </a:extLst>
          </p:cNvPr>
          <p:cNvSpPr>
            <a:spLocks noGrp="1"/>
          </p:cNvSpPr>
          <p:nvPr>
            <p:ph type="body" sz="quarter" idx="13" hasCustomPrompt="1"/>
          </p:nvPr>
        </p:nvSpPr>
        <p:spPr>
          <a:xfrm>
            <a:off x="2214243" y="1027318"/>
            <a:ext cx="6174107" cy="436563"/>
          </a:xfrm>
        </p:spPr>
        <p:txBody>
          <a:bodyPr>
            <a:noAutofit/>
          </a:bodyPr>
          <a:lstStyle>
            <a:lvl1pPr marL="0" indent="0">
              <a:buNone/>
              <a:defRPr sz="2400">
                <a:solidFill>
                  <a:srgbClr val="145991"/>
                </a:solidFill>
              </a:defRPr>
            </a:lvl1pPr>
            <a:lvl2pPr marL="324000" indent="0">
              <a:buNone/>
              <a:defRPr/>
            </a:lvl2pPr>
          </a:lstStyle>
          <a:p>
            <a:pPr lvl="0"/>
            <a:r>
              <a:rPr lang="en-US" dirty="0"/>
              <a:t>&lt;</a:t>
            </a:r>
            <a:r>
              <a:rPr lang="sr-Cyrl-RS" dirty="0"/>
              <a:t>име и презиме</a:t>
            </a:r>
            <a:r>
              <a:rPr lang="en-US" dirty="0"/>
              <a:t>&gt;</a:t>
            </a:r>
          </a:p>
        </p:txBody>
      </p:sp>
      <p:sp>
        <p:nvSpPr>
          <p:cNvPr id="14" name="Text Placeholder 5">
            <a:extLst>
              <a:ext uri="{FF2B5EF4-FFF2-40B4-BE49-F238E27FC236}">
                <a16:creationId xmlns:a16="http://schemas.microsoft.com/office/drawing/2014/main" xmlns="" id="{B39D9DDE-B78B-4BAF-9C58-1C88A7956795}"/>
              </a:ext>
            </a:extLst>
          </p:cNvPr>
          <p:cNvSpPr>
            <a:spLocks noGrp="1"/>
          </p:cNvSpPr>
          <p:nvPr>
            <p:ph type="body" sz="quarter" idx="14" hasCustomPrompt="1"/>
          </p:nvPr>
        </p:nvSpPr>
        <p:spPr>
          <a:xfrm>
            <a:off x="581025" y="1870426"/>
            <a:ext cx="11029950" cy="466374"/>
          </a:xfrm>
        </p:spPr>
        <p:txBody>
          <a:bodyPr>
            <a:normAutofit/>
          </a:bodyPr>
          <a:lstStyle>
            <a:lvl1pPr marL="0" indent="0">
              <a:buNone/>
              <a:defRPr sz="2400" cap="all" baseline="0"/>
            </a:lvl1pPr>
          </a:lstStyle>
          <a:p>
            <a:pPr lvl="0"/>
            <a:r>
              <a:rPr lang="en-US" dirty="0"/>
              <a:t>&lt;</a:t>
            </a:r>
            <a:r>
              <a:rPr lang="sr-Cyrl-RS" dirty="0"/>
              <a:t>ПОДНАСЛОВ</a:t>
            </a:r>
            <a:r>
              <a:rPr lang="en-US" dirty="0"/>
              <a:t>&gt;</a:t>
            </a:r>
          </a:p>
        </p:txBody>
      </p:sp>
    </p:spTree>
    <p:extLst>
      <p:ext uri="{BB962C8B-B14F-4D97-AF65-F5344CB8AC3E}">
        <p14:creationId xmlns:p14="http://schemas.microsoft.com/office/powerpoint/2010/main" xmlns="" val="206716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pPr/>
              <a:t>1/16/2026</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0" r:id="rId4"/>
    <p:sldLayoutId id="2147483673" r:id="rId5"/>
    <p:sldLayoutId id="2147483676" r:id="rId6"/>
    <p:sldLayoutId id="2147483672" r:id="rId7"/>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rgbClr val="145991"/>
        </a:buClr>
        <a:buSzPct val="100000"/>
        <a:buFont typeface="Century Gothic" panose="020B0502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rgbClr val="145991"/>
        </a:buClr>
        <a:buSzPct val="100000"/>
        <a:buFont typeface="Century Gothic" panose="020B0502020202020204" pitchFamily="34" charset="0"/>
        <a:buChar char="◦"/>
        <a:defRPr sz="16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rgbClr val="145991"/>
        </a:buClr>
        <a:buSzPct val="100000"/>
        <a:buFont typeface="Century Gothic" panose="020B0502020202020204"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rgbClr val="145991"/>
        </a:buClr>
        <a:buSzPct val="120000"/>
        <a:buFont typeface="Century Gothic" panose="020B0502020202020204" pitchFamily="34" charset="0"/>
        <a:buChar char="◦"/>
        <a:defRPr sz="12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rgbClr val="145991"/>
        </a:buClr>
        <a:buSzPct val="120000"/>
        <a:buFont typeface="Century Gothic" panose="020B0502020202020204" pitchFamily="34" charset="0"/>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5CD3009D-0316-4899-BCE2-3B4DC33C0454}"/>
              </a:ext>
            </a:extLst>
          </p:cNvPr>
          <p:cNvSpPr>
            <a:spLocks noGrp="1"/>
          </p:cNvSpPr>
          <p:nvPr>
            <p:ph type="subTitle" idx="1"/>
          </p:nvPr>
        </p:nvSpPr>
        <p:spPr/>
        <p:txBody>
          <a:bodyPr>
            <a:normAutofit fontScale="92500" lnSpcReduction="20000"/>
          </a:bodyPr>
          <a:lstStyle/>
          <a:p>
            <a:r>
              <a:rPr lang="sr-Cyrl-RS" dirty="0" smtClean="0"/>
              <a:t>Светлана Савић-шевић</a:t>
            </a:r>
            <a:endParaRPr lang="en-US" dirty="0"/>
          </a:p>
        </p:txBody>
      </p:sp>
      <p:sp>
        <p:nvSpPr>
          <p:cNvPr id="5" name="Text Placeholder 4">
            <a:extLst>
              <a:ext uri="{FF2B5EF4-FFF2-40B4-BE49-F238E27FC236}">
                <a16:creationId xmlns:a16="http://schemas.microsoft.com/office/drawing/2014/main" xmlns="" id="{505C6C43-CFCB-4C79-8772-B0C8A1A4EE8F}"/>
              </a:ext>
            </a:extLst>
          </p:cNvPr>
          <p:cNvSpPr>
            <a:spLocks noGrp="1"/>
          </p:cNvSpPr>
          <p:nvPr>
            <p:ph type="body" sz="quarter" idx="13"/>
          </p:nvPr>
        </p:nvSpPr>
        <p:spPr>
          <a:xfrm>
            <a:off x="1872731" y="4669478"/>
            <a:ext cx="5442469" cy="377902"/>
          </a:xfrm>
        </p:spPr>
        <p:txBody>
          <a:bodyPr>
            <a:noAutofit/>
          </a:bodyPr>
          <a:lstStyle/>
          <a:p>
            <a:r>
              <a:rPr lang="sr-Cyrl-RS" dirty="0" smtClean="0"/>
              <a:t>академик Бранислав Јеленковић (ИФ</a:t>
            </a:r>
            <a:r>
              <a:rPr lang="en-US" dirty="0" smtClean="0"/>
              <a:t> </a:t>
            </a:r>
            <a:r>
              <a:rPr lang="sr-Cyrl-RS" dirty="0" smtClean="0"/>
              <a:t>и САНУ)</a:t>
            </a:r>
            <a:endParaRPr lang="en-US" dirty="0"/>
          </a:p>
        </p:txBody>
      </p:sp>
      <p:sp>
        <p:nvSpPr>
          <p:cNvPr id="3" name="Title 2">
            <a:extLst>
              <a:ext uri="{FF2B5EF4-FFF2-40B4-BE49-F238E27FC236}">
                <a16:creationId xmlns:a16="http://schemas.microsoft.com/office/drawing/2014/main" xmlns="" id="{F1370525-CC16-4BA6-BC05-D8D08B378D6F}"/>
              </a:ext>
            </a:extLst>
          </p:cNvPr>
          <p:cNvSpPr>
            <a:spLocks noGrp="1"/>
          </p:cNvSpPr>
          <p:nvPr>
            <p:ph type="ctrTitle"/>
          </p:nvPr>
        </p:nvSpPr>
        <p:spPr>
          <a:xfrm>
            <a:off x="1541830" y="2090699"/>
            <a:ext cx="8016238" cy="733960"/>
          </a:xfrm>
        </p:spPr>
        <p:txBody>
          <a:bodyPr>
            <a:normAutofit fontScale="90000"/>
          </a:bodyPr>
          <a:lstStyle/>
          <a:p>
            <a:r>
              <a:rPr lang="sr-Cyrl-CS" dirty="0" smtClean="0"/>
              <a:t>И</a:t>
            </a:r>
            <a:r>
              <a:rPr lang="sr-Cyrl-RS" dirty="0" smtClean="0"/>
              <a:t>збор у звање </a:t>
            </a:r>
            <a:r>
              <a:rPr lang="en-GB" dirty="0" smtClean="0"/>
              <a:t/>
            </a:r>
            <a:br>
              <a:rPr lang="en-GB" dirty="0" smtClean="0"/>
            </a:br>
            <a:r>
              <a:rPr lang="sr-Cyrl-RS" dirty="0" smtClean="0"/>
              <a:t>научни саветник</a:t>
            </a:r>
            <a:endParaRPr lang="en-US" dirty="0"/>
          </a:p>
        </p:txBody>
      </p:sp>
      <p:sp>
        <p:nvSpPr>
          <p:cNvPr id="7" name="Text Placeholder 6">
            <a:extLst>
              <a:ext uri="{FF2B5EF4-FFF2-40B4-BE49-F238E27FC236}">
                <a16:creationId xmlns:a16="http://schemas.microsoft.com/office/drawing/2014/main" xmlns="" id="{1F2FEC2E-1065-4070-952F-BBFBBED4C5AA}"/>
              </a:ext>
            </a:extLst>
          </p:cNvPr>
          <p:cNvSpPr>
            <a:spLocks noGrp="1"/>
          </p:cNvSpPr>
          <p:nvPr>
            <p:ph type="body" sz="quarter" idx="19"/>
          </p:nvPr>
        </p:nvSpPr>
        <p:spPr/>
        <p:txBody>
          <a:bodyPr>
            <a:normAutofit/>
          </a:bodyPr>
          <a:lstStyle/>
          <a:p>
            <a:r>
              <a:rPr lang="sr-Cyrl-CS" dirty="0" smtClean="0"/>
              <a:t>д</a:t>
            </a:r>
            <a:r>
              <a:rPr lang="sr-Cyrl-RS" dirty="0" smtClean="0"/>
              <a:t>р Душан Арсеновић (ИФ)</a:t>
            </a:r>
            <a:endParaRPr lang="en-US" dirty="0"/>
          </a:p>
        </p:txBody>
      </p:sp>
      <p:sp>
        <p:nvSpPr>
          <p:cNvPr id="8" name="Text Placeholder 7">
            <a:extLst>
              <a:ext uri="{FF2B5EF4-FFF2-40B4-BE49-F238E27FC236}">
                <a16:creationId xmlns:a16="http://schemas.microsoft.com/office/drawing/2014/main" xmlns="" id="{20291131-D116-469B-9588-970DBBEDBC44}"/>
              </a:ext>
            </a:extLst>
          </p:cNvPr>
          <p:cNvSpPr>
            <a:spLocks noGrp="1"/>
          </p:cNvSpPr>
          <p:nvPr>
            <p:ph type="body" sz="quarter" idx="20"/>
          </p:nvPr>
        </p:nvSpPr>
        <p:spPr/>
        <p:txBody>
          <a:bodyPr>
            <a:normAutofit/>
          </a:bodyPr>
          <a:lstStyle/>
          <a:p>
            <a:r>
              <a:rPr lang="sr-Cyrl-CS" dirty="0" smtClean="0"/>
              <a:t>д</a:t>
            </a:r>
            <a:r>
              <a:rPr lang="sr-Cyrl-RS" dirty="0" smtClean="0"/>
              <a:t>р Сузана Петровић (ИННВ)</a:t>
            </a:r>
            <a:endParaRPr lang="en-US" dirty="0"/>
          </a:p>
        </p:txBody>
      </p:sp>
      <p:pic>
        <p:nvPicPr>
          <p:cNvPr id="11" name="Picture Placeholder 15" descr="Svetlana SavicSevic2.jpg"/>
          <p:cNvPicPr>
            <a:picLocks noChangeAspect="1"/>
          </p:cNvPicPr>
          <p:nvPr/>
        </p:nvPicPr>
        <p:blipFill>
          <a:blip r:embed="rId2"/>
          <a:srcRect l="16697" r="16697"/>
          <a:stretch>
            <a:fillRect/>
          </a:stretch>
        </p:blipFill>
        <p:spPr>
          <a:xfrm>
            <a:off x="9898280" y="2160305"/>
            <a:ext cx="1716087" cy="1717675"/>
          </a:xfrm>
          <a:prstGeom prst="rect">
            <a:avLst/>
          </a:prstGeom>
        </p:spPr>
      </p:pic>
    </p:spTree>
    <p:extLst>
      <p:ext uri="{BB962C8B-B14F-4D97-AF65-F5344CB8AC3E}">
        <p14:creationId xmlns:p14="http://schemas.microsoft.com/office/powerpoint/2010/main" xmlns="" val="151874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8EB85-C71E-4725-AB7E-C03D5CE03F9C}"/>
              </a:ext>
            </a:extLst>
          </p:cNvPr>
          <p:cNvSpPr>
            <a:spLocks noGrp="1"/>
          </p:cNvSpPr>
          <p:nvPr>
            <p:ph type="title"/>
          </p:nvPr>
        </p:nvSpPr>
        <p:spPr/>
        <p:txBody>
          <a:bodyPr/>
          <a:lstStyle/>
          <a:p>
            <a:r>
              <a:rPr lang="sr-Cyrl-CS" dirty="0" smtClean="0"/>
              <a:t>И</a:t>
            </a:r>
            <a:r>
              <a:rPr lang="sr-Cyrl-RS" dirty="0" smtClean="0"/>
              <a:t>збор у звање научни саветник</a:t>
            </a:r>
            <a:endParaRPr lang="en-US" dirty="0"/>
          </a:p>
        </p:txBody>
      </p:sp>
      <p:sp>
        <p:nvSpPr>
          <p:cNvPr id="3" name="Text Placeholder 2">
            <a:extLst>
              <a:ext uri="{FF2B5EF4-FFF2-40B4-BE49-F238E27FC236}">
                <a16:creationId xmlns:a16="http://schemas.microsoft.com/office/drawing/2014/main" xmlns="" id="{82FC1FC9-021D-4671-BD4B-9239F612D356}"/>
              </a:ext>
            </a:extLst>
          </p:cNvPr>
          <p:cNvSpPr>
            <a:spLocks noGrp="1"/>
          </p:cNvSpPr>
          <p:nvPr>
            <p:ph type="body" sz="quarter" idx="13"/>
          </p:nvPr>
        </p:nvSpPr>
        <p:spPr/>
        <p:txBody>
          <a:bodyPr/>
          <a:lstStyle/>
          <a:p>
            <a:r>
              <a:rPr lang="sr-Cyrl-RS" sz="2400" dirty="0" smtClean="0">
                <a:solidFill>
                  <a:srgbClr val="145991"/>
                </a:solidFill>
                <a:latin typeface="Verdana" panose="020B0604030504040204" pitchFamily="34" charset="0"/>
                <a:ea typeface="Verdana" panose="020B0604030504040204" pitchFamily="34" charset="0"/>
              </a:rPr>
              <a:t>Светлана Савић-Шевић</a:t>
            </a:r>
            <a:endParaRPr lang="en-US" sz="2400" dirty="0">
              <a:solidFill>
                <a:srgbClr val="145991"/>
              </a:solidFill>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xmlns="" id="{92BB415C-EEAF-4CEE-BDFD-DB4858B5E7BA}"/>
              </a:ext>
            </a:extLst>
          </p:cNvPr>
          <p:cNvSpPr>
            <a:spLocks noGrp="1"/>
          </p:cNvSpPr>
          <p:nvPr>
            <p:ph type="body" sz="quarter" idx="15"/>
          </p:nvPr>
        </p:nvSpPr>
        <p:spPr/>
        <p:txBody>
          <a:bodyPr>
            <a:normAutofit/>
          </a:bodyPr>
          <a:lstStyle/>
          <a:p>
            <a:pPr>
              <a:spcBef>
                <a:spcPts val="336"/>
              </a:spcBef>
            </a:pPr>
            <a:r>
              <a:rPr lang="ru-RU" dirty="0" smtClean="0">
                <a:latin typeface="Verdana"/>
                <a:ea typeface="Verdana"/>
              </a:rPr>
              <a:t>Физички факултет Универзитета у Београду</a:t>
            </a:r>
            <a:endParaRPr lang="en-US" dirty="0" smtClean="0">
              <a:latin typeface="Verdana"/>
              <a:ea typeface="Verdana"/>
            </a:endParaRPr>
          </a:p>
          <a:p>
            <a:endParaRPr lang="en-US" dirty="0"/>
          </a:p>
        </p:txBody>
      </p:sp>
      <p:sp>
        <p:nvSpPr>
          <p:cNvPr id="6" name="Text Placeholder 5">
            <a:extLst>
              <a:ext uri="{FF2B5EF4-FFF2-40B4-BE49-F238E27FC236}">
                <a16:creationId xmlns:a16="http://schemas.microsoft.com/office/drawing/2014/main" xmlns="" id="{9F97E09B-90CE-461F-B69B-1A7DFC8C2B0D}"/>
              </a:ext>
            </a:extLst>
          </p:cNvPr>
          <p:cNvSpPr>
            <a:spLocks noGrp="1"/>
          </p:cNvSpPr>
          <p:nvPr>
            <p:ph type="body" sz="quarter" idx="16"/>
          </p:nvPr>
        </p:nvSpPr>
        <p:spPr/>
        <p:txBody>
          <a:bodyPr>
            <a:normAutofit/>
          </a:bodyPr>
          <a:lstStyle/>
          <a:p>
            <a:pPr>
              <a:spcBef>
                <a:spcPts val="336"/>
              </a:spcBef>
            </a:pPr>
            <a:r>
              <a:rPr lang="ru-RU" dirty="0" smtClean="0">
                <a:latin typeface="Verdana"/>
                <a:ea typeface="Verdana"/>
              </a:rPr>
              <a:t>Физички факултет Универзитета у Београду</a:t>
            </a:r>
            <a:endParaRPr lang="en-US" dirty="0" smtClean="0">
              <a:latin typeface="Verdana"/>
              <a:ea typeface="Verdana"/>
            </a:endParaRPr>
          </a:p>
          <a:p>
            <a:endParaRPr lang="en-US" dirty="0"/>
          </a:p>
        </p:txBody>
      </p:sp>
      <p:sp>
        <p:nvSpPr>
          <p:cNvPr id="7" name="Text Placeholder 6">
            <a:extLst>
              <a:ext uri="{FF2B5EF4-FFF2-40B4-BE49-F238E27FC236}">
                <a16:creationId xmlns:a16="http://schemas.microsoft.com/office/drawing/2014/main" xmlns="" id="{18B9769A-9FE7-4E80-81B7-439C93ED5836}"/>
              </a:ext>
            </a:extLst>
          </p:cNvPr>
          <p:cNvSpPr>
            <a:spLocks noGrp="1"/>
          </p:cNvSpPr>
          <p:nvPr>
            <p:ph type="body" sz="quarter" idx="17"/>
          </p:nvPr>
        </p:nvSpPr>
        <p:spPr/>
        <p:txBody>
          <a:bodyPr>
            <a:normAutofit/>
          </a:bodyPr>
          <a:lstStyle/>
          <a:p>
            <a:pPr>
              <a:spcBef>
                <a:spcPts val="336"/>
              </a:spcBef>
            </a:pPr>
            <a:r>
              <a:rPr lang="ru-RU" dirty="0" smtClean="0">
                <a:latin typeface="Verdana"/>
                <a:ea typeface="Verdana"/>
              </a:rPr>
              <a:t>Физички факултет Универзитета у Београду</a:t>
            </a:r>
            <a:endParaRPr lang="en-US" dirty="0" smtClean="0">
              <a:latin typeface="Verdana"/>
              <a:ea typeface="Verdana"/>
            </a:endParaRPr>
          </a:p>
          <a:p>
            <a:endParaRPr lang="en-US" dirty="0"/>
          </a:p>
        </p:txBody>
      </p:sp>
      <p:sp>
        <p:nvSpPr>
          <p:cNvPr id="8" name="Text Placeholder 7">
            <a:extLst>
              <a:ext uri="{FF2B5EF4-FFF2-40B4-BE49-F238E27FC236}">
                <a16:creationId xmlns:a16="http://schemas.microsoft.com/office/drawing/2014/main" xmlns="" id="{486A398B-AF65-42E2-959D-17C51AFE1D18}"/>
              </a:ext>
            </a:extLst>
          </p:cNvPr>
          <p:cNvSpPr>
            <a:spLocks noGrp="1"/>
          </p:cNvSpPr>
          <p:nvPr>
            <p:ph type="body" sz="quarter" idx="18"/>
          </p:nvPr>
        </p:nvSpPr>
        <p:spPr/>
        <p:txBody>
          <a:bodyPr>
            <a:normAutofit/>
          </a:bodyPr>
          <a:lstStyle/>
          <a:p>
            <a:pPr>
              <a:spcBef>
                <a:spcPts val="336"/>
              </a:spcBef>
            </a:pPr>
            <a:r>
              <a:rPr lang="sr-Cyrl-RS" dirty="0" smtClean="0">
                <a:latin typeface="Verdana"/>
                <a:ea typeface="Verdana"/>
              </a:rPr>
              <a:t>Лабораторија за биофотонику</a:t>
            </a:r>
            <a:endParaRPr lang="en-US" dirty="0" smtClean="0">
              <a:latin typeface="Verdana"/>
              <a:ea typeface="Verdana"/>
            </a:endParaRPr>
          </a:p>
          <a:p>
            <a:endParaRPr lang="en-US" sz="1400" dirty="0">
              <a:solidFill>
                <a:srgbClr val="145991"/>
              </a:solidFill>
              <a:latin typeface="Verdana" panose="020B0604030504040204" pitchFamily="34" charset="0"/>
              <a:ea typeface="Verdana" panose="020B0604030504040204" pitchFamily="34" charset="0"/>
            </a:endParaRPr>
          </a:p>
        </p:txBody>
      </p:sp>
      <p:sp>
        <p:nvSpPr>
          <p:cNvPr id="9" name="Text Placeholder 8">
            <a:extLst>
              <a:ext uri="{FF2B5EF4-FFF2-40B4-BE49-F238E27FC236}">
                <a16:creationId xmlns:a16="http://schemas.microsoft.com/office/drawing/2014/main" xmlns="" id="{F8F11D14-4C84-434F-8A8C-474F3B28D4A3}"/>
              </a:ext>
            </a:extLst>
          </p:cNvPr>
          <p:cNvSpPr>
            <a:spLocks noGrp="1"/>
          </p:cNvSpPr>
          <p:nvPr>
            <p:ph type="body" sz="quarter" idx="19"/>
          </p:nvPr>
        </p:nvSpPr>
        <p:spPr/>
        <p:txBody>
          <a:bodyPr/>
          <a:lstStyle/>
          <a:p>
            <a:r>
              <a:rPr lang="sr-Cyrl-RS" dirty="0" smtClean="0"/>
              <a:t>1981-1994</a:t>
            </a:r>
            <a:endParaRPr lang="en-US" dirty="0"/>
          </a:p>
        </p:txBody>
      </p:sp>
      <p:sp>
        <p:nvSpPr>
          <p:cNvPr id="10" name="Text Placeholder 9">
            <a:extLst>
              <a:ext uri="{FF2B5EF4-FFF2-40B4-BE49-F238E27FC236}">
                <a16:creationId xmlns:a16="http://schemas.microsoft.com/office/drawing/2014/main" xmlns="" id="{733A7F96-88DA-4DA5-B36E-57226F5723D8}"/>
              </a:ext>
            </a:extLst>
          </p:cNvPr>
          <p:cNvSpPr>
            <a:spLocks noGrp="1"/>
          </p:cNvSpPr>
          <p:nvPr>
            <p:ph type="body" sz="quarter" idx="20"/>
          </p:nvPr>
        </p:nvSpPr>
        <p:spPr/>
        <p:txBody>
          <a:bodyPr/>
          <a:lstStyle/>
          <a:p>
            <a:r>
              <a:rPr lang="sr-Cyrl-RS" dirty="0" smtClean="0"/>
              <a:t>1994-1999</a:t>
            </a:r>
            <a:endParaRPr lang="en-US" dirty="0"/>
          </a:p>
        </p:txBody>
      </p:sp>
      <p:sp>
        <p:nvSpPr>
          <p:cNvPr id="11" name="Text Placeholder 10">
            <a:extLst>
              <a:ext uri="{FF2B5EF4-FFF2-40B4-BE49-F238E27FC236}">
                <a16:creationId xmlns:a16="http://schemas.microsoft.com/office/drawing/2014/main" xmlns="" id="{469E54C4-2E92-43EC-B5E3-21B606AF6D88}"/>
              </a:ext>
            </a:extLst>
          </p:cNvPr>
          <p:cNvSpPr>
            <a:spLocks noGrp="1"/>
          </p:cNvSpPr>
          <p:nvPr>
            <p:ph type="body" sz="quarter" idx="21"/>
          </p:nvPr>
        </p:nvSpPr>
        <p:spPr/>
        <p:txBody>
          <a:bodyPr/>
          <a:lstStyle/>
          <a:p>
            <a:r>
              <a:rPr lang="sr-Cyrl-RS" dirty="0" smtClean="0"/>
              <a:t>1999-2007</a:t>
            </a:r>
            <a:endParaRPr lang="en-US" dirty="0"/>
          </a:p>
        </p:txBody>
      </p:sp>
      <p:sp>
        <p:nvSpPr>
          <p:cNvPr id="12" name="Text Placeholder 11">
            <a:extLst>
              <a:ext uri="{FF2B5EF4-FFF2-40B4-BE49-F238E27FC236}">
                <a16:creationId xmlns:a16="http://schemas.microsoft.com/office/drawing/2014/main" xmlns="" id="{9A6B9D13-D210-4D93-861C-7AB19EB22151}"/>
              </a:ext>
            </a:extLst>
          </p:cNvPr>
          <p:cNvSpPr>
            <a:spLocks noGrp="1"/>
          </p:cNvSpPr>
          <p:nvPr>
            <p:ph type="body" sz="quarter" idx="22"/>
          </p:nvPr>
        </p:nvSpPr>
        <p:spPr/>
        <p:txBody>
          <a:bodyPr/>
          <a:lstStyle/>
          <a:p>
            <a:r>
              <a:rPr lang="sr-Cyrl-RS" dirty="0" smtClean="0"/>
              <a:t>1994</a:t>
            </a:r>
            <a:endParaRPr lang="en-US" dirty="0"/>
          </a:p>
        </p:txBody>
      </p:sp>
      <p:sp>
        <p:nvSpPr>
          <p:cNvPr id="13" name="Text Placeholder 12">
            <a:extLst>
              <a:ext uri="{FF2B5EF4-FFF2-40B4-BE49-F238E27FC236}">
                <a16:creationId xmlns:a16="http://schemas.microsoft.com/office/drawing/2014/main" xmlns="" id="{A65C53BA-4222-4884-AD33-049DBF50C039}"/>
              </a:ext>
            </a:extLst>
          </p:cNvPr>
          <p:cNvSpPr>
            <a:spLocks noGrp="1"/>
          </p:cNvSpPr>
          <p:nvPr>
            <p:ph type="body" sz="quarter" idx="23"/>
          </p:nvPr>
        </p:nvSpPr>
        <p:spPr/>
        <p:txBody>
          <a:bodyPr/>
          <a:lstStyle/>
          <a:p>
            <a:r>
              <a:rPr lang="sr-Cyrl-RS" dirty="0" smtClean="0"/>
              <a:t>0</a:t>
            </a:r>
            <a:r>
              <a:rPr lang="en-GB" dirty="0" smtClean="0"/>
              <a:t>9</a:t>
            </a:r>
            <a:r>
              <a:rPr lang="sr-Cyrl-RS" dirty="0" smtClean="0"/>
              <a:t>. 0</a:t>
            </a:r>
            <a:r>
              <a:rPr lang="en-GB" dirty="0" smtClean="0"/>
              <a:t>5</a:t>
            </a:r>
            <a:r>
              <a:rPr lang="sr-Cyrl-RS" dirty="0" smtClean="0"/>
              <a:t>. 20</a:t>
            </a:r>
            <a:r>
              <a:rPr lang="en-GB" dirty="0" smtClean="0"/>
              <a:t>1</a:t>
            </a:r>
            <a:r>
              <a:rPr lang="sr-Cyrl-RS" dirty="0" smtClean="0"/>
              <a:t>2.</a:t>
            </a:r>
            <a:endParaRPr lang="en-US" dirty="0"/>
          </a:p>
        </p:txBody>
      </p:sp>
      <p:sp>
        <p:nvSpPr>
          <p:cNvPr id="15" name="Text Placeholder 14">
            <a:extLst>
              <a:ext uri="{FF2B5EF4-FFF2-40B4-BE49-F238E27FC236}">
                <a16:creationId xmlns:a16="http://schemas.microsoft.com/office/drawing/2014/main" xmlns="" id="{BA35DFBA-E49B-4101-A758-11B456A481D9}"/>
              </a:ext>
            </a:extLst>
          </p:cNvPr>
          <p:cNvSpPr>
            <a:spLocks noGrp="1"/>
          </p:cNvSpPr>
          <p:nvPr>
            <p:ph type="body" sz="quarter" idx="24"/>
          </p:nvPr>
        </p:nvSpPr>
        <p:spPr/>
        <p:txBody>
          <a:bodyPr>
            <a:normAutofit lnSpcReduction="10000"/>
          </a:bodyPr>
          <a:lstStyle/>
          <a:p>
            <a:r>
              <a:rPr lang="sr-Cyrl-RS" dirty="0" smtClean="0"/>
              <a:t>Апатин, 1962.</a:t>
            </a:r>
            <a:endParaRPr lang="en-US" dirty="0"/>
          </a:p>
        </p:txBody>
      </p:sp>
      <p:pic>
        <p:nvPicPr>
          <p:cNvPr id="1026" name="Picture 2"/>
          <p:cNvPicPr>
            <a:picLocks noChangeAspect="1" noChangeArrowheads="1"/>
          </p:cNvPicPr>
          <p:nvPr/>
        </p:nvPicPr>
        <p:blipFill>
          <a:blip r:embed="rId2"/>
          <a:srcRect/>
          <a:stretch>
            <a:fillRect/>
          </a:stretch>
        </p:blipFill>
        <p:spPr bwMode="auto">
          <a:xfrm>
            <a:off x="9874793" y="1715218"/>
            <a:ext cx="1730375" cy="1730375"/>
          </a:xfrm>
          <a:prstGeom prst="rect">
            <a:avLst/>
          </a:prstGeom>
          <a:noFill/>
          <a:ln w="9525">
            <a:noFill/>
            <a:miter lim="800000"/>
            <a:headEnd/>
            <a:tailEnd/>
          </a:ln>
          <a:effectLst/>
        </p:spPr>
      </p:pic>
    </p:spTree>
    <p:extLst>
      <p:ext uri="{BB962C8B-B14F-4D97-AF65-F5344CB8AC3E}">
        <p14:creationId xmlns:p14="http://schemas.microsoft.com/office/powerpoint/2010/main" xmlns="" val="414867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EEE4FA-EF42-46E1-B893-990E8E809806}"/>
              </a:ext>
            </a:extLst>
          </p:cNvPr>
          <p:cNvSpPr>
            <a:spLocks noGrp="1"/>
          </p:cNvSpPr>
          <p:nvPr>
            <p:ph type="title"/>
          </p:nvPr>
        </p:nvSpPr>
        <p:spPr/>
        <p:txBody>
          <a:bodyPr/>
          <a:lstStyle/>
          <a:p>
            <a:r>
              <a:rPr lang="sr-Cyrl-CS" dirty="0" smtClean="0">
                <a:solidFill>
                  <a:schemeClr val="tx1"/>
                </a:solidFill>
                <a:latin typeface="Verdana"/>
                <a:ea typeface="Verdana"/>
              </a:rPr>
              <a:t>И</a:t>
            </a:r>
            <a:r>
              <a:rPr lang="sr-Cyrl-RS" dirty="0" smtClean="0">
                <a:solidFill>
                  <a:schemeClr val="tx1"/>
                </a:solidFill>
                <a:latin typeface="Verdana"/>
                <a:ea typeface="Verdana"/>
              </a:rPr>
              <a:t>збор у звање научни саветник</a:t>
            </a:r>
            <a:endParaRPr lang="en-US" dirty="0"/>
          </a:p>
        </p:txBody>
      </p:sp>
      <p:sp>
        <p:nvSpPr>
          <p:cNvPr id="3" name="Content Placeholder 2">
            <a:extLst>
              <a:ext uri="{FF2B5EF4-FFF2-40B4-BE49-F238E27FC236}">
                <a16:creationId xmlns:a16="http://schemas.microsoft.com/office/drawing/2014/main" xmlns="" id="{2ACB91CD-B09F-4617-A373-7F9049B02F85}"/>
              </a:ext>
            </a:extLst>
          </p:cNvPr>
          <p:cNvSpPr>
            <a:spLocks noGrp="1"/>
          </p:cNvSpPr>
          <p:nvPr>
            <p:ph idx="1"/>
          </p:nvPr>
        </p:nvSpPr>
        <p:spPr/>
        <p:txBody>
          <a:bodyPr>
            <a:normAutofit fontScale="62500" lnSpcReduction="20000"/>
          </a:bodyPr>
          <a:lstStyle/>
          <a:p>
            <a:pPr marL="301752" indent="-301752">
              <a:spcBef>
                <a:spcPts val="432"/>
              </a:spcBef>
            </a:pPr>
            <a:r>
              <a:rPr lang="ru-RU" sz="2300" dirty="0" smtClean="0">
                <a:solidFill>
                  <a:schemeClr val="tx1"/>
                </a:solidFill>
                <a:latin typeface="Verdana"/>
                <a:ea typeface="Verdana"/>
              </a:rPr>
              <a:t>За разлику од до сад публикованих радова на тему материјала са коефицијеном негативног термалног ширења, по први пут уводи се релација између негативног термалног ширења и термо-осмозе. Кандидат је </a:t>
            </a:r>
            <a:r>
              <a:rPr lang="sr-Cyrl-RS" sz="2300" dirty="0" smtClean="0">
                <a:solidFill>
                  <a:schemeClr val="tx1"/>
                </a:solidFill>
                <a:latin typeface="Verdana"/>
                <a:ea typeface="Verdana"/>
              </a:rPr>
              <a:t>холографски </a:t>
            </a:r>
            <a:r>
              <a:rPr lang="ru-RU" sz="2300" dirty="0" smtClean="0">
                <a:solidFill>
                  <a:schemeClr val="tx1"/>
                </a:solidFill>
                <a:latin typeface="Verdana"/>
                <a:ea typeface="Verdana"/>
              </a:rPr>
              <a:t>генерисао нову класу метаматеријала који се састоји од великог броја вишеслојних нано-мембрана одвојених нано-стубићима, у којим је заробљен ваздух између сваке суседне нано-мембране. Негативно термално ширење се остварује термо-осмозом заробљеног ваздуха кроз танке нанослојне мембране. Испитана је зависност оптичког одзива од температуре метаматеријала пулулана. Рефлексни спектри показују плаво померање са повећањем температуре, што потиче од контракције нанослојева ваздуха услед термо</a:t>
            </a:r>
            <a:r>
              <a:rPr lang="en-GB" sz="2300" dirty="0" smtClean="0">
                <a:solidFill>
                  <a:schemeClr val="tx1"/>
                </a:solidFill>
                <a:latin typeface="Verdana"/>
                <a:ea typeface="Verdana"/>
              </a:rPr>
              <a:t>-</a:t>
            </a:r>
            <a:r>
              <a:rPr lang="ru-RU" sz="2300" dirty="0" smtClean="0">
                <a:solidFill>
                  <a:schemeClr val="tx1"/>
                </a:solidFill>
                <a:latin typeface="Verdana"/>
                <a:ea typeface="Verdana"/>
              </a:rPr>
              <a:t>осмозе молекула ваздуха кроз нанослојеве пулулана. </a:t>
            </a:r>
            <a:r>
              <a:rPr lang="sr-Cyrl-CS" sz="2300" dirty="0" smtClean="0">
                <a:solidFill>
                  <a:schemeClr val="tx1"/>
                </a:solidFill>
                <a:latin typeface="Verdana"/>
                <a:ea typeface="Verdana"/>
              </a:rPr>
              <a:t>Доби</a:t>
            </a:r>
            <a:r>
              <a:rPr lang="en-GB" sz="2300" dirty="0" smtClean="0">
                <a:solidFill>
                  <a:schemeClr val="tx1"/>
                </a:solidFill>
                <a:latin typeface="Verdana"/>
                <a:ea typeface="Verdana"/>
              </a:rPr>
              <a:t>je</a:t>
            </a:r>
            <a:r>
              <a:rPr lang="sr-Cyrl-RS" sz="2300" dirty="0" smtClean="0">
                <a:solidFill>
                  <a:schemeClr val="tx1"/>
                </a:solidFill>
                <a:latin typeface="Verdana"/>
                <a:ea typeface="Verdana"/>
              </a:rPr>
              <a:t>на</a:t>
            </a:r>
            <a:r>
              <a:rPr lang="sr-Cyrl-CS" sz="2300" dirty="0" smtClean="0">
                <a:solidFill>
                  <a:schemeClr val="tx1"/>
                </a:solidFill>
                <a:latin typeface="Verdana"/>
                <a:ea typeface="Verdana"/>
              </a:rPr>
              <a:t> је вредност коефицијента негативног термалног ширења, који је један од највећих објављених у литератури. </a:t>
            </a:r>
            <a:r>
              <a:rPr lang="ru-RU" sz="2300" dirty="0" smtClean="0">
                <a:solidFill>
                  <a:schemeClr val="tx1"/>
                </a:solidFill>
                <a:latin typeface="Verdana"/>
                <a:ea typeface="Verdana"/>
              </a:rPr>
              <a:t>Негативно термичко ширење (НТЕ) је важно за компензацију ефеката термичке дилатације и има значајну примену у високопрецизним уређајима и инструментима.</a:t>
            </a:r>
          </a:p>
          <a:p>
            <a:pPr marL="301752" indent="-301752">
              <a:spcBef>
                <a:spcPts val="432"/>
              </a:spcBef>
            </a:pPr>
            <a:endParaRPr lang="ru-RU" sz="2300" dirty="0" smtClean="0">
              <a:solidFill>
                <a:schemeClr val="tx1"/>
              </a:solidFill>
              <a:latin typeface="Verdana"/>
              <a:ea typeface="Verdana"/>
            </a:endParaRPr>
          </a:p>
          <a:p>
            <a:pPr marL="0" indent="0">
              <a:spcBef>
                <a:spcPts val="0"/>
              </a:spcBef>
              <a:spcAft>
                <a:spcPts val="0"/>
              </a:spcAft>
              <a:buFont typeface="Century Gothic"/>
              <a:buChar char="◦"/>
            </a:pPr>
            <a:r>
              <a:rPr lang="sr-Cyrl-RS" sz="2300" dirty="0" smtClean="0">
                <a:solidFill>
                  <a:schemeClr val="tx1"/>
                </a:solidFill>
                <a:latin typeface="Verdana"/>
                <a:ea typeface="Verdana"/>
              </a:rPr>
              <a:t> </a:t>
            </a:r>
            <a:r>
              <a:rPr lang="en-GB" sz="2300" dirty="0" smtClean="0">
                <a:solidFill>
                  <a:schemeClr val="tx1"/>
                </a:solidFill>
                <a:latin typeface="Verdana"/>
                <a:ea typeface="Verdana"/>
              </a:rPr>
              <a:t>  </a:t>
            </a:r>
            <a:r>
              <a:rPr lang="en-US" sz="2300" b="1" dirty="0" smtClean="0">
                <a:solidFill>
                  <a:schemeClr val="tx1"/>
                </a:solidFill>
                <a:latin typeface="Verdana"/>
                <a:ea typeface="Verdana"/>
              </a:rPr>
              <a:t>S. </a:t>
            </a:r>
            <a:r>
              <a:rPr lang="en-US" sz="2300" b="1" dirty="0" err="1" smtClean="0">
                <a:solidFill>
                  <a:schemeClr val="tx1"/>
                </a:solidFill>
                <a:latin typeface="Verdana"/>
                <a:ea typeface="Verdana"/>
              </a:rPr>
              <a:t>Savić-Šević</a:t>
            </a:r>
            <a:r>
              <a:rPr lang="en-US" sz="2300" dirty="0" smtClean="0">
                <a:solidFill>
                  <a:schemeClr val="tx1"/>
                </a:solidFill>
                <a:latin typeface="Verdana"/>
                <a:ea typeface="Verdana"/>
              </a:rPr>
              <a:t>, D. </a:t>
            </a:r>
            <a:r>
              <a:rPr lang="en-US" sz="2300" dirty="0" err="1" smtClean="0">
                <a:solidFill>
                  <a:schemeClr val="tx1"/>
                </a:solidFill>
                <a:latin typeface="Verdana"/>
                <a:ea typeface="Verdana"/>
              </a:rPr>
              <a:t>Pantelić</a:t>
            </a:r>
            <a:r>
              <a:rPr lang="en-US" sz="2300" dirty="0" smtClean="0">
                <a:solidFill>
                  <a:schemeClr val="tx1"/>
                </a:solidFill>
                <a:latin typeface="Verdana"/>
                <a:ea typeface="Verdana"/>
              </a:rPr>
              <a:t>, B. </a:t>
            </a:r>
            <a:r>
              <a:rPr lang="en-US" sz="2300" dirty="0" err="1" smtClean="0">
                <a:solidFill>
                  <a:schemeClr val="tx1"/>
                </a:solidFill>
                <a:latin typeface="Verdana"/>
                <a:ea typeface="Verdana"/>
              </a:rPr>
              <a:t>Murić</a:t>
            </a:r>
            <a:r>
              <a:rPr lang="en-US" sz="2300" dirty="0" smtClean="0">
                <a:solidFill>
                  <a:schemeClr val="tx1"/>
                </a:solidFill>
                <a:latin typeface="Verdana"/>
                <a:ea typeface="Verdana"/>
              </a:rPr>
              <a:t>, D. </a:t>
            </a:r>
            <a:r>
              <a:rPr lang="en-US" sz="2300" dirty="0" err="1" smtClean="0">
                <a:solidFill>
                  <a:schemeClr val="tx1"/>
                </a:solidFill>
                <a:latin typeface="Verdana"/>
                <a:ea typeface="Verdana"/>
              </a:rPr>
              <a:t>Grujić</a:t>
            </a:r>
            <a:r>
              <a:rPr lang="en-US" sz="2300" dirty="0" smtClean="0">
                <a:solidFill>
                  <a:schemeClr val="tx1"/>
                </a:solidFill>
                <a:latin typeface="Verdana"/>
                <a:ea typeface="Verdana"/>
              </a:rPr>
              <a:t>, D. </a:t>
            </a:r>
            <a:r>
              <a:rPr lang="en-US" sz="2300" dirty="0" err="1" smtClean="0">
                <a:solidFill>
                  <a:schemeClr val="tx1"/>
                </a:solidFill>
                <a:latin typeface="Verdana"/>
                <a:ea typeface="Verdana"/>
              </a:rPr>
              <a:t>Vasiljević</a:t>
            </a:r>
            <a:r>
              <a:rPr lang="en-US" sz="2300" dirty="0" smtClean="0">
                <a:solidFill>
                  <a:schemeClr val="tx1"/>
                </a:solidFill>
                <a:latin typeface="Verdana"/>
                <a:ea typeface="Verdana"/>
              </a:rPr>
              <a:t>, B. </a:t>
            </a:r>
            <a:r>
              <a:rPr lang="en-US" sz="2300" dirty="0" err="1" smtClean="0">
                <a:solidFill>
                  <a:schemeClr val="tx1"/>
                </a:solidFill>
                <a:latin typeface="Verdana"/>
                <a:ea typeface="Verdana"/>
              </a:rPr>
              <a:t>Kolaric</a:t>
            </a:r>
            <a:r>
              <a:rPr lang="en-US" sz="2300" dirty="0" smtClean="0">
                <a:solidFill>
                  <a:schemeClr val="tx1"/>
                </a:solidFill>
                <a:latin typeface="Verdana"/>
                <a:ea typeface="Verdana"/>
              </a:rPr>
              <a:t>, B. </a:t>
            </a:r>
            <a:r>
              <a:rPr lang="en-US" sz="2300" dirty="0" err="1" smtClean="0">
                <a:solidFill>
                  <a:schemeClr val="tx1"/>
                </a:solidFill>
                <a:latin typeface="Verdana"/>
                <a:ea typeface="Verdana"/>
              </a:rPr>
              <a:t>Jelenković</a:t>
            </a:r>
            <a:r>
              <a:rPr lang="en-US" sz="2300" dirty="0" smtClean="0">
                <a:solidFill>
                  <a:schemeClr val="tx1"/>
                </a:solidFill>
                <a:latin typeface="Verdana"/>
                <a:ea typeface="Verdana"/>
              </a:rPr>
              <a:t>,</a:t>
            </a:r>
            <a:endParaRPr lang="en-US" sz="2300" dirty="0" smtClean="0"/>
          </a:p>
          <a:p>
            <a:pPr marL="0" indent="0">
              <a:spcBef>
                <a:spcPts val="0"/>
              </a:spcBef>
              <a:spcAft>
                <a:spcPts val="0"/>
              </a:spcAft>
            </a:pPr>
            <a:r>
              <a:rPr lang="sr-Cyrl-RS" sz="2300" dirty="0" smtClean="0">
                <a:solidFill>
                  <a:schemeClr val="tx1"/>
                </a:solidFill>
                <a:latin typeface="Verdana"/>
                <a:ea typeface="Verdana"/>
              </a:rPr>
              <a:t> </a:t>
            </a:r>
            <a:r>
              <a:rPr lang="en-GB" sz="2300" dirty="0" smtClean="0">
                <a:solidFill>
                  <a:schemeClr val="tx1"/>
                </a:solidFill>
                <a:latin typeface="Verdana"/>
                <a:ea typeface="Verdana"/>
              </a:rPr>
              <a:t>  </a:t>
            </a:r>
            <a:r>
              <a:rPr lang="en-US" sz="2300" dirty="0" smtClean="0">
                <a:solidFill>
                  <a:schemeClr val="tx1"/>
                </a:solidFill>
                <a:latin typeface="Verdana"/>
                <a:ea typeface="Verdana"/>
              </a:rPr>
              <a:t>“Thermo-osmotic </a:t>
            </a:r>
            <a:r>
              <a:rPr lang="en-US" sz="2300" dirty="0" err="1" smtClean="0">
                <a:solidFill>
                  <a:schemeClr val="tx1"/>
                </a:solidFill>
                <a:latin typeface="Verdana"/>
                <a:ea typeface="Verdana"/>
              </a:rPr>
              <a:t>metamaterials</a:t>
            </a:r>
            <a:r>
              <a:rPr lang="en-US" sz="2300" dirty="0" smtClean="0">
                <a:solidFill>
                  <a:schemeClr val="tx1"/>
                </a:solidFill>
                <a:latin typeface="Verdana"/>
                <a:ea typeface="Verdana"/>
              </a:rPr>
              <a:t> with large negative thermal expansion”,</a:t>
            </a:r>
            <a:endParaRPr lang="en-US" sz="2300" dirty="0" smtClean="0"/>
          </a:p>
          <a:p>
            <a:pPr algn="just">
              <a:spcAft>
                <a:spcPts val="0"/>
              </a:spcAft>
              <a:buNone/>
            </a:pPr>
            <a:r>
              <a:rPr lang="sr-Cyrl-RS" sz="2300" dirty="0" smtClean="0">
                <a:solidFill>
                  <a:schemeClr val="tx1"/>
                </a:solidFill>
                <a:latin typeface="Verdana"/>
                <a:ea typeface="Verdana"/>
              </a:rPr>
              <a:t>    </a:t>
            </a:r>
            <a:r>
              <a:rPr lang="en-US" sz="2300" dirty="0" smtClean="0">
                <a:solidFill>
                  <a:schemeClr val="tx1"/>
                </a:solidFill>
                <a:latin typeface="Verdana"/>
                <a:ea typeface="Verdana"/>
              </a:rPr>
              <a:t>J. Mater. Chem. C, 9, 8163-8168, (2021), </a:t>
            </a:r>
            <a:r>
              <a:rPr lang="en-GB" sz="2300" dirty="0" smtClean="0">
                <a:solidFill>
                  <a:srgbClr val="000000"/>
                </a:solidFill>
              </a:rPr>
              <a:t>DOI: 10.1039/d1tc01028j, </a:t>
            </a:r>
            <a:r>
              <a:rPr lang="sr-Cyrl-RS" sz="2300" dirty="0" smtClean="0">
                <a:solidFill>
                  <a:srgbClr val="000000"/>
                </a:solidFill>
              </a:rPr>
              <a:t>(</a:t>
            </a:r>
            <a:r>
              <a:rPr lang="en-GB" sz="2300" dirty="0" smtClean="0">
                <a:solidFill>
                  <a:srgbClr val="000000"/>
                </a:solidFill>
              </a:rPr>
              <a:t>IF=8.067</a:t>
            </a:r>
            <a:r>
              <a:rPr lang="sr-Cyrl-RS" sz="2300" dirty="0" smtClean="0">
                <a:solidFill>
                  <a:srgbClr val="000000"/>
                </a:solidFill>
              </a:rPr>
              <a:t>,</a:t>
            </a:r>
            <a:r>
              <a:rPr lang="en-GB" sz="2300" dirty="0" smtClean="0">
                <a:solidFill>
                  <a:srgbClr val="000000"/>
                </a:solidFill>
              </a:rPr>
              <a:t> M21a</a:t>
            </a:r>
            <a:r>
              <a:rPr lang="sr-Cyrl-RS" sz="2300" dirty="0" smtClean="0">
                <a:solidFill>
                  <a:srgbClr val="000000"/>
                </a:solidFill>
              </a:rPr>
              <a:t>)</a:t>
            </a:r>
            <a:endParaRPr lang="en-GB" sz="2300" dirty="0" smtClean="0"/>
          </a:p>
          <a:p>
            <a:pPr marL="0" indent="0">
              <a:spcBef>
                <a:spcPts val="0"/>
              </a:spcBef>
              <a:spcAft>
                <a:spcPts val="0"/>
              </a:spcAft>
            </a:pPr>
            <a:endParaRPr lang="en-US" dirty="0"/>
          </a:p>
        </p:txBody>
      </p:sp>
      <p:sp>
        <p:nvSpPr>
          <p:cNvPr id="4" name="Text Placeholder 3">
            <a:extLst>
              <a:ext uri="{FF2B5EF4-FFF2-40B4-BE49-F238E27FC236}">
                <a16:creationId xmlns:a16="http://schemas.microsoft.com/office/drawing/2014/main" xmlns="" id="{951923D1-279D-4972-AA06-42B41DCF03DA}"/>
              </a:ext>
            </a:extLst>
          </p:cNvPr>
          <p:cNvSpPr>
            <a:spLocks noGrp="1"/>
          </p:cNvSpPr>
          <p:nvPr>
            <p:ph type="body" sz="quarter" idx="13"/>
          </p:nvPr>
        </p:nvSpPr>
        <p:spPr/>
        <p:txBody>
          <a:bodyPr/>
          <a:lstStyle/>
          <a:p>
            <a:r>
              <a:rPr lang="sr-Cyrl-RS" dirty="0" smtClean="0"/>
              <a:t>Светлана Савић-Шевић</a:t>
            </a:r>
            <a:endParaRPr lang="en-US" sz="2400" dirty="0">
              <a:solidFill>
                <a:srgbClr val="14599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55575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EEE4FA-EF42-46E1-B893-990E8E809806}"/>
              </a:ext>
            </a:extLst>
          </p:cNvPr>
          <p:cNvSpPr>
            <a:spLocks noGrp="1"/>
          </p:cNvSpPr>
          <p:nvPr>
            <p:ph type="title"/>
          </p:nvPr>
        </p:nvSpPr>
        <p:spPr/>
        <p:txBody>
          <a:bodyPr/>
          <a:lstStyle/>
          <a:p>
            <a:r>
              <a:rPr lang="sr-Cyrl-CS" dirty="0" smtClean="0">
                <a:solidFill>
                  <a:schemeClr val="tx1"/>
                </a:solidFill>
                <a:latin typeface="Verdana"/>
                <a:ea typeface="Verdana"/>
              </a:rPr>
              <a:t>И</a:t>
            </a:r>
            <a:r>
              <a:rPr lang="sr-Cyrl-RS" dirty="0" smtClean="0">
                <a:solidFill>
                  <a:schemeClr val="tx1"/>
                </a:solidFill>
                <a:latin typeface="Verdana"/>
                <a:ea typeface="Verdana"/>
              </a:rPr>
              <a:t>збор у звање научни саветник</a:t>
            </a:r>
            <a:endParaRPr lang="en-US" dirty="0"/>
          </a:p>
        </p:txBody>
      </p:sp>
      <p:sp>
        <p:nvSpPr>
          <p:cNvPr id="4" name="Text Placeholder 3">
            <a:extLst>
              <a:ext uri="{FF2B5EF4-FFF2-40B4-BE49-F238E27FC236}">
                <a16:creationId xmlns="" xmlns:a16="http://schemas.microsoft.com/office/drawing/2014/main" id="{951923D1-279D-4972-AA06-42B41DCF03DA}"/>
              </a:ext>
            </a:extLst>
          </p:cNvPr>
          <p:cNvSpPr>
            <a:spLocks noGrp="1"/>
          </p:cNvSpPr>
          <p:nvPr>
            <p:ph type="body" sz="quarter" idx="13"/>
          </p:nvPr>
        </p:nvSpPr>
        <p:spPr/>
        <p:txBody>
          <a:bodyPr/>
          <a:lstStyle/>
          <a:p>
            <a:r>
              <a:rPr lang="sr-Cyrl-RS" sz="2400" dirty="0" smtClean="0">
                <a:solidFill>
                  <a:srgbClr val="145991"/>
                </a:solidFill>
                <a:latin typeface="Verdana" panose="020B0604030504040204" pitchFamily="34" charset="0"/>
                <a:ea typeface="Verdana" panose="020B0604030504040204" pitchFamily="34" charset="0"/>
              </a:rPr>
              <a:t>Светлана Свић-Шевић</a:t>
            </a:r>
            <a:endParaRPr lang="en-US" sz="2400" dirty="0">
              <a:solidFill>
                <a:srgbClr val="145991"/>
              </a:solidFill>
              <a:latin typeface="Verdana" panose="020B0604030504040204" pitchFamily="34" charset="0"/>
              <a:ea typeface="Verdana" panose="020B0604030504040204" pitchFamily="34" charset="0"/>
            </a:endParaRPr>
          </a:p>
        </p:txBody>
      </p:sp>
      <p:pic>
        <p:nvPicPr>
          <p:cNvPr id="6" name="Picture 5" descr="fig_2_1 copy.tif"/>
          <p:cNvPicPr>
            <a:picLocks noChangeAspect="1"/>
          </p:cNvPicPr>
          <p:nvPr/>
        </p:nvPicPr>
        <p:blipFill>
          <a:blip r:embed="rId2"/>
          <a:stretch>
            <a:fillRect/>
          </a:stretch>
        </p:blipFill>
        <p:spPr>
          <a:xfrm>
            <a:off x="5163312" y="2850244"/>
            <a:ext cx="4917948" cy="2066638"/>
          </a:xfrm>
          <a:prstGeom prst="rect">
            <a:avLst/>
          </a:prstGeom>
        </p:spPr>
      </p:pic>
      <p:sp>
        <p:nvSpPr>
          <p:cNvPr id="7" name="Rectangle 6"/>
          <p:cNvSpPr/>
          <p:nvPr/>
        </p:nvSpPr>
        <p:spPr>
          <a:xfrm>
            <a:off x="487679" y="5196763"/>
            <a:ext cx="3787988" cy="738664"/>
          </a:xfrm>
          <a:prstGeom prst="rect">
            <a:avLst/>
          </a:prstGeom>
        </p:spPr>
        <p:txBody>
          <a:bodyPr wrap="square">
            <a:spAutoFit/>
          </a:bodyPr>
          <a:lstStyle/>
          <a:p>
            <a:r>
              <a:rPr lang="sr-Cyrl-RS" sz="1400" dirty="0" smtClean="0"/>
              <a:t>СЕМ слика попречног пресека метаматеријала</a:t>
            </a:r>
            <a:endParaRPr lang="en-GB" sz="1400" dirty="0" smtClean="0"/>
          </a:p>
          <a:p>
            <a:r>
              <a:rPr lang="sr-Cyrl-RS" sz="1400" dirty="0" smtClean="0"/>
              <a:t> холографски генерисаног у биополимеру-пулулану</a:t>
            </a:r>
            <a:endParaRPr lang="en-US" sz="1400" dirty="0"/>
          </a:p>
        </p:txBody>
      </p:sp>
      <p:sp>
        <p:nvSpPr>
          <p:cNvPr id="8" name="Rectangle 7"/>
          <p:cNvSpPr/>
          <p:nvPr/>
        </p:nvSpPr>
        <p:spPr>
          <a:xfrm>
            <a:off x="5004946" y="5229729"/>
            <a:ext cx="5730240" cy="523220"/>
          </a:xfrm>
          <a:prstGeom prst="rect">
            <a:avLst/>
          </a:prstGeom>
        </p:spPr>
        <p:txBody>
          <a:bodyPr wrap="square">
            <a:spAutoFit/>
          </a:bodyPr>
          <a:lstStyle/>
          <a:p>
            <a:r>
              <a:rPr lang="sr-Cyrl-RS" sz="1400" dirty="0" smtClean="0"/>
              <a:t>(а) Рефлексиони спектри метаматеријала пулулана током загревања и</a:t>
            </a:r>
            <a:r>
              <a:rPr lang="en-GB" sz="1400" dirty="0" smtClean="0"/>
              <a:t> </a:t>
            </a:r>
            <a:endParaRPr lang="sr-Cyrl-RS" sz="1400" dirty="0" smtClean="0"/>
          </a:p>
          <a:p>
            <a:r>
              <a:rPr lang="en-GB" sz="1400" dirty="0" smtClean="0"/>
              <a:t>(b) </a:t>
            </a:r>
            <a:r>
              <a:rPr lang="sr-Cyrl-RS" sz="1400" dirty="0" smtClean="0"/>
              <a:t>померање рефлексионог спектралног пика током грејања и хлађења</a:t>
            </a:r>
            <a:endParaRPr lang="en-US" sz="1400" dirty="0"/>
          </a:p>
        </p:txBody>
      </p:sp>
      <p:pic>
        <p:nvPicPr>
          <p:cNvPr id="10" name="Content Placeholder 9" descr="puk3a copy.jpg"/>
          <p:cNvPicPr>
            <a:picLocks noGrp="1" noChangeAspect="1"/>
          </p:cNvPicPr>
          <p:nvPr>
            <p:ph idx="1"/>
          </p:nvPr>
        </p:nvPicPr>
        <p:blipFill>
          <a:blip r:embed="rId3"/>
          <a:stretch>
            <a:fillRect/>
          </a:stretch>
        </p:blipFill>
        <p:spPr>
          <a:xfrm>
            <a:off x="1341174" y="2866499"/>
            <a:ext cx="2094968" cy="2094968"/>
          </a:xfrm>
        </p:spPr>
      </p:pic>
    </p:spTree>
    <p:extLst>
      <p:ext uri="{BB962C8B-B14F-4D97-AF65-F5344CB8AC3E}">
        <p14:creationId xmlns="" xmlns:p14="http://schemas.microsoft.com/office/powerpoint/2010/main" val="255575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CS" dirty="0" smtClean="0"/>
              <a:t>И</a:t>
            </a:r>
            <a:r>
              <a:rPr lang="sr-Cyrl-RS" dirty="0" smtClean="0"/>
              <a:t>збор у звање научни саветник</a:t>
            </a:r>
            <a:endParaRPr lang="en-US" dirty="0"/>
          </a:p>
        </p:txBody>
      </p:sp>
      <p:sp>
        <p:nvSpPr>
          <p:cNvPr id="13" name="Text Placeholder 12"/>
          <p:cNvSpPr>
            <a:spLocks noGrp="1"/>
          </p:cNvSpPr>
          <p:nvPr>
            <p:ph type="body" sz="quarter" idx="13"/>
          </p:nvPr>
        </p:nvSpPr>
        <p:spPr/>
        <p:txBody>
          <a:bodyPr/>
          <a:lstStyle/>
          <a:p>
            <a:r>
              <a:rPr lang="sr-Cyrl-RS" dirty="0" smtClean="0"/>
              <a:t>Светлана Савић-Шевић</a:t>
            </a:r>
            <a:endParaRPr lang="en-US" dirty="0"/>
          </a:p>
        </p:txBody>
      </p:sp>
      <p:sp>
        <p:nvSpPr>
          <p:cNvPr id="12" name="Content Placeholder 11"/>
          <p:cNvSpPr>
            <a:spLocks noGrp="1"/>
          </p:cNvSpPr>
          <p:nvPr>
            <p:ph idx="1"/>
          </p:nvPr>
        </p:nvSpPr>
        <p:spPr/>
        <p:txBody>
          <a:bodyPr/>
          <a:lstStyle/>
          <a:p>
            <a:r>
              <a:rPr lang="ru-RU" dirty="0" smtClean="0"/>
              <a:t>У оквиру пројекта ON171038 "Холографске методе генерисања специфичних таласних фронтова за ефикасну контролу квантних кохерентних ефеката у инеракцији атома и ласера" (2011-2019), финансираном од стране Министарства просвете, науке и технолошког развоја Републике Србије, кандидат је руководио пројектним </a:t>
            </a:r>
            <a:r>
              <a:rPr lang="sr-Cyrl-CS" dirty="0" smtClean="0"/>
              <a:t>задатком "Холографска миметика инсеката“.</a:t>
            </a:r>
            <a:endParaRPr lang="en-US" dirty="0" smtClean="0"/>
          </a:p>
          <a:p>
            <a:endParaRPr lang="en-US" dirty="0"/>
          </a:p>
        </p:txBody>
      </p:sp>
      <p:sp>
        <p:nvSpPr>
          <p:cNvPr id="14" name="Text Placeholder 13"/>
          <p:cNvSpPr>
            <a:spLocks noGrp="1"/>
          </p:cNvSpPr>
          <p:nvPr>
            <p:ph type="body" sz="quarter" idx="15"/>
          </p:nvPr>
        </p:nvSpPr>
        <p:spPr>
          <a:xfrm>
            <a:off x="580441" y="6451346"/>
            <a:ext cx="10517785" cy="377902"/>
          </a:xfrm>
        </p:spPr>
        <p:txBody>
          <a:bodyPr/>
          <a:lstStyle/>
          <a:p>
            <a:endParaRPr lang="en-US" dirty="0"/>
          </a:p>
        </p:txBody>
      </p:sp>
      <p:sp>
        <p:nvSpPr>
          <p:cNvPr id="15" name="Content Placeholder 14"/>
          <p:cNvSpPr>
            <a:spLocks noGrp="1"/>
          </p:cNvSpPr>
          <p:nvPr>
            <p:ph idx="16"/>
          </p:nvPr>
        </p:nvSpPr>
        <p:spPr/>
        <p:txBody>
          <a:bodyPr/>
          <a:lstStyle/>
          <a:p>
            <a:r>
              <a:rPr lang="sr-Cyrl-RS" dirty="0" smtClean="0"/>
              <a:t>Евгеније Новта, </a:t>
            </a:r>
            <a:r>
              <a:rPr lang="en-US" dirty="0" smtClean="0"/>
              <a:t>“</a:t>
            </a:r>
            <a:r>
              <a:rPr lang="en-US" dirty="0" err="1" smtClean="0"/>
              <a:t>Утицај</a:t>
            </a:r>
            <a:r>
              <a:rPr lang="en-US" dirty="0" smtClean="0"/>
              <a:t> </a:t>
            </a:r>
            <a:r>
              <a:rPr lang="en-US" dirty="0" err="1" smtClean="0"/>
              <a:t>светлосних</a:t>
            </a:r>
            <a:r>
              <a:rPr lang="en-US" dirty="0" smtClean="0"/>
              <a:t> </a:t>
            </a:r>
            <a:r>
              <a:rPr lang="en-US" dirty="0" err="1" smtClean="0"/>
              <a:t>водича</a:t>
            </a:r>
            <a:r>
              <a:rPr lang="en-US" dirty="0" smtClean="0"/>
              <a:t> </a:t>
            </a:r>
            <a:r>
              <a:rPr lang="en-US" dirty="0" err="1" smtClean="0"/>
              <a:t>на</a:t>
            </a:r>
            <a:r>
              <a:rPr lang="en-US" dirty="0" smtClean="0"/>
              <a:t> </a:t>
            </a:r>
            <a:r>
              <a:rPr lang="en-US" dirty="0" err="1" smtClean="0"/>
              <a:t>својства</a:t>
            </a:r>
            <a:r>
              <a:rPr lang="en-US" dirty="0" smtClean="0"/>
              <a:t> </a:t>
            </a:r>
            <a:r>
              <a:rPr lang="en-US" dirty="0" err="1" smtClean="0"/>
              <a:t>полимеризационе</a:t>
            </a:r>
            <a:r>
              <a:rPr lang="en-US" dirty="0" smtClean="0"/>
              <a:t> </a:t>
            </a:r>
            <a:r>
              <a:rPr lang="en-US" dirty="0" err="1" smtClean="0"/>
              <a:t>контракције</a:t>
            </a:r>
            <a:r>
              <a:rPr lang="en-US" dirty="0" smtClean="0"/>
              <a:t> </a:t>
            </a:r>
            <a:r>
              <a:rPr lang="en-US" dirty="0" err="1" smtClean="0"/>
              <a:t>денталних</a:t>
            </a:r>
            <a:r>
              <a:rPr lang="en-US" dirty="0" smtClean="0"/>
              <a:t> </a:t>
            </a:r>
            <a:r>
              <a:rPr lang="en-US" dirty="0" err="1" smtClean="0"/>
              <a:t>композитних</a:t>
            </a:r>
            <a:r>
              <a:rPr lang="en-US" dirty="0" smtClean="0"/>
              <a:t> </a:t>
            </a:r>
            <a:r>
              <a:rPr lang="en-US" dirty="0" err="1" smtClean="0"/>
              <a:t>материјала</a:t>
            </a:r>
            <a:r>
              <a:rPr lang="en-US" dirty="0" smtClean="0"/>
              <a:t>”, </a:t>
            </a:r>
            <a:r>
              <a:rPr lang="en-US" dirty="0" err="1" smtClean="0"/>
              <a:t>Медицинск</a:t>
            </a:r>
            <a:r>
              <a:rPr lang="sr-Cyrl-RS" dirty="0" smtClean="0"/>
              <a:t>и</a:t>
            </a:r>
            <a:r>
              <a:rPr lang="en-US" dirty="0" smtClean="0"/>
              <a:t> </a:t>
            </a:r>
            <a:r>
              <a:rPr lang="en-US" dirty="0" err="1" smtClean="0"/>
              <a:t>факултет</a:t>
            </a:r>
            <a:r>
              <a:rPr lang="en-US" dirty="0" smtClean="0"/>
              <a:t> </a:t>
            </a:r>
            <a:r>
              <a:rPr lang="en-US" dirty="0" err="1" smtClean="0"/>
              <a:t>Универзитет</a:t>
            </a:r>
            <a:r>
              <a:rPr lang="sr-Cyrl-RS" dirty="0" smtClean="0"/>
              <a:t>а</a:t>
            </a:r>
            <a:r>
              <a:rPr lang="en-US" dirty="0" smtClean="0"/>
              <a:t> у </a:t>
            </a:r>
            <a:r>
              <a:rPr lang="en-US" dirty="0" err="1" smtClean="0"/>
              <a:t>Новом</a:t>
            </a:r>
            <a:r>
              <a:rPr lang="en-US" dirty="0" smtClean="0"/>
              <a:t> </a:t>
            </a:r>
            <a:r>
              <a:rPr lang="en-US" dirty="0" err="1" smtClean="0"/>
              <a:t>Саду</a:t>
            </a:r>
            <a:r>
              <a:rPr lang="sr-Cyrl-RS" dirty="0" smtClean="0"/>
              <a:t>, 27. октобар 2023.</a:t>
            </a:r>
            <a:endParaRPr lang="en-US" dirty="0"/>
          </a:p>
        </p:txBody>
      </p:sp>
    </p:spTree>
    <p:extLst>
      <p:ext uri="{BB962C8B-B14F-4D97-AF65-F5344CB8AC3E}">
        <p14:creationId xmlns:p14="http://schemas.microsoft.com/office/powerpoint/2010/main" xmlns="" val="96405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A2144A7C-0610-4405-A348-80E77408AED0}"/>
              </a:ext>
            </a:extLst>
          </p:cNvPr>
          <p:cNvSpPr>
            <a:spLocks noGrp="1"/>
          </p:cNvSpPr>
          <p:nvPr>
            <p:ph type="title"/>
          </p:nvPr>
        </p:nvSpPr>
        <p:spPr/>
        <p:txBody>
          <a:bodyPr/>
          <a:lstStyle/>
          <a:p>
            <a:r>
              <a:rPr lang="sr-Cyrl-CS" dirty="0" smtClean="0"/>
              <a:t>И</a:t>
            </a:r>
            <a:r>
              <a:rPr lang="sr-Cyrl-RS" dirty="0" smtClean="0"/>
              <a:t>збор у звање научни саветник</a:t>
            </a:r>
            <a:endParaRPr lang="en-US" dirty="0"/>
          </a:p>
        </p:txBody>
      </p:sp>
      <p:sp>
        <p:nvSpPr>
          <p:cNvPr id="24" name="Text Placeholder 23">
            <a:extLst>
              <a:ext uri="{FF2B5EF4-FFF2-40B4-BE49-F238E27FC236}">
                <a16:creationId xmlns:a16="http://schemas.microsoft.com/office/drawing/2014/main" xmlns="" id="{F470976D-0107-4570-AE88-B69D47911C96}"/>
              </a:ext>
            </a:extLst>
          </p:cNvPr>
          <p:cNvSpPr>
            <a:spLocks noGrp="1"/>
          </p:cNvSpPr>
          <p:nvPr>
            <p:ph type="body" sz="quarter" idx="13"/>
          </p:nvPr>
        </p:nvSpPr>
        <p:spPr/>
        <p:txBody>
          <a:bodyPr/>
          <a:lstStyle/>
          <a:p>
            <a:r>
              <a:rPr lang="sr-Cyrl-RS" sz="2400" dirty="0" smtClean="0">
                <a:solidFill>
                  <a:srgbClr val="145991"/>
                </a:solidFill>
                <a:latin typeface="Verdana" panose="020B0604030504040204" pitchFamily="34" charset="0"/>
                <a:ea typeface="Verdana" panose="020B0604030504040204" pitchFamily="34" charset="0"/>
              </a:rPr>
              <a:t>Светлана Савић-Шевић</a:t>
            </a:r>
            <a:endParaRPr lang="en-US" sz="2400" dirty="0">
              <a:solidFill>
                <a:srgbClr val="145991"/>
              </a:solidFill>
              <a:latin typeface="Verdana" panose="020B0604030504040204" pitchFamily="34" charset="0"/>
              <a:ea typeface="Verdana" panose="020B0604030504040204" pitchFamily="34" charset="0"/>
            </a:endParaRPr>
          </a:p>
        </p:txBody>
      </p:sp>
      <p:graphicFrame>
        <p:nvGraphicFramePr>
          <p:cNvPr id="20" name="Group 6">
            <a:extLst>
              <a:ext uri="{FF2B5EF4-FFF2-40B4-BE49-F238E27FC236}">
                <a16:creationId xmlns:a16="http://schemas.microsoft.com/office/drawing/2014/main" xmlns="" id="{DAA38BB3-2364-4A70-887A-B824C2768511}"/>
              </a:ext>
            </a:extLst>
          </p:cNvPr>
          <p:cNvGraphicFramePr>
            <a:graphicFrameLocks noGrp="1"/>
          </p:cNvGraphicFramePr>
          <p:nvPr>
            <p:extLst>
              <p:ext uri="{D42A27DB-BD31-4B8C-83A1-F6EECF244321}">
                <p14:modId xmlns:p14="http://schemas.microsoft.com/office/powerpoint/2010/main" xmlns="" val="1871371392"/>
              </p:ext>
            </p:extLst>
          </p:nvPr>
        </p:nvGraphicFramePr>
        <p:xfrm>
          <a:off x="5971592" y="2381545"/>
          <a:ext cx="5639216" cy="2187448"/>
        </p:xfrm>
        <a:graphic>
          <a:graphicData uri="http://schemas.openxmlformats.org/drawingml/2006/table">
            <a:tbl>
              <a:tblPr/>
              <a:tblGrid>
                <a:gridCol w="2016782">
                  <a:extLst>
                    <a:ext uri="{9D8B030D-6E8A-4147-A177-3AD203B41FA5}">
                      <a16:colId xmlns:a16="http://schemas.microsoft.com/office/drawing/2014/main" xmlns="" val="1342224922"/>
                    </a:ext>
                  </a:extLst>
                </a:gridCol>
                <a:gridCol w="1811217">
                  <a:extLst>
                    <a:ext uri="{9D8B030D-6E8A-4147-A177-3AD203B41FA5}">
                      <a16:colId xmlns:a16="http://schemas.microsoft.com/office/drawing/2014/main" xmlns="" val="2156263360"/>
                    </a:ext>
                  </a:extLst>
                </a:gridCol>
                <a:gridCol w="1811217">
                  <a:extLst>
                    <a:ext uri="{9D8B030D-6E8A-4147-A177-3AD203B41FA5}">
                      <a16:colId xmlns:a16="http://schemas.microsoft.com/office/drawing/2014/main" xmlns="" val="206242611"/>
                    </a:ext>
                  </a:extLst>
                </a:gridCol>
              </a:tblGrid>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УКУПНО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ОСТВАРЕНО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ПОТРЕБНО</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474256654"/>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М10+М20+...</a:t>
                      </a: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235.89</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70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958277077"/>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М11+М12+М21+...</a:t>
                      </a: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215.39</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40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2759050249"/>
                  </a:ext>
                </a:extLst>
              </a:tr>
              <a:tr h="0">
                <a:tc>
                  <a:txBody>
                    <a:body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КВАЛИТАТИВНИ</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А2, А4, Б1, Б2</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sr-Cyrl-RS" altLang="en-US" sz="18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Најмање </a:t>
                      </a:r>
                      <a:r>
                        <a:rPr kumimoji="0" lang="sr-Latn-RS" altLang="en-US" sz="18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4</a:t>
                      </a:r>
                      <a:r>
                        <a:rPr kumimoji="0" lang="sr-Cyrl-RS" altLang="en-US" sz="18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са збирне листе А и Б</a:t>
                      </a:r>
                      <a:r>
                        <a:rPr kumimoji="0" lang="sr-Latn-RS" altLang="en-US" sz="18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r>
                        <a:rPr kumimoji="0" lang="sr-Cyrl-BA" altLang="en-US" sz="18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а од тога најмање један А</a:t>
                      </a:r>
                      <a:endParaRPr kumimoji="0" lang="en-US" altLang="en-US" sz="18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21" name="Group 6">
            <a:extLst>
              <a:ext uri="{FF2B5EF4-FFF2-40B4-BE49-F238E27FC236}">
                <a16:creationId xmlns:a16="http://schemas.microsoft.com/office/drawing/2014/main" xmlns="" id="{8E57F8D9-FBCF-4B8C-9AA4-149CBB3A61E6}"/>
              </a:ext>
            </a:extLst>
          </p:cNvPr>
          <p:cNvGraphicFramePr>
            <a:graphicFrameLocks noGrp="1"/>
          </p:cNvGraphicFramePr>
          <p:nvPr>
            <p:extLst>
              <p:ext uri="{D42A27DB-BD31-4B8C-83A1-F6EECF244321}">
                <p14:modId xmlns:p14="http://schemas.microsoft.com/office/powerpoint/2010/main" xmlns="" val="242616325"/>
              </p:ext>
            </p:extLst>
          </p:nvPr>
        </p:nvGraphicFramePr>
        <p:xfrm>
          <a:off x="612000" y="2381545"/>
          <a:ext cx="2301967" cy="957453"/>
        </p:xfrm>
        <a:graphic>
          <a:graphicData uri="http://schemas.openxmlformats.org/drawingml/2006/table">
            <a:tbl>
              <a:tblPr/>
              <a:tblGrid>
                <a:gridCol w="1415559">
                  <a:extLst>
                    <a:ext uri="{9D8B030D-6E8A-4147-A177-3AD203B41FA5}">
                      <a16:colId xmlns:a16="http://schemas.microsoft.com/office/drawing/2014/main" xmlns="" val="1342224922"/>
                    </a:ext>
                  </a:extLst>
                </a:gridCol>
                <a:gridCol w="886408">
                  <a:extLst>
                    <a:ext uri="{9D8B030D-6E8A-4147-A177-3AD203B41FA5}">
                      <a16:colId xmlns:a16="http://schemas.microsoft.com/office/drawing/2014/main" xmlns="" val="2156263360"/>
                    </a:ext>
                  </a:extLst>
                </a:gridCol>
              </a:tblGrid>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КАТЕГОРИЈА</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БРОЈ</a:t>
                      </a:r>
                      <a:endPar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474256654"/>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М20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26</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2759050249"/>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М30</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28</a:t>
                      </a:r>
                      <a:endParaRPr kumimoji="0" lang="sr-Cyrl-R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551275411"/>
                  </a:ext>
                </a:extLst>
              </a:tr>
            </a:tbl>
          </a:graphicData>
        </a:graphic>
      </p:graphicFrame>
      <p:graphicFrame>
        <p:nvGraphicFramePr>
          <p:cNvPr id="25" name="Group 6">
            <a:extLst>
              <a:ext uri="{FF2B5EF4-FFF2-40B4-BE49-F238E27FC236}">
                <a16:creationId xmlns:a16="http://schemas.microsoft.com/office/drawing/2014/main" xmlns="" id="{F855725A-072E-48C9-AD40-A75151E8C24E}"/>
              </a:ext>
            </a:extLst>
          </p:cNvPr>
          <p:cNvGraphicFramePr>
            <a:graphicFrameLocks noGrp="1"/>
          </p:cNvGraphicFramePr>
          <p:nvPr>
            <p:extLst>
              <p:ext uri="{D42A27DB-BD31-4B8C-83A1-F6EECF244321}">
                <p14:modId xmlns:p14="http://schemas.microsoft.com/office/powerpoint/2010/main" xmlns="" val="1718203297"/>
              </p:ext>
            </p:extLst>
          </p:nvPr>
        </p:nvGraphicFramePr>
        <p:xfrm>
          <a:off x="3056913" y="2381545"/>
          <a:ext cx="2812042" cy="638302"/>
        </p:xfrm>
        <a:graphic>
          <a:graphicData uri="http://schemas.openxmlformats.org/drawingml/2006/table">
            <a:tbl>
              <a:tblPr/>
              <a:tblGrid>
                <a:gridCol w="1608393">
                  <a:extLst>
                    <a:ext uri="{9D8B030D-6E8A-4147-A177-3AD203B41FA5}">
                      <a16:colId xmlns:a16="http://schemas.microsoft.com/office/drawing/2014/main" xmlns="" val="1342224922"/>
                    </a:ext>
                  </a:extLst>
                </a:gridCol>
                <a:gridCol w="1203649">
                  <a:extLst>
                    <a:ext uri="{9D8B030D-6E8A-4147-A177-3AD203B41FA5}">
                      <a16:colId xmlns:a16="http://schemas.microsoft.com/office/drawing/2014/main" xmlns="" val="2156263360"/>
                    </a:ext>
                  </a:extLst>
                </a:gridCol>
              </a:tblGrid>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БРОЈ ЦИТАТА</a:t>
                      </a: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ct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h-</a:t>
                      </a:r>
                      <a:r>
                        <a:rPr kumimoji="0" lang="sr-Cyrl-RS" altLang="en-US" sz="1800" b="1" i="0" u="none" strike="noStrike" cap="none" normalizeH="0" baseline="0" dirty="0">
                          <a:ln>
                            <a:noFill/>
                          </a:ln>
                          <a:solidFill>
                            <a:srgbClr val="FFFFFF"/>
                          </a:solidFill>
                          <a:effectLst/>
                          <a:latin typeface="Calibri" panose="020F0502020204030204" pitchFamily="34" charset="0"/>
                          <a:cs typeface="Arial" panose="020B0604020202020204" pitchFamily="34" charset="0"/>
                        </a:rPr>
                        <a:t>ИНДЕКС</a:t>
                      </a: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474256654"/>
                  </a:ext>
                </a:extLst>
              </a:tr>
              <a:tr h="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l"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418 (326)</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Noto Sans CJK SC"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Noto Sans CJK SC"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Noto Sans CJK SC"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Noto Sans CJK SC" charset="0"/>
                        </a:defRPr>
                      </a:lvl9pPr>
                    </a:lstStyle>
                    <a:p>
                      <a:pPr marL="0" marR="0" lvl="0" indent="0" algn="r" defTabSz="457200" rtl="0" eaLnBrk="1" fontAlgn="base" latinLnBrk="0" hangingPunct="1">
                        <a:lnSpc>
                          <a:spcPct val="8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r-Cyrl-R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1</a:t>
                      </a:r>
                      <a:r>
                        <a:rPr kumimoji="0" lang="en-GB"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3</a:t>
                      </a:r>
                      <a:endParaRPr kumimoji="0" lang="en-US" altLang="en-US" sz="18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0000" marR="900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958277077"/>
                  </a:ext>
                </a:extLst>
              </a:tr>
            </a:tbl>
          </a:graphicData>
        </a:graphic>
      </p:graphicFrame>
    </p:spTree>
    <p:extLst>
      <p:ext uri="{BB962C8B-B14F-4D97-AF65-F5344CB8AC3E}">
        <p14:creationId xmlns:p14="http://schemas.microsoft.com/office/powerpoint/2010/main" xmlns="" val="224074240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txDef>
      <a:spPr/>
      <a:bodyPr vert="horz" lIns="91440" tIns="45720" rIns="91440" bIns="45720" rtlCol="0" anchor="b">
        <a:normAutofit/>
      </a:bodyPr>
      <a:lstStyle>
        <a:defPPr algn="l">
          <a:defRPr sz="2400" b="0" dirty="0" smtClean="0"/>
        </a:defPPr>
      </a:lstStyle>
    </a:txDef>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purl.org/dc/elements/1.1/"/>
    <ds:schemaRef ds:uri="71af3243-3dd4-4a8d-8c0d-dd76da1f02a5"/>
    <ds:schemaRef ds:uri="http://www.w3.org/XML/1998/namespace"/>
    <ds:schemaRef ds:uri="16c05727-aa75-4e4a-9b5f-8a80a116589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{C16AFF45-C899-4934-878B-CD75F6A48F8C}tf67061901_win32</Template>
  <TotalTime>635</TotalTime>
  <Words>474</Words>
  <Application>Microsoft Office PowerPoint</Application>
  <PresentationFormat>Custom</PresentationFormat>
  <Paragraphs>58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DividendVTI</vt:lpstr>
      <vt:lpstr>Избор у звање  научни саветник</vt:lpstr>
      <vt:lpstr>Избор у звање научни саветник</vt:lpstr>
      <vt:lpstr>Избор у звање научни саветник</vt:lpstr>
      <vt:lpstr>Избор у звање научни саветник</vt:lpstr>
      <vt:lpstr>Избор у звање научни саветник</vt:lpstr>
      <vt:lpstr>Избор у звање научни саветник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Andreja</dc:creator>
  <cp:lastModifiedBy>svetlana</cp:lastModifiedBy>
  <cp:revision>244</cp:revision>
  <dcterms:created xsi:type="dcterms:W3CDTF">2021-08-05T12:39:25Z</dcterms:created>
  <dcterms:modified xsi:type="dcterms:W3CDTF">2026-01-16T01:32:14Z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